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8"/>
  </p:notesMasterIdLst>
  <p:handoutMasterIdLst>
    <p:handoutMasterId r:id="rId59"/>
  </p:handoutMasterIdLst>
  <p:sldIdLst>
    <p:sldId id="690" r:id="rId5"/>
    <p:sldId id="695" r:id="rId6"/>
    <p:sldId id="733" r:id="rId7"/>
    <p:sldId id="810" r:id="rId8"/>
    <p:sldId id="678" r:id="rId9"/>
    <p:sldId id="784" r:id="rId10"/>
    <p:sldId id="785" r:id="rId11"/>
    <p:sldId id="786" r:id="rId12"/>
    <p:sldId id="787" r:id="rId13"/>
    <p:sldId id="789" r:id="rId14"/>
    <p:sldId id="816" r:id="rId15"/>
    <p:sldId id="790" r:id="rId16"/>
    <p:sldId id="791" r:id="rId17"/>
    <p:sldId id="792" r:id="rId18"/>
    <p:sldId id="793" r:id="rId19"/>
    <p:sldId id="818" r:id="rId20"/>
    <p:sldId id="794" r:id="rId21"/>
    <p:sldId id="795" r:id="rId22"/>
    <p:sldId id="817" r:id="rId23"/>
    <p:sldId id="796" r:id="rId24"/>
    <p:sldId id="800" r:id="rId25"/>
    <p:sldId id="797" r:id="rId26"/>
    <p:sldId id="798" r:id="rId27"/>
    <p:sldId id="801" r:id="rId28"/>
    <p:sldId id="778" r:id="rId29"/>
    <p:sldId id="802" r:id="rId30"/>
    <p:sldId id="783" r:id="rId31"/>
    <p:sldId id="744" r:id="rId32"/>
    <p:sldId id="699" r:id="rId33"/>
    <p:sldId id="772" r:id="rId34"/>
    <p:sldId id="773" r:id="rId35"/>
    <p:sldId id="731" r:id="rId36"/>
    <p:sldId id="738" r:id="rId37"/>
    <p:sldId id="774" r:id="rId38"/>
    <p:sldId id="777" r:id="rId39"/>
    <p:sldId id="776" r:id="rId40"/>
    <p:sldId id="775" r:id="rId41"/>
    <p:sldId id="809" r:id="rId42"/>
    <p:sldId id="757" r:id="rId43"/>
    <p:sldId id="819" r:id="rId44"/>
    <p:sldId id="806" r:id="rId45"/>
    <p:sldId id="805" r:id="rId46"/>
    <p:sldId id="807" r:id="rId47"/>
    <p:sldId id="808" r:id="rId48"/>
    <p:sldId id="758" r:id="rId49"/>
    <p:sldId id="762" r:id="rId50"/>
    <p:sldId id="811" r:id="rId51"/>
    <p:sldId id="812" r:id="rId52"/>
    <p:sldId id="813" r:id="rId53"/>
    <p:sldId id="814" r:id="rId54"/>
    <p:sldId id="815" r:id="rId55"/>
    <p:sldId id="771" r:id="rId56"/>
    <p:sldId id="677" r:id="rId57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BFBA093-63F0-46B2-B66D-6B3BAFA1297A}">
          <p14:sldIdLst>
            <p14:sldId id="690"/>
            <p14:sldId id="695"/>
            <p14:sldId id="733"/>
            <p14:sldId id="810"/>
            <p14:sldId id="678"/>
            <p14:sldId id="784"/>
            <p14:sldId id="785"/>
            <p14:sldId id="786"/>
            <p14:sldId id="787"/>
            <p14:sldId id="789"/>
            <p14:sldId id="816"/>
            <p14:sldId id="790"/>
            <p14:sldId id="791"/>
            <p14:sldId id="792"/>
            <p14:sldId id="793"/>
            <p14:sldId id="818"/>
            <p14:sldId id="794"/>
            <p14:sldId id="795"/>
            <p14:sldId id="817"/>
            <p14:sldId id="796"/>
            <p14:sldId id="800"/>
            <p14:sldId id="797"/>
            <p14:sldId id="798"/>
            <p14:sldId id="801"/>
            <p14:sldId id="778"/>
            <p14:sldId id="802"/>
            <p14:sldId id="783"/>
            <p14:sldId id="744"/>
            <p14:sldId id="699"/>
            <p14:sldId id="772"/>
            <p14:sldId id="773"/>
            <p14:sldId id="731"/>
            <p14:sldId id="738"/>
            <p14:sldId id="774"/>
            <p14:sldId id="777"/>
            <p14:sldId id="776"/>
            <p14:sldId id="775"/>
            <p14:sldId id="809"/>
            <p14:sldId id="757"/>
            <p14:sldId id="819"/>
            <p14:sldId id="806"/>
            <p14:sldId id="805"/>
            <p14:sldId id="807"/>
            <p14:sldId id="808"/>
            <p14:sldId id="758"/>
            <p14:sldId id="762"/>
            <p14:sldId id="811"/>
            <p14:sldId id="812"/>
            <p14:sldId id="813"/>
            <p14:sldId id="814"/>
            <p14:sldId id="815"/>
            <p14:sldId id="771"/>
            <p14:sldId id="67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646A2A-5463-31BB-24B8-887E45DDAF69}" name="Orla Casey" initials="OC" userId="S::orla@momentumconsulting.ie::ee9f56f0-43a2-47ae-a5b8-d4a7d2f5cec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ja" initials="V" lastIdx="5" clrIdx="0">
    <p:extLst>
      <p:ext uri="{19B8F6BF-5375-455C-9EA6-DF929625EA0E}">
        <p15:presenceInfo xmlns:p15="http://schemas.microsoft.com/office/powerpoint/2012/main" userId="Voj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82A"/>
    <a:srgbClr val="6B9F25"/>
    <a:srgbClr val="FFFFFF"/>
    <a:srgbClr val="C4C2C3"/>
    <a:srgbClr val="D8202C"/>
    <a:srgbClr val="FEC216"/>
    <a:srgbClr val="D91F2D"/>
    <a:srgbClr val="FFC113"/>
    <a:srgbClr val="3E4554"/>
    <a:srgbClr val="4144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17" autoAdjust="0"/>
    <p:restoredTop sz="91364" autoAdjust="0"/>
  </p:normalViewPr>
  <p:slideViewPr>
    <p:cSldViewPr snapToGrid="0">
      <p:cViewPr varScale="1">
        <p:scale>
          <a:sx n="106" d="100"/>
          <a:sy n="106" d="100"/>
        </p:scale>
        <p:origin x="4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786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9378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GUIDE TO BE 21 SKILLED</a:t>
            </a:r>
            <a:endParaRPr lang="en-US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www.</a:t>
            </a:r>
            <a:r>
              <a:rPr lang="en-US" sz="2400" b="1"/>
              <a:t>be21skilled</a:t>
            </a:r>
            <a:r>
              <a:rPr lang="en-US" sz="180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GUIDE TO BE 21 SKILLED</a:t>
            </a:r>
            <a:endParaRPr lang="en-US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/>
              <a:t>www.</a:t>
            </a:r>
            <a:r>
              <a:rPr lang="en-US" sz="2400" b="1"/>
              <a:t>be21skilled</a:t>
            </a:r>
            <a:r>
              <a:rPr lang="en-US" sz="180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Introduction</a:t>
            </a:r>
            <a:endParaRPr lang="en-US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02</a:t>
            </a:r>
            <a:endParaRPr lang="en-US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About us</a:t>
            </a:r>
            <a:endParaRPr lang="en-US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03</a:t>
            </a:r>
            <a:endParaRPr lang="en-US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The Project</a:t>
            </a:r>
            <a:endParaRPr lang="en-US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04</a:t>
            </a:r>
            <a:endParaRPr lang="en-US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Gallery</a:t>
            </a:r>
            <a:endParaRPr lang="en-US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05</a:t>
            </a:r>
            <a:endParaRPr lang="en-US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Our Team</a:t>
            </a:r>
            <a:endParaRPr lang="en-US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06</a:t>
            </a:r>
            <a:endParaRPr lang="en-US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Question and Answers</a:t>
            </a:r>
            <a:endParaRPr lang="en-US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07</a:t>
            </a:r>
            <a:endParaRPr lang="en-US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Conclusion</a:t>
            </a:r>
            <a:endParaRPr lang="en-US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TABLE OF CONTENTS</a:t>
            </a:r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95E9240-C10D-8849-BAE0-7C438EC081DC}"/>
              </a:ext>
            </a:extLst>
          </p:cNvPr>
          <p:cNvGrpSpPr/>
          <p:nvPr userDrawn="1"/>
        </p:nvGrpSpPr>
        <p:grpSpPr>
          <a:xfrm>
            <a:off x="3712795" y="839176"/>
            <a:ext cx="8204056" cy="1773167"/>
            <a:chOff x="2315424" y="2387814"/>
            <a:chExt cx="7663872" cy="1299876"/>
          </a:xfrm>
          <a:solidFill>
            <a:srgbClr val="186BA8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F0747C1-EB9A-C241-9511-DEA85DB5444C}"/>
                </a:ext>
              </a:extLst>
            </p:cNvPr>
            <p:cNvGrpSpPr/>
            <p:nvPr userDrawn="1"/>
          </p:nvGrpSpPr>
          <p:grpSpPr>
            <a:xfrm>
              <a:off x="2315424" y="2387814"/>
              <a:ext cx="7663872" cy="978369"/>
              <a:chOff x="1265109" y="2728756"/>
              <a:chExt cx="4752000" cy="1525304"/>
            </a:xfrm>
            <a:grpFill/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83CB224-BC37-A449-A879-B518A8300CF6}"/>
                  </a:ext>
                </a:extLst>
              </p:cNvPr>
              <p:cNvSpPr/>
              <p:nvPr userDrawn="1"/>
            </p:nvSpPr>
            <p:spPr>
              <a:xfrm>
                <a:off x="1265109" y="272875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E0C682E-9999-0944-9853-BF0C05DDBEFD}"/>
                  </a:ext>
                </a:extLst>
              </p:cNvPr>
              <p:cNvSpPr/>
              <p:nvPr userDrawn="1"/>
            </p:nvSpPr>
            <p:spPr>
              <a:xfrm>
                <a:off x="1265109" y="3229991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FBE4FB1-974E-C042-9FE7-2EC8CB8A2A56}"/>
                  </a:ext>
                </a:extLst>
              </p:cNvPr>
              <p:cNvSpPr/>
              <p:nvPr userDrawn="1"/>
            </p:nvSpPr>
            <p:spPr>
              <a:xfrm>
                <a:off x="1265109" y="3731226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895CE4C3-6683-AB4A-B2F4-EAA4EBA84200}"/>
                  </a:ext>
                </a:extLst>
              </p:cNvPr>
              <p:cNvSpPr/>
              <p:nvPr userDrawn="1"/>
            </p:nvSpPr>
            <p:spPr>
              <a:xfrm>
                <a:off x="1265109" y="4232460"/>
                <a:ext cx="4752000" cy="216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>
                  <a:latin typeface="Montserrat" panose="00000500000000000000" pitchFamily="50" charset="0"/>
                </a:endParaRP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5748608-FDE9-4648-BB0B-46BD9D014EC5}"/>
                </a:ext>
              </a:extLst>
            </p:cNvPr>
            <p:cNvSpPr/>
            <p:nvPr userDrawn="1"/>
          </p:nvSpPr>
          <p:spPr>
            <a:xfrm>
              <a:off x="2315424" y="3673835"/>
              <a:ext cx="7663872" cy="138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8">
                <a:latin typeface="Montserrat" panose="00000500000000000000" pitchFamily="50" charset="0"/>
              </a:endParaRPr>
            </a:p>
          </p:txBody>
        </p:sp>
      </p:grp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08</a:t>
            </a:r>
            <a:endParaRPr lang="en-US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The Project</a:t>
            </a:r>
            <a:endParaRPr lang="en-US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09</a:t>
            </a:r>
            <a:endParaRPr lang="en-US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10</a:t>
            </a:r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11</a:t>
            </a:r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12</a:t>
            </a:r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Conclusion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01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01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YOUR HEADING</a:t>
            </a:r>
            <a:endParaRPr lang="en-US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strichtuniversity.nl/education/why-um/problem-based-learning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vilniustech.lt/linkmenu-fabrikas/103790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u.lv/en/innovations/science-and-innovation-centre/design-factory-2/innovation-grants-for-students/university-incubator" TargetMode="External"/><Relationship Id="rId2" Type="http://schemas.openxmlformats.org/officeDocument/2006/relationships/hyperlink" Target="https://www.rtu.lv/en/innovations/science-and-innovation-centre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vilniustech.lt/linkmenu-fabrikas/103790" TargetMode="External"/><Relationship Id="rId4" Type="http://schemas.openxmlformats.org/officeDocument/2006/relationships/hyperlink" Target="https://digithink.unibit.b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hyperlink" Target="https://vilniustech.lt/linkmenu-fabrikas/103790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urham.autism-uni.org/meeting-people-at-university/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iated.org/view/ARTALSEVIL2019FLI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dKzSq_t8k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qdKzSq_t8k8?feature=oembed" TargetMode="External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XsuofrUdk" TargetMode="Externa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-UXsuofrUdk?feature=oembed" TargetMode="External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performance-management/competency-based-assessments-bridging-knowing-doing-gap-12159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blog.uxfol.io/digital-portfolio/" TargetMode="Externa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esforchange.org/studentchallenge/wp-content/uploads/2021/02/G4C_21CS-Assessment-Toolkit.pdf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872469"/>
            <a:ext cx="5243750" cy="1958461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en-US" sz="3000" b="1" dirty="0">
                <a:solidFill>
                  <a:schemeClr val="bg1"/>
                </a:solidFill>
              </a:rPr>
              <a:t>ИНОВАТИВНЕ ПЕДАГОШКЕ ПРАКСЕ ЗА ПОД</a:t>
            </a:r>
            <a:r>
              <a:rPr lang="sr-Cyrl-RS" sz="3000" b="1" dirty="0">
                <a:solidFill>
                  <a:schemeClr val="bg1"/>
                </a:solidFill>
              </a:rPr>
              <a:t>СТИЦАЊЕ ВЕШТИНА ЗА 21. ВЕК КОД СТУДЕНАТА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23150" y="2905725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>
                <a:solidFill>
                  <a:schemeClr val="bg1"/>
                </a:solidFill>
              </a:rPr>
              <a:t>МОДУЛ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8498ED-9A13-B691-49F7-C583357BFFB1}"/>
              </a:ext>
            </a:extLst>
          </p:cNvPr>
          <p:cNvSpPr txBox="1"/>
          <p:nvPr/>
        </p:nvSpPr>
        <p:spPr>
          <a:xfrm>
            <a:off x="1996036" y="898989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– 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43F19-2E2C-486B-5007-231327E62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4"/>
    </mc:Choice>
    <mc:Fallback xmlns="">
      <p:transition spd="slow" advTm="94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Group of people communicating around a table">
            <a:extLst>
              <a:ext uri="{FF2B5EF4-FFF2-40B4-BE49-F238E27FC236}">
                <a16:creationId xmlns:a16="http://schemas.microsoft.com/office/drawing/2014/main" id="{F4A248E8-6175-2831-0158-97A3D1B4C89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864" b="7864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27EFB-CFD5-79DF-D231-2BFE90EDA0C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057399" y="457269"/>
            <a:ext cx="9272239" cy="723352"/>
          </a:xfrm>
        </p:spPr>
        <p:txBody>
          <a:bodyPr/>
          <a:lstStyle/>
          <a:p>
            <a:pPr algn="l" rtl="0"/>
            <a:r>
              <a:rPr lang="en-IE" sz="3000" dirty="0" err="1"/>
              <a:t>Учење</a:t>
            </a:r>
            <a:r>
              <a:rPr lang="en-IE" sz="3000" dirty="0"/>
              <a:t> </a:t>
            </a:r>
            <a:r>
              <a:rPr lang="en-IE" sz="3000" dirty="0" err="1"/>
              <a:t>засновано</a:t>
            </a:r>
            <a:r>
              <a:rPr lang="en-IE" sz="3000" dirty="0"/>
              <a:t> </a:t>
            </a:r>
            <a:r>
              <a:rPr lang="en-IE" sz="3000" dirty="0" err="1"/>
              <a:t>на</a:t>
            </a:r>
            <a:r>
              <a:rPr lang="en-IE" sz="3000" dirty="0"/>
              <a:t> </a:t>
            </a:r>
            <a:r>
              <a:rPr lang="sr-Cyrl-RS" sz="3000" dirty="0"/>
              <a:t>решавању </a:t>
            </a:r>
            <a:r>
              <a:rPr lang="en-IE" sz="3000" dirty="0" err="1"/>
              <a:t>проблем</a:t>
            </a:r>
            <a:r>
              <a:rPr lang="sr-Cyrl-RS" sz="3000" dirty="0"/>
              <a:t>а</a:t>
            </a:r>
            <a:r>
              <a:rPr lang="en-IE" sz="3000" dirty="0"/>
              <a:t>  – </a:t>
            </a:r>
            <a:r>
              <a:rPr lang="sr-Cyrl-RS" sz="3000" dirty="0"/>
              <a:t>п</a:t>
            </a:r>
            <a:r>
              <a:rPr lang="en-IE" sz="3000" dirty="0" err="1"/>
              <a:t>реглед</a:t>
            </a:r>
            <a:endParaRPr lang="en-IE" sz="3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4F0AD-D188-D753-3510-8442175CCAE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363461" y="1205857"/>
            <a:ext cx="7465079" cy="2654613"/>
          </a:xfrm>
        </p:spPr>
        <p:txBody>
          <a:bodyPr/>
          <a:lstStyle/>
          <a:p>
            <a:pPr algn="just" rtl="0"/>
            <a:r>
              <a:rPr lang="en-GB" sz="2200" dirty="0" err="1"/>
              <a:t>Учење</a:t>
            </a:r>
            <a:r>
              <a:rPr lang="en-GB" sz="2200" dirty="0"/>
              <a:t> </a:t>
            </a:r>
            <a:r>
              <a:rPr lang="en-GB" sz="2200" dirty="0" err="1"/>
              <a:t>засновано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sr-Cyrl-RS" sz="2200" dirty="0"/>
              <a:t>решавању </a:t>
            </a:r>
            <a:r>
              <a:rPr lang="en-GB" sz="2200" dirty="0" err="1"/>
              <a:t>проблем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sr-Cyrl-RS" sz="2200" dirty="0"/>
              <a:t>пракса која у средишту има ученика/студента</a:t>
            </a:r>
            <a:r>
              <a:rPr lang="en-GB" sz="2200" dirty="0"/>
              <a:t> </a:t>
            </a:r>
            <a:r>
              <a:rPr lang="sr-Cyrl-RS" sz="2200" dirty="0"/>
              <a:t>где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уче</a:t>
            </a:r>
            <a:r>
              <a:rPr lang="en-GB" sz="2200" dirty="0"/>
              <a:t> о </a:t>
            </a:r>
            <a:r>
              <a:rPr lang="en-GB" sz="2200" dirty="0" err="1"/>
              <a:t>неком</a:t>
            </a:r>
            <a:r>
              <a:rPr lang="en-GB" sz="2200" dirty="0"/>
              <a:t> </a:t>
            </a:r>
            <a:r>
              <a:rPr lang="en-GB" sz="2200" dirty="0" err="1"/>
              <a:t>предмету</a:t>
            </a:r>
            <a:r>
              <a:rPr lang="en-GB" sz="2200" dirty="0"/>
              <a:t> </a:t>
            </a:r>
            <a:r>
              <a:rPr lang="en-GB" sz="2200" dirty="0" err="1"/>
              <a:t>кроз</a:t>
            </a:r>
            <a:r>
              <a:rPr lang="en-GB" sz="2200" dirty="0"/>
              <a:t> </a:t>
            </a:r>
            <a:r>
              <a:rPr lang="en-GB" sz="2200" dirty="0" err="1"/>
              <a:t>искуство</a:t>
            </a:r>
            <a:r>
              <a:rPr lang="en-GB" sz="2200" dirty="0"/>
              <a:t> </a:t>
            </a:r>
            <a:r>
              <a:rPr lang="en-GB" sz="2200" dirty="0" err="1"/>
              <a:t>решавања</a:t>
            </a:r>
            <a:r>
              <a:rPr lang="en-GB" sz="2200" dirty="0"/>
              <a:t> </a:t>
            </a:r>
            <a:r>
              <a:rPr lang="en-GB" sz="2200" dirty="0" err="1"/>
              <a:t>отвореног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. </a:t>
            </a:r>
            <a:r>
              <a:rPr lang="en-GB" sz="2200" dirty="0" err="1"/>
              <a:t>Овај</a:t>
            </a:r>
            <a:r>
              <a:rPr lang="en-GB" sz="2200" dirty="0"/>
              <a:t> </a:t>
            </a:r>
            <a:r>
              <a:rPr lang="en-GB" sz="2200" dirty="0" err="1"/>
              <a:t>метод</a:t>
            </a:r>
            <a:r>
              <a:rPr lang="en-GB" sz="2200" dirty="0"/>
              <a:t> </a:t>
            </a:r>
            <a:r>
              <a:rPr lang="en-GB" sz="2200" dirty="0" err="1"/>
              <a:t>подстиче</a:t>
            </a:r>
            <a:r>
              <a:rPr lang="en-GB" sz="2200" dirty="0"/>
              <a:t> </a:t>
            </a:r>
            <a:r>
              <a:rPr lang="en-GB" sz="2200" dirty="0" err="1"/>
              <a:t>учење</a:t>
            </a:r>
            <a:r>
              <a:rPr lang="en-GB" sz="2200" dirty="0"/>
              <a:t> у </a:t>
            </a:r>
            <a:r>
              <a:rPr lang="en-GB" sz="2200" dirty="0" err="1"/>
              <a:t>контексту</a:t>
            </a:r>
            <a:r>
              <a:rPr lang="en-GB" sz="2200" dirty="0"/>
              <a:t>, </a:t>
            </a:r>
            <a:r>
              <a:rPr lang="en-GB" sz="2200" dirty="0" err="1"/>
              <a:t>критичко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 и </a:t>
            </a:r>
            <a:r>
              <a:rPr lang="en-GB" sz="2200" dirty="0" err="1"/>
              <a:t>примену</a:t>
            </a:r>
            <a:r>
              <a:rPr lang="en-GB" sz="2200" dirty="0"/>
              <a:t> </a:t>
            </a:r>
            <a:r>
              <a:rPr lang="en-GB" sz="2200" dirty="0" err="1"/>
              <a:t>знања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сценарије</a:t>
            </a:r>
            <a:r>
              <a:rPr lang="en-GB" sz="2200" dirty="0"/>
              <a:t> </a:t>
            </a:r>
            <a:r>
              <a:rPr lang="en-GB" sz="2200" dirty="0" err="1"/>
              <a:t>из</a:t>
            </a:r>
            <a:r>
              <a:rPr lang="en-GB" sz="2200" dirty="0"/>
              <a:t> </a:t>
            </a:r>
            <a:r>
              <a:rPr lang="en-GB" sz="2200" dirty="0" err="1"/>
              <a:t>стварног</a:t>
            </a:r>
            <a:r>
              <a:rPr lang="en-GB" sz="2200" dirty="0"/>
              <a:t> </a:t>
            </a:r>
            <a:r>
              <a:rPr lang="en-GB" sz="2200" dirty="0" err="1"/>
              <a:t>света</a:t>
            </a:r>
            <a:r>
              <a:rPr lang="en-GB" sz="2200" dirty="0"/>
              <a:t>. </a:t>
            </a:r>
            <a:r>
              <a:rPr lang="sr-Cyrl-RS" sz="2200" dirty="0"/>
              <a:t>Он</a:t>
            </a:r>
            <a:r>
              <a:rPr lang="en-GB" sz="2200" dirty="0"/>
              <a:t> </a:t>
            </a:r>
            <a:r>
              <a:rPr lang="en-GB" sz="2200" dirty="0" err="1"/>
              <a:t>укључује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раде</a:t>
            </a:r>
            <a:r>
              <a:rPr lang="en-GB" sz="2200" dirty="0"/>
              <a:t> у </a:t>
            </a:r>
            <a:r>
              <a:rPr lang="en-GB" sz="2200" dirty="0" err="1"/>
              <a:t>групама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решавању</a:t>
            </a:r>
            <a:r>
              <a:rPr lang="en-GB" sz="2200" dirty="0"/>
              <a:t> </a:t>
            </a:r>
            <a:r>
              <a:rPr lang="en-GB" sz="2200" dirty="0" err="1"/>
              <a:t>изазова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немају</a:t>
            </a:r>
            <a:r>
              <a:rPr lang="en-GB" sz="2200" dirty="0"/>
              <a:t> </a:t>
            </a:r>
            <a:r>
              <a:rPr lang="sr-Cyrl-RS" sz="2200" dirty="0"/>
              <a:t> само један </a:t>
            </a:r>
            <a:r>
              <a:rPr lang="en-GB" sz="2200" dirty="0" err="1"/>
              <a:t>тачан</a:t>
            </a:r>
            <a:r>
              <a:rPr lang="en-GB" sz="2200" dirty="0"/>
              <a:t> </a:t>
            </a:r>
            <a:r>
              <a:rPr lang="en-GB" sz="2200" dirty="0" err="1"/>
              <a:t>одговор</a:t>
            </a:r>
            <a:r>
              <a:rPr lang="en-GB" sz="2200" dirty="0"/>
              <a:t>, </a:t>
            </a:r>
            <a:r>
              <a:rPr lang="en-GB" sz="2200" dirty="0" err="1"/>
              <a:t>чиме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промовишу</a:t>
            </a:r>
            <a:r>
              <a:rPr lang="en-GB" sz="2200" dirty="0"/>
              <a:t> </a:t>
            </a:r>
            <a:r>
              <a:rPr lang="en-GB" sz="2200" dirty="0" err="1"/>
              <a:t>дискусија</a:t>
            </a:r>
            <a:r>
              <a:rPr lang="en-GB" sz="2200" dirty="0"/>
              <a:t>, </a:t>
            </a:r>
            <a:r>
              <a:rPr lang="en-GB" sz="2200" dirty="0" err="1"/>
              <a:t>сарадња</a:t>
            </a:r>
            <a:r>
              <a:rPr lang="en-GB" sz="2200" dirty="0"/>
              <a:t> и </a:t>
            </a:r>
            <a:r>
              <a:rPr lang="en-GB" sz="2200" dirty="0" err="1"/>
              <a:t>развој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en-GB" sz="2200" dirty="0" err="1"/>
              <a:t>решавања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344895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0E61EF4-178F-152F-C15B-FEDF76B6C4B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3882" b="3882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E985E-F7F3-DF4E-189C-7ED3608010E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1386" y="1648788"/>
            <a:ext cx="10573914" cy="751511"/>
          </a:xfrm>
          <a:solidFill>
            <a:srgbClr val="AD4097"/>
          </a:solidFill>
        </p:spPr>
        <p:txBody>
          <a:bodyPr/>
          <a:lstStyle/>
          <a:p>
            <a:pPr algn="l" rtl="0"/>
            <a:r>
              <a:rPr lang="en-IE" sz="2200" dirty="0" err="1"/>
              <a:t>Универзитет</a:t>
            </a:r>
            <a:r>
              <a:rPr lang="sr-Cyrl-RS" sz="2200" dirty="0"/>
              <a:t> у </a:t>
            </a:r>
            <a:r>
              <a:rPr lang="en-IE" sz="2200" dirty="0" err="1"/>
              <a:t>Мастри</a:t>
            </a:r>
            <a:r>
              <a:rPr lang="sr-Cyrl-RS" sz="2200" dirty="0"/>
              <a:t>хту</a:t>
            </a:r>
            <a:r>
              <a:rPr lang="en-IE" sz="2200" dirty="0"/>
              <a:t>: </a:t>
            </a:r>
            <a:r>
              <a:rPr lang="en-IE" sz="2200" dirty="0" err="1"/>
              <a:t>Учење</a:t>
            </a:r>
            <a:r>
              <a:rPr lang="en-IE" sz="2200" dirty="0"/>
              <a:t> </a:t>
            </a:r>
            <a:r>
              <a:rPr lang="en-IE" sz="2200" dirty="0" err="1"/>
              <a:t>засновано</a:t>
            </a:r>
            <a:r>
              <a:rPr lang="en-IE" sz="2200" dirty="0"/>
              <a:t> </a:t>
            </a:r>
            <a:r>
              <a:rPr lang="en-IE" sz="2200" dirty="0" err="1"/>
              <a:t>на</a:t>
            </a:r>
            <a:r>
              <a:rPr lang="en-IE" sz="2200" dirty="0"/>
              <a:t> </a:t>
            </a:r>
            <a:r>
              <a:rPr lang="sr-Cyrl-RS" sz="2200" dirty="0"/>
              <a:t>решавању </a:t>
            </a:r>
            <a:r>
              <a:rPr lang="en-IE" sz="2200" dirty="0" err="1"/>
              <a:t>проблем</a:t>
            </a:r>
            <a:r>
              <a:rPr lang="sr-Cyrl-RS" sz="2200" dirty="0"/>
              <a:t>а</a:t>
            </a:r>
            <a:r>
              <a:rPr lang="en-IE" sz="2200" dirty="0"/>
              <a:t> </a:t>
            </a:r>
            <a:r>
              <a:rPr lang="en-IE" sz="2200" dirty="0" err="1"/>
              <a:t>је</a:t>
            </a:r>
            <a:r>
              <a:rPr lang="en-IE" sz="2200" dirty="0"/>
              <a:t> </a:t>
            </a:r>
            <a:r>
              <a:rPr lang="en-IE" sz="2200" dirty="0" err="1"/>
              <a:t>омиљени</a:t>
            </a:r>
            <a:r>
              <a:rPr lang="en-IE" sz="2200" dirty="0"/>
              <a:t> </a:t>
            </a:r>
            <a:r>
              <a:rPr lang="en-IE" sz="2200" dirty="0" err="1"/>
              <a:t>приступ</a:t>
            </a:r>
            <a:r>
              <a:rPr lang="en-IE" sz="2200" dirty="0"/>
              <a:t> </a:t>
            </a:r>
            <a:r>
              <a:rPr lang="en-IE" sz="2200" dirty="0" err="1"/>
              <a:t>за</a:t>
            </a:r>
            <a:r>
              <a:rPr lang="en-IE" sz="2200" dirty="0"/>
              <a:t> </a:t>
            </a:r>
            <a:r>
              <a:rPr lang="en-IE" sz="2200" dirty="0" err="1"/>
              <a:t>студенте</a:t>
            </a:r>
            <a:endParaRPr lang="en-IE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ACCD3B-BE08-FB19-18DC-B59AE28D6C83}"/>
              </a:ext>
            </a:extLst>
          </p:cNvPr>
          <p:cNvSpPr txBox="1"/>
          <p:nvPr/>
        </p:nvSpPr>
        <p:spPr>
          <a:xfrm>
            <a:off x="3743113" y="6419259"/>
            <a:ext cx="8712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Учење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засновано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на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проблемима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–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образовање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–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Универзитет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у </a:t>
            </a:r>
            <a:r>
              <a:rPr lang="en-GB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Мастрихту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hlinkClick r:id="rId4"/>
            <a:extLst>
              <a:ext uri="{FF2B5EF4-FFF2-40B4-BE49-F238E27FC236}">
                <a16:creationId xmlns:a16="http://schemas.microsoft.com/office/drawing/2014/main" id="{8B847B9B-B49C-0940-526E-BBC21CAFD67B}"/>
              </a:ext>
            </a:extLst>
          </p:cNvPr>
          <p:cNvSpPr txBox="1"/>
          <p:nvPr/>
        </p:nvSpPr>
        <p:spPr>
          <a:xfrm>
            <a:off x="81386" y="1248679"/>
            <a:ext cx="3530504" cy="400110"/>
          </a:xfrm>
          <a:prstGeom prst="rect">
            <a:avLst/>
          </a:prstGeom>
          <a:solidFill>
            <a:srgbClr val="60A9DD"/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sr-Cyrl-R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ЕУ У ФОКУСУ</a:t>
            </a:r>
            <a:endParaRPr lang="en-IE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A48A78-78FA-8C3B-ADD0-2023F1DC887D}"/>
              </a:ext>
            </a:extLst>
          </p:cNvPr>
          <p:cNvSpPr txBox="1"/>
          <p:nvPr/>
        </p:nvSpPr>
        <p:spPr>
          <a:xfrm>
            <a:off x="81386" y="2440451"/>
            <a:ext cx="3695700" cy="4076950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средњој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Куракау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говорила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обраћали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заб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УМ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због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приступа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заснованом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Бити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изгледало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лакше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теорији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него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испоставило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пракси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крају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будем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активниј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туторијалима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оста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отворениј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самоуверениј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sr-Cyrl-R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Лисанли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Ванблар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(24, 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Куракао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фискалне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економије</a:t>
            </a:r>
            <a:endParaRPr lang="sr-Cyrl-R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sr-Cyrl-R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5571D-DF81-9A35-EB03-3F6481404B68}"/>
              </a:ext>
            </a:extLst>
          </p:cNvPr>
          <p:cNvSpPr txBox="1"/>
          <p:nvPr/>
        </p:nvSpPr>
        <p:spPr>
          <a:xfrm>
            <a:off x="4305300" y="2463716"/>
            <a:ext cx="3632200" cy="4032642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почиње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нуди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засновано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утисак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квалитет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УМ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већи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Током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предавања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осећај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састанке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колегама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заправо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морамо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доносимо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стратешке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одлуке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Добио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случај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решим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током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интервјуа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посао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студија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лучаја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појавила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неколико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пута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током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буквално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дугујем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посао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заснованом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проблемима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Вин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ент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Маесен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(24,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Холандија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</a:t>
            </a:r>
            <a:r>
              <a:rPr lang="sr-Cyrl-R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стер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међународног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европског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пореског</a:t>
            </a:r>
            <a:r>
              <a:rPr lang="en-U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права</a:t>
            </a:r>
            <a:endParaRPr lang="en-US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6F068C-97CF-FDD7-9136-FD787E767729}"/>
              </a:ext>
            </a:extLst>
          </p:cNvPr>
          <p:cNvSpPr txBox="1"/>
          <p:nvPr/>
        </p:nvSpPr>
        <p:spPr>
          <a:xfrm>
            <a:off x="8414916" y="2463716"/>
            <a:ext cx="3548484" cy="4071436"/>
          </a:xfrm>
          <a:prstGeom prst="rect">
            <a:avLst/>
          </a:prstGeom>
          <a:solidFill>
            <a:srgbClr val="E3E3E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средњој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мајка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већ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мислила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ће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Мастрихту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својим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приступом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бити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баш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добар избор за мене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мајка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наравно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ангажовање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материјалу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запамтим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Мастрихт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учествујете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настави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онда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изгубите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половину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другима је непријатно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Виви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ван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Слотен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(20,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Холандија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Дипломирала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уметност</a:t>
            </a: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култур</a:t>
            </a:r>
            <a:r>
              <a:rPr lang="sr-Cyrl-R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25396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C8AA0E-9612-7579-27C7-86F14B78000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773477" y="401806"/>
            <a:ext cx="7142298" cy="5378450"/>
          </a:xfrm>
        </p:spPr>
        <p:txBody>
          <a:bodyPr/>
          <a:lstStyle/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Уведите</a:t>
            </a:r>
            <a:r>
              <a:rPr lang="en-GB" sz="2000" b="1" dirty="0"/>
              <a:t> </a:t>
            </a:r>
            <a:r>
              <a:rPr lang="en-GB" sz="2000" b="1" dirty="0" err="1"/>
              <a:t>сложен</a:t>
            </a:r>
            <a:r>
              <a:rPr lang="en-GB" sz="2000" b="1" dirty="0"/>
              <a:t> </a:t>
            </a:r>
            <a:r>
              <a:rPr lang="en-GB" sz="2000" b="1" dirty="0" err="1"/>
              <a:t>проблем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Представите</a:t>
            </a:r>
            <a:r>
              <a:rPr lang="en-GB" sz="2000" dirty="0"/>
              <a:t> </a:t>
            </a:r>
            <a:r>
              <a:rPr lang="en-GB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GB" sz="2000" dirty="0"/>
              <a:t> </a:t>
            </a:r>
            <a:r>
              <a:rPr lang="en-GB" sz="2000" dirty="0" err="1"/>
              <a:t>проблем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релевантан</a:t>
            </a:r>
            <a:r>
              <a:rPr lang="en-GB" sz="2000" dirty="0"/>
              <a:t>, </a:t>
            </a:r>
            <a:r>
              <a:rPr lang="en-GB" sz="2000" dirty="0" err="1"/>
              <a:t>изазован</a:t>
            </a:r>
            <a:r>
              <a:rPr lang="en-GB" sz="2000" dirty="0"/>
              <a:t> и </a:t>
            </a:r>
            <a:r>
              <a:rPr lang="en-GB" sz="2000" dirty="0" err="1"/>
              <a:t>не</a:t>
            </a:r>
            <a:r>
              <a:rPr lang="sr-Cyrl-RS" sz="2000" dirty="0"/>
              <a:t>ма</a:t>
            </a:r>
            <a:r>
              <a:rPr lang="en-GB" sz="2000" dirty="0"/>
              <a:t> </a:t>
            </a:r>
            <a:r>
              <a:rPr lang="en-GB" sz="2000" dirty="0" err="1"/>
              <a:t>једно</a:t>
            </a:r>
            <a:r>
              <a:rPr lang="sr-Cyrl-RS" sz="2000" dirty="0"/>
              <a:t> и</a:t>
            </a:r>
            <a:r>
              <a:rPr lang="en-GB" sz="2000" dirty="0"/>
              <a:t> </a:t>
            </a:r>
            <a:r>
              <a:rPr lang="en-GB" sz="2000" dirty="0" err="1"/>
              <a:t>једноставно</a:t>
            </a:r>
            <a:r>
              <a:rPr lang="en-GB" sz="2000" dirty="0"/>
              <a:t> </a:t>
            </a:r>
            <a:r>
              <a:rPr lang="en-GB" sz="2000" dirty="0" err="1"/>
              <a:t>решење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Групна</a:t>
            </a:r>
            <a:r>
              <a:rPr lang="en-GB" sz="2000" b="1" dirty="0"/>
              <a:t> </a:t>
            </a:r>
            <a:r>
              <a:rPr lang="en-GB" sz="2000" b="1" dirty="0" err="1"/>
              <a:t>сарадња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Организујте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у </a:t>
            </a:r>
            <a:r>
              <a:rPr lang="en-GB" sz="2000" dirty="0" err="1"/>
              <a:t>мале</a:t>
            </a:r>
            <a:r>
              <a:rPr lang="en-GB" sz="2000" dirty="0"/>
              <a:t> </a:t>
            </a:r>
            <a:r>
              <a:rPr lang="en-GB" sz="2000" dirty="0" err="1"/>
              <a:t>групе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бисте</a:t>
            </a:r>
            <a:r>
              <a:rPr lang="en-GB" sz="2000" dirty="0"/>
              <a:t> </a:t>
            </a:r>
            <a:r>
              <a:rPr lang="en-GB" sz="2000" dirty="0" err="1"/>
              <a:t>подстакли</a:t>
            </a:r>
            <a:r>
              <a:rPr lang="en-GB" sz="2000" dirty="0"/>
              <a:t> </a:t>
            </a:r>
            <a:r>
              <a:rPr lang="en-GB" sz="2000" dirty="0" err="1"/>
              <a:t>сарадњу</a:t>
            </a:r>
            <a:r>
              <a:rPr lang="en-GB" sz="2000" dirty="0"/>
              <a:t> и </a:t>
            </a:r>
            <a:r>
              <a:rPr lang="en-GB" sz="2000" dirty="0" err="1"/>
              <a:t>размену</a:t>
            </a:r>
            <a:r>
              <a:rPr lang="en-GB" sz="2000" dirty="0"/>
              <a:t> </a:t>
            </a:r>
            <a:r>
              <a:rPr lang="en-GB" sz="2000" dirty="0" err="1"/>
              <a:t>различитих</a:t>
            </a:r>
            <a:r>
              <a:rPr lang="en-GB" sz="2000" dirty="0"/>
              <a:t> </a:t>
            </a:r>
            <a:r>
              <a:rPr lang="en-GB" sz="2000" dirty="0" err="1"/>
              <a:t>идеја</a:t>
            </a:r>
            <a:r>
              <a:rPr lang="en-GB" sz="2000" dirty="0"/>
              <a:t> и </a:t>
            </a:r>
            <a:r>
              <a:rPr lang="en-GB" sz="2000" dirty="0" err="1"/>
              <a:t>приступа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Истраживање</a:t>
            </a:r>
            <a:r>
              <a:rPr lang="en-GB" sz="2000" b="1" dirty="0"/>
              <a:t> и </a:t>
            </a:r>
            <a:r>
              <a:rPr lang="en-GB" sz="2000" b="1" dirty="0" err="1"/>
              <a:t>испитивање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Водите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док</a:t>
            </a:r>
            <a:r>
              <a:rPr lang="en-GB" sz="2000" dirty="0"/>
              <a:t> </a:t>
            </a:r>
            <a:r>
              <a:rPr lang="en-GB" sz="2000" dirty="0" err="1"/>
              <a:t>истражују</a:t>
            </a:r>
            <a:r>
              <a:rPr lang="en-GB" sz="2000" dirty="0"/>
              <a:t> и </a:t>
            </a:r>
            <a:r>
              <a:rPr lang="en-GB" sz="2000" dirty="0" err="1"/>
              <a:t>прикупљају</a:t>
            </a:r>
            <a:r>
              <a:rPr lang="en-GB" sz="2000" dirty="0"/>
              <a:t> </a:t>
            </a:r>
            <a:r>
              <a:rPr lang="en-GB" sz="2000" dirty="0" err="1"/>
              <a:t>информације</a:t>
            </a:r>
            <a:r>
              <a:rPr lang="en-GB" sz="2000" dirty="0"/>
              <a:t> </a:t>
            </a:r>
            <a:r>
              <a:rPr lang="en-GB" sz="2000" dirty="0" err="1"/>
              <a:t>неопходне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решавање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Развој</a:t>
            </a:r>
            <a:r>
              <a:rPr lang="en-GB" sz="2000" b="1" dirty="0"/>
              <a:t> </a:t>
            </a:r>
            <a:r>
              <a:rPr lang="en-GB" sz="2000" b="1" dirty="0" err="1"/>
              <a:t>решења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Олакша</a:t>
            </a:r>
            <a:r>
              <a:rPr lang="sr-Cyrl-RS" sz="2000" dirty="0"/>
              <a:t>јте</a:t>
            </a:r>
            <a:r>
              <a:rPr lang="en-GB" sz="2000" dirty="0"/>
              <a:t> </a:t>
            </a:r>
            <a:r>
              <a:rPr lang="en-GB" sz="2000" dirty="0" err="1"/>
              <a:t>развој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, </a:t>
            </a:r>
            <a:r>
              <a:rPr lang="en-GB" sz="2000" dirty="0" err="1"/>
              <a:t>подстичући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примењују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знање</a:t>
            </a:r>
            <a:r>
              <a:rPr lang="en-GB" sz="2000" dirty="0"/>
              <a:t> и </a:t>
            </a:r>
            <a:r>
              <a:rPr lang="en-GB" sz="2000" dirty="0" err="1"/>
              <a:t>критичк</a:t>
            </a:r>
            <a:r>
              <a:rPr lang="sr-Cyrl-RS" sz="2000" dirty="0"/>
              <a:t>и</a:t>
            </a:r>
            <a:r>
              <a:rPr lang="en-GB" sz="2000" dirty="0"/>
              <a:t> </a:t>
            </a:r>
            <a:r>
              <a:rPr lang="en-GB" sz="2000" dirty="0" err="1"/>
              <a:t>размишљају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Презентација</a:t>
            </a:r>
            <a:r>
              <a:rPr lang="en-GB" sz="2000" b="1" dirty="0"/>
              <a:t> и </a:t>
            </a:r>
            <a:r>
              <a:rPr lang="en-GB" sz="2000" b="1" dirty="0" err="1"/>
              <a:t>рефлексија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Нека</a:t>
            </a:r>
            <a:r>
              <a:rPr lang="en-GB" sz="2000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представе</a:t>
            </a:r>
            <a:r>
              <a:rPr lang="en-GB" sz="2000" dirty="0"/>
              <a:t> </a:t>
            </a:r>
            <a:r>
              <a:rPr lang="en-GB" sz="2000" dirty="0" err="1"/>
              <a:t>своја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, </a:t>
            </a:r>
            <a:r>
              <a:rPr lang="en-GB" sz="2000" dirty="0" err="1"/>
              <a:t>подстичући</a:t>
            </a:r>
            <a:r>
              <a:rPr lang="en-GB" sz="2000" dirty="0"/>
              <a:t> </a:t>
            </a:r>
            <a:r>
              <a:rPr lang="en-GB" sz="2000" dirty="0" err="1"/>
              <a:t>рефлексивну</a:t>
            </a:r>
            <a:r>
              <a:rPr lang="en-GB" sz="2000" dirty="0"/>
              <a:t> </a:t>
            </a:r>
            <a:r>
              <a:rPr lang="en-GB" sz="2000" dirty="0" err="1"/>
              <a:t>дискусију</a:t>
            </a:r>
            <a:r>
              <a:rPr lang="en-GB" sz="2000" dirty="0"/>
              <a:t> о </a:t>
            </a:r>
            <a:r>
              <a:rPr lang="en-GB" sz="2000" dirty="0" err="1"/>
              <a:t>процесу</a:t>
            </a:r>
            <a:r>
              <a:rPr lang="en-GB" sz="2000" dirty="0"/>
              <a:t> </a:t>
            </a:r>
            <a:r>
              <a:rPr lang="en-GB" sz="2000" dirty="0" err="1"/>
              <a:t>решавања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и </a:t>
            </a:r>
            <a:r>
              <a:rPr lang="en-GB" sz="2000" dirty="0" err="1"/>
              <a:t>учењу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догодило</a:t>
            </a:r>
            <a:r>
              <a:rPr lang="sr-Cyrl-RS" sz="2000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C8266-4D74-34D0-6964-F8F40FEEF5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925680"/>
            <a:ext cx="3450091" cy="2375459"/>
          </a:xfrm>
        </p:spPr>
        <p:txBody>
          <a:bodyPr/>
          <a:lstStyle/>
          <a:p>
            <a:pPr algn="l" rtl="0"/>
            <a:r>
              <a:rPr lang="en-IE" sz="3200" dirty="0" err="1"/>
              <a:t>Како</a:t>
            </a:r>
            <a:r>
              <a:rPr lang="en-IE" sz="3200" dirty="0"/>
              <a:t> </a:t>
            </a:r>
            <a:r>
              <a:rPr lang="en-IE" sz="3200" dirty="0" err="1"/>
              <a:t>да</a:t>
            </a:r>
            <a:r>
              <a:rPr lang="en-IE" sz="3200" dirty="0"/>
              <a:t> у</a:t>
            </a:r>
            <a:r>
              <a:rPr lang="sr-Cyrl-RS" sz="3200" dirty="0"/>
              <a:t>ведете</a:t>
            </a:r>
            <a:r>
              <a:rPr lang="en-IE" sz="3200" dirty="0"/>
              <a:t> </a:t>
            </a:r>
            <a:r>
              <a:rPr lang="sr-Cyrl-RS" sz="3200" dirty="0"/>
              <a:t>учење засновано на решавању проблема</a:t>
            </a:r>
            <a:r>
              <a:rPr lang="en-IE" sz="3200" dirty="0"/>
              <a:t> у </a:t>
            </a:r>
            <a:r>
              <a:rPr lang="en-IE" sz="3200" dirty="0" err="1"/>
              <a:t>своју</a:t>
            </a:r>
            <a:r>
              <a:rPr lang="en-IE" sz="3200" dirty="0"/>
              <a:t> </a:t>
            </a:r>
            <a:r>
              <a:rPr lang="en-IE" sz="3200" dirty="0" err="1"/>
              <a:t>наставу</a:t>
            </a:r>
            <a:r>
              <a:rPr lang="en-IE" sz="32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48351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Vintage bulbs with one on">
            <a:extLst>
              <a:ext uri="{FF2B5EF4-FFF2-40B4-BE49-F238E27FC236}">
                <a16:creationId xmlns:a16="http://schemas.microsoft.com/office/drawing/2014/main" id="{F4A248E8-6175-2831-0158-97A3D1B4C89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647" b="764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27EFB-CFD5-79DF-D231-2BFE90EDA0C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057400" y="457269"/>
            <a:ext cx="8058150" cy="723352"/>
          </a:xfrm>
        </p:spPr>
        <p:txBody>
          <a:bodyPr/>
          <a:lstStyle/>
          <a:p>
            <a:pPr algn="l" rtl="0"/>
            <a:r>
              <a:rPr lang="en-GB" dirty="0" err="1"/>
              <a:t>Учење</a:t>
            </a:r>
            <a:r>
              <a:rPr lang="en-GB" dirty="0"/>
              <a:t> </a:t>
            </a:r>
            <a:r>
              <a:rPr lang="en-GB" dirty="0" err="1"/>
              <a:t>засновано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упитима</a:t>
            </a:r>
            <a:r>
              <a:rPr lang="en-GB" dirty="0"/>
              <a:t>  – </a:t>
            </a:r>
            <a:r>
              <a:rPr lang="en-GB" dirty="0" err="1"/>
              <a:t>принципи</a:t>
            </a:r>
            <a:r>
              <a:rPr lang="en-GB" dirty="0"/>
              <a:t> и </a:t>
            </a:r>
            <a:r>
              <a:rPr lang="en-GB" dirty="0" err="1"/>
              <a:t>предности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4F0AD-D188-D753-3510-8442175CCAE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057400" y="1644007"/>
            <a:ext cx="8058149" cy="2654613"/>
          </a:xfrm>
        </p:spPr>
        <p:txBody>
          <a:bodyPr/>
          <a:lstStyle/>
          <a:p>
            <a:pPr algn="just" rtl="0"/>
            <a:r>
              <a:rPr lang="en-GB" sz="2300" dirty="0" err="1"/>
              <a:t>Учење</a:t>
            </a:r>
            <a:r>
              <a:rPr lang="en-GB" sz="2300" dirty="0"/>
              <a:t> </a:t>
            </a:r>
            <a:r>
              <a:rPr lang="en-GB" sz="2300" dirty="0" err="1"/>
              <a:t>засновано</a:t>
            </a:r>
            <a:r>
              <a:rPr lang="en-GB" sz="2300" dirty="0"/>
              <a:t> </a:t>
            </a:r>
            <a:r>
              <a:rPr lang="en-GB" sz="2300" dirty="0" err="1"/>
              <a:t>на</a:t>
            </a:r>
            <a:r>
              <a:rPr lang="en-GB" sz="2300" dirty="0"/>
              <a:t> </a:t>
            </a:r>
            <a:r>
              <a:rPr lang="en-GB" sz="2300" dirty="0" err="1"/>
              <a:t>упитима</a:t>
            </a:r>
            <a:r>
              <a:rPr lang="en-GB" sz="2300" dirty="0"/>
              <a:t> </a:t>
            </a:r>
            <a:r>
              <a:rPr lang="en-GB" sz="2300" dirty="0" err="1"/>
              <a:t>је</a:t>
            </a:r>
            <a:r>
              <a:rPr lang="en-GB" sz="2300" dirty="0"/>
              <a:t> </a:t>
            </a:r>
            <a:r>
              <a:rPr lang="en-GB" sz="2300" dirty="0" err="1"/>
              <a:t>педагошки</a:t>
            </a:r>
            <a:r>
              <a:rPr lang="en-GB" sz="2300" dirty="0"/>
              <a:t> </a:t>
            </a:r>
            <a:r>
              <a:rPr lang="en-GB" sz="2300" dirty="0" err="1"/>
              <a:t>приступ</a:t>
            </a:r>
            <a:r>
              <a:rPr lang="en-GB" sz="2300" dirty="0"/>
              <a:t> </a:t>
            </a:r>
            <a:r>
              <a:rPr lang="en-GB" sz="2300" dirty="0" err="1"/>
              <a:t>који</a:t>
            </a:r>
            <a:r>
              <a:rPr lang="en-GB" sz="2300" dirty="0"/>
              <a:t> </a:t>
            </a:r>
            <a:r>
              <a:rPr lang="en-GB" sz="2300" dirty="0" err="1"/>
              <a:t>ученике</a:t>
            </a:r>
            <a:r>
              <a:rPr lang="sr-Cyrl-RS" sz="2300" dirty="0"/>
              <a:t>/студенте</a:t>
            </a:r>
            <a:r>
              <a:rPr lang="en-GB" sz="2300" dirty="0"/>
              <a:t> </a:t>
            </a:r>
            <a:r>
              <a:rPr lang="en-GB" sz="2300" dirty="0" err="1"/>
              <a:t>поставља</a:t>
            </a:r>
            <a:r>
              <a:rPr lang="en-GB" sz="2300" dirty="0"/>
              <a:t> </a:t>
            </a:r>
            <a:r>
              <a:rPr lang="sr-Cyrl-RS" sz="2300" dirty="0"/>
              <a:t>у центар</a:t>
            </a:r>
            <a:r>
              <a:rPr lang="en-GB" sz="2300" dirty="0"/>
              <a:t> </a:t>
            </a:r>
            <a:r>
              <a:rPr lang="en-GB" sz="2300" dirty="0" err="1"/>
              <a:t>процеса</a:t>
            </a:r>
            <a:r>
              <a:rPr lang="en-GB" sz="2300" dirty="0"/>
              <a:t> </a:t>
            </a:r>
            <a:r>
              <a:rPr lang="en-GB" sz="2300" dirty="0" err="1"/>
              <a:t>учења</a:t>
            </a:r>
            <a:r>
              <a:rPr lang="en-GB" sz="2300" dirty="0"/>
              <a:t>, </a:t>
            </a:r>
            <a:r>
              <a:rPr lang="en-GB" sz="2300" dirty="0" err="1"/>
              <a:t>подстичући</a:t>
            </a:r>
            <a:r>
              <a:rPr lang="en-GB" sz="2300" dirty="0"/>
              <a:t> </a:t>
            </a:r>
            <a:r>
              <a:rPr lang="en-GB" sz="2300" dirty="0" err="1"/>
              <a:t>их</a:t>
            </a:r>
            <a:r>
              <a:rPr lang="en-GB" sz="2300" dirty="0"/>
              <a:t> </a:t>
            </a:r>
            <a:r>
              <a:rPr lang="en-GB" sz="2300" dirty="0" err="1"/>
              <a:t>да</a:t>
            </a:r>
            <a:r>
              <a:rPr lang="en-GB" sz="2300" dirty="0"/>
              <a:t> </a:t>
            </a:r>
            <a:r>
              <a:rPr lang="en-GB" sz="2300" dirty="0" err="1"/>
              <a:t>постављају</a:t>
            </a:r>
            <a:r>
              <a:rPr lang="en-GB" sz="2300" dirty="0"/>
              <a:t> </a:t>
            </a:r>
            <a:r>
              <a:rPr lang="en-GB" sz="2300" dirty="0" err="1"/>
              <a:t>питања</a:t>
            </a:r>
            <a:r>
              <a:rPr lang="en-GB" sz="2300" dirty="0"/>
              <a:t>, </a:t>
            </a:r>
            <a:r>
              <a:rPr lang="en-GB" sz="2300" dirty="0" err="1"/>
              <a:t>спроводе</a:t>
            </a:r>
            <a:r>
              <a:rPr lang="en-GB" sz="2300" dirty="0"/>
              <a:t> </a:t>
            </a:r>
            <a:r>
              <a:rPr lang="en-GB" sz="2300" dirty="0" err="1"/>
              <a:t>истраге</a:t>
            </a:r>
            <a:r>
              <a:rPr lang="en-GB" sz="2300" dirty="0"/>
              <a:t> и </a:t>
            </a:r>
            <a:r>
              <a:rPr lang="en-GB" sz="2300" dirty="0" err="1"/>
              <a:t>истражују</a:t>
            </a:r>
            <a:r>
              <a:rPr lang="en-GB" sz="2300" dirty="0"/>
              <a:t> </a:t>
            </a:r>
            <a:r>
              <a:rPr lang="en-GB" sz="2300" dirty="0" err="1"/>
              <a:t>решења</a:t>
            </a:r>
            <a:r>
              <a:rPr lang="en-GB" sz="2300" dirty="0"/>
              <a:t>. </a:t>
            </a:r>
            <a:r>
              <a:rPr lang="en-GB" sz="2300" dirty="0" err="1"/>
              <a:t>Основни</a:t>
            </a:r>
            <a:r>
              <a:rPr lang="en-GB" sz="2300" dirty="0"/>
              <a:t> </a:t>
            </a:r>
            <a:r>
              <a:rPr lang="en-GB" sz="2300" dirty="0" err="1"/>
              <a:t>принцип</a:t>
            </a:r>
            <a:r>
              <a:rPr lang="en-GB" sz="2300" dirty="0"/>
              <a:t> </a:t>
            </a:r>
            <a:r>
              <a:rPr lang="sr-Cyrl-RS" sz="2300" dirty="0"/>
              <a:t> овог метода </a:t>
            </a:r>
            <a:r>
              <a:rPr lang="en-GB" sz="2300" dirty="0" err="1"/>
              <a:t>је</a:t>
            </a:r>
            <a:r>
              <a:rPr lang="en-GB" sz="2300" dirty="0"/>
              <a:t> </a:t>
            </a:r>
            <a:r>
              <a:rPr lang="en-GB" sz="2300" dirty="0" err="1"/>
              <a:t>да</a:t>
            </a:r>
            <a:r>
              <a:rPr lang="en-GB" sz="2300" dirty="0"/>
              <a:t> </a:t>
            </a:r>
            <a:r>
              <a:rPr lang="en-GB" sz="2300" dirty="0" err="1"/>
              <a:t>подстакне</a:t>
            </a:r>
            <a:r>
              <a:rPr lang="en-GB" sz="2300" dirty="0"/>
              <a:t> </a:t>
            </a:r>
            <a:r>
              <a:rPr lang="en-GB" sz="2300" dirty="0" err="1"/>
              <a:t>радозналост</a:t>
            </a:r>
            <a:r>
              <a:rPr lang="en-GB" sz="2300" dirty="0"/>
              <a:t> и </a:t>
            </a:r>
            <a:r>
              <a:rPr lang="en-GB" sz="2300" dirty="0" err="1"/>
              <a:t>инспирише</a:t>
            </a:r>
            <a:r>
              <a:rPr lang="en-GB" sz="2300" dirty="0"/>
              <a:t> </a:t>
            </a:r>
            <a:r>
              <a:rPr lang="en-GB" sz="2300" dirty="0" err="1"/>
              <a:t>дубље</a:t>
            </a:r>
            <a:r>
              <a:rPr lang="en-GB" sz="2300" dirty="0"/>
              <a:t> </a:t>
            </a:r>
            <a:r>
              <a:rPr lang="en-GB" sz="2300" dirty="0" err="1"/>
              <a:t>разумевање</a:t>
            </a:r>
            <a:r>
              <a:rPr lang="en-GB" sz="2300" dirty="0"/>
              <a:t> </a:t>
            </a:r>
            <a:r>
              <a:rPr lang="en-GB" sz="2300" dirty="0" err="1"/>
              <a:t>предмета</a:t>
            </a:r>
            <a:r>
              <a:rPr lang="en-GB" sz="2300" dirty="0"/>
              <a:t>. </a:t>
            </a:r>
            <a:r>
              <a:rPr lang="en-GB" sz="2300" dirty="0" err="1"/>
              <a:t>Предности</a:t>
            </a:r>
            <a:r>
              <a:rPr lang="en-GB" sz="2300" dirty="0"/>
              <a:t> </a:t>
            </a:r>
            <a:r>
              <a:rPr lang="en-GB" sz="2300" dirty="0" err="1"/>
              <a:t>укључују</a:t>
            </a:r>
            <a:r>
              <a:rPr lang="en-GB" sz="2300" dirty="0"/>
              <a:t> </a:t>
            </a:r>
            <a:r>
              <a:rPr lang="en-GB" sz="2300" dirty="0" err="1"/>
              <a:t>повећан</a:t>
            </a:r>
            <a:r>
              <a:rPr lang="en-GB" sz="2300" dirty="0"/>
              <a:t> </a:t>
            </a:r>
            <a:r>
              <a:rPr lang="en-GB" sz="2300" dirty="0" err="1"/>
              <a:t>ангажман</a:t>
            </a:r>
            <a:r>
              <a:rPr lang="en-GB" sz="2300" dirty="0"/>
              <a:t>, </a:t>
            </a:r>
            <a:r>
              <a:rPr lang="en-GB" sz="2300" dirty="0" err="1"/>
              <a:t>побољшано</a:t>
            </a:r>
            <a:r>
              <a:rPr lang="en-GB" sz="2300" dirty="0"/>
              <a:t> </a:t>
            </a:r>
            <a:r>
              <a:rPr lang="en-GB" sz="2300" dirty="0" err="1"/>
              <a:t>критичко</a:t>
            </a:r>
            <a:r>
              <a:rPr lang="en-GB" sz="2300" dirty="0"/>
              <a:t> </a:t>
            </a:r>
            <a:r>
              <a:rPr lang="en-GB" sz="2300" dirty="0" err="1"/>
              <a:t>размишљање</a:t>
            </a:r>
            <a:r>
              <a:rPr lang="en-GB" sz="2300" dirty="0"/>
              <a:t> и </a:t>
            </a:r>
            <a:r>
              <a:rPr lang="en-GB" sz="2300" dirty="0" err="1"/>
              <a:t>истраживачке</a:t>
            </a:r>
            <a:r>
              <a:rPr lang="en-GB" sz="2300" dirty="0"/>
              <a:t> </a:t>
            </a:r>
            <a:r>
              <a:rPr lang="en-GB" sz="2300" dirty="0" err="1"/>
              <a:t>вештине</a:t>
            </a:r>
            <a:r>
              <a:rPr lang="en-GB" sz="2300" dirty="0"/>
              <a:t>, </a:t>
            </a:r>
            <a:r>
              <a:rPr lang="en-GB" sz="2300" dirty="0" err="1"/>
              <a:t>као</a:t>
            </a:r>
            <a:r>
              <a:rPr lang="en-GB" sz="2300" dirty="0"/>
              <a:t> и </a:t>
            </a:r>
            <a:r>
              <a:rPr lang="en-GB" sz="2300" dirty="0" err="1"/>
              <a:t>способност</a:t>
            </a:r>
            <a:r>
              <a:rPr lang="en-GB" sz="2300" dirty="0"/>
              <a:t> </a:t>
            </a:r>
            <a:r>
              <a:rPr lang="en-GB" sz="2300" dirty="0" err="1"/>
              <a:t>примене</a:t>
            </a:r>
            <a:r>
              <a:rPr lang="en-GB" sz="2300" dirty="0"/>
              <a:t> </a:t>
            </a:r>
            <a:r>
              <a:rPr lang="en-GB" sz="2300" dirty="0" err="1"/>
              <a:t>знања</a:t>
            </a:r>
            <a:r>
              <a:rPr lang="en-GB" sz="2300" dirty="0"/>
              <a:t> </a:t>
            </a:r>
            <a:r>
              <a:rPr lang="en-GB" sz="2300" dirty="0" err="1"/>
              <a:t>на</a:t>
            </a:r>
            <a:r>
              <a:rPr lang="en-GB" sz="2300" dirty="0"/>
              <a:t> </a:t>
            </a:r>
            <a:r>
              <a:rPr lang="en-GB" sz="2300" dirty="0" err="1"/>
              <a:t>практичан</a:t>
            </a:r>
            <a:r>
              <a:rPr lang="en-GB" sz="2300" dirty="0"/>
              <a:t> и </a:t>
            </a:r>
            <a:r>
              <a:rPr lang="en-GB" sz="2300" dirty="0" err="1"/>
              <a:t>смислен</a:t>
            </a:r>
            <a:r>
              <a:rPr lang="en-GB" sz="2300" dirty="0"/>
              <a:t> </a:t>
            </a:r>
            <a:r>
              <a:rPr lang="en-GB" sz="2300" dirty="0" err="1"/>
              <a:t>начин</a:t>
            </a:r>
            <a:r>
              <a:rPr lang="en-GB" dirty="0"/>
              <a:t>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3790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C8AA0E-9612-7579-27C7-86F14B78000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773477" y="401806"/>
            <a:ext cx="7142298" cy="5378450"/>
          </a:xfrm>
        </p:spPr>
        <p:txBody>
          <a:bodyPr/>
          <a:lstStyle/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Почните</a:t>
            </a:r>
            <a:r>
              <a:rPr lang="en-GB" sz="2000" b="1" dirty="0"/>
              <a:t> </a:t>
            </a:r>
            <a:r>
              <a:rPr lang="en-GB" sz="2000" b="1" dirty="0" err="1"/>
              <a:t>са</a:t>
            </a:r>
            <a:r>
              <a:rPr lang="en-GB" sz="2000" b="1" dirty="0"/>
              <a:t> </a:t>
            </a:r>
            <a:r>
              <a:rPr lang="en-GB" sz="2000" b="1" dirty="0" err="1"/>
              <a:t>питањем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Поставите</a:t>
            </a:r>
            <a:r>
              <a:rPr lang="en-GB" sz="2000" dirty="0"/>
              <a:t> </a:t>
            </a:r>
            <a:r>
              <a:rPr lang="en-GB" sz="2000" dirty="0" err="1"/>
              <a:t>отворено</a:t>
            </a:r>
            <a:r>
              <a:rPr lang="en-GB" sz="2000" dirty="0"/>
              <a:t> </a:t>
            </a:r>
            <a:r>
              <a:rPr lang="en-GB" sz="2000" dirty="0" err="1"/>
              <a:t>питање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изазива</a:t>
            </a:r>
            <a:r>
              <a:rPr lang="en-GB" sz="2000" dirty="0"/>
              <a:t> </a:t>
            </a:r>
            <a:r>
              <a:rPr lang="en-GB" sz="2000" dirty="0" err="1"/>
              <a:t>радозналост</a:t>
            </a:r>
            <a:r>
              <a:rPr lang="en-GB" sz="2000" dirty="0"/>
              <a:t> и </a:t>
            </a:r>
            <a:r>
              <a:rPr lang="en-GB" sz="2000" dirty="0" err="1"/>
              <a:t>релевантно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наставни</a:t>
            </a:r>
            <a:r>
              <a:rPr lang="en-GB" sz="2000" dirty="0"/>
              <a:t> </a:t>
            </a:r>
            <a:r>
              <a:rPr lang="en-GB" sz="2000" dirty="0" err="1"/>
              <a:t>план</a:t>
            </a:r>
            <a:r>
              <a:rPr lang="en-GB" sz="2000" dirty="0"/>
              <a:t> и </a:t>
            </a:r>
            <a:r>
              <a:rPr lang="en-GB" sz="2000" dirty="0" err="1"/>
              <a:t>програм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Истраживање</a:t>
            </a:r>
            <a:r>
              <a:rPr lang="en-GB" sz="2000" b="1" dirty="0"/>
              <a:t> и </a:t>
            </a:r>
            <a:r>
              <a:rPr lang="en-GB" sz="2000" b="1" dirty="0" err="1"/>
              <a:t>истрага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Подстакните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/студентима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п</a:t>
            </a:r>
            <a:r>
              <a:rPr lang="sr-Cyrl-RS" sz="2000" dirty="0"/>
              <a:t>окрену</a:t>
            </a:r>
            <a:r>
              <a:rPr lang="en-GB" sz="2000" dirty="0"/>
              <a:t> </a:t>
            </a:r>
            <a:r>
              <a:rPr lang="en-GB" sz="2000" dirty="0" err="1"/>
              <a:t>независно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групно</a:t>
            </a:r>
            <a:r>
              <a:rPr lang="en-GB" sz="2000" dirty="0"/>
              <a:t> </a:t>
            </a:r>
            <a:r>
              <a:rPr lang="en-GB" sz="2000" dirty="0" err="1"/>
              <a:t>истраживање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</a:t>
            </a:r>
            <a:r>
              <a:rPr lang="en-GB" sz="2000" dirty="0"/>
              <a:t> </a:t>
            </a:r>
            <a:r>
              <a:rPr lang="en-GB" sz="2000" dirty="0" err="1"/>
              <a:t>истражили</a:t>
            </a:r>
            <a:r>
              <a:rPr lang="en-GB" sz="2000" dirty="0"/>
              <a:t> </a:t>
            </a:r>
            <a:r>
              <a:rPr lang="en-GB" sz="2000" dirty="0" err="1"/>
              <a:t>питање</a:t>
            </a:r>
            <a:r>
              <a:rPr lang="en-GB" sz="2000" dirty="0"/>
              <a:t> </a:t>
            </a:r>
            <a:r>
              <a:rPr lang="en-GB" sz="2000" dirty="0" err="1"/>
              <a:t>из</a:t>
            </a:r>
            <a:r>
              <a:rPr lang="en-GB" sz="2000" dirty="0"/>
              <a:t> </a:t>
            </a:r>
            <a:r>
              <a:rPr lang="en-GB" sz="2000" dirty="0" err="1"/>
              <a:t>више</a:t>
            </a:r>
            <a:r>
              <a:rPr lang="en-GB" sz="2000" dirty="0"/>
              <a:t> </a:t>
            </a:r>
            <a:r>
              <a:rPr lang="en-GB" sz="2000" dirty="0" err="1"/>
              <a:t>углова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Критичка</a:t>
            </a:r>
            <a:r>
              <a:rPr lang="en-GB" sz="2000" b="1" dirty="0"/>
              <a:t> </a:t>
            </a:r>
            <a:r>
              <a:rPr lang="en-GB" sz="2000" b="1" dirty="0" err="1"/>
              <a:t>анализа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Водите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критичк</a:t>
            </a:r>
            <a:r>
              <a:rPr lang="sr-Cyrl-RS" sz="2000" dirty="0"/>
              <a:t>и</a:t>
            </a:r>
            <a:r>
              <a:rPr lang="en-GB" sz="2000" dirty="0"/>
              <a:t> </a:t>
            </a:r>
            <a:r>
              <a:rPr lang="en-GB" sz="2000" dirty="0" err="1"/>
              <a:t>анализирају</a:t>
            </a:r>
            <a:r>
              <a:rPr lang="en-GB" sz="2000" dirty="0"/>
              <a:t> </a:t>
            </a:r>
            <a:r>
              <a:rPr lang="en-GB" sz="2000" dirty="0" err="1"/>
              <a:t>информације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прикупили</a:t>
            </a:r>
            <a:r>
              <a:rPr lang="en-GB" sz="2000" dirty="0"/>
              <a:t>, </a:t>
            </a:r>
            <a:r>
              <a:rPr lang="en-GB" sz="2000" dirty="0" err="1"/>
              <a:t>процењују</a:t>
            </a:r>
            <a:r>
              <a:rPr lang="en-GB" sz="2000" dirty="0"/>
              <a:t> </a:t>
            </a:r>
            <a:r>
              <a:rPr lang="en-GB" sz="2000" dirty="0" err="1"/>
              <a:t>изворе</a:t>
            </a:r>
            <a:r>
              <a:rPr lang="en-GB" sz="2000" dirty="0"/>
              <a:t> и </a:t>
            </a:r>
            <a:r>
              <a:rPr lang="en-GB" sz="2000" dirty="0" err="1"/>
              <a:t>идентификују</a:t>
            </a:r>
            <a:r>
              <a:rPr lang="en-GB" sz="2000" dirty="0"/>
              <a:t> </a:t>
            </a:r>
            <a:r>
              <a:rPr lang="sr-Cyrl-RS" sz="2000" dirty="0"/>
              <a:t>елементе пристрасности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Развој</a:t>
            </a:r>
            <a:r>
              <a:rPr lang="en-GB" sz="2000" b="1" dirty="0"/>
              <a:t> </a:t>
            </a:r>
            <a:r>
              <a:rPr lang="en-GB" sz="2000" b="1" dirty="0" err="1"/>
              <a:t>решења</a:t>
            </a:r>
            <a:r>
              <a:rPr lang="en-GB" sz="2000" b="1" dirty="0"/>
              <a:t>/</a:t>
            </a:r>
            <a:r>
              <a:rPr lang="en-GB" sz="2000" b="1" dirty="0" err="1"/>
              <a:t>одговора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Подржите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у </a:t>
            </a:r>
            <a:r>
              <a:rPr lang="en-GB" sz="2000" dirty="0" err="1"/>
              <a:t>развијању</a:t>
            </a:r>
            <a:r>
              <a:rPr lang="en-GB" sz="2000" dirty="0"/>
              <a:t> </a:t>
            </a:r>
            <a:r>
              <a:rPr lang="en-GB" sz="2000" dirty="0" err="1"/>
              <a:t>добро</a:t>
            </a:r>
            <a:r>
              <a:rPr lang="en-GB" sz="2000" dirty="0"/>
              <a:t> </a:t>
            </a:r>
            <a:r>
              <a:rPr lang="en-GB" sz="2000" dirty="0" err="1"/>
              <a:t>образложених</a:t>
            </a:r>
            <a:r>
              <a:rPr lang="en-GB" sz="2000" dirty="0"/>
              <a:t> </a:t>
            </a:r>
            <a:r>
              <a:rPr lang="en-GB" sz="2000" dirty="0" err="1"/>
              <a:t>одговора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почетно</a:t>
            </a:r>
            <a:r>
              <a:rPr lang="en-GB" sz="2000" dirty="0"/>
              <a:t> </a:t>
            </a:r>
            <a:r>
              <a:rPr lang="en-GB" sz="2000" dirty="0" err="1"/>
              <a:t>питање</a:t>
            </a:r>
            <a:r>
              <a:rPr lang="en-GB" sz="20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000" b="1" dirty="0" err="1"/>
              <a:t>Размишљање</a:t>
            </a:r>
            <a:r>
              <a:rPr lang="en-GB" sz="2000" b="1" dirty="0"/>
              <a:t> и </a:t>
            </a:r>
            <a:r>
              <a:rPr lang="en-GB" sz="2000" b="1" dirty="0" err="1"/>
              <a:t>дискусија</a:t>
            </a:r>
            <a:r>
              <a:rPr lang="en-GB" sz="2000" b="1" dirty="0"/>
              <a:t>:</a:t>
            </a:r>
            <a:r>
              <a:rPr lang="sr-Cyrl-RS" sz="2000" b="1" dirty="0"/>
              <a:t> </a:t>
            </a:r>
            <a:r>
              <a:rPr lang="en-GB" sz="2000" dirty="0" err="1"/>
              <a:t>Завршите</a:t>
            </a:r>
            <a:r>
              <a:rPr lang="en-GB" sz="2000" dirty="0"/>
              <a:t> </a:t>
            </a:r>
            <a:r>
              <a:rPr lang="en-GB" sz="2000" dirty="0" err="1"/>
              <a:t>рефлексивном</a:t>
            </a:r>
            <a:r>
              <a:rPr lang="en-GB" sz="2000" dirty="0"/>
              <a:t> </a:t>
            </a:r>
            <a:r>
              <a:rPr lang="en-GB" sz="2000" dirty="0" err="1"/>
              <a:t>дискусијом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презентацијом</a:t>
            </a:r>
            <a:r>
              <a:rPr lang="en-GB" sz="2000" dirty="0"/>
              <a:t> у </a:t>
            </a:r>
            <a:r>
              <a:rPr lang="en-GB" sz="2000" dirty="0" err="1"/>
              <a:t>којој</a:t>
            </a:r>
            <a:r>
              <a:rPr lang="en-GB" sz="2000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деле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налазе</a:t>
            </a:r>
            <a:r>
              <a:rPr lang="en-GB" sz="2000" dirty="0"/>
              <a:t>, </a:t>
            </a:r>
            <a:r>
              <a:rPr lang="en-GB" sz="2000" dirty="0" err="1"/>
              <a:t>размишљајући</a:t>
            </a:r>
            <a:r>
              <a:rPr lang="en-GB" sz="2000" dirty="0"/>
              <a:t> о </a:t>
            </a:r>
            <a:r>
              <a:rPr lang="en-GB" sz="2000" dirty="0" err="1"/>
              <a:t>процесу</a:t>
            </a:r>
            <a:r>
              <a:rPr lang="en-GB" sz="2000" dirty="0"/>
              <a:t> и </a:t>
            </a:r>
            <a:r>
              <a:rPr lang="en-GB" sz="2000" dirty="0" err="1"/>
              <a:t>ономе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научили</a:t>
            </a:r>
            <a:r>
              <a:rPr lang="en-GB" sz="2000" dirty="0"/>
              <a:t>.</a:t>
            </a:r>
            <a:endParaRPr lang="en-IE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C8266-4D74-34D0-6964-F8F40FEEF5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sr-Cyrl-RS" sz="3200" dirty="0"/>
              <a:t>Да подстакнете </a:t>
            </a:r>
            <a:r>
              <a:rPr lang="en-GB" sz="3200" dirty="0" err="1"/>
              <a:t>критичко</a:t>
            </a:r>
            <a:r>
              <a:rPr lang="en-GB" sz="3200" dirty="0"/>
              <a:t> </a:t>
            </a:r>
            <a:r>
              <a:rPr lang="en-GB" sz="3200" dirty="0" err="1"/>
              <a:t>размишљање</a:t>
            </a:r>
            <a:r>
              <a:rPr lang="en-GB" sz="3200" dirty="0"/>
              <a:t> и </a:t>
            </a:r>
            <a:r>
              <a:rPr lang="en-GB" sz="3200" dirty="0" err="1"/>
              <a:t>решавање</a:t>
            </a:r>
            <a:r>
              <a:rPr lang="en-GB" sz="3200" dirty="0"/>
              <a:t> </a:t>
            </a:r>
            <a:r>
              <a:rPr lang="en-GB" sz="3200" dirty="0" err="1"/>
              <a:t>проблема</a:t>
            </a:r>
            <a:r>
              <a:rPr lang="en-GB" sz="3200" dirty="0"/>
              <a:t> </a:t>
            </a:r>
            <a:r>
              <a:rPr lang="en-GB" sz="3200" dirty="0" err="1"/>
              <a:t>кроз</a:t>
            </a:r>
            <a:r>
              <a:rPr lang="en-GB" sz="3200" dirty="0"/>
              <a:t> </a:t>
            </a:r>
            <a:r>
              <a:rPr lang="sr-Cyrl-RS" sz="3200" dirty="0"/>
              <a:t>учење засновано на упитима</a:t>
            </a:r>
            <a:r>
              <a:rPr lang="en-GB" sz="3200" dirty="0"/>
              <a:t>: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3428094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238350"/>
            <a:ext cx="8930919" cy="3731669"/>
          </a:xfrm>
        </p:spPr>
        <p:txBody>
          <a:bodyPr/>
          <a:lstStyle/>
          <a:p>
            <a:pPr rtl="0">
              <a:lnSpc>
                <a:spcPts val="2440"/>
              </a:lnSpc>
            </a:pPr>
            <a:endParaRPr lang="en-GB" sz="2000" dirty="0"/>
          </a:p>
          <a:p>
            <a:pPr rtl="0">
              <a:lnSpc>
                <a:spcPts val="2440"/>
              </a:lnSpc>
            </a:pP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едукатори</a:t>
            </a:r>
            <a:r>
              <a:rPr lang="en-GB" sz="2000" dirty="0"/>
              <a:t>, </a:t>
            </a:r>
            <a:r>
              <a:rPr lang="en-GB" sz="2000" dirty="0" err="1"/>
              <a:t>имамо</a:t>
            </a:r>
            <a:r>
              <a:rPr lang="en-GB" sz="2000" dirty="0"/>
              <a:t> </a:t>
            </a:r>
            <a:r>
              <a:rPr lang="en-GB" sz="2000" dirty="0" err="1"/>
              <a:t>задатак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припремимо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само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решавају</a:t>
            </a:r>
            <a:r>
              <a:rPr lang="en-GB" sz="2000" dirty="0"/>
              <a:t> </a:t>
            </a:r>
            <a:r>
              <a:rPr lang="en-GB" sz="2000" dirty="0" err="1"/>
              <a:t>постојеће</a:t>
            </a:r>
            <a:r>
              <a:rPr lang="en-GB" sz="2000" dirty="0"/>
              <a:t> </a:t>
            </a:r>
            <a:r>
              <a:rPr lang="en-GB" sz="2000" dirty="0" err="1"/>
              <a:t>проблеме</a:t>
            </a:r>
            <a:r>
              <a:rPr lang="en-GB" sz="2000" dirty="0"/>
              <a:t>, </a:t>
            </a:r>
            <a:r>
              <a:rPr lang="en-GB" sz="2000" dirty="0" err="1"/>
              <a:t>већ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замишљају</a:t>
            </a:r>
            <a:r>
              <a:rPr lang="en-GB" sz="2000" dirty="0"/>
              <a:t> и </a:t>
            </a:r>
            <a:r>
              <a:rPr lang="en-GB" sz="2000" dirty="0" err="1"/>
              <a:t>стварају</a:t>
            </a:r>
            <a:r>
              <a:rPr lang="en-GB" sz="2000" dirty="0"/>
              <a:t> </a:t>
            </a:r>
            <a:r>
              <a:rPr lang="en-GB" sz="2000" dirty="0" err="1"/>
              <a:t>оно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никада</a:t>
            </a:r>
            <a:r>
              <a:rPr lang="en-GB" sz="2000" dirty="0"/>
              <a:t> </a:t>
            </a:r>
            <a:r>
              <a:rPr lang="en-GB" sz="2000" dirty="0" err="1"/>
              <a:t>раније</a:t>
            </a:r>
            <a:r>
              <a:rPr lang="en-GB" sz="2000" dirty="0"/>
              <a:t> </a:t>
            </a:r>
            <a:r>
              <a:rPr lang="en-GB" sz="2000" dirty="0" err="1"/>
              <a:t>није</a:t>
            </a:r>
            <a:r>
              <a:rPr lang="en-GB" sz="2000" dirty="0"/>
              <a:t> </a:t>
            </a:r>
            <a:r>
              <a:rPr lang="en-GB" sz="2000" dirty="0" err="1"/>
              <a:t>било</a:t>
            </a:r>
            <a:r>
              <a:rPr lang="en-GB" sz="2000" dirty="0"/>
              <a:t>.</a:t>
            </a:r>
          </a:p>
          <a:p>
            <a:pPr rtl="0">
              <a:lnSpc>
                <a:spcPts val="2440"/>
              </a:lnSpc>
            </a:pPr>
            <a:endParaRPr lang="en-GB" sz="2000" dirty="0"/>
          </a:p>
          <a:p>
            <a:pPr rtl="0">
              <a:lnSpc>
                <a:spcPts val="2440"/>
              </a:lnSpc>
            </a:pPr>
            <a:r>
              <a:rPr lang="en-GB" sz="2000" dirty="0" err="1"/>
              <a:t>Ово</a:t>
            </a:r>
            <a:r>
              <a:rPr lang="en-GB" sz="2000" dirty="0"/>
              <a:t> </a:t>
            </a:r>
            <a:r>
              <a:rPr lang="en-GB" sz="2000" dirty="0" err="1"/>
              <a:t>захтева</a:t>
            </a:r>
            <a:r>
              <a:rPr lang="en-GB" sz="2000" dirty="0"/>
              <a:t> </a:t>
            </a:r>
            <a:r>
              <a:rPr lang="en-GB" sz="2000" dirty="0" err="1"/>
              <a:t>окружење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подстиче</a:t>
            </a:r>
            <a:r>
              <a:rPr lang="en-GB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 и </a:t>
            </a:r>
            <a:r>
              <a:rPr lang="en-GB" sz="2000" dirty="0" err="1"/>
              <a:t>иновативност</a:t>
            </a:r>
            <a:r>
              <a:rPr lang="en-GB" sz="2000" dirty="0"/>
              <a:t> у </a:t>
            </a:r>
            <a:r>
              <a:rPr lang="en-GB" sz="2000" dirty="0" err="1"/>
              <a:t>својој</a:t>
            </a:r>
            <a:r>
              <a:rPr lang="en-GB" sz="2000" dirty="0"/>
              <a:t> </a:t>
            </a:r>
            <a:r>
              <a:rPr lang="en-GB" sz="2000" dirty="0" err="1"/>
              <a:t>сржи</a:t>
            </a:r>
            <a:r>
              <a:rPr lang="en-GB" sz="2000" dirty="0"/>
              <a:t>. </a:t>
            </a:r>
            <a:r>
              <a:rPr lang="en-GB" sz="2000" dirty="0" err="1"/>
              <a:t>Два</a:t>
            </a:r>
            <a:r>
              <a:rPr lang="en-GB" sz="2000" dirty="0"/>
              <a:t> </a:t>
            </a:r>
            <a:r>
              <a:rPr lang="en-GB" sz="2000" dirty="0" err="1"/>
              <a:t>трансформативна</a:t>
            </a:r>
            <a:r>
              <a:rPr lang="en-GB" sz="2000" dirty="0"/>
              <a:t> </a:t>
            </a:r>
            <a:r>
              <a:rPr lang="en-GB" sz="2000" dirty="0" err="1"/>
              <a:t>приступа</a:t>
            </a:r>
            <a:r>
              <a:rPr lang="en-GB" sz="2000" dirty="0"/>
              <a:t> </a:t>
            </a:r>
            <a:r>
              <a:rPr lang="en-GB" sz="2000" dirty="0" err="1"/>
              <a:t>неговању</a:t>
            </a:r>
            <a:r>
              <a:rPr lang="en-GB" sz="2000" dirty="0"/>
              <a:t> </a:t>
            </a:r>
            <a:r>
              <a:rPr lang="en-GB" sz="2000" dirty="0" err="1"/>
              <a:t>ових</a:t>
            </a:r>
            <a:r>
              <a:rPr lang="en-GB" sz="2000" dirty="0"/>
              <a:t> </a:t>
            </a:r>
            <a:r>
              <a:rPr lang="en-GB" sz="2000" dirty="0" err="1"/>
              <a:t>вештина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sr-Cyrl-RS" sz="2000" dirty="0"/>
              <a:t>:</a:t>
            </a:r>
            <a:endParaRPr lang="en-GB" sz="2000" dirty="0"/>
          </a:p>
          <a:p>
            <a:pPr rtl="0">
              <a:lnSpc>
                <a:spcPts val="2440"/>
              </a:lnSpc>
            </a:pPr>
            <a:endParaRPr lang="en-GB" sz="2000" dirty="0"/>
          </a:p>
          <a:p>
            <a:pPr marL="457200" indent="-457200" rtl="0">
              <a:lnSpc>
                <a:spcPts val="2440"/>
              </a:lnSpc>
              <a:buAutoNum type="arabicPeriod"/>
            </a:pPr>
            <a:r>
              <a:rPr lang="sr-Cyrl-RS" sz="2000" dirty="0"/>
              <a:t>И</a:t>
            </a:r>
            <a:r>
              <a:rPr lang="en-GB" sz="2000" dirty="0" err="1"/>
              <a:t>нтеграциј</a:t>
            </a:r>
            <a:r>
              <a:rPr lang="sr-Cyrl-RS" sz="2000" dirty="0"/>
              <a:t>а</a:t>
            </a:r>
            <a:r>
              <a:rPr lang="en-GB" sz="2000" dirty="0"/>
              <a:t> </a:t>
            </a:r>
            <a:r>
              <a:rPr lang="sr-Cyrl-RS" sz="2000" dirty="0"/>
              <a:t>„</a:t>
            </a:r>
            <a:r>
              <a:rPr lang="en-GB" sz="2000" dirty="0"/>
              <a:t>Design Thinking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/>
              <a:t>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педагошке</a:t>
            </a:r>
            <a:r>
              <a:rPr lang="en-GB" sz="2000" dirty="0"/>
              <a:t> </a:t>
            </a:r>
            <a:r>
              <a:rPr lang="en-GB" sz="2000" dirty="0" err="1"/>
              <a:t>стратегије</a:t>
            </a:r>
            <a:r>
              <a:rPr lang="en-GB" sz="2000" dirty="0"/>
              <a:t> и</a:t>
            </a:r>
          </a:p>
          <a:p>
            <a:pPr marL="457200" indent="-457200">
              <a:lnSpc>
                <a:spcPts val="2440"/>
              </a:lnSpc>
              <a:buAutoNum type="arabicPeriod"/>
            </a:pPr>
            <a:r>
              <a:rPr lang="sr-Cyrl-RS" sz="2000" dirty="0"/>
              <a:t>У</a:t>
            </a:r>
            <a:r>
              <a:rPr lang="en-GB" sz="2000" dirty="0" err="1"/>
              <a:t>кључив</a:t>
            </a:r>
            <a:r>
              <a:rPr lang="sr-Cyrl-RS" sz="2000" dirty="0"/>
              <a:t>ање креативног простора </a:t>
            </a:r>
            <a:r>
              <a:rPr lang="en-GB" sz="2000" dirty="0"/>
              <a:t>и </a:t>
            </a:r>
            <a:r>
              <a:rPr lang="en-GB" sz="2000" dirty="0" err="1"/>
              <a:t>лабораторија</a:t>
            </a:r>
            <a:r>
              <a:rPr lang="en-GB" sz="2000" dirty="0"/>
              <a:t> (</a:t>
            </a:r>
            <a:r>
              <a:rPr lang="en-GB" sz="2000" dirty="0" err="1"/>
              <a:t>нпр</a:t>
            </a:r>
            <a:r>
              <a:rPr lang="sr-Cyrl-RS" sz="2000" dirty="0"/>
              <a:t>. Лего лабораторија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Техничком</a:t>
            </a:r>
            <a:r>
              <a:rPr lang="en-GB" sz="2000" dirty="0"/>
              <a:t> </a:t>
            </a:r>
            <a:r>
              <a:rPr lang="en-GB" sz="2000" dirty="0" err="1"/>
              <a:t>универзитету</a:t>
            </a:r>
            <a:r>
              <a:rPr lang="en-GB" sz="2000" dirty="0"/>
              <a:t> у </a:t>
            </a:r>
            <a:r>
              <a:rPr lang="en-GB" sz="2000" dirty="0" err="1"/>
              <a:t>Риги</a:t>
            </a:r>
            <a:r>
              <a:rPr lang="en-GB" sz="2000" dirty="0"/>
              <a:t> (РТУ)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узбудљива</a:t>
            </a:r>
            <a:r>
              <a:rPr lang="en-GB" sz="2000" dirty="0"/>
              <a:t> </a:t>
            </a:r>
            <a:r>
              <a:rPr lang="en-GB" sz="2000" dirty="0" err="1"/>
              <a:t>иницијатива</a:t>
            </a:r>
            <a:r>
              <a:rPr lang="en-GB" sz="2000" dirty="0"/>
              <a:t> </a:t>
            </a:r>
            <a:r>
              <a:rPr lang="en-GB" sz="2000" dirty="0" err="1"/>
              <a:t>која</a:t>
            </a:r>
            <a:r>
              <a:rPr lang="en-GB" sz="2000" dirty="0"/>
              <a:t> </a:t>
            </a:r>
            <a:r>
              <a:rPr lang="en-GB" sz="2000" dirty="0" err="1"/>
              <a:t>комбинује</a:t>
            </a:r>
            <a:r>
              <a:rPr lang="en-GB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, </a:t>
            </a:r>
            <a:r>
              <a:rPr lang="en-GB" sz="2000" dirty="0" err="1"/>
              <a:t>иновациј</a:t>
            </a:r>
            <a:r>
              <a:rPr lang="sr-Cyrl-RS" sz="2000" dirty="0"/>
              <a:t>е</a:t>
            </a:r>
            <a:r>
              <a:rPr lang="en-GB" sz="2000" dirty="0"/>
              <a:t> и </a:t>
            </a:r>
            <a:r>
              <a:rPr lang="en-GB" sz="2000" dirty="0" err="1"/>
              <a:t>образовање</a:t>
            </a:r>
            <a:r>
              <a:rPr lang="en-GB" sz="2000" dirty="0"/>
              <a:t>. РТУ </a:t>
            </a:r>
            <a:r>
              <a:rPr lang="sr-Cyrl-RS" sz="2000" dirty="0"/>
              <a:t>је домаћин </a:t>
            </a:r>
            <a:r>
              <a:rPr lang="en-GB" sz="2000" b="1" dirty="0" err="1">
                <a:solidFill>
                  <a:srgbClr val="AD4097"/>
                </a:solidFill>
              </a:rPr>
              <a:t>Фабри</a:t>
            </a:r>
            <a:r>
              <a:rPr lang="sr-Cyrl-RS" sz="2000" b="1" dirty="0">
                <a:solidFill>
                  <a:srgbClr val="AD4097"/>
                </a:solidFill>
              </a:rPr>
              <a:t>ци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дизајна</a:t>
            </a:r>
            <a:r>
              <a:rPr lang="en-GB" sz="2000" dirty="0"/>
              <a:t>,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део</a:t>
            </a:r>
            <a:r>
              <a:rPr lang="en-GB" sz="2000" dirty="0"/>
              <a:t> </a:t>
            </a:r>
            <a:r>
              <a:rPr lang="en-GB" sz="2000" dirty="0" err="1"/>
              <a:t>Глобалне</a:t>
            </a:r>
            <a:r>
              <a:rPr lang="en-GB" sz="2000" dirty="0"/>
              <a:t> </a:t>
            </a:r>
            <a:r>
              <a:rPr lang="en-GB" sz="2000" dirty="0" err="1"/>
              <a:t>мреже</a:t>
            </a:r>
            <a:r>
              <a:rPr lang="en-GB" sz="2000" dirty="0"/>
              <a:t> </a:t>
            </a:r>
            <a:r>
              <a:rPr lang="en-GB" sz="2000" dirty="0" err="1"/>
              <a:t>фабрике</a:t>
            </a:r>
            <a:r>
              <a:rPr lang="en-GB" sz="2000" dirty="0"/>
              <a:t> </a:t>
            </a:r>
            <a:r>
              <a:rPr lang="en-GB" sz="2000" dirty="0" err="1"/>
              <a:t>дизајна</a:t>
            </a:r>
            <a:r>
              <a:rPr lang="en-GB" sz="2000" dirty="0"/>
              <a:t>. </a:t>
            </a:r>
            <a:r>
              <a:rPr lang="en-GB" sz="2000" dirty="0" err="1"/>
              <a:t>Основан</a:t>
            </a:r>
            <a:r>
              <a:rPr lang="sr-Cyrl-RS" sz="2000" dirty="0"/>
              <a:t>а је</a:t>
            </a:r>
            <a:r>
              <a:rPr lang="en-GB" sz="2000" dirty="0"/>
              <a:t> 2016. </a:t>
            </a:r>
            <a:r>
              <a:rPr lang="en-GB" sz="2000" dirty="0" err="1"/>
              <a:t>године</a:t>
            </a:r>
            <a:r>
              <a:rPr lang="sr-Cyrl-RS" sz="2000" dirty="0"/>
              <a:t> и </a:t>
            </a:r>
            <a:r>
              <a:rPr lang="en-GB" sz="2000" dirty="0" err="1"/>
              <a:t>подстиче</a:t>
            </a:r>
            <a:r>
              <a:rPr lang="en-GB" sz="2000" dirty="0"/>
              <a:t> </a:t>
            </a:r>
            <a:r>
              <a:rPr lang="en-GB" sz="2000" dirty="0" err="1"/>
              <a:t>иновативно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, </a:t>
            </a:r>
            <a:r>
              <a:rPr lang="en-GB" sz="2000" dirty="0" err="1"/>
              <a:t>креативност</a:t>
            </a:r>
            <a:r>
              <a:rPr lang="en-GB" sz="2000" dirty="0"/>
              <a:t> и </a:t>
            </a:r>
            <a:r>
              <a:rPr lang="en-GB" sz="2000" dirty="0" err="1"/>
              <a:t>предузетничке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међу</a:t>
            </a:r>
            <a:r>
              <a:rPr lang="en-GB" sz="2000" dirty="0"/>
              <a:t> </a:t>
            </a:r>
            <a:r>
              <a:rPr lang="en-GB" sz="2000" dirty="0" err="1"/>
              <a:t>студентима</a:t>
            </a:r>
            <a:r>
              <a:rPr lang="en-GB" sz="2000" dirty="0"/>
              <a:t>. </a:t>
            </a:r>
            <a:r>
              <a:rPr lang="sr-Cyrl-RS" sz="2000" dirty="0"/>
              <a:t>„</a:t>
            </a:r>
            <a:r>
              <a:rPr lang="sr-Cyrl-RS" sz="2000" b="1" dirty="0"/>
              <a:t>Л</a:t>
            </a:r>
            <a:r>
              <a:rPr lang="en-GB" sz="2000" b="1" dirty="0" err="1"/>
              <a:t>абораторија</a:t>
            </a:r>
            <a:r>
              <a:rPr lang="en-GB" sz="2000" b="1" dirty="0"/>
              <a:t>”</a:t>
            </a:r>
            <a:r>
              <a:rPr lang="sr-Cyrl-RS" sz="2000" b="1" dirty="0"/>
              <a:t> </a:t>
            </a:r>
            <a:r>
              <a:rPr lang="en-GB" sz="2000" dirty="0"/>
              <a:t>у </a:t>
            </a:r>
            <a:r>
              <a:rPr lang="en-GB" sz="2000" dirty="0" err="1"/>
              <a:t>оквиру</a:t>
            </a:r>
            <a:r>
              <a:rPr lang="en-GB" sz="2000" dirty="0"/>
              <a:t> </a:t>
            </a:r>
            <a:r>
              <a:rPr lang="en-GB" sz="2000" dirty="0" err="1"/>
              <a:t>Фабрике</a:t>
            </a:r>
            <a:r>
              <a:rPr lang="en-GB" sz="2000" dirty="0"/>
              <a:t> </a:t>
            </a:r>
            <a:r>
              <a:rPr lang="en-GB" sz="2000" dirty="0" err="1"/>
              <a:t>дизајна</a:t>
            </a:r>
            <a:r>
              <a:rPr lang="en-GB" sz="2000" dirty="0"/>
              <a:t> </a:t>
            </a:r>
            <a:r>
              <a:rPr lang="sr-Cyrl-RS" sz="2000" dirty="0"/>
              <a:t>има</a:t>
            </a:r>
            <a:r>
              <a:rPr lang="en-GB" sz="2000" dirty="0"/>
              <a:t> </a:t>
            </a:r>
            <a:r>
              <a:rPr lang="en-GB" sz="2000" dirty="0" err="1"/>
              <a:t>радионицу</a:t>
            </a:r>
            <a:r>
              <a:rPr lang="en-GB" sz="2000" dirty="0"/>
              <a:t> </a:t>
            </a:r>
            <a:r>
              <a:rPr lang="en-GB" sz="2000" dirty="0" err="1"/>
              <a:t>отвореног</a:t>
            </a:r>
            <a:r>
              <a:rPr lang="en-GB" sz="2000" dirty="0"/>
              <a:t> </a:t>
            </a:r>
            <a:r>
              <a:rPr lang="en-GB" sz="2000" dirty="0" err="1"/>
              <a:t>типа</a:t>
            </a:r>
            <a:r>
              <a:rPr lang="en-GB" sz="2000" dirty="0"/>
              <a:t> </a:t>
            </a:r>
            <a:r>
              <a:rPr lang="en-GB" sz="2000" dirty="0" err="1"/>
              <a:t>где</a:t>
            </a:r>
            <a:r>
              <a:rPr lang="en-GB" sz="2000" dirty="0"/>
              <a:t> </a:t>
            </a:r>
            <a:r>
              <a:rPr lang="en-GB" sz="2000" dirty="0" err="1"/>
              <a:t>студенти</a:t>
            </a:r>
            <a:r>
              <a:rPr lang="en-GB" sz="2000" dirty="0"/>
              <a:t>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експериментишу</a:t>
            </a:r>
            <a:r>
              <a:rPr lang="en-GB" sz="2000" dirty="0"/>
              <a:t>, </a:t>
            </a:r>
            <a:r>
              <a:rPr lang="en-GB" sz="2000" dirty="0" err="1"/>
              <a:t>стварају</a:t>
            </a:r>
            <a:r>
              <a:rPr lang="en-GB" sz="2000" dirty="0"/>
              <a:t> и </a:t>
            </a:r>
            <a:r>
              <a:rPr lang="en-GB" sz="2000" dirty="0" err="1"/>
              <a:t>сарађују</a:t>
            </a:r>
            <a:r>
              <a:rPr lang="en-GB" sz="2000" dirty="0"/>
              <a:t>. </a:t>
            </a:r>
            <a:r>
              <a:rPr lang="en-GB" sz="2000" dirty="0" err="1"/>
              <a:t>То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простор</a:t>
            </a:r>
            <a:r>
              <a:rPr lang="en-GB" sz="2000" dirty="0"/>
              <a:t> у </a:t>
            </a:r>
            <a:r>
              <a:rPr lang="en-GB" sz="2000" dirty="0" err="1"/>
              <a:t>којем</a:t>
            </a:r>
            <a:r>
              <a:rPr lang="en-GB" sz="2000" dirty="0"/>
              <a:t> </a:t>
            </a:r>
            <a:r>
              <a:rPr lang="en-GB" sz="2000" dirty="0" err="1"/>
              <a:t>идеје</a:t>
            </a:r>
            <a:r>
              <a:rPr lang="sr-Cyrl-RS" sz="2000" dirty="0"/>
              <a:t> </a:t>
            </a:r>
            <a:r>
              <a:rPr lang="en-GB" sz="2000" dirty="0" err="1"/>
              <a:t>оживљавају</a:t>
            </a:r>
            <a:r>
              <a:rPr lang="sr-Cyrl-RS" sz="2000" dirty="0"/>
              <a:t> </a:t>
            </a:r>
            <a:r>
              <a:rPr lang="en-GB" sz="2000" dirty="0" err="1"/>
              <a:t>подстакнуте</a:t>
            </a:r>
            <a:r>
              <a:rPr lang="en-GB" sz="2000" dirty="0"/>
              <a:t> </a:t>
            </a:r>
            <a:r>
              <a:rPr lang="en-GB" sz="2000" dirty="0" err="1"/>
              <a:t>маштом</a:t>
            </a:r>
            <a:r>
              <a:rPr lang="en-GB" sz="2000" dirty="0"/>
              <a:t> и </a:t>
            </a:r>
            <a:r>
              <a:rPr lang="en-GB" sz="2000" dirty="0" err="1"/>
              <a:t>практичним</a:t>
            </a:r>
            <a:r>
              <a:rPr lang="en-GB" sz="2000" dirty="0"/>
              <a:t> </a:t>
            </a:r>
            <a:r>
              <a:rPr lang="en-GB" sz="2000" dirty="0" err="1"/>
              <a:t>истраживањем</a:t>
            </a:r>
            <a:r>
              <a:rPr lang="en-GB" sz="2000" dirty="0"/>
              <a:t>.</a:t>
            </a:r>
            <a:br>
              <a:rPr lang="en-GB" sz="2000" dirty="0"/>
            </a:br>
            <a:br>
              <a:rPr lang="en-GB" sz="2000" dirty="0"/>
            </a:br>
            <a:endParaRPr lang="en-US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just" rtl="0"/>
            <a:r>
              <a:rPr lang="en-GB" sz="2800" dirty="0" err="1">
                <a:solidFill>
                  <a:schemeClr val="bg1"/>
                </a:solidFill>
              </a:rPr>
              <a:t>Унапређење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GB" sz="2800" dirty="0" err="1">
                <a:solidFill>
                  <a:schemeClr val="bg1"/>
                </a:solidFill>
              </a:rPr>
              <a:t>креативности</a:t>
            </a:r>
            <a:r>
              <a:rPr lang="en-GB" sz="2800" dirty="0">
                <a:solidFill>
                  <a:schemeClr val="bg1"/>
                </a:solidFill>
              </a:rPr>
              <a:t> и </a:t>
            </a:r>
            <a:r>
              <a:rPr lang="en-GB" sz="2800" dirty="0" err="1">
                <a:solidFill>
                  <a:schemeClr val="bg1"/>
                </a:solidFill>
              </a:rPr>
              <a:t>иновација</a:t>
            </a:r>
            <a:r>
              <a:rPr lang="en-GB" sz="2800" dirty="0">
                <a:solidFill>
                  <a:schemeClr val="bg1"/>
                </a:solidFill>
              </a:rPr>
              <a:t> у </a:t>
            </a:r>
            <a:r>
              <a:rPr lang="en-GB" sz="2800" dirty="0" err="1">
                <a:solidFill>
                  <a:schemeClr val="bg1"/>
                </a:solidFill>
              </a:rPr>
              <a:t>учионици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741170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BD34E-FBBF-69EE-F4C7-527CE131B90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93270" y="699781"/>
            <a:ext cx="6856565" cy="4439577"/>
          </a:xfrm>
        </p:spPr>
        <p:txBody>
          <a:bodyPr/>
          <a:lstStyle/>
          <a:p>
            <a:pPr marL="0" lvl="1" algn="l" rtl="0"/>
            <a:r>
              <a:rPr lang="sr-Cyrl-RS" sz="2000" b="1" i="0" dirty="0">
                <a:solidFill>
                  <a:srgbClr val="AD40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</a:t>
            </a:r>
            <a:r>
              <a:rPr lang="en-GB" sz="2000" b="1" i="0" dirty="0" err="1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UniLab</a:t>
            </a:r>
            <a:r>
              <a:rPr lang="en-US" sz="20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Cyrl-RS" sz="2000" b="1" i="0" dirty="0">
                <a:solidFill>
                  <a:srgbClr val="AD40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је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део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аучно-иновационог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центра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 РТУ</a:t>
            </a:r>
            <a:r>
              <a:rPr lang="sr-Cyrl-RS" sz="2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Центар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за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науку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и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иновације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|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Технички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универзитет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у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Риги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 (rtu.lv)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има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циљ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промовисање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научно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интензивних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пословних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идеја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just" rtl="0">
              <a:buFont typeface="+mj-lt"/>
              <a:buAutoNum type="arabicPeriod"/>
            </a:pP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Подржава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развој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производа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високом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додатном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вредношћу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комбиновањем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интелектуалних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техничких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ресурса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l" rtl="0">
              <a:buFont typeface="+mj-lt"/>
              <a:buAutoNum type="arabicPeriod"/>
            </a:pP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„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UniLa</a:t>
            </a:r>
            <a:r>
              <a:rPr lang="en-US" sz="2000" b="0" i="0" dirty="0">
                <a:solidFill>
                  <a:srgbClr val="6B9F2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sz="2000" dirty="0">
                <a:solidFill>
                  <a:srgbClr val="6B9F2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b="0" i="0" dirty="0">
                <a:solidFill>
                  <a:srgbClr val="6B9F2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подстиче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ученике</a:t>
            </a:r>
            <a:r>
              <a:rPr lang="sr-Cyrl-RS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/студенте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да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истраже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свој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предузетнички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потенцијал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и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претворе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иновативне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концепте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 у стварност</a:t>
            </a:r>
            <a:r>
              <a:rPr lang="en-GB" sz="2000" b="0" i="0" baseline="300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2</a:t>
            </a:r>
            <a:r>
              <a:rPr lang="en-GB" sz="2000" b="0" i="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l" rtl="0"/>
            <a:endParaRPr lang="en-GB" sz="2000" b="0" i="0" dirty="0">
              <a:solidFill>
                <a:srgbClr val="111111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Ове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иницијативе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у РТУ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показују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посвећеност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неговању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креативности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неговању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сарадње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стварању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утицаја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стварном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свету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Било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преко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ЛЕГО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коцкица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или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најсавременије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технологије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, РТУ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настоји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инспирише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следећу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генерацију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иноватора</a:t>
            </a:r>
            <a:r>
              <a:rPr lang="en-GB" sz="2000" b="0" i="0" dirty="0">
                <a:solidFill>
                  <a:srgbClr val="11111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l" rtl="0"/>
            <a:endParaRPr lang="en-IE" sz="2000" dirty="0"/>
          </a:p>
        </p:txBody>
      </p:sp>
      <p:pic>
        <p:nvPicPr>
          <p:cNvPr id="5" name="Picture 4" descr="A silver robot on a yellow background">
            <a:extLst>
              <a:ext uri="{FF2B5EF4-FFF2-40B4-BE49-F238E27FC236}">
                <a16:creationId xmlns:a16="http://schemas.microsoft.com/office/drawing/2014/main" id="{C576DBF9-E544-E5D9-F129-AE1050C8F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1113" y="1716603"/>
            <a:ext cx="4073886" cy="314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4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0CB982-441A-3342-4769-B10D64F5237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2" y="523547"/>
            <a:ext cx="10483431" cy="804265"/>
          </a:xfrm>
        </p:spPr>
        <p:txBody>
          <a:bodyPr/>
          <a:lstStyle/>
          <a:p>
            <a:pPr algn="l" rtl="0"/>
            <a:r>
              <a:rPr lang="sr-Cyrl-RS" dirty="0"/>
              <a:t>„</a:t>
            </a:r>
            <a:r>
              <a:rPr lang="en-GB" dirty="0"/>
              <a:t>Design Thinking</a:t>
            </a:r>
            <a:r>
              <a:rPr lang="en-US" sz="360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dirty="0"/>
              <a:t> </a:t>
            </a:r>
            <a:r>
              <a:rPr lang="en-GB" dirty="0" err="1"/>
              <a:t>као</a:t>
            </a:r>
            <a:r>
              <a:rPr lang="en-GB" dirty="0"/>
              <a:t> </a:t>
            </a:r>
            <a:r>
              <a:rPr lang="en-GB" dirty="0" err="1"/>
              <a:t>педагошк</a:t>
            </a:r>
            <a:r>
              <a:rPr lang="sr-Cyrl-RS" dirty="0"/>
              <a:t>а</a:t>
            </a:r>
            <a:r>
              <a:rPr lang="en-GB" dirty="0"/>
              <a:t> </a:t>
            </a:r>
            <a:r>
              <a:rPr lang="en-GB" dirty="0" err="1"/>
              <a:t>стратегиј</a:t>
            </a:r>
            <a:r>
              <a:rPr lang="sr-Cyrl-RS" dirty="0"/>
              <a:t>а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FDCBB-61F6-B119-5807-720903308A3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4" y="1464503"/>
            <a:ext cx="10483429" cy="4439577"/>
          </a:xfrm>
        </p:spPr>
        <p:txBody>
          <a:bodyPr/>
          <a:lstStyle/>
          <a:p>
            <a:pPr algn="just" rtl="0"/>
            <a:r>
              <a:rPr lang="sr-Cyrl-RS" sz="2200" dirty="0"/>
              <a:t>„</a:t>
            </a:r>
            <a:r>
              <a:rPr lang="en-GB" sz="2200" dirty="0"/>
              <a:t>Design Thinking</a:t>
            </a:r>
            <a:r>
              <a:rPr lang="en-US" sz="24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sr-Cyrl-RS" sz="2200" dirty="0"/>
              <a:t> стратегија</a:t>
            </a:r>
            <a:r>
              <a:rPr lang="en-GB" sz="2200" dirty="0"/>
              <a:t> </a:t>
            </a:r>
            <a:r>
              <a:rPr lang="en-GB" sz="2200" dirty="0" err="1"/>
              <a:t>фокусиран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решење</a:t>
            </a:r>
            <a:r>
              <a:rPr lang="sr-Cyrl-RS" sz="2200" dirty="0"/>
              <a:t> за корисника и </a:t>
            </a:r>
            <a:r>
              <a:rPr lang="en-GB" sz="2200" dirty="0" err="1"/>
              <a:t>подстиче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дубоко</a:t>
            </a:r>
            <a:r>
              <a:rPr lang="en-GB" sz="2200" dirty="0"/>
              <a:t> </a:t>
            </a:r>
            <a:r>
              <a:rPr lang="en-GB" sz="2200" dirty="0" err="1"/>
              <a:t>размисле</a:t>
            </a:r>
            <a:r>
              <a:rPr lang="en-GB" sz="2200" dirty="0"/>
              <a:t> о </a:t>
            </a:r>
            <a:r>
              <a:rPr lang="en-GB" sz="2200" dirty="0" err="1"/>
              <a:t>потребама</a:t>
            </a:r>
            <a:r>
              <a:rPr lang="en-GB" sz="2200" dirty="0"/>
              <a:t> </a:t>
            </a:r>
            <a:r>
              <a:rPr lang="en-GB" sz="2200" dirty="0" err="1"/>
              <a:t>оних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дизајнирају</a:t>
            </a:r>
            <a:r>
              <a:rPr lang="en-GB" sz="2200" dirty="0"/>
              <a:t>, </a:t>
            </a:r>
            <a:r>
              <a:rPr lang="en-GB" sz="2200" dirty="0" err="1"/>
              <a:t>редефинишу</a:t>
            </a:r>
            <a:r>
              <a:rPr lang="en-GB" sz="2200" dirty="0"/>
              <a:t> </a:t>
            </a:r>
            <a:r>
              <a:rPr lang="en-GB" sz="2200" dirty="0" err="1"/>
              <a:t>проблеме</a:t>
            </a:r>
            <a:r>
              <a:rPr lang="en-GB" sz="2200" dirty="0"/>
              <a:t> </a:t>
            </a:r>
            <a:r>
              <a:rPr lang="sr-Cyrl-RS" sz="2200" dirty="0"/>
              <a:t>и</a:t>
            </a:r>
            <a:r>
              <a:rPr lang="en-GB" sz="2200" dirty="0"/>
              <a:t> </a:t>
            </a:r>
            <a:r>
              <a:rPr lang="en-GB" sz="2200" dirty="0" err="1"/>
              <a:t>покушају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идентификују</a:t>
            </a:r>
            <a:r>
              <a:rPr lang="en-GB" sz="2200" dirty="0"/>
              <a:t> </a:t>
            </a:r>
            <a:r>
              <a:rPr lang="en-GB" sz="2200" dirty="0" err="1"/>
              <a:t>алтернативне</a:t>
            </a:r>
            <a:r>
              <a:rPr lang="en-GB" sz="2200" dirty="0"/>
              <a:t> </a:t>
            </a:r>
            <a:r>
              <a:rPr lang="en-GB" sz="2200" dirty="0" err="1"/>
              <a:t>стратегије</a:t>
            </a:r>
            <a:r>
              <a:rPr lang="en-GB" sz="2200" dirty="0"/>
              <a:t> и </a:t>
            </a:r>
            <a:r>
              <a:rPr lang="en-GB" sz="2200" dirty="0" err="1"/>
              <a:t>решења</a:t>
            </a:r>
            <a:r>
              <a:rPr lang="en-GB" sz="2200" dirty="0"/>
              <a:t> </a:t>
            </a:r>
            <a:r>
              <a:rPr lang="en-GB" sz="2200" dirty="0" err="1"/>
              <a:t>која</a:t>
            </a:r>
            <a:r>
              <a:rPr lang="en-GB" sz="2200" dirty="0"/>
              <a:t> </a:t>
            </a:r>
            <a:r>
              <a:rPr lang="en-GB" sz="2200" dirty="0" err="1"/>
              <a:t>можда</a:t>
            </a:r>
            <a:r>
              <a:rPr lang="en-GB" sz="2200" dirty="0"/>
              <a:t> </a:t>
            </a:r>
            <a:r>
              <a:rPr lang="en-GB" sz="2200" dirty="0" err="1"/>
              <a:t>неће</a:t>
            </a:r>
            <a:r>
              <a:rPr lang="en-GB" sz="2200" dirty="0"/>
              <a:t> </a:t>
            </a:r>
            <a:r>
              <a:rPr lang="en-GB" sz="2200" dirty="0" err="1"/>
              <a:t>бити</a:t>
            </a:r>
            <a:r>
              <a:rPr lang="en-GB" sz="2200" dirty="0"/>
              <a:t> </a:t>
            </a:r>
            <a:r>
              <a:rPr lang="en-GB" sz="2200" dirty="0" err="1"/>
              <a:t>одмах</a:t>
            </a:r>
            <a:r>
              <a:rPr lang="en-GB" sz="2200" dirty="0"/>
              <a:t> </a:t>
            </a:r>
            <a:r>
              <a:rPr lang="en-GB" sz="2200" dirty="0" err="1"/>
              <a:t>очигледна</a:t>
            </a:r>
            <a:r>
              <a:rPr lang="en-GB" sz="2200" dirty="0"/>
              <a:t> </a:t>
            </a:r>
            <a:r>
              <a:rPr lang="en-GB" sz="2200" dirty="0" err="1"/>
              <a:t>са</a:t>
            </a:r>
            <a:r>
              <a:rPr lang="en-GB" sz="2200" dirty="0"/>
              <a:t> </a:t>
            </a:r>
            <a:r>
              <a:rPr lang="en-GB" sz="2200" dirty="0" err="1"/>
              <a:t>нашим</a:t>
            </a:r>
            <a:r>
              <a:rPr lang="en-GB" sz="2200" dirty="0"/>
              <a:t> </a:t>
            </a:r>
            <a:r>
              <a:rPr lang="en-GB" sz="2200" dirty="0" err="1"/>
              <a:t>почетним</a:t>
            </a:r>
            <a:r>
              <a:rPr lang="en-GB" sz="2200" dirty="0"/>
              <a:t> </a:t>
            </a:r>
            <a:r>
              <a:rPr lang="en-GB" sz="2200" dirty="0" err="1"/>
              <a:t>нивоом</a:t>
            </a:r>
            <a:r>
              <a:rPr lang="en-GB" sz="2200" dirty="0"/>
              <a:t> </a:t>
            </a:r>
            <a:r>
              <a:rPr lang="en-GB" sz="2200" dirty="0" err="1"/>
              <a:t>разумевања</a:t>
            </a:r>
            <a:r>
              <a:rPr lang="en-GB" sz="2200" dirty="0"/>
              <a:t>.</a:t>
            </a:r>
          </a:p>
          <a:p>
            <a:pPr algn="just" rtl="0"/>
            <a:endParaRPr lang="en-GB" sz="2200" dirty="0"/>
          </a:p>
          <a:p>
            <a:pPr algn="just" rtl="0"/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педагошка</a:t>
            </a:r>
            <a:r>
              <a:rPr lang="en-GB" sz="2200" dirty="0"/>
              <a:t> </a:t>
            </a:r>
            <a:r>
              <a:rPr lang="en-GB" sz="2200" dirty="0" err="1"/>
              <a:t>стратегија</a:t>
            </a:r>
            <a:r>
              <a:rPr lang="en-GB" sz="2200" dirty="0"/>
              <a:t>, </a:t>
            </a:r>
            <a:r>
              <a:rPr lang="sr-Cyrl-RS" sz="2200" dirty="0"/>
              <a:t>„</a:t>
            </a:r>
            <a:r>
              <a:rPr lang="en-US" sz="2200" dirty="0"/>
              <a:t>d</a:t>
            </a:r>
            <a:r>
              <a:rPr lang="en-GB" sz="2200" dirty="0" err="1"/>
              <a:t>esign</a:t>
            </a:r>
            <a:r>
              <a:rPr lang="en-GB" sz="2200" dirty="0"/>
              <a:t> thinking</a:t>
            </a:r>
            <a:r>
              <a:rPr lang="en-US" sz="24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/>
              <a:t> </a:t>
            </a:r>
            <a:r>
              <a:rPr lang="en-GB" sz="2200" dirty="0" err="1"/>
              <a:t>укључује</a:t>
            </a:r>
            <a:r>
              <a:rPr lang="en-GB" sz="2200" dirty="0"/>
              <a:t> </a:t>
            </a:r>
            <a:r>
              <a:rPr lang="en-GB" sz="2200" dirty="0" err="1"/>
              <a:t>пет</a:t>
            </a:r>
            <a:r>
              <a:rPr lang="en-GB" sz="2200" dirty="0"/>
              <a:t> </a:t>
            </a:r>
            <a:r>
              <a:rPr lang="en-GB" sz="2200" dirty="0" err="1"/>
              <a:t>фаза</a:t>
            </a:r>
            <a:r>
              <a:rPr lang="en-GB" sz="2200" dirty="0"/>
              <a:t>:</a:t>
            </a:r>
          </a:p>
          <a:p>
            <a:pPr algn="just" rtl="0"/>
            <a:endParaRPr lang="en-GB" sz="2200" dirty="0"/>
          </a:p>
          <a:p>
            <a:pPr marL="457200" indent="-457200" algn="just" rtl="0">
              <a:buFont typeface="+mj-lt"/>
              <a:buAutoNum type="arabicPeriod"/>
            </a:pPr>
            <a:r>
              <a:rPr lang="sr-Cyrl-RS" sz="2200" b="1" dirty="0">
                <a:solidFill>
                  <a:srgbClr val="AD4097"/>
                </a:solidFill>
              </a:rPr>
              <a:t>Покажите емпатију</a:t>
            </a:r>
            <a:r>
              <a:rPr lang="en-GB" sz="2200" dirty="0">
                <a:solidFill>
                  <a:srgbClr val="AD4097"/>
                </a:solidFill>
              </a:rPr>
              <a:t>:</a:t>
            </a:r>
            <a:r>
              <a:rPr lang="sr-Cyrl-RS" sz="2200" dirty="0">
                <a:solidFill>
                  <a:srgbClr val="AD4097"/>
                </a:solidFill>
              </a:rPr>
              <a:t> </a:t>
            </a:r>
            <a:r>
              <a:rPr lang="en-GB" sz="2200" dirty="0" err="1"/>
              <a:t>Разуме</a:t>
            </a:r>
            <a:r>
              <a:rPr lang="sr-Cyrl-RS" sz="2200" dirty="0"/>
              <a:t>вање</a:t>
            </a:r>
            <a:r>
              <a:rPr lang="en-GB" sz="2200" dirty="0"/>
              <a:t> </a:t>
            </a:r>
            <a:r>
              <a:rPr lang="en-GB" sz="2200" dirty="0" err="1"/>
              <a:t>потреб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корисника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200" b="1" dirty="0" err="1">
                <a:solidFill>
                  <a:srgbClr val="60A9DD"/>
                </a:solidFill>
              </a:rPr>
              <a:t>Дефини</a:t>
            </a:r>
            <a:r>
              <a:rPr lang="sr-Cyrl-RS" sz="2200" b="1" dirty="0">
                <a:solidFill>
                  <a:srgbClr val="60A9DD"/>
                </a:solidFill>
              </a:rPr>
              <a:t>шите</a:t>
            </a:r>
            <a:r>
              <a:rPr lang="en-GB" sz="2200" b="1" dirty="0">
                <a:solidFill>
                  <a:srgbClr val="60A9DD"/>
                </a:solidFill>
              </a:rPr>
              <a:t>:</a:t>
            </a:r>
            <a:r>
              <a:rPr lang="sr-Cyrl-RS" sz="2200" b="1" dirty="0">
                <a:solidFill>
                  <a:srgbClr val="60A9DD"/>
                </a:solidFill>
              </a:rPr>
              <a:t> </a:t>
            </a:r>
            <a:r>
              <a:rPr lang="en-GB" sz="2200" dirty="0" err="1"/>
              <a:t>Јасно</a:t>
            </a:r>
            <a:r>
              <a:rPr lang="en-GB" sz="2200" dirty="0"/>
              <a:t> </a:t>
            </a:r>
            <a:r>
              <a:rPr lang="en-GB" sz="2200" dirty="0" err="1"/>
              <a:t>артикулишите</a:t>
            </a:r>
            <a:r>
              <a:rPr lang="en-GB" sz="2200" dirty="0"/>
              <a:t> </a:t>
            </a:r>
            <a:r>
              <a:rPr lang="en-GB" sz="2200" dirty="0" err="1"/>
              <a:t>проблем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треба</a:t>
            </a:r>
            <a:r>
              <a:rPr lang="en-GB" sz="2200" dirty="0"/>
              <a:t> </a:t>
            </a:r>
            <a:r>
              <a:rPr lang="sr-Cyrl-RS" sz="2200" dirty="0"/>
              <a:t>да се </a:t>
            </a:r>
            <a:r>
              <a:rPr lang="en-GB" sz="2200" dirty="0" err="1"/>
              <a:t>реши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200" b="1" dirty="0" err="1">
                <a:solidFill>
                  <a:srgbClr val="186BA8"/>
                </a:solidFill>
              </a:rPr>
              <a:t>Идеја</a:t>
            </a:r>
            <a:r>
              <a:rPr lang="en-GB" sz="2200" b="1" dirty="0">
                <a:solidFill>
                  <a:srgbClr val="186BA8"/>
                </a:solidFill>
              </a:rPr>
              <a:t>:</a:t>
            </a:r>
            <a:r>
              <a:rPr lang="sr-Cyrl-RS" sz="2200" b="1" dirty="0">
                <a:solidFill>
                  <a:srgbClr val="186BA8"/>
                </a:solidFill>
              </a:rPr>
              <a:t> </a:t>
            </a:r>
            <a:r>
              <a:rPr lang="en-GB" sz="2200" dirty="0" err="1"/>
              <a:t>Размислите</a:t>
            </a:r>
            <a:r>
              <a:rPr lang="en-GB" sz="2200" dirty="0"/>
              <a:t> о </a:t>
            </a:r>
            <a:r>
              <a:rPr lang="en-GB" sz="2200" dirty="0" err="1"/>
              <a:t>широком</a:t>
            </a:r>
            <a:r>
              <a:rPr lang="en-GB" sz="2200" dirty="0"/>
              <a:t> </a:t>
            </a:r>
            <a:r>
              <a:rPr lang="en-GB" sz="2200" dirty="0" err="1"/>
              <a:t>спектру</a:t>
            </a:r>
            <a:r>
              <a:rPr lang="en-GB" sz="2200" dirty="0"/>
              <a:t> </a:t>
            </a:r>
            <a:r>
              <a:rPr lang="en-GB" sz="2200" dirty="0" err="1"/>
              <a:t>креативних</a:t>
            </a:r>
            <a:r>
              <a:rPr lang="en-GB" sz="2200" dirty="0"/>
              <a:t> </a:t>
            </a:r>
            <a:r>
              <a:rPr lang="en-GB" sz="2200" dirty="0" err="1"/>
              <a:t>решења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sr-Cyrl-RS" sz="2200" b="1" dirty="0">
                <a:solidFill>
                  <a:srgbClr val="AD4097"/>
                </a:solidFill>
              </a:rPr>
              <a:t>П</a:t>
            </a:r>
            <a:r>
              <a:rPr lang="en-GB" sz="2200" b="1" dirty="0" err="1">
                <a:solidFill>
                  <a:srgbClr val="AD4097"/>
                </a:solidFill>
              </a:rPr>
              <a:t>рототип</a:t>
            </a:r>
            <a:r>
              <a:rPr lang="en-GB" sz="2200" b="1" dirty="0">
                <a:solidFill>
                  <a:srgbClr val="AD4097"/>
                </a:solidFill>
              </a:rPr>
              <a:t>:</a:t>
            </a:r>
            <a:r>
              <a:rPr lang="sr-Cyrl-RS" sz="2200" b="1" dirty="0">
                <a:solidFill>
                  <a:srgbClr val="AD4097"/>
                </a:solidFill>
              </a:rPr>
              <a:t> </a:t>
            </a:r>
            <a:r>
              <a:rPr lang="en-GB" sz="2200" dirty="0" err="1"/>
              <a:t>Направите</a:t>
            </a:r>
            <a:r>
              <a:rPr lang="en-GB" sz="2200" dirty="0"/>
              <a:t> </a:t>
            </a:r>
            <a:r>
              <a:rPr lang="en-GB" sz="2200" dirty="0" err="1"/>
              <a:t>репрезентацију</a:t>
            </a:r>
            <a:r>
              <a:rPr lang="en-GB" sz="2200" dirty="0"/>
              <a:t> </a:t>
            </a:r>
            <a:r>
              <a:rPr lang="en-GB" sz="2200" dirty="0" err="1"/>
              <a:t>једне</a:t>
            </a:r>
            <a:r>
              <a:rPr lang="en-GB" sz="2200" dirty="0"/>
              <a:t> 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више</a:t>
            </a:r>
            <a:r>
              <a:rPr lang="en-GB" sz="2200" dirty="0"/>
              <a:t> </a:t>
            </a:r>
            <a:r>
              <a:rPr lang="en-GB" sz="2200" dirty="0" err="1"/>
              <a:t>својих</a:t>
            </a:r>
            <a:r>
              <a:rPr lang="en-GB" sz="2200" dirty="0"/>
              <a:t> </a:t>
            </a:r>
            <a:r>
              <a:rPr lang="en-GB" sz="2200" dirty="0" err="1"/>
              <a:t>идеја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бисте</a:t>
            </a:r>
            <a:r>
              <a:rPr lang="en-GB" sz="2200" dirty="0"/>
              <a:t> </a:t>
            </a:r>
            <a:r>
              <a:rPr lang="en-GB" sz="2200" dirty="0" err="1"/>
              <a:t>их</a:t>
            </a:r>
            <a:r>
              <a:rPr lang="en-GB" sz="2200" dirty="0"/>
              <a:t> </a:t>
            </a:r>
            <a:r>
              <a:rPr lang="en-GB" sz="2200" dirty="0" err="1"/>
              <a:t>показали</a:t>
            </a:r>
            <a:r>
              <a:rPr lang="en-GB" sz="2200" dirty="0"/>
              <a:t> </a:t>
            </a:r>
            <a:r>
              <a:rPr lang="en-GB" sz="2200" dirty="0" err="1"/>
              <a:t>другима</a:t>
            </a:r>
            <a:r>
              <a:rPr lang="en-GB" sz="2200" dirty="0"/>
              <a:t>.</a:t>
            </a:r>
          </a:p>
          <a:p>
            <a:pPr marL="457200" indent="-457200" algn="just" rtl="0">
              <a:buFont typeface="+mj-lt"/>
              <a:buAutoNum type="arabicPeriod"/>
            </a:pPr>
            <a:r>
              <a:rPr lang="en-GB" sz="2200" b="1" dirty="0" err="1">
                <a:solidFill>
                  <a:srgbClr val="186BA8"/>
                </a:solidFill>
              </a:rPr>
              <a:t>Тест</a:t>
            </a:r>
            <a:r>
              <a:rPr lang="en-GB" sz="2200" b="1" dirty="0">
                <a:solidFill>
                  <a:srgbClr val="186BA8"/>
                </a:solidFill>
              </a:rPr>
              <a:t>:</a:t>
            </a:r>
            <a:r>
              <a:rPr lang="sr-Cyrl-RS" sz="2200" b="1" dirty="0">
                <a:solidFill>
                  <a:srgbClr val="186BA8"/>
                </a:solidFill>
              </a:rPr>
              <a:t> </a:t>
            </a:r>
            <a:r>
              <a:rPr lang="en-GB" sz="2200" dirty="0" err="1"/>
              <a:t>Вратите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у </a:t>
            </a:r>
            <a:r>
              <a:rPr lang="en-GB" sz="2200" dirty="0" err="1"/>
              <a:t>своју</a:t>
            </a:r>
            <a:r>
              <a:rPr lang="en-GB" sz="2200" dirty="0"/>
              <a:t> </a:t>
            </a:r>
            <a:r>
              <a:rPr lang="en-GB" sz="2200" dirty="0" err="1"/>
              <a:t>првобитну</a:t>
            </a:r>
            <a:r>
              <a:rPr lang="en-GB" sz="2200" dirty="0"/>
              <a:t> </a:t>
            </a:r>
            <a:r>
              <a:rPr lang="en-GB" sz="2200" dirty="0" err="1"/>
              <a:t>корисничку</a:t>
            </a:r>
            <a:r>
              <a:rPr lang="en-GB" sz="2200" dirty="0"/>
              <a:t> </a:t>
            </a:r>
            <a:r>
              <a:rPr lang="en-GB" sz="2200" dirty="0" err="1"/>
              <a:t>групу</a:t>
            </a:r>
            <a:r>
              <a:rPr lang="en-GB" sz="2200" dirty="0"/>
              <a:t> и </a:t>
            </a:r>
            <a:r>
              <a:rPr lang="en-GB" sz="2200" dirty="0" err="1"/>
              <a:t>тестирајте</a:t>
            </a:r>
            <a:r>
              <a:rPr lang="en-GB" sz="2200" dirty="0"/>
              <a:t> </a:t>
            </a:r>
            <a:r>
              <a:rPr lang="en-GB" sz="2200" dirty="0" err="1"/>
              <a:t>своје</a:t>
            </a:r>
            <a:r>
              <a:rPr lang="en-GB" sz="2200" dirty="0"/>
              <a:t> </a:t>
            </a:r>
            <a:r>
              <a:rPr lang="en-GB" sz="2200" dirty="0" err="1"/>
              <a:t>идеје</a:t>
            </a:r>
            <a:r>
              <a:rPr lang="en-GB" sz="2200" dirty="0"/>
              <a:t> </a:t>
            </a:r>
            <a:r>
              <a:rPr lang="sr-Cyrl-RS" sz="2200" dirty="0"/>
              <a:t>како би сте добили</a:t>
            </a:r>
            <a:r>
              <a:rPr lang="en-GB" sz="2200" dirty="0"/>
              <a:t> </a:t>
            </a:r>
            <a:r>
              <a:rPr lang="en-GB" sz="2200" dirty="0" err="1"/>
              <a:t>повратне</a:t>
            </a:r>
            <a:r>
              <a:rPr lang="en-GB" sz="2200" dirty="0"/>
              <a:t> </a:t>
            </a:r>
            <a:r>
              <a:rPr lang="en-GB" sz="2200" dirty="0" err="1"/>
              <a:t>информације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2096887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35ED24-0D9B-7FB8-22DF-018892FE896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GB" dirty="0" err="1"/>
              <a:t>Примена</a:t>
            </a:r>
            <a:r>
              <a:rPr lang="en-GB" dirty="0"/>
              <a:t> </a:t>
            </a:r>
            <a:r>
              <a:rPr lang="en-GB" dirty="0" err="1"/>
              <a:t>дизајнерског</a:t>
            </a:r>
            <a:r>
              <a:rPr lang="en-GB" dirty="0"/>
              <a:t> </a:t>
            </a:r>
            <a:r>
              <a:rPr lang="en-GB" dirty="0" err="1"/>
              <a:t>размишљања</a:t>
            </a:r>
            <a:r>
              <a:rPr lang="en-GB" dirty="0"/>
              <a:t> у </a:t>
            </a:r>
            <a:r>
              <a:rPr lang="en-GB" dirty="0" err="1"/>
              <a:t>образовању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04368-EA62-2629-43D4-D72CD5C3687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1940312"/>
            <a:ext cx="10483429" cy="4363818"/>
          </a:xfrm>
        </p:spPr>
        <p:txBody>
          <a:bodyPr/>
          <a:lstStyle/>
          <a:p>
            <a:pPr algn="l" rtl="0"/>
            <a:r>
              <a:rPr lang="en-GB" dirty="0" err="1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Постоје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dirty="0" err="1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три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dirty="0" err="1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основна</a:t>
            </a:r>
            <a:r>
              <a:rPr lang="sr-Cyrl-RS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елемента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у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имплементациј</a:t>
            </a:r>
            <a:r>
              <a:rPr lang="sr-Cyrl-RS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и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дизајнерског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размишљања</a:t>
            </a:r>
            <a:r>
              <a:rPr lang="sr-Cyrl-RS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у</a:t>
            </a:r>
            <a:r>
              <a:rPr lang="en-GB" dirty="0">
                <a:solidFill>
                  <a:srgbClr val="0D0D0D"/>
                </a:solidFill>
                <a:highlight>
                  <a:srgbClr val="F2682A"/>
                </a:highlight>
                <a:ea typeface="Calibri" panose="020F0502020204030204" pitchFamily="34" charset="0"/>
              </a:rPr>
              <a:t> </a:t>
            </a:r>
            <a:r>
              <a:rPr lang="en-GB" b="0" i="0" dirty="0" err="1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учиониц</a:t>
            </a:r>
            <a:r>
              <a:rPr lang="sr-Cyrl-RS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е у високошколском образовању</a:t>
            </a:r>
            <a:r>
              <a:rPr lang="en-GB" b="0" i="0" dirty="0">
                <a:solidFill>
                  <a:srgbClr val="0D0D0D"/>
                </a:solidFill>
                <a:effectLst/>
                <a:highlight>
                  <a:srgbClr val="F2682A"/>
                </a:highlight>
                <a:ea typeface="Calibri" panose="020F0502020204030204" pitchFamily="34" charset="0"/>
              </a:rPr>
              <a:t>:</a:t>
            </a:r>
            <a:endParaRPr lang="en-IE" dirty="0">
              <a:highlight>
                <a:srgbClr val="F2682A"/>
              </a:highlight>
              <a:ea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619E37-9EED-D4DF-C29F-2456F9F1DDD2}"/>
              </a:ext>
            </a:extLst>
          </p:cNvPr>
          <p:cNvSpPr/>
          <p:nvPr/>
        </p:nvSpPr>
        <p:spPr>
          <a:xfrm>
            <a:off x="854282" y="2906751"/>
            <a:ext cx="3371850" cy="3408530"/>
          </a:xfrm>
          <a:prstGeom prst="ellipse">
            <a:avLst/>
          </a:prstGeom>
          <a:solidFill>
            <a:srgbClr val="AD4097"/>
          </a:solidFill>
          <a:ln>
            <a:solidFill>
              <a:srgbClr val="AD40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Неговање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окружења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које подстиче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</a:t>
            </a:r>
          </a:p>
          <a:p>
            <a:pPr algn="ctr" rtl="0"/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Подстицање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тимског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дељења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различитих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идеја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перспектива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260B53-88A3-D6E4-18E2-3F43BD6121FF}"/>
              </a:ext>
            </a:extLst>
          </p:cNvPr>
          <p:cNvSpPr/>
          <p:nvPr/>
        </p:nvSpPr>
        <p:spPr>
          <a:xfrm>
            <a:off x="4594020" y="2886075"/>
            <a:ext cx="3371850" cy="3408530"/>
          </a:xfrm>
          <a:prstGeom prst="ellipse">
            <a:avLst/>
          </a:prstGeom>
          <a:solidFill>
            <a:srgbClr val="60A9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Подстицање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понављањем</a:t>
            </a:r>
            <a:endParaRPr lang="en-GB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rtl="0"/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Научите студенте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неуспех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део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решења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побољшати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ако имате повратне информације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2D29F2-9D25-D13A-6EDF-FBB856D61A64}"/>
              </a:ext>
            </a:extLst>
          </p:cNvPr>
          <p:cNvSpPr/>
          <p:nvPr/>
        </p:nvSpPr>
        <p:spPr>
          <a:xfrm>
            <a:off x="8445707" y="2895600"/>
            <a:ext cx="3371850" cy="3408530"/>
          </a:xfrm>
          <a:prstGeom prst="ellipse">
            <a:avLst/>
          </a:prstGeom>
          <a:solidFill>
            <a:srgbClr val="186BA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Интегрисање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стварних</a:t>
            </a:r>
            <a:r>
              <a:rPr lang="en-GB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endParaRPr lang="sr-Cyrl-R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rtl="0"/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Коришћење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изазова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стварног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примену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дизајнерског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чинећи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релевантнијим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утицајнијим</a:t>
            </a:r>
            <a:endParaRPr lang="en-I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11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77B555-C850-BA24-4C6E-06898E604F6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73875" y="506909"/>
            <a:ext cx="11227625" cy="808786"/>
          </a:xfrm>
        </p:spPr>
        <p:txBody>
          <a:bodyPr/>
          <a:lstStyle/>
          <a:p>
            <a:pPr algn="l" rtl="0"/>
            <a:r>
              <a:rPr lang="sr-Cyrl-RS" dirty="0"/>
              <a:t>Факултет</a:t>
            </a:r>
            <a:r>
              <a:rPr lang="en-GB" dirty="0"/>
              <a:t> </a:t>
            </a:r>
            <a:r>
              <a:rPr lang="en-GB" dirty="0" err="1"/>
              <a:t>за</a:t>
            </a:r>
            <a:r>
              <a:rPr lang="en-GB" dirty="0"/>
              <a:t> </a:t>
            </a:r>
            <a:r>
              <a:rPr lang="en-GB" dirty="0" err="1"/>
              <a:t>библиотекарство</a:t>
            </a:r>
            <a:r>
              <a:rPr lang="en-GB" dirty="0"/>
              <a:t> и </a:t>
            </a:r>
            <a:r>
              <a:rPr lang="en-GB" dirty="0" err="1"/>
              <a:t>информационе</a:t>
            </a:r>
            <a:r>
              <a:rPr lang="en-GB" dirty="0"/>
              <a:t> </a:t>
            </a:r>
            <a:r>
              <a:rPr lang="en-GB" dirty="0" err="1"/>
              <a:t>технологије</a:t>
            </a:r>
            <a:r>
              <a:rPr lang="en-GB" dirty="0"/>
              <a:t> (ULSIT), </a:t>
            </a:r>
            <a:r>
              <a:rPr lang="en-GB" dirty="0" err="1"/>
              <a:t>Бугарска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A9BE9-E885-7B0D-5AAD-705EBB0E9DE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73877" y="1994236"/>
            <a:ext cx="5322123" cy="2538354"/>
          </a:xfrm>
        </p:spPr>
        <p:txBody>
          <a:bodyPr/>
          <a:lstStyle/>
          <a:p>
            <a:pPr rtl="0"/>
            <a:r>
              <a:rPr lang="ru-RU" sz="2200" dirty="0"/>
              <a:t>Факултет за библиотекарство и информационе технологије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лидер</a:t>
            </a:r>
            <a:r>
              <a:rPr lang="en-GB" sz="2200" dirty="0"/>
              <a:t> у </a:t>
            </a:r>
            <a:r>
              <a:rPr lang="en-GB" sz="2200" dirty="0" err="1"/>
              <a:t>примени</a:t>
            </a:r>
            <a:r>
              <a:rPr lang="en-GB" sz="2200" dirty="0"/>
              <a:t> </a:t>
            </a:r>
            <a:r>
              <a:rPr lang="en-GB" sz="2200" dirty="0" err="1"/>
              <a:t>дизајнерског</a:t>
            </a:r>
            <a:r>
              <a:rPr lang="en-GB" sz="2200" dirty="0"/>
              <a:t> </a:t>
            </a:r>
            <a:r>
              <a:rPr lang="en-GB" sz="2200" dirty="0" err="1"/>
              <a:t>размишљања</a:t>
            </a:r>
            <a:r>
              <a:rPr lang="en-GB" sz="2200" dirty="0"/>
              <a:t> у </a:t>
            </a:r>
            <a:r>
              <a:rPr lang="en-GB" sz="2200" dirty="0" err="1"/>
              <a:t>образовању</a:t>
            </a:r>
            <a:r>
              <a:rPr lang="en-GB" sz="2200" dirty="0"/>
              <a:t> </a:t>
            </a:r>
            <a:r>
              <a:rPr lang="en-GB" sz="2200" dirty="0" err="1"/>
              <a:t>из</a:t>
            </a:r>
            <a:r>
              <a:rPr lang="en-GB" sz="2200" dirty="0"/>
              <a:t> </a:t>
            </a:r>
            <a:r>
              <a:rPr lang="en-GB" sz="2200" dirty="0" err="1"/>
              <a:t>рачунарских</a:t>
            </a:r>
            <a:r>
              <a:rPr lang="en-GB" sz="2200" dirty="0"/>
              <a:t> </a:t>
            </a:r>
            <a:r>
              <a:rPr lang="en-GB" sz="2200" dirty="0" err="1"/>
              <a:t>наука</a:t>
            </a:r>
            <a:r>
              <a:rPr lang="en-GB" sz="2200" dirty="0"/>
              <a:t> и </a:t>
            </a:r>
            <a:r>
              <a:rPr lang="en-GB" sz="2200" dirty="0" err="1"/>
              <a:t>информационих</a:t>
            </a:r>
            <a:r>
              <a:rPr lang="en-GB" sz="2200" dirty="0"/>
              <a:t> </a:t>
            </a:r>
            <a:r>
              <a:rPr lang="en-GB" sz="2200" dirty="0" err="1"/>
              <a:t>технологија</a:t>
            </a:r>
            <a:r>
              <a:rPr lang="en-GB" sz="2200" dirty="0"/>
              <a:t>. </a:t>
            </a:r>
            <a:r>
              <a:rPr lang="en-GB" sz="2200" dirty="0" err="1"/>
              <a:t>Предводио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европски</a:t>
            </a:r>
            <a:r>
              <a:rPr lang="en-GB" sz="2200" dirty="0"/>
              <a:t> </a:t>
            </a:r>
            <a:r>
              <a:rPr lang="en-GB" sz="2200" dirty="0" err="1"/>
              <a:t>Еразмус</a:t>
            </a:r>
            <a:r>
              <a:rPr lang="en-GB" sz="2200" dirty="0"/>
              <a:t>+ </a:t>
            </a:r>
            <a:r>
              <a:rPr lang="en-GB" sz="2200" dirty="0" err="1"/>
              <a:t>пројекат</a:t>
            </a:r>
            <a:r>
              <a:rPr lang="en-GB" sz="2200" dirty="0"/>
              <a:t> „</a:t>
            </a:r>
            <a:r>
              <a:rPr lang="en-GB" sz="2200" dirty="0" err="1"/>
              <a:t>Дизајн</a:t>
            </a:r>
            <a:r>
              <a:rPr lang="sr-Cyrl-RS" sz="2200" dirty="0"/>
              <a:t>ерско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дигиталне</a:t>
            </a:r>
            <a:r>
              <a:rPr lang="en-GB" sz="2200" dirty="0"/>
              <a:t> </a:t>
            </a:r>
            <a:r>
              <a:rPr lang="en-GB" sz="2200" dirty="0" err="1"/>
              <a:t>иновације</a:t>
            </a:r>
            <a:r>
              <a:rPr lang="en-US" sz="2200" dirty="0"/>
              <a:t>”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би</a:t>
            </a:r>
            <a:r>
              <a:rPr lang="en-GB" sz="2200" dirty="0"/>
              <a:t> </a:t>
            </a:r>
            <a:r>
              <a:rPr lang="sr-Cyrl-RS" sz="2200" dirty="0"/>
              <a:t>се </a:t>
            </a:r>
            <a:r>
              <a:rPr lang="en-GB" sz="2200" dirty="0" err="1"/>
              <a:t>развио</a:t>
            </a:r>
            <a:r>
              <a:rPr lang="en-GB" sz="2200" dirty="0"/>
              <a:t> </a:t>
            </a:r>
            <a:r>
              <a:rPr lang="en-GB" sz="2200" dirty="0" err="1"/>
              <a:t>свеобухватан</a:t>
            </a:r>
            <a:r>
              <a:rPr lang="en-GB" sz="2200" dirty="0"/>
              <a:t> </a:t>
            </a:r>
            <a:r>
              <a:rPr lang="en-GB" sz="2200" dirty="0" err="1"/>
              <a:t>курс</a:t>
            </a:r>
            <a:r>
              <a:rPr lang="en-GB" sz="2200" dirty="0"/>
              <a:t> </a:t>
            </a:r>
            <a:r>
              <a:rPr lang="en-GB" sz="2200" dirty="0" err="1"/>
              <a:t>дизајна</a:t>
            </a:r>
            <a:r>
              <a:rPr lang="en-GB" sz="2200" dirty="0"/>
              <a:t>, </a:t>
            </a:r>
            <a:r>
              <a:rPr lang="en-GB" sz="2200" dirty="0" err="1"/>
              <a:t>демонстрирајући</a:t>
            </a:r>
            <a:r>
              <a:rPr lang="en-GB" sz="2200" dirty="0"/>
              <a:t> </a:t>
            </a:r>
            <a:r>
              <a:rPr lang="en-GB" sz="2200" dirty="0" err="1"/>
              <a:t>своју</a:t>
            </a:r>
            <a:r>
              <a:rPr lang="en-GB" sz="2200" dirty="0"/>
              <a:t> </a:t>
            </a:r>
            <a:r>
              <a:rPr lang="en-GB" sz="2200" dirty="0" err="1"/>
              <a:t>посвећеност</a:t>
            </a:r>
            <a:r>
              <a:rPr lang="en-GB" sz="2200" dirty="0"/>
              <a:t> </a:t>
            </a:r>
            <a:r>
              <a:rPr lang="en-GB" sz="2200" dirty="0" err="1"/>
              <a:t>иновативном</a:t>
            </a:r>
            <a:r>
              <a:rPr lang="en-GB" sz="2200" dirty="0"/>
              <a:t> </a:t>
            </a:r>
            <a:r>
              <a:rPr lang="en-GB" sz="2200" dirty="0" err="1"/>
              <a:t>образовању</a:t>
            </a:r>
            <a:r>
              <a:rPr lang="en-GB" sz="2200" dirty="0"/>
              <a:t>.</a:t>
            </a:r>
            <a:endParaRPr lang="en-IE" sz="22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9AE3E1C-8FF9-AFA7-1B94-EE8BF546579F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l="11643" r="11643"/>
          <a:stretch/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D16F3B-04CD-FAD7-13ED-FE4C1406FA04}"/>
              </a:ext>
            </a:extLst>
          </p:cNvPr>
          <p:cNvSpPr txBox="1"/>
          <p:nvPr/>
        </p:nvSpPr>
        <p:spPr>
          <a:xfrm>
            <a:off x="5317362" y="6379746"/>
            <a:ext cx="6100762" cy="28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I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DigiThink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–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I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Еразмус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+ </a:t>
            </a:r>
            <a:r>
              <a:rPr lang="en-IE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пројекат</a:t>
            </a: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 #2016-1-BG01-KA203-023719 (unibit.bg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8882FCD2-55A7-8F0F-86B0-16E4015050CC}"/>
              </a:ext>
            </a:extLst>
          </p:cNvPr>
          <p:cNvSpPr txBox="1"/>
          <p:nvPr/>
        </p:nvSpPr>
        <p:spPr>
          <a:xfrm>
            <a:off x="0" y="106799"/>
            <a:ext cx="3530504" cy="400110"/>
          </a:xfrm>
          <a:prstGeom prst="rect">
            <a:avLst/>
          </a:prstGeom>
          <a:solidFill>
            <a:srgbClr val="60A9DD"/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sr-Cyrl-R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ЕУ У ФОКУСУ</a:t>
            </a:r>
            <a:endParaRPr lang="en-IE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23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483127" y="552799"/>
            <a:ext cx="7236000" cy="223473"/>
          </a:xfrm>
        </p:spPr>
        <p:txBody>
          <a:bodyPr/>
          <a:lstStyle/>
          <a:p>
            <a:pPr algn="l" rtl="0"/>
            <a:r>
              <a:rPr lang="en-US" sz="1800" dirty="0" err="1"/>
              <a:t>Модул</a:t>
            </a:r>
            <a:r>
              <a:rPr lang="en-US" sz="1800" dirty="0"/>
              <a:t> 4 </a:t>
            </a:r>
            <a:r>
              <a:rPr lang="en-US" sz="1800" dirty="0" err="1"/>
              <a:t>Увод</a:t>
            </a: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/>
              <a:t>01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GB" sz="1800" dirty="0" err="1"/>
              <a:t>Увод</a:t>
            </a:r>
            <a:r>
              <a:rPr lang="en-GB" sz="1800" dirty="0"/>
              <a:t> у </a:t>
            </a:r>
            <a:r>
              <a:rPr lang="en-GB" sz="1800" dirty="0" err="1"/>
              <a:t>иновативне</a:t>
            </a:r>
            <a:r>
              <a:rPr lang="en-GB" sz="1800" dirty="0"/>
              <a:t> </a:t>
            </a:r>
            <a:r>
              <a:rPr lang="en-GB" sz="1800" dirty="0" err="1"/>
              <a:t>педагошке</a:t>
            </a:r>
            <a:r>
              <a:rPr lang="en-GB" sz="1800" dirty="0"/>
              <a:t> </a:t>
            </a:r>
            <a:r>
              <a:rPr lang="en-GB" sz="1800" dirty="0" err="1"/>
              <a:t>праксе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/>
              <a:t>02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>
              <a:lnSpc>
                <a:spcPts val="2640"/>
              </a:lnSpc>
            </a:pPr>
            <a:r>
              <a:rPr lang="en-GB" sz="1800" dirty="0" err="1"/>
              <a:t>Стратегије</a:t>
            </a:r>
            <a:r>
              <a:rPr lang="en-GB" sz="1800" dirty="0"/>
              <a:t> </a:t>
            </a:r>
            <a:r>
              <a:rPr lang="en-GB" sz="1800" dirty="0" err="1"/>
              <a:t>за</a:t>
            </a:r>
            <a:r>
              <a:rPr lang="en-GB" sz="1800" dirty="0"/>
              <a:t> </a:t>
            </a:r>
            <a:r>
              <a:rPr lang="en-GB" sz="1800" dirty="0" err="1"/>
              <a:t>подстицање</a:t>
            </a:r>
            <a:r>
              <a:rPr lang="en-GB" sz="1800" dirty="0"/>
              <a:t> </a:t>
            </a:r>
            <a:r>
              <a:rPr lang="en-GB" sz="1800" dirty="0" err="1"/>
              <a:t>критичког</a:t>
            </a:r>
            <a:r>
              <a:rPr lang="en-GB" sz="1800" dirty="0"/>
              <a:t> </a:t>
            </a:r>
            <a:r>
              <a:rPr lang="en-GB" sz="1800" dirty="0" err="1"/>
              <a:t>мишљења</a:t>
            </a:r>
            <a:r>
              <a:rPr lang="en-GB" sz="1800" dirty="0"/>
              <a:t> и </a:t>
            </a:r>
            <a:r>
              <a:rPr lang="en-GB" sz="1800" dirty="0" err="1"/>
              <a:t>решавања</a:t>
            </a:r>
            <a:r>
              <a:rPr lang="en-GB" sz="1800" dirty="0"/>
              <a:t> </a:t>
            </a:r>
            <a:r>
              <a:rPr lang="en-GB" sz="1800" dirty="0" err="1"/>
              <a:t>проблема</a:t>
            </a:r>
            <a:endParaRPr lang="en-US" sz="18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4BE5F8-1635-8C12-4AC3-ACF341B6F9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en-US"/>
              <a:t>03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F22282-CC35-4A74-8E9A-BAC48469C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83127" y="1810152"/>
            <a:ext cx="7236000" cy="223473"/>
          </a:xfrm>
        </p:spPr>
        <p:txBody>
          <a:bodyPr/>
          <a:lstStyle/>
          <a:p>
            <a:pPr algn="l" rtl="0"/>
            <a:r>
              <a:rPr lang="en-GB" sz="1800" dirty="0" err="1"/>
              <a:t>Унапређење</a:t>
            </a:r>
            <a:r>
              <a:rPr lang="en-GB" sz="1800" dirty="0"/>
              <a:t> </a:t>
            </a:r>
            <a:r>
              <a:rPr lang="en-GB" sz="1800" dirty="0" err="1"/>
              <a:t>креативности</a:t>
            </a:r>
            <a:r>
              <a:rPr lang="en-GB" sz="1800" dirty="0"/>
              <a:t> и </a:t>
            </a:r>
            <a:r>
              <a:rPr lang="en-GB" sz="1800" dirty="0" err="1"/>
              <a:t>иновација</a:t>
            </a:r>
            <a:r>
              <a:rPr lang="en-GB" sz="1800" dirty="0"/>
              <a:t> у </a:t>
            </a:r>
            <a:r>
              <a:rPr lang="en-GB" sz="1800" dirty="0" err="1"/>
              <a:t>учионици</a:t>
            </a:r>
            <a:endParaRPr lang="en-US" sz="18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DB9DF9-3ABF-9644-76D5-BB7BF77E42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r>
              <a:rPr lang="en-US"/>
              <a:t>04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5567E9-1822-A0E5-738F-FB917DF0AD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algn="l" rtl="0"/>
            <a:r>
              <a:rPr lang="en-US" sz="1800" dirty="0" err="1"/>
              <a:t>Промо</a:t>
            </a:r>
            <a:r>
              <a:rPr lang="sr-Cyrl-RS" sz="1800" dirty="0"/>
              <a:t>ција</a:t>
            </a:r>
            <a:r>
              <a:rPr lang="en-US" sz="1800" dirty="0"/>
              <a:t> </a:t>
            </a:r>
            <a:r>
              <a:rPr lang="en-US" sz="1800" dirty="0" err="1"/>
              <a:t>сарадње</a:t>
            </a:r>
            <a:r>
              <a:rPr lang="en-US" sz="1800" dirty="0"/>
              <a:t>, </a:t>
            </a:r>
            <a:r>
              <a:rPr lang="en-US" sz="1800" dirty="0" err="1"/>
              <a:t>комуникације</a:t>
            </a:r>
            <a:r>
              <a:rPr lang="en-US" sz="1800" dirty="0"/>
              <a:t> и </a:t>
            </a:r>
            <a:r>
              <a:rPr lang="en-US" sz="1800" dirty="0" err="1"/>
              <a:t>ангажовања</a:t>
            </a:r>
            <a:endParaRPr lang="en-US" sz="18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3B62C8-37B9-190D-DBFE-EF0AA6ECA06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r>
              <a:rPr lang="en-US"/>
              <a:t>05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8E468A1-4C81-1D08-48FB-A17942B1CE2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483127" y="2692614"/>
            <a:ext cx="7236000" cy="558586"/>
          </a:xfrm>
        </p:spPr>
        <p:txBody>
          <a:bodyPr/>
          <a:lstStyle/>
          <a:p>
            <a:pPr algn="l" rtl="0"/>
            <a:r>
              <a:rPr lang="en-GB" sz="1800" dirty="0" err="1"/>
              <a:t>Процена</a:t>
            </a:r>
            <a:r>
              <a:rPr lang="en-GB" sz="1800" dirty="0"/>
              <a:t>, </a:t>
            </a:r>
            <a:r>
              <a:rPr lang="en-GB" sz="1800" dirty="0" err="1"/>
              <a:t>повратне</a:t>
            </a:r>
            <a:r>
              <a:rPr lang="en-GB" sz="1800" dirty="0"/>
              <a:t> </a:t>
            </a:r>
            <a:r>
              <a:rPr lang="en-GB" sz="1800" dirty="0" err="1"/>
              <a:t>информације</a:t>
            </a:r>
            <a:r>
              <a:rPr lang="sr-Cyrl-RS" sz="1800" dirty="0"/>
              <a:t> </a:t>
            </a:r>
            <a:r>
              <a:rPr lang="en-GB" sz="1800" dirty="0"/>
              <a:t>и</a:t>
            </a:r>
            <a:r>
              <a:rPr lang="sr-Cyrl-RS" sz="1800" dirty="0"/>
              <a:t> р</a:t>
            </a:r>
            <a:r>
              <a:rPr lang="en-GB" sz="1800" dirty="0" err="1"/>
              <a:t>азвој</a:t>
            </a:r>
            <a:r>
              <a:rPr lang="en-GB" sz="1800" dirty="0"/>
              <a:t> </a:t>
            </a:r>
            <a:r>
              <a:rPr lang="en-GB" sz="1800" dirty="0" err="1"/>
              <a:t>наставног</a:t>
            </a:r>
            <a:r>
              <a:rPr lang="en-GB" sz="1800" dirty="0"/>
              <a:t> </a:t>
            </a:r>
            <a:r>
              <a:rPr lang="en-GB" sz="1800" dirty="0" err="1"/>
              <a:t>плана</a:t>
            </a:r>
            <a:r>
              <a:rPr lang="en-GB" sz="1800" dirty="0"/>
              <a:t> и </a:t>
            </a:r>
            <a:r>
              <a:rPr lang="en-GB" sz="1800" dirty="0" err="1"/>
              <a:t>програма</a:t>
            </a:r>
            <a:r>
              <a:rPr lang="en-GB" sz="1800" dirty="0"/>
              <a:t> </a:t>
            </a:r>
            <a:r>
              <a:rPr lang="en-GB" sz="1800" dirty="0" err="1"/>
              <a:t>за</a:t>
            </a:r>
            <a:r>
              <a:rPr lang="en-GB" sz="1800" dirty="0"/>
              <a:t> </a:t>
            </a:r>
            <a:r>
              <a:rPr lang="sr-Cyrl-RS" sz="1800" dirty="0"/>
              <a:t>вештине за 21. век</a:t>
            </a:r>
            <a:endParaRPr lang="en-US" sz="1800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pPr algn="l" rtl="0"/>
            <a:r>
              <a:rPr lang="en-US"/>
              <a:t>САДРЖАЈ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22B02D-A4E0-AD45-F798-1FBFD564F0B7}"/>
              </a:ext>
            </a:extLst>
          </p:cNvPr>
          <p:cNvSpPr txBox="1"/>
          <p:nvPr/>
        </p:nvSpPr>
        <p:spPr>
          <a:xfrm>
            <a:off x="697724" y="5032672"/>
            <a:ext cx="334818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sr-Cyrl-R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4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A9BFD05-B60C-E67D-3A62-041B5E71FD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282773"/>
            <a:ext cx="2070528" cy="7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Student constructing electric prototype">
            <a:extLst>
              <a:ext uri="{FF2B5EF4-FFF2-40B4-BE49-F238E27FC236}">
                <a16:creationId xmlns:a16="http://schemas.microsoft.com/office/drawing/2014/main" id="{EABB62FF-85B6-5860-373D-9B809D2344E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26567" r="26567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4B746-E245-BFB0-56A8-F045D56905B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865864" y="262548"/>
            <a:ext cx="9326136" cy="842867"/>
          </a:xfrm>
          <a:solidFill>
            <a:srgbClr val="186BA8"/>
          </a:solidFill>
        </p:spPr>
        <p:txBody>
          <a:bodyPr/>
          <a:lstStyle/>
          <a:p>
            <a:pPr algn="l" rtl="0"/>
            <a:r>
              <a:rPr lang="sr-Cyrl-RS" sz="3000" dirty="0">
                <a:solidFill>
                  <a:schemeClr val="bg1"/>
                </a:solidFill>
              </a:rPr>
              <a:t>Простори за стварање и лабораторије за креативност</a:t>
            </a:r>
            <a:endParaRPr lang="en-IE" sz="3000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0092B-9448-B645-F543-C38E922BDB9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096001" y="1192891"/>
            <a:ext cx="5715000" cy="3889855"/>
          </a:xfrm>
        </p:spPr>
        <p:txBody>
          <a:bodyPr/>
          <a:lstStyle/>
          <a:p>
            <a:pPr algn="just" rtl="0"/>
            <a:r>
              <a:rPr lang="en-GB" sz="1800" dirty="0" err="1"/>
              <a:t>Простори</a:t>
            </a:r>
            <a:r>
              <a:rPr lang="en-GB" sz="1800" dirty="0"/>
              <a:t> </a:t>
            </a:r>
            <a:r>
              <a:rPr lang="sr-Cyrl-RS" sz="1800" dirty="0"/>
              <a:t>за стварање </a:t>
            </a:r>
            <a:r>
              <a:rPr lang="en-GB" sz="1800" dirty="0"/>
              <a:t>и </a:t>
            </a:r>
            <a:r>
              <a:rPr lang="en-GB" sz="1800" dirty="0" err="1"/>
              <a:t>креативне</a:t>
            </a:r>
            <a:r>
              <a:rPr lang="en-GB" sz="1800" dirty="0"/>
              <a:t> </a:t>
            </a:r>
            <a:r>
              <a:rPr lang="en-GB" sz="1800" dirty="0" err="1"/>
              <a:t>лабораторије</a:t>
            </a:r>
            <a:r>
              <a:rPr lang="en-GB" sz="1800" dirty="0"/>
              <a:t>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физичка</a:t>
            </a:r>
            <a:r>
              <a:rPr lang="en-GB" sz="1800" dirty="0"/>
              <a:t> </a:t>
            </a:r>
            <a:r>
              <a:rPr lang="en-GB" sz="1800" dirty="0" err="1"/>
              <a:t>или</a:t>
            </a:r>
            <a:r>
              <a:rPr lang="en-GB" sz="1800" dirty="0"/>
              <a:t> </a:t>
            </a:r>
            <a:r>
              <a:rPr lang="en-GB" sz="1800" dirty="0" err="1"/>
              <a:t>виртуелна</a:t>
            </a:r>
            <a:r>
              <a:rPr lang="en-GB" sz="1800" dirty="0"/>
              <a:t> </a:t>
            </a:r>
            <a:r>
              <a:rPr lang="en-GB" sz="1800" dirty="0" err="1"/>
              <a:t>окружења</a:t>
            </a:r>
            <a:r>
              <a:rPr lang="en-GB" sz="1800" dirty="0"/>
              <a:t> у </a:t>
            </a:r>
            <a:r>
              <a:rPr lang="en-GB" sz="1800" dirty="0" err="1"/>
              <a:t>којима</a:t>
            </a:r>
            <a:r>
              <a:rPr lang="en-GB" sz="1800" dirty="0"/>
              <a:t> </a:t>
            </a:r>
            <a:r>
              <a:rPr lang="en-GB" sz="1800" dirty="0" err="1"/>
              <a:t>ученици</a:t>
            </a:r>
            <a:r>
              <a:rPr lang="sr-Cyrl-RS" sz="1800" dirty="0"/>
              <a:t>/студенти</a:t>
            </a:r>
            <a:r>
              <a:rPr lang="en-GB" sz="1800" dirty="0"/>
              <a:t> </a:t>
            </a:r>
            <a:r>
              <a:rPr lang="en-GB" sz="1800" dirty="0" err="1"/>
              <a:t>могу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се</a:t>
            </a:r>
            <a:r>
              <a:rPr lang="en-GB" sz="1800" dirty="0"/>
              <a:t> </a:t>
            </a:r>
            <a:r>
              <a:rPr lang="en-GB" sz="1800" dirty="0" err="1"/>
              <a:t>окупе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истражују</a:t>
            </a:r>
            <a:r>
              <a:rPr lang="en-GB" sz="1800" dirty="0"/>
              <a:t>, </a:t>
            </a:r>
            <a:r>
              <a:rPr lang="sr-Cyrl-RS" sz="1800" dirty="0"/>
              <a:t>проналазе</a:t>
            </a:r>
            <a:r>
              <a:rPr lang="en-GB" sz="1800" dirty="0"/>
              <a:t> и </a:t>
            </a:r>
            <a:r>
              <a:rPr lang="en-GB" sz="1800" dirty="0" err="1"/>
              <a:t>стварају</a:t>
            </a:r>
            <a:r>
              <a:rPr lang="en-GB" sz="1800" dirty="0"/>
              <a:t>. </a:t>
            </a:r>
            <a:r>
              <a:rPr lang="en-GB" sz="1800" dirty="0" err="1"/>
              <a:t>Ови</a:t>
            </a:r>
            <a:r>
              <a:rPr lang="en-GB" sz="1800" dirty="0"/>
              <a:t> </a:t>
            </a:r>
            <a:r>
              <a:rPr lang="en-GB" sz="1800" dirty="0" err="1"/>
              <a:t>простори</a:t>
            </a:r>
            <a:r>
              <a:rPr lang="en-GB" sz="1800" dirty="0"/>
              <a:t>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опремљени</a:t>
            </a:r>
            <a:r>
              <a:rPr lang="en-GB" sz="1800" dirty="0"/>
              <a:t> </a:t>
            </a:r>
            <a:r>
              <a:rPr lang="en-GB" sz="1800" dirty="0" err="1"/>
              <a:t>алатима</a:t>
            </a:r>
            <a:r>
              <a:rPr lang="en-GB" sz="1800" dirty="0"/>
              <a:t> и </a:t>
            </a:r>
            <a:r>
              <a:rPr lang="en-GB" sz="1800" dirty="0" err="1"/>
              <a:t>материјалима</a:t>
            </a:r>
            <a:r>
              <a:rPr lang="en-GB" sz="1800" dirty="0"/>
              <a:t> </a:t>
            </a:r>
            <a:r>
              <a:rPr lang="en-GB" sz="1800" dirty="0" err="1"/>
              <a:t>који</a:t>
            </a:r>
            <a:r>
              <a:rPr lang="en-GB" sz="1800" dirty="0"/>
              <a:t> </a:t>
            </a:r>
            <a:r>
              <a:rPr lang="en-GB" sz="1800" dirty="0" err="1"/>
              <a:t>подстичу</a:t>
            </a:r>
            <a:r>
              <a:rPr lang="sr-Cyrl-RS" sz="1800" dirty="0"/>
              <a:t> </a:t>
            </a:r>
            <a:r>
              <a:rPr lang="en-GB" sz="1800" dirty="0" err="1"/>
              <a:t>експериментисање</a:t>
            </a:r>
            <a:r>
              <a:rPr lang="en-GB" sz="1800" dirty="0"/>
              <a:t> у </a:t>
            </a:r>
            <a:r>
              <a:rPr lang="en-GB" sz="1800" dirty="0" err="1"/>
              <a:t>широком</a:t>
            </a:r>
            <a:r>
              <a:rPr lang="en-GB" sz="1800" dirty="0"/>
              <a:t> </a:t>
            </a:r>
            <a:r>
              <a:rPr lang="en-GB" sz="1800" dirty="0" err="1"/>
              <a:t>спектру</a:t>
            </a:r>
            <a:r>
              <a:rPr lang="en-GB" sz="1800" dirty="0"/>
              <a:t> </a:t>
            </a:r>
            <a:r>
              <a:rPr lang="en-GB" sz="1800" dirty="0" err="1"/>
              <a:t>активности</a:t>
            </a:r>
            <a:r>
              <a:rPr lang="en-GB" sz="1800" dirty="0"/>
              <a:t>, </a:t>
            </a:r>
            <a:r>
              <a:rPr lang="en-GB" sz="1800" dirty="0" err="1"/>
              <a:t>од</a:t>
            </a:r>
            <a:r>
              <a:rPr lang="en-GB" sz="1800" dirty="0"/>
              <a:t> </a:t>
            </a:r>
            <a:r>
              <a:rPr lang="en-GB" sz="1800" dirty="0" err="1"/>
              <a:t>кодирања</a:t>
            </a:r>
            <a:r>
              <a:rPr lang="en-GB" sz="1800" dirty="0"/>
              <a:t> и </a:t>
            </a:r>
            <a:r>
              <a:rPr lang="en-GB" sz="1800" dirty="0" err="1"/>
              <a:t>роботике</a:t>
            </a:r>
            <a:r>
              <a:rPr lang="en-GB" sz="1800" dirty="0"/>
              <a:t> </a:t>
            </a:r>
            <a:r>
              <a:rPr lang="en-GB" sz="1800" dirty="0" err="1"/>
              <a:t>до</a:t>
            </a:r>
            <a:r>
              <a:rPr lang="en-GB" sz="1800" dirty="0"/>
              <a:t> </a:t>
            </a:r>
            <a:r>
              <a:rPr lang="en-GB" sz="1800" dirty="0" err="1"/>
              <a:t>обраде</a:t>
            </a:r>
            <a:r>
              <a:rPr lang="en-GB" sz="1800" dirty="0"/>
              <a:t> </a:t>
            </a:r>
            <a:r>
              <a:rPr lang="en-GB" sz="1800" dirty="0" err="1"/>
              <a:t>дрвета</a:t>
            </a:r>
            <a:r>
              <a:rPr lang="en-GB" sz="1800" dirty="0"/>
              <a:t> и </a:t>
            </a:r>
            <a:r>
              <a:rPr lang="en-GB" sz="1800" dirty="0" err="1"/>
              <a:t>заната</a:t>
            </a:r>
            <a:r>
              <a:rPr lang="en-GB" sz="1800" dirty="0"/>
              <a:t>. </a:t>
            </a:r>
            <a:r>
              <a:rPr lang="en-GB" sz="1800" dirty="0" err="1"/>
              <a:t>Обезбеђује</a:t>
            </a:r>
            <a:r>
              <a:rPr lang="en-GB" sz="1800" dirty="0"/>
              <a:t> </a:t>
            </a:r>
            <a:r>
              <a:rPr lang="en-GB" sz="1800" dirty="0" err="1"/>
              <a:t>алате</a:t>
            </a:r>
            <a:r>
              <a:rPr lang="en-GB" sz="1800" dirty="0"/>
              <a:t> и </a:t>
            </a:r>
            <a:r>
              <a:rPr lang="en-GB" sz="1800" dirty="0" err="1"/>
              <a:t>ресурсе</a:t>
            </a:r>
            <a:r>
              <a:rPr lang="en-GB" sz="1800" dirty="0"/>
              <a:t> </a:t>
            </a:r>
            <a:r>
              <a:rPr lang="en-GB" sz="1800" dirty="0" err="1"/>
              <a:t>који</a:t>
            </a:r>
            <a:r>
              <a:rPr lang="en-GB" sz="1800" dirty="0"/>
              <a:t> </a:t>
            </a:r>
            <a:r>
              <a:rPr lang="en-GB" sz="1800" dirty="0" err="1"/>
              <a:t>су</a:t>
            </a:r>
            <a:r>
              <a:rPr lang="en-GB" sz="1800" dirty="0"/>
              <a:t> </a:t>
            </a:r>
            <a:r>
              <a:rPr lang="en-GB" sz="1800" dirty="0" err="1"/>
              <a:t>доступни</a:t>
            </a:r>
            <a:r>
              <a:rPr lang="en-GB" sz="1800" dirty="0"/>
              <a:t> </a:t>
            </a:r>
            <a:r>
              <a:rPr lang="en-GB" sz="1800" dirty="0" err="1"/>
              <a:t>свим</a:t>
            </a:r>
            <a:r>
              <a:rPr lang="en-GB" sz="1800" dirty="0"/>
              <a:t> </a:t>
            </a:r>
            <a:r>
              <a:rPr lang="en-GB" sz="1800" dirty="0" err="1"/>
              <a:t>ученицима</a:t>
            </a:r>
            <a:r>
              <a:rPr lang="en-GB" sz="1800" dirty="0"/>
              <a:t>, </a:t>
            </a:r>
            <a:r>
              <a:rPr lang="en-GB" sz="1800" dirty="0" err="1"/>
              <a:t>без</a:t>
            </a:r>
            <a:r>
              <a:rPr lang="en-GB" sz="1800" dirty="0"/>
              <a:t> </a:t>
            </a:r>
            <a:r>
              <a:rPr lang="en-GB" sz="1800" dirty="0" err="1"/>
              <a:t>обзира</a:t>
            </a:r>
            <a:r>
              <a:rPr lang="en-GB" sz="1800" dirty="0"/>
              <a:t> </a:t>
            </a:r>
            <a:r>
              <a:rPr lang="en-GB" sz="1800" dirty="0" err="1"/>
              <a:t>на</a:t>
            </a:r>
            <a:r>
              <a:rPr lang="en-GB" sz="1800" dirty="0"/>
              <a:t> </a:t>
            </a:r>
            <a:r>
              <a:rPr lang="en-GB" sz="1800" dirty="0" err="1"/>
              <a:t>њихов</a:t>
            </a:r>
            <a:r>
              <a:rPr lang="en-GB" sz="1800" dirty="0"/>
              <a:t> </a:t>
            </a:r>
            <a:r>
              <a:rPr lang="en-GB" sz="1800" dirty="0" err="1"/>
              <a:t>ниво</a:t>
            </a:r>
            <a:r>
              <a:rPr lang="sr-Cyrl-RS" sz="1800" dirty="0"/>
              <a:t> </a:t>
            </a:r>
            <a:r>
              <a:rPr lang="en-GB" sz="1800" dirty="0" err="1"/>
              <a:t>вештине</a:t>
            </a:r>
            <a:r>
              <a:rPr lang="en-GB" sz="1800" dirty="0"/>
              <a:t>.</a:t>
            </a:r>
            <a:br>
              <a:rPr lang="en-GB" sz="1800" dirty="0"/>
            </a:br>
            <a:endParaRPr lang="en-GB" sz="1800" dirty="0"/>
          </a:p>
          <a:p>
            <a:pPr algn="just" rtl="0"/>
            <a:r>
              <a:rPr lang="sr-Cyrl-RS" sz="1800" dirty="0"/>
              <a:t>Такви простори</a:t>
            </a:r>
            <a:r>
              <a:rPr lang="en-GB" sz="1800" dirty="0"/>
              <a:t> </a:t>
            </a:r>
            <a:r>
              <a:rPr lang="en-GB" sz="1800" dirty="0" err="1"/>
              <a:t>подстичу</a:t>
            </a:r>
            <a:r>
              <a:rPr lang="en-GB" sz="1800" dirty="0"/>
              <a:t> </a:t>
            </a:r>
            <a:r>
              <a:rPr lang="en-GB" sz="1800" dirty="0" err="1"/>
              <a:t>сарадњу</a:t>
            </a:r>
            <a:r>
              <a:rPr lang="en-GB" sz="1800" dirty="0"/>
              <a:t> </a:t>
            </a:r>
            <a:r>
              <a:rPr lang="en-GB" sz="1800" dirty="0" err="1"/>
              <a:t>међу</a:t>
            </a:r>
            <a:r>
              <a:rPr lang="en-GB" sz="1800" dirty="0"/>
              <a:t> </a:t>
            </a:r>
            <a:r>
              <a:rPr lang="en-GB" sz="1800" dirty="0" err="1"/>
              <a:t>ученицима</a:t>
            </a:r>
            <a:r>
              <a:rPr lang="en-GB" sz="1800" dirty="0"/>
              <a:t>, </a:t>
            </a:r>
            <a:r>
              <a:rPr lang="en-GB" sz="1800" dirty="0" err="1"/>
              <a:t>са</a:t>
            </a:r>
            <a:r>
              <a:rPr lang="en-GB" sz="1800" dirty="0"/>
              <a:t> </a:t>
            </a:r>
            <a:r>
              <a:rPr lang="en-GB" sz="1800" dirty="0" err="1"/>
              <a:t>просторима</a:t>
            </a:r>
            <a:r>
              <a:rPr lang="en-GB" sz="1800" dirty="0"/>
              <a:t> </a:t>
            </a:r>
            <a:r>
              <a:rPr lang="en-GB" sz="1800" dirty="0" err="1"/>
              <a:t>дизајнираним</a:t>
            </a:r>
            <a:r>
              <a:rPr lang="en-GB" sz="1800" dirty="0"/>
              <a:t> </a:t>
            </a:r>
            <a:r>
              <a:rPr lang="en-GB" sz="1800" dirty="0" err="1"/>
              <a:t>да</a:t>
            </a:r>
            <a:r>
              <a:rPr lang="en-GB" sz="1800" dirty="0"/>
              <a:t> </a:t>
            </a:r>
            <a:r>
              <a:rPr lang="en-GB" sz="1800" dirty="0" err="1"/>
              <a:t>олакшају</a:t>
            </a:r>
            <a:r>
              <a:rPr lang="en-GB" sz="1800" dirty="0"/>
              <a:t> </a:t>
            </a:r>
            <a:r>
              <a:rPr lang="en-GB" sz="1800" dirty="0" err="1"/>
              <a:t>групне</a:t>
            </a:r>
            <a:r>
              <a:rPr lang="en-GB" sz="1800" dirty="0"/>
              <a:t> </a:t>
            </a:r>
            <a:r>
              <a:rPr lang="en-GB" sz="1800" dirty="0" err="1"/>
              <a:t>пројекте</a:t>
            </a:r>
            <a:r>
              <a:rPr lang="en-GB" sz="1800" dirty="0"/>
              <a:t> и </a:t>
            </a:r>
            <a:r>
              <a:rPr lang="en-GB" sz="1800" dirty="0" err="1"/>
              <a:t>вршњачко</a:t>
            </a:r>
            <a:r>
              <a:rPr lang="en-GB" sz="1800" dirty="0"/>
              <a:t> </a:t>
            </a:r>
            <a:r>
              <a:rPr lang="en-GB" sz="1800" dirty="0" err="1"/>
              <a:t>учење</a:t>
            </a:r>
            <a:r>
              <a:rPr lang="en-GB" sz="1800" dirty="0"/>
              <a:t>. </a:t>
            </a:r>
            <a:r>
              <a:rPr lang="en-GB" sz="1800" dirty="0" err="1"/>
              <a:t>Они</a:t>
            </a:r>
            <a:r>
              <a:rPr lang="en-GB" sz="1800" dirty="0"/>
              <a:t> </a:t>
            </a:r>
            <a:r>
              <a:rPr lang="en-GB" sz="1800" dirty="0" err="1"/>
              <a:t>подржавају</a:t>
            </a:r>
            <a:r>
              <a:rPr lang="en-GB" sz="1800" dirty="0"/>
              <a:t> </a:t>
            </a:r>
            <a:r>
              <a:rPr lang="en-GB" sz="1800" dirty="0" err="1"/>
              <a:t>студенте</a:t>
            </a:r>
            <a:r>
              <a:rPr lang="en-GB" sz="1800" dirty="0"/>
              <a:t> у </a:t>
            </a:r>
            <a:r>
              <a:rPr lang="en-GB" sz="1800" dirty="0" err="1"/>
              <a:t>спровођењу</a:t>
            </a:r>
            <a:r>
              <a:rPr lang="en-GB" sz="1800" dirty="0"/>
              <a:t> </a:t>
            </a:r>
            <a:r>
              <a:rPr lang="en-GB" sz="1800" dirty="0" err="1"/>
              <a:t>сопствених</a:t>
            </a:r>
            <a:r>
              <a:rPr lang="en-GB" sz="1800" dirty="0"/>
              <a:t> </a:t>
            </a:r>
            <a:r>
              <a:rPr lang="en-GB" sz="1800" dirty="0" err="1"/>
              <a:t>креативних</a:t>
            </a:r>
            <a:r>
              <a:rPr lang="en-GB" sz="1800" dirty="0"/>
              <a:t> </a:t>
            </a:r>
            <a:r>
              <a:rPr lang="en-GB" sz="1800" dirty="0" err="1"/>
              <a:t>пројеката</a:t>
            </a:r>
            <a:r>
              <a:rPr lang="en-GB" sz="1800" dirty="0"/>
              <a:t>, </a:t>
            </a:r>
            <a:r>
              <a:rPr lang="en-GB" sz="1800" dirty="0" err="1"/>
              <a:t>неговању</a:t>
            </a:r>
            <a:r>
              <a:rPr lang="en-GB" sz="1800" dirty="0"/>
              <a:t> </a:t>
            </a:r>
            <a:r>
              <a:rPr lang="en-GB" sz="1800" dirty="0" err="1"/>
              <a:t>културе</a:t>
            </a:r>
            <a:r>
              <a:rPr lang="en-GB" sz="1800" dirty="0"/>
              <a:t> </a:t>
            </a:r>
            <a:r>
              <a:rPr lang="en-GB" sz="1800" dirty="0" err="1"/>
              <a:t>иновација</a:t>
            </a:r>
            <a:r>
              <a:rPr lang="en-GB" sz="1800" dirty="0"/>
              <a:t> и </a:t>
            </a:r>
            <a:r>
              <a:rPr lang="en-GB" sz="1800" dirty="0" err="1"/>
              <a:t>предузетничког</a:t>
            </a:r>
            <a:r>
              <a:rPr lang="en-GB" sz="1800" dirty="0"/>
              <a:t> </a:t>
            </a:r>
            <a:r>
              <a:rPr lang="en-GB" sz="1800" dirty="0" err="1"/>
              <a:t>размишљања</a:t>
            </a:r>
            <a:r>
              <a:rPr lang="en-GB" sz="1800" dirty="0"/>
              <a:t>.</a:t>
            </a:r>
            <a:endParaRPr lang="en-IE" sz="1800" dirty="0"/>
          </a:p>
          <a:p>
            <a:pPr algn="just" rtl="0"/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763578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5B5CB7-CF2C-E5EC-3F32-E2851286F9D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46246" y="4823756"/>
            <a:ext cx="4403214" cy="1346830"/>
          </a:xfrm>
        </p:spPr>
        <p:txBody>
          <a:bodyPr/>
          <a:lstStyle/>
          <a:p>
            <a:pPr algn="l" rtl="0"/>
            <a:r>
              <a:rPr lang="en-IE" sz="2800" dirty="0" err="1"/>
              <a:t>Центар</a:t>
            </a:r>
            <a:r>
              <a:rPr lang="en-IE" sz="2800" dirty="0"/>
              <a:t> </a:t>
            </a:r>
            <a:r>
              <a:rPr lang="en-IE" sz="2800" dirty="0" err="1"/>
              <a:t>за</a:t>
            </a:r>
            <a:r>
              <a:rPr lang="en-IE" sz="2800" dirty="0"/>
              <a:t> </a:t>
            </a:r>
            <a:r>
              <a:rPr lang="en-IE" sz="2800" dirty="0" err="1"/>
              <a:t>креативност</a:t>
            </a:r>
            <a:r>
              <a:rPr lang="en-IE" sz="2800" dirty="0"/>
              <a:t> и </a:t>
            </a:r>
            <a:r>
              <a:rPr lang="en-IE" sz="2800" dirty="0" err="1"/>
              <a:t>иновације</a:t>
            </a:r>
            <a:r>
              <a:rPr lang="en-IE" sz="2800" dirty="0"/>
              <a:t> </a:t>
            </a:r>
            <a:r>
              <a:rPr lang="en-IE" sz="2800" dirty="0" err="1"/>
              <a:t>Ви</a:t>
            </a:r>
            <a:r>
              <a:rPr lang="sr-Cyrl-RS" sz="2800" dirty="0"/>
              <a:t>љн</a:t>
            </a:r>
            <a:r>
              <a:rPr lang="en-IE" sz="2800" dirty="0" err="1"/>
              <a:t>ус</a:t>
            </a:r>
            <a:r>
              <a:rPr lang="en-IE" sz="2800" dirty="0"/>
              <a:t> ТЕ</a:t>
            </a:r>
            <a:r>
              <a:rPr lang="sr-Cyrl-RS" sz="2800" dirty="0"/>
              <a:t>К</a:t>
            </a:r>
            <a:r>
              <a:rPr lang="en-IE" sz="2800" dirty="0"/>
              <a:t> </a:t>
            </a:r>
            <a:r>
              <a:rPr lang="sr-Cyrl-RS" sz="2800" dirty="0"/>
              <a:t>„</a:t>
            </a:r>
            <a:r>
              <a:rPr lang="lt-LT" sz="2800" dirty="0"/>
              <a:t>LinkMenų fabrikas</a:t>
            </a:r>
            <a:r>
              <a:rPr lang="en-US" sz="2800" dirty="0"/>
              <a:t>”</a:t>
            </a:r>
            <a:endParaRPr lang="en-IE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23D81-7EC9-A2B2-BB57-C87259F9299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890447" y="4812886"/>
            <a:ext cx="6953429" cy="1346831"/>
          </a:xfrm>
        </p:spPr>
        <p:txBody>
          <a:bodyPr/>
          <a:lstStyle/>
          <a:p>
            <a:pPr algn="just" rtl="0"/>
            <a:r>
              <a:rPr lang="en-IE" sz="2000" dirty="0" err="1"/>
              <a:t>повезује</a:t>
            </a:r>
            <a:r>
              <a:rPr lang="en-IE" sz="2000" dirty="0"/>
              <a:t> </a:t>
            </a:r>
            <a:r>
              <a:rPr lang="en-IE" sz="2000" dirty="0" err="1"/>
              <a:t>студенте</a:t>
            </a:r>
            <a:r>
              <a:rPr lang="en-IE" sz="2000" dirty="0"/>
              <a:t>, </a:t>
            </a:r>
            <a:r>
              <a:rPr lang="en-IE" sz="2000" dirty="0" err="1"/>
              <a:t>програмере</a:t>
            </a:r>
            <a:r>
              <a:rPr lang="en-IE" sz="2000" dirty="0"/>
              <a:t>, </a:t>
            </a:r>
            <a:r>
              <a:rPr lang="en-IE" sz="2000" dirty="0" err="1"/>
              <a:t>истраживаче</a:t>
            </a:r>
            <a:r>
              <a:rPr lang="en-IE" sz="2000" dirty="0"/>
              <a:t>, </a:t>
            </a:r>
            <a:r>
              <a:rPr lang="en-IE" sz="2000" dirty="0" err="1"/>
              <a:t>инжењере</a:t>
            </a:r>
            <a:r>
              <a:rPr lang="en-IE" sz="2000" dirty="0"/>
              <a:t> и </a:t>
            </a:r>
            <a:r>
              <a:rPr lang="en-IE" sz="2000" dirty="0" err="1"/>
              <a:t>пословне</a:t>
            </a:r>
            <a:r>
              <a:rPr lang="en-IE" sz="2000" dirty="0"/>
              <a:t> </a:t>
            </a:r>
            <a:r>
              <a:rPr lang="sr-Cyrl-RS" sz="2000" dirty="0"/>
              <a:t>људе</a:t>
            </a:r>
            <a:r>
              <a:rPr lang="en-IE" sz="2000" dirty="0"/>
              <a:t>. </a:t>
            </a:r>
            <a:r>
              <a:rPr lang="sr-Cyrl-RS" sz="2000" dirty="0"/>
              <a:t>Нуди</a:t>
            </a:r>
            <a:r>
              <a:rPr lang="en-IE" sz="2000" dirty="0"/>
              <a:t> </a:t>
            </a:r>
            <a:r>
              <a:rPr lang="en-IE" sz="2000" dirty="0" err="1"/>
              <a:t>алате</a:t>
            </a:r>
            <a:r>
              <a:rPr lang="en-IE" sz="2000" dirty="0"/>
              <a:t>, </a:t>
            </a:r>
            <a:r>
              <a:rPr lang="en-IE" sz="2000" dirty="0" err="1"/>
              <a:t>простор</a:t>
            </a:r>
            <a:r>
              <a:rPr lang="en-IE" sz="2000" dirty="0"/>
              <a:t> и </a:t>
            </a:r>
            <a:r>
              <a:rPr lang="sr-Cyrl-RS" sz="2000" dirty="0"/>
              <a:t>практично </a:t>
            </a:r>
            <a:r>
              <a:rPr lang="en-IE" sz="2000" dirty="0" err="1"/>
              <a:t>знање</a:t>
            </a:r>
            <a:r>
              <a:rPr lang="en-IE" sz="2000" dirty="0"/>
              <a:t>  </a:t>
            </a:r>
            <a:r>
              <a:rPr lang="en-IE" sz="2000" dirty="0" err="1"/>
              <a:t>студентима</a:t>
            </a:r>
            <a:r>
              <a:rPr lang="en-IE" sz="2000" dirty="0"/>
              <a:t> </a:t>
            </a:r>
            <a:r>
              <a:rPr lang="en-IE" sz="2000" dirty="0" err="1"/>
              <a:t>који</a:t>
            </a:r>
            <a:r>
              <a:rPr lang="en-IE" sz="2000" dirty="0"/>
              <a:t> </a:t>
            </a:r>
            <a:r>
              <a:rPr lang="en-IE" sz="2000" dirty="0" err="1"/>
              <a:t>су</a:t>
            </a:r>
            <a:r>
              <a:rPr lang="en-IE" sz="2000" dirty="0"/>
              <a:t> </a:t>
            </a:r>
            <a:r>
              <a:rPr lang="en-IE" sz="2000" dirty="0" err="1"/>
              <a:t>спремни</a:t>
            </a:r>
            <a:r>
              <a:rPr lang="en-IE" sz="2000" dirty="0"/>
              <a:t> </a:t>
            </a:r>
            <a:r>
              <a:rPr lang="en-IE" sz="2000" dirty="0" err="1"/>
              <a:t>да</a:t>
            </a:r>
            <a:r>
              <a:rPr lang="en-IE" sz="2000" dirty="0"/>
              <a:t> </a:t>
            </a:r>
            <a:r>
              <a:rPr lang="en-IE" sz="2000" dirty="0" err="1"/>
              <a:t>своје</a:t>
            </a:r>
            <a:r>
              <a:rPr lang="en-IE" sz="2000" dirty="0"/>
              <a:t> </a:t>
            </a:r>
            <a:r>
              <a:rPr lang="en-IE" sz="2000" dirty="0" err="1"/>
              <a:t>снове</a:t>
            </a:r>
            <a:r>
              <a:rPr lang="en-IE" sz="2000" dirty="0"/>
              <a:t> </a:t>
            </a:r>
            <a:r>
              <a:rPr lang="en-IE" sz="2000" dirty="0" err="1"/>
              <a:t>пренесу</a:t>
            </a:r>
            <a:r>
              <a:rPr lang="en-IE" sz="2000" dirty="0"/>
              <a:t> у </a:t>
            </a:r>
            <a:r>
              <a:rPr lang="en-IE" sz="2000" dirty="0" err="1"/>
              <a:t>стварни</a:t>
            </a:r>
            <a:r>
              <a:rPr lang="en-IE" sz="2000" dirty="0"/>
              <a:t> </a:t>
            </a:r>
            <a:r>
              <a:rPr lang="en-IE" sz="2000" dirty="0" err="1"/>
              <a:t>свет</a:t>
            </a:r>
            <a:r>
              <a:rPr lang="en-IE" sz="2000" dirty="0"/>
              <a:t>. </a:t>
            </a:r>
            <a:r>
              <a:rPr lang="en-IE" sz="2000" dirty="0" err="1"/>
              <a:t>Помаже</a:t>
            </a:r>
            <a:r>
              <a:rPr lang="en-IE" sz="2000" dirty="0"/>
              <a:t> </a:t>
            </a:r>
            <a:r>
              <a:rPr lang="en-IE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IE" sz="2000" dirty="0"/>
              <a:t> </a:t>
            </a:r>
            <a:r>
              <a:rPr lang="en-IE" sz="2000" dirty="0" err="1"/>
              <a:t>да</a:t>
            </a:r>
            <a:r>
              <a:rPr lang="en-IE" sz="2000" dirty="0"/>
              <a:t> </a:t>
            </a:r>
            <a:r>
              <a:rPr lang="sr-Cyrl-RS" sz="2000" dirty="0"/>
              <a:t>се развијају</a:t>
            </a:r>
            <a:r>
              <a:rPr lang="en-IE" sz="2000" dirty="0"/>
              <a:t>, </a:t>
            </a:r>
            <a:r>
              <a:rPr lang="en-IE" sz="2000" dirty="0" err="1"/>
              <a:t>пронађу</a:t>
            </a:r>
            <a:r>
              <a:rPr lang="en-IE" sz="2000" dirty="0"/>
              <a:t> </a:t>
            </a:r>
            <a:r>
              <a:rPr lang="en-IE" sz="2000" dirty="0" err="1"/>
              <a:t>нове</a:t>
            </a:r>
            <a:r>
              <a:rPr lang="en-IE" sz="2000" dirty="0"/>
              <a:t> </a:t>
            </a:r>
            <a:r>
              <a:rPr lang="sr-Cyrl-RS" sz="2000" dirty="0"/>
              <a:t>конекције</a:t>
            </a:r>
            <a:r>
              <a:rPr lang="en-IE" sz="2000" dirty="0"/>
              <a:t> и </a:t>
            </a:r>
            <a:r>
              <a:rPr lang="en-IE" sz="2000" dirty="0" err="1"/>
              <a:t>подстичу</a:t>
            </a:r>
            <a:r>
              <a:rPr lang="en-IE" sz="2000" dirty="0"/>
              <a:t> </a:t>
            </a:r>
            <a:r>
              <a:rPr lang="en-IE" sz="2000" dirty="0" err="1"/>
              <a:t>креативност</a:t>
            </a:r>
            <a:r>
              <a:rPr lang="en-IE" sz="2000" dirty="0"/>
              <a:t> и </a:t>
            </a:r>
            <a:r>
              <a:rPr lang="en-IE" sz="2000" dirty="0" err="1"/>
              <a:t>само</a:t>
            </a:r>
            <a:r>
              <a:rPr lang="sr-Cyrl-RS" sz="2000" dirty="0"/>
              <a:t>стално </a:t>
            </a:r>
            <a:r>
              <a:rPr lang="en-IE" sz="2000" dirty="0" err="1"/>
              <a:t>изражавање</a:t>
            </a:r>
            <a:r>
              <a:rPr lang="sr-Cyrl-RS" sz="2000" dirty="0"/>
              <a:t>.</a:t>
            </a:r>
            <a:endParaRPr lang="en-IE" sz="2000" dirty="0"/>
          </a:p>
          <a:p>
            <a:pPr algn="just" rtl="0"/>
            <a:endParaRPr lang="en-IE" sz="20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3C3F4FF-9BAF-D840-0838-A1DAC8457DD8}"/>
              </a:ext>
            </a:extLst>
          </p:cNvPr>
          <p:cNvPicPr>
            <a:picLocks noGrp="1" noChangeAspect="1"/>
          </p:cNvPicPr>
          <p:nvPr>
            <p:ph type="pic" sz="quarter" idx="49"/>
          </p:nvPr>
        </p:nvPicPr>
        <p:blipFill>
          <a:blip r:embed="rId2"/>
          <a:srcRect t="15086" b="15086"/>
          <a:stretch/>
        </p:blipFill>
        <p:spPr/>
      </p:pic>
      <p:pic>
        <p:nvPicPr>
          <p:cNvPr id="8" name="Picture Placeholder 6">
            <a:extLst>
              <a:ext uri="{FF2B5EF4-FFF2-40B4-BE49-F238E27FC236}">
                <a16:creationId xmlns:a16="http://schemas.microsoft.com/office/drawing/2014/main" id="{F4B6778D-CC6E-D9CB-99B2-AE5420CA9BC2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t="12255" b="12255"/>
          <a:stretch>
            <a:fillRect/>
          </a:stretch>
        </p:blipFill>
        <p:spPr bwMode="auto">
          <a:xfrm>
            <a:off x="730250" y="554038"/>
            <a:ext cx="4278313" cy="194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2CEDDED8-05BD-22B3-6DE9-3445D1912707}"/>
              </a:ext>
            </a:extLst>
          </p:cNvPr>
          <p:cNvSpPr txBox="1"/>
          <p:nvPr/>
        </p:nvSpPr>
        <p:spPr>
          <a:xfrm>
            <a:off x="1022446" y="6323012"/>
            <a:ext cx="3530504" cy="400110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en-IE" sz="2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Сазнајте више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6C3D5A3-788B-5997-3832-9ACB93A4F69B}"/>
              </a:ext>
            </a:extLst>
          </p:cNvPr>
          <p:cNvPicPr>
            <a:picLocks noGrp="1" noChangeAspect="1" noChangeArrowheads="1"/>
          </p:cNvPicPr>
          <p:nvPr>
            <p:ph type="pic" sz="quarter" idx="2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7" b="2599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hlinkClick r:id="rId4"/>
            <a:extLst>
              <a:ext uri="{FF2B5EF4-FFF2-40B4-BE49-F238E27FC236}">
                <a16:creationId xmlns:a16="http://schemas.microsoft.com/office/drawing/2014/main" id="{A0371E89-07E3-BB7C-4E55-95174EDD10BE}"/>
              </a:ext>
            </a:extLst>
          </p:cNvPr>
          <p:cNvSpPr txBox="1"/>
          <p:nvPr/>
        </p:nvSpPr>
        <p:spPr>
          <a:xfrm>
            <a:off x="0" y="106799"/>
            <a:ext cx="3530504" cy="400110"/>
          </a:xfrm>
          <a:prstGeom prst="rect">
            <a:avLst/>
          </a:prstGeom>
          <a:solidFill>
            <a:srgbClr val="60A9DD"/>
          </a:solidFill>
        </p:spPr>
        <p:txBody>
          <a:bodyPr wrap="square" rtlCol="0">
            <a:spAutoFit/>
          </a:bodyPr>
          <a:lstStyle/>
          <a:p>
            <a:pPr algn="l" rtl="0"/>
            <a:r>
              <a:rPr lang="en-IE" sz="2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ЕУ ХЕИ ПОД ЛАПОМ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E452A6E-E21D-DC31-6FB6-42B548305544}"/>
              </a:ext>
            </a:extLst>
          </p:cNvPr>
          <p:cNvPicPr>
            <a:picLocks noGrp="1" noChangeAspect="1" noChangeArrowheads="1"/>
          </p:cNvPicPr>
          <p:nvPr>
            <p:ph type="pic" sz="quarter" idx="5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3" b="2012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434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90616D-4347-A077-8275-2CA40BD5EC47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773477" y="611913"/>
            <a:ext cx="7094673" cy="5703161"/>
          </a:xfrm>
        </p:spPr>
        <p:txBody>
          <a:bodyPr/>
          <a:lstStyle/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По</a:t>
            </a:r>
            <a:r>
              <a:rPr lang="sr-Cyrl-RS" sz="2200" b="1" dirty="0"/>
              <a:t>спешују</a:t>
            </a:r>
            <a:r>
              <a:rPr lang="en-GB" sz="2200" b="1" dirty="0"/>
              <a:t> </a:t>
            </a:r>
            <a:r>
              <a:rPr lang="en-GB" sz="2200" b="1" dirty="0" err="1"/>
              <a:t>ангажовање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Практичне</a:t>
            </a:r>
            <a:r>
              <a:rPr lang="en-GB" sz="2200" dirty="0"/>
              <a:t> </a:t>
            </a:r>
            <a:r>
              <a:rPr lang="en-GB" sz="2200" dirty="0" err="1"/>
              <a:t>активности</a:t>
            </a:r>
            <a:r>
              <a:rPr lang="en-GB" sz="2200" dirty="0"/>
              <a:t> </a:t>
            </a:r>
            <a:r>
              <a:rPr lang="en-GB" sz="2200" dirty="0" err="1"/>
              <a:t>повећавају</a:t>
            </a:r>
            <a:r>
              <a:rPr lang="en-GB" sz="2200" dirty="0"/>
              <a:t> </a:t>
            </a:r>
            <a:r>
              <a:rPr lang="en-GB" sz="2200" dirty="0" err="1"/>
              <a:t>ангажовање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и </a:t>
            </a:r>
            <a:r>
              <a:rPr lang="en-GB" sz="2200" dirty="0" err="1"/>
              <a:t>интересовање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учење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Развија</a:t>
            </a:r>
            <a:r>
              <a:rPr lang="sr-Cyrl-RS" sz="2200" b="1" dirty="0"/>
              <a:t>ју</a:t>
            </a:r>
            <a:r>
              <a:rPr lang="en-GB" sz="2200" b="1" dirty="0"/>
              <a:t> </a:t>
            </a:r>
            <a:r>
              <a:rPr lang="en-GB" sz="2200" b="1" dirty="0" err="1"/>
              <a:t>вештине</a:t>
            </a:r>
            <a:r>
              <a:rPr lang="en-GB" sz="2200" b="1" dirty="0"/>
              <a:t> </a:t>
            </a:r>
            <a:r>
              <a:rPr lang="en-GB" sz="2200" b="1" dirty="0" err="1"/>
              <a:t>решавања</a:t>
            </a:r>
            <a:r>
              <a:rPr lang="en-GB" sz="2200" b="1" dirty="0"/>
              <a:t> </a:t>
            </a:r>
            <a:r>
              <a:rPr lang="en-GB" sz="2200" b="1" dirty="0" err="1"/>
              <a:t>проблема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Рад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пројектима</a:t>
            </a:r>
            <a:r>
              <a:rPr lang="en-GB" sz="2200" dirty="0"/>
              <a:t> у </a:t>
            </a:r>
            <a:r>
              <a:rPr lang="en-GB" sz="2200" dirty="0" err="1"/>
              <a:t>овим</a:t>
            </a:r>
            <a:r>
              <a:rPr lang="en-GB" sz="2200" dirty="0"/>
              <a:t> </a:t>
            </a:r>
            <a:r>
              <a:rPr lang="en-GB" sz="2200" dirty="0" err="1"/>
              <a:t>просторима</a:t>
            </a:r>
            <a:r>
              <a:rPr lang="en-GB" sz="2200" dirty="0"/>
              <a:t> </a:t>
            </a:r>
            <a:r>
              <a:rPr lang="en-GB" sz="2200" dirty="0" err="1"/>
              <a:t>захтева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примене</a:t>
            </a:r>
            <a:r>
              <a:rPr lang="en-GB" sz="2200" dirty="0"/>
              <a:t> </a:t>
            </a:r>
            <a:r>
              <a:rPr lang="en-GB" sz="2200" dirty="0" err="1"/>
              <a:t>критичко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 и </a:t>
            </a:r>
            <a:r>
              <a:rPr lang="en-GB" sz="2200" dirty="0" err="1"/>
              <a:t>вештине</a:t>
            </a:r>
            <a:r>
              <a:rPr lang="en-GB" sz="2200" dirty="0"/>
              <a:t> </a:t>
            </a:r>
            <a:r>
              <a:rPr lang="en-GB" sz="2200" dirty="0" err="1"/>
              <a:t>решавања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Подстич</a:t>
            </a:r>
            <a:r>
              <a:rPr lang="sr-Cyrl-RS" sz="2200" b="1" dirty="0"/>
              <a:t>у</a:t>
            </a:r>
            <a:r>
              <a:rPr lang="en-GB" sz="2200" b="1" dirty="0"/>
              <a:t> </a:t>
            </a:r>
            <a:r>
              <a:rPr lang="en-GB" sz="2200" b="1" dirty="0" err="1"/>
              <a:t>независност</a:t>
            </a:r>
            <a:r>
              <a:rPr lang="en-GB" sz="2200" b="1" dirty="0"/>
              <a:t> и </a:t>
            </a:r>
            <a:r>
              <a:rPr lang="en-GB" sz="2200" b="1" dirty="0" err="1"/>
              <a:t>самопоуздање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Завршавање</a:t>
            </a:r>
            <a:r>
              <a:rPr lang="en-GB" sz="2200" dirty="0"/>
              <a:t> </a:t>
            </a:r>
            <a:r>
              <a:rPr lang="en-GB" sz="2200" dirty="0" err="1"/>
              <a:t>пројеката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почетка</a:t>
            </a:r>
            <a:r>
              <a:rPr lang="en-GB" sz="2200" dirty="0"/>
              <a:t> </a:t>
            </a:r>
            <a:r>
              <a:rPr lang="en-GB" sz="2200" dirty="0" err="1"/>
              <a:t>до</a:t>
            </a:r>
            <a:r>
              <a:rPr lang="en-GB" sz="2200" dirty="0"/>
              <a:t> </a:t>
            </a:r>
            <a:r>
              <a:rPr lang="en-GB" sz="2200" dirty="0" err="1"/>
              <a:t>краја</a:t>
            </a:r>
            <a:r>
              <a:rPr lang="en-GB" sz="2200" dirty="0"/>
              <a:t> </a:t>
            </a:r>
            <a:r>
              <a:rPr lang="sr-Cyrl-RS" sz="2200" dirty="0"/>
              <a:t>подиже</a:t>
            </a:r>
            <a:r>
              <a:rPr lang="en-GB" sz="2200" dirty="0"/>
              <a:t> </a:t>
            </a:r>
            <a:r>
              <a:rPr lang="en-GB" sz="2200" dirty="0" err="1"/>
              <a:t>независност</a:t>
            </a:r>
            <a:r>
              <a:rPr lang="en-GB" sz="2200" dirty="0"/>
              <a:t>, </a:t>
            </a:r>
            <a:r>
              <a:rPr lang="en-GB" sz="2200" dirty="0" err="1"/>
              <a:t>отпорност</a:t>
            </a:r>
            <a:r>
              <a:rPr lang="en-GB" sz="2200" dirty="0"/>
              <a:t> и </a:t>
            </a:r>
            <a:r>
              <a:rPr lang="en-GB" sz="2200" dirty="0" err="1"/>
              <a:t>самопоуздање</a:t>
            </a:r>
            <a:r>
              <a:rPr lang="en-GB" sz="2200" dirty="0"/>
              <a:t> </a:t>
            </a:r>
            <a:r>
              <a:rPr lang="en-GB" sz="2200" dirty="0" err="1"/>
              <a:t>код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Wingdings" panose="05000000000000000000" pitchFamily="2" charset="2"/>
              <a:buChar char="ü"/>
            </a:pPr>
            <a:r>
              <a:rPr lang="en-GB" sz="2200" b="1" dirty="0" err="1"/>
              <a:t>Промовиш</a:t>
            </a:r>
            <a:r>
              <a:rPr lang="sr-Cyrl-RS" sz="2200" b="1" dirty="0"/>
              <a:t>у</a:t>
            </a:r>
            <a:r>
              <a:rPr lang="en-GB" sz="2200" b="1" dirty="0"/>
              <a:t> </a:t>
            </a:r>
            <a:r>
              <a:rPr lang="en-GB" sz="2200" b="1" dirty="0" err="1"/>
              <a:t>међудисциплинарно</a:t>
            </a:r>
            <a:r>
              <a:rPr lang="en-GB" sz="2200" b="1" dirty="0"/>
              <a:t> </a:t>
            </a:r>
            <a:r>
              <a:rPr lang="en-GB" sz="2200" b="1" dirty="0" err="1"/>
              <a:t>учење</a:t>
            </a:r>
            <a:r>
              <a:rPr lang="en-GB" sz="2200" b="1" dirty="0"/>
              <a:t>:</a:t>
            </a:r>
            <a:r>
              <a:rPr lang="sr-Cyrl-RS" sz="2200" b="1" dirty="0"/>
              <a:t> </a:t>
            </a:r>
            <a:r>
              <a:rPr lang="en-GB" sz="2200" dirty="0" err="1"/>
              <a:t>Ова</a:t>
            </a:r>
            <a:r>
              <a:rPr lang="en-GB" sz="2200" dirty="0"/>
              <a:t> </a:t>
            </a:r>
            <a:r>
              <a:rPr lang="en-GB" sz="2200" dirty="0" err="1"/>
              <a:t>окружења</a:t>
            </a:r>
            <a:r>
              <a:rPr lang="en-GB" sz="2200" dirty="0"/>
              <a:t> </a:t>
            </a:r>
            <a:r>
              <a:rPr lang="en-GB" sz="2200" dirty="0" err="1"/>
              <a:t>подстичу</a:t>
            </a:r>
            <a:r>
              <a:rPr lang="en-GB" sz="2200" dirty="0"/>
              <a:t> </a:t>
            </a:r>
            <a:r>
              <a:rPr lang="en-GB" sz="2200" dirty="0" err="1"/>
              <a:t>интеграцију</a:t>
            </a:r>
            <a:r>
              <a:rPr lang="en-GB" sz="2200" dirty="0"/>
              <a:t> </a:t>
            </a:r>
            <a:r>
              <a:rPr lang="en-GB" sz="2200" dirty="0" err="1"/>
              <a:t>знања</a:t>
            </a:r>
            <a:r>
              <a:rPr lang="en-GB" sz="2200" dirty="0"/>
              <a:t> и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en-GB" sz="2200" dirty="0" err="1"/>
              <a:t>из</a:t>
            </a:r>
            <a:r>
              <a:rPr lang="en-GB" sz="2200" dirty="0"/>
              <a:t> </a:t>
            </a:r>
            <a:r>
              <a:rPr lang="en-GB" sz="2200" dirty="0" err="1"/>
              <a:t>различитих</a:t>
            </a:r>
            <a:r>
              <a:rPr lang="en-GB" sz="2200" dirty="0"/>
              <a:t> </a:t>
            </a:r>
            <a:r>
              <a:rPr lang="en-GB" sz="2200" dirty="0" err="1"/>
              <a:t>дисциплина</a:t>
            </a:r>
            <a:r>
              <a:rPr lang="en-GB" sz="2200" dirty="0"/>
              <a:t>, </a:t>
            </a:r>
            <a:r>
              <a:rPr lang="en-GB" sz="2200" dirty="0" err="1"/>
              <a:t>наглашавајући</a:t>
            </a:r>
            <a:r>
              <a:rPr lang="en-GB" sz="2200" dirty="0"/>
              <a:t> </a:t>
            </a:r>
            <a:r>
              <a:rPr lang="en-GB" sz="2200" dirty="0" err="1"/>
              <a:t>међусобну</a:t>
            </a:r>
            <a:r>
              <a:rPr lang="en-GB" sz="2200" dirty="0"/>
              <a:t> </a:t>
            </a:r>
            <a:r>
              <a:rPr lang="en-GB" sz="2200" dirty="0" err="1"/>
              <a:t>повезаност</a:t>
            </a:r>
            <a:r>
              <a:rPr lang="en-GB" sz="2200" dirty="0"/>
              <a:t> </a:t>
            </a:r>
            <a:r>
              <a:rPr lang="en-GB" sz="2200" dirty="0" err="1"/>
              <a:t>различитих</a:t>
            </a:r>
            <a:r>
              <a:rPr lang="en-GB" sz="2200" dirty="0"/>
              <a:t> </a:t>
            </a:r>
            <a:r>
              <a:rPr lang="en-GB" sz="2200" dirty="0" err="1"/>
              <a:t>области</a:t>
            </a:r>
            <a:r>
              <a:rPr lang="en-GB" sz="2200" dirty="0"/>
              <a:t> </a:t>
            </a:r>
            <a:r>
              <a:rPr lang="en-GB" sz="2200" dirty="0" err="1"/>
              <a:t>студија</a:t>
            </a:r>
            <a:r>
              <a:rPr lang="en-GB" sz="2200" dirty="0"/>
              <a:t>.</a:t>
            </a:r>
            <a:endParaRPr lang="en-IE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7600B-4F4B-D972-D608-E19C09DBCDC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925680"/>
            <a:ext cx="3349730" cy="2375459"/>
          </a:xfrm>
        </p:spPr>
        <p:txBody>
          <a:bodyPr/>
          <a:lstStyle/>
          <a:p>
            <a:pPr algn="l" rtl="0"/>
            <a:r>
              <a:rPr lang="sr-Cyrl-RS" sz="3600" dirty="0"/>
              <a:t>Предности </a:t>
            </a:r>
            <a:r>
              <a:rPr lang="sr-Cyrl-RS" dirty="0"/>
              <a:t>п</a:t>
            </a:r>
            <a:r>
              <a:rPr lang="en-GB" sz="3600" dirty="0" err="1"/>
              <a:t>ростор</a:t>
            </a:r>
            <a:r>
              <a:rPr lang="sr-Cyrl-RS" sz="3600" dirty="0"/>
              <a:t>а</a:t>
            </a:r>
            <a:r>
              <a:rPr lang="en-GB" sz="3600" dirty="0"/>
              <a:t> </a:t>
            </a:r>
            <a:r>
              <a:rPr lang="sr-Cyrl-RS" sz="3600" dirty="0"/>
              <a:t>за стварање </a:t>
            </a:r>
            <a:r>
              <a:rPr lang="en-GB" sz="3600" dirty="0"/>
              <a:t>и </a:t>
            </a:r>
            <a:r>
              <a:rPr lang="en-GB" sz="3600" dirty="0" err="1"/>
              <a:t>креатив</a:t>
            </a:r>
            <a:r>
              <a:rPr lang="sr-Cyrl-RS" sz="3600" dirty="0"/>
              <a:t>их </a:t>
            </a:r>
            <a:r>
              <a:rPr lang="en-GB" sz="3600" dirty="0"/>
              <a:t> </a:t>
            </a:r>
            <a:r>
              <a:rPr lang="en-GB" sz="3600" dirty="0" err="1"/>
              <a:t>лабораториј</a:t>
            </a:r>
            <a:r>
              <a:rPr lang="sr-Cyrl-RS" sz="3600" dirty="0"/>
              <a:t>а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37193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23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480938"/>
            <a:ext cx="893091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200" dirty="0"/>
              <a:t>У </a:t>
            </a:r>
            <a:r>
              <a:rPr lang="en-GB" sz="2200" dirty="0" err="1"/>
              <a:t>свету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све</a:t>
            </a:r>
            <a:r>
              <a:rPr lang="en-GB" sz="2200" dirty="0"/>
              <a:t> </a:t>
            </a:r>
            <a:r>
              <a:rPr lang="en-GB" sz="2200" dirty="0" err="1"/>
              <a:t>више</a:t>
            </a:r>
            <a:r>
              <a:rPr lang="en-GB" sz="2200" dirty="0"/>
              <a:t> </a:t>
            </a:r>
            <a:r>
              <a:rPr lang="en-GB" sz="2200" dirty="0" err="1"/>
              <a:t>међусобно</a:t>
            </a:r>
            <a:r>
              <a:rPr lang="en-GB" sz="2200" dirty="0"/>
              <a:t> </a:t>
            </a:r>
            <a:r>
              <a:rPr lang="en-GB" sz="2200" dirty="0" err="1"/>
              <a:t>повезан</a:t>
            </a:r>
            <a:r>
              <a:rPr lang="en-GB" sz="2200" dirty="0"/>
              <a:t>, </a:t>
            </a:r>
            <a:r>
              <a:rPr lang="en-GB" sz="2200" dirty="0" err="1"/>
              <a:t>способност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сарађује</a:t>
            </a:r>
            <a:r>
              <a:rPr lang="en-GB" sz="2200" dirty="0"/>
              <a:t> и </a:t>
            </a:r>
            <a:r>
              <a:rPr lang="en-GB" sz="2200" dirty="0" err="1"/>
              <a:t>ефикасно</a:t>
            </a:r>
            <a:r>
              <a:rPr lang="en-GB" sz="2200" dirty="0"/>
              <a:t> </a:t>
            </a:r>
            <a:r>
              <a:rPr lang="en-GB" sz="2200" dirty="0" err="1"/>
              <a:t>комуницира</a:t>
            </a:r>
            <a:r>
              <a:rPr lang="en-GB" sz="2200" dirty="0"/>
              <a:t> </a:t>
            </a:r>
            <a:r>
              <a:rPr lang="en-GB" sz="2200" dirty="0" err="1"/>
              <a:t>важнија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него</a:t>
            </a:r>
            <a:r>
              <a:rPr lang="en-GB" sz="2200" dirty="0"/>
              <a:t> </a:t>
            </a:r>
            <a:r>
              <a:rPr lang="en-GB" sz="2200" dirty="0" err="1"/>
              <a:t>икад</a:t>
            </a:r>
            <a:r>
              <a:rPr lang="en-GB" sz="2200" dirty="0"/>
              <a:t>. </a:t>
            </a:r>
            <a:r>
              <a:rPr lang="sr-Cyrl-RS" sz="2200" dirty="0"/>
              <a:t>Учионица за 21. век </a:t>
            </a:r>
            <a:r>
              <a:rPr lang="en-GB" sz="2200" dirty="0" err="1"/>
              <a:t>треба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одражава</a:t>
            </a:r>
            <a:r>
              <a:rPr lang="en-GB" sz="2200" dirty="0"/>
              <a:t> </a:t>
            </a:r>
            <a:r>
              <a:rPr lang="en-GB" sz="2200" dirty="0" err="1"/>
              <a:t>ову</a:t>
            </a:r>
            <a:r>
              <a:rPr lang="en-GB" sz="2200" dirty="0"/>
              <a:t> </a:t>
            </a:r>
            <a:r>
              <a:rPr lang="en-GB" sz="2200" dirty="0" err="1"/>
              <a:t>стварност</a:t>
            </a:r>
            <a:r>
              <a:rPr lang="en-GB" sz="2200" dirty="0"/>
              <a:t> </a:t>
            </a:r>
            <a:r>
              <a:rPr lang="en-GB" sz="2200" dirty="0" err="1"/>
              <a:t>уграђивањем</a:t>
            </a:r>
            <a:r>
              <a:rPr lang="en-GB" sz="2200" dirty="0"/>
              <a:t> </a:t>
            </a:r>
            <a:r>
              <a:rPr lang="en-GB" sz="2200" dirty="0" err="1"/>
              <a:t>ових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у </a:t>
            </a:r>
            <a:r>
              <a:rPr lang="en-GB" sz="2200" dirty="0" err="1"/>
              <a:t>процес</a:t>
            </a:r>
            <a:r>
              <a:rPr lang="en-GB" sz="2200" dirty="0"/>
              <a:t> </a:t>
            </a:r>
            <a:r>
              <a:rPr lang="en-GB" sz="2200" dirty="0" err="1"/>
              <a:t>учења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 err="1"/>
              <a:t>Овај</a:t>
            </a:r>
            <a:r>
              <a:rPr lang="en-GB" sz="2200" dirty="0"/>
              <a:t> </a:t>
            </a:r>
            <a:r>
              <a:rPr lang="en-GB" sz="2200" dirty="0" err="1"/>
              <a:t>одељак</a:t>
            </a:r>
            <a:r>
              <a:rPr lang="en-GB" sz="2200" dirty="0"/>
              <a:t> </a:t>
            </a:r>
            <a:r>
              <a:rPr lang="en-GB" sz="2200" dirty="0" err="1"/>
              <a:t>истражује</a:t>
            </a:r>
            <a:r>
              <a:rPr lang="en-GB" sz="2200" dirty="0"/>
              <a:t> </a:t>
            </a:r>
            <a:r>
              <a:rPr lang="en-GB" sz="2200" dirty="0" err="1"/>
              <a:t>иновативне</a:t>
            </a:r>
            <a:r>
              <a:rPr lang="en-GB" sz="2200" dirty="0"/>
              <a:t> </a:t>
            </a:r>
            <a:r>
              <a:rPr lang="en-GB" sz="2200" dirty="0" err="1"/>
              <a:t>педагошке</a:t>
            </a:r>
            <a:r>
              <a:rPr lang="en-GB" sz="2200" dirty="0"/>
              <a:t> </a:t>
            </a:r>
            <a:r>
              <a:rPr lang="en-GB" sz="2200" dirty="0" err="1"/>
              <a:t>стратегије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наглашавају</a:t>
            </a:r>
            <a:r>
              <a:rPr lang="en-GB" sz="2200" dirty="0"/>
              <a:t> и </a:t>
            </a:r>
            <a:r>
              <a:rPr lang="en-GB" sz="2200" dirty="0" err="1"/>
              <a:t>унапређују</a:t>
            </a:r>
            <a:r>
              <a:rPr lang="en-GB" sz="2200" dirty="0"/>
              <a:t> </a:t>
            </a:r>
            <a:r>
              <a:rPr lang="en-GB" sz="2200" dirty="0" err="1"/>
              <a:t>сарадњу</a:t>
            </a:r>
            <a:r>
              <a:rPr lang="en-GB" sz="2200" dirty="0"/>
              <a:t> и </a:t>
            </a:r>
            <a:r>
              <a:rPr lang="en-GB" sz="2200" dirty="0" err="1"/>
              <a:t>комуникацију</a:t>
            </a:r>
            <a:r>
              <a:rPr lang="en-GB" sz="2200" dirty="0"/>
              <a:t> </a:t>
            </a:r>
            <a:r>
              <a:rPr lang="en-GB" sz="2200" dirty="0" err="1"/>
              <a:t>међу</a:t>
            </a:r>
            <a:r>
              <a:rPr lang="en-GB" sz="2200" dirty="0"/>
              <a:t> </a:t>
            </a:r>
            <a:r>
              <a:rPr lang="en-GB" sz="2200" dirty="0" err="1"/>
              <a:t>ученицима</a:t>
            </a:r>
            <a:r>
              <a:rPr lang="sr-Cyrl-RS" sz="2200" dirty="0"/>
              <a:t>/студентима</a:t>
            </a:r>
            <a:r>
              <a:rPr lang="en-GB" sz="2200" dirty="0"/>
              <a:t>. </a:t>
            </a:r>
            <a:r>
              <a:rPr lang="en-GB" sz="2200" dirty="0" err="1"/>
              <a:t>Конкретно</a:t>
            </a:r>
            <a:r>
              <a:rPr lang="en-GB" sz="2200" dirty="0"/>
              <a:t>, </a:t>
            </a:r>
            <a:r>
              <a:rPr lang="en-GB" sz="2200" dirty="0" err="1"/>
              <a:t>истражићемо</a:t>
            </a:r>
            <a:r>
              <a:rPr lang="en-GB" sz="2200" dirty="0"/>
              <a:t> </a:t>
            </a:r>
            <a:r>
              <a:rPr lang="en-GB" sz="2200" dirty="0" err="1"/>
              <a:t>предности</a:t>
            </a:r>
            <a:r>
              <a:rPr lang="en-GB" sz="2200" dirty="0"/>
              <a:t> и </a:t>
            </a:r>
            <a:r>
              <a:rPr lang="en-GB" sz="2200" dirty="0" err="1"/>
              <a:t>методологије</a:t>
            </a:r>
            <a:r>
              <a:rPr lang="en-GB" sz="2200" dirty="0"/>
              <a:t> </a:t>
            </a:r>
            <a:r>
              <a:rPr lang="en-GB" sz="2200" dirty="0" err="1"/>
              <a:t>вршњачке</a:t>
            </a:r>
            <a:r>
              <a:rPr lang="en-GB" sz="2200" dirty="0"/>
              <a:t> </a:t>
            </a:r>
            <a:r>
              <a:rPr lang="en-GB" sz="2200" dirty="0" err="1"/>
              <a:t>наставе</a:t>
            </a:r>
            <a:r>
              <a:rPr lang="en-GB" sz="2200" dirty="0"/>
              <a:t> и </a:t>
            </a:r>
            <a:r>
              <a:rPr lang="en-GB" sz="2200" dirty="0" err="1"/>
              <a:t>сарадње</a:t>
            </a:r>
            <a:r>
              <a:rPr lang="en-GB" sz="2200" dirty="0"/>
              <a:t>, </a:t>
            </a:r>
            <a:r>
              <a:rPr lang="en-GB" sz="2200" dirty="0" err="1"/>
              <a:t>као</a:t>
            </a:r>
            <a:r>
              <a:rPr lang="en-GB" sz="2200" dirty="0"/>
              <a:t> и </a:t>
            </a:r>
            <a:r>
              <a:rPr lang="en-GB" sz="2200" dirty="0" err="1"/>
              <a:t>модел</a:t>
            </a:r>
            <a:r>
              <a:rPr lang="en-GB" sz="2200" dirty="0"/>
              <a:t> </a:t>
            </a:r>
            <a:r>
              <a:rPr lang="sr-Cyrl-RS" sz="2200" dirty="0"/>
              <a:t>изокренуте </a:t>
            </a:r>
            <a:r>
              <a:rPr lang="en-GB" sz="2200" dirty="0" err="1"/>
              <a:t>учионице</a:t>
            </a:r>
            <a:r>
              <a:rPr lang="en-GB" sz="2200" dirty="0"/>
              <a:t>, и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ови</a:t>
            </a:r>
            <a:r>
              <a:rPr lang="en-GB" sz="2200" dirty="0"/>
              <a:t> </a:t>
            </a:r>
            <a:r>
              <a:rPr lang="en-GB" sz="2200" dirty="0" err="1"/>
              <a:t>приступи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трансформишу</a:t>
            </a:r>
            <a:r>
              <a:rPr lang="en-GB" sz="2200" dirty="0"/>
              <a:t> </a:t>
            </a:r>
            <a:r>
              <a:rPr lang="en-GB" sz="2200" dirty="0" err="1"/>
              <a:t>искуство</a:t>
            </a:r>
            <a:r>
              <a:rPr lang="en-GB" sz="2200" dirty="0"/>
              <a:t> </a:t>
            </a:r>
            <a:r>
              <a:rPr lang="en-GB" sz="2200" dirty="0" err="1"/>
              <a:t>учења</a:t>
            </a:r>
            <a:r>
              <a:rPr lang="en-GB" sz="2200" dirty="0"/>
              <a:t>. </a:t>
            </a:r>
            <a:r>
              <a:rPr lang="en-GB" sz="2200" dirty="0" err="1"/>
              <a:t>Такође</a:t>
            </a:r>
            <a:r>
              <a:rPr lang="en-GB" sz="2200" dirty="0"/>
              <a:t> </a:t>
            </a:r>
            <a:r>
              <a:rPr lang="en-GB" sz="2200" dirty="0" err="1"/>
              <a:t>истражујемо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 err="1"/>
              <a:t>гејмификацију</a:t>
            </a:r>
            <a:r>
              <a:rPr lang="en-US" sz="2200" dirty="0"/>
              <a:t>”</a:t>
            </a:r>
            <a:r>
              <a:rPr lang="en-GB" sz="2200" dirty="0"/>
              <a:t> и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она</a:t>
            </a:r>
            <a:r>
              <a:rPr lang="en-GB" sz="2200" dirty="0"/>
              <a:t> </a:t>
            </a:r>
            <a:r>
              <a:rPr lang="en-GB" sz="2200" dirty="0" err="1"/>
              <a:t>подстиче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ангажују</a:t>
            </a:r>
            <a:r>
              <a:rPr lang="en-GB" sz="2200" dirty="0"/>
              <a:t> </a:t>
            </a:r>
            <a:r>
              <a:rPr lang="en-GB" sz="2200" dirty="0" err="1"/>
              <a:t>са</a:t>
            </a:r>
            <a:r>
              <a:rPr lang="en-GB" sz="2200" dirty="0"/>
              <a:t> </a:t>
            </a:r>
            <a:r>
              <a:rPr lang="en-GB" sz="2200" dirty="0" err="1"/>
              <a:t>садржајем</a:t>
            </a:r>
            <a:r>
              <a:rPr lang="en-GB" sz="2200" dirty="0"/>
              <a:t> </a:t>
            </a:r>
            <a:r>
              <a:rPr lang="en-GB" sz="2200" dirty="0" err="1"/>
              <a:t>учења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активан</a:t>
            </a:r>
            <a:r>
              <a:rPr lang="en-GB" sz="2200" dirty="0"/>
              <a:t>, </a:t>
            </a:r>
            <a:r>
              <a:rPr lang="en-GB" sz="2200" dirty="0" err="1"/>
              <a:t>практичан</a:t>
            </a:r>
            <a:r>
              <a:rPr lang="en-GB" sz="2200" dirty="0"/>
              <a:t> </a:t>
            </a:r>
            <a:r>
              <a:rPr lang="en-GB" sz="2200" dirty="0" err="1"/>
              <a:t>начин</a:t>
            </a:r>
            <a:r>
              <a:rPr lang="en-GB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 err="1"/>
              <a:t>Циљ</a:t>
            </a:r>
            <a:r>
              <a:rPr lang="en-GB" sz="2200" dirty="0"/>
              <a:t> </a:t>
            </a:r>
            <a:r>
              <a:rPr lang="en-GB" sz="2200" dirty="0" err="1"/>
              <a:t>нам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sr-Cyrl-RS" sz="2200" dirty="0"/>
              <a:t>едукатори добију </a:t>
            </a:r>
            <a:r>
              <a:rPr lang="en-GB" sz="2200" dirty="0" err="1"/>
              <a:t>алат</a:t>
            </a:r>
            <a:r>
              <a:rPr lang="sr-Cyrl-RS" sz="2200" dirty="0"/>
              <a:t>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неговање</a:t>
            </a:r>
            <a:r>
              <a:rPr lang="en-GB" sz="2200" dirty="0"/>
              <a:t> </a:t>
            </a:r>
            <a:r>
              <a:rPr lang="en-GB" sz="2200" dirty="0" err="1"/>
              <a:t>генерације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не</a:t>
            </a:r>
            <a:r>
              <a:rPr lang="en-GB" sz="2200" dirty="0"/>
              <a:t> </a:t>
            </a:r>
            <a:r>
              <a:rPr lang="en-GB" sz="2200" dirty="0" err="1"/>
              <a:t>само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sr-Cyrl-RS" sz="2200" dirty="0"/>
              <a:t>ће бити </a:t>
            </a:r>
            <a:r>
              <a:rPr lang="en-GB" sz="2200" dirty="0" err="1"/>
              <a:t>образовани</a:t>
            </a:r>
            <a:r>
              <a:rPr lang="sr-Cyrl-RS" sz="2200" dirty="0"/>
              <a:t>ји</a:t>
            </a:r>
            <a:r>
              <a:rPr lang="en-GB" sz="2200" dirty="0"/>
              <a:t>, </a:t>
            </a:r>
            <a:r>
              <a:rPr lang="en-GB" sz="2200" dirty="0" err="1"/>
              <a:t>већ</a:t>
            </a:r>
            <a:r>
              <a:rPr lang="en-GB" sz="2200" dirty="0"/>
              <a:t> и </a:t>
            </a:r>
            <a:r>
              <a:rPr lang="en-GB" sz="2200" dirty="0" err="1"/>
              <a:t>вешти</a:t>
            </a:r>
            <a:r>
              <a:rPr lang="sr-Cyrl-RS" sz="2200" dirty="0"/>
              <a:t>ји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сналазе</a:t>
            </a:r>
            <a:r>
              <a:rPr lang="en-GB" sz="2200" dirty="0"/>
              <a:t> у </a:t>
            </a:r>
            <a:r>
              <a:rPr lang="en-GB" sz="2200" dirty="0" err="1"/>
              <a:t>сложености</a:t>
            </a:r>
            <a:r>
              <a:rPr lang="en-GB" sz="2200" dirty="0"/>
              <a:t> </a:t>
            </a:r>
            <a:r>
              <a:rPr lang="en-GB" sz="2200" dirty="0" err="1"/>
              <a:t>комуникације</a:t>
            </a:r>
            <a:r>
              <a:rPr lang="en-GB" sz="2200" dirty="0"/>
              <a:t> и </a:t>
            </a:r>
            <a:r>
              <a:rPr lang="en-GB" sz="2200" dirty="0" err="1"/>
              <a:t>сарадње</a:t>
            </a:r>
            <a:r>
              <a:rPr lang="en-GB" sz="2200" dirty="0"/>
              <a:t> у </a:t>
            </a:r>
            <a:r>
              <a:rPr lang="en-GB" sz="2200" dirty="0" err="1"/>
              <a:t>својим</a:t>
            </a:r>
            <a:r>
              <a:rPr lang="en-GB" sz="2200" dirty="0"/>
              <a:t> </a:t>
            </a:r>
            <a:r>
              <a:rPr lang="en-GB" sz="2200" dirty="0" err="1"/>
              <a:t>будућим</a:t>
            </a:r>
            <a:r>
              <a:rPr lang="en-GB" sz="2200" dirty="0"/>
              <a:t> </a:t>
            </a:r>
            <a:r>
              <a:rPr lang="en-GB" sz="2200" dirty="0" err="1"/>
              <a:t>каријерама</a:t>
            </a:r>
            <a:r>
              <a:rPr lang="en-GB" sz="2200" dirty="0"/>
              <a:t> и </a:t>
            </a:r>
            <a:r>
              <a:rPr lang="en-GB" sz="2200" dirty="0" err="1"/>
              <a:t>заједницама</a:t>
            </a:r>
            <a:r>
              <a:rPr lang="en-GB" sz="2200" dirty="0"/>
              <a:t>.</a:t>
            </a: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2800">
                <a:solidFill>
                  <a:schemeClr val="bg1"/>
                </a:solidFill>
              </a:rPr>
              <a:t>Промовисање сарадње, комуникације и ангажовања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220171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716DD64-D8F8-B42F-8D42-1A4D2E4459D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713" r="2571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40252-3D44-3FFA-97E7-03692D7967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207922"/>
            <a:ext cx="6776598" cy="639803"/>
          </a:xfrm>
          <a:solidFill>
            <a:srgbClr val="AD4097"/>
          </a:solidFill>
        </p:spPr>
        <p:txBody>
          <a:bodyPr/>
          <a:lstStyle/>
          <a:p>
            <a:pPr algn="l" rtl="0"/>
            <a:r>
              <a:rPr lang="en-IE" sz="3200" dirty="0" err="1">
                <a:solidFill>
                  <a:schemeClr val="bg1"/>
                </a:solidFill>
              </a:rPr>
              <a:t>Вршњачко</a:t>
            </a:r>
            <a:r>
              <a:rPr lang="en-IE" sz="3200" dirty="0">
                <a:solidFill>
                  <a:schemeClr val="bg1"/>
                </a:solidFill>
              </a:rPr>
              <a:t> </a:t>
            </a:r>
            <a:r>
              <a:rPr lang="en-IE" sz="3200" dirty="0" err="1">
                <a:solidFill>
                  <a:schemeClr val="bg1"/>
                </a:solidFill>
              </a:rPr>
              <a:t>подучавање</a:t>
            </a:r>
            <a:r>
              <a:rPr lang="en-IE" sz="3200" dirty="0">
                <a:solidFill>
                  <a:schemeClr val="bg1"/>
                </a:solidFill>
              </a:rPr>
              <a:t> и </a:t>
            </a:r>
            <a:r>
              <a:rPr lang="en-IE" sz="3200" dirty="0" err="1">
                <a:solidFill>
                  <a:schemeClr val="bg1"/>
                </a:solidFill>
              </a:rPr>
              <a:t>сарадња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80076-D814-31FE-4ACB-2179CD49149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096000" y="847725"/>
            <a:ext cx="5876925" cy="5572125"/>
          </a:xfrm>
        </p:spPr>
        <p:txBody>
          <a:bodyPr/>
          <a:lstStyle/>
          <a:p>
            <a:pPr algn="just" rtl="0"/>
            <a:r>
              <a:rPr lang="en-GB" sz="2000" dirty="0" err="1"/>
              <a:t>Вршњачка</a:t>
            </a:r>
            <a:r>
              <a:rPr lang="en-GB" sz="2000" dirty="0"/>
              <a:t> </a:t>
            </a:r>
            <a:r>
              <a:rPr lang="en-GB" sz="2000" dirty="0" err="1"/>
              <a:t>настава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образовна</a:t>
            </a:r>
            <a:r>
              <a:rPr lang="en-GB" sz="2000" dirty="0"/>
              <a:t> </a:t>
            </a:r>
            <a:r>
              <a:rPr lang="en-GB" sz="2000" dirty="0" err="1"/>
              <a:t>пракса</a:t>
            </a:r>
            <a:r>
              <a:rPr lang="en-GB" sz="2000" dirty="0"/>
              <a:t> у </a:t>
            </a:r>
            <a:r>
              <a:rPr lang="en-GB" sz="2000" dirty="0" err="1"/>
              <a:t>којој</a:t>
            </a:r>
            <a:r>
              <a:rPr lang="en-GB" sz="2000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подучавају</a:t>
            </a:r>
            <a:r>
              <a:rPr lang="en-GB" sz="2000" dirty="0"/>
              <a:t> </a:t>
            </a:r>
            <a:r>
              <a:rPr lang="en-GB" sz="2000" dirty="0" err="1"/>
              <a:t>друге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. </a:t>
            </a:r>
            <a:r>
              <a:rPr lang="en-GB" sz="2000" dirty="0" err="1"/>
              <a:t>Овај</a:t>
            </a:r>
            <a:r>
              <a:rPr lang="en-GB" sz="2000" dirty="0"/>
              <a:t> </a:t>
            </a:r>
            <a:r>
              <a:rPr lang="en-GB" sz="2000" dirty="0" err="1"/>
              <a:t>метод</a:t>
            </a:r>
            <a:r>
              <a:rPr lang="en-GB" sz="2000" dirty="0"/>
              <a:t> </a:t>
            </a:r>
            <a:r>
              <a:rPr lang="en-GB" sz="2000" dirty="0" err="1"/>
              <a:t>користи</a:t>
            </a:r>
            <a:r>
              <a:rPr lang="en-GB" sz="2000" dirty="0"/>
              <a:t> </a:t>
            </a:r>
            <a:r>
              <a:rPr lang="en-GB" sz="2000" dirty="0" err="1"/>
              <a:t>различит</a:t>
            </a:r>
            <a:r>
              <a:rPr lang="sr-Cyrl-RS" sz="2000" dirty="0"/>
              <a:t>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и </a:t>
            </a:r>
            <a:r>
              <a:rPr lang="en-GB" sz="2000" dirty="0" err="1"/>
              <a:t>разумевање</a:t>
            </a:r>
            <a:r>
              <a:rPr lang="en-GB" sz="2000" dirty="0"/>
              <a:t> </a:t>
            </a:r>
            <a:r>
              <a:rPr lang="en-GB" sz="2000" dirty="0" err="1"/>
              <a:t>ученика</a:t>
            </a:r>
            <a:r>
              <a:rPr lang="sr-Cyrl-RS" sz="2000" dirty="0"/>
              <a:t>/студената</a:t>
            </a:r>
            <a:r>
              <a:rPr lang="en-GB" sz="2000" dirty="0"/>
              <a:t> у </a:t>
            </a:r>
            <a:r>
              <a:rPr lang="en-GB" sz="2000" dirty="0" err="1"/>
              <a:t>учионици</a:t>
            </a:r>
            <a:r>
              <a:rPr lang="en-GB" sz="2000" dirty="0"/>
              <a:t>, </a:t>
            </a:r>
            <a:r>
              <a:rPr lang="en-GB" sz="2000" dirty="0" err="1"/>
              <a:t>подстичући</a:t>
            </a:r>
            <a:r>
              <a:rPr lang="en-GB" sz="2000" dirty="0"/>
              <a:t> </a:t>
            </a:r>
            <a:r>
              <a:rPr lang="sr-Cyrl-RS" sz="2000" dirty="0"/>
              <a:t>колаборативно</a:t>
            </a:r>
            <a:r>
              <a:rPr lang="en-GB" sz="2000" dirty="0"/>
              <a:t> </a:t>
            </a:r>
            <a:r>
              <a:rPr lang="en-GB" sz="2000" dirty="0" err="1"/>
              <a:t>окружење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. </a:t>
            </a:r>
            <a:r>
              <a:rPr lang="en-GB" sz="2000" dirty="0" err="1"/>
              <a:t>Предности</a:t>
            </a:r>
            <a:r>
              <a:rPr lang="en-GB" sz="2000" dirty="0"/>
              <a:t> </a:t>
            </a:r>
            <a:r>
              <a:rPr lang="en-GB" sz="2000" dirty="0" err="1"/>
              <a:t>вршњачке</a:t>
            </a:r>
            <a:r>
              <a:rPr lang="en-GB" sz="2000" dirty="0"/>
              <a:t> </a:t>
            </a:r>
            <a:r>
              <a:rPr lang="en-GB" sz="2000" dirty="0" err="1"/>
              <a:t>наставе</a:t>
            </a:r>
            <a:r>
              <a:rPr lang="en-GB" sz="2000" dirty="0"/>
              <a:t> </a:t>
            </a:r>
            <a:r>
              <a:rPr lang="en-GB" sz="2000" dirty="0" err="1"/>
              <a:t>укључују</a:t>
            </a:r>
            <a:r>
              <a:rPr lang="en-GB" sz="2000" dirty="0"/>
              <a:t>:</a:t>
            </a:r>
          </a:p>
          <a:p>
            <a:pPr algn="just" rtl="0"/>
            <a:endParaRPr lang="en-GB" sz="2000" dirty="0"/>
          </a:p>
          <a:p>
            <a:pPr algn="just" rtl="0"/>
            <a:r>
              <a:rPr lang="en-GB" sz="2000" b="1" dirty="0" err="1"/>
              <a:t>Побољша</a:t>
            </a:r>
            <a:r>
              <a:rPr lang="sr-Cyrl-RS" sz="2000" b="1" dirty="0"/>
              <a:t>ва</a:t>
            </a:r>
            <a:r>
              <a:rPr lang="en-GB" sz="2000" b="1" dirty="0"/>
              <a:t> </a:t>
            </a:r>
            <a:r>
              <a:rPr lang="sr-Cyrl-RS" sz="2000" b="1" dirty="0"/>
              <a:t>ретенцију</a:t>
            </a:r>
            <a:r>
              <a:rPr lang="en-GB" sz="2000" b="1" dirty="0"/>
              <a:t> </a:t>
            </a:r>
            <a:r>
              <a:rPr lang="sr-Cyrl-RS" sz="2000" b="1" dirty="0"/>
              <a:t>наученог </a:t>
            </a:r>
            <a:r>
              <a:rPr lang="en-GB" sz="2000" b="1" dirty="0"/>
              <a:t>–</a:t>
            </a:r>
            <a:r>
              <a:rPr lang="sr-Cyrl-RS" sz="2000" b="1" dirty="0"/>
              <a:t> </a:t>
            </a:r>
            <a:r>
              <a:rPr lang="sr-Cyrl-RS" sz="2000" dirty="0"/>
              <a:t>Предавања вршњацима</a:t>
            </a:r>
            <a:r>
              <a:rPr lang="en-GB" sz="2000" dirty="0"/>
              <a:t> </a:t>
            </a:r>
            <a:r>
              <a:rPr lang="en-GB" sz="2000" dirty="0" err="1"/>
              <a:t>захтева</a:t>
            </a:r>
            <a:r>
              <a:rPr lang="sr-Cyrl-RS" sz="2000" dirty="0"/>
              <a:t>ју</a:t>
            </a:r>
            <a:r>
              <a:rPr lang="en-GB" sz="2000" dirty="0"/>
              <a:t> </a:t>
            </a:r>
            <a:r>
              <a:rPr lang="en-GB" sz="2000" dirty="0" err="1"/>
              <a:t>дубоко</a:t>
            </a:r>
            <a:r>
              <a:rPr lang="en-GB" sz="2000" dirty="0"/>
              <a:t> </a:t>
            </a:r>
            <a:r>
              <a:rPr lang="en-GB" sz="2000" dirty="0" err="1"/>
              <a:t>разумевање</a:t>
            </a:r>
            <a:r>
              <a:rPr lang="en-GB" sz="2000" dirty="0"/>
              <a:t> </a:t>
            </a:r>
            <a:r>
              <a:rPr lang="en-GB" sz="2000" dirty="0" err="1"/>
              <a:t>предмета</a:t>
            </a:r>
            <a:r>
              <a:rPr lang="en-GB" sz="2000" dirty="0"/>
              <a:t>,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побољшава</a:t>
            </a:r>
            <a:r>
              <a:rPr lang="en-GB" sz="2000" dirty="0"/>
              <a:t> </a:t>
            </a:r>
            <a:r>
              <a:rPr lang="en-GB" sz="2000" dirty="0" err="1"/>
              <a:t>задржавање</a:t>
            </a:r>
            <a:r>
              <a:rPr lang="sr-Cyrl-RS" sz="2000" dirty="0"/>
              <a:t> наученог</a:t>
            </a:r>
            <a:r>
              <a:rPr lang="en-GB" sz="2000" dirty="0"/>
              <a:t> </a:t>
            </a:r>
            <a:r>
              <a:rPr lang="sr-Cyrl-RS" sz="2000" dirty="0"/>
              <a:t>као </a:t>
            </a:r>
            <a:r>
              <a:rPr lang="en-GB" sz="2000" dirty="0"/>
              <a:t>и </a:t>
            </a:r>
            <a:r>
              <a:rPr lang="en-GB" sz="2000" dirty="0" err="1"/>
              <a:t>разумевање</a:t>
            </a:r>
            <a:r>
              <a:rPr lang="en-GB" sz="2000" dirty="0"/>
              <a:t>.</a:t>
            </a:r>
          </a:p>
          <a:p>
            <a:pPr algn="just" rtl="0"/>
            <a:r>
              <a:rPr lang="en-GB" sz="2000" b="1" dirty="0" err="1"/>
              <a:t>По</a:t>
            </a:r>
            <a:r>
              <a:rPr lang="sr-Cyrl-RS" sz="2000" b="1" dirty="0"/>
              <a:t>диже ниво</a:t>
            </a:r>
            <a:r>
              <a:rPr lang="en-GB" sz="2000" b="1" dirty="0"/>
              <a:t> </a:t>
            </a:r>
            <a:r>
              <a:rPr lang="en-GB" sz="2000" b="1" dirty="0" err="1"/>
              <a:t>друштвен</a:t>
            </a:r>
            <a:r>
              <a:rPr lang="sr-Cyrl-RS" sz="2000" b="1" dirty="0"/>
              <a:t>их</a:t>
            </a:r>
            <a:r>
              <a:rPr lang="en-GB" sz="2000" b="1" dirty="0"/>
              <a:t> </a:t>
            </a:r>
            <a:r>
              <a:rPr lang="en-GB" sz="2000" b="1" dirty="0" err="1"/>
              <a:t>вештин</a:t>
            </a:r>
            <a:r>
              <a:rPr lang="sr-Cyrl-RS" sz="2000" b="1" dirty="0"/>
              <a:t>а</a:t>
            </a:r>
            <a:r>
              <a:rPr lang="en-GB" sz="2000" b="1" dirty="0"/>
              <a:t> – </a:t>
            </a:r>
            <a:r>
              <a:rPr lang="sr-Cyrl-RS" sz="2000" b="1" dirty="0"/>
              <a:t>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развијају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комуникацијске</a:t>
            </a:r>
            <a:r>
              <a:rPr lang="en-GB" sz="2000" dirty="0"/>
              <a:t> и </a:t>
            </a:r>
            <a:r>
              <a:rPr lang="en-GB" sz="2000" dirty="0" err="1"/>
              <a:t>међуљудске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кроз</a:t>
            </a:r>
            <a:r>
              <a:rPr lang="en-GB" sz="2000" dirty="0"/>
              <a:t> </a:t>
            </a:r>
            <a:r>
              <a:rPr lang="en-GB" sz="2000" dirty="0" err="1"/>
              <a:t>директну</a:t>
            </a:r>
            <a:r>
              <a:rPr lang="en-GB" sz="2000" dirty="0"/>
              <a:t> </a:t>
            </a:r>
            <a:r>
              <a:rPr lang="en-GB" sz="2000" dirty="0" err="1"/>
              <a:t>интеракцију</a:t>
            </a:r>
            <a:r>
              <a:rPr lang="en-GB" sz="2000" dirty="0"/>
              <a:t>.</a:t>
            </a:r>
          </a:p>
          <a:p>
            <a:pPr algn="just" rtl="0"/>
            <a:r>
              <a:rPr lang="en-GB" sz="2000" b="1" dirty="0" err="1"/>
              <a:t>По</a:t>
            </a:r>
            <a:r>
              <a:rPr lang="sr-Cyrl-RS" sz="2000" b="1" dirty="0"/>
              <a:t>диже</a:t>
            </a:r>
            <a:r>
              <a:rPr lang="en-GB" sz="2000" b="1" dirty="0"/>
              <a:t> </a:t>
            </a:r>
            <a:r>
              <a:rPr lang="en-GB" sz="2000" b="1" dirty="0" err="1"/>
              <a:t>ангажованост</a:t>
            </a:r>
            <a:r>
              <a:rPr lang="en-GB" sz="2000" b="1" dirty="0"/>
              <a:t> и </a:t>
            </a:r>
            <a:r>
              <a:rPr lang="en-GB" sz="2000" b="1" dirty="0" err="1"/>
              <a:t>мотивациј</a:t>
            </a:r>
            <a:r>
              <a:rPr lang="sr-Cyrl-RS" sz="2000" b="1" dirty="0"/>
              <a:t>у </a:t>
            </a:r>
            <a:r>
              <a:rPr lang="en-GB" sz="2000" b="1" dirty="0"/>
              <a:t>– </a:t>
            </a:r>
            <a:r>
              <a:rPr lang="en-GB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често</a:t>
            </a:r>
            <a:r>
              <a:rPr lang="en-GB" sz="2000" dirty="0"/>
              <a:t> </a:t>
            </a:r>
            <a:r>
              <a:rPr lang="en-GB" sz="2000" dirty="0" err="1"/>
              <a:t>ангажованији</a:t>
            </a:r>
            <a:r>
              <a:rPr lang="en-GB" sz="2000" dirty="0"/>
              <a:t> и </a:t>
            </a:r>
            <a:r>
              <a:rPr lang="en-GB" sz="2000" dirty="0" err="1"/>
              <a:t>мотивисанији</a:t>
            </a:r>
            <a:r>
              <a:rPr lang="en-GB" sz="2000" dirty="0"/>
              <a:t> у </a:t>
            </a:r>
            <a:r>
              <a:rPr lang="en-GB" sz="2000" dirty="0" err="1"/>
              <a:t>интеракцији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вршњацима</a:t>
            </a:r>
            <a:r>
              <a:rPr lang="en-GB" sz="2000" dirty="0"/>
              <a:t>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2301247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25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07883" y="138889"/>
            <a:ext cx="10279511" cy="6090461"/>
          </a:xfrm>
        </p:spPr>
        <p:txBody>
          <a:bodyPr/>
          <a:lstStyle/>
          <a:p>
            <a:pPr algn="just" rtl="0"/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Вршњачко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подучавање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200" dirty="0">
                <a:ea typeface="Calibri" panose="020F0502020204030204" pitchFamily="34" charset="0"/>
              </a:rPr>
              <a:t>колаборативно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заснива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уверењу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искуства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постају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дубља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значајнија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активна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друштвена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контекстуал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изована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ангажована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власништву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/студената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2200" dirty="0">
                <a:ea typeface="Calibri" panose="020F0502020204030204" pitchFamily="34" charset="0"/>
              </a:rPr>
              <a:t> </a:t>
            </a:r>
          </a:p>
          <a:p>
            <a:pPr algn="l" rtl="0"/>
            <a:endParaRPr lang="en-GB" sz="22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Вршњачк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поучавање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колаборативног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заснивају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претпоставци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имају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корист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знања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становиштва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својих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вршњака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/колега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стварајући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динамичније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ангажованије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окружење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/>
            <a:endParaRPr lang="en-US" sz="2200" dirty="0">
              <a:ea typeface="Calibri" panose="020F0502020204030204" pitchFamily="34" charset="0"/>
            </a:endParaRPr>
          </a:p>
          <a:p>
            <a:pPr algn="just" rtl="0"/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посебно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релевантан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данашњем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 за 21. век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где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интерперсоналних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способност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ефикасног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тиму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веома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цењени</a:t>
            </a: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 rtl="0"/>
            <a:endParaRPr lang="en-US" sz="2400" dirty="0">
              <a:solidFill>
                <a:srgbClr val="0F0F0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lnSpc>
                <a:spcPts val="2440"/>
              </a:lnSpc>
            </a:pPr>
            <a:r>
              <a:rPr lang="en-US" sz="2200" dirty="0" err="1"/>
              <a:t>Неговањем</a:t>
            </a:r>
            <a:r>
              <a:rPr lang="en-US" sz="2200" dirty="0"/>
              <a:t> </a:t>
            </a:r>
            <a:r>
              <a:rPr lang="en-US" sz="2200" dirty="0" err="1"/>
              <a:t>окружења</a:t>
            </a:r>
            <a:r>
              <a:rPr lang="en-US" sz="2200" dirty="0"/>
              <a:t> у </a:t>
            </a:r>
            <a:r>
              <a:rPr lang="en-US" sz="2200" dirty="0" err="1"/>
              <a:t>којем</a:t>
            </a:r>
            <a:r>
              <a:rPr lang="en-US" sz="2200" dirty="0"/>
              <a:t> </a:t>
            </a:r>
            <a:r>
              <a:rPr lang="en-US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US" sz="2200" dirty="0"/>
              <a:t> </a:t>
            </a:r>
            <a:r>
              <a:rPr lang="en-US" sz="2200" dirty="0" err="1"/>
              <a:t>активно</a:t>
            </a:r>
            <a:r>
              <a:rPr lang="en-US" sz="2200" dirty="0"/>
              <a:t> </a:t>
            </a:r>
            <a:r>
              <a:rPr lang="en-US" sz="2200" dirty="0" err="1"/>
              <a:t>учествују</a:t>
            </a:r>
            <a:r>
              <a:rPr lang="en-US" sz="2200" dirty="0"/>
              <a:t> у </a:t>
            </a:r>
            <a:r>
              <a:rPr lang="en-US" sz="2200" dirty="0" err="1"/>
              <a:t>сопственом</a:t>
            </a:r>
            <a:r>
              <a:rPr lang="en-US" sz="2200" dirty="0"/>
              <a:t> </a:t>
            </a:r>
            <a:r>
              <a:rPr lang="en-US" sz="2200" dirty="0" err="1"/>
              <a:t>процесу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кроз</a:t>
            </a:r>
            <a:r>
              <a:rPr lang="en-US" sz="2200" dirty="0"/>
              <a:t> </a:t>
            </a:r>
            <a:r>
              <a:rPr lang="en-US" sz="2200" dirty="0" err="1"/>
              <a:t>сарадњу</a:t>
            </a:r>
            <a:r>
              <a:rPr lang="en-US" sz="2200" dirty="0"/>
              <a:t> и </a:t>
            </a:r>
            <a:r>
              <a:rPr lang="en-US" sz="2200" dirty="0" err="1"/>
              <a:t>вршњачку</a:t>
            </a:r>
            <a:r>
              <a:rPr lang="en-US" sz="2200" dirty="0"/>
              <a:t> </a:t>
            </a:r>
            <a:r>
              <a:rPr lang="en-US" sz="2200" dirty="0" err="1"/>
              <a:t>инструкцију</a:t>
            </a:r>
            <a:r>
              <a:rPr lang="en-US" sz="2200" dirty="0"/>
              <a:t>,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методе</a:t>
            </a:r>
            <a:r>
              <a:rPr lang="en-US" sz="2200" dirty="0"/>
              <a:t> </a:t>
            </a:r>
            <a:r>
              <a:rPr lang="en-US" sz="2200" dirty="0" err="1"/>
              <a:t>не</a:t>
            </a:r>
            <a:r>
              <a:rPr lang="en-US" sz="2200" dirty="0"/>
              <a:t> </a:t>
            </a:r>
            <a:r>
              <a:rPr lang="en-US" sz="2200" dirty="0" err="1"/>
              <a:t>само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побољшавају</a:t>
            </a:r>
            <a:r>
              <a:rPr lang="en-US" sz="2200" dirty="0"/>
              <a:t> </a:t>
            </a:r>
            <a:r>
              <a:rPr lang="en-US" sz="2200" dirty="0" err="1"/>
              <a:t>стицање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</a:t>
            </a:r>
            <a:r>
              <a:rPr lang="en-US" sz="2200" dirty="0" err="1"/>
              <a:t>већ</a:t>
            </a:r>
            <a:r>
              <a:rPr lang="en-US" sz="2200" dirty="0"/>
              <a:t> и </a:t>
            </a:r>
            <a:r>
              <a:rPr lang="en-US" sz="2200" dirty="0" err="1"/>
              <a:t>развијају</a:t>
            </a:r>
            <a:r>
              <a:rPr lang="en-US" sz="2200" dirty="0"/>
              <a:t> </a:t>
            </a:r>
            <a:r>
              <a:rPr lang="en-US" sz="2200" dirty="0" err="1"/>
              <a:t>основне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sr-Cyrl-RS" sz="2200" dirty="0"/>
              <a:t> за 21. век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кључне</a:t>
            </a:r>
            <a:r>
              <a:rPr lang="en-US" sz="2200" dirty="0"/>
              <a:t> у </a:t>
            </a:r>
            <a:r>
              <a:rPr lang="en-US" sz="2200" dirty="0" err="1"/>
              <a:t>савременом</a:t>
            </a:r>
            <a:r>
              <a:rPr lang="en-US" sz="2200" dirty="0"/>
              <a:t> </a:t>
            </a:r>
            <a:r>
              <a:rPr lang="en-US" sz="2200" dirty="0" err="1"/>
              <a:t>образовном</a:t>
            </a:r>
            <a:r>
              <a:rPr lang="en-US" sz="2200" dirty="0"/>
              <a:t> и </a:t>
            </a:r>
            <a:r>
              <a:rPr lang="en-US" sz="2200" dirty="0" err="1"/>
              <a:t>професионалном</a:t>
            </a:r>
            <a:r>
              <a:rPr lang="en-US" sz="2200" dirty="0"/>
              <a:t> </a:t>
            </a:r>
            <a:r>
              <a:rPr lang="en-US" sz="2200" dirty="0" err="1"/>
              <a:t>окружењу</a:t>
            </a:r>
            <a:r>
              <a:rPr lang="en-US" sz="2200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07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3D5DB5-86AD-5874-3D65-51CAFE19F03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439905"/>
            <a:ext cx="10483431" cy="804265"/>
          </a:xfrm>
        </p:spPr>
        <p:txBody>
          <a:bodyPr/>
          <a:lstStyle/>
          <a:p>
            <a:pPr algn="l" rtl="0"/>
            <a:r>
              <a:rPr lang="en-IE" dirty="0" err="1"/>
              <a:t>Методологије</a:t>
            </a:r>
            <a:r>
              <a:rPr lang="en-IE" dirty="0"/>
              <a:t> </a:t>
            </a:r>
            <a:r>
              <a:rPr lang="en-IE" dirty="0" err="1"/>
              <a:t>вршњачке</a:t>
            </a:r>
            <a:r>
              <a:rPr lang="en-IE" dirty="0"/>
              <a:t> </a:t>
            </a:r>
            <a:r>
              <a:rPr lang="en-IE" dirty="0" err="1"/>
              <a:t>наставе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1579C-0774-7588-293E-1D790C01490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1343025"/>
            <a:ext cx="10483429" cy="4961105"/>
          </a:xfrm>
        </p:spPr>
        <p:txBody>
          <a:bodyPr/>
          <a:lstStyle/>
          <a:p>
            <a:pPr algn="just" rtl="0"/>
            <a:r>
              <a:rPr lang="en-GB" sz="2200" dirty="0" err="1"/>
              <a:t>Спровођење</a:t>
            </a:r>
            <a:r>
              <a:rPr lang="en-GB" sz="2200" dirty="0"/>
              <a:t> </a:t>
            </a:r>
            <a:r>
              <a:rPr lang="en-GB" sz="2200" dirty="0" err="1"/>
              <a:t>еф</a:t>
            </a:r>
            <a:r>
              <a:rPr lang="sr-Cyrl-RS" sz="2200" dirty="0"/>
              <a:t>икасне</a:t>
            </a:r>
            <a:r>
              <a:rPr lang="en-GB" sz="2200" dirty="0"/>
              <a:t> </a:t>
            </a:r>
            <a:r>
              <a:rPr lang="en-GB" sz="2200" dirty="0" err="1"/>
              <a:t>вршњачке</a:t>
            </a:r>
            <a:r>
              <a:rPr lang="en-GB" sz="2200" dirty="0"/>
              <a:t> </a:t>
            </a:r>
            <a:r>
              <a:rPr lang="en-GB" sz="2200" dirty="0" err="1"/>
              <a:t>наставе</a:t>
            </a:r>
            <a:r>
              <a:rPr lang="en-GB" sz="2200" dirty="0"/>
              <a:t> </a:t>
            </a:r>
            <a:r>
              <a:rPr lang="en-GB" sz="2200" dirty="0" err="1"/>
              <a:t>укључује</a:t>
            </a:r>
            <a:r>
              <a:rPr lang="en-GB" sz="2200" dirty="0"/>
              <a:t>:</a:t>
            </a:r>
          </a:p>
          <a:p>
            <a:pPr algn="just" rtl="0"/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с</a:t>
            </a:r>
            <a:r>
              <a:rPr lang="en-GB" sz="2200" b="1" dirty="0" err="1"/>
              <a:t>трукту</a:t>
            </a:r>
            <a:r>
              <a:rPr lang="sr-Cyrl-RS" sz="2200" b="1" dirty="0"/>
              <a:t>иране</a:t>
            </a:r>
            <a:r>
              <a:rPr lang="en-GB" sz="2200" b="1" dirty="0"/>
              <a:t> </a:t>
            </a:r>
            <a:r>
              <a:rPr lang="en-GB" sz="2200" b="1" dirty="0" err="1"/>
              <a:t>сесије</a:t>
            </a:r>
            <a:r>
              <a:rPr lang="en-GB" sz="2200" b="1" dirty="0"/>
              <a:t> </a:t>
            </a:r>
            <a:r>
              <a:rPr lang="en-GB" sz="2200" b="1" dirty="0" err="1"/>
              <a:t>вршњачког</a:t>
            </a:r>
            <a:r>
              <a:rPr lang="en-GB" sz="2200" b="1" dirty="0"/>
              <a:t> </a:t>
            </a:r>
            <a:r>
              <a:rPr lang="en-GB" sz="2200" b="1" dirty="0" err="1"/>
              <a:t>подучавања</a:t>
            </a:r>
            <a:r>
              <a:rPr lang="sr-Cyrl-RS" sz="2200" b="1" dirty="0"/>
              <a:t> </a:t>
            </a:r>
            <a:r>
              <a:rPr lang="en-GB" sz="2200" dirty="0"/>
              <a:t>и </a:t>
            </a:r>
            <a:r>
              <a:rPr lang="en-GB" sz="2200" dirty="0" err="1"/>
              <a:t>осмишљавање</a:t>
            </a:r>
            <a:r>
              <a:rPr lang="en-GB" sz="2200" dirty="0"/>
              <a:t> </a:t>
            </a:r>
            <a:r>
              <a:rPr lang="en-GB" sz="2200" dirty="0" err="1"/>
              <a:t>сесија</a:t>
            </a:r>
            <a:r>
              <a:rPr lang="sr-Cyrl-RS" sz="2200" dirty="0"/>
              <a:t> где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sr-Cyrl-RS" sz="2200" dirty="0"/>
              <a:t>да преузму </a:t>
            </a:r>
            <a:r>
              <a:rPr lang="en-GB" sz="2200" dirty="0" err="1"/>
              <a:t>улогу</a:t>
            </a:r>
            <a:r>
              <a:rPr lang="en-GB" sz="2200" dirty="0"/>
              <a:t> </a:t>
            </a:r>
            <a:r>
              <a:rPr lang="en-GB" sz="2200" dirty="0" err="1"/>
              <a:t>наставника</a:t>
            </a:r>
            <a:r>
              <a:rPr lang="sr-Cyrl-RS" sz="2200" dirty="0"/>
              <a:t>/професора</a:t>
            </a:r>
            <a:r>
              <a:rPr lang="en-GB" sz="2200" dirty="0"/>
              <a:t> у </a:t>
            </a:r>
            <a:r>
              <a:rPr lang="en-GB" sz="2200" dirty="0" err="1"/>
              <a:t>малим</a:t>
            </a:r>
            <a:r>
              <a:rPr lang="en-GB" sz="2200" dirty="0"/>
              <a:t> </a:t>
            </a:r>
            <a:r>
              <a:rPr lang="en-GB" sz="2200" dirty="0" err="1"/>
              <a:t>групама</a:t>
            </a:r>
            <a:r>
              <a:rPr lang="en-GB" sz="2200" dirty="0"/>
              <a:t> 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паровима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о</a:t>
            </a:r>
            <a:r>
              <a:rPr lang="en-GB" sz="2200" b="1" dirty="0" err="1"/>
              <a:t>бук</a:t>
            </a:r>
            <a:r>
              <a:rPr lang="sr-Cyrl-RS" sz="2200" b="1" dirty="0"/>
              <a:t>у</a:t>
            </a:r>
            <a:r>
              <a:rPr lang="en-GB" sz="2200" b="1" dirty="0"/>
              <a:t> </a:t>
            </a:r>
            <a:r>
              <a:rPr lang="sr-Cyrl-RS" sz="2200" b="1" dirty="0"/>
              <a:t>ученика/</a:t>
            </a:r>
            <a:r>
              <a:rPr lang="en-GB" sz="2200" b="1" dirty="0" err="1"/>
              <a:t>студената</a:t>
            </a:r>
            <a:r>
              <a:rPr lang="en-GB" sz="2200" b="1" dirty="0"/>
              <a:t> </a:t>
            </a:r>
            <a:r>
              <a:rPr lang="en-GB" sz="2200" b="1" dirty="0" err="1"/>
              <a:t>за</a:t>
            </a:r>
            <a:r>
              <a:rPr lang="en-GB" sz="2200" b="1" dirty="0"/>
              <a:t> </a:t>
            </a:r>
            <a:r>
              <a:rPr lang="en-GB" sz="2200" b="1" dirty="0" err="1"/>
              <a:t>ефикасну</a:t>
            </a:r>
            <a:r>
              <a:rPr lang="en-GB" sz="2200" b="1" dirty="0"/>
              <a:t> </a:t>
            </a:r>
            <a:r>
              <a:rPr lang="en-GB" sz="2200" b="1" dirty="0" err="1"/>
              <a:t>комуникацију</a:t>
            </a:r>
            <a:r>
              <a:rPr lang="en-GB" sz="2200" b="1" dirty="0"/>
              <a:t>,</a:t>
            </a:r>
            <a:r>
              <a:rPr lang="sr-Cyrl-RS" sz="2200" b="1" dirty="0"/>
              <a:t> </a:t>
            </a:r>
            <a:r>
              <a:rPr lang="en-GB" sz="2200" dirty="0" err="1"/>
              <a:t>подучавајући</a:t>
            </a:r>
            <a:r>
              <a:rPr lang="en-GB" sz="2200" dirty="0"/>
              <a:t> </a:t>
            </a:r>
            <a:r>
              <a:rPr lang="en-GB" sz="2200" dirty="0" err="1"/>
              <a:t>их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јасно</a:t>
            </a:r>
            <a:r>
              <a:rPr lang="en-GB" sz="2200" dirty="0"/>
              <a:t> </a:t>
            </a:r>
            <a:r>
              <a:rPr lang="en-GB" sz="2200" dirty="0" err="1"/>
              <a:t>објасне</a:t>
            </a:r>
            <a:r>
              <a:rPr lang="en-GB" sz="2200" dirty="0"/>
              <a:t> </a:t>
            </a:r>
            <a:r>
              <a:rPr lang="en-GB" sz="2200" dirty="0" err="1"/>
              <a:t>концепте</a:t>
            </a:r>
            <a:r>
              <a:rPr lang="en-GB" sz="2200" dirty="0"/>
              <a:t> и </a:t>
            </a:r>
            <a:r>
              <a:rPr lang="en-GB" sz="2200" dirty="0" err="1"/>
              <a:t>активно</a:t>
            </a:r>
            <a:r>
              <a:rPr lang="en-GB" sz="2200" dirty="0"/>
              <a:t> </a:t>
            </a:r>
            <a:r>
              <a:rPr lang="en-GB" sz="2200" dirty="0" err="1"/>
              <a:t>слушају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п</a:t>
            </a:r>
            <a:r>
              <a:rPr lang="en-GB" sz="2200" b="1" dirty="0" err="1"/>
              <a:t>ружање</a:t>
            </a:r>
            <a:r>
              <a:rPr lang="en-GB" sz="2200" b="1" dirty="0"/>
              <a:t> </a:t>
            </a:r>
            <a:r>
              <a:rPr lang="en-GB" sz="2200" b="1" dirty="0" err="1"/>
              <a:t>помоћних</a:t>
            </a:r>
            <a:r>
              <a:rPr lang="en-GB" sz="2200" b="1" dirty="0"/>
              <a:t> </a:t>
            </a:r>
            <a:r>
              <a:rPr lang="en-GB" sz="2200" b="1" dirty="0" err="1"/>
              <a:t>ресурса</a:t>
            </a:r>
            <a:r>
              <a:rPr lang="sr-Cyrl-RS" sz="2200" b="1" dirty="0"/>
              <a:t>, материјала </a:t>
            </a:r>
            <a:r>
              <a:rPr lang="en-GB" sz="2200" dirty="0"/>
              <a:t>и </a:t>
            </a:r>
            <a:r>
              <a:rPr lang="en-GB" sz="2200" dirty="0" err="1"/>
              <a:t>упутст</a:t>
            </a:r>
            <a:r>
              <a:rPr lang="sr-Cyrl-RS" sz="2200" dirty="0"/>
              <a:t>а</a:t>
            </a:r>
            <a:r>
              <a:rPr lang="en-GB" sz="2200" dirty="0" err="1"/>
              <a:t>ва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помоћ</a:t>
            </a:r>
            <a:r>
              <a:rPr lang="en-GB" sz="2200" dirty="0"/>
              <a:t> </a:t>
            </a:r>
            <a:r>
              <a:rPr lang="en-GB" sz="2200" dirty="0" err="1"/>
              <a:t>ученицим</a:t>
            </a:r>
            <a:r>
              <a:rPr lang="sr-Cyrl-RS" sz="2200" dirty="0"/>
              <a:t>/студентима и наставницима/професорима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припреме</a:t>
            </a:r>
            <a:r>
              <a:rPr lang="en-GB" sz="2200" dirty="0"/>
              <a:t> </a:t>
            </a:r>
            <a:r>
              <a:rPr lang="en-GB" sz="2200" dirty="0" err="1"/>
              <a:t>своје</a:t>
            </a:r>
            <a:r>
              <a:rPr lang="en-GB" sz="2200" dirty="0"/>
              <a:t> </a:t>
            </a:r>
            <a:r>
              <a:rPr lang="en-GB" sz="2200" dirty="0" err="1"/>
              <a:t>часове</a:t>
            </a:r>
            <a:r>
              <a:rPr lang="en-GB" sz="2200" dirty="0"/>
              <a:t>.</a:t>
            </a:r>
            <a:br>
              <a:rPr lang="en-GB" sz="2200" dirty="0"/>
            </a:br>
            <a:endParaRPr lang="en-GB" sz="22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r-Cyrl-RS" sz="2200" b="1" dirty="0"/>
              <a:t>м</a:t>
            </a:r>
            <a:r>
              <a:rPr lang="en-GB" sz="2200" b="1" dirty="0" err="1"/>
              <a:t>еханизм</a:t>
            </a:r>
            <a:r>
              <a:rPr lang="sr-Cyrl-RS" sz="2200" b="1" dirty="0"/>
              <a:t>е</a:t>
            </a:r>
            <a:r>
              <a:rPr lang="en-GB" sz="2200" b="1" dirty="0"/>
              <a:t> </a:t>
            </a:r>
            <a:r>
              <a:rPr lang="en-GB" sz="2200" b="1" dirty="0" err="1"/>
              <a:t>повратних</a:t>
            </a:r>
            <a:r>
              <a:rPr lang="en-GB" sz="2200" b="1" dirty="0"/>
              <a:t> </a:t>
            </a:r>
            <a:r>
              <a:rPr lang="en-GB" sz="2200" b="1" dirty="0" err="1"/>
              <a:t>информација</a:t>
            </a:r>
            <a:r>
              <a:rPr lang="sr-Cyrl-RS" sz="2200" b="1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sr-Cyrl-RS" sz="2200" dirty="0"/>
              <a:t>се </a:t>
            </a:r>
            <a:r>
              <a:rPr lang="en-GB" sz="2200" dirty="0" err="1"/>
              <a:t>успостав</a:t>
            </a:r>
            <a:r>
              <a:rPr lang="sr-Cyrl-RS" sz="2200" dirty="0"/>
              <a:t>е</a:t>
            </a:r>
            <a:r>
              <a:rPr lang="en-GB" sz="2200" dirty="0"/>
              <a:t> </a:t>
            </a:r>
            <a:r>
              <a:rPr lang="en-GB" sz="2200" dirty="0" err="1"/>
              <a:t>методе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наставнике</a:t>
            </a:r>
            <a:r>
              <a:rPr lang="sr-Cyrl-RS" sz="2200" dirty="0"/>
              <a:t>/професоре</a:t>
            </a:r>
            <a:r>
              <a:rPr lang="en-GB" sz="2200" dirty="0"/>
              <a:t> и </a:t>
            </a:r>
            <a:r>
              <a:rPr lang="en-GB" sz="2200" dirty="0" err="1"/>
              <a:t>вршњаке</a:t>
            </a:r>
            <a:r>
              <a:rPr lang="sr-Cyrl-RS" sz="2200" dirty="0"/>
              <a:t>/колеге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дају</a:t>
            </a:r>
            <a:r>
              <a:rPr lang="en-GB" sz="2200" dirty="0"/>
              <a:t> </a:t>
            </a:r>
            <a:r>
              <a:rPr lang="en-GB" sz="2200" dirty="0" err="1"/>
              <a:t>конструктивну</a:t>
            </a:r>
            <a:r>
              <a:rPr lang="en-GB" sz="2200" dirty="0"/>
              <a:t> </a:t>
            </a:r>
            <a:r>
              <a:rPr lang="en-GB" sz="2200" dirty="0" err="1"/>
              <a:t>повратну</a:t>
            </a:r>
            <a:r>
              <a:rPr lang="en-GB" sz="2200" dirty="0"/>
              <a:t> </a:t>
            </a:r>
            <a:r>
              <a:rPr lang="en-GB" sz="2200" dirty="0" err="1"/>
              <a:t>информацију</a:t>
            </a:r>
            <a:r>
              <a:rPr lang="en-GB" sz="2200" dirty="0"/>
              <a:t> о </a:t>
            </a:r>
            <a:r>
              <a:rPr lang="en-GB" sz="2200" dirty="0" err="1"/>
              <a:t>подучавању</a:t>
            </a:r>
            <a:r>
              <a:rPr lang="en-GB" sz="2200" dirty="0"/>
              <a:t> и </a:t>
            </a:r>
            <a:r>
              <a:rPr lang="en-GB" sz="2200" dirty="0" err="1"/>
              <a:t>разумевању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1190902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2" y="523547"/>
            <a:ext cx="10483431" cy="804265"/>
          </a:xfrm>
          <a:noFill/>
        </p:spPr>
        <p:txBody>
          <a:bodyPr anchor="ctr"/>
          <a:lstStyle/>
          <a:p>
            <a:pPr algn="l" rtl="0"/>
            <a:endParaRPr lang="en-US" sz="2800" dirty="0">
              <a:solidFill>
                <a:srgbClr val="AD4097"/>
              </a:solidFill>
            </a:endParaRPr>
          </a:p>
          <a:p>
            <a:pPr algn="l" rtl="0"/>
            <a:r>
              <a:rPr lang="en-GB" sz="2800" dirty="0">
                <a:solidFill>
                  <a:srgbClr val="AD4097"/>
                </a:solidFill>
              </a:rPr>
              <a:t>МОЋ ИЗ</a:t>
            </a:r>
            <a:r>
              <a:rPr lang="sr-Cyrl-RS" sz="2800" dirty="0">
                <a:solidFill>
                  <a:srgbClr val="AD4097"/>
                </a:solidFill>
              </a:rPr>
              <a:t>ОКРЕНУТЕ</a:t>
            </a:r>
            <a:r>
              <a:rPr lang="en-GB" sz="2800" dirty="0">
                <a:solidFill>
                  <a:srgbClr val="AD4097"/>
                </a:solidFill>
              </a:rPr>
              <a:t> УЧИОНИЦЕ</a:t>
            </a:r>
          </a:p>
          <a:p>
            <a:pPr algn="l" rtl="0"/>
            <a:endParaRPr lang="en-GB" sz="2800" dirty="0">
              <a:solidFill>
                <a:srgbClr val="AD4097"/>
              </a:solidFill>
            </a:endParaRP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09316" y="1327812"/>
            <a:ext cx="10483429" cy="4439577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sr-Cyrl-RS" sz="2000" dirty="0"/>
              <a:t>Изокренута</a:t>
            </a:r>
            <a:r>
              <a:rPr lang="en-US" sz="2000" dirty="0"/>
              <a:t> </a:t>
            </a:r>
            <a:r>
              <a:rPr lang="en-US" sz="2000" dirty="0" err="1"/>
              <a:t>учионица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педагошки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где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традиционални</a:t>
            </a:r>
            <a:r>
              <a:rPr lang="en-US" sz="2000" dirty="0"/>
              <a:t> </a:t>
            </a:r>
            <a:r>
              <a:rPr lang="en-US" sz="2000" dirty="0" err="1"/>
              <a:t>модели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обрнути</a:t>
            </a:r>
            <a:r>
              <a:rPr lang="en-US" sz="2000" dirty="0"/>
              <a:t>. </a:t>
            </a:r>
            <a:r>
              <a:rPr lang="en-US" sz="2000" dirty="0" err="1"/>
              <a:t>Уместо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уводе</a:t>
            </a:r>
            <a:r>
              <a:rPr lang="en-US" sz="2000" dirty="0"/>
              <a:t> </a:t>
            </a:r>
            <a:r>
              <a:rPr lang="en-US" sz="2000" dirty="0" err="1"/>
              <a:t>нови</a:t>
            </a:r>
            <a:r>
              <a:rPr lang="en-US" sz="2000" dirty="0"/>
              <a:t> </a:t>
            </a:r>
            <a:r>
              <a:rPr lang="en-US" sz="2000" dirty="0" err="1"/>
              <a:t>садржај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часу</a:t>
            </a:r>
            <a:r>
              <a:rPr lang="en-US" sz="2000" dirty="0"/>
              <a:t>,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прво</a:t>
            </a:r>
            <a:r>
              <a:rPr lang="en-US" sz="2000" dirty="0"/>
              <a:t> </a:t>
            </a:r>
            <a:r>
              <a:rPr lang="en-US" sz="2000" dirty="0" err="1"/>
              <a:t>сусрећу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новим</a:t>
            </a:r>
            <a:r>
              <a:rPr lang="en-US" sz="2000" dirty="0"/>
              <a:t> </a:t>
            </a:r>
            <a:r>
              <a:rPr lang="en-US" sz="2000" dirty="0" err="1"/>
              <a:t>материјалом</a:t>
            </a:r>
            <a:r>
              <a:rPr lang="en-US" sz="2000" dirty="0"/>
              <a:t> </a:t>
            </a:r>
            <a:r>
              <a:rPr lang="en-US" sz="2000" dirty="0" err="1"/>
              <a:t>ван</a:t>
            </a:r>
            <a:r>
              <a:rPr lang="en-US" sz="2000" dirty="0"/>
              <a:t> </a:t>
            </a:r>
            <a:r>
              <a:rPr lang="en-US" sz="2000" dirty="0" err="1"/>
              <a:t>часа</a:t>
            </a:r>
            <a:r>
              <a:rPr lang="en-US" sz="2000" dirty="0"/>
              <a:t>, </a:t>
            </a:r>
            <a:r>
              <a:rPr lang="en-US" sz="2000" dirty="0" err="1"/>
              <a:t>обично</a:t>
            </a:r>
            <a:r>
              <a:rPr lang="en-US" sz="2000" dirty="0"/>
              <a:t> </a:t>
            </a:r>
            <a:r>
              <a:rPr lang="en-US" sz="2000" dirty="0" err="1"/>
              <a:t>кроз</a:t>
            </a:r>
            <a:r>
              <a:rPr lang="en-US" sz="2000" dirty="0"/>
              <a:t> </a:t>
            </a:r>
            <a:r>
              <a:rPr lang="en-US" sz="2000" dirty="0" err="1"/>
              <a:t>видео</a:t>
            </a:r>
            <a:r>
              <a:rPr lang="en-US" sz="2000" dirty="0"/>
              <a:t> </a:t>
            </a:r>
            <a:r>
              <a:rPr lang="en-US" sz="2000" dirty="0" err="1"/>
              <a:t>предавања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задатке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читање</a:t>
            </a:r>
            <a:r>
              <a:rPr lang="sr-Cyrl-RS" sz="2000" dirty="0"/>
              <a:t>, а затим се наставно в</a:t>
            </a:r>
            <a:r>
              <a:rPr lang="en-US" sz="2000" dirty="0" err="1"/>
              <a:t>реме</a:t>
            </a:r>
            <a:r>
              <a:rPr lang="en-US" sz="2000" dirty="0"/>
              <a:t> </a:t>
            </a:r>
            <a:r>
              <a:rPr lang="en-US" sz="2000" dirty="0" err="1"/>
              <a:t>користи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активности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продубљују</a:t>
            </a:r>
            <a:r>
              <a:rPr lang="en-US" sz="2000" dirty="0"/>
              <a:t> </a:t>
            </a:r>
            <a:r>
              <a:rPr lang="en-US" sz="2000" dirty="0" err="1"/>
              <a:t>разумевање</a:t>
            </a:r>
            <a:r>
              <a:rPr lang="en-US" sz="2000" dirty="0"/>
              <a:t> </a:t>
            </a:r>
            <a:r>
              <a:rPr lang="en-US" sz="2000" dirty="0" err="1"/>
              <a:t>кроз</a:t>
            </a:r>
            <a:r>
              <a:rPr lang="en-US" sz="2000" dirty="0"/>
              <a:t> </a:t>
            </a:r>
            <a:r>
              <a:rPr lang="en-US" sz="2000" dirty="0" err="1"/>
              <a:t>дискусију</a:t>
            </a:r>
            <a:r>
              <a:rPr lang="en-US" sz="2000" dirty="0"/>
              <a:t>, </a:t>
            </a:r>
            <a:r>
              <a:rPr lang="en-US" sz="2000" dirty="0" err="1"/>
              <a:t>решавање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практичну</a:t>
            </a:r>
            <a:r>
              <a:rPr lang="en-US" sz="2000" dirty="0"/>
              <a:t> </a:t>
            </a:r>
            <a:r>
              <a:rPr lang="en-US" sz="2000" dirty="0" err="1"/>
              <a:t>примену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sr-Cyrl-RS" sz="2000" dirty="0"/>
              <a:t>Ч</a:t>
            </a:r>
            <a:r>
              <a:rPr lang="en-US" sz="2000" dirty="0" err="1"/>
              <a:t>асови</a:t>
            </a:r>
            <a:r>
              <a:rPr lang="sr-Cyrl-RS" sz="2000" dirty="0"/>
              <a:t> у изокренутој учионици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дизајнирани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буду</a:t>
            </a:r>
            <a:r>
              <a:rPr lang="en-US" sz="2000" dirty="0"/>
              <a:t> </a:t>
            </a:r>
            <a:r>
              <a:rPr lang="en-US" sz="2000" dirty="0" err="1"/>
              <a:t>флуидни</a:t>
            </a:r>
            <a:r>
              <a:rPr lang="en-US" sz="2000" dirty="0"/>
              <a:t>/</a:t>
            </a:r>
            <a:r>
              <a:rPr lang="en-US" sz="2000" dirty="0" err="1"/>
              <a:t>флексибилни</a:t>
            </a:r>
            <a:r>
              <a:rPr lang="en-US" sz="2000" dirty="0"/>
              <a:t>. </a:t>
            </a:r>
            <a:r>
              <a:rPr lang="en-US" sz="2000" dirty="0" err="1"/>
              <a:t>Увођење</a:t>
            </a:r>
            <a:r>
              <a:rPr lang="en-US" sz="2000" dirty="0"/>
              <a:t> </a:t>
            </a:r>
            <a:r>
              <a:rPr lang="en-US" sz="2000" dirty="0" err="1"/>
              <a:t>концепта</a:t>
            </a:r>
            <a:r>
              <a:rPr lang="en-US" sz="2000" dirty="0"/>
              <a:t> </a:t>
            </a:r>
            <a:r>
              <a:rPr lang="en-US" sz="2000" dirty="0" err="1"/>
              <a:t>ван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(</a:t>
            </a:r>
            <a:r>
              <a:rPr lang="en-US" sz="2000" dirty="0" err="1"/>
              <a:t>обично</a:t>
            </a:r>
            <a:r>
              <a:rPr lang="en-US" sz="2000" dirty="0"/>
              <a:t> </a:t>
            </a:r>
            <a:r>
              <a:rPr lang="en-US" sz="2000" dirty="0" err="1"/>
              <a:t>као</a:t>
            </a:r>
            <a:r>
              <a:rPr lang="en-US" sz="2000" dirty="0"/>
              <a:t> </a:t>
            </a:r>
            <a:r>
              <a:rPr lang="en-US" sz="2000" dirty="0" err="1"/>
              <a:t>домаћи</a:t>
            </a:r>
            <a:r>
              <a:rPr lang="en-US" sz="2000" dirty="0"/>
              <a:t> </a:t>
            </a:r>
            <a:r>
              <a:rPr lang="en-US" sz="2000" dirty="0" err="1"/>
              <a:t>задатак</a:t>
            </a:r>
            <a:r>
              <a:rPr lang="en-US" sz="2000" dirty="0"/>
              <a:t>) </a:t>
            </a:r>
            <a:r>
              <a:rPr lang="en-US" sz="2000" dirty="0" err="1"/>
              <a:t>омогућава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истражују</a:t>
            </a:r>
            <a:r>
              <a:rPr lang="en-US" sz="2000" dirty="0"/>
              <a:t> </a:t>
            </a:r>
            <a:r>
              <a:rPr lang="en-US" sz="2000" dirty="0" err="1"/>
              <a:t>нови</a:t>
            </a:r>
            <a:r>
              <a:rPr lang="en-US" sz="2000" dirty="0"/>
              <a:t> </a:t>
            </a:r>
            <a:r>
              <a:rPr lang="en-US" sz="2000" dirty="0" err="1"/>
              <a:t>садржај</a:t>
            </a:r>
            <a:r>
              <a:rPr lang="en-US" sz="2000" dirty="0"/>
              <a:t> и </a:t>
            </a:r>
            <a:r>
              <a:rPr lang="en-US" sz="2000" dirty="0" err="1"/>
              <a:t>материјал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сопственим</a:t>
            </a:r>
            <a:r>
              <a:rPr lang="en-US" sz="2000" dirty="0"/>
              <a:t> </a:t>
            </a:r>
            <a:r>
              <a:rPr lang="en-US" sz="2000" dirty="0" err="1"/>
              <a:t>темпом</a:t>
            </a:r>
            <a:r>
              <a:rPr lang="en-US" sz="2000" dirty="0"/>
              <a:t>. </a:t>
            </a:r>
            <a:r>
              <a:rPr lang="en-US" sz="2000" dirty="0" err="1"/>
              <a:t>Видео</a:t>
            </a:r>
            <a:r>
              <a:rPr lang="en-US" sz="2000" dirty="0"/>
              <a:t> </a:t>
            </a:r>
            <a:r>
              <a:rPr lang="en-US" sz="2000" dirty="0" err="1"/>
              <a:t>лекције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ослонац</a:t>
            </a:r>
            <a:r>
              <a:rPr lang="en-US" sz="2000" dirty="0"/>
              <a:t> </a:t>
            </a:r>
            <a:r>
              <a:rPr lang="sr-Cyrl-RS" sz="2000" dirty="0"/>
              <a:t>изокренуте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с </a:t>
            </a:r>
            <a:r>
              <a:rPr lang="en-US" sz="2000" dirty="0" err="1"/>
              <a:t>обзиром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то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гледати</a:t>
            </a:r>
            <a:r>
              <a:rPr lang="en-US" sz="2000" dirty="0"/>
              <a:t> </a:t>
            </a:r>
            <a:r>
              <a:rPr lang="en-US" sz="2000" dirty="0" err="1"/>
              <a:t>више</a:t>
            </a:r>
            <a:r>
              <a:rPr lang="en-US" sz="2000" dirty="0"/>
              <a:t> </a:t>
            </a:r>
            <a:r>
              <a:rPr lang="en-US" sz="2000" dirty="0" err="1"/>
              <a:t>пута</a:t>
            </a:r>
            <a:r>
              <a:rPr lang="en-US" sz="2000" dirty="0"/>
              <a:t> </a:t>
            </a:r>
            <a:r>
              <a:rPr lang="en-US" sz="2000" dirty="0" err="1"/>
              <a:t>док</a:t>
            </a:r>
            <a:r>
              <a:rPr lang="en-US" sz="2000" dirty="0"/>
              <a:t> </a:t>
            </a:r>
            <a:r>
              <a:rPr lang="en-US" sz="2000" dirty="0" err="1"/>
              <a:t>ученик</a:t>
            </a:r>
            <a:r>
              <a:rPr lang="sr-Cyrl-RS" sz="2000" dirty="0"/>
              <a:t>/студент</a:t>
            </a:r>
            <a:r>
              <a:rPr lang="en-US" sz="2000" dirty="0"/>
              <a:t> </a:t>
            </a:r>
            <a:r>
              <a:rPr lang="en-US" sz="2000" dirty="0" err="1"/>
              <a:t>добро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схвати</a:t>
            </a:r>
            <a:r>
              <a:rPr lang="en-US" sz="2000" dirty="0"/>
              <a:t> </a:t>
            </a:r>
            <a:r>
              <a:rPr lang="en-US" sz="2000" dirty="0" err="1"/>
              <a:t>садржај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sr-Cyrl-RS" sz="2000" dirty="0"/>
              <a:t>изокренуте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посебно</a:t>
            </a:r>
            <a:r>
              <a:rPr lang="en-US" sz="2000" dirty="0"/>
              <a:t> </a:t>
            </a:r>
            <a:r>
              <a:rPr lang="en-US" sz="2000" dirty="0" err="1"/>
              <a:t>ефикасан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развој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релевантних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21. </a:t>
            </a:r>
            <a:r>
              <a:rPr lang="en-US" sz="2000" dirty="0" err="1"/>
              <a:t>век</a:t>
            </a:r>
            <a:r>
              <a:rPr lang="en-US" sz="2000" dirty="0"/>
              <a:t>. </a:t>
            </a:r>
            <a:r>
              <a:rPr lang="en-US" sz="2000" dirty="0" err="1"/>
              <a:t>Првенствено</a:t>
            </a:r>
            <a:r>
              <a:rPr lang="en-US" sz="2000" dirty="0"/>
              <a:t> </a:t>
            </a:r>
            <a:r>
              <a:rPr lang="en-US" sz="2000" dirty="0" err="1"/>
              <a:t>подстиче</a:t>
            </a:r>
            <a:r>
              <a:rPr lang="en-US" sz="2000" dirty="0"/>
              <a:t> </a:t>
            </a:r>
            <a:r>
              <a:rPr lang="en-US" sz="2000" dirty="0" err="1"/>
              <a:t>активно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подстичући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sr-Cyrl-RS" sz="2000" dirty="0"/>
              <a:t>удубе</a:t>
            </a:r>
            <a:r>
              <a:rPr lang="en-US" sz="2000" dirty="0"/>
              <a:t> у </a:t>
            </a:r>
            <a:r>
              <a:rPr lang="en-US" sz="2000" dirty="0" err="1"/>
              <a:t>градиво</a:t>
            </a:r>
            <a:r>
              <a:rPr lang="en-US" sz="2000" dirty="0"/>
              <a:t>, </a:t>
            </a:r>
            <a:r>
              <a:rPr lang="en-US" sz="2000" dirty="0" err="1"/>
              <a:t>чиме</a:t>
            </a:r>
            <a:r>
              <a:rPr lang="en-US" sz="2000" dirty="0"/>
              <a:t> </a:t>
            </a:r>
            <a:r>
              <a:rPr lang="en-US" sz="2000" dirty="0" err="1"/>
              <a:t>изоштравају</a:t>
            </a:r>
            <a:r>
              <a:rPr lang="en-US" sz="2000" dirty="0"/>
              <a:t> </a:t>
            </a:r>
            <a:r>
              <a:rPr lang="en-US" sz="2000" dirty="0" err="1"/>
              <a:t>своје</a:t>
            </a:r>
            <a:r>
              <a:rPr lang="en-US" sz="2000" dirty="0"/>
              <a:t> </a:t>
            </a:r>
            <a:r>
              <a:rPr lang="en-US" sz="2000" dirty="0" err="1"/>
              <a:t>критичко</a:t>
            </a:r>
            <a:r>
              <a:rPr lang="en-US" sz="2000" dirty="0"/>
              <a:t> </a:t>
            </a:r>
            <a:r>
              <a:rPr lang="en-US" sz="2000" dirty="0" err="1"/>
              <a:t>размишљање</a:t>
            </a:r>
            <a:r>
              <a:rPr lang="en-US" sz="2000" dirty="0"/>
              <a:t> и </a:t>
            </a:r>
            <a:r>
              <a:rPr lang="en-US" sz="2000" dirty="0" err="1"/>
              <a:t>способности</a:t>
            </a:r>
            <a:r>
              <a:rPr lang="en-US" sz="2000" dirty="0"/>
              <a:t> </a:t>
            </a:r>
            <a:r>
              <a:rPr lang="en-US" sz="2000" dirty="0" err="1"/>
              <a:t>решавања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,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потребне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остали</a:t>
            </a:r>
            <a:r>
              <a:rPr lang="en-US" sz="2000" dirty="0"/>
              <a:t> </a:t>
            </a:r>
            <a:r>
              <a:rPr lang="sr-Cyrl-RS" sz="2000" dirty="0"/>
              <a:t>конкурентни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данашњем</a:t>
            </a:r>
            <a:r>
              <a:rPr lang="en-US" sz="2000" dirty="0"/>
              <a:t> </a:t>
            </a:r>
            <a:r>
              <a:rPr lang="en-US" sz="2000" dirty="0" err="1"/>
              <a:t>радном</a:t>
            </a:r>
            <a:r>
              <a:rPr lang="en-US" sz="2000" dirty="0"/>
              <a:t> </a:t>
            </a:r>
            <a:r>
              <a:rPr lang="en-US" sz="2000" dirty="0" err="1"/>
              <a:t>месту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/>
          </a:p>
        </p:txBody>
      </p:sp>
    </p:spTree>
    <p:extLst>
      <p:ext uri="{BB962C8B-B14F-4D97-AF65-F5344CB8AC3E}">
        <p14:creationId xmlns:p14="http://schemas.microsoft.com/office/powerpoint/2010/main" val="2919847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195943"/>
            <a:ext cx="10883134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ПРЕДНОСТИ ИЗ</a:t>
            </a:r>
            <a:r>
              <a:rPr lang="sr-Cyrl-RS" sz="2000" b="1" dirty="0">
                <a:solidFill>
                  <a:srgbClr val="8A2061"/>
                </a:solidFill>
              </a:rPr>
              <a:t>ОКРЕНУТЕ</a:t>
            </a:r>
            <a:r>
              <a:rPr lang="en-GB" sz="2000" b="1" dirty="0">
                <a:solidFill>
                  <a:srgbClr val="8A2061"/>
                </a:solidFill>
              </a:rPr>
              <a:t> УЧИОНИЦЕ</a:t>
            </a: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Модел</a:t>
            </a:r>
            <a:r>
              <a:rPr lang="en-US" sz="2000" dirty="0"/>
              <a:t> </a:t>
            </a:r>
            <a:r>
              <a:rPr lang="sr-Cyrl-RS" sz="2000" dirty="0"/>
              <a:t>изокренуте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dirty="0" err="1"/>
              <a:t>нуди</a:t>
            </a:r>
            <a:r>
              <a:rPr lang="en-US" sz="2000" dirty="0"/>
              <a:t> </a:t>
            </a:r>
            <a:r>
              <a:rPr lang="en-US" sz="2000" dirty="0" err="1"/>
              <a:t>неколико</a:t>
            </a:r>
            <a:r>
              <a:rPr lang="en-US" sz="2000" dirty="0"/>
              <a:t> </a:t>
            </a:r>
            <a:r>
              <a:rPr lang="en-US" sz="2000" dirty="0" err="1"/>
              <a:t>предности</a:t>
            </a:r>
            <a:r>
              <a:rPr lang="en-US" sz="2000" dirty="0"/>
              <a:t>, </a:t>
            </a:r>
            <a:r>
              <a:rPr lang="en-US" sz="2000" dirty="0" err="1"/>
              <a:t>посебно</a:t>
            </a:r>
            <a:r>
              <a:rPr lang="en-US" sz="2000" dirty="0"/>
              <a:t> у </a:t>
            </a:r>
            <a:r>
              <a:rPr lang="en-US" sz="2000" dirty="0" err="1"/>
              <a:t>развоју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sr-Cyrl-RS" sz="2000" dirty="0"/>
              <a:t>за </a:t>
            </a:r>
            <a:r>
              <a:rPr lang="en-US" sz="2000" dirty="0"/>
              <a:t>21. </a:t>
            </a:r>
            <a:r>
              <a:rPr lang="en-US" sz="2000" dirty="0" err="1"/>
              <a:t>век</a:t>
            </a:r>
            <a:r>
              <a:rPr lang="en-US" sz="2000" dirty="0"/>
              <a:t>.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његових</a:t>
            </a:r>
            <a:r>
              <a:rPr lang="en-US" sz="2000" dirty="0"/>
              <a:t> </a:t>
            </a:r>
            <a:r>
              <a:rPr lang="en-US" sz="2000" dirty="0" err="1"/>
              <a:t>примарних</a:t>
            </a:r>
            <a:r>
              <a:rPr lang="en-US" sz="2000" dirty="0"/>
              <a:t> </a:t>
            </a:r>
            <a:r>
              <a:rPr lang="en-US" sz="2000" dirty="0" err="1"/>
              <a:t>предности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sr-Cyrl-RS" sz="2000" dirty="0"/>
              <a:t> </a:t>
            </a:r>
            <a:r>
              <a:rPr lang="en-US" sz="2000" b="1" dirty="0" err="1"/>
              <a:t>повећање</a:t>
            </a:r>
            <a:r>
              <a:rPr lang="en-US" sz="2000" b="1" dirty="0"/>
              <a:t> </a:t>
            </a:r>
            <a:r>
              <a:rPr lang="en-US" sz="2000" b="1" dirty="0" err="1"/>
              <a:t>активног</a:t>
            </a:r>
            <a:r>
              <a:rPr lang="en-US" sz="2000" b="1" dirty="0"/>
              <a:t> </a:t>
            </a:r>
            <a:r>
              <a:rPr lang="en-US" sz="2000" b="1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подстиче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дубоко</a:t>
            </a:r>
            <a:r>
              <a:rPr lang="en-US" sz="2000" dirty="0"/>
              <a:t> </a:t>
            </a:r>
            <a:r>
              <a:rPr lang="sr-Cyrl-RS" sz="2000" dirty="0"/>
              <a:t>поза</a:t>
            </a:r>
            <a:r>
              <a:rPr lang="en-US" sz="2000" dirty="0" err="1"/>
              <a:t>баве</a:t>
            </a:r>
            <a:r>
              <a:rPr lang="en-US" sz="2000" dirty="0"/>
              <a:t> </a:t>
            </a:r>
            <a:r>
              <a:rPr lang="en-US" sz="2000" dirty="0" err="1"/>
              <a:t>материјалом</a:t>
            </a:r>
            <a:r>
              <a:rPr lang="en-US" sz="2000" dirty="0"/>
              <a:t>, </a:t>
            </a:r>
            <a:r>
              <a:rPr lang="en-US" sz="2000" dirty="0" err="1"/>
              <a:t>промовишући</a:t>
            </a:r>
            <a:r>
              <a:rPr lang="en-US" sz="2000" dirty="0"/>
              <a:t> </a:t>
            </a:r>
            <a:r>
              <a:rPr lang="en-US" sz="2000" dirty="0" err="1"/>
              <a:t>критичко</a:t>
            </a:r>
            <a:r>
              <a:rPr lang="en-US" sz="2000" dirty="0"/>
              <a:t> </a:t>
            </a:r>
            <a:r>
              <a:rPr lang="en-US" sz="2000" dirty="0" err="1"/>
              <a:t>размишљање</a:t>
            </a:r>
            <a:r>
              <a:rPr lang="en-US" sz="2000" dirty="0"/>
              <a:t> и </a:t>
            </a:r>
            <a:r>
              <a:rPr lang="en-US" sz="2000" dirty="0" err="1"/>
              <a:t>вештине</a:t>
            </a:r>
            <a:r>
              <a:rPr lang="en-US" sz="2000" dirty="0"/>
              <a:t> </a:t>
            </a:r>
            <a:r>
              <a:rPr lang="en-US" sz="2000" dirty="0" err="1"/>
              <a:t>решавања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.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Још</a:t>
            </a:r>
            <a:r>
              <a:rPr lang="en-US" sz="2000" dirty="0"/>
              <a:t>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значајна</a:t>
            </a:r>
            <a:r>
              <a:rPr lang="en-US" sz="2000" dirty="0"/>
              <a:t> </a:t>
            </a:r>
            <a:r>
              <a:rPr lang="en-US" sz="2000" dirty="0" err="1"/>
              <a:t>предност</a:t>
            </a:r>
            <a:r>
              <a:rPr lang="en-US" sz="2000" dirty="0"/>
              <a:t> </a:t>
            </a:r>
            <a:r>
              <a:rPr lang="en-US" sz="2000" dirty="0" err="1"/>
              <a:t>преокренуте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sr-Cyrl-RS" sz="2000" dirty="0"/>
              <a:t>  </a:t>
            </a:r>
            <a:r>
              <a:rPr lang="en-US" sz="2000" b="1" dirty="0" err="1"/>
              <a:t>развијање</a:t>
            </a:r>
            <a:r>
              <a:rPr lang="en-US" sz="2000" b="1" dirty="0"/>
              <a:t> </a:t>
            </a:r>
            <a:r>
              <a:rPr lang="en-US" sz="2000" b="1" dirty="0" err="1"/>
              <a:t>навика</a:t>
            </a:r>
            <a:r>
              <a:rPr lang="en-US" sz="2000" b="1" dirty="0"/>
              <a:t> </a:t>
            </a:r>
            <a:r>
              <a:rPr lang="en-US" sz="2000" b="1" dirty="0" err="1"/>
              <a:t>за</a:t>
            </a:r>
            <a:r>
              <a:rPr lang="en-US" sz="2000" b="1" dirty="0"/>
              <a:t> </a:t>
            </a:r>
            <a:r>
              <a:rPr lang="en-US" sz="2000" b="1" dirty="0" err="1"/>
              <a:t>самостално</a:t>
            </a:r>
            <a:r>
              <a:rPr lang="sr-Cyrl-RS" sz="2000" b="1" dirty="0"/>
              <a:t> </a:t>
            </a:r>
            <a:r>
              <a:rPr lang="en-US" sz="2000" b="1" dirty="0" err="1"/>
              <a:t>учењ</a:t>
            </a:r>
            <a:r>
              <a:rPr lang="sr-Cyrl-RS" sz="2000" b="1" dirty="0"/>
              <a:t>е</a:t>
            </a:r>
            <a:r>
              <a:rPr lang="en-US" sz="2000" dirty="0"/>
              <a:t>. </a:t>
            </a:r>
            <a:r>
              <a:rPr lang="en-US" sz="2000" dirty="0" err="1"/>
              <a:t>Бавећи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новим</a:t>
            </a:r>
            <a:r>
              <a:rPr lang="en-US" sz="2000" dirty="0"/>
              <a:t> </a:t>
            </a:r>
            <a:r>
              <a:rPr lang="en-US" sz="2000" dirty="0" err="1"/>
              <a:t>материјалом</a:t>
            </a:r>
            <a:r>
              <a:rPr lang="en-US" sz="2000" dirty="0"/>
              <a:t> </a:t>
            </a:r>
            <a:r>
              <a:rPr lang="en-US" sz="2000" dirty="0" err="1"/>
              <a:t>самостално</a:t>
            </a:r>
            <a:r>
              <a:rPr lang="en-US" sz="2000" dirty="0"/>
              <a:t> </a:t>
            </a:r>
            <a:r>
              <a:rPr lang="sr-Cyrl-RS" sz="2000" dirty="0"/>
              <a:t>и </a:t>
            </a:r>
            <a:r>
              <a:rPr lang="en-US" sz="2000" dirty="0" err="1"/>
              <a:t>ван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,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</a:t>
            </a:r>
            <a:r>
              <a:rPr lang="en-US" sz="2000" dirty="0" err="1"/>
              <a:t>уче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преузму</a:t>
            </a:r>
            <a:r>
              <a:rPr lang="en-US" sz="2000" dirty="0"/>
              <a:t> </a:t>
            </a:r>
            <a:r>
              <a:rPr lang="en-US" sz="2000" dirty="0" err="1"/>
              <a:t>иницијативу</a:t>
            </a:r>
            <a:r>
              <a:rPr lang="en-US" sz="2000" dirty="0"/>
              <a:t> и </a:t>
            </a:r>
            <a:r>
              <a:rPr lang="en-US" sz="2000" dirty="0" err="1"/>
              <a:t>контролишу</a:t>
            </a:r>
            <a:r>
              <a:rPr lang="en-US" sz="2000" dirty="0"/>
              <a:t> </a:t>
            </a:r>
            <a:r>
              <a:rPr lang="en-US" sz="2000" dirty="0" err="1"/>
              <a:t>свој</a:t>
            </a:r>
            <a:r>
              <a:rPr lang="en-US" sz="2000" dirty="0"/>
              <a:t> </a:t>
            </a:r>
            <a:r>
              <a:rPr lang="en-US" sz="2000" dirty="0" err="1"/>
              <a:t>процес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Ова</a:t>
            </a:r>
            <a:r>
              <a:rPr lang="en-US" sz="2000" dirty="0"/>
              <a:t> </a:t>
            </a:r>
            <a:r>
              <a:rPr lang="en-US" sz="2000" dirty="0" err="1"/>
              <a:t>аутономија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кључна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доживотно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, </a:t>
            </a:r>
            <a:r>
              <a:rPr lang="en-US" sz="2000" dirty="0" err="1"/>
              <a:t>витални</a:t>
            </a:r>
            <a:r>
              <a:rPr lang="en-US" sz="2000" dirty="0"/>
              <a:t> </a:t>
            </a:r>
            <a:r>
              <a:rPr lang="en-US" sz="2000" dirty="0" err="1"/>
              <a:t>атрибут</a:t>
            </a:r>
            <a:r>
              <a:rPr lang="en-US" sz="2000" dirty="0"/>
              <a:t> у 21. </a:t>
            </a:r>
            <a:r>
              <a:rPr lang="en-US" sz="2000" dirty="0" err="1"/>
              <a:t>веку</a:t>
            </a:r>
            <a:r>
              <a:rPr lang="en-US" sz="2000" dirty="0"/>
              <a:t> </a:t>
            </a:r>
            <a:r>
              <a:rPr lang="en-US" sz="2000" dirty="0" err="1"/>
              <a:t>где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континуирани</a:t>
            </a:r>
            <a:r>
              <a:rPr lang="en-US" sz="2000" dirty="0"/>
              <a:t> </a:t>
            </a:r>
            <a:r>
              <a:rPr lang="en-US" sz="2000" dirty="0" err="1"/>
              <a:t>развој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неопходан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дуговечност</a:t>
            </a:r>
            <a:r>
              <a:rPr lang="en-US" sz="2000" dirty="0"/>
              <a:t> </a:t>
            </a:r>
            <a:r>
              <a:rPr lang="en-US" sz="2000" dirty="0" err="1"/>
              <a:t>каријере</a:t>
            </a:r>
            <a:r>
              <a:rPr lang="en-US" sz="2000" dirty="0"/>
              <a:t>. </a:t>
            </a:r>
            <a:r>
              <a:rPr lang="en-US" sz="2000" dirty="0" err="1"/>
              <a:t>Ова</a:t>
            </a:r>
            <a:r>
              <a:rPr lang="en-US" sz="2000" dirty="0"/>
              <a:t> </a:t>
            </a:r>
            <a:r>
              <a:rPr lang="en-US" sz="2000" dirty="0" err="1"/>
              <a:t>способност</a:t>
            </a:r>
            <a:r>
              <a:rPr lang="en-US" sz="2000" dirty="0"/>
              <a:t> </a:t>
            </a:r>
            <a:r>
              <a:rPr lang="en-US" sz="2000" dirty="0" err="1"/>
              <a:t>самоусмеравања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све</a:t>
            </a:r>
            <a:r>
              <a:rPr lang="en-US" sz="2000" dirty="0"/>
              <a:t> </a:t>
            </a:r>
            <a:r>
              <a:rPr lang="en-US" sz="2000" dirty="0" err="1"/>
              <a:t>важнија</a:t>
            </a:r>
            <a:r>
              <a:rPr lang="en-US" sz="2000" dirty="0"/>
              <a:t> у </a:t>
            </a:r>
            <a:r>
              <a:rPr lang="en-US" sz="2000" dirty="0" err="1"/>
              <a:t>свету</a:t>
            </a:r>
            <a:r>
              <a:rPr lang="en-US" sz="2000" dirty="0"/>
              <a:t> у </a:t>
            </a:r>
            <a:r>
              <a:rPr lang="en-US" sz="2000" dirty="0" err="1"/>
              <a:t>коме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појединаца</a:t>
            </a:r>
            <a:r>
              <a:rPr lang="en-US" sz="2000" dirty="0"/>
              <a:t> </a:t>
            </a:r>
            <a:r>
              <a:rPr lang="en-US" sz="2000" dirty="0" err="1"/>
              <a:t>очекује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стално</a:t>
            </a:r>
            <a:r>
              <a:rPr lang="en-US" sz="2000" dirty="0"/>
              <a:t> </a:t>
            </a:r>
            <a:r>
              <a:rPr lang="en-US" sz="2000" dirty="0" err="1"/>
              <a:t>прилагођавају</a:t>
            </a:r>
            <a:r>
              <a:rPr lang="en-US" sz="2000" dirty="0"/>
              <a:t> и </a:t>
            </a:r>
            <a:r>
              <a:rPr lang="en-US" sz="2000" dirty="0" err="1"/>
              <a:t>расту</a:t>
            </a:r>
            <a:r>
              <a:rPr lang="en-US" sz="2000" dirty="0"/>
              <a:t> </a:t>
            </a:r>
            <a:r>
              <a:rPr lang="en-US" sz="2000" dirty="0" err="1"/>
              <a:t>током</a:t>
            </a:r>
            <a:r>
              <a:rPr lang="en-US" sz="2000" dirty="0"/>
              <a:t> </a:t>
            </a:r>
            <a:r>
              <a:rPr lang="en-US" sz="2000" dirty="0" err="1"/>
              <a:t>своје</a:t>
            </a:r>
            <a:r>
              <a:rPr lang="en-US" sz="2000" dirty="0"/>
              <a:t> </a:t>
            </a:r>
            <a:r>
              <a:rPr lang="en-US" sz="2000" dirty="0" err="1"/>
              <a:t>каријере</a:t>
            </a:r>
            <a:r>
              <a:rPr lang="en-US" sz="2000" dirty="0"/>
              <a:t>.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Слично</a:t>
            </a:r>
            <a:r>
              <a:rPr lang="en-US" sz="2000" dirty="0"/>
              <a:t>, </a:t>
            </a:r>
            <a:r>
              <a:rPr lang="en-US" sz="2000" dirty="0" err="1"/>
              <a:t>модел</a:t>
            </a:r>
            <a:r>
              <a:rPr lang="en-US" sz="2000" dirty="0"/>
              <a:t> </a:t>
            </a:r>
            <a:r>
              <a:rPr lang="sr-Cyrl-RS" sz="2000" dirty="0"/>
              <a:t>изо</a:t>
            </a:r>
            <a:r>
              <a:rPr lang="en-US" sz="2000" dirty="0" err="1"/>
              <a:t>окренуте</a:t>
            </a:r>
            <a:r>
              <a:rPr lang="en-US" sz="2000" dirty="0"/>
              <a:t> </a:t>
            </a:r>
            <a:r>
              <a:rPr lang="en-US" sz="2000" dirty="0" err="1"/>
              <a:t>учионице</a:t>
            </a:r>
            <a:r>
              <a:rPr lang="en-US" sz="2000" dirty="0"/>
              <a:t> </a:t>
            </a:r>
            <a:r>
              <a:rPr lang="en-US" sz="2000" b="1" dirty="0" err="1"/>
              <a:t>погодује</a:t>
            </a:r>
            <a:r>
              <a:rPr lang="en-US" sz="2000" b="1" dirty="0"/>
              <a:t> </a:t>
            </a:r>
            <a:r>
              <a:rPr lang="en-US" sz="2000" b="1" dirty="0" err="1"/>
              <a:t>побољшању</a:t>
            </a:r>
            <a:r>
              <a:rPr lang="en-US" sz="2000" b="1" dirty="0"/>
              <a:t> </a:t>
            </a:r>
            <a:r>
              <a:rPr lang="en-US" sz="2000" b="1" dirty="0" err="1"/>
              <a:t>вештина</a:t>
            </a:r>
            <a:r>
              <a:rPr lang="en-US" sz="2000" b="1" dirty="0"/>
              <a:t> </a:t>
            </a:r>
            <a:r>
              <a:rPr lang="en-US" sz="2000" b="1" dirty="0" err="1"/>
              <a:t>сарадње</a:t>
            </a:r>
            <a:r>
              <a:rPr lang="en-US" sz="2000" dirty="0"/>
              <a:t>. </a:t>
            </a:r>
            <a:r>
              <a:rPr lang="en-US" sz="2000" dirty="0" err="1"/>
              <a:t>Час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често</a:t>
            </a:r>
            <a:r>
              <a:rPr lang="en-US" sz="2000" dirty="0"/>
              <a:t> </a:t>
            </a:r>
            <a:r>
              <a:rPr lang="en-US" sz="2000" dirty="0" err="1"/>
              <a:t>користи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sr-Cyrl-RS" sz="2000" dirty="0"/>
              <a:t>колаборативне</a:t>
            </a:r>
            <a:r>
              <a:rPr lang="en-US" sz="2000" dirty="0"/>
              <a:t> </a:t>
            </a:r>
            <a:r>
              <a:rPr lang="en-US" sz="2000" dirty="0" err="1"/>
              <a:t>активности</a:t>
            </a:r>
            <a:r>
              <a:rPr lang="en-US" sz="2000" dirty="0"/>
              <a:t>, </a:t>
            </a:r>
            <a:r>
              <a:rPr lang="en-US" sz="2000" dirty="0" err="1"/>
              <a:t>побољшавајући</a:t>
            </a:r>
            <a:r>
              <a:rPr lang="en-US" sz="2000" dirty="0"/>
              <a:t> </a:t>
            </a:r>
            <a:r>
              <a:rPr lang="en-US" sz="2000" dirty="0" err="1"/>
              <a:t>способност</a:t>
            </a:r>
            <a:r>
              <a:rPr lang="en-US" sz="2000" dirty="0"/>
              <a:t> </a:t>
            </a:r>
            <a:r>
              <a:rPr lang="en-US" sz="2000" dirty="0" err="1"/>
              <a:t>ученика</a:t>
            </a:r>
            <a:r>
              <a:rPr lang="sr-Cyrl-RS" sz="2000" dirty="0"/>
              <a:t>/студената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раде</a:t>
            </a:r>
            <a:r>
              <a:rPr lang="en-US" sz="2000" dirty="0"/>
              <a:t> у </a:t>
            </a:r>
            <a:r>
              <a:rPr lang="en-US" sz="2000" dirty="0" err="1"/>
              <a:t>тиму</a:t>
            </a:r>
            <a:r>
              <a:rPr lang="en-US" sz="2000" dirty="0"/>
              <a:t> и </a:t>
            </a:r>
            <a:r>
              <a:rPr lang="en-US" sz="2000" dirty="0" err="1"/>
              <a:t>ефикасно</a:t>
            </a:r>
            <a:r>
              <a:rPr lang="en-US" sz="2000" dirty="0"/>
              <a:t> </a:t>
            </a:r>
            <a:r>
              <a:rPr lang="en-US" sz="2000" dirty="0" err="1"/>
              <a:t>комуницирају</a:t>
            </a:r>
            <a:r>
              <a:rPr lang="en-US" sz="2000" dirty="0"/>
              <a:t>. </a:t>
            </a:r>
            <a:r>
              <a:rPr lang="en-US" sz="2000" dirty="0" err="1"/>
              <a:t>Савремена</a:t>
            </a:r>
            <a:r>
              <a:rPr lang="en-US" sz="2000" dirty="0"/>
              <a:t> </a:t>
            </a:r>
            <a:r>
              <a:rPr lang="en-US" sz="2000" dirty="0" err="1"/>
              <a:t>радна</a:t>
            </a:r>
            <a:r>
              <a:rPr lang="en-US" sz="2000" dirty="0"/>
              <a:t> </a:t>
            </a:r>
            <a:r>
              <a:rPr lang="en-US" sz="2000" dirty="0" err="1"/>
              <a:t>места</a:t>
            </a:r>
            <a:r>
              <a:rPr lang="en-US" sz="2000" dirty="0"/>
              <a:t> </a:t>
            </a:r>
            <a:r>
              <a:rPr lang="en-US" sz="2000" dirty="0" err="1"/>
              <a:t>вреднују</a:t>
            </a:r>
            <a:r>
              <a:rPr lang="en-US" sz="2000" dirty="0"/>
              <a:t> </a:t>
            </a:r>
            <a:r>
              <a:rPr lang="en-US" sz="2000" dirty="0" err="1"/>
              <a:t>тимски</a:t>
            </a:r>
            <a:r>
              <a:rPr lang="en-US" sz="2000" dirty="0"/>
              <a:t> </a:t>
            </a:r>
            <a:r>
              <a:rPr lang="en-US" sz="2000" dirty="0" err="1"/>
              <a:t>рад</a:t>
            </a:r>
            <a:r>
              <a:rPr lang="en-US" sz="2000" dirty="0"/>
              <a:t> и </a:t>
            </a:r>
            <a:r>
              <a:rPr lang="en-US" sz="2000" dirty="0" err="1"/>
              <a:t>интердисциплинарну</a:t>
            </a:r>
            <a:r>
              <a:rPr lang="en-US" sz="2000" dirty="0"/>
              <a:t> </a:t>
            </a:r>
            <a:r>
              <a:rPr lang="en-US" sz="2000" dirty="0" err="1"/>
              <a:t>сарадњу</a:t>
            </a:r>
            <a:r>
              <a:rPr lang="en-US" sz="2000" dirty="0"/>
              <a:t>. </a:t>
            </a:r>
            <a:r>
              <a:rPr lang="en-US" sz="2000" dirty="0" err="1"/>
              <a:t>Интерактивна</a:t>
            </a:r>
            <a:r>
              <a:rPr lang="en-US" sz="2000" dirty="0"/>
              <a:t> </a:t>
            </a:r>
            <a:r>
              <a:rPr lang="en-US" sz="2000" dirty="0" err="1"/>
              <a:t>природа</a:t>
            </a:r>
            <a:r>
              <a:rPr lang="en-US" sz="2000" dirty="0"/>
              <a:t> </a:t>
            </a:r>
            <a:r>
              <a:rPr lang="en-US" sz="2000" dirty="0" err="1"/>
              <a:t>модела</a:t>
            </a:r>
            <a:r>
              <a:rPr lang="sr-Cyrl-RS" sz="2000" dirty="0"/>
              <a:t> </a:t>
            </a:r>
            <a:r>
              <a:rPr lang="en-US" sz="2000" b="1" dirty="0" err="1"/>
              <a:t>повећава</a:t>
            </a:r>
            <a:r>
              <a:rPr lang="en-US" sz="2000" b="1" dirty="0"/>
              <a:t> </a:t>
            </a:r>
            <a:r>
              <a:rPr lang="en-US" sz="2000" b="1" dirty="0" err="1"/>
              <a:t>ангажовање</a:t>
            </a:r>
            <a:r>
              <a:rPr lang="en-US" sz="2000" b="1" dirty="0"/>
              <a:t> и </a:t>
            </a:r>
            <a:r>
              <a:rPr lang="en-US" sz="2000" b="1" dirty="0" err="1"/>
              <a:t>мотивацију</a:t>
            </a:r>
            <a:r>
              <a:rPr lang="en-US" sz="2000" b="1" dirty="0"/>
              <a:t> </a:t>
            </a:r>
            <a:r>
              <a:rPr lang="en-US" sz="2000" b="1" dirty="0" err="1"/>
              <a:t>ученика</a:t>
            </a:r>
            <a:r>
              <a:rPr lang="sr-Cyrl-RS" sz="2000" b="1" dirty="0"/>
              <a:t>/студената</a:t>
            </a:r>
            <a:r>
              <a:rPr lang="en-US" sz="2000" b="1" dirty="0"/>
              <a:t>, </a:t>
            </a:r>
            <a:r>
              <a:rPr lang="en-US" sz="2000" b="1" dirty="0" err="1"/>
              <a:t>подстичући</a:t>
            </a:r>
            <a:r>
              <a:rPr lang="en-US" sz="2000" b="1" dirty="0"/>
              <a:t> </a:t>
            </a:r>
            <a:r>
              <a:rPr lang="sr-Cyrl-RS" sz="2000" b="1" dirty="0"/>
              <a:t>јачу</a:t>
            </a:r>
            <a:r>
              <a:rPr lang="en-US" sz="2000" b="1" dirty="0"/>
              <a:t> </a:t>
            </a:r>
            <a:r>
              <a:rPr lang="en-US" sz="2000" b="1" dirty="0" err="1"/>
              <a:t>љубав</a:t>
            </a:r>
            <a:r>
              <a:rPr lang="en-US" sz="2000" b="1" dirty="0"/>
              <a:t> </a:t>
            </a:r>
            <a:r>
              <a:rPr lang="en-US" sz="2000" b="1" dirty="0" err="1"/>
              <a:t>према</a:t>
            </a:r>
            <a:r>
              <a:rPr lang="en-US" sz="2000" b="1" dirty="0"/>
              <a:t> </a:t>
            </a:r>
            <a:r>
              <a:rPr lang="en-US" sz="2000" b="1" dirty="0" err="1"/>
              <a:t>учењу</a:t>
            </a:r>
            <a:r>
              <a:rPr lang="en-US" sz="2000" b="1" dirty="0"/>
              <a:t> и </a:t>
            </a:r>
            <a:r>
              <a:rPr lang="en-US" sz="2000" b="1" dirty="0" err="1"/>
              <a:t>радозналост</a:t>
            </a:r>
            <a:r>
              <a:rPr lang="en-US" sz="2000" dirty="0"/>
              <a:t>,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критичне</a:t>
            </a:r>
            <a:r>
              <a:rPr lang="en-US" sz="2000" dirty="0"/>
              <a:t> </a:t>
            </a:r>
            <a:r>
              <a:rPr lang="en-US" sz="2000" dirty="0" err="1"/>
              <a:t>компоненте</a:t>
            </a:r>
            <a:r>
              <a:rPr lang="en-US" sz="2000" dirty="0"/>
              <a:t> </a:t>
            </a:r>
            <a:r>
              <a:rPr lang="en-US" sz="2000" dirty="0" err="1"/>
              <a:t>прилагодљивости</a:t>
            </a:r>
            <a:r>
              <a:rPr lang="en-US" sz="2000" dirty="0"/>
              <a:t> и </a:t>
            </a:r>
            <a:r>
              <a:rPr lang="en-US" sz="2000" dirty="0" err="1"/>
              <a:t>креативности</a:t>
            </a:r>
            <a:r>
              <a:rPr lang="en-US" sz="2000" dirty="0"/>
              <a:t> у </a:t>
            </a:r>
            <a:r>
              <a:rPr lang="en-US" sz="2000" dirty="0" err="1"/>
              <a:t>професионалним</a:t>
            </a:r>
            <a:r>
              <a:rPr lang="en-US" sz="2000" dirty="0"/>
              <a:t> </a:t>
            </a:r>
            <a:r>
              <a:rPr lang="en-US" sz="2000" dirty="0" err="1"/>
              <a:t>контекстима</a:t>
            </a:r>
            <a:r>
              <a:rPr lang="en-US" sz="2000" dirty="0"/>
              <a:t>.</a:t>
            </a:r>
            <a:endParaRPr lang="en-GB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35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11205" y="120626"/>
            <a:ext cx="6747055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>
                <a:solidFill>
                  <a:srgbClr val="8A2061"/>
                </a:solidFill>
              </a:rPr>
              <a:t>ПРЕДНОСТИ ИЗВРШЕНЕ УЧИОНИЦЕ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40404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sz="2000" b="0" i="0" dirty="0">
                <a:effectLst/>
                <a:ea typeface="Calibri" panose="020F0502020204030204" pitchFamily="34" charset="0"/>
              </a:rPr>
              <a:t>М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одел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из</a:t>
            </a:r>
            <a:r>
              <a:rPr lang="en-US" sz="2000" dirty="0" err="1">
                <a:ea typeface="Calibri" panose="020F0502020204030204" pitchFamily="34" charset="0"/>
              </a:rPr>
              <a:t>окрену</a:t>
            </a:r>
            <a:r>
              <a:rPr lang="sr-Cyrl-RS" sz="2000" dirty="0">
                <a:ea typeface="Calibri" panose="020F0502020204030204" pitchFamily="34" charset="0"/>
              </a:rPr>
              <a:t>те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учионице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такође м</a:t>
            </a:r>
            <a:r>
              <a:rPr lang="sr-Cyrl-RS" sz="2000" dirty="0">
                <a:ea typeface="Calibri" panose="020F0502020204030204" pitchFamily="34" charset="0"/>
              </a:rPr>
              <a:t>ож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е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побољшати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вештине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сарадње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Час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често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користи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за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активности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сарадње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побољшавајући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способност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ученика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/студената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да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раде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у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тиму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ефикасно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комуницирају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b="0" i="0" dirty="0">
                <a:effectLst/>
                <a:ea typeface="Calibri" panose="020F0502020204030204" pitchFamily="34" charset="0"/>
              </a:rPr>
              <a:t>Ин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терактивна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природа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модела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повећава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ангажовање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мотивацију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ученика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/студената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подстичући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снажнију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љубав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према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учењу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радозналост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који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критичне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компоненте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прилагодљивости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и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креативности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у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професионалним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контекстима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US" sz="2000" dirty="0" err="1">
                <a:ea typeface="Calibri" panose="020F0502020204030204" pitchFamily="34" charset="0"/>
              </a:rPr>
              <a:t>Коначно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изокренута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учионица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прилагођава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искуство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учења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Ученици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/студенти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могу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да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сопственим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темпом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током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активности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ван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часа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омогућавајући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персонализованији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приступ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који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одговара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различитим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стиловима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учења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sr-Cyrl-RS" sz="2000" b="0" i="0" dirty="0">
                <a:effectLst/>
                <a:ea typeface="Calibri" panose="020F0502020204030204" pitchFamily="34" charset="0"/>
              </a:rPr>
              <a:t>М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одел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ефикасно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интегрише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дигиталне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алате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,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 подучава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ученик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е/студенте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вештинама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дигиталне</a:t>
            </a:r>
            <a:r>
              <a:rPr lang="en-U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effectLst/>
                <a:ea typeface="Calibri" panose="020F0502020204030204" pitchFamily="34" charset="0"/>
              </a:rPr>
              <a:t>писмености</a:t>
            </a:r>
            <a:r>
              <a:rPr lang="sr-Cyrl-RS" sz="2000" b="1" i="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што је д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анас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важ</a:t>
            </a:r>
            <a:r>
              <a:rPr lang="sr-Cyrl-RS" sz="2000" b="0" i="0" dirty="0">
                <a:effectLst/>
                <a:ea typeface="Calibri" panose="020F0502020204030204" pitchFamily="34" charset="0"/>
              </a:rPr>
              <a:t>но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у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готово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свим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професионалним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0" i="0" dirty="0" err="1">
                <a:effectLst/>
                <a:ea typeface="Calibri" panose="020F0502020204030204" pitchFamily="34" charset="0"/>
              </a:rPr>
              <a:t>областима</a:t>
            </a:r>
            <a:r>
              <a:rPr lang="en-US" sz="2000" b="0" i="0" dirty="0">
                <a:effectLst/>
                <a:ea typeface="Calibri" panose="020F0502020204030204" pitchFamily="34" charset="0"/>
              </a:rPr>
              <a:t>.</a:t>
            </a:r>
            <a:endParaRPr lang="en-GB" sz="2000" dirty="0">
              <a:ea typeface="Calibri" panose="020F0502020204030204" pitchFamily="34" charset="0"/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151D24"/>
              </a:solidFill>
            </a:endParaRPr>
          </a:p>
          <a:p>
            <a:pPr algn="just" rtl="0">
              <a:lnSpc>
                <a:spcPts val="2440"/>
              </a:lnSpc>
            </a:pPr>
            <a:endParaRPr lang="en-GB" sz="2000" dirty="0">
              <a:solidFill>
                <a:srgbClr val="40404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Placeholder 16">
            <a:extLst>
              <a:ext uri="{FF2B5EF4-FFF2-40B4-BE49-F238E27FC236}">
                <a16:creationId xmlns:a16="http://schemas.microsoft.com/office/drawing/2014/main" id="{D16F6A21-FC6A-47D2-AA2A-6A925B98F6C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/>
          <a:srcRect l="21084" r="21084"/>
          <a:stretch/>
        </p:blipFill>
        <p:spPr>
          <a:xfrm>
            <a:off x="7758260" y="-3203"/>
            <a:ext cx="4433743" cy="6861204"/>
          </a:xfrm>
        </p:spPr>
      </p:pic>
    </p:spTree>
    <p:extLst>
      <p:ext uri="{BB962C8B-B14F-4D97-AF65-F5344CB8AC3E}">
        <p14:creationId xmlns:p14="http://schemas.microsoft.com/office/powerpoint/2010/main" val="378338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79231" y="22684"/>
            <a:ext cx="10279511" cy="6425741"/>
          </a:xfrm>
        </p:spPr>
        <p:txBody>
          <a:bodyPr/>
          <a:lstStyle/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r>
              <a:rPr lang="en-GB" sz="2000" b="1" dirty="0"/>
              <a:t>УВОД</a:t>
            </a:r>
            <a:r>
              <a:rPr lang="sr-Cyrl-RS" sz="2000" b="1" dirty="0"/>
              <a:t> </a:t>
            </a:r>
            <a:r>
              <a:rPr lang="en-GB" sz="2000" dirty="0"/>
              <a:t> </a:t>
            </a:r>
            <a:r>
              <a:rPr lang="sr-Cyrl-RS" sz="2000" dirty="0"/>
              <a:t>Када заврше </a:t>
            </a:r>
            <a:r>
              <a:rPr lang="en-GB" sz="2000" dirty="0" err="1"/>
              <a:t>Модул</a:t>
            </a:r>
            <a:r>
              <a:rPr lang="en-GB" sz="2000" dirty="0"/>
              <a:t> 4, </a:t>
            </a:r>
            <a:r>
              <a:rPr lang="en-GB" sz="2000" dirty="0" err="1"/>
              <a:t>наши</a:t>
            </a:r>
            <a:r>
              <a:rPr lang="en-GB" sz="2000" dirty="0"/>
              <a:t> </a:t>
            </a:r>
            <a:r>
              <a:rPr lang="en-GB" sz="2000" dirty="0" err="1"/>
              <a:t>едукатори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стећи</a:t>
            </a:r>
            <a:r>
              <a:rPr lang="en-GB" sz="2000" dirty="0"/>
              <a:t> </a:t>
            </a:r>
            <a:r>
              <a:rPr lang="sr-Cyrl-RS" sz="2000" dirty="0"/>
              <a:t>знања</a:t>
            </a:r>
            <a:r>
              <a:rPr lang="en-GB" sz="2000" dirty="0"/>
              <a:t> </a:t>
            </a:r>
            <a:r>
              <a:rPr lang="sr-Cyrl-RS" sz="2000" dirty="0"/>
              <a:t>у вези са</a:t>
            </a:r>
            <a:r>
              <a:rPr lang="en-GB" sz="2000" dirty="0"/>
              <a:t> 4 </a:t>
            </a:r>
            <a:r>
              <a:rPr lang="en-GB" sz="2000" dirty="0" err="1"/>
              <a:t>кључне</a:t>
            </a:r>
            <a:r>
              <a:rPr lang="en-GB" sz="2000" dirty="0"/>
              <a:t> </a:t>
            </a:r>
            <a:r>
              <a:rPr lang="en-GB" sz="2000" dirty="0" err="1"/>
              <a:t>компетенције</a:t>
            </a:r>
            <a:r>
              <a:rPr lang="en-GB" sz="2000" dirty="0"/>
              <a:t>: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 err="1">
                <a:solidFill>
                  <a:srgbClr val="AD4097"/>
                </a:solidFill>
              </a:rPr>
              <a:t>Иновациј</a:t>
            </a:r>
            <a:r>
              <a:rPr lang="sr-Cyrl-RS" sz="2000" b="1" dirty="0">
                <a:solidFill>
                  <a:srgbClr val="AD4097"/>
                </a:solidFill>
              </a:rPr>
              <a:t>е</a:t>
            </a:r>
            <a:r>
              <a:rPr lang="en-GB" sz="2000" b="1" dirty="0">
                <a:solidFill>
                  <a:srgbClr val="AD4097"/>
                </a:solidFill>
              </a:rPr>
              <a:t> у </a:t>
            </a:r>
            <a:r>
              <a:rPr lang="en-GB" sz="2000" b="1" dirty="0" err="1">
                <a:solidFill>
                  <a:srgbClr val="AD4097"/>
                </a:solidFill>
              </a:rPr>
              <a:t>настави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Наставници</a:t>
            </a:r>
            <a:r>
              <a:rPr lang="sr-Cyrl-RS" sz="2000" dirty="0"/>
              <a:t>/професори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стећи</a:t>
            </a:r>
            <a:r>
              <a:rPr lang="en-GB" sz="2000" dirty="0"/>
              <a:t> </a:t>
            </a:r>
            <a:r>
              <a:rPr lang="en-GB" sz="2000" dirty="0" err="1"/>
              <a:t>способност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дизајнирају</a:t>
            </a:r>
            <a:r>
              <a:rPr lang="en-GB" sz="2000" dirty="0"/>
              <a:t> и </a:t>
            </a:r>
            <a:r>
              <a:rPr lang="en-GB" sz="2000" dirty="0" err="1"/>
              <a:t>имплементирају</a:t>
            </a:r>
            <a:r>
              <a:rPr lang="en-GB" sz="2000" dirty="0"/>
              <a:t> </a:t>
            </a:r>
            <a:r>
              <a:rPr lang="en-GB" sz="2000" dirty="0" err="1"/>
              <a:t>иновативне</a:t>
            </a:r>
            <a:r>
              <a:rPr lang="en-GB" sz="2000" dirty="0"/>
              <a:t> </a:t>
            </a:r>
            <a:r>
              <a:rPr lang="en-GB" sz="2000" dirty="0" err="1"/>
              <a:t>наставне</a:t>
            </a:r>
            <a:r>
              <a:rPr lang="en-GB" sz="2000" dirty="0"/>
              <a:t> </a:t>
            </a:r>
            <a:r>
              <a:rPr lang="en-GB" sz="2000" dirty="0" err="1"/>
              <a:t>стратегије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негују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sr-Cyrl-RS" sz="2000" dirty="0"/>
              <a:t>за </a:t>
            </a:r>
            <a:r>
              <a:rPr lang="en-GB" sz="2000" dirty="0"/>
              <a:t>21. </a:t>
            </a:r>
            <a:r>
              <a:rPr lang="en-GB" sz="2000" dirty="0" err="1"/>
              <a:t>век</a:t>
            </a:r>
            <a:r>
              <a:rPr lang="en-GB" sz="2000" dirty="0"/>
              <a:t>. </a:t>
            </a:r>
            <a:r>
              <a:rPr lang="en-GB" sz="2000" dirty="0" err="1"/>
              <a:t>Они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sr-Cyrl-RS" sz="2000" dirty="0"/>
              <a:t>стећи вештине у вези са </a:t>
            </a:r>
            <a:r>
              <a:rPr lang="en-GB" sz="2000" dirty="0" err="1"/>
              <a:t>интеграциј</a:t>
            </a:r>
            <a:r>
              <a:rPr lang="sr-Cyrl-RS" sz="2000" dirty="0"/>
              <a:t>ом</a:t>
            </a:r>
            <a:r>
              <a:rPr lang="en-GB" sz="2000" dirty="0"/>
              <a:t> </a:t>
            </a:r>
            <a:r>
              <a:rPr lang="en-GB" sz="2000" dirty="0" err="1"/>
              <a:t>педагошких</a:t>
            </a:r>
            <a:r>
              <a:rPr lang="en-GB" sz="2000" dirty="0"/>
              <a:t> </a:t>
            </a:r>
            <a:r>
              <a:rPr lang="en-GB" sz="2000" dirty="0" err="1"/>
              <a:t>пракси</a:t>
            </a:r>
            <a:r>
              <a:rPr lang="en-GB" sz="2000" dirty="0"/>
              <a:t>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проблемима</a:t>
            </a:r>
            <a:r>
              <a:rPr lang="en-GB" sz="2000" dirty="0"/>
              <a:t>,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упитима</a:t>
            </a:r>
            <a:r>
              <a:rPr lang="en-GB" sz="2000" dirty="0"/>
              <a:t> и </a:t>
            </a:r>
            <a:r>
              <a:rPr lang="en-GB" sz="2000" dirty="0" err="1"/>
              <a:t>дизајнерско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 у </a:t>
            </a:r>
            <a:r>
              <a:rPr lang="en-GB" sz="2000" dirty="0" err="1"/>
              <a:t>свој</a:t>
            </a:r>
            <a:r>
              <a:rPr lang="en-GB" sz="2000" dirty="0"/>
              <a:t> </a:t>
            </a:r>
            <a:r>
              <a:rPr lang="en-GB" sz="2000" dirty="0" err="1"/>
              <a:t>наставни</a:t>
            </a:r>
            <a:r>
              <a:rPr lang="en-GB" sz="2000" dirty="0"/>
              <a:t> </a:t>
            </a:r>
            <a:r>
              <a:rPr lang="en-GB" sz="2000" dirty="0" err="1"/>
              <a:t>план</a:t>
            </a:r>
            <a:r>
              <a:rPr lang="en-GB" sz="2000" dirty="0"/>
              <a:t> и </a:t>
            </a:r>
            <a:r>
              <a:rPr lang="en-GB" sz="2000" dirty="0" err="1"/>
              <a:t>програм</a:t>
            </a:r>
            <a:r>
              <a:rPr lang="en-GB" sz="2000" dirty="0"/>
              <a:t>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sr-Cyrl-RS" sz="2000" b="1" dirty="0">
                <a:solidFill>
                  <a:srgbClr val="AD4097"/>
                </a:solidFill>
                <a:latin typeface="Calibri"/>
                <a:ea typeface="Open Sans"/>
                <a:cs typeface="Calibri"/>
              </a:rPr>
              <a:t>Колаборативна фасилитација</a:t>
            </a:r>
            <a:r>
              <a:rPr lang="en-GB" sz="2000" b="1" dirty="0">
                <a:solidFill>
                  <a:srgbClr val="AD4097"/>
                </a:solidFill>
                <a:latin typeface="Calibri"/>
                <a:ea typeface="Open Sans"/>
                <a:cs typeface="Calibri"/>
              </a:rPr>
              <a:t>:</a:t>
            </a:r>
            <a:r>
              <a:rPr lang="sr-Cyrl-RS" sz="2000" b="1" dirty="0">
                <a:solidFill>
                  <a:srgbClr val="AD4097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Наставници</a:t>
            </a:r>
            <a:r>
              <a:rPr lang="sr-Cyrl-RS" sz="2000" dirty="0"/>
              <a:t>/професори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ће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стећи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увид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како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да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ефикасно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олакшају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сарадњу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међу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ученицима</a:t>
            </a:r>
            <a:r>
              <a:rPr lang="en-GB" sz="2000" dirty="0">
                <a:latin typeface="Calibri"/>
                <a:ea typeface="Open Sans"/>
                <a:cs typeface="Calibri"/>
              </a:rPr>
              <a:t>,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промовишући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културу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учионице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која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вреднује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тимски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рад</a:t>
            </a:r>
            <a:r>
              <a:rPr lang="en-GB" sz="2000" dirty="0">
                <a:latin typeface="Calibri"/>
                <a:ea typeface="Open Sans"/>
                <a:cs typeface="Calibri"/>
              </a:rPr>
              <a:t>,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вршњачко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учење</a:t>
            </a:r>
            <a:r>
              <a:rPr lang="en-GB" sz="2000" dirty="0">
                <a:latin typeface="Calibri"/>
                <a:ea typeface="Open Sans"/>
                <a:cs typeface="Calibri"/>
              </a:rPr>
              <a:t> и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колективно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решавање</a:t>
            </a:r>
            <a:r>
              <a:rPr lang="en-GB" sz="2000" dirty="0">
                <a:latin typeface="Calibri"/>
                <a:ea typeface="Open Sans"/>
                <a:cs typeface="Calibri"/>
              </a:rPr>
              <a:t> </a:t>
            </a:r>
            <a:r>
              <a:rPr lang="en-GB" sz="2000" dirty="0" err="1">
                <a:latin typeface="Calibri"/>
                <a:ea typeface="Open Sans"/>
                <a:cs typeface="Calibri"/>
              </a:rPr>
              <a:t>проблема</a:t>
            </a:r>
            <a:r>
              <a:rPr lang="en-GB" sz="2000" dirty="0">
                <a:latin typeface="Calibri"/>
                <a:ea typeface="Open Sans"/>
                <a:cs typeface="Calibri"/>
              </a:rPr>
              <a:t>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 err="1">
                <a:solidFill>
                  <a:srgbClr val="AD4097"/>
                </a:solidFill>
              </a:rPr>
              <a:t>Технолошка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оспособљеност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Модул</a:t>
            </a:r>
            <a:r>
              <a:rPr lang="en-GB" sz="2000" dirty="0"/>
              <a:t> 4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подстаћи</a:t>
            </a:r>
            <a:r>
              <a:rPr lang="en-GB" sz="2000" dirty="0"/>
              <a:t> </a:t>
            </a:r>
            <a:r>
              <a:rPr lang="en-GB" sz="2000" dirty="0" err="1"/>
              <a:t>наставнике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искористе</a:t>
            </a:r>
            <a:r>
              <a:rPr lang="en-GB" sz="2000" dirty="0"/>
              <a:t> </a:t>
            </a:r>
            <a:r>
              <a:rPr lang="en-GB" sz="2000" dirty="0" err="1"/>
              <a:t>дигиталне</a:t>
            </a:r>
            <a:r>
              <a:rPr lang="en-GB" sz="2000" dirty="0"/>
              <a:t> </a:t>
            </a:r>
            <a:r>
              <a:rPr lang="en-GB" sz="2000" dirty="0" err="1"/>
              <a:t>алате</a:t>
            </a:r>
            <a:r>
              <a:rPr lang="en-GB" sz="2000" dirty="0"/>
              <a:t> и </a:t>
            </a:r>
            <a:r>
              <a:rPr lang="sr-Cyrl-RS" sz="2000" dirty="0"/>
              <a:t>„</a:t>
            </a:r>
            <a:r>
              <a:rPr lang="en-GB" sz="2000" dirty="0" err="1"/>
              <a:t>онлајн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/>
              <a:t> </a:t>
            </a:r>
            <a:r>
              <a:rPr lang="en-GB" sz="2000" dirty="0" err="1"/>
              <a:t>ресурсе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</a:t>
            </a:r>
            <a:r>
              <a:rPr lang="en-GB" sz="2000" dirty="0"/>
              <a:t> </a:t>
            </a:r>
            <a:r>
              <a:rPr lang="en-GB" sz="2000" dirty="0" err="1"/>
              <a:t>обогатили</a:t>
            </a:r>
            <a:r>
              <a:rPr lang="en-GB" sz="2000" dirty="0"/>
              <a:t> </a:t>
            </a:r>
            <a:r>
              <a:rPr lang="en-GB" sz="2000" dirty="0" err="1"/>
              <a:t>искуство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, </a:t>
            </a:r>
            <a:r>
              <a:rPr lang="en-GB" sz="2000" dirty="0" err="1"/>
              <a:t>помажући</a:t>
            </a:r>
            <a:r>
              <a:rPr lang="en-GB" sz="2000" dirty="0"/>
              <a:t> </a:t>
            </a:r>
            <a:r>
              <a:rPr lang="en-GB" sz="2000" dirty="0" err="1"/>
              <a:t>им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постану</a:t>
            </a:r>
            <a:r>
              <a:rPr lang="en-GB" sz="2000" dirty="0"/>
              <a:t> </a:t>
            </a:r>
            <a:r>
              <a:rPr lang="en-GB" sz="2000" dirty="0" err="1"/>
              <a:t>вешти</a:t>
            </a:r>
            <a:r>
              <a:rPr lang="sr-Cyrl-RS" sz="2000" dirty="0"/>
              <a:t>ји </a:t>
            </a:r>
            <a:r>
              <a:rPr lang="en-GB" sz="2000" dirty="0"/>
              <a:t>у </a:t>
            </a:r>
            <a:r>
              <a:rPr lang="en-GB" sz="2000" dirty="0" err="1"/>
              <a:t>уграђивању</a:t>
            </a:r>
            <a:r>
              <a:rPr lang="en-GB" sz="2000" dirty="0"/>
              <a:t> </a:t>
            </a:r>
            <a:r>
              <a:rPr lang="en-GB" sz="2000" dirty="0" err="1"/>
              <a:t>технологије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начин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 </a:t>
            </a:r>
            <a:r>
              <a:rPr lang="en-GB" sz="2000" dirty="0" err="1"/>
              <a:t>педагошки</a:t>
            </a:r>
            <a:r>
              <a:rPr lang="en-GB" sz="2000" dirty="0"/>
              <a:t> </a:t>
            </a:r>
            <a:r>
              <a:rPr lang="en-GB" sz="2000" dirty="0" err="1"/>
              <a:t>исправан</a:t>
            </a:r>
            <a:r>
              <a:rPr lang="en-GB" sz="2000" dirty="0"/>
              <a:t> и </a:t>
            </a:r>
            <a:r>
              <a:rPr lang="en-GB" sz="2000" dirty="0" err="1"/>
              <a:t>усклађен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циљевима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en-GB" sz="2000" b="1" dirty="0" err="1">
                <a:solidFill>
                  <a:srgbClr val="AD4097"/>
                </a:solidFill>
              </a:rPr>
              <a:t>Рефлек</a:t>
            </a:r>
            <a:r>
              <a:rPr lang="sr-Cyrl-RS" sz="2000" b="1" dirty="0">
                <a:solidFill>
                  <a:srgbClr val="AD4097"/>
                </a:solidFill>
              </a:rPr>
              <a:t>сивна</a:t>
            </a:r>
            <a:r>
              <a:rPr lang="en-GB" sz="2000" b="1" dirty="0">
                <a:solidFill>
                  <a:srgbClr val="AD4097"/>
                </a:solidFill>
              </a:rPr>
              <a:t> и </a:t>
            </a:r>
            <a:r>
              <a:rPr lang="en-GB" sz="2000" b="1" dirty="0" err="1">
                <a:solidFill>
                  <a:srgbClr val="AD4097"/>
                </a:solidFill>
              </a:rPr>
              <a:t>одговорна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настава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/>
              <a:t>Модул</a:t>
            </a:r>
            <a:r>
              <a:rPr lang="en-GB" sz="2000" dirty="0"/>
              <a:t> </a:t>
            </a:r>
            <a:r>
              <a:rPr lang="en-GB" sz="2000" dirty="0" err="1"/>
              <a:t>ће</a:t>
            </a:r>
            <a:r>
              <a:rPr lang="en-GB" sz="2000" dirty="0"/>
              <a:t> </a:t>
            </a:r>
            <a:r>
              <a:rPr lang="en-GB" sz="2000" dirty="0" err="1"/>
              <a:t>култивисати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васпитача</a:t>
            </a:r>
            <a:r>
              <a:rPr lang="en-GB" sz="2000" dirty="0"/>
              <a:t> у </a:t>
            </a:r>
            <a:r>
              <a:rPr lang="en-GB" sz="2000" dirty="0" err="1"/>
              <a:t>рефлексивној</a:t>
            </a:r>
            <a:r>
              <a:rPr lang="en-GB" sz="2000" dirty="0"/>
              <a:t> </a:t>
            </a:r>
            <a:r>
              <a:rPr lang="en-GB" sz="2000" dirty="0" err="1"/>
              <a:t>пракси</a:t>
            </a:r>
            <a:r>
              <a:rPr lang="en-GB" sz="2000" dirty="0"/>
              <a:t>, </a:t>
            </a:r>
            <a:r>
              <a:rPr lang="en-GB" sz="2000" dirty="0" err="1"/>
              <a:t>омогућавајући</a:t>
            </a:r>
            <a:r>
              <a:rPr lang="en-GB" sz="2000" dirty="0"/>
              <a:t> </a:t>
            </a:r>
            <a:r>
              <a:rPr lang="en-GB" sz="2000" dirty="0" err="1"/>
              <a:t>им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процене</a:t>
            </a:r>
            <a:r>
              <a:rPr lang="en-GB" sz="2000" dirty="0"/>
              <a:t> </a:t>
            </a:r>
            <a:r>
              <a:rPr lang="en-GB" sz="2000" dirty="0" err="1"/>
              <a:t>ефикасност</a:t>
            </a:r>
            <a:r>
              <a:rPr lang="en-GB" sz="2000" dirty="0"/>
              <a:t> </a:t>
            </a:r>
            <a:r>
              <a:rPr lang="en-GB" sz="2000" dirty="0" err="1"/>
              <a:t>својих</a:t>
            </a:r>
            <a:r>
              <a:rPr lang="en-GB" sz="2000" dirty="0"/>
              <a:t> </a:t>
            </a:r>
            <a:r>
              <a:rPr lang="en-GB" sz="2000" dirty="0" err="1"/>
              <a:t>наставних</a:t>
            </a:r>
            <a:r>
              <a:rPr lang="en-GB" sz="2000" dirty="0"/>
              <a:t> </a:t>
            </a:r>
            <a:r>
              <a:rPr lang="en-GB" sz="2000" dirty="0" err="1"/>
              <a:t>стратегија</a:t>
            </a:r>
            <a:r>
              <a:rPr lang="en-GB" sz="2000" dirty="0"/>
              <a:t> и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основу</a:t>
            </a:r>
            <a:r>
              <a:rPr lang="en-GB" sz="2000" dirty="0"/>
              <a:t> </a:t>
            </a:r>
            <a:r>
              <a:rPr lang="en-GB" sz="2000" dirty="0" err="1"/>
              <a:t>информација</a:t>
            </a:r>
            <a:r>
              <a:rPr lang="en-GB" sz="2000" dirty="0"/>
              <a:t> </a:t>
            </a:r>
            <a:r>
              <a:rPr lang="en-GB" sz="2000" dirty="0" err="1"/>
              <a:t>прилагоде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приступе</a:t>
            </a:r>
            <a:r>
              <a:rPr lang="en-GB" sz="2000" dirty="0"/>
              <a:t> </a:t>
            </a:r>
            <a:r>
              <a:rPr lang="en-GB" sz="2000" dirty="0" err="1"/>
              <a:t>настави</a:t>
            </a:r>
            <a:r>
              <a:rPr lang="sr-Cyrl-RS" sz="2000" dirty="0"/>
              <a:t>.</a:t>
            </a:r>
            <a:endParaRPr lang="en-GB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743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5C0E36-AED1-038E-535B-31036C028DC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096000" y="158715"/>
            <a:ext cx="6096000" cy="750436"/>
          </a:xfrm>
        </p:spPr>
        <p:txBody>
          <a:bodyPr lIns="0" tIns="0" rIns="0" bIns="0"/>
          <a:lstStyle/>
          <a:p>
            <a:pPr algn="l" rtl="0"/>
            <a:r>
              <a:rPr lang="en-IE" sz="2400" dirty="0">
                <a:solidFill>
                  <a:schemeClr val="bg1"/>
                </a:solidFill>
              </a:rPr>
              <a:t>КАКО </a:t>
            </a:r>
            <a:r>
              <a:rPr lang="sr-Cyrl-RS" sz="2400" dirty="0">
                <a:solidFill>
                  <a:schemeClr val="bg1"/>
                </a:solidFill>
              </a:rPr>
              <a:t>ИСПЛАНИРАТИ ИЗ</a:t>
            </a:r>
            <a:r>
              <a:rPr lang="en-IE" sz="2400" dirty="0">
                <a:solidFill>
                  <a:schemeClr val="bg1"/>
                </a:solidFill>
              </a:rPr>
              <a:t>ВРНУТУ УЧИОНИЦУ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193183-ABB4-5730-AEE9-6D654FB7838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225540" y="845820"/>
            <a:ext cx="5871210" cy="4945380"/>
          </a:xfrm>
        </p:spPr>
        <p:txBody>
          <a:bodyPr lIns="0" tIns="0" rIns="0" bIns="0"/>
          <a:lstStyle/>
          <a:p>
            <a:pPr algn="just" rtl="0"/>
            <a:r>
              <a:rPr lang="en-GB" sz="1800" dirty="0" err="1">
                <a:solidFill>
                  <a:schemeClr val="tx1"/>
                </a:solidFill>
              </a:rPr>
              <a:t>Ова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инфографика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илуструје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следеће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кључне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кораке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оптимизацију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исхода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учења</a:t>
            </a:r>
            <a:r>
              <a:rPr lang="en-GB" sz="1800" dirty="0">
                <a:solidFill>
                  <a:schemeClr val="tx1"/>
                </a:solidFill>
              </a:rPr>
              <a:t>:</a:t>
            </a:r>
          </a:p>
          <a:p>
            <a:pPr algn="just" rtl="0"/>
            <a:endParaRPr lang="en-GB" sz="1800" dirty="0">
              <a:solidFill>
                <a:schemeClr val="tx1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Почните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тако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што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ћете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одредити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шта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ученици/</a:t>
            </a:r>
            <a:r>
              <a:rPr lang="en-GB" sz="1800" dirty="0" err="1">
                <a:solidFill>
                  <a:schemeClr val="tx1"/>
                </a:solidFill>
              </a:rPr>
              <a:t>студенти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треба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знају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ураде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краја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курса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Изаберите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материјал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који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је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релевантан</a:t>
            </a:r>
            <a:r>
              <a:rPr lang="en-GB" sz="1800" dirty="0">
                <a:solidFill>
                  <a:schemeClr val="tx1"/>
                </a:solidFill>
              </a:rPr>
              <a:t> и </a:t>
            </a:r>
            <a:r>
              <a:rPr lang="en-GB" sz="1800" dirty="0" err="1">
                <a:solidFill>
                  <a:schemeClr val="tx1"/>
                </a:solidFill>
              </a:rPr>
              <a:t>привлачан</a:t>
            </a:r>
            <a:r>
              <a:rPr lang="en-GB" sz="1800" dirty="0">
                <a:solidFill>
                  <a:schemeClr val="tx1"/>
                </a:solidFill>
              </a:rPr>
              <a:t>, </a:t>
            </a:r>
            <a:r>
              <a:rPr lang="en-GB" sz="1800" dirty="0" err="1">
                <a:solidFill>
                  <a:schemeClr val="tx1"/>
                </a:solidFill>
              </a:rPr>
              <a:t>пружајући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чврсту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основу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активности</a:t>
            </a:r>
            <a:r>
              <a:rPr lang="en-GB" sz="1800" dirty="0">
                <a:solidFill>
                  <a:schemeClr val="tx1"/>
                </a:solidFill>
              </a:rPr>
              <a:t> у </a:t>
            </a:r>
            <a:r>
              <a:rPr lang="en-GB" sz="1800" dirty="0" err="1">
                <a:solidFill>
                  <a:schemeClr val="tx1"/>
                </a:solidFill>
              </a:rPr>
              <a:t>настави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Одлучите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најефикаснији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начин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за представљање </a:t>
            </a:r>
            <a:r>
              <a:rPr lang="en-GB" sz="1800" dirty="0" err="1">
                <a:solidFill>
                  <a:schemeClr val="tx1"/>
                </a:solidFill>
              </a:rPr>
              <a:t>садржаја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ван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наставе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  <a:endParaRPr lang="en-IE" sz="1800" dirty="0">
              <a:solidFill>
                <a:schemeClr val="tx1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Развијте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сопствене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материјале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одредите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постојеће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ресурсе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који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најбоље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одговарају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циљевима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курса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Укључите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„лакше</a:t>
            </a:r>
            <a:r>
              <a:rPr lang="en-US" sz="1800" dirty="0">
                <a:solidFill>
                  <a:schemeClr val="tx1"/>
                </a:solidFill>
              </a:rPr>
              <a:t>”</a:t>
            </a:r>
            <a:r>
              <a:rPr lang="sr-Cyrl-RS" sz="1800" dirty="0">
                <a:solidFill>
                  <a:schemeClr val="tx1"/>
                </a:solidFill>
              </a:rPr>
              <a:t> провере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бисте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обезбедили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ученици</a:t>
            </a:r>
            <a:r>
              <a:rPr lang="sr-Cyrl-RS" sz="1800" dirty="0">
                <a:solidFill>
                  <a:schemeClr val="tx1"/>
                </a:solidFill>
              </a:rPr>
              <a:t>/студенти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дођу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час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спремни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Дизајнирајте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занимљиве</a:t>
            </a:r>
            <a:r>
              <a:rPr lang="en-GB" sz="1800" dirty="0">
                <a:solidFill>
                  <a:schemeClr val="tx1"/>
                </a:solidFill>
              </a:rPr>
              <a:t>, </a:t>
            </a:r>
            <a:r>
              <a:rPr lang="en-GB" sz="1800" dirty="0" err="1">
                <a:solidFill>
                  <a:schemeClr val="tx1"/>
                </a:solidFill>
              </a:rPr>
              <a:t>практичне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активности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време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наставе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које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заснивају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садржају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пре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часа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Користите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повратне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информације</a:t>
            </a:r>
            <a:r>
              <a:rPr lang="en-GB" sz="1800" dirty="0">
                <a:solidFill>
                  <a:schemeClr val="tx1"/>
                </a:solidFill>
              </a:rPr>
              <a:t> и </a:t>
            </a:r>
            <a:r>
              <a:rPr lang="en-GB" sz="1800" dirty="0" err="1">
                <a:solidFill>
                  <a:schemeClr val="tx1"/>
                </a:solidFill>
              </a:rPr>
              <a:t>резултате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оцењивања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да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бисте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непрестано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побољшавали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искуство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sr-Cyrl-RS" sz="1800" dirty="0">
                <a:solidFill>
                  <a:schemeClr val="tx1"/>
                </a:solidFill>
              </a:rPr>
              <a:t>из</a:t>
            </a:r>
            <a:r>
              <a:rPr lang="en-GB" sz="1800" dirty="0" err="1">
                <a:solidFill>
                  <a:schemeClr val="tx1"/>
                </a:solidFill>
              </a:rPr>
              <a:t>окренуте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учионице</a:t>
            </a:r>
            <a:r>
              <a:rPr lang="en-GB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Placeholder 11">
            <a:extLst>
              <a:ext uri="{FF2B5EF4-FFF2-40B4-BE49-F238E27FC236}">
                <a16:creationId xmlns:a16="http://schemas.microsoft.com/office/drawing/2014/main" id="{C8395B5B-AE06-1DD2-3224-FE8E94047283}"/>
              </a:ext>
            </a:extLst>
          </p:cNvPr>
          <p:cNvPicPr>
            <a:picLocks noGrp="1"/>
          </p:cNvPicPr>
          <p:nvPr>
            <p:ph type="pic" sz="quarter" idx="2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" r="7164"/>
          <a:stretch/>
        </p:blipFill>
        <p:spPr bwMode="auto">
          <a:xfrm>
            <a:off x="394335" y="0"/>
            <a:ext cx="52654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D2CA75-48D4-8B93-424C-303051532DA3}"/>
              </a:ext>
            </a:extLst>
          </p:cNvPr>
          <p:cNvSpPr txBox="1"/>
          <p:nvPr/>
        </p:nvSpPr>
        <p:spPr>
          <a:xfrm>
            <a:off x="3681664" y="6296908"/>
            <a:ext cx="12512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/>
            <a:r>
              <a:rPr lang="en-GB" sz="1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Извор</a:t>
            </a:r>
            <a:endParaRPr lang="en-IE" sz="1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B02F6D-C05E-0350-A5E4-E77222650A20}"/>
              </a:ext>
            </a:extLst>
          </p:cNvPr>
          <p:cNvSpPr txBox="1"/>
          <p:nvPr/>
        </p:nvSpPr>
        <p:spPr>
          <a:xfrm>
            <a:off x="1252220" y="711200"/>
            <a:ext cx="2784792" cy="6821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 ДИЗАЈН</a:t>
            </a:r>
            <a:r>
              <a:rPr lang="sr-Cyrl-R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ИРА</a:t>
            </a:r>
            <a:r>
              <a:rPr lang="en-U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ИЗВРНУТУ УЧИОНИЦУ</a:t>
            </a:r>
            <a:endParaRPr lang="en-US" sz="1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8260C-5498-D3F0-CE64-EA5C21BA28C9}"/>
              </a:ext>
            </a:extLst>
          </p:cNvPr>
          <p:cNvSpPr txBox="1"/>
          <p:nvPr/>
        </p:nvSpPr>
        <p:spPr>
          <a:xfrm>
            <a:off x="196533" y="2289240"/>
            <a:ext cx="1062990" cy="19742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r-Cyrl-RS" dirty="0"/>
              <a:t>ван часа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EE3BC1-A79D-A7E1-2BEA-F7E64BB74409}"/>
              </a:ext>
            </a:extLst>
          </p:cNvPr>
          <p:cNvSpPr txBox="1"/>
          <p:nvPr/>
        </p:nvSpPr>
        <p:spPr>
          <a:xfrm>
            <a:off x="4829174" y="4886325"/>
            <a:ext cx="1022099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r-Cyrl-RS" sz="1200" dirty="0"/>
              <a:t>на часу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B5E67F-3127-DA45-559B-67302C26C8B4}"/>
              </a:ext>
            </a:extLst>
          </p:cNvPr>
          <p:cNvSpPr txBox="1"/>
          <p:nvPr/>
        </p:nvSpPr>
        <p:spPr>
          <a:xfrm>
            <a:off x="1289685" y="1628226"/>
            <a:ext cx="1062990" cy="858440"/>
          </a:xfrm>
          <a:prstGeom prst="rect">
            <a:avLst/>
          </a:prstGeom>
          <a:solidFill>
            <a:srgbClr val="F2682A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Користите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нижег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реда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запамтити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разумети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применити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6B7AE-7F65-5483-3C77-EE1CBA6D8F50}"/>
              </a:ext>
            </a:extLst>
          </p:cNvPr>
          <p:cNvSpPr txBox="1"/>
          <p:nvPr/>
        </p:nvSpPr>
        <p:spPr>
          <a:xfrm>
            <a:off x="1381124" y="2857500"/>
            <a:ext cx="971551" cy="981551"/>
          </a:xfrm>
          <a:prstGeom prst="rect">
            <a:avLst/>
          </a:prstGeom>
          <a:solidFill>
            <a:srgbClr val="414453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Водите ученике/студенте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Водите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ученике</a:t>
            </a:r>
            <a:r>
              <a:rPr lang="sr-Cyrl-R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/студенте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дајте</a:t>
            </a:r>
            <a:r>
              <a:rPr lang="sr-Cyrl-R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им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</a:t>
            </a:r>
            <a:r>
              <a:rPr lang="en-US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раде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697871-AD34-80E4-B365-0AA8B2409435}"/>
              </a:ext>
            </a:extLst>
          </p:cNvPr>
          <p:cNvSpPr txBox="1"/>
          <p:nvPr/>
        </p:nvSpPr>
        <p:spPr>
          <a:xfrm>
            <a:off x="2638425" y="1619250"/>
            <a:ext cx="919163" cy="989630"/>
          </a:xfrm>
          <a:prstGeom prst="rect">
            <a:avLst/>
          </a:prstGeom>
          <a:solidFill>
            <a:srgbClr val="3E4554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Изаберите</a:t>
            </a: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адржај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концепти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преглед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демонстрација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B81335-8390-788B-B8F4-5BB54530DC66}"/>
              </a:ext>
            </a:extLst>
          </p:cNvPr>
          <p:cNvSpPr txBox="1"/>
          <p:nvPr/>
        </p:nvSpPr>
        <p:spPr>
          <a:xfrm>
            <a:off x="3762693" y="1485707"/>
            <a:ext cx="933132" cy="1018740"/>
          </a:xfrm>
          <a:prstGeom prst="rect">
            <a:avLst/>
          </a:prstGeom>
          <a:solidFill>
            <a:srgbClr val="FFC113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Изаберите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ачин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испоруке</a:t>
            </a:r>
            <a:r>
              <a:rPr lang="en-US" sz="8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снимци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симулације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онлајн</a:t>
            </a:r>
            <a:r>
              <a:rPr lang="en-US" sz="8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истраживање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9D059B-83EF-68F5-93F3-08951F675160}"/>
              </a:ext>
            </a:extLst>
          </p:cNvPr>
          <p:cNvSpPr txBox="1"/>
          <p:nvPr/>
        </p:nvSpPr>
        <p:spPr>
          <a:xfrm>
            <a:off x="2676524" y="2850575"/>
            <a:ext cx="881063" cy="1014445"/>
          </a:xfrm>
          <a:prstGeom prst="rect">
            <a:avLst/>
          </a:prstGeom>
          <a:solidFill>
            <a:srgbClr val="D91F2D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ИСХОДИ</a:t>
            </a:r>
            <a:endParaRPr lang="sr-Cyrl-RS" sz="1400" b="1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r>
              <a:rPr lang="sr-Cyrl-R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УЧЕНИКА</a:t>
            </a:r>
            <a:r>
              <a:rPr lang="sr-Cyrl-RS" sz="14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/СТУДЕНАТА</a:t>
            </a:r>
            <a:endParaRPr lang="en-US" sz="14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29BCB4-7065-3B0D-51B1-08F19D416BC8}"/>
              </a:ext>
            </a:extLst>
          </p:cNvPr>
          <p:cNvSpPr txBox="1"/>
          <p:nvPr/>
        </p:nvSpPr>
        <p:spPr>
          <a:xfrm>
            <a:off x="1377632" y="4214813"/>
            <a:ext cx="903606" cy="984885"/>
          </a:xfrm>
          <a:prstGeom prst="rect">
            <a:avLst/>
          </a:prstGeom>
          <a:solidFill>
            <a:srgbClr val="FEC216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Изаберите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</a:t>
            </a:r>
            <a:endParaRPr lang="sr-Cyrl-R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8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решавање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практичне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D43BEB-6C27-A32B-9E58-BE8B2FE7B5EC}"/>
              </a:ext>
            </a:extLst>
          </p:cNvPr>
          <p:cNvSpPr txBox="1"/>
          <p:nvPr/>
        </p:nvSpPr>
        <p:spPr>
          <a:xfrm>
            <a:off x="2638425" y="4214813"/>
            <a:ext cx="803275" cy="986809"/>
          </a:xfrm>
          <a:prstGeom prst="rect">
            <a:avLst/>
          </a:prstGeom>
          <a:solidFill>
            <a:srgbClr val="F2682A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Процена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Будите благи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ученици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дошли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спремни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F1EF45-1199-D838-EBA0-B0A5D972CF77}"/>
              </a:ext>
            </a:extLst>
          </p:cNvPr>
          <p:cNvSpPr txBox="1"/>
          <p:nvPr/>
        </p:nvSpPr>
        <p:spPr>
          <a:xfrm>
            <a:off x="3681664" y="4279900"/>
            <a:ext cx="1022099" cy="1118511"/>
          </a:xfrm>
          <a:prstGeom prst="rect">
            <a:avLst/>
          </a:prstGeom>
          <a:solidFill>
            <a:srgbClr val="D8202C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учења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ученика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Користите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вишег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реда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процена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креирање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356A63-DF45-9E04-A745-1A3BA69E52BA}"/>
              </a:ext>
            </a:extLst>
          </p:cNvPr>
          <p:cNvSpPr txBox="1"/>
          <p:nvPr/>
        </p:nvSpPr>
        <p:spPr>
          <a:xfrm>
            <a:off x="3681664" y="3016250"/>
            <a:ext cx="1014161" cy="887038"/>
          </a:xfrm>
          <a:prstGeom prst="rect">
            <a:avLst/>
          </a:prstGeom>
          <a:solidFill>
            <a:srgbClr val="F2682A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Креирајте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пронађите</a:t>
            </a:r>
            <a:r>
              <a:rPr lang="en-US" sz="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садржај</a:t>
            </a:r>
            <a:endParaRPr lang="en-US" sz="8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Направите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сопствене</a:t>
            </a:r>
            <a:r>
              <a:rPr lang="sr-Cyrl-R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искористите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постојећи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садржај</a:t>
            </a:r>
            <a:r>
              <a:rPr lang="en-US" sz="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26AE46-4982-8A15-4A30-ED5922976F71}"/>
              </a:ext>
            </a:extLst>
          </p:cNvPr>
          <p:cNvSpPr txBox="1"/>
          <p:nvPr/>
        </p:nvSpPr>
        <p:spPr>
          <a:xfrm>
            <a:off x="838200" y="5454650"/>
            <a:ext cx="4597400" cy="452560"/>
          </a:xfrm>
          <a:prstGeom prst="rect">
            <a:avLst/>
          </a:prstGeom>
          <a:solidFill>
            <a:srgbClr val="C4C2C3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дизајн</a:t>
            </a:r>
            <a:r>
              <a:rPr lang="sr-Cyrl-R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ирања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почети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изван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садржаја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(1)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активностима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часу</a:t>
            </a:r>
            <a:endParaRPr lang="en-US" sz="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(5).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почетне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тачке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заменљиве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једна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 информације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дизајну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друге</a:t>
            </a:r>
            <a:r>
              <a:rPr lang="en-US" sz="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8223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8E47D9-1B6F-AAE7-CACA-29D7755266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/>
              <a:t>ГЛЕДАЈТЕ - </a:t>
            </a:r>
            <a:r>
              <a:rPr lang="sr-Cyrl-RS" dirty="0"/>
              <a:t>ИЗОКРЕНУТА</a:t>
            </a:r>
            <a:r>
              <a:rPr lang="en-IE" dirty="0"/>
              <a:t> УЧИОНИЦА У АКЦИЈИ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419737-C45C-AB83-7FB1-D51F96E172E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l" rtl="0"/>
            <a:r>
              <a:rPr lang="en-IE" dirty="0" err="1"/>
              <a:t>Кликните</a:t>
            </a:r>
            <a:r>
              <a:rPr lang="en-IE" dirty="0"/>
              <a:t>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видео</a:t>
            </a:r>
            <a:r>
              <a:rPr lang="sr-Cyrl-RS" dirty="0"/>
              <a:t> линк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слици</a:t>
            </a:r>
            <a:r>
              <a:rPr lang="en-IE" dirty="0"/>
              <a:t> </a:t>
            </a:r>
            <a:r>
              <a:rPr lang="en-IE" dirty="0" err="1"/>
              <a:t>или</a:t>
            </a:r>
            <a:r>
              <a:rPr lang="en-IE" dirty="0"/>
              <a:t> </a:t>
            </a:r>
            <a:r>
              <a:rPr lang="en-IE" dirty="0" err="1"/>
              <a:t>испод</a:t>
            </a:r>
            <a:r>
              <a:rPr lang="en-IE" dirty="0"/>
              <a:t> </a:t>
            </a:r>
            <a:r>
              <a:rPr lang="en-IE" dirty="0" err="1"/>
              <a:t>за</a:t>
            </a:r>
            <a:r>
              <a:rPr lang="en-IE" dirty="0"/>
              <a:t> </a:t>
            </a:r>
            <a:r>
              <a:rPr lang="en-IE" dirty="0" err="1"/>
              <a:t>пример</a:t>
            </a:r>
            <a:r>
              <a:rPr lang="en-IE" dirty="0"/>
              <a:t> </a:t>
            </a:r>
            <a:r>
              <a:rPr lang="en-IE" dirty="0" err="1"/>
              <a:t>како</a:t>
            </a:r>
            <a:r>
              <a:rPr lang="en-IE" dirty="0"/>
              <a:t> </a:t>
            </a:r>
            <a:r>
              <a:rPr lang="en-IE" dirty="0" err="1"/>
              <a:t>можете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примените</a:t>
            </a:r>
            <a:r>
              <a:rPr lang="en-IE" dirty="0"/>
              <a:t> </a:t>
            </a:r>
            <a:r>
              <a:rPr lang="sr-Cyrl-RS" dirty="0"/>
              <a:t>из</a:t>
            </a:r>
            <a:r>
              <a:rPr lang="en-IE" dirty="0" err="1"/>
              <a:t>окренуту</a:t>
            </a:r>
            <a:r>
              <a:rPr lang="en-IE" dirty="0"/>
              <a:t> </a:t>
            </a:r>
            <a:r>
              <a:rPr lang="en-IE" dirty="0" err="1"/>
              <a:t>учионицу</a:t>
            </a:r>
            <a:r>
              <a:rPr lang="en-IE" dirty="0"/>
              <a:t>.</a:t>
            </a:r>
          </a:p>
          <a:p>
            <a:pPr algn="l" rtl="0"/>
            <a:endParaRPr lang="en-IE" dirty="0"/>
          </a:p>
          <a:p>
            <a:r>
              <a:rPr lang="en-I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https://www.youtube.com/watch?v=qdKzSq_t8k8</a:t>
            </a:r>
            <a:endParaRPr lang="en-IE" dirty="0"/>
          </a:p>
          <a:p>
            <a:pPr algn="l" rtl="0"/>
            <a:endParaRPr lang="en-IE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2B2504-E1EF-5EFE-A17D-A9C9E91CBCC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8" name="Online Media 7" title="The Flipped Classroom Model">
            <a:hlinkClick r:id="" action="ppaction://media"/>
            <a:extLst>
              <a:ext uri="{FF2B5EF4-FFF2-40B4-BE49-F238E27FC236}">
                <a16:creationId xmlns:a16="http://schemas.microsoft.com/office/drawing/2014/main" id="{9CA4DE2D-00E7-991D-E552-A98BFD301B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295568" y="3108173"/>
            <a:ext cx="4896432" cy="28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2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3200" dirty="0">
                <a:solidFill>
                  <a:schemeClr val="bg1"/>
                </a:solidFill>
              </a:rPr>
              <a:t>УВОД У </a:t>
            </a:r>
            <a:r>
              <a:rPr lang="sr-Cyrl-RS" sz="3200" dirty="0">
                <a:solidFill>
                  <a:schemeClr val="bg1"/>
                </a:solidFill>
              </a:rPr>
              <a:t>„ГЕЈМИФИКАЦИЈУ</a:t>
            </a:r>
            <a:r>
              <a:rPr lang="en-US" sz="3200" dirty="0">
                <a:solidFill>
                  <a:schemeClr val="bg1"/>
                </a:solidFill>
              </a:rPr>
              <a:t>” </a:t>
            </a:r>
            <a:r>
              <a:rPr lang="sr-Cyrl-RS" sz="3200" dirty="0">
                <a:solidFill>
                  <a:schemeClr val="bg1"/>
                </a:solidFill>
              </a:rPr>
              <a:t>У </a:t>
            </a:r>
            <a:r>
              <a:rPr lang="en-US" sz="3200" dirty="0">
                <a:solidFill>
                  <a:schemeClr val="bg1"/>
                </a:solidFill>
              </a:rPr>
              <a:t>УЧЕЊУ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7453" y="1729945"/>
            <a:ext cx="10483429" cy="4439577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US" sz="2200" dirty="0"/>
              <a:t>Г</a:t>
            </a:r>
            <a:r>
              <a:rPr lang="sr-Cyrl-RS" sz="2200" dirty="0"/>
              <a:t>ејм</a:t>
            </a:r>
            <a:r>
              <a:rPr lang="en-US" sz="2200" dirty="0" err="1"/>
              <a:t>ификација</a:t>
            </a:r>
            <a:r>
              <a:rPr lang="en-US" sz="2200" dirty="0"/>
              <a:t> у </a:t>
            </a:r>
            <a:r>
              <a:rPr lang="en-US" sz="2200" dirty="0" err="1"/>
              <a:t>учењу</a:t>
            </a:r>
            <a:r>
              <a:rPr lang="en-US" sz="2200" dirty="0"/>
              <a:t> </a:t>
            </a:r>
            <a:r>
              <a:rPr lang="en-US" sz="2200" dirty="0" err="1"/>
              <a:t>уводи</a:t>
            </a:r>
            <a:r>
              <a:rPr lang="en-US" sz="2200" dirty="0"/>
              <a:t> </a:t>
            </a:r>
            <a:r>
              <a:rPr lang="en-US" sz="2200" dirty="0" err="1"/>
              <a:t>елементе</a:t>
            </a:r>
            <a:r>
              <a:rPr lang="en-US" sz="2200" dirty="0"/>
              <a:t> </a:t>
            </a:r>
            <a:r>
              <a:rPr lang="en-US" sz="2200" dirty="0" err="1"/>
              <a:t>игре</a:t>
            </a:r>
            <a:r>
              <a:rPr lang="en-US" sz="2200" dirty="0"/>
              <a:t> у </a:t>
            </a:r>
            <a:r>
              <a:rPr lang="en-US" sz="2200" dirty="0" err="1"/>
              <a:t>образовна</a:t>
            </a:r>
            <a:r>
              <a:rPr lang="en-US" sz="2200" dirty="0"/>
              <a:t> </a:t>
            </a:r>
            <a:r>
              <a:rPr lang="en-US" sz="2200" dirty="0" err="1"/>
              <a:t>окружења</a:t>
            </a:r>
            <a:r>
              <a:rPr lang="en-US" sz="2200" dirty="0"/>
              <a:t> </a:t>
            </a:r>
            <a:r>
              <a:rPr lang="en-US" sz="2200" dirty="0" err="1"/>
              <a:t>како</a:t>
            </a:r>
            <a:r>
              <a:rPr lang="en-US" sz="2200" dirty="0"/>
              <a:t> </a:t>
            </a:r>
            <a:r>
              <a:rPr lang="en-US" sz="2200" dirty="0" err="1"/>
              <a:t>би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мотивисало</a:t>
            </a:r>
            <a:r>
              <a:rPr lang="en-US" sz="2200" dirty="0"/>
              <a:t> и </a:t>
            </a:r>
            <a:r>
              <a:rPr lang="en-US" sz="2200" dirty="0" err="1"/>
              <a:t>повећало</a:t>
            </a:r>
            <a:r>
              <a:rPr lang="en-US" sz="2200" dirty="0"/>
              <a:t> </a:t>
            </a:r>
            <a:r>
              <a:rPr lang="en-US" sz="2200" dirty="0" err="1"/>
              <a:t>ангажовање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US" sz="2200" dirty="0"/>
              <a:t>. </a:t>
            </a:r>
            <a:r>
              <a:rPr lang="en-US" sz="2200" dirty="0" err="1"/>
              <a:t>Овај</a:t>
            </a:r>
            <a:r>
              <a:rPr lang="en-US" sz="2200" dirty="0"/>
              <a:t> </a:t>
            </a:r>
            <a:r>
              <a:rPr lang="en-US" sz="2200" dirty="0" err="1"/>
              <a:t>метод</a:t>
            </a:r>
            <a:r>
              <a:rPr lang="en-US" sz="2200" dirty="0"/>
              <a:t> </a:t>
            </a:r>
            <a:r>
              <a:rPr lang="en-US" sz="2200" dirty="0" err="1"/>
              <a:t>трансформише</a:t>
            </a:r>
            <a:r>
              <a:rPr lang="en-US" sz="2200" dirty="0"/>
              <a:t> </a:t>
            </a:r>
            <a:r>
              <a:rPr lang="en-US" sz="2200" dirty="0" err="1"/>
              <a:t>процес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тако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изазове</a:t>
            </a:r>
            <a:r>
              <a:rPr lang="en-US" sz="2200" dirty="0"/>
              <a:t>, </a:t>
            </a:r>
            <a:r>
              <a:rPr lang="en-US" sz="2200" dirty="0" err="1"/>
              <a:t>нивое</a:t>
            </a:r>
            <a:r>
              <a:rPr lang="en-US" sz="2200" dirty="0"/>
              <a:t> и </a:t>
            </a:r>
            <a:r>
              <a:rPr lang="en-US" sz="2200" dirty="0" err="1"/>
              <a:t>награде</a:t>
            </a:r>
            <a:r>
              <a:rPr lang="en-US" sz="2200" dirty="0"/>
              <a:t>, </a:t>
            </a:r>
            <a:r>
              <a:rPr lang="en-US" sz="2200" dirty="0" err="1"/>
              <a:t>сличне</a:t>
            </a:r>
            <a:r>
              <a:rPr lang="en-US" sz="2200" dirty="0"/>
              <a:t> </a:t>
            </a:r>
            <a:r>
              <a:rPr lang="en-US" sz="2200" dirty="0" err="1"/>
              <a:t>онима</a:t>
            </a:r>
            <a:r>
              <a:rPr lang="en-US" sz="2200" dirty="0"/>
              <a:t> у </a:t>
            </a:r>
            <a:r>
              <a:rPr lang="en-US" sz="2200" dirty="0" err="1"/>
              <a:t>играма</a:t>
            </a:r>
            <a:r>
              <a:rPr lang="en-US" sz="2200" dirty="0"/>
              <a:t>,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en-US" sz="2200" dirty="0" err="1"/>
              <a:t>значајно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побољша</a:t>
            </a:r>
            <a:r>
              <a:rPr lang="en-US" sz="2200" dirty="0"/>
              <a:t> </a:t>
            </a:r>
            <a:r>
              <a:rPr lang="en-US" sz="2200" dirty="0" err="1"/>
              <a:t>мотивацију</a:t>
            </a:r>
            <a:r>
              <a:rPr lang="en-US" sz="2200" dirty="0"/>
              <a:t> и </a:t>
            </a:r>
            <a:r>
              <a:rPr lang="en-US" sz="2200" dirty="0" err="1"/>
              <a:t>учешће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dirty="0"/>
              <a:t>Г</a:t>
            </a:r>
            <a:r>
              <a:rPr lang="sr-Cyrl-RS" sz="2200" dirty="0"/>
              <a:t>ејми</a:t>
            </a:r>
            <a:r>
              <a:rPr lang="en-US" sz="2200" dirty="0" err="1"/>
              <a:t>фикација</a:t>
            </a:r>
            <a:r>
              <a:rPr lang="en-US" sz="2200" dirty="0"/>
              <a:t> </a:t>
            </a:r>
            <a:r>
              <a:rPr lang="en-US" sz="2200" dirty="0" err="1"/>
              <a:t>користи</a:t>
            </a:r>
            <a:r>
              <a:rPr lang="en-US" sz="2200" dirty="0"/>
              <a:t> </a:t>
            </a:r>
            <a:r>
              <a:rPr lang="en-US" sz="2200" dirty="0" err="1"/>
              <a:t>природну</a:t>
            </a:r>
            <a:r>
              <a:rPr lang="en-US" sz="2200" dirty="0"/>
              <a:t> </a:t>
            </a:r>
            <a:r>
              <a:rPr lang="en-US" sz="2200" dirty="0" err="1"/>
              <a:t>људску</a:t>
            </a:r>
            <a:r>
              <a:rPr lang="en-US" sz="2200" dirty="0"/>
              <a:t> </a:t>
            </a:r>
            <a:r>
              <a:rPr lang="en-US" sz="2200" dirty="0" err="1"/>
              <a:t>жељу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такмичењем</a:t>
            </a:r>
            <a:r>
              <a:rPr lang="en-US" sz="2200" dirty="0"/>
              <a:t> и </a:t>
            </a:r>
            <a:r>
              <a:rPr lang="en-US" sz="2200" dirty="0" err="1"/>
              <a:t>достигнућима</a:t>
            </a:r>
            <a:r>
              <a:rPr lang="en-US" sz="2200" dirty="0"/>
              <a:t>. </a:t>
            </a:r>
            <a:r>
              <a:rPr lang="en-US" sz="2200" dirty="0" err="1"/>
              <a:t>Уграђивањем</a:t>
            </a:r>
            <a:r>
              <a:rPr lang="en-US" sz="2200" dirty="0"/>
              <a:t> </a:t>
            </a:r>
            <a:r>
              <a:rPr lang="en-US" sz="2200" dirty="0" err="1"/>
              <a:t>елемената</a:t>
            </a:r>
            <a:r>
              <a:rPr lang="en-US" sz="2200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обично</a:t>
            </a:r>
            <a:r>
              <a:rPr lang="en-US" sz="2200" dirty="0"/>
              <a:t> </a:t>
            </a:r>
            <a:r>
              <a:rPr lang="en-US" sz="2200" dirty="0" err="1"/>
              <a:t>налазе</a:t>
            </a:r>
            <a:r>
              <a:rPr lang="en-US" sz="2200" dirty="0"/>
              <a:t> у </a:t>
            </a:r>
            <a:r>
              <a:rPr lang="en-US" sz="2200" dirty="0" err="1"/>
              <a:t>играма</a:t>
            </a:r>
            <a:r>
              <a:rPr lang="en-US" sz="2200" dirty="0"/>
              <a:t>,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бодовање</a:t>
            </a:r>
            <a:r>
              <a:rPr lang="en-US" sz="2200" dirty="0"/>
              <a:t>, </a:t>
            </a:r>
            <a:r>
              <a:rPr lang="en-US" sz="2200" dirty="0" err="1"/>
              <a:t>такмичење</a:t>
            </a:r>
            <a:r>
              <a:rPr lang="en-US" sz="2200" dirty="0"/>
              <a:t> и </a:t>
            </a:r>
            <a:r>
              <a:rPr lang="en-US" sz="2200" dirty="0" err="1"/>
              <a:t>правила</a:t>
            </a:r>
            <a:r>
              <a:rPr lang="en-US" sz="2200" dirty="0"/>
              <a:t> </a:t>
            </a:r>
            <a:r>
              <a:rPr lang="en-US" sz="2200" dirty="0" err="1"/>
              <a:t>игре</a:t>
            </a:r>
            <a:r>
              <a:rPr lang="en-US" sz="2200" dirty="0"/>
              <a:t>, </a:t>
            </a:r>
            <a:r>
              <a:rPr lang="en-US" sz="2200" dirty="0" err="1"/>
              <a:t>охрабруј</a:t>
            </a:r>
            <a:r>
              <a:rPr lang="sr-Cyrl-RS" sz="2200" dirty="0"/>
              <a:t>у се</a:t>
            </a:r>
            <a:r>
              <a:rPr lang="en-US" sz="2200" dirty="0"/>
              <a:t> </a:t>
            </a:r>
            <a:r>
              <a:rPr lang="en-US" sz="2200" dirty="0" err="1"/>
              <a:t>учени</a:t>
            </a:r>
            <a:r>
              <a:rPr lang="sr-Cyrl-RS" sz="2200" dirty="0"/>
              <a:t>ци/студенти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баве</a:t>
            </a:r>
            <a:r>
              <a:rPr lang="en-US" sz="2200" dirty="0"/>
              <a:t> </a:t>
            </a:r>
            <a:r>
              <a:rPr lang="en-US" sz="2200" dirty="0" err="1"/>
              <a:t>материјалом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активан</a:t>
            </a:r>
            <a:r>
              <a:rPr lang="en-US" sz="2200" dirty="0"/>
              <a:t>, </a:t>
            </a:r>
            <a:r>
              <a:rPr lang="en-US" sz="2200" dirty="0" err="1"/>
              <a:t>практичан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. Г</a:t>
            </a:r>
            <a:r>
              <a:rPr lang="sr-Cyrl-RS" sz="2200" dirty="0"/>
              <a:t>ејми</a:t>
            </a:r>
            <a:r>
              <a:rPr lang="en-US" sz="2200" dirty="0" err="1"/>
              <a:t>фикација</a:t>
            </a:r>
            <a:r>
              <a:rPr lang="en-US" sz="2200" dirty="0"/>
              <a:t> </a:t>
            </a:r>
            <a:r>
              <a:rPr lang="en-US" sz="2200" dirty="0" err="1"/>
              <a:t>чини</a:t>
            </a:r>
            <a:r>
              <a:rPr lang="en-US" sz="2200" dirty="0"/>
              <a:t> </a:t>
            </a:r>
            <a:r>
              <a:rPr lang="en-US" sz="2200" dirty="0" err="1"/>
              <a:t>стицање</a:t>
            </a:r>
            <a:r>
              <a:rPr lang="en-US" sz="2200" dirty="0"/>
              <a:t> </a:t>
            </a:r>
            <a:r>
              <a:rPr lang="en-US" sz="2200" dirty="0" err="1"/>
              <a:t>нових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и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en-US" sz="2200" dirty="0" err="1"/>
              <a:t>интерактивним</a:t>
            </a:r>
            <a:r>
              <a:rPr lang="en-US" sz="2200" dirty="0"/>
              <a:t> и </a:t>
            </a:r>
            <a:r>
              <a:rPr lang="en-US" sz="2200" dirty="0" err="1"/>
              <a:t>пријатним</a:t>
            </a:r>
            <a:r>
              <a:rPr lang="en-US" sz="2200" dirty="0"/>
              <a:t> </a:t>
            </a:r>
            <a:r>
              <a:rPr lang="en-US" sz="2200" dirty="0" err="1"/>
              <a:t>искуством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dirty="0"/>
              <a:t>Г</a:t>
            </a:r>
            <a:r>
              <a:rPr lang="sr-Cyrl-RS" sz="2200" dirty="0"/>
              <a:t>ејм</a:t>
            </a:r>
            <a:r>
              <a:rPr lang="en-US" sz="2200" dirty="0" err="1"/>
              <a:t>ификација</a:t>
            </a:r>
            <a:r>
              <a:rPr lang="en-US" sz="2200" dirty="0"/>
              <a:t> у </a:t>
            </a:r>
            <a:r>
              <a:rPr lang="en-US" sz="2200" dirty="0" err="1"/>
              <a:t>образовању</a:t>
            </a:r>
            <a:r>
              <a:rPr lang="en-US" sz="2200" dirty="0"/>
              <a:t> </a:t>
            </a:r>
            <a:r>
              <a:rPr lang="en-US" sz="2200" dirty="0" err="1"/>
              <a:t>прилагођава</a:t>
            </a:r>
            <a:r>
              <a:rPr lang="en-US" sz="2200" dirty="0"/>
              <a:t> </a:t>
            </a:r>
            <a:r>
              <a:rPr lang="en-US" sz="2200" dirty="0" err="1"/>
              <a:t>искуство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буде</a:t>
            </a:r>
            <a:r>
              <a:rPr lang="en-US" sz="2200" dirty="0"/>
              <a:t> </a:t>
            </a:r>
            <a:r>
              <a:rPr lang="en-US" sz="2200" dirty="0" err="1"/>
              <a:t>динамично</a:t>
            </a:r>
            <a:r>
              <a:rPr lang="en-US" sz="2200" dirty="0"/>
              <a:t> и </a:t>
            </a:r>
            <a:r>
              <a:rPr lang="en-US" sz="2200" dirty="0" err="1"/>
              <a:t>интерактивно</a:t>
            </a:r>
            <a:r>
              <a:rPr lang="en-US" sz="2200" dirty="0"/>
              <a:t>. </a:t>
            </a:r>
            <a:r>
              <a:rPr lang="en-US" sz="2200" dirty="0" err="1"/>
              <a:t>Дигиталне</a:t>
            </a:r>
            <a:r>
              <a:rPr lang="en-US" sz="2200" dirty="0"/>
              <a:t> </a:t>
            </a:r>
            <a:r>
              <a:rPr lang="en-US" sz="2200" dirty="0" err="1"/>
              <a:t>значке</a:t>
            </a:r>
            <a:r>
              <a:rPr lang="en-US" sz="2200" dirty="0"/>
              <a:t>, </a:t>
            </a:r>
            <a:r>
              <a:rPr lang="en-US" sz="2200" dirty="0" err="1"/>
              <a:t>ранг-листе</a:t>
            </a:r>
            <a:r>
              <a:rPr lang="en-US" sz="2200" dirty="0"/>
              <a:t> и </a:t>
            </a:r>
            <a:r>
              <a:rPr lang="en-US" sz="2200" dirty="0" err="1"/>
              <a:t>аватари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уобичајене</a:t>
            </a:r>
            <a:r>
              <a:rPr lang="en-US" sz="2200" dirty="0"/>
              <a:t> </a:t>
            </a:r>
            <a:r>
              <a:rPr lang="en-US" sz="2200" dirty="0" err="1"/>
              <a:t>карактеристике</a:t>
            </a:r>
            <a:r>
              <a:rPr lang="en-US" sz="2200" dirty="0"/>
              <a:t> г</a:t>
            </a:r>
            <a:r>
              <a:rPr lang="sr-Cyrl-RS" sz="2200" dirty="0"/>
              <a:t>ејм</a:t>
            </a:r>
            <a:r>
              <a:rPr lang="en-US" sz="2200" dirty="0" err="1"/>
              <a:t>ификованог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, </a:t>
            </a:r>
            <a:r>
              <a:rPr lang="en-US" sz="2200" dirty="0" err="1"/>
              <a:t>нудећи</a:t>
            </a:r>
            <a:r>
              <a:rPr lang="en-US" sz="2200" dirty="0"/>
              <a:t> </a:t>
            </a:r>
            <a:r>
              <a:rPr lang="en-US" sz="2200" dirty="0" err="1"/>
              <a:t>познато</a:t>
            </a:r>
            <a:r>
              <a:rPr lang="en-US" sz="2200" dirty="0"/>
              <a:t> и </a:t>
            </a:r>
            <a:r>
              <a:rPr lang="en-US" sz="2200" dirty="0" err="1"/>
              <a:t>стимулативно</a:t>
            </a:r>
            <a:r>
              <a:rPr lang="en-US" sz="2200" dirty="0"/>
              <a:t> </a:t>
            </a:r>
            <a:r>
              <a:rPr lang="en-US" sz="2200" dirty="0" err="1"/>
              <a:t>окружење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награђује</a:t>
            </a:r>
            <a:r>
              <a:rPr lang="en-US" sz="2200" dirty="0"/>
              <a:t> </a:t>
            </a:r>
            <a:r>
              <a:rPr lang="en-US" sz="2200" dirty="0" err="1"/>
              <a:t>напредак</a:t>
            </a:r>
            <a:r>
              <a:rPr lang="en-US" sz="2200" dirty="0"/>
              <a:t> и </a:t>
            </a:r>
            <a:r>
              <a:rPr lang="sr-Cyrl-RS" sz="2200" dirty="0"/>
              <a:t>умеће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32</a:t>
            </a:fld>
            <a:endParaRPr lang="en-US" sz="1291"/>
          </a:p>
        </p:txBody>
      </p:sp>
    </p:spTree>
    <p:extLst>
      <p:ext uri="{BB962C8B-B14F-4D97-AF65-F5344CB8AC3E}">
        <p14:creationId xmlns:p14="http://schemas.microsoft.com/office/powerpoint/2010/main" val="3015443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33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</a:rPr>
              <a:t>Предности</a:t>
            </a:r>
            <a:r>
              <a:rPr lang="en-GB" sz="2400" b="1" dirty="0">
                <a:solidFill>
                  <a:srgbClr val="8A2061"/>
                </a:solidFill>
              </a:rPr>
              <a:t> г</a:t>
            </a:r>
            <a:r>
              <a:rPr lang="sr-Cyrl-RS" sz="2400" b="1" dirty="0">
                <a:solidFill>
                  <a:srgbClr val="8A2061"/>
                </a:solidFill>
              </a:rPr>
              <a:t>еј</a:t>
            </a:r>
            <a:r>
              <a:rPr lang="en-GB" sz="2400" b="1" dirty="0" err="1">
                <a:solidFill>
                  <a:srgbClr val="8A2061"/>
                </a:solidFill>
              </a:rPr>
              <a:t>мификације</a:t>
            </a:r>
            <a:r>
              <a:rPr lang="en-GB" sz="2400" b="1" dirty="0">
                <a:solidFill>
                  <a:srgbClr val="8A2061"/>
                </a:solidFill>
              </a:rPr>
              <a:t> у </a:t>
            </a:r>
            <a:r>
              <a:rPr lang="en-GB" sz="2400" b="1" dirty="0" err="1">
                <a:solidFill>
                  <a:srgbClr val="8A2061"/>
                </a:solidFill>
              </a:rPr>
              <a:t>учењу</a:t>
            </a:r>
            <a:endParaRPr lang="en-GB" sz="24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US" sz="2000" dirty="0"/>
              <a:t>Г</a:t>
            </a:r>
            <a:r>
              <a:rPr lang="sr-Cyrl-RS" sz="2000" dirty="0"/>
              <a:t>еј</a:t>
            </a:r>
            <a:r>
              <a:rPr lang="en-US" sz="2000" dirty="0" err="1"/>
              <a:t>мификација</a:t>
            </a:r>
            <a:r>
              <a:rPr lang="en-US" sz="2000" dirty="0"/>
              <a:t> у </a:t>
            </a:r>
            <a:r>
              <a:rPr lang="en-US" sz="2000" dirty="0" err="1"/>
              <a:t>образовању</a:t>
            </a:r>
            <a:r>
              <a:rPr lang="en-US" sz="2000" dirty="0"/>
              <a:t> </a:t>
            </a:r>
            <a:r>
              <a:rPr lang="en-US" sz="2000" dirty="0" err="1"/>
              <a:t>прилагођава</a:t>
            </a:r>
            <a:r>
              <a:rPr lang="en-US" sz="2000" dirty="0"/>
              <a:t> </a:t>
            </a:r>
            <a:r>
              <a:rPr lang="en-US" sz="2000" dirty="0" err="1"/>
              <a:t>искуство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буде</a:t>
            </a:r>
            <a:r>
              <a:rPr lang="en-US" sz="2000" dirty="0"/>
              <a:t> </a:t>
            </a:r>
            <a:r>
              <a:rPr lang="en-US" sz="2000" dirty="0" err="1"/>
              <a:t>динамично</a:t>
            </a:r>
            <a:r>
              <a:rPr lang="en-US" sz="2000" dirty="0"/>
              <a:t> и </a:t>
            </a:r>
            <a:r>
              <a:rPr lang="en-US" sz="2000" dirty="0" err="1"/>
              <a:t>интерактивно</a:t>
            </a:r>
            <a:r>
              <a:rPr lang="en-US" sz="2000" dirty="0"/>
              <a:t>. </a:t>
            </a:r>
            <a:r>
              <a:rPr lang="en-US" sz="2000" dirty="0" err="1"/>
              <a:t>Дигиталне</a:t>
            </a:r>
            <a:r>
              <a:rPr lang="en-US" sz="2000" dirty="0"/>
              <a:t> </a:t>
            </a:r>
            <a:r>
              <a:rPr lang="en-US" sz="2000" dirty="0" err="1"/>
              <a:t>значке</a:t>
            </a:r>
            <a:r>
              <a:rPr lang="en-US" sz="2000" dirty="0"/>
              <a:t>, </a:t>
            </a:r>
            <a:r>
              <a:rPr lang="en-US" sz="2000" dirty="0" err="1"/>
              <a:t>ранг-листе</a:t>
            </a:r>
            <a:r>
              <a:rPr lang="en-US" sz="2000" dirty="0"/>
              <a:t> и </a:t>
            </a:r>
            <a:r>
              <a:rPr lang="en-US" sz="2000" dirty="0" err="1"/>
              <a:t>аватари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уобичајене</a:t>
            </a:r>
            <a:r>
              <a:rPr lang="en-US" sz="2000" dirty="0"/>
              <a:t> </a:t>
            </a:r>
            <a:r>
              <a:rPr lang="en-US" sz="2000" dirty="0" err="1"/>
              <a:t>карактеристике</a:t>
            </a:r>
            <a:r>
              <a:rPr lang="en-US" sz="2000" dirty="0"/>
              <a:t> г</a:t>
            </a:r>
            <a:r>
              <a:rPr lang="sr-Cyrl-RS" sz="2000" dirty="0"/>
              <a:t>ејм</a:t>
            </a:r>
            <a:r>
              <a:rPr lang="en-US" sz="2000" dirty="0" err="1"/>
              <a:t>ификованог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, </a:t>
            </a:r>
            <a:r>
              <a:rPr lang="en-US" sz="2000" dirty="0" err="1"/>
              <a:t>нудећи</a:t>
            </a:r>
            <a:r>
              <a:rPr lang="en-US" sz="2000" dirty="0"/>
              <a:t> </a:t>
            </a:r>
            <a:r>
              <a:rPr lang="en-US" sz="2000" dirty="0" err="1"/>
              <a:t>познато</a:t>
            </a:r>
            <a:r>
              <a:rPr lang="en-US" sz="2000" dirty="0"/>
              <a:t> и </a:t>
            </a:r>
            <a:r>
              <a:rPr lang="en-US" sz="2000" dirty="0" err="1"/>
              <a:t>стимулативно</a:t>
            </a:r>
            <a:r>
              <a:rPr lang="en-US" sz="2000" dirty="0"/>
              <a:t> </a:t>
            </a:r>
            <a:r>
              <a:rPr lang="en-US" sz="2000" dirty="0" err="1"/>
              <a:t>окружење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награђује</a:t>
            </a:r>
            <a:r>
              <a:rPr lang="en-US" sz="2000" dirty="0"/>
              <a:t> </a:t>
            </a:r>
            <a:r>
              <a:rPr lang="en-US" sz="2000" dirty="0" err="1"/>
              <a:t>напредак</a:t>
            </a:r>
            <a:r>
              <a:rPr lang="en-US" sz="2000" dirty="0"/>
              <a:t> и </a:t>
            </a:r>
            <a:r>
              <a:rPr lang="sr-Cyrl-RS" sz="2000" dirty="0"/>
              <a:t>умеће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омогућава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комуницирају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новим</a:t>
            </a:r>
            <a:r>
              <a:rPr lang="en-US" sz="2000" dirty="0"/>
              <a:t> </a:t>
            </a:r>
            <a:r>
              <a:rPr lang="en-US" sz="2000" dirty="0" err="1"/>
              <a:t>концептима</a:t>
            </a:r>
            <a:r>
              <a:rPr lang="en-US" sz="2000" dirty="0"/>
              <a:t> и </a:t>
            </a:r>
            <a:r>
              <a:rPr lang="en-US" sz="2000" dirty="0" err="1"/>
              <a:t>примењују</a:t>
            </a:r>
            <a:r>
              <a:rPr lang="en-US" sz="2000" dirty="0"/>
              <a:t> </a:t>
            </a:r>
            <a:r>
              <a:rPr lang="en-US" sz="2000" dirty="0" err="1"/>
              <a:t>знање</a:t>
            </a:r>
            <a:r>
              <a:rPr lang="en-US" sz="2000" dirty="0"/>
              <a:t> </a:t>
            </a:r>
            <a:r>
              <a:rPr lang="en-US" sz="2000" dirty="0" err="1"/>
              <a:t>кроз</a:t>
            </a:r>
            <a:r>
              <a:rPr lang="en-US" sz="2000" dirty="0"/>
              <a:t> </a:t>
            </a:r>
            <a:r>
              <a:rPr lang="en-US" sz="2000" dirty="0" err="1"/>
              <a:t>сценарије</a:t>
            </a:r>
            <a:r>
              <a:rPr lang="en-US" sz="2000" dirty="0"/>
              <a:t> </a:t>
            </a:r>
            <a:r>
              <a:rPr lang="en-US" sz="2000" dirty="0" err="1"/>
              <a:t>налик</a:t>
            </a:r>
            <a:r>
              <a:rPr lang="en-US" sz="2000" dirty="0"/>
              <a:t> </a:t>
            </a:r>
            <a:r>
              <a:rPr lang="en-US" sz="2000" dirty="0" err="1"/>
              <a:t>игрицама</a:t>
            </a:r>
            <a:r>
              <a:rPr lang="en-US" sz="2000" dirty="0"/>
              <a:t>,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поново</a:t>
            </a:r>
            <a:r>
              <a:rPr lang="en-US" sz="2000" dirty="0"/>
              <a:t> </a:t>
            </a:r>
            <a:r>
              <a:rPr lang="en-US" sz="2000" dirty="0" err="1"/>
              <a:t>прегледати</a:t>
            </a:r>
            <a:r>
              <a:rPr lang="en-US" sz="2000" dirty="0"/>
              <a:t> и </a:t>
            </a:r>
            <a:r>
              <a:rPr lang="en-US" sz="2000" dirty="0" err="1"/>
              <a:t>играти</a:t>
            </a:r>
            <a:r>
              <a:rPr lang="en-US" sz="2000" dirty="0"/>
              <a:t> </a:t>
            </a:r>
            <a:r>
              <a:rPr lang="en-US" sz="2000" dirty="0" err="1"/>
              <a:t>више</a:t>
            </a:r>
            <a:r>
              <a:rPr lang="en-US" sz="2000" dirty="0"/>
              <a:t> </a:t>
            </a:r>
            <a:r>
              <a:rPr lang="en-US" sz="2000" dirty="0" err="1"/>
              <a:t>пута</a:t>
            </a:r>
            <a:r>
              <a:rPr lang="en-US" sz="2000" dirty="0"/>
              <a:t>, </a:t>
            </a:r>
            <a:r>
              <a:rPr lang="en-US" sz="2000" dirty="0" err="1"/>
              <a:t>побољшавајући</a:t>
            </a:r>
            <a:r>
              <a:rPr lang="en-US" sz="2000" dirty="0"/>
              <a:t> </a:t>
            </a:r>
            <a:r>
              <a:rPr lang="en-US" sz="2000" dirty="0" err="1"/>
              <a:t>разумевање</a:t>
            </a:r>
            <a:r>
              <a:rPr lang="en-US" sz="2000" dirty="0"/>
              <a:t> и </a:t>
            </a:r>
            <a:r>
              <a:rPr lang="en-US" sz="2000" dirty="0" err="1"/>
              <a:t>задржавање</a:t>
            </a:r>
            <a:r>
              <a:rPr lang="en-US" sz="2000" dirty="0"/>
              <a:t> </a:t>
            </a:r>
            <a:r>
              <a:rPr lang="en-US" sz="2000" dirty="0" err="1"/>
              <a:t>садржаја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dirty="0" err="1"/>
              <a:t>Друге</a:t>
            </a:r>
            <a:r>
              <a:rPr lang="en-US" sz="2000" dirty="0"/>
              <a:t> </a:t>
            </a:r>
            <a:r>
              <a:rPr lang="en-US" sz="2000" dirty="0" err="1"/>
              <a:t>предности</a:t>
            </a:r>
            <a:r>
              <a:rPr lang="en-US" sz="2000" dirty="0"/>
              <a:t> </a:t>
            </a:r>
            <a:r>
              <a:rPr lang="en-US" sz="2000" dirty="0" err="1"/>
              <a:t>гејмификације</a:t>
            </a:r>
            <a:r>
              <a:rPr lang="en-US" sz="2000" dirty="0"/>
              <a:t> у </a:t>
            </a:r>
            <a:r>
              <a:rPr lang="en-US" sz="2000" dirty="0" err="1"/>
              <a:t>учењу</a:t>
            </a:r>
            <a:r>
              <a:rPr lang="en-US" sz="2000" dirty="0"/>
              <a:t> </a:t>
            </a:r>
            <a:r>
              <a:rPr lang="en-US" sz="2000" dirty="0" err="1"/>
              <a:t>укључују</a:t>
            </a:r>
            <a:r>
              <a:rPr lang="en-US" sz="2000" dirty="0"/>
              <a:t>:</a:t>
            </a:r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Примене</a:t>
            </a:r>
            <a:r>
              <a:rPr lang="en-US" sz="2000" b="1" dirty="0"/>
              <a:t> у </a:t>
            </a:r>
            <a:r>
              <a:rPr lang="en-US" sz="2000" b="1" dirty="0" err="1"/>
              <a:t>стварном</a:t>
            </a:r>
            <a:r>
              <a:rPr lang="en-US" sz="2000" b="1" dirty="0"/>
              <a:t> </a:t>
            </a:r>
            <a:r>
              <a:rPr lang="en-US" sz="2000" b="1" dirty="0" err="1"/>
              <a:t>свету</a:t>
            </a:r>
            <a:r>
              <a:rPr lang="en-US" sz="2000" b="1" dirty="0"/>
              <a:t> и </a:t>
            </a:r>
            <a:r>
              <a:rPr lang="en-US" sz="2000" b="1" dirty="0" err="1"/>
              <a:t>вештине</a:t>
            </a:r>
            <a:r>
              <a:rPr lang="en-US" sz="2000" b="1" dirty="0"/>
              <a:t> </a:t>
            </a:r>
            <a:r>
              <a:rPr lang="en-US" sz="2000" b="1" dirty="0" err="1"/>
              <a:t>решавања</a:t>
            </a:r>
            <a:r>
              <a:rPr lang="en-US" sz="2000" b="1" dirty="0"/>
              <a:t> </a:t>
            </a:r>
            <a:r>
              <a:rPr lang="en-US" sz="2000" b="1" dirty="0" err="1"/>
              <a:t>проблема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/>
              <a:t>Г</a:t>
            </a:r>
            <a:r>
              <a:rPr lang="sr-Cyrl-RS" sz="2000" dirty="0"/>
              <a:t>еј</a:t>
            </a:r>
            <a:r>
              <a:rPr lang="en-US" sz="2000" dirty="0" err="1"/>
              <a:t>мификација</a:t>
            </a:r>
            <a:r>
              <a:rPr lang="en-US" sz="2000" dirty="0"/>
              <a:t> </a:t>
            </a:r>
            <a:r>
              <a:rPr lang="en-US" sz="2000" dirty="0" err="1"/>
              <a:t>помаже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виде</a:t>
            </a:r>
            <a:r>
              <a:rPr lang="en-US" sz="2000" dirty="0"/>
              <a:t> </a:t>
            </a:r>
            <a:r>
              <a:rPr lang="en-US" sz="2000" dirty="0" err="1"/>
              <a:t>практичне</a:t>
            </a:r>
            <a:r>
              <a:rPr lang="en-US" sz="2000" dirty="0"/>
              <a:t> </a:t>
            </a:r>
            <a:r>
              <a:rPr lang="en-US" sz="2000" dirty="0" err="1"/>
              <a:t>примене</a:t>
            </a:r>
            <a:r>
              <a:rPr lang="en-US" sz="2000" dirty="0"/>
              <a:t> </a:t>
            </a:r>
            <a:r>
              <a:rPr lang="en-US" sz="2000" dirty="0" err="1"/>
              <a:t>свог</a:t>
            </a:r>
            <a:r>
              <a:rPr lang="en-US" sz="2000" dirty="0"/>
              <a:t> </a:t>
            </a:r>
            <a:r>
              <a:rPr lang="en-US" sz="2000" dirty="0" err="1"/>
              <a:t>знања</a:t>
            </a:r>
            <a:r>
              <a:rPr lang="en-US" sz="2000" dirty="0"/>
              <a:t> </a:t>
            </a:r>
            <a:r>
              <a:rPr lang="en-US" sz="2000" dirty="0" err="1"/>
              <a:t>симулацијом</a:t>
            </a:r>
            <a:r>
              <a:rPr lang="en-US" sz="2000" dirty="0"/>
              <a:t> </a:t>
            </a:r>
            <a:r>
              <a:rPr lang="en-US" sz="2000" dirty="0" err="1"/>
              <a:t>сценарија</a:t>
            </a:r>
            <a:r>
              <a:rPr lang="en-US" sz="2000" dirty="0"/>
              <a:t> </a:t>
            </a:r>
            <a:r>
              <a:rPr lang="en-US" sz="2000" dirty="0" err="1"/>
              <a:t>из</a:t>
            </a:r>
            <a:r>
              <a:rPr lang="en-US" sz="2000" dirty="0"/>
              <a:t> </a:t>
            </a:r>
            <a:r>
              <a:rPr lang="en-US" sz="2000" dirty="0" err="1"/>
              <a:t>стварног</a:t>
            </a:r>
            <a:r>
              <a:rPr lang="en-US" sz="2000" dirty="0"/>
              <a:t> </a:t>
            </a:r>
            <a:r>
              <a:rPr lang="en-US" sz="2000" dirty="0" err="1"/>
              <a:t>света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приступ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ефикасан</a:t>
            </a:r>
            <a:r>
              <a:rPr lang="en-US" sz="2000" dirty="0"/>
              <a:t> у </a:t>
            </a:r>
            <a:r>
              <a:rPr lang="en-US" sz="2000" dirty="0" err="1"/>
              <a:t>развоју</a:t>
            </a:r>
            <a:r>
              <a:rPr lang="en-US" sz="2000" dirty="0"/>
              <a:t> </a:t>
            </a:r>
            <a:r>
              <a:rPr lang="en-US" sz="2000" dirty="0" err="1"/>
              <a:t>критичког</a:t>
            </a:r>
            <a:r>
              <a:rPr lang="en-US" sz="2000" dirty="0"/>
              <a:t> </a:t>
            </a:r>
            <a:r>
              <a:rPr lang="en-US" sz="2000" dirty="0" err="1"/>
              <a:t>мишљења</a:t>
            </a:r>
            <a:r>
              <a:rPr lang="en-US" sz="2000" dirty="0"/>
              <a:t> и </a:t>
            </a:r>
            <a:r>
              <a:rPr lang="en-US" sz="2000" dirty="0" err="1"/>
              <a:t>вештина</a:t>
            </a:r>
            <a:r>
              <a:rPr lang="en-US" sz="2000" dirty="0"/>
              <a:t> </a:t>
            </a:r>
            <a:r>
              <a:rPr lang="en-US" sz="2000" dirty="0" err="1"/>
              <a:t>решавања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,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кључне</a:t>
            </a:r>
            <a:r>
              <a:rPr lang="en-US" sz="2000" dirty="0"/>
              <a:t> у </a:t>
            </a:r>
            <a:r>
              <a:rPr lang="en-US" sz="2000" dirty="0" err="1"/>
              <a:t>стварним</a:t>
            </a:r>
            <a:r>
              <a:rPr lang="en-US" sz="2000" dirty="0"/>
              <a:t> </a:t>
            </a:r>
            <a:r>
              <a:rPr lang="en-US" sz="2000" dirty="0" err="1"/>
              <a:t>ситуацијама</a:t>
            </a:r>
            <a:r>
              <a:rPr lang="sr-Cyrl-RS" sz="2000" dirty="0"/>
              <a:t>.</a:t>
            </a:r>
            <a:endParaRPr lang="en-US" sz="2000" dirty="0"/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Тренутне</a:t>
            </a:r>
            <a:r>
              <a:rPr lang="en-US" sz="2000" b="1" dirty="0"/>
              <a:t> </a:t>
            </a:r>
            <a:r>
              <a:rPr lang="en-US" sz="2000" b="1" dirty="0" err="1"/>
              <a:t>повратне</a:t>
            </a:r>
            <a:r>
              <a:rPr lang="en-US" sz="2000" b="1" dirty="0"/>
              <a:t> </a:t>
            </a:r>
            <a:r>
              <a:rPr lang="en-US" sz="2000" b="1" dirty="0" err="1"/>
              <a:t>информације</a:t>
            </a:r>
            <a:r>
              <a:rPr lang="en-US" sz="2000" b="1" dirty="0"/>
              <a:t> и </a:t>
            </a:r>
            <a:r>
              <a:rPr lang="sr-Cyrl-RS" sz="2000" b="1" dirty="0"/>
              <a:t>подстицај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/>
              <a:t>Г</a:t>
            </a:r>
            <a:r>
              <a:rPr lang="sr-Cyrl-RS" sz="2000" dirty="0"/>
              <a:t>еј</a:t>
            </a:r>
            <a:r>
              <a:rPr lang="en-US" sz="2000" dirty="0" err="1"/>
              <a:t>мификовано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пружа</a:t>
            </a:r>
            <a:r>
              <a:rPr lang="en-US" sz="2000" dirty="0"/>
              <a:t> </a:t>
            </a:r>
            <a:r>
              <a:rPr lang="en-US" sz="2000" dirty="0" err="1"/>
              <a:t>тренутне</a:t>
            </a:r>
            <a:r>
              <a:rPr lang="en-US" sz="2000" dirty="0"/>
              <a:t> </a:t>
            </a:r>
            <a:r>
              <a:rPr lang="en-US" sz="2000" dirty="0" err="1"/>
              <a:t>повратне</a:t>
            </a:r>
            <a:r>
              <a:rPr lang="en-US" sz="2000" dirty="0"/>
              <a:t> </a:t>
            </a:r>
            <a:r>
              <a:rPr lang="en-US" sz="2000" dirty="0" err="1"/>
              <a:t>информације</a:t>
            </a:r>
            <a:r>
              <a:rPr lang="en-US" sz="2000" dirty="0"/>
              <a:t>, </a:t>
            </a:r>
            <a:r>
              <a:rPr lang="en-US" sz="2000" dirty="0" err="1"/>
              <a:t>омогућавајући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брзо</a:t>
            </a:r>
            <a:r>
              <a:rPr lang="en-US" sz="2000" dirty="0"/>
              <a:t> </a:t>
            </a:r>
            <a:r>
              <a:rPr lang="en-US" sz="2000" dirty="0" err="1"/>
              <a:t>схвате</a:t>
            </a:r>
            <a:r>
              <a:rPr lang="en-US" sz="2000" dirty="0"/>
              <a:t> </a:t>
            </a:r>
            <a:r>
              <a:rPr lang="en-US" sz="2000" dirty="0" err="1"/>
              <a:t>свој</a:t>
            </a:r>
            <a:r>
              <a:rPr lang="en-US" sz="2000" dirty="0"/>
              <a:t> </a:t>
            </a:r>
            <a:r>
              <a:rPr lang="en-US" sz="2000" dirty="0" err="1"/>
              <a:t>напредак</a:t>
            </a:r>
            <a:r>
              <a:rPr lang="en-US" sz="2000" dirty="0"/>
              <a:t> и </a:t>
            </a:r>
            <a:r>
              <a:rPr lang="en-US" sz="2000" dirty="0" err="1"/>
              <a:t>области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побољшање</a:t>
            </a:r>
            <a:r>
              <a:rPr lang="en-US" sz="2000" dirty="0"/>
              <a:t>. </a:t>
            </a:r>
            <a:r>
              <a:rPr lang="en-US" sz="2000" dirty="0" err="1"/>
              <a:t>Овај</a:t>
            </a:r>
            <a:r>
              <a:rPr lang="en-US" sz="2000" dirty="0"/>
              <a:t> </a:t>
            </a:r>
            <a:r>
              <a:rPr lang="en-US" sz="2000" dirty="0" err="1"/>
              <a:t>механизам</a:t>
            </a:r>
            <a:r>
              <a:rPr lang="en-US" sz="2000" dirty="0"/>
              <a:t> </a:t>
            </a:r>
            <a:r>
              <a:rPr lang="en-US" sz="2000" dirty="0" err="1"/>
              <a:t>тренутног</a:t>
            </a:r>
            <a:r>
              <a:rPr lang="en-US" sz="2000" dirty="0"/>
              <a:t> </a:t>
            </a:r>
            <a:r>
              <a:rPr lang="en-US" sz="2000" dirty="0" err="1"/>
              <a:t>одговора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неопходан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ефикасно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и </a:t>
            </a:r>
            <a:r>
              <a:rPr lang="en-US" sz="2000" dirty="0" err="1"/>
              <a:t>развој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GB" sz="3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78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34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</a:rPr>
              <a:t>Предности</a:t>
            </a:r>
            <a:r>
              <a:rPr lang="en-GB" sz="2400" b="1" dirty="0">
                <a:solidFill>
                  <a:srgbClr val="8A2061"/>
                </a:solidFill>
              </a:rPr>
              <a:t> г</a:t>
            </a:r>
            <a:r>
              <a:rPr lang="sr-Cyrl-RS" sz="2400" b="1" dirty="0">
                <a:solidFill>
                  <a:srgbClr val="8A2061"/>
                </a:solidFill>
              </a:rPr>
              <a:t>еј</a:t>
            </a:r>
            <a:r>
              <a:rPr lang="en-GB" sz="2400" b="1" dirty="0" err="1">
                <a:solidFill>
                  <a:srgbClr val="8A2061"/>
                </a:solidFill>
              </a:rPr>
              <a:t>мификације</a:t>
            </a:r>
            <a:r>
              <a:rPr lang="en-GB" sz="2400" b="1" dirty="0">
                <a:solidFill>
                  <a:srgbClr val="8A2061"/>
                </a:solidFill>
              </a:rPr>
              <a:t> у </a:t>
            </a:r>
            <a:r>
              <a:rPr lang="en-GB" sz="2400" b="1" dirty="0" err="1">
                <a:solidFill>
                  <a:srgbClr val="8A2061"/>
                </a:solidFill>
              </a:rPr>
              <a:t>учењу</a:t>
            </a:r>
            <a:endParaRPr lang="en-GB" sz="24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US" sz="2200" b="1" dirty="0" err="1"/>
              <a:t>Увиди</a:t>
            </a:r>
            <a:r>
              <a:rPr lang="en-US" sz="2200" b="1" dirty="0"/>
              <a:t> и </a:t>
            </a:r>
            <a:r>
              <a:rPr lang="en-US" sz="2200" b="1" dirty="0" err="1"/>
              <a:t>процена</a:t>
            </a:r>
            <a:r>
              <a:rPr lang="en-US" sz="2200" b="1" dirty="0"/>
              <a:t> </a:t>
            </a:r>
            <a:r>
              <a:rPr lang="en-US" sz="2200" b="1" dirty="0" err="1"/>
              <a:t>засновани</a:t>
            </a:r>
            <a:r>
              <a:rPr lang="en-US" sz="2200" b="1" dirty="0"/>
              <a:t> </a:t>
            </a:r>
            <a:r>
              <a:rPr lang="en-US" sz="2200" b="1" dirty="0" err="1"/>
              <a:t>на</a:t>
            </a:r>
            <a:r>
              <a:rPr lang="en-US" sz="2200" b="1" dirty="0"/>
              <a:t> </a:t>
            </a:r>
            <a:r>
              <a:rPr lang="en-US" sz="2200" b="1" dirty="0" err="1"/>
              <a:t>подацима</a:t>
            </a:r>
            <a:r>
              <a:rPr lang="en-US" sz="2200" b="1" dirty="0"/>
              <a:t>:</a:t>
            </a:r>
            <a:r>
              <a:rPr lang="sr-Cyrl-RS" sz="2200" b="1" dirty="0"/>
              <a:t> </a:t>
            </a:r>
            <a:r>
              <a:rPr lang="en-US" sz="2200" dirty="0"/>
              <a:t>Г</a:t>
            </a:r>
            <a:r>
              <a:rPr lang="sr-Cyrl-RS" sz="2200" dirty="0"/>
              <a:t>еј</a:t>
            </a:r>
            <a:r>
              <a:rPr lang="en-US" sz="2200" dirty="0" err="1"/>
              <a:t>мификација</a:t>
            </a:r>
            <a:r>
              <a:rPr lang="en-US" sz="2200" dirty="0"/>
              <a:t> у </a:t>
            </a:r>
            <a:r>
              <a:rPr lang="en-US" sz="2200" dirty="0" err="1"/>
              <a:t>образовању</a:t>
            </a:r>
            <a:r>
              <a:rPr lang="en-US" sz="2200" dirty="0"/>
              <a:t> </a:t>
            </a:r>
            <a:r>
              <a:rPr lang="en-US" sz="2200" dirty="0" err="1"/>
              <a:t>често</a:t>
            </a:r>
            <a:r>
              <a:rPr lang="en-US" sz="2200" dirty="0"/>
              <a:t> </a:t>
            </a:r>
            <a:r>
              <a:rPr lang="en-US" sz="2200" dirty="0" err="1"/>
              <a:t>долази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аналитиком</a:t>
            </a:r>
            <a:r>
              <a:rPr lang="en-US" sz="2200" dirty="0"/>
              <a:t> и </a:t>
            </a:r>
            <a:r>
              <a:rPr lang="en-US" sz="2200" dirty="0" err="1"/>
              <a:t>праћењем</a:t>
            </a:r>
            <a:r>
              <a:rPr lang="en-US" sz="2200" dirty="0"/>
              <a:t> </a:t>
            </a:r>
            <a:r>
              <a:rPr lang="en-US" sz="2200" dirty="0" err="1"/>
              <a:t>података</a:t>
            </a:r>
            <a:r>
              <a:rPr lang="en-US" sz="2200" dirty="0"/>
              <a:t>, </a:t>
            </a:r>
            <a:r>
              <a:rPr lang="en-US" sz="2200" dirty="0" err="1"/>
              <a:t>пружајући</a:t>
            </a:r>
            <a:r>
              <a:rPr lang="en-US" sz="2200" dirty="0"/>
              <a:t> </a:t>
            </a:r>
            <a:r>
              <a:rPr lang="en-US" sz="2200" dirty="0" err="1"/>
              <a:t>наставницима</a:t>
            </a:r>
            <a:r>
              <a:rPr lang="sr-Cyrl-RS" sz="2200" dirty="0"/>
              <a:t>/професорима</a:t>
            </a:r>
            <a:r>
              <a:rPr lang="en-US" sz="2200" dirty="0"/>
              <a:t> </a:t>
            </a:r>
            <a:r>
              <a:rPr lang="en-US" sz="2200" dirty="0" err="1"/>
              <a:t>увид</a:t>
            </a:r>
            <a:r>
              <a:rPr lang="en-US" sz="2200" dirty="0"/>
              <a:t> у и </a:t>
            </a:r>
            <a:r>
              <a:rPr lang="en-US" sz="2200" dirty="0" err="1"/>
              <a:t>области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побољшање</a:t>
            </a:r>
            <a:r>
              <a:rPr lang="en-US" sz="2200" dirty="0"/>
              <a:t>. </a:t>
            </a:r>
            <a:r>
              <a:rPr lang="en-US" sz="2200" dirty="0" err="1"/>
              <a:t>Овај</a:t>
            </a:r>
            <a:r>
              <a:rPr lang="en-US" sz="2200" dirty="0"/>
              <a:t> </a:t>
            </a:r>
            <a:r>
              <a:rPr lang="en-US" sz="2200" dirty="0" err="1"/>
              <a:t>приступ</a:t>
            </a:r>
            <a:r>
              <a:rPr lang="en-US" sz="2200" dirty="0"/>
              <a:t> </a:t>
            </a:r>
            <a:r>
              <a:rPr lang="en-US" sz="2200" dirty="0" err="1"/>
              <a:t>заснован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подацима</a:t>
            </a:r>
            <a:r>
              <a:rPr lang="en-US" sz="2200" dirty="0"/>
              <a:t> </a:t>
            </a:r>
            <a:r>
              <a:rPr lang="en-US" sz="2200" dirty="0" err="1"/>
              <a:t>омогућава</a:t>
            </a:r>
            <a:r>
              <a:rPr lang="sr-Cyrl-RS" sz="2200" dirty="0"/>
              <a:t> боље циљане</a:t>
            </a:r>
            <a:r>
              <a:rPr lang="en-US" sz="2200" dirty="0"/>
              <a:t> и </a:t>
            </a:r>
            <a:r>
              <a:rPr lang="en-US" sz="2200" dirty="0" err="1"/>
              <a:t>ефикасније</a:t>
            </a:r>
            <a:r>
              <a:rPr lang="en-US" sz="2200" dirty="0"/>
              <a:t> </a:t>
            </a:r>
            <a:r>
              <a:rPr lang="en-US" sz="2200" dirty="0" err="1"/>
              <a:t>стратегије</a:t>
            </a:r>
            <a:r>
              <a:rPr lang="en-US" sz="2200" dirty="0"/>
              <a:t> </a:t>
            </a:r>
            <a:r>
              <a:rPr lang="en-US" sz="2200" dirty="0" err="1"/>
              <a:t>подучавања</a:t>
            </a:r>
            <a:r>
              <a:rPr lang="sr-Cyrl-RS" sz="2200" dirty="0"/>
              <a:t>.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GB" sz="3200" b="1" dirty="0"/>
          </a:p>
          <a:p>
            <a:pPr algn="just" rtl="0">
              <a:lnSpc>
                <a:spcPts val="2440"/>
              </a:lnSpc>
            </a:pPr>
            <a:r>
              <a:rPr lang="en-US" sz="2200" b="1" dirty="0" err="1"/>
              <a:t>Повећана</a:t>
            </a:r>
            <a:r>
              <a:rPr lang="en-US" sz="2200" b="1" dirty="0"/>
              <a:t> </a:t>
            </a:r>
            <a:r>
              <a:rPr lang="en-US" sz="2200" b="1" dirty="0" err="1"/>
              <a:t>ангажованост</a:t>
            </a:r>
            <a:r>
              <a:rPr lang="en-US" sz="2200" b="1" dirty="0"/>
              <a:t>:</a:t>
            </a:r>
            <a:r>
              <a:rPr lang="sr-Cyrl-RS" sz="2200" b="1" dirty="0"/>
              <a:t> </a:t>
            </a:r>
            <a:r>
              <a:rPr lang="en-US" sz="2200" dirty="0"/>
              <a:t>Г</a:t>
            </a:r>
            <a:r>
              <a:rPr lang="sr-Cyrl-RS" sz="2200" dirty="0"/>
              <a:t>еј</a:t>
            </a:r>
            <a:r>
              <a:rPr lang="en-US" sz="2200" dirty="0" err="1"/>
              <a:t>мификација</a:t>
            </a:r>
            <a:r>
              <a:rPr lang="en-US" sz="2200" dirty="0"/>
              <a:t> </a:t>
            </a:r>
            <a:r>
              <a:rPr lang="en-US" sz="2200" dirty="0" err="1"/>
              <a:t>чини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r>
              <a:rPr lang="en-US" sz="2200" dirty="0"/>
              <a:t> </a:t>
            </a:r>
            <a:r>
              <a:rPr lang="en-US" sz="2200" dirty="0" err="1"/>
              <a:t>занимљивијим</a:t>
            </a:r>
            <a:r>
              <a:rPr lang="en-US" sz="2200" dirty="0"/>
              <a:t> </a:t>
            </a:r>
            <a:r>
              <a:rPr lang="en-US" sz="2200" dirty="0" err="1"/>
              <a:t>тако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функције</a:t>
            </a:r>
            <a:r>
              <a:rPr lang="en-US" sz="2200" dirty="0"/>
              <a:t> </a:t>
            </a:r>
            <a:r>
              <a:rPr lang="en-US" sz="2200" dirty="0" err="1"/>
              <a:t>попут</a:t>
            </a:r>
            <a:r>
              <a:rPr lang="en-US" sz="2200" dirty="0"/>
              <a:t> </a:t>
            </a:r>
            <a:r>
              <a:rPr lang="en-US" sz="2200" dirty="0" err="1"/>
              <a:t>игрица</a:t>
            </a:r>
            <a:r>
              <a:rPr lang="en-US" sz="2200" dirty="0"/>
              <a:t>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интерактивни</a:t>
            </a:r>
            <a:r>
              <a:rPr lang="en-US" sz="2200" dirty="0"/>
              <a:t> </a:t>
            </a:r>
            <a:r>
              <a:rPr lang="en-US" sz="2200" dirty="0" err="1"/>
              <a:t>квизови</a:t>
            </a:r>
            <a:r>
              <a:rPr lang="en-US" sz="2200" dirty="0"/>
              <a:t> и </a:t>
            </a:r>
            <a:r>
              <a:rPr lang="en-US" sz="2200" dirty="0" err="1"/>
              <a:t>симулације</a:t>
            </a:r>
            <a:r>
              <a:rPr lang="en-US" sz="2200" dirty="0"/>
              <a:t>. </a:t>
            </a:r>
            <a:r>
              <a:rPr lang="en-US" sz="2200" dirty="0" err="1"/>
              <a:t>Овај</a:t>
            </a:r>
            <a:r>
              <a:rPr lang="en-US" sz="2200" dirty="0"/>
              <a:t> </a:t>
            </a:r>
            <a:r>
              <a:rPr lang="en-US" sz="2200" dirty="0" err="1"/>
              <a:t>приступ</a:t>
            </a:r>
            <a:r>
              <a:rPr lang="en-US" sz="2200" dirty="0"/>
              <a:t> </a:t>
            </a:r>
            <a:r>
              <a:rPr lang="en-US" sz="2200" dirty="0" err="1"/>
              <a:t>привлачи</a:t>
            </a:r>
            <a:r>
              <a:rPr lang="en-US" sz="2200" dirty="0"/>
              <a:t> </a:t>
            </a:r>
            <a:r>
              <a:rPr lang="en-US" sz="2200" dirty="0" err="1"/>
              <a:t>пажњу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US" sz="2200" dirty="0"/>
              <a:t>, </a:t>
            </a:r>
            <a:r>
              <a:rPr lang="en-US" sz="2200" dirty="0" err="1"/>
              <a:t>чинећи</a:t>
            </a:r>
            <a:r>
              <a:rPr lang="en-US" sz="2200" dirty="0"/>
              <a:t> </a:t>
            </a:r>
            <a:r>
              <a:rPr lang="en-US" sz="2200" dirty="0" err="1"/>
              <a:t>процес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 </a:t>
            </a:r>
            <a:r>
              <a:rPr lang="en-US" sz="2200" dirty="0" err="1"/>
              <a:t>пријатнијим</a:t>
            </a:r>
            <a:r>
              <a:rPr lang="en-US" sz="2200" dirty="0"/>
              <a:t> и </a:t>
            </a:r>
            <a:r>
              <a:rPr lang="en-US" sz="2200" dirty="0" err="1"/>
              <a:t>мање</a:t>
            </a:r>
            <a:r>
              <a:rPr lang="en-US" sz="2200" dirty="0"/>
              <a:t> </a:t>
            </a:r>
            <a:r>
              <a:rPr lang="en-US" sz="2200" dirty="0" err="1"/>
              <a:t>пасивним</a:t>
            </a:r>
            <a:r>
              <a:rPr lang="en-US" sz="2200" dirty="0"/>
              <a:t> </a:t>
            </a:r>
            <a:r>
              <a:rPr lang="en-US" sz="2200" dirty="0" err="1"/>
              <a:t>искуством</a:t>
            </a:r>
            <a:r>
              <a:rPr lang="en-US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b="1" dirty="0" err="1"/>
              <a:t>Унапређење</a:t>
            </a:r>
            <a:r>
              <a:rPr lang="en-US" sz="2200" b="1" dirty="0"/>
              <a:t> </a:t>
            </a:r>
            <a:r>
              <a:rPr lang="en-US" sz="2200" b="1" dirty="0" err="1"/>
              <a:t>вештина</a:t>
            </a:r>
            <a:r>
              <a:rPr lang="en-US" sz="2200" b="1" dirty="0"/>
              <a:t> </a:t>
            </a:r>
            <a:r>
              <a:rPr lang="en-US" sz="2200" b="1" dirty="0" err="1"/>
              <a:t>сарадње</a:t>
            </a:r>
            <a:r>
              <a:rPr lang="en-US" sz="2200" b="1" dirty="0"/>
              <a:t> и </a:t>
            </a:r>
            <a:r>
              <a:rPr lang="en-US" sz="2200" b="1" dirty="0" err="1"/>
              <a:t>друштвене</a:t>
            </a:r>
            <a:r>
              <a:rPr lang="en-US" sz="2200" b="1" dirty="0"/>
              <a:t> </a:t>
            </a:r>
            <a:r>
              <a:rPr lang="en-US" sz="2200" b="1" dirty="0" err="1"/>
              <a:t>интеракције</a:t>
            </a:r>
            <a:r>
              <a:rPr lang="en-US" sz="2200" b="1" dirty="0"/>
              <a:t>:</a:t>
            </a:r>
            <a:r>
              <a:rPr lang="sr-Cyrl-RS" sz="2200" b="1" dirty="0"/>
              <a:t> </a:t>
            </a:r>
            <a:r>
              <a:rPr lang="en-US" sz="2200" dirty="0" err="1"/>
              <a:t>Једна</a:t>
            </a:r>
            <a:r>
              <a:rPr lang="en-US" sz="2200" dirty="0"/>
              <a:t> </a:t>
            </a:r>
            <a:r>
              <a:rPr lang="en-US" sz="2200" dirty="0" err="1"/>
              <a:t>од</a:t>
            </a:r>
            <a:r>
              <a:rPr lang="en-US" sz="2200" dirty="0"/>
              <a:t> </a:t>
            </a:r>
            <a:r>
              <a:rPr lang="en-US" sz="2200" dirty="0" err="1"/>
              <a:t>кључних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 21. </a:t>
            </a:r>
            <a:r>
              <a:rPr lang="en-US" sz="2200" dirty="0" err="1"/>
              <a:t>века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сарађује</a:t>
            </a:r>
            <a:r>
              <a:rPr lang="en-US" sz="2200" dirty="0"/>
              <a:t> у </a:t>
            </a:r>
            <a:r>
              <a:rPr lang="en-US" sz="2200" dirty="0" err="1"/>
              <a:t>различитим</a:t>
            </a:r>
            <a:r>
              <a:rPr lang="en-US" sz="2200" dirty="0"/>
              <a:t> </a:t>
            </a:r>
            <a:r>
              <a:rPr lang="en-US" sz="2200" dirty="0" err="1"/>
              <a:t>тимовима</a:t>
            </a:r>
            <a:r>
              <a:rPr lang="en-US" sz="2200" dirty="0"/>
              <a:t> и </a:t>
            </a:r>
            <a:r>
              <a:rPr lang="en-US" sz="2200" dirty="0" err="1"/>
              <a:t>ефикасно</a:t>
            </a:r>
            <a:r>
              <a:rPr lang="en-US" sz="2200" dirty="0"/>
              <a:t> </a:t>
            </a:r>
            <a:r>
              <a:rPr lang="en-US" sz="2200" dirty="0" err="1"/>
              <a:t>комуницира</a:t>
            </a:r>
            <a:r>
              <a:rPr lang="en-US" sz="2200" dirty="0"/>
              <a:t>. Г</a:t>
            </a:r>
            <a:r>
              <a:rPr lang="sr-Cyrl-RS" sz="2200" dirty="0"/>
              <a:t>еј</a:t>
            </a:r>
            <a:r>
              <a:rPr lang="en-US" sz="2200" dirty="0" err="1"/>
              <a:t>мификација</a:t>
            </a:r>
            <a:r>
              <a:rPr lang="en-US" sz="2200" dirty="0"/>
              <a:t> у </a:t>
            </a:r>
            <a:r>
              <a:rPr lang="en-US" sz="2200" dirty="0" err="1"/>
              <a:t>образовању</a:t>
            </a:r>
            <a:r>
              <a:rPr lang="en-US" sz="2200" dirty="0"/>
              <a:t> </a:t>
            </a:r>
            <a:r>
              <a:rPr lang="en-US" sz="2200" dirty="0" err="1"/>
              <a:t>промовише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интегришући</a:t>
            </a:r>
            <a:r>
              <a:rPr lang="en-US" sz="2200" dirty="0"/>
              <a:t> </a:t>
            </a:r>
            <a:r>
              <a:rPr lang="en-US" sz="2200" dirty="0" err="1"/>
              <a:t>игре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више</a:t>
            </a:r>
            <a:r>
              <a:rPr lang="en-US" sz="2200" dirty="0"/>
              <a:t> </a:t>
            </a:r>
            <a:r>
              <a:rPr lang="en-US" sz="2200" dirty="0" err="1"/>
              <a:t>играча</a:t>
            </a:r>
            <a:r>
              <a:rPr lang="en-US" sz="2200" dirty="0"/>
              <a:t>, </a:t>
            </a:r>
            <a:r>
              <a:rPr lang="en-US" sz="2200" dirty="0" err="1"/>
              <a:t>групне</a:t>
            </a:r>
            <a:r>
              <a:rPr lang="en-US" sz="2200" dirty="0"/>
              <a:t> </a:t>
            </a:r>
            <a:r>
              <a:rPr lang="en-US" sz="2200" dirty="0" err="1"/>
              <a:t>изазове</a:t>
            </a:r>
            <a:r>
              <a:rPr lang="en-US" sz="2200" dirty="0"/>
              <a:t> и </a:t>
            </a:r>
            <a:r>
              <a:rPr lang="en-US" sz="2200" dirty="0" err="1"/>
              <a:t>табеле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лидерима</a:t>
            </a:r>
            <a:r>
              <a:rPr lang="en-US" sz="2200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развијају</a:t>
            </a:r>
            <a:r>
              <a:rPr lang="en-US" sz="2200" dirty="0"/>
              <a:t> и </a:t>
            </a:r>
            <a:r>
              <a:rPr lang="en-US" sz="2200" dirty="0" err="1"/>
              <a:t>такмичење</a:t>
            </a:r>
            <a:r>
              <a:rPr lang="en-US" sz="2200" dirty="0"/>
              <a:t> и </a:t>
            </a:r>
            <a:r>
              <a:rPr lang="en-US" sz="2200" dirty="0" err="1"/>
              <a:t>сарадњу</a:t>
            </a:r>
            <a:r>
              <a:rPr lang="en-US" sz="2200" dirty="0"/>
              <a:t>. </a:t>
            </a:r>
            <a:r>
              <a:rPr lang="en-US" sz="2200" dirty="0" err="1"/>
              <a:t>Ово</a:t>
            </a:r>
            <a:r>
              <a:rPr lang="en-US" sz="2200" dirty="0"/>
              <a:t> </a:t>
            </a:r>
            <a:r>
              <a:rPr lang="en-US" sz="2200" dirty="0" err="1"/>
              <a:t>окружење</a:t>
            </a:r>
            <a:r>
              <a:rPr lang="en-US" sz="2200" dirty="0"/>
              <a:t> </a:t>
            </a:r>
            <a:r>
              <a:rPr lang="en-US" sz="2200" dirty="0" err="1"/>
              <a:t>подстиче</a:t>
            </a:r>
            <a:r>
              <a:rPr lang="en-US" sz="2200" dirty="0"/>
              <a:t> </a:t>
            </a:r>
            <a:r>
              <a:rPr lang="en-US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сарађују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пројектима</a:t>
            </a:r>
            <a:r>
              <a:rPr lang="en-US" sz="2200" dirty="0"/>
              <a:t>, </a:t>
            </a:r>
            <a:r>
              <a:rPr lang="en-US" sz="2200" dirty="0" err="1"/>
              <a:t>деле</a:t>
            </a:r>
            <a:r>
              <a:rPr lang="en-US" sz="2200" dirty="0"/>
              <a:t> </a:t>
            </a:r>
            <a:r>
              <a:rPr lang="en-US" sz="2200" dirty="0" err="1"/>
              <a:t>знање</a:t>
            </a:r>
            <a:r>
              <a:rPr lang="en-US" sz="2200" dirty="0"/>
              <a:t> и </a:t>
            </a:r>
            <a:r>
              <a:rPr lang="en-US" sz="2200" dirty="0" err="1"/>
              <a:t>подржавају</a:t>
            </a:r>
            <a:r>
              <a:rPr lang="en-US" sz="2200" dirty="0"/>
              <a:t> </a:t>
            </a:r>
            <a:r>
              <a:rPr lang="en-US" sz="2200" dirty="0" err="1"/>
              <a:t>једни</a:t>
            </a:r>
            <a:r>
              <a:rPr lang="en-US" sz="2200" dirty="0"/>
              <a:t> </a:t>
            </a:r>
            <a:r>
              <a:rPr lang="en-US" sz="2200" dirty="0" err="1"/>
              <a:t>друге</a:t>
            </a:r>
            <a:r>
              <a:rPr lang="en-US" sz="2200" dirty="0"/>
              <a:t>. </a:t>
            </a:r>
            <a:r>
              <a:rPr lang="en-US" sz="2200" dirty="0" err="1"/>
              <a:t>Укључујући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у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интерактивне</a:t>
            </a:r>
            <a:r>
              <a:rPr lang="en-US" sz="2200" dirty="0"/>
              <a:t> и </a:t>
            </a:r>
            <a:r>
              <a:rPr lang="en-US" sz="2200" dirty="0" err="1"/>
              <a:t>друштвене</a:t>
            </a:r>
            <a:r>
              <a:rPr lang="en-US" sz="2200" dirty="0"/>
              <a:t> </a:t>
            </a:r>
            <a:r>
              <a:rPr lang="en-US" sz="2200" dirty="0" err="1"/>
              <a:t>активности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, </a:t>
            </a:r>
            <a:r>
              <a:rPr lang="en-US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US" sz="2200" dirty="0"/>
              <a:t> </a:t>
            </a:r>
            <a:r>
              <a:rPr lang="en-US" sz="2200" dirty="0" err="1"/>
              <a:t>развијају</a:t>
            </a:r>
            <a:r>
              <a:rPr lang="en-US" sz="2200" dirty="0"/>
              <a:t> </a:t>
            </a:r>
            <a:r>
              <a:rPr lang="en-US" sz="2200" dirty="0" err="1"/>
              <a:t>основне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тимски</a:t>
            </a:r>
            <a:r>
              <a:rPr lang="en-US" sz="2200" dirty="0"/>
              <a:t> </a:t>
            </a:r>
            <a:r>
              <a:rPr lang="en-US" sz="2200" dirty="0" err="1"/>
              <a:t>рад</a:t>
            </a:r>
            <a:r>
              <a:rPr lang="en-US" sz="2200" dirty="0"/>
              <a:t>, </a:t>
            </a:r>
            <a:r>
              <a:rPr lang="en-US" sz="2200" dirty="0" err="1"/>
              <a:t>комуникација</a:t>
            </a:r>
            <a:r>
              <a:rPr lang="en-US" sz="2200" dirty="0"/>
              <a:t> и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преговарања</a:t>
            </a:r>
            <a:r>
              <a:rPr lang="en-US" sz="2200" dirty="0"/>
              <a:t> и </a:t>
            </a:r>
            <a:r>
              <a:rPr lang="en-US" sz="2200" dirty="0" err="1"/>
              <a:t>решавања</a:t>
            </a:r>
            <a:r>
              <a:rPr lang="en-US" sz="2200" dirty="0"/>
              <a:t> </a:t>
            </a:r>
            <a:r>
              <a:rPr lang="en-US" sz="2200" dirty="0" err="1"/>
              <a:t>сукоба</a:t>
            </a:r>
            <a:r>
              <a:rPr lang="en-US" sz="2200" dirty="0"/>
              <a:t>.</a:t>
            </a:r>
            <a:endParaRPr lang="en-GB" sz="2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22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5251" y="961122"/>
            <a:ext cx="7496174" cy="3235130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b="1" dirty="0" err="1">
                <a:solidFill>
                  <a:srgbClr val="8A2061"/>
                </a:solidFill>
              </a:rPr>
              <a:t>Ограничења</a:t>
            </a:r>
            <a:r>
              <a:rPr lang="en-GB" sz="2000" b="1" dirty="0">
                <a:solidFill>
                  <a:srgbClr val="8A2061"/>
                </a:solidFill>
              </a:rPr>
              <a:t> г</a:t>
            </a:r>
            <a:r>
              <a:rPr lang="sr-Cyrl-RS" sz="2000" b="1" dirty="0">
                <a:solidFill>
                  <a:srgbClr val="8A2061"/>
                </a:solidFill>
              </a:rPr>
              <a:t>еј</a:t>
            </a:r>
            <a:r>
              <a:rPr lang="en-GB" sz="2000" b="1" dirty="0" err="1">
                <a:solidFill>
                  <a:srgbClr val="8A2061"/>
                </a:solidFill>
              </a:rPr>
              <a:t>мификације</a:t>
            </a:r>
            <a:r>
              <a:rPr lang="en-GB" sz="2000" b="1" dirty="0">
                <a:solidFill>
                  <a:srgbClr val="8A2061"/>
                </a:solidFill>
              </a:rPr>
              <a:t> у </a:t>
            </a:r>
            <a:r>
              <a:rPr lang="en-GB" sz="2000" b="1" dirty="0" err="1">
                <a:solidFill>
                  <a:srgbClr val="8A2061"/>
                </a:solidFill>
              </a:rPr>
              <a:t>учењу</a:t>
            </a:r>
            <a:endParaRPr lang="en-GB" sz="2000" b="1" dirty="0">
              <a:solidFill>
                <a:srgbClr val="8A2061"/>
              </a:solidFill>
            </a:endParaRPr>
          </a:p>
          <a:p>
            <a:pPr algn="just" rtl="0"/>
            <a:r>
              <a:rPr lang="en-US" sz="2000" dirty="0" err="1"/>
              <a:t>Иако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гејмификација</a:t>
            </a:r>
            <a:r>
              <a:rPr lang="en-US" sz="2000" dirty="0"/>
              <a:t> </a:t>
            </a:r>
            <a:r>
              <a:rPr lang="en-US" sz="2000" dirty="0" err="1"/>
              <a:t>показала</a:t>
            </a:r>
            <a:r>
              <a:rPr lang="en-US" sz="2000" dirty="0"/>
              <a:t> </a:t>
            </a:r>
            <a:r>
              <a:rPr lang="en-US" sz="2000" dirty="0" err="1"/>
              <a:t>ефикасном</a:t>
            </a:r>
            <a:r>
              <a:rPr lang="en-US" sz="2000" dirty="0"/>
              <a:t> у </a:t>
            </a:r>
            <a:r>
              <a:rPr lang="en-US" sz="2000" dirty="0" err="1"/>
              <a:t>одређеним</a:t>
            </a:r>
            <a:r>
              <a:rPr lang="en-US" sz="2000" dirty="0"/>
              <a:t> </a:t>
            </a:r>
            <a:r>
              <a:rPr lang="en-US" sz="2000" dirty="0" err="1"/>
              <a:t>контекстима</a:t>
            </a:r>
            <a:r>
              <a:rPr lang="en-US" sz="2000" dirty="0"/>
              <a:t>, </a:t>
            </a:r>
            <a:r>
              <a:rPr lang="en-US" sz="2000" dirty="0" err="1"/>
              <a:t>важно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критички</a:t>
            </a:r>
            <a:r>
              <a:rPr lang="en-US" sz="2000" dirty="0"/>
              <a:t> </a:t>
            </a:r>
            <a:r>
              <a:rPr lang="en-US" sz="2000" dirty="0" err="1"/>
              <a:t>проценити</a:t>
            </a:r>
            <a:r>
              <a:rPr lang="en-US" sz="2000" dirty="0"/>
              <a:t> </a:t>
            </a:r>
            <a:r>
              <a:rPr lang="en-US" sz="2000" dirty="0" err="1"/>
              <a:t>њену</a:t>
            </a:r>
            <a:r>
              <a:rPr lang="en-US" sz="2000" dirty="0"/>
              <a:t> </a:t>
            </a:r>
            <a:r>
              <a:rPr lang="en-US" sz="2000" dirty="0" err="1"/>
              <a:t>примену</a:t>
            </a:r>
            <a:r>
              <a:rPr lang="en-US" sz="2000" dirty="0"/>
              <a:t> </a:t>
            </a:r>
            <a:r>
              <a:rPr lang="en-US" sz="2000" dirty="0" err="1"/>
              <a:t>како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осигурало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усклађена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образовним</a:t>
            </a:r>
            <a:r>
              <a:rPr lang="en-US" sz="2000" dirty="0"/>
              <a:t> </a:t>
            </a:r>
            <a:r>
              <a:rPr lang="en-US" sz="2000" dirty="0" err="1"/>
              <a:t>циљевима</a:t>
            </a:r>
            <a:r>
              <a:rPr lang="en-US" sz="2000" dirty="0"/>
              <a:t> </a:t>
            </a:r>
            <a:r>
              <a:rPr lang="en-US" sz="2000" dirty="0" err="1"/>
              <a:t>без</a:t>
            </a:r>
            <a:r>
              <a:rPr lang="en-US" sz="2000" dirty="0"/>
              <a:t> </a:t>
            </a:r>
            <a:r>
              <a:rPr lang="en-US" sz="2000" dirty="0" err="1"/>
              <a:t>ненамерног</a:t>
            </a:r>
            <a:r>
              <a:rPr lang="en-US" sz="2000" dirty="0"/>
              <a:t> </a:t>
            </a:r>
            <a:r>
              <a:rPr lang="en-US" sz="2000" dirty="0" err="1"/>
              <a:t>стварања</a:t>
            </a:r>
            <a:r>
              <a:rPr lang="en-US" sz="2000" dirty="0"/>
              <a:t> </a:t>
            </a:r>
            <a:r>
              <a:rPr lang="en-US" sz="2000" dirty="0" err="1"/>
              <a:t>проблема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могли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умање</a:t>
            </a:r>
            <a:r>
              <a:rPr lang="en-US" sz="2000" dirty="0"/>
              <a:t> </a:t>
            </a:r>
            <a:r>
              <a:rPr lang="en-US" sz="2000" dirty="0" err="1"/>
              <a:t>искуство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Разумевање</a:t>
            </a:r>
            <a:r>
              <a:rPr lang="en-US" sz="2000" dirty="0"/>
              <a:t> </a:t>
            </a:r>
            <a:r>
              <a:rPr lang="en-US" sz="2000" dirty="0" err="1"/>
              <a:t>потенцијалних</a:t>
            </a:r>
            <a:r>
              <a:rPr lang="en-US" sz="2000" dirty="0"/>
              <a:t> </a:t>
            </a:r>
            <a:r>
              <a:rPr lang="en-US" sz="2000" dirty="0" err="1"/>
              <a:t>недостатака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суштинске</a:t>
            </a:r>
            <a:r>
              <a:rPr lang="en-US" sz="2000" dirty="0"/>
              <a:t> </a:t>
            </a:r>
            <a:r>
              <a:rPr lang="en-US" sz="2000" dirty="0" err="1"/>
              <a:t>важности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наставнике</a:t>
            </a:r>
            <a:r>
              <a:rPr lang="sr-Cyrl-RS" sz="2000" dirty="0"/>
              <a:t>/професоре</a:t>
            </a:r>
            <a:r>
              <a:rPr lang="en-US" sz="2000" dirty="0"/>
              <a:t> </a:t>
            </a:r>
            <a:r>
              <a:rPr lang="en-US" sz="2000" dirty="0" err="1"/>
              <a:t>како</a:t>
            </a:r>
            <a:r>
              <a:rPr lang="en-US" sz="2000" dirty="0"/>
              <a:t> </a:t>
            </a:r>
            <a:r>
              <a:rPr lang="en-US" sz="2000" dirty="0" err="1"/>
              <a:t>би</a:t>
            </a:r>
            <a:r>
              <a:rPr lang="en-US" sz="2000" dirty="0"/>
              <a:t> </a:t>
            </a:r>
            <a:r>
              <a:rPr lang="en-US" sz="2000" dirty="0" err="1"/>
              <a:t>створили</a:t>
            </a:r>
            <a:r>
              <a:rPr lang="en-US" sz="2000" dirty="0"/>
              <a:t> </a:t>
            </a:r>
            <a:r>
              <a:rPr lang="en-US" sz="2000" dirty="0" err="1"/>
              <a:t>уравнотежено</a:t>
            </a:r>
            <a:r>
              <a:rPr lang="en-US" sz="2000" dirty="0"/>
              <a:t> и </a:t>
            </a:r>
            <a:r>
              <a:rPr lang="en-US" sz="2000" dirty="0" err="1"/>
              <a:t>ефикасно</a:t>
            </a:r>
            <a:r>
              <a:rPr lang="en-US" sz="2000" dirty="0"/>
              <a:t> </a:t>
            </a:r>
            <a:r>
              <a:rPr lang="en-US" sz="2000" dirty="0" err="1"/>
              <a:t>окружење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учење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користи</a:t>
            </a:r>
            <a:r>
              <a:rPr lang="en-US" sz="2000" dirty="0"/>
              <a:t> </a:t>
            </a:r>
            <a:r>
              <a:rPr lang="en-US" sz="2000" dirty="0" err="1"/>
              <a:t>свим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.</a:t>
            </a:r>
          </a:p>
          <a:p>
            <a:pPr algn="just" rtl="0"/>
            <a:endParaRPr lang="en-US" sz="2000" dirty="0"/>
          </a:p>
          <a:p>
            <a:pPr algn="just" rtl="0"/>
            <a:r>
              <a:rPr lang="en-US" sz="2000" dirty="0" err="1"/>
              <a:t>Важно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гледати</a:t>
            </a:r>
            <a:r>
              <a:rPr lang="en-US" sz="2000" dirty="0"/>
              <a:t> </a:t>
            </a:r>
            <a:r>
              <a:rPr lang="en-US" sz="2000" dirty="0" err="1"/>
              <a:t>даље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узбуђења</a:t>
            </a:r>
            <a:r>
              <a:rPr lang="en-US" sz="2000" dirty="0"/>
              <a:t> </a:t>
            </a:r>
            <a:r>
              <a:rPr lang="sr-Cyrl-RS" sz="2000" dirty="0"/>
              <a:t>које игре доносе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површинском</a:t>
            </a:r>
            <a:r>
              <a:rPr lang="en-US" sz="2000" dirty="0"/>
              <a:t> </a:t>
            </a:r>
            <a:r>
              <a:rPr lang="en-US" sz="2000" dirty="0" err="1"/>
              <a:t>нивоу</a:t>
            </a:r>
            <a:r>
              <a:rPr lang="en-US" sz="2000" dirty="0"/>
              <a:t> и </a:t>
            </a:r>
            <a:r>
              <a:rPr lang="en-US" sz="2000" dirty="0" err="1"/>
              <a:t>размотрити</a:t>
            </a:r>
            <a:r>
              <a:rPr lang="en-US" sz="2000" dirty="0"/>
              <a:t> </a:t>
            </a:r>
            <a:r>
              <a:rPr lang="en-US" sz="2000" dirty="0" err="1"/>
              <a:t>дубље</a:t>
            </a:r>
            <a:r>
              <a:rPr lang="en-US" sz="2000" dirty="0"/>
              <a:t> </a:t>
            </a:r>
            <a:r>
              <a:rPr lang="en-US" sz="2000" dirty="0" err="1"/>
              <a:t>импликације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. </a:t>
            </a:r>
            <a:r>
              <a:rPr lang="sr-Cyrl-RS" sz="2000" dirty="0"/>
              <a:t>Пажљиво</a:t>
            </a:r>
            <a:r>
              <a:rPr lang="en-US" sz="2000" dirty="0"/>
              <a:t> </a:t>
            </a:r>
            <a:r>
              <a:rPr lang="en-US" sz="2000" dirty="0" err="1"/>
              <a:t>испитивање</a:t>
            </a:r>
            <a:r>
              <a:rPr lang="en-US" sz="2000" dirty="0"/>
              <a:t> </a:t>
            </a:r>
            <a:r>
              <a:rPr lang="en-US" sz="2000" dirty="0" err="1"/>
              <a:t>ових</a:t>
            </a:r>
            <a:r>
              <a:rPr lang="en-US" sz="2000" dirty="0"/>
              <a:t> </a:t>
            </a:r>
            <a:r>
              <a:rPr lang="en-US" sz="2000" dirty="0" err="1"/>
              <a:t>аспеката</a:t>
            </a:r>
            <a:r>
              <a:rPr lang="en-US" sz="2000" dirty="0"/>
              <a:t> </a:t>
            </a:r>
            <a:r>
              <a:rPr lang="en-US" sz="2000" dirty="0" err="1"/>
              <a:t>пружа</a:t>
            </a:r>
            <a:r>
              <a:rPr lang="en-US" sz="2000" dirty="0"/>
              <a:t> </a:t>
            </a:r>
            <a:r>
              <a:rPr lang="sr-Cyrl-RS" sz="2000" dirty="0"/>
              <a:t>битан</a:t>
            </a:r>
            <a:r>
              <a:rPr lang="en-US" sz="2000" dirty="0"/>
              <a:t> </a:t>
            </a:r>
            <a:r>
              <a:rPr lang="en-US" sz="2000" dirty="0" err="1"/>
              <a:t>увид</a:t>
            </a:r>
            <a:r>
              <a:rPr lang="en-US" sz="2000" dirty="0"/>
              <a:t> у </a:t>
            </a:r>
            <a:r>
              <a:rPr lang="en-US" sz="2000" dirty="0" err="1"/>
              <a:t>то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мификација</a:t>
            </a:r>
            <a:r>
              <a:rPr lang="en-US" sz="2000" dirty="0"/>
              <a:t> </a:t>
            </a:r>
            <a:r>
              <a:rPr lang="en-US" sz="2000" dirty="0" err="1"/>
              <a:t>учини</a:t>
            </a:r>
            <a:r>
              <a:rPr lang="en-US" sz="2000" dirty="0"/>
              <a:t> </a:t>
            </a:r>
            <a:r>
              <a:rPr lang="en-US" sz="2000" dirty="0" err="1"/>
              <a:t>ефикаснијим</a:t>
            </a:r>
            <a:r>
              <a:rPr lang="en-US" sz="2000" dirty="0"/>
              <a:t> и </a:t>
            </a:r>
            <a:r>
              <a:rPr lang="en-US" sz="2000" dirty="0" err="1"/>
              <a:t>инклузивнијим</a:t>
            </a:r>
            <a:r>
              <a:rPr lang="en-US" sz="2000" dirty="0"/>
              <a:t> </a:t>
            </a:r>
            <a:r>
              <a:rPr lang="en-US" sz="2000" dirty="0" err="1"/>
              <a:t>алатом</a:t>
            </a:r>
            <a:r>
              <a:rPr lang="en-US" sz="2000" dirty="0"/>
              <a:t> у </a:t>
            </a:r>
            <a:r>
              <a:rPr lang="en-US" sz="2000" dirty="0" err="1"/>
              <a:t>образовању</a:t>
            </a:r>
            <a:r>
              <a:rPr lang="en-US" sz="2000" dirty="0"/>
              <a:t>.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86837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36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400" b="1" dirty="0" err="1">
                <a:solidFill>
                  <a:srgbClr val="8A2061"/>
                </a:solidFill>
              </a:rPr>
              <a:t>Ограничења</a:t>
            </a:r>
            <a:r>
              <a:rPr lang="en-GB" sz="2400" b="1" dirty="0">
                <a:solidFill>
                  <a:srgbClr val="8A2061"/>
                </a:solidFill>
              </a:rPr>
              <a:t> г</a:t>
            </a:r>
            <a:r>
              <a:rPr lang="sr-Cyrl-RS" sz="2400" b="1" dirty="0">
                <a:solidFill>
                  <a:srgbClr val="8A2061"/>
                </a:solidFill>
              </a:rPr>
              <a:t>еј</a:t>
            </a:r>
            <a:r>
              <a:rPr lang="en-GB" sz="2400" b="1" dirty="0" err="1">
                <a:solidFill>
                  <a:srgbClr val="8A2061"/>
                </a:solidFill>
              </a:rPr>
              <a:t>мификације</a:t>
            </a:r>
            <a:r>
              <a:rPr lang="en-GB" sz="2400" b="1" dirty="0">
                <a:solidFill>
                  <a:srgbClr val="8A2061"/>
                </a:solidFill>
              </a:rPr>
              <a:t> у </a:t>
            </a:r>
            <a:r>
              <a:rPr lang="en-GB" sz="2400" b="1" dirty="0" err="1">
                <a:solidFill>
                  <a:srgbClr val="8A2061"/>
                </a:solidFill>
              </a:rPr>
              <a:t>учењу</a:t>
            </a:r>
            <a:endParaRPr lang="en-GB" sz="2400" b="1" dirty="0">
              <a:solidFill>
                <a:srgbClr val="8A2061"/>
              </a:solidFill>
            </a:endParaRPr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Ризик</a:t>
            </a:r>
            <a:r>
              <a:rPr lang="en-US" sz="2000" b="1" dirty="0"/>
              <a:t> </a:t>
            </a:r>
            <a:r>
              <a:rPr lang="en-US" sz="2000" b="1" dirty="0" err="1"/>
              <a:t>од</a:t>
            </a:r>
            <a:r>
              <a:rPr lang="en-US" sz="2000" b="1" dirty="0"/>
              <a:t> </a:t>
            </a:r>
            <a:r>
              <a:rPr lang="en-US" sz="2000" b="1" dirty="0" err="1"/>
              <a:t>пренаглашавања</a:t>
            </a:r>
            <a:r>
              <a:rPr lang="sr-Cyrl-RS" sz="2000" b="1" dirty="0"/>
              <a:t> значаја</a:t>
            </a:r>
            <a:r>
              <a:rPr lang="en-US" sz="2000" b="1" dirty="0"/>
              <a:t> </a:t>
            </a:r>
            <a:r>
              <a:rPr lang="en-US" sz="2000" b="1" dirty="0" err="1"/>
              <a:t>награда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главних</a:t>
            </a:r>
            <a:r>
              <a:rPr lang="en-US" sz="2000" dirty="0"/>
              <a:t> </a:t>
            </a:r>
            <a:r>
              <a:rPr lang="en-US" sz="2000" dirty="0" err="1"/>
              <a:t>критика</a:t>
            </a:r>
            <a:r>
              <a:rPr lang="en-US" sz="2000" dirty="0"/>
              <a:t> </a:t>
            </a:r>
            <a:r>
              <a:rPr lang="en-US" sz="2000" dirty="0" err="1"/>
              <a:t>гејмификације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ставити</a:t>
            </a:r>
            <a:r>
              <a:rPr lang="en-US" sz="2000" dirty="0"/>
              <a:t> </a:t>
            </a:r>
            <a:r>
              <a:rPr lang="en-US" sz="2000" dirty="0" err="1"/>
              <a:t>превише</a:t>
            </a:r>
            <a:r>
              <a:rPr lang="en-US" sz="2000" dirty="0"/>
              <a:t> </a:t>
            </a:r>
            <a:r>
              <a:rPr lang="en-US" sz="2000" dirty="0" err="1"/>
              <a:t>нагласка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награде</a:t>
            </a:r>
            <a:r>
              <a:rPr lang="en-US" sz="2000" dirty="0"/>
              <a:t> </a:t>
            </a:r>
            <a:r>
              <a:rPr lang="en-US" sz="2000" dirty="0" err="1"/>
              <a:t>као</a:t>
            </a:r>
            <a:r>
              <a:rPr lang="en-US" sz="2000" dirty="0"/>
              <a:t>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поени</a:t>
            </a:r>
            <a:r>
              <a:rPr lang="en-US" sz="2000" dirty="0"/>
              <a:t>, и </a:t>
            </a:r>
            <a:r>
              <a:rPr lang="en-US" sz="2000" dirty="0" err="1"/>
              <a:t>ранг-листе</a:t>
            </a:r>
            <a:r>
              <a:rPr lang="en-US" sz="2000" dirty="0"/>
              <a:t>. </a:t>
            </a:r>
            <a:r>
              <a:rPr lang="en-US" sz="2000" dirty="0" err="1"/>
              <a:t>Ова</a:t>
            </a:r>
            <a:r>
              <a:rPr lang="sr-Cyrl-RS" sz="2000" dirty="0"/>
              <a:t>акав</a:t>
            </a:r>
            <a:r>
              <a:rPr lang="en-US" sz="2000" dirty="0"/>
              <a:t> </a:t>
            </a:r>
            <a:r>
              <a:rPr lang="en-US" sz="2000" dirty="0" err="1"/>
              <a:t>фокус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потенцијално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засени</a:t>
            </a:r>
            <a:r>
              <a:rPr lang="en-US" sz="2000" dirty="0"/>
              <a:t> </a:t>
            </a:r>
            <a:r>
              <a:rPr lang="en-US" sz="2000" dirty="0" err="1"/>
              <a:t>суштинску</a:t>
            </a:r>
            <a:r>
              <a:rPr lang="en-US" sz="2000" dirty="0"/>
              <a:t> </a:t>
            </a:r>
            <a:r>
              <a:rPr lang="en-US" sz="2000" dirty="0" err="1"/>
              <a:t>вредност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Када</a:t>
            </a:r>
            <a:r>
              <a:rPr lang="en-US" sz="2000" dirty="0"/>
              <a:t> </a:t>
            </a:r>
            <a:r>
              <a:rPr lang="en-US" sz="2000" dirty="0" err="1"/>
              <a:t>узбуђење</a:t>
            </a:r>
            <a:r>
              <a:rPr lang="en-US" sz="2000" dirty="0"/>
              <a:t> </a:t>
            </a:r>
            <a:r>
              <a:rPr lang="en-US" sz="2000" dirty="0" err="1"/>
              <a:t>елемената</a:t>
            </a:r>
            <a:r>
              <a:rPr lang="en-US" sz="2000" dirty="0"/>
              <a:t> </a:t>
            </a:r>
            <a:r>
              <a:rPr lang="en-US" sz="2000" dirty="0" err="1"/>
              <a:t>игре</a:t>
            </a:r>
            <a:r>
              <a:rPr lang="en-US" sz="2000" dirty="0"/>
              <a:t> </a:t>
            </a:r>
            <a:r>
              <a:rPr lang="en-US" sz="2000" dirty="0" err="1"/>
              <a:t>избледи</a:t>
            </a:r>
            <a:r>
              <a:rPr lang="en-US" sz="2000" dirty="0"/>
              <a:t>,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sr-Cyrl-RS" sz="2000" dirty="0"/>
              <a:t> да</a:t>
            </a:r>
            <a:r>
              <a:rPr lang="en-US" sz="2000" dirty="0"/>
              <a:t> </a:t>
            </a:r>
            <a:r>
              <a:rPr lang="en-US" sz="2000" dirty="0" err="1"/>
              <a:t>изгуб</a:t>
            </a:r>
            <a:r>
              <a:rPr lang="sr-Cyrl-RS" sz="2000" dirty="0"/>
              <a:t>е</a:t>
            </a:r>
            <a:r>
              <a:rPr lang="en-US" sz="2000" dirty="0"/>
              <a:t> </a:t>
            </a:r>
            <a:r>
              <a:rPr lang="en-US" sz="2000" dirty="0" err="1"/>
              <a:t>интересовање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саму</a:t>
            </a:r>
            <a:r>
              <a:rPr lang="en-US" sz="2000" dirty="0"/>
              <a:t> </a:t>
            </a:r>
            <a:r>
              <a:rPr lang="en-US" sz="2000" dirty="0" err="1"/>
              <a:t>тему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sr-Cyrl-RS" sz="2000" dirty="0"/>
              <a:t>да </a:t>
            </a:r>
            <a:r>
              <a:rPr lang="en-US" sz="2000" dirty="0" err="1"/>
              <a:t>поста</a:t>
            </a:r>
            <a:r>
              <a:rPr lang="sr-Cyrl-RS" sz="2000" dirty="0"/>
              <a:t>ну</a:t>
            </a:r>
            <a:r>
              <a:rPr lang="en-US" sz="2000" dirty="0"/>
              <a:t> </a:t>
            </a:r>
            <a:r>
              <a:rPr lang="en-US" sz="2000" dirty="0" err="1"/>
              <a:t>демотивисани</a:t>
            </a:r>
            <a:r>
              <a:rPr lang="en-US" sz="2000" dirty="0"/>
              <a:t> </a:t>
            </a:r>
            <a:r>
              <a:rPr lang="en-US" sz="2000" dirty="0" err="1"/>
              <a:t>ако</a:t>
            </a:r>
            <a:r>
              <a:rPr lang="en-US" sz="2000" dirty="0"/>
              <a:t> </a:t>
            </a:r>
            <a:r>
              <a:rPr lang="en-US" sz="2000" dirty="0" err="1"/>
              <a:t>награде</a:t>
            </a:r>
            <a:r>
              <a:rPr lang="en-US" sz="2000" dirty="0"/>
              <a:t> </a:t>
            </a:r>
            <a:r>
              <a:rPr lang="en-US" sz="2000" dirty="0" err="1"/>
              <a:t>нису</a:t>
            </a:r>
            <a:r>
              <a:rPr lang="en-US" sz="2000" dirty="0"/>
              <a:t> </a:t>
            </a:r>
            <a:r>
              <a:rPr lang="en-US" sz="2000" dirty="0" err="1"/>
              <a:t>довољно</a:t>
            </a:r>
            <a:r>
              <a:rPr lang="en-US" sz="2000" dirty="0"/>
              <a:t> </a:t>
            </a:r>
            <a:r>
              <a:rPr lang="en-US" sz="2000" dirty="0" err="1"/>
              <a:t>привлачне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достижне</a:t>
            </a:r>
            <a:r>
              <a:rPr lang="en-GB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Потенцијал</a:t>
            </a:r>
            <a:r>
              <a:rPr lang="en-US" sz="2000" b="1" dirty="0"/>
              <a:t> </a:t>
            </a:r>
            <a:r>
              <a:rPr lang="en-US" sz="2000" b="1" dirty="0" err="1"/>
              <a:t>за</a:t>
            </a:r>
            <a:r>
              <a:rPr lang="en-US" sz="2000" b="1" dirty="0"/>
              <a:t> </a:t>
            </a:r>
            <a:r>
              <a:rPr lang="sr-Cyrl-RS" sz="2000" b="1" dirty="0"/>
              <a:t>већу</a:t>
            </a:r>
            <a:r>
              <a:rPr lang="en-US" sz="2000" b="1" dirty="0"/>
              <a:t> </a:t>
            </a:r>
            <a:r>
              <a:rPr lang="en-US" sz="2000" b="1" dirty="0" err="1"/>
              <a:t>анксиозност</a:t>
            </a:r>
            <a:r>
              <a:rPr lang="en-US" sz="2000" b="1" dirty="0"/>
              <a:t> и </a:t>
            </a:r>
            <a:r>
              <a:rPr lang="en-US" sz="2000" b="1" dirty="0" err="1"/>
              <a:t>конкуренцију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неке</a:t>
            </a:r>
            <a:r>
              <a:rPr lang="en-US" sz="2000" dirty="0"/>
              <a:t> </a:t>
            </a:r>
            <a:r>
              <a:rPr lang="en-US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US" sz="2000" dirty="0"/>
              <a:t>, </a:t>
            </a:r>
            <a:r>
              <a:rPr lang="en-US" sz="2000" dirty="0" err="1"/>
              <a:t>такмичарски</a:t>
            </a:r>
            <a:r>
              <a:rPr lang="en-US" sz="2000" dirty="0"/>
              <a:t> </a:t>
            </a:r>
            <a:r>
              <a:rPr lang="en-US" sz="2000" dirty="0" err="1"/>
              <a:t>аспекти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мификације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д</a:t>
            </a:r>
            <a:r>
              <a:rPr lang="sr-Cyrl-RS" sz="2000" dirty="0"/>
              <a:t>а доведу</a:t>
            </a:r>
            <a:r>
              <a:rPr lang="en-US" sz="2000" dirty="0"/>
              <a:t> </a:t>
            </a:r>
            <a:r>
              <a:rPr lang="en-US" sz="2000" dirty="0" err="1"/>
              <a:t>до</a:t>
            </a:r>
            <a:r>
              <a:rPr lang="en-US" sz="2000" dirty="0"/>
              <a:t> </a:t>
            </a:r>
            <a:r>
              <a:rPr lang="en-US" sz="2000" dirty="0" err="1"/>
              <a:t>повећаног</a:t>
            </a:r>
            <a:r>
              <a:rPr lang="en-US" sz="2000" dirty="0"/>
              <a:t> </a:t>
            </a:r>
            <a:r>
              <a:rPr lang="en-US" sz="2000" dirty="0" err="1"/>
              <a:t>стреса</a:t>
            </a:r>
            <a:r>
              <a:rPr lang="en-US" sz="2000" dirty="0"/>
              <a:t> и </a:t>
            </a:r>
            <a:r>
              <a:rPr lang="en-US" sz="2000" dirty="0" err="1"/>
              <a:t>анксиозности</a:t>
            </a:r>
            <a:r>
              <a:rPr lang="en-US" sz="2000" dirty="0"/>
              <a:t>.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напредују</a:t>
            </a:r>
            <a:r>
              <a:rPr lang="en-US" sz="2000" dirty="0"/>
              <a:t> </a:t>
            </a:r>
            <a:r>
              <a:rPr lang="en-US" sz="2000" dirty="0" err="1"/>
              <a:t>сви</a:t>
            </a:r>
            <a:r>
              <a:rPr lang="en-US" sz="2000" dirty="0"/>
              <a:t> </a:t>
            </a:r>
            <a:r>
              <a:rPr lang="en-US" sz="2000" dirty="0" err="1"/>
              <a:t>ученици</a:t>
            </a:r>
            <a:r>
              <a:rPr lang="sr-Cyrl-RS" sz="2000" dirty="0"/>
              <a:t>/студенти</a:t>
            </a:r>
            <a:r>
              <a:rPr lang="en-US" sz="2000" dirty="0"/>
              <a:t> у </a:t>
            </a:r>
            <a:r>
              <a:rPr lang="en-US" sz="2000" dirty="0" err="1"/>
              <a:t>конкурентним</a:t>
            </a:r>
            <a:r>
              <a:rPr lang="en-US" sz="2000" dirty="0"/>
              <a:t> </a:t>
            </a:r>
            <a:r>
              <a:rPr lang="en-US" sz="2000" dirty="0" err="1"/>
              <a:t>срединама</a:t>
            </a:r>
            <a:r>
              <a:rPr lang="en-US" sz="2000" dirty="0"/>
              <a:t>; </a:t>
            </a:r>
            <a:r>
              <a:rPr lang="en-US" sz="2000" dirty="0" err="1"/>
              <a:t>неки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sr-Cyrl-RS" sz="2000" dirty="0"/>
              <a:t>да осете</a:t>
            </a:r>
            <a:r>
              <a:rPr lang="en-US" sz="2000" dirty="0"/>
              <a:t> </a:t>
            </a:r>
            <a:r>
              <a:rPr lang="en-US" sz="2000" dirty="0" err="1"/>
              <a:t>притисак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надмаше</a:t>
            </a:r>
            <a:r>
              <a:rPr lang="en-US" sz="2000" dirty="0"/>
              <a:t> </a:t>
            </a:r>
            <a:r>
              <a:rPr lang="en-US" sz="2000" dirty="0" err="1"/>
              <a:t>друге</a:t>
            </a:r>
            <a:r>
              <a:rPr lang="en-US" sz="2000" dirty="0"/>
              <a:t>,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умањи</a:t>
            </a:r>
            <a:r>
              <a:rPr lang="en-US" sz="2000" dirty="0"/>
              <a:t> </a:t>
            </a:r>
            <a:r>
              <a:rPr lang="en-US" sz="2000" dirty="0" err="1"/>
              <a:t>искуство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 </a:t>
            </a:r>
            <a:r>
              <a:rPr lang="en-US" sz="2000" dirty="0" err="1"/>
              <a:t>Ово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бити</a:t>
            </a:r>
            <a:r>
              <a:rPr lang="en-US" sz="2000" dirty="0"/>
              <a:t> </a:t>
            </a:r>
            <a:r>
              <a:rPr lang="en-US" sz="2000" dirty="0" err="1"/>
              <a:t>посебно</a:t>
            </a:r>
            <a:r>
              <a:rPr lang="en-US" sz="2000" dirty="0"/>
              <a:t> </a:t>
            </a:r>
            <a:r>
              <a:rPr lang="en-US" sz="2000" dirty="0" err="1"/>
              <a:t>проблематично</a:t>
            </a:r>
            <a:r>
              <a:rPr lang="en-US" sz="2000" dirty="0"/>
              <a:t> </a:t>
            </a:r>
            <a:r>
              <a:rPr lang="en-US" sz="2000" dirty="0" err="1"/>
              <a:t>ако</a:t>
            </a:r>
            <a:r>
              <a:rPr lang="en-US" sz="2000" dirty="0"/>
              <a:t> </a:t>
            </a:r>
            <a:r>
              <a:rPr lang="en-US" sz="2000" dirty="0" err="1"/>
              <a:t>елементи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мификације</a:t>
            </a:r>
            <a:r>
              <a:rPr lang="en-US" sz="2000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прихватају</a:t>
            </a:r>
            <a:r>
              <a:rPr lang="en-US" sz="2000" dirty="0"/>
              <a:t> </a:t>
            </a:r>
            <a:r>
              <a:rPr lang="en-US" sz="2000" dirty="0" err="1"/>
              <a:t>различите</a:t>
            </a:r>
            <a:r>
              <a:rPr lang="en-US" sz="2000" dirty="0"/>
              <a:t> </a:t>
            </a:r>
            <a:r>
              <a:rPr lang="en-US" sz="2000" dirty="0" err="1"/>
              <a:t>нивое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и </a:t>
            </a:r>
            <a:r>
              <a:rPr lang="en-US" sz="2000" dirty="0" err="1"/>
              <a:t>темпо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US" sz="2000" dirty="0"/>
          </a:p>
          <a:p>
            <a:pPr algn="just" rtl="0">
              <a:lnSpc>
                <a:spcPts val="2440"/>
              </a:lnSpc>
            </a:pPr>
            <a:r>
              <a:rPr lang="en-US" sz="2000" b="1" dirty="0" err="1"/>
              <a:t>Проблеми</a:t>
            </a:r>
            <a:r>
              <a:rPr lang="en-US" sz="2000" b="1" dirty="0"/>
              <a:t> </a:t>
            </a:r>
            <a:r>
              <a:rPr lang="en-US" sz="2000" b="1" dirty="0" err="1"/>
              <a:t>приступачности</a:t>
            </a:r>
            <a:r>
              <a:rPr lang="en-US" sz="2000" b="1" dirty="0"/>
              <a:t> и </a:t>
            </a:r>
            <a:r>
              <a:rPr lang="en-US" sz="2000" b="1" dirty="0" err="1"/>
              <a:t>правичности</a:t>
            </a:r>
            <a:r>
              <a:rPr lang="en-US" sz="2000" b="1" dirty="0"/>
              <a:t>:</a:t>
            </a:r>
            <a:r>
              <a:rPr lang="sr-Cyrl-RS" sz="2000" b="1" dirty="0"/>
              <a:t> </a:t>
            </a:r>
            <a:r>
              <a:rPr lang="en-US" sz="2000" dirty="0"/>
              <a:t>Г</a:t>
            </a:r>
            <a:r>
              <a:rPr lang="sr-Cyrl-RS" sz="2000" dirty="0"/>
              <a:t>ејм</a:t>
            </a:r>
            <a:r>
              <a:rPr lang="en-US" sz="2000" dirty="0" err="1"/>
              <a:t>ификација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често</a:t>
            </a:r>
            <a:r>
              <a:rPr lang="en-US" sz="2000" dirty="0"/>
              <a:t> </a:t>
            </a:r>
            <a:r>
              <a:rPr lang="en-US" sz="2000" dirty="0" err="1"/>
              <a:t>ослања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дигиталне</a:t>
            </a:r>
            <a:r>
              <a:rPr lang="en-US" sz="2000" dirty="0"/>
              <a:t> </a:t>
            </a:r>
            <a:r>
              <a:rPr lang="en-US" sz="2000" dirty="0" err="1"/>
              <a:t>платформе</a:t>
            </a:r>
            <a:r>
              <a:rPr lang="en-US" sz="2000" dirty="0"/>
              <a:t> и </a:t>
            </a:r>
            <a:r>
              <a:rPr lang="en-US" sz="2000" dirty="0" err="1"/>
              <a:t>технологије</a:t>
            </a:r>
            <a:r>
              <a:rPr lang="en-US" sz="2000" dirty="0"/>
              <a:t>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можда</a:t>
            </a:r>
            <a:r>
              <a:rPr lang="en-US" sz="2000" dirty="0"/>
              <a:t> </a:t>
            </a:r>
            <a:r>
              <a:rPr lang="en-US" sz="2000" dirty="0" err="1"/>
              <a:t>нису</a:t>
            </a:r>
            <a:r>
              <a:rPr lang="en-US" sz="2000" dirty="0"/>
              <a:t> </a:t>
            </a:r>
            <a:r>
              <a:rPr lang="en-US" sz="2000" dirty="0" err="1"/>
              <a:t>доступне</a:t>
            </a:r>
            <a:r>
              <a:rPr lang="en-US" sz="2000" dirty="0"/>
              <a:t> </a:t>
            </a:r>
            <a:r>
              <a:rPr lang="en-US" sz="2000" dirty="0" err="1"/>
              <a:t>свим</a:t>
            </a:r>
            <a:r>
              <a:rPr lang="en-US" sz="2000" dirty="0"/>
              <a:t> </a:t>
            </a:r>
            <a:r>
              <a:rPr lang="en-US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US" sz="2000" dirty="0"/>
              <a:t>, </a:t>
            </a:r>
            <a:r>
              <a:rPr lang="en-US" sz="2000" dirty="0" err="1"/>
              <a:t>посебно</a:t>
            </a:r>
            <a:r>
              <a:rPr lang="en-US" sz="2000" dirty="0"/>
              <a:t> у </a:t>
            </a:r>
            <a:r>
              <a:rPr lang="en-US" sz="2000" dirty="0" err="1"/>
              <a:t>образовним</a:t>
            </a:r>
            <a:r>
              <a:rPr lang="en-US" sz="2000" dirty="0"/>
              <a:t> </a:t>
            </a:r>
            <a:r>
              <a:rPr lang="en-US" sz="2000" dirty="0" err="1"/>
              <a:t>окружењима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недовољно</a:t>
            </a:r>
            <a:r>
              <a:rPr lang="en-US" sz="2000" dirty="0"/>
              <a:t> </a:t>
            </a:r>
            <a:r>
              <a:rPr lang="en-US" sz="2000" dirty="0" err="1"/>
              <a:t>ресурса</a:t>
            </a:r>
            <a:r>
              <a:rPr lang="en-US" sz="2000" dirty="0"/>
              <a:t>. </a:t>
            </a:r>
            <a:r>
              <a:rPr lang="en-US" sz="2000" dirty="0" err="1"/>
              <a:t>Ово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створити</a:t>
            </a:r>
            <a:r>
              <a:rPr lang="en-US" sz="2000" dirty="0"/>
              <a:t> </a:t>
            </a:r>
            <a:r>
              <a:rPr lang="en-US" sz="2000" dirty="0" err="1"/>
              <a:t>диспаритете</a:t>
            </a:r>
            <a:r>
              <a:rPr lang="en-US" sz="2000" dirty="0"/>
              <a:t> у </a:t>
            </a:r>
            <a:r>
              <a:rPr lang="en-US" sz="2000" dirty="0" err="1"/>
              <a:t>могућностима</a:t>
            </a:r>
            <a:r>
              <a:rPr lang="en-US" sz="2000" dirty="0"/>
              <a:t> и </a:t>
            </a:r>
            <a:r>
              <a:rPr lang="en-US" sz="2000" dirty="0" err="1"/>
              <a:t>исходима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, </a:t>
            </a:r>
            <a:r>
              <a:rPr lang="en-US" sz="2000" dirty="0" err="1"/>
              <a:t>погоршавајући</a:t>
            </a:r>
            <a:r>
              <a:rPr lang="en-US" sz="2000" dirty="0"/>
              <a:t> </a:t>
            </a:r>
            <a:r>
              <a:rPr lang="en-US" sz="2000" dirty="0" err="1"/>
              <a:t>постојеће</a:t>
            </a:r>
            <a:r>
              <a:rPr lang="en-US" sz="2000" dirty="0"/>
              <a:t> </a:t>
            </a:r>
            <a:r>
              <a:rPr lang="en-US" sz="2000" dirty="0" err="1"/>
              <a:t>неједнакости</a:t>
            </a:r>
            <a:r>
              <a:rPr lang="en-US" sz="2000" dirty="0"/>
              <a:t>. </a:t>
            </a:r>
            <a:r>
              <a:rPr lang="en-US" sz="2000" dirty="0" err="1"/>
              <a:t>Штавише</a:t>
            </a:r>
            <a:r>
              <a:rPr lang="en-US" sz="2000" dirty="0"/>
              <a:t>, </a:t>
            </a:r>
            <a:r>
              <a:rPr lang="en-US" sz="2000" dirty="0" err="1"/>
              <a:t>дизајнирање</a:t>
            </a:r>
            <a:r>
              <a:rPr lang="en-US" sz="2000" dirty="0"/>
              <a:t> </a:t>
            </a:r>
            <a:r>
              <a:rPr lang="en-US" sz="2000" dirty="0" err="1"/>
              <a:t>висококвалитетних</a:t>
            </a:r>
            <a:r>
              <a:rPr lang="en-US" sz="2000" dirty="0"/>
              <a:t> г</a:t>
            </a:r>
            <a:r>
              <a:rPr lang="sr-Cyrl-RS" sz="2000" dirty="0"/>
              <a:t>еј</a:t>
            </a:r>
            <a:r>
              <a:rPr lang="en-US" sz="2000" dirty="0" err="1"/>
              <a:t>мификованих</a:t>
            </a:r>
            <a:r>
              <a:rPr lang="en-US" sz="2000" dirty="0"/>
              <a:t> </a:t>
            </a:r>
            <a:r>
              <a:rPr lang="en-US" sz="2000" dirty="0" err="1"/>
              <a:t>искустава</a:t>
            </a:r>
            <a:r>
              <a:rPr lang="en-US" sz="2000" dirty="0"/>
              <a:t>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може</a:t>
            </a:r>
            <a:r>
              <a:rPr lang="en-US" sz="2000" dirty="0"/>
              <a:t> </a:t>
            </a:r>
            <a:r>
              <a:rPr lang="en-US" sz="2000" dirty="0" err="1"/>
              <a:t>бити</a:t>
            </a:r>
            <a:r>
              <a:rPr lang="en-US" sz="2000" dirty="0"/>
              <a:t> </a:t>
            </a:r>
            <a:r>
              <a:rPr lang="en-US" sz="2000" dirty="0" err="1"/>
              <a:t>скупо</a:t>
            </a:r>
            <a:r>
              <a:rPr lang="en-US" sz="2000" dirty="0"/>
              <a:t> и </a:t>
            </a:r>
            <a:r>
              <a:rPr lang="en-US" sz="2000" dirty="0" err="1"/>
              <a:t>дуготрајно</a:t>
            </a:r>
            <a:r>
              <a:rPr lang="en-US" sz="2000" dirty="0"/>
              <a:t>,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можда</a:t>
            </a:r>
            <a:r>
              <a:rPr lang="en-US" sz="2000" dirty="0"/>
              <a:t> </a:t>
            </a:r>
            <a:r>
              <a:rPr lang="en-US" sz="2000" dirty="0" err="1"/>
              <a:t>није</a:t>
            </a:r>
            <a:r>
              <a:rPr lang="en-US" sz="2000" dirty="0"/>
              <a:t> </a:t>
            </a:r>
            <a:r>
              <a:rPr lang="en-US" sz="2000" dirty="0" err="1"/>
              <a:t>изводљиво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све</a:t>
            </a:r>
            <a:r>
              <a:rPr lang="en-US" sz="2000" dirty="0"/>
              <a:t> </a:t>
            </a:r>
            <a:r>
              <a:rPr lang="en-US" sz="2000" dirty="0" err="1"/>
              <a:t>образовне</a:t>
            </a:r>
            <a:r>
              <a:rPr lang="en-US" sz="2000" dirty="0"/>
              <a:t> </a:t>
            </a:r>
            <a:r>
              <a:rPr lang="en-US" sz="2000" dirty="0" err="1"/>
              <a:t>институције</a:t>
            </a:r>
            <a:r>
              <a:rPr lang="en-US" sz="2000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168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8E47D9-1B6F-AAE7-CACA-29D7755266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/>
              <a:t>ГЛЕДАЈТЕ</a:t>
            </a:r>
            <a:r>
              <a:rPr lang="sr-Cyrl-RS" dirty="0"/>
              <a:t> </a:t>
            </a:r>
            <a:r>
              <a:rPr lang="en-IE" dirty="0"/>
              <a:t>- ГАМИФИКАЦИЈА У УЧЕЊУ НА ДЕЛУ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419737-C45C-AB83-7FB1-D51F96E172E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l" rtl="0"/>
            <a:r>
              <a:rPr lang="en-IE" dirty="0" err="1"/>
              <a:t>Кликните</a:t>
            </a:r>
            <a:r>
              <a:rPr lang="en-IE" dirty="0"/>
              <a:t>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видео</a:t>
            </a:r>
            <a:r>
              <a:rPr lang="en-IE" dirty="0"/>
              <a:t> </a:t>
            </a:r>
            <a:r>
              <a:rPr lang="sr-Cyrl-RS" dirty="0"/>
              <a:t>линк</a:t>
            </a:r>
            <a:r>
              <a:rPr lang="en-IE" dirty="0"/>
              <a:t> </a:t>
            </a:r>
            <a:r>
              <a:rPr lang="en-IE" dirty="0" err="1"/>
              <a:t>на</a:t>
            </a:r>
            <a:r>
              <a:rPr lang="en-IE" dirty="0"/>
              <a:t> </a:t>
            </a:r>
            <a:r>
              <a:rPr lang="en-IE" dirty="0" err="1"/>
              <a:t>слици</a:t>
            </a:r>
            <a:r>
              <a:rPr lang="en-IE" dirty="0"/>
              <a:t> </a:t>
            </a:r>
            <a:r>
              <a:rPr lang="en-IE" dirty="0" err="1"/>
              <a:t>или</a:t>
            </a:r>
            <a:r>
              <a:rPr lang="en-IE" dirty="0"/>
              <a:t> </a:t>
            </a:r>
            <a:r>
              <a:rPr lang="en-IE" dirty="0" err="1"/>
              <a:t>испод</a:t>
            </a:r>
            <a:r>
              <a:rPr lang="en-IE" dirty="0"/>
              <a:t> </a:t>
            </a:r>
            <a:r>
              <a:rPr lang="en-IE" dirty="0" err="1"/>
              <a:t>за</a:t>
            </a:r>
            <a:r>
              <a:rPr lang="en-IE" dirty="0"/>
              <a:t> </a:t>
            </a:r>
            <a:r>
              <a:rPr lang="en-IE" dirty="0" err="1"/>
              <a:t>неке</a:t>
            </a:r>
            <a:r>
              <a:rPr lang="en-IE" dirty="0"/>
              <a:t> </a:t>
            </a:r>
            <a:r>
              <a:rPr lang="en-IE" dirty="0" err="1"/>
              <a:t>идеје</a:t>
            </a:r>
            <a:r>
              <a:rPr lang="en-IE" dirty="0"/>
              <a:t> о </a:t>
            </a:r>
            <a:r>
              <a:rPr lang="en-IE" dirty="0" err="1"/>
              <a:t>томе</a:t>
            </a:r>
            <a:r>
              <a:rPr lang="en-IE" dirty="0"/>
              <a:t> </a:t>
            </a:r>
            <a:r>
              <a:rPr lang="en-IE" dirty="0" err="1"/>
              <a:t>како</a:t>
            </a:r>
            <a:r>
              <a:rPr lang="en-IE" dirty="0"/>
              <a:t> </a:t>
            </a:r>
            <a:r>
              <a:rPr lang="en-IE" dirty="0" err="1"/>
              <a:t>можете</a:t>
            </a:r>
            <a:r>
              <a:rPr lang="en-IE" dirty="0"/>
              <a:t> </a:t>
            </a:r>
            <a:r>
              <a:rPr lang="sr-Cyrl-RS" dirty="0"/>
              <a:t>да искористите</a:t>
            </a:r>
            <a:r>
              <a:rPr lang="en-IE" dirty="0"/>
              <a:t> г</a:t>
            </a:r>
            <a:r>
              <a:rPr lang="sr-Cyrl-RS" dirty="0"/>
              <a:t>еј</a:t>
            </a:r>
            <a:r>
              <a:rPr lang="en-IE" dirty="0" err="1"/>
              <a:t>мификацију</a:t>
            </a:r>
            <a:r>
              <a:rPr lang="en-IE" dirty="0"/>
              <a:t> </a:t>
            </a:r>
            <a:r>
              <a:rPr lang="en-IE" dirty="0" err="1"/>
              <a:t>са</a:t>
            </a:r>
            <a:r>
              <a:rPr lang="en-IE" dirty="0"/>
              <a:t> </a:t>
            </a:r>
            <a:r>
              <a:rPr lang="en-IE" dirty="0" err="1"/>
              <a:t>својим</a:t>
            </a:r>
            <a:r>
              <a:rPr lang="en-IE" dirty="0"/>
              <a:t> </a:t>
            </a:r>
            <a:r>
              <a:rPr lang="en-IE" dirty="0" err="1"/>
              <a:t>ученицима</a:t>
            </a:r>
            <a:r>
              <a:rPr lang="sr-Cyrl-RS" dirty="0"/>
              <a:t>/студентима:</a:t>
            </a:r>
            <a:endParaRPr lang="en-IE" dirty="0"/>
          </a:p>
          <a:p>
            <a:pPr algn="l" rtl="0"/>
            <a:endParaRPr lang="en-IE" dirty="0"/>
          </a:p>
          <a:p>
            <a:r>
              <a:rPr lang="en-I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https://www.youtube.com/watch?v=-UXsuofrUdk</a:t>
            </a:r>
            <a:endParaRPr lang="en-IE" dirty="0"/>
          </a:p>
          <a:p>
            <a:pPr algn="l" rtl="0"/>
            <a:endParaRPr lang="en-IE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2B2504-E1EF-5EFE-A17D-A9C9E91CBCC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3" name="Online Media 2" title="4 Ways to Gamify your Classroom to Engage Students">
            <a:hlinkClick r:id="" action="ppaction://media"/>
            <a:extLst>
              <a:ext uri="{FF2B5EF4-FFF2-40B4-BE49-F238E27FC236}">
                <a16:creationId xmlns:a16="http://schemas.microsoft.com/office/drawing/2014/main" id="{D9A3A4E5-CD0A-504F-604F-DA9096D3C9A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329732" y="3108173"/>
            <a:ext cx="4862267" cy="287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3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38</a:t>
            </a:fld>
            <a:endParaRPr lang="en-US" sz="1291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266700"/>
            <a:ext cx="11019112" cy="1219325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sr-Cyrl-RS" sz="3600" dirty="0">
                <a:solidFill>
                  <a:schemeClr val="bg1"/>
                </a:solidFill>
              </a:rPr>
              <a:t>Процена</a:t>
            </a:r>
            <a:r>
              <a:rPr lang="en-GB" sz="3600" dirty="0">
                <a:solidFill>
                  <a:schemeClr val="bg1"/>
                </a:solidFill>
              </a:rPr>
              <a:t>, </a:t>
            </a:r>
            <a:r>
              <a:rPr lang="en-GB" sz="3600" dirty="0" err="1">
                <a:solidFill>
                  <a:schemeClr val="bg1"/>
                </a:solidFill>
              </a:rPr>
              <a:t>повратне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информације</a:t>
            </a:r>
            <a:r>
              <a:rPr lang="en-GB" sz="3600" dirty="0">
                <a:solidFill>
                  <a:schemeClr val="bg1"/>
                </a:solidFill>
              </a:rPr>
              <a:t> и </a:t>
            </a:r>
            <a:r>
              <a:rPr lang="en-GB" sz="3600" dirty="0" err="1">
                <a:solidFill>
                  <a:schemeClr val="bg1"/>
                </a:solidFill>
              </a:rPr>
              <a:t>развој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наставног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плана</a:t>
            </a:r>
            <a:r>
              <a:rPr lang="en-GB" sz="3600" dirty="0">
                <a:solidFill>
                  <a:schemeClr val="bg1"/>
                </a:solidFill>
              </a:rPr>
              <a:t> и </a:t>
            </a:r>
            <a:r>
              <a:rPr lang="en-GB" sz="3600" dirty="0" err="1">
                <a:solidFill>
                  <a:schemeClr val="bg1"/>
                </a:solidFill>
              </a:rPr>
              <a:t>програма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за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sr-Cyrl-RS" sz="3600" dirty="0">
                <a:solidFill>
                  <a:schemeClr val="bg1"/>
                </a:solidFill>
              </a:rPr>
              <a:t>вештине за 21. век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89F647-5E91-0482-CA55-4D9EDC5C8D68}"/>
              </a:ext>
            </a:extLst>
          </p:cNvPr>
          <p:cNvSpPr txBox="1"/>
          <p:nvPr/>
        </p:nvSpPr>
        <p:spPr>
          <a:xfrm>
            <a:off x="3058386" y="1577150"/>
            <a:ext cx="89431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sr-Cyrl-RS" sz="2000" dirty="0">
                <a:solidFill>
                  <a:srgbClr val="1C1442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повратне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контексту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(21ЦС)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захтевају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нијансиран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превазилази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традиционалне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метрике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ширег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спектра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способности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исхода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тиче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повратна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информација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постаје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дијалог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помаже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усаврше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своје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подстичући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побољшању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отпорности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суочавању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изазовима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rtl="0"/>
            <a:endParaRPr lang="en-GB" sz="2000" b="0" i="0" dirty="0">
              <a:solidFill>
                <a:srgbClr val="1C144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међувремену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 за 21. век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проактивну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динамичну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стратегију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складу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напретком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друштвеним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променама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растућим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снаге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морају да се анга</a:t>
            </a:r>
            <a:r>
              <a:rPr lang="sr-Cyrl-RS" sz="2000" dirty="0">
                <a:solidFill>
                  <a:srgbClr val="1C1442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ују 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професионалном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дњи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колегама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стручњацима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привреде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морају 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актуелна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истраживања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планирање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курикулума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осигурава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остаје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ефикасан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опремању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/студената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неопходним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успех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свету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брзо</a:t>
            </a:r>
            <a:r>
              <a:rPr lang="en-GB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мења</a:t>
            </a:r>
            <a:r>
              <a:rPr lang="sr-Cyrl-RS" sz="2000" b="0" i="0" dirty="0">
                <a:solidFill>
                  <a:srgbClr val="1C144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b="0" i="0" dirty="0">
              <a:solidFill>
                <a:srgbClr val="1C144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endParaRPr lang="en-GB" sz="2000" dirty="0">
              <a:solidFill>
                <a:srgbClr val="1C1442"/>
              </a:solidFill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endParaRPr lang="en-IE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686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23876"/>
            <a:ext cx="11118645" cy="1206070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3600" dirty="0" err="1">
                <a:solidFill>
                  <a:schemeClr val="bg1"/>
                </a:solidFill>
              </a:rPr>
              <a:t>Процена</a:t>
            </a:r>
            <a:r>
              <a:rPr lang="en-GB" sz="3600" dirty="0">
                <a:solidFill>
                  <a:schemeClr val="bg1"/>
                </a:solidFill>
              </a:rPr>
              <a:t> и </a:t>
            </a:r>
            <a:r>
              <a:rPr lang="en-GB" sz="3600" dirty="0" err="1">
                <a:solidFill>
                  <a:schemeClr val="bg1"/>
                </a:solidFill>
              </a:rPr>
              <a:t>повратне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информације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за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en-GB" sz="3600" dirty="0" err="1">
                <a:solidFill>
                  <a:schemeClr val="bg1"/>
                </a:solidFill>
              </a:rPr>
              <a:t>вештине</a:t>
            </a:r>
            <a:r>
              <a:rPr lang="en-GB" sz="3600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за </a:t>
            </a:r>
            <a:r>
              <a:rPr lang="en-GB" sz="3600" dirty="0">
                <a:solidFill>
                  <a:schemeClr val="bg1"/>
                </a:solidFill>
              </a:rPr>
              <a:t>21. </a:t>
            </a:r>
            <a:r>
              <a:rPr lang="en-GB" sz="3600" dirty="0" err="1">
                <a:solidFill>
                  <a:schemeClr val="bg1"/>
                </a:solidFill>
              </a:rPr>
              <a:t>век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39</a:t>
            </a:fld>
            <a:endParaRPr lang="en-US" sz="1291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36C67-2640-5760-C042-745A7C424EEE}"/>
              </a:ext>
            </a:extLst>
          </p:cNvPr>
          <p:cNvSpPr txBox="1"/>
          <p:nvPr/>
        </p:nvSpPr>
        <p:spPr>
          <a:xfrm>
            <a:off x="854280" y="2066884"/>
            <a:ext cx="11118645" cy="5083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желимо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припремимо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сложен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суштинске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важности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применимо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прецизно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проценити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мишљење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креативност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комуникација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Неки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занимљиви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механизми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треба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се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размотр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заснован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учинку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подразумева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ци/студенти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заврше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задатак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пројекат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демонстрира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њихову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компетенцију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критичком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решавању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другим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 за 21. век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Дигитални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портфолио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 </a:t>
            </a:r>
            <a:r>
              <a:rPr lang="en-GB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sr-Cyrl-RS" sz="2000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урирана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колекција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ученичког/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студентског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различитим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областима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Cyrl-RS" sz="2000" b="1" kern="1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ршњачке</a:t>
            </a:r>
            <a:r>
              <a:rPr lang="en-GB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омогућавају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/студентима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међусобно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процењују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подстаћи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анализу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комуникације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Самопроцена</a:t>
            </a:r>
            <a:r>
              <a:rPr lang="sr-Cyrl-RS" sz="20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сопствени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промовисати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саморефлексију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лични</a:t>
            </a:r>
            <a:r>
              <a:rPr lang="en-GB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раст</a:t>
            </a:r>
            <a:r>
              <a:rPr lang="sr-Cyrl-RS" sz="2000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kern="100" dirty="0">
              <a:solidFill>
                <a:srgbClr val="1C144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b="0" i="0" dirty="0">
              <a:solidFill>
                <a:srgbClr val="1C1442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110952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One big red thumbtack in front of many smaller black thumbtacks">
            <a:extLst>
              <a:ext uri="{FF2B5EF4-FFF2-40B4-BE49-F238E27FC236}">
                <a16:creationId xmlns:a16="http://schemas.microsoft.com/office/drawing/2014/main" id="{7D76F483-8061-7C85-D277-D28AA979C3A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1420" b="11420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E1CFF-6D78-B2CC-BCAF-9C1B4C112C3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73875" y="1238250"/>
            <a:ext cx="10644249" cy="1800707"/>
          </a:xfrm>
          <a:solidFill>
            <a:srgbClr val="60A9DD"/>
          </a:solidFill>
        </p:spPr>
        <p:txBody>
          <a:bodyPr/>
          <a:lstStyle/>
          <a:p>
            <a:pPr algn="ctr" rtl="0"/>
            <a:br>
              <a:rPr lang="en-GB" dirty="0"/>
            </a:br>
            <a:r>
              <a:rPr lang="sr-Cyrl-RS" dirty="0"/>
              <a:t>„</a:t>
            </a:r>
            <a:r>
              <a:rPr lang="en-GB" dirty="0" err="1"/>
              <a:t>Учити</a:t>
            </a:r>
            <a:r>
              <a:rPr lang="en-GB" dirty="0"/>
              <a:t> </a:t>
            </a:r>
            <a:r>
              <a:rPr lang="en-GB" dirty="0" err="1"/>
              <a:t>значи</a:t>
            </a:r>
            <a:r>
              <a:rPr lang="en-GB" dirty="0"/>
              <a:t> </a:t>
            </a:r>
            <a:r>
              <a:rPr lang="en-GB" dirty="0" err="1"/>
              <a:t>двапут</a:t>
            </a:r>
            <a:r>
              <a:rPr lang="en-GB" dirty="0"/>
              <a:t> </a:t>
            </a:r>
            <a:r>
              <a:rPr lang="en-GB" dirty="0" err="1"/>
              <a:t>учити</a:t>
            </a:r>
            <a:r>
              <a:rPr lang="en-GB" dirty="0"/>
              <a:t>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dirty="0"/>
              <a:t> </a:t>
            </a:r>
            <a:r>
              <a:rPr lang="en-GB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dirty="0"/>
              <a:t> </a:t>
            </a:r>
            <a:r>
              <a:rPr lang="en-GB" dirty="0" err="1"/>
              <a:t>Јосепх</a:t>
            </a:r>
            <a:r>
              <a:rPr lang="en-GB" dirty="0"/>
              <a:t> </a:t>
            </a:r>
            <a:r>
              <a:rPr lang="en-GB" dirty="0" err="1"/>
              <a:t>Јоуберт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89250-9E4C-D324-AE06-7D3CCFAD970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773875" y="1060050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657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DE1BF4B-2B2C-9477-2D73-70D5323FBFA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905" r="25905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79C0D-5E49-6C63-42EA-0BCE0945E8B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Процене</a:t>
            </a:r>
            <a:r>
              <a:rPr lang="en-GB" sz="36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засноване</a:t>
            </a:r>
            <a:r>
              <a:rPr lang="en-GB" sz="36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3600" b="1" kern="10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kern="10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учинку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4CB43-F5A6-8827-90B0-F59C2A4F5F9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621429" y="2603038"/>
            <a:ext cx="4939670" cy="3569161"/>
          </a:xfrm>
        </p:spPr>
        <p:txBody>
          <a:bodyPr/>
          <a:lstStyle/>
          <a:p>
            <a:pPr algn="just"/>
            <a:r>
              <a:rPr lang="en-GB" sz="1600" dirty="0" err="1"/>
              <a:t>Процене</a:t>
            </a:r>
            <a:r>
              <a:rPr lang="en-GB" sz="1600" dirty="0"/>
              <a:t> </a:t>
            </a:r>
            <a:r>
              <a:rPr lang="en-GB" sz="1600" dirty="0" err="1"/>
              <a:t>засноване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учинку</a:t>
            </a:r>
            <a:r>
              <a:rPr lang="en-GB" sz="1600" dirty="0"/>
              <a:t> </a:t>
            </a:r>
            <a:r>
              <a:rPr lang="en-GB" sz="1600" dirty="0" err="1"/>
              <a:t>се</a:t>
            </a:r>
            <a:r>
              <a:rPr lang="sr-Cyrl-RS" sz="1600" dirty="0"/>
              <a:t> </a:t>
            </a:r>
            <a:r>
              <a:rPr lang="en-GB" sz="1600" dirty="0" err="1"/>
              <a:t>могу</a:t>
            </a:r>
            <a:r>
              <a:rPr lang="en-GB" sz="1600" dirty="0"/>
              <a:t> </a:t>
            </a:r>
            <a:r>
              <a:rPr lang="en-GB" sz="1600" dirty="0" err="1"/>
              <a:t>користити</a:t>
            </a:r>
            <a:r>
              <a:rPr lang="en-GB" sz="1600" dirty="0"/>
              <a:t> </a:t>
            </a:r>
            <a:r>
              <a:rPr lang="en-GB" sz="1600" dirty="0" err="1"/>
              <a:t>за</a:t>
            </a:r>
            <a:r>
              <a:rPr lang="en-GB" sz="1600" dirty="0"/>
              <a:t> </a:t>
            </a:r>
            <a:r>
              <a:rPr lang="en-GB" sz="1600" dirty="0" err="1"/>
              <a:t>процену</a:t>
            </a:r>
            <a:r>
              <a:rPr lang="en-GB" sz="1600" dirty="0"/>
              <a:t> </a:t>
            </a:r>
            <a:r>
              <a:rPr lang="en-GB" sz="1600" dirty="0" err="1"/>
              <a:t>способности</a:t>
            </a:r>
            <a:r>
              <a:rPr lang="en-GB" sz="1600" dirty="0"/>
              <a:t> </a:t>
            </a:r>
            <a:r>
              <a:rPr lang="en-GB" sz="1600" dirty="0" err="1"/>
              <a:t>ученика</a:t>
            </a:r>
            <a:r>
              <a:rPr lang="sr-Cyrl-RS" sz="1600" dirty="0"/>
              <a:t>/студента</a:t>
            </a:r>
            <a:r>
              <a:rPr lang="en-GB" sz="1600" dirty="0"/>
              <a:t> </a:t>
            </a:r>
            <a:r>
              <a:rPr lang="en-GB" sz="1600" dirty="0" err="1"/>
              <a:t>да</a:t>
            </a:r>
            <a:r>
              <a:rPr lang="en-GB" sz="1600" dirty="0"/>
              <a:t> </a:t>
            </a:r>
            <a:r>
              <a:rPr lang="en-GB" sz="1600" dirty="0" err="1"/>
              <a:t>примене</a:t>
            </a:r>
            <a:r>
              <a:rPr lang="en-GB" sz="1600" dirty="0"/>
              <a:t> </a:t>
            </a:r>
            <a:r>
              <a:rPr lang="en-GB" sz="1600" dirty="0" err="1"/>
              <a:t>вештине</a:t>
            </a:r>
            <a:r>
              <a:rPr lang="en-GB" sz="1600" dirty="0"/>
              <a:t> </a:t>
            </a:r>
            <a:r>
              <a:rPr lang="en-GB" sz="1600" dirty="0" err="1"/>
              <a:t>као</a:t>
            </a:r>
            <a:r>
              <a:rPr lang="en-GB" sz="1600" dirty="0"/>
              <a:t> </a:t>
            </a:r>
            <a:r>
              <a:rPr lang="en-GB" sz="1600" dirty="0" err="1"/>
              <a:t>што</a:t>
            </a:r>
            <a:r>
              <a:rPr lang="en-GB" sz="1600" dirty="0"/>
              <a:t> </a:t>
            </a:r>
            <a:r>
              <a:rPr lang="en-GB" sz="1600" dirty="0" err="1"/>
              <a:t>су</a:t>
            </a:r>
            <a:r>
              <a:rPr lang="en-GB" sz="1600" dirty="0"/>
              <a:t> </a:t>
            </a:r>
            <a:r>
              <a:rPr lang="en-GB" sz="1600" dirty="0" err="1"/>
              <a:t>критичко</a:t>
            </a:r>
            <a:r>
              <a:rPr lang="en-GB" sz="1600" dirty="0"/>
              <a:t> </a:t>
            </a:r>
            <a:r>
              <a:rPr lang="en-GB" sz="1600" dirty="0" err="1"/>
              <a:t>размишљање</a:t>
            </a:r>
            <a:r>
              <a:rPr lang="en-GB" sz="1600" dirty="0"/>
              <a:t> и </a:t>
            </a:r>
            <a:r>
              <a:rPr lang="en-GB" sz="1600" dirty="0" err="1"/>
              <a:t>решавање</a:t>
            </a:r>
            <a:r>
              <a:rPr lang="en-GB" sz="1600" dirty="0"/>
              <a:t> </a:t>
            </a:r>
            <a:r>
              <a:rPr lang="en-GB" sz="1600" dirty="0" err="1"/>
              <a:t>проблема</a:t>
            </a:r>
            <a:r>
              <a:rPr lang="en-GB" sz="1600" dirty="0"/>
              <a:t> </a:t>
            </a:r>
            <a:r>
              <a:rPr lang="en-GB" sz="1600" dirty="0" err="1"/>
              <a:t>кроз</a:t>
            </a:r>
            <a:r>
              <a:rPr lang="en-GB" sz="1600" dirty="0"/>
              <a:t> </a:t>
            </a:r>
            <a:r>
              <a:rPr lang="en-GB" sz="1600" dirty="0" err="1"/>
              <a:t>задатке</a:t>
            </a:r>
            <a:r>
              <a:rPr lang="en-GB" sz="1600" dirty="0"/>
              <a:t> </a:t>
            </a:r>
            <a:r>
              <a:rPr lang="en-GB" sz="1600" dirty="0" err="1"/>
              <a:t>или</a:t>
            </a:r>
            <a:r>
              <a:rPr lang="en-GB" sz="1600" dirty="0"/>
              <a:t> </a:t>
            </a:r>
            <a:r>
              <a:rPr lang="en-GB" sz="1600" dirty="0" err="1"/>
              <a:t>пројекте</a:t>
            </a:r>
            <a:r>
              <a:rPr lang="en-GB" sz="1600" dirty="0"/>
              <a:t>. </a:t>
            </a:r>
            <a:r>
              <a:rPr lang="en-GB" sz="1600" dirty="0" err="1"/>
              <a:t>За</a:t>
            </a:r>
            <a:r>
              <a:rPr lang="en-GB" sz="1600" dirty="0"/>
              <a:t> </a:t>
            </a:r>
            <a:r>
              <a:rPr lang="en-GB" sz="1600" dirty="0" err="1"/>
              <a:t>ефикасну</a:t>
            </a:r>
            <a:r>
              <a:rPr lang="en-GB" sz="1600" dirty="0"/>
              <a:t> </a:t>
            </a:r>
            <a:r>
              <a:rPr lang="en-GB" sz="1600" dirty="0" err="1"/>
              <a:t>примену</a:t>
            </a:r>
            <a:r>
              <a:rPr lang="en-GB" sz="1600" dirty="0"/>
              <a:t> у </a:t>
            </a:r>
            <a:r>
              <a:rPr lang="en-GB" sz="1600" dirty="0" err="1"/>
              <a:t>настави</a:t>
            </a:r>
            <a:r>
              <a:rPr lang="en-GB" sz="1600" dirty="0"/>
              <a:t> </a:t>
            </a:r>
            <a:r>
              <a:rPr lang="sr-Cyrl-RS" sz="1600" dirty="0"/>
              <a:t>вештина за 21. век</a:t>
            </a:r>
            <a:r>
              <a:rPr lang="en-GB" sz="1600" dirty="0"/>
              <a:t>, </a:t>
            </a:r>
            <a:r>
              <a:rPr lang="en-GB" sz="1600" dirty="0" err="1"/>
              <a:t>потребно</a:t>
            </a:r>
            <a:r>
              <a:rPr lang="en-GB" sz="1600" dirty="0"/>
              <a:t> </a:t>
            </a:r>
            <a:r>
              <a:rPr lang="en-GB" sz="1600" dirty="0" err="1"/>
              <a:t>је</a:t>
            </a:r>
            <a:r>
              <a:rPr lang="en-GB" sz="1600" dirty="0"/>
              <a:t> </a:t>
            </a:r>
            <a:r>
              <a:rPr lang="en-GB" sz="1600" dirty="0" err="1"/>
              <a:t>да</a:t>
            </a:r>
            <a:r>
              <a:rPr lang="en-GB" sz="1600" dirty="0"/>
              <a:t> </a:t>
            </a:r>
            <a:r>
              <a:rPr lang="en-GB" sz="1600" dirty="0" err="1"/>
              <a:t>размотримо</a:t>
            </a:r>
            <a:r>
              <a:rPr lang="en-GB" sz="1600" dirty="0"/>
              <a:t> </a:t>
            </a:r>
            <a:r>
              <a:rPr lang="en-GB" sz="1600" dirty="0" err="1"/>
              <a:t>јасне</a:t>
            </a:r>
            <a:r>
              <a:rPr lang="en-GB" sz="1600" dirty="0"/>
              <a:t> </a:t>
            </a:r>
            <a:r>
              <a:rPr lang="en-GB" sz="1600" dirty="0" err="1"/>
              <a:t>критеријуме</a:t>
            </a:r>
            <a:r>
              <a:rPr lang="en-GB" sz="1600" dirty="0"/>
              <a:t> и </a:t>
            </a:r>
            <a:r>
              <a:rPr lang="en-GB" sz="1600" dirty="0" err="1"/>
              <a:t>одредимо</a:t>
            </a:r>
            <a:r>
              <a:rPr lang="en-GB" sz="1600" dirty="0"/>
              <a:t> </a:t>
            </a:r>
            <a:r>
              <a:rPr lang="en-GB" sz="1600" dirty="0" err="1"/>
              <a:t>жељене</a:t>
            </a:r>
            <a:r>
              <a:rPr lang="en-GB" sz="1600" dirty="0"/>
              <a:t> </a:t>
            </a:r>
            <a:r>
              <a:rPr lang="en-GB" sz="1600" dirty="0" err="1"/>
              <a:t>исходе</a:t>
            </a:r>
            <a:r>
              <a:rPr lang="en-GB" sz="1600" dirty="0"/>
              <a:t>, </a:t>
            </a:r>
            <a:r>
              <a:rPr lang="sr-Cyrl-RS" sz="1600" dirty="0"/>
              <a:t>да интегришемо</a:t>
            </a:r>
            <a:r>
              <a:rPr lang="en-GB" sz="1600" dirty="0"/>
              <a:t> </a:t>
            </a:r>
            <a:r>
              <a:rPr lang="en-GB" sz="1600" dirty="0" err="1"/>
              <a:t>проблем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из</a:t>
            </a:r>
            <a:r>
              <a:rPr lang="en-GB" sz="1600" dirty="0"/>
              <a:t> </a:t>
            </a:r>
            <a:r>
              <a:rPr lang="en-GB" sz="1600" dirty="0" err="1"/>
              <a:t>стварног</a:t>
            </a:r>
            <a:r>
              <a:rPr lang="en-GB" sz="1600" dirty="0"/>
              <a:t> </a:t>
            </a:r>
            <a:r>
              <a:rPr lang="en-GB" sz="1600" dirty="0" err="1"/>
              <a:t>света</a:t>
            </a:r>
            <a:r>
              <a:rPr lang="en-GB" sz="1600" dirty="0"/>
              <a:t> </a:t>
            </a:r>
            <a:r>
              <a:rPr lang="en-GB" sz="1600" dirty="0" err="1"/>
              <a:t>како</a:t>
            </a:r>
            <a:r>
              <a:rPr lang="en-GB" sz="1600" dirty="0"/>
              <a:t> </a:t>
            </a:r>
            <a:r>
              <a:rPr lang="en-GB" sz="1600" dirty="0" err="1"/>
              <a:t>бисмо</a:t>
            </a:r>
            <a:r>
              <a:rPr lang="en-GB" sz="1600" dirty="0"/>
              <a:t> </a:t>
            </a:r>
            <a:r>
              <a:rPr lang="en-GB" sz="1600" dirty="0" err="1"/>
              <a:t>повећали</a:t>
            </a:r>
            <a:r>
              <a:rPr lang="en-GB" sz="1600" dirty="0"/>
              <a:t> </a:t>
            </a:r>
            <a:r>
              <a:rPr lang="en-GB" sz="1600" dirty="0" err="1"/>
              <a:t>релевантност</a:t>
            </a:r>
            <a:r>
              <a:rPr lang="en-GB" sz="1600" dirty="0"/>
              <a:t>, </a:t>
            </a:r>
            <a:r>
              <a:rPr lang="sr-Cyrl-RS" sz="1600" dirty="0"/>
              <a:t>и обезбедили </a:t>
            </a:r>
            <a:r>
              <a:rPr lang="en-GB" sz="1600" dirty="0" err="1"/>
              <a:t>структурисан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повратн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информациј</a:t>
            </a:r>
            <a:r>
              <a:rPr lang="sr-Cyrl-RS" sz="1600" dirty="0"/>
              <a:t>е </a:t>
            </a:r>
            <a:r>
              <a:rPr lang="en-GB" sz="1600" dirty="0" err="1"/>
              <a:t>кој</a:t>
            </a:r>
            <a:r>
              <a:rPr lang="sr-Cyrl-RS" sz="1600" dirty="0"/>
              <a:t>е</a:t>
            </a:r>
            <a:r>
              <a:rPr lang="en-GB" sz="1600" dirty="0"/>
              <a:t> </a:t>
            </a:r>
            <a:r>
              <a:rPr lang="en-GB" sz="1600" dirty="0" err="1"/>
              <a:t>ће</a:t>
            </a:r>
            <a:r>
              <a:rPr lang="sr-Cyrl-RS" sz="1600" dirty="0"/>
              <a:t> усмерити </a:t>
            </a:r>
            <a:r>
              <a:rPr lang="en-GB" sz="1600" dirty="0" err="1"/>
              <a:t>рефлексију</a:t>
            </a:r>
            <a:r>
              <a:rPr lang="en-GB" sz="1600" dirty="0"/>
              <a:t> и </a:t>
            </a:r>
            <a:r>
              <a:rPr lang="en-GB" sz="1600" dirty="0" err="1"/>
              <a:t>раст</a:t>
            </a:r>
            <a:r>
              <a:rPr lang="en-GB" sz="1600" dirty="0"/>
              <a:t> </a:t>
            </a:r>
            <a:r>
              <a:rPr lang="en-GB" sz="1600" dirty="0" err="1"/>
              <a:t>ученика</a:t>
            </a:r>
            <a:r>
              <a:rPr lang="sr-Cyrl-RS" sz="1600" dirty="0"/>
              <a:t> или студената</a:t>
            </a:r>
            <a:r>
              <a:rPr lang="en-GB" sz="1600" dirty="0"/>
              <a:t>.</a:t>
            </a:r>
          </a:p>
          <a:p>
            <a:pPr algn="just" rtl="0"/>
            <a:endParaRPr lang="en-GB" sz="1600" dirty="0"/>
          </a:p>
          <a:p>
            <a:pPr algn="just"/>
            <a:r>
              <a:rPr lang="en-GB" sz="1600" dirty="0" err="1"/>
              <a:t>Подстицање</a:t>
            </a:r>
            <a:r>
              <a:rPr lang="en-GB" sz="1600" dirty="0"/>
              <a:t> </a:t>
            </a:r>
            <a:r>
              <a:rPr lang="en-GB" sz="1600" dirty="0" err="1"/>
              <a:t>сарадње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пројектима</a:t>
            </a:r>
            <a:r>
              <a:rPr lang="en-GB" sz="1600" dirty="0"/>
              <a:t> </a:t>
            </a:r>
            <a:r>
              <a:rPr lang="en-GB" sz="1600" dirty="0" err="1"/>
              <a:t>је</a:t>
            </a:r>
            <a:r>
              <a:rPr lang="en-GB" sz="1600" dirty="0"/>
              <a:t> </a:t>
            </a:r>
            <a:r>
              <a:rPr lang="en-GB" sz="1600" dirty="0" err="1"/>
              <a:t>такође</a:t>
            </a:r>
            <a:r>
              <a:rPr lang="en-GB" sz="1600" dirty="0"/>
              <a:t> </a:t>
            </a:r>
            <a:r>
              <a:rPr lang="en-GB" sz="1600" dirty="0" err="1"/>
              <a:t>важно</a:t>
            </a:r>
            <a:r>
              <a:rPr lang="sr-Cyrl-RS" sz="1600" dirty="0"/>
              <a:t> и </a:t>
            </a:r>
            <a:r>
              <a:rPr lang="en-GB" sz="1600" dirty="0" err="1"/>
              <a:t>такође</a:t>
            </a:r>
            <a:r>
              <a:rPr lang="en-GB" sz="1600" dirty="0"/>
              <a:t> </a:t>
            </a:r>
            <a:r>
              <a:rPr lang="en-GB" sz="1600" dirty="0" err="1"/>
              <a:t>може</a:t>
            </a:r>
            <a:r>
              <a:rPr lang="en-GB" sz="1600" dirty="0"/>
              <a:t> </a:t>
            </a:r>
            <a:r>
              <a:rPr lang="en-GB" sz="1600" dirty="0" err="1"/>
              <a:t>да</a:t>
            </a:r>
            <a:r>
              <a:rPr lang="en-GB" sz="1600" dirty="0"/>
              <a:t> </a:t>
            </a:r>
            <a:r>
              <a:rPr lang="en-GB" sz="1600" dirty="0" err="1"/>
              <a:t>подстакне</a:t>
            </a:r>
            <a:r>
              <a:rPr lang="en-GB" sz="1600" dirty="0"/>
              <a:t> </a:t>
            </a:r>
            <a:r>
              <a:rPr lang="en-GB" sz="1600" dirty="0" err="1"/>
              <a:t>вештине</a:t>
            </a:r>
            <a:r>
              <a:rPr lang="en-GB" sz="1600" dirty="0"/>
              <a:t> </a:t>
            </a:r>
            <a:r>
              <a:rPr lang="en-GB" sz="1600" dirty="0" err="1"/>
              <a:t>тимског</a:t>
            </a:r>
            <a:r>
              <a:rPr lang="en-GB" sz="1600" dirty="0"/>
              <a:t> </a:t>
            </a:r>
            <a:r>
              <a:rPr lang="en-GB" sz="1600" dirty="0" err="1"/>
              <a:t>рада</a:t>
            </a:r>
            <a:r>
              <a:rPr lang="en-GB" sz="1600" dirty="0"/>
              <a:t> </a:t>
            </a:r>
            <a:r>
              <a:rPr lang="en-GB" sz="1600" dirty="0" err="1"/>
              <a:t>које</a:t>
            </a:r>
            <a:r>
              <a:rPr lang="en-GB" sz="1600" dirty="0"/>
              <a:t> </a:t>
            </a:r>
            <a:r>
              <a:rPr lang="en-GB" sz="1600" dirty="0" err="1"/>
              <a:t>су</a:t>
            </a:r>
            <a:r>
              <a:rPr lang="en-GB" sz="1600" dirty="0"/>
              <a:t> </a:t>
            </a:r>
            <a:r>
              <a:rPr lang="en-GB" sz="1600" dirty="0" err="1"/>
              <a:t>суштинске</a:t>
            </a:r>
            <a:r>
              <a:rPr lang="en-GB" sz="1600" dirty="0"/>
              <a:t> </a:t>
            </a:r>
            <a:r>
              <a:rPr lang="en-GB" sz="1600" dirty="0" err="1"/>
              <a:t>компоненте</a:t>
            </a:r>
            <a:r>
              <a:rPr lang="en-GB" sz="1600" dirty="0"/>
              <a:t> </a:t>
            </a:r>
            <a:r>
              <a:rPr lang="sr-Cyrl-RS" sz="1600" dirty="0"/>
              <a:t>вештина за 21. век</a:t>
            </a:r>
            <a:r>
              <a:rPr lang="en-GB" sz="1600" dirty="0"/>
              <a:t>.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27274741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A5A285-9482-AF20-9A8F-7E02CC9363E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/>
              <a:t>У </a:t>
            </a:r>
            <a:r>
              <a:rPr lang="sr-Cyrl-RS" dirty="0"/>
              <a:t>фокусу:</a:t>
            </a:r>
            <a:r>
              <a:rPr lang="en-IE" dirty="0"/>
              <a:t> </a:t>
            </a:r>
            <a:r>
              <a:rPr lang="en-IE" dirty="0" err="1"/>
              <a:t>дигитални</a:t>
            </a:r>
            <a:r>
              <a:rPr lang="en-IE" dirty="0"/>
              <a:t> </a:t>
            </a:r>
            <a:r>
              <a:rPr lang="en-IE" dirty="0" err="1"/>
              <a:t>портфоли</a:t>
            </a:r>
            <a:r>
              <a:rPr lang="sr-Cyrl-RS" dirty="0"/>
              <a:t>о</a:t>
            </a:r>
            <a:endParaRPr lang="en-IE" dirty="0"/>
          </a:p>
          <a:p>
            <a:pPr algn="l" rtl="0"/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48530-EDF3-E3EF-A03F-E9209B0DA70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1729945"/>
            <a:ext cx="10483429" cy="4439577"/>
          </a:xfrm>
        </p:spPr>
        <p:txBody>
          <a:bodyPr/>
          <a:lstStyle/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Дигитални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портфоли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о је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трансформативни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алат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оцењивање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који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обухвата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напредак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постигнућа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/студената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током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времена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Ове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сређене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колекције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представљају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не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само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кулминацију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наученог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материјала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већ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еволуцију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вештина за 21. век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</a:t>
            </a:r>
          </a:p>
          <a:p>
            <a:pPr algn="just" rtl="0"/>
            <a:endParaRPr lang="en-GB" sz="2200" dirty="0">
              <a:highlight>
                <a:srgbClr val="FFFFFF"/>
              </a:highlight>
              <a:latin typeface="Söhne"/>
            </a:endParaRPr>
          </a:p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Кроз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различите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мултимедијалне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елементе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 -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као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што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есеји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видео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пројекти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заједнички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рад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 -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портфолији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истичу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лична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достигнућа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открића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учењу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приказујући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индивидуални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раст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овладавање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сложеним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концептима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</a:t>
            </a:r>
          </a:p>
          <a:p>
            <a:pPr algn="just" rtl="0"/>
            <a:endParaRPr lang="en-GB" sz="2200" dirty="0">
              <a:highlight>
                <a:srgbClr val="FFFFFF"/>
              </a:highlight>
              <a:latin typeface="Söhne"/>
            </a:endParaRPr>
          </a:p>
          <a:p>
            <a:pPr algn="just" rtl="0"/>
            <a:r>
              <a:rPr lang="en-GB" sz="2200" dirty="0" err="1">
                <a:highlight>
                  <a:srgbClr val="FFFFFF"/>
                </a:highlight>
                <a:latin typeface="Söhne"/>
              </a:rPr>
              <a:t>Рад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ом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на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својим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дигиталним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dirty="0" err="1">
                <a:highlight>
                  <a:srgbClr val="FFFFFF"/>
                </a:highlight>
                <a:latin typeface="Söhne"/>
              </a:rPr>
              <a:t>портфолијима</a:t>
            </a:r>
            <a:r>
              <a:rPr lang="en-GB" sz="2200" dirty="0">
                <a:highlight>
                  <a:srgbClr val="FFFFFF"/>
                </a:highlight>
                <a:latin typeface="Söhne"/>
              </a:rPr>
              <a:t>,</a:t>
            </a:r>
            <a:r>
              <a:rPr lang="sr-Cyrl-RS" sz="2200" dirty="0">
                <a:highlight>
                  <a:srgbClr val="FFFFFF"/>
                </a:highlight>
                <a:latin typeface="Söhne"/>
              </a:rPr>
              <a:t> корисници добијају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платформу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континуирано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размишљање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самопроцену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демонстрирање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способности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/студента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да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синтетизуј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примењуј</a:t>
            </a:r>
            <a:r>
              <a:rPr lang="sr-Cyrl-RS" sz="2200" b="0" i="0" dirty="0">
                <a:effectLst/>
                <a:highlight>
                  <a:srgbClr val="FFFFFF"/>
                </a:highlight>
                <a:latin typeface="Söhne"/>
              </a:rPr>
              <a:t>у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знање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различитим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latin typeface="Söhne"/>
              </a:rPr>
              <a:t>контекстима</a:t>
            </a:r>
            <a:r>
              <a:rPr lang="en-GB" sz="2200" b="0" i="0" dirty="0">
                <a:effectLst/>
                <a:highlight>
                  <a:srgbClr val="FFFFFF"/>
                </a:highlight>
                <a:latin typeface="Söhne"/>
              </a:rPr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10503905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3ADF5-4061-F9C7-5D8C-1B29E0F8D12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200" dirty="0" err="1"/>
              <a:t>Дигитални</a:t>
            </a:r>
            <a:r>
              <a:rPr lang="en-GB" sz="2200" dirty="0"/>
              <a:t> </a:t>
            </a:r>
            <a:r>
              <a:rPr lang="en-GB" sz="2200" dirty="0" err="1"/>
              <a:t>портф</a:t>
            </a:r>
            <a:r>
              <a:rPr lang="sr-Cyrl-RS" sz="2200" dirty="0"/>
              <a:t>олио</a:t>
            </a:r>
            <a:r>
              <a:rPr lang="en-GB" sz="2200" dirty="0"/>
              <a:t> </a:t>
            </a:r>
            <a:r>
              <a:rPr lang="en-GB" sz="2200" dirty="0" err="1"/>
              <a:t>мо</a:t>
            </a:r>
            <a:r>
              <a:rPr lang="sr-Cyrl-RS" sz="2200" dirty="0"/>
              <a:t>же да</a:t>
            </a:r>
            <a:r>
              <a:rPr lang="en-GB" sz="2200" dirty="0"/>
              <a:t> </a:t>
            </a:r>
            <a:r>
              <a:rPr lang="en-GB" sz="2200" dirty="0" err="1"/>
              <a:t>понуди</a:t>
            </a:r>
            <a:r>
              <a:rPr lang="en-GB" sz="2200" dirty="0"/>
              <a:t> </a:t>
            </a:r>
            <a:r>
              <a:rPr lang="en-GB" sz="2200" dirty="0" err="1"/>
              <a:t>свеобухватан</a:t>
            </a:r>
            <a:r>
              <a:rPr lang="en-GB" sz="2200" dirty="0"/>
              <a:t> </a:t>
            </a:r>
            <a:r>
              <a:rPr lang="en-GB" sz="2200" dirty="0" err="1"/>
              <a:t>преглед</a:t>
            </a:r>
            <a:r>
              <a:rPr lang="en-GB" sz="2200" dirty="0"/>
              <a:t> </a:t>
            </a:r>
            <a:r>
              <a:rPr lang="en-GB" sz="2200" dirty="0" err="1"/>
              <a:t>способности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, </a:t>
            </a:r>
            <a:r>
              <a:rPr lang="en-GB" sz="2200" dirty="0" err="1"/>
              <a:t>обухватајући</a:t>
            </a:r>
            <a:r>
              <a:rPr lang="en-GB" sz="2200" dirty="0"/>
              <a:t> </a:t>
            </a:r>
            <a:r>
              <a:rPr lang="en-GB" sz="2200" dirty="0" err="1"/>
              <a:t>широк</a:t>
            </a:r>
            <a:r>
              <a:rPr lang="en-GB" sz="2200" dirty="0"/>
              <a:t> </a:t>
            </a:r>
            <a:r>
              <a:rPr lang="en-GB" sz="2200" dirty="0" err="1"/>
              <a:t>спектар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критичког</a:t>
            </a:r>
            <a:r>
              <a:rPr lang="en-GB" sz="2200" dirty="0"/>
              <a:t> </a:t>
            </a:r>
            <a:r>
              <a:rPr lang="en-GB" sz="2200" dirty="0" err="1"/>
              <a:t>мишљења</a:t>
            </a:r>
            <a:r>
              <a:rPr lang="en-GB" sz="2200" dirty="0"/>
              <a:t> </a:t>
            </a:r>
            <a:r>
              <a:rPr lang="en-GB" sz="2200" dirty="0" err="1"/>
              <a:t>до</a:t>
            </a:r>
            <a:r>
              <a:rPr lang="en-GB" sz="2200" dirty="0"/>
              <a:t> </a:t>
            </a:r>
            <a:r>
              <a:rPr lang="en-GB" sz="2200" dirty="0" err="1"/>
              <a:t>креативног</a:t>
            </a:r>
            <a:r>
              <a:rPr lang="en-GB" sz="2200" dirty="0"/>
              <a:t> </a:t>
            </a:r>
            <a:r>
              <a:rPr lang="en-GB" sz="2200" dirty="0" err="1"/>
              <a:t>изражавања</a:t>
            </a:r>
            <a:r>
              <a:rPr lang="en-GB" sz="2200" dirty="0"/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200" dirty="0" err="1"/>
              <a:t>Портфолији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sr-Cyrl-RS" sz="2200" dirty="0"/>
              <a:t>да </a:t>
            </a:r>
            <a:r>
              <a:rPr lang="en-GB" sz="2200" dirty="0" err="1"/>
              <a:t>укључ</a:t>
            </a:r>
            <a:r>
              <a:rPr lang="sr-Cyrl-RS" sz="2200" dirty="0"/>
              <a:t>ују</a:t>
            </a:r>
            <a:r>
              <a:rPr lang="en-GB" sz="2200" dirty="0"/>
              <a:t> </a:t>
            </a:r>
            <a:r>
              <a:rPr lang="en-GB" sz="2200" dirty="0" err="1"/>
              <a:t>интерактивне</a:t>
            </a:r>
            <a:r>
              <a:rPr lang="en-GB" sz="2200" dirty="0"/>
              <a:t> </a:t>
            </a:r>
            <a:r>
              <a:rPr lang="en-GB" sz="2200" dirty="0" err="1"/>
              <a:t>елементе</a:t>
            </a:r>
            <a:r>
              <a:rPr lang="en-GB" sz="2200" dirty="0"/>
              <a:t>, </a:t>
            </a:r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што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презентације</a:t>
            </a:r>
            <a:r>
              <a:rPr lang="en-GB" sz="2200" dirty="0"/>
              <a:t> </a:t>
            </a:r>
            <a:r>
              <a:rPr lang="en-GB" sz="2200" dirty="0" err="1"/>
              <a:t>или</a:t>
            </a:r>
            <a:r>
              <a:rPr lang="en-GB" sz="2200" dirty="0"/>
              <a:t> </a:t>
            </a:r>
            <a:r>
              <a:rPr lang="en-GB" sz="2200" dirty="0" err="1"/>
              <a:t>пројекти</a:t>
            </a:r>
            <a:r>
              <a:rPr lang="en-GB" sz="2200" dirty="0"/>
              <a:t>,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ангажују</a:t>
            </a:r>
            <a:r>
              <a:rPr lang="en-GB" sz="2200" dirty="0"/>
              <a:t> </a:t>
            </a:r>
            <a:r>
              <a:rPr lang="en-GB" sz="2200" dirty="0" err="1"/>
              <a:t>гледаоце</a:t>
            </a:r>
            <a:r>
              <a:rPr lang="en-GB" sz="2200" dirty="0"/>
              <a:t> и </a:t>
            </a:r>
            <a:r>
              <a:rPr lang="en-GB" sz="2200" dirty="0" err="1"/>
              <a:t>пружају</a:t>
            </a:r>
            <a:r>
              <a:rPr lang="en-GB" sz="2200" dirty="0"/>
              <a:t> </a:t>
            </a:r>
            <a:r>
              <a:rPr lang="en-GB" sz="2200" dirty="0" err="1"/>
              <a:t>дубљи</a:t>
            </a:r>
            <a:r>
              <a:rPr lang="en-GB" sz="2200" dirty="0"/>
              <a:t> </a:t>
            </a:r>
            <a:r>
              <a:rPr lang="en-GB" sz="2200" dirty="0" err="1"/>
              <a:t>увид</a:t>
            </a:r>
            <a:r>
              <a:rPr lang="en-GB" sz="2200" dirty="0"/>
              <a:t> у </a:t>
            </a:r>
            <a:r>
              <a:rPr lang="en-GB" sz="2200" dirty="0" err="1"/>
              <a:t>компетенције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/студената.</a:t>
            </a:r>
            <a:endParaRPr lang="en-GB" sz="2200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200" dirty="0" err="1"/>
              <a:t>Осим</a:t>
            </a:r>
            <a:r>
              <a:rPr lang="en-GB" sz="2200" dirty="0"/>
              <a:t> </a:t>
            </a:r>
            <a:r>
              <a:rPr lang="en-GB" sz="2200" dirty="0" err="1"/>
              <a:t>процене</a:t>
            </a:r>
            <a:r>
              <a:rPr lang="en-GB" sz="2200" dirty="0"/>
              <a:t>, </a:t>
            </a:r>
            <a:r>
              <a:rPr lang="en-GB" sz="2200" dirty="0" err="1"/>
              <a:t>дигитални</a:t>
            </a:r>
            <a:r>
              <a:rPr lang="en-GB" sz="2200" dirty="0"/>
              <a:t> </a:t>
            </a:r>
            <a:r>
              <a:rPr lang="en-GB" sz="2200" dirty="0" err="1"/>
              <a:t>портфолији</a:t>
            </a:r>
            <a:r>
              <a:rPr lang="en-GB" sz="2200" dirty="0"/>
              <a:t> </a:t>
            </a:r>
            <a:r>
              <a:rPr lang="en-GB" sz="2200" dirty="0" err="1"/>
              <a:t>служе</a:t>
            </a:r>
            <a:r>
              <a:rPr lang="en-GB" sz="2200" dirty="0"/>
              <a:t> </a:t>
            </a:r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алат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професионални</a:t>
            </a:r>
            <a:r>
              <a:rPr lang="en-GB" sz="2200" dirty="0"/>
              <a:t> </a:t>
            </a:r>
            <a:r>
              <a:rPr lang="en-GB" sz="2200" dirty="0" err="1"/>
              <a:t>развој</a:t>
            </a:r>
            <a:r>
              <a:rPr lang="en-GB" sz="2200" dirty="0"/>
              <a:t>, </a:t>
            </a:r>
            <a:r>
              <a:rPr lang="en-GB" sz="2200" dirty="0" err="1"/>
              <a:t>припремајући</a:t>
            </a:r>
            <a:r>
              <a:rPr lang="en-GB" sz="2200" dirty="0"/>
              <a:t> </a:t>
            </a:r>
            <a:r>
              <a:rPr lang="en-GB" sz="2200" dirty="0" err="1"/>
              <a:t>ученике</a:t>
            </a:r>
            <a:r>
              <a:rPr lang="sr-Cyrl-RS" sz="2200" dirty="0"/>
              <a:t>/студенте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могућности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каријеру</a:t>
            </a:r>
            <a:r>
              <a:rPr lang="en-GB" sz="2200" dirty="0"/>
              <a:t> </a:t>
            </a:r>
            <a:r>
              <a:rPr lang="en-GB" sz="2200" dirty="0" err="1"/>
              <a:t>где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дигитална</a:t>
            </a:r>
            <a:r>
              <a:rPr lang="en-GB" sz="2200" dirty="0"/>
              <a:t> </a:t>
            </a:r>
            <a:r>
              <a:rPr lang="en-GB" sz="2200" dirty="0" err="1"/>
              <a:t>писменост</a:t>
            </a:r>
            <a:r>
              <a:rPr lang="en-GB" sz="2200" dirty="0"/>
              <a:t> и </a:t>
            </a:r>
            <a:r>
              <a:rPr lang="en-GB" sz="2200" dirty="0" err="1"/>
              <a:t>самопрезентација</a:t>
            </a:r>
            <a:r>
              <a:rPr lang="en-GB" sz="2200" dirty="0"/>
              <a:t> </a:t>
            </a:r>
            <a:r>
              <a:rPr lang="en-GB" sz="2200" dirty="0" err="1"/>
              <a:t>кључни</a:t>
            </a:r>
            <a:r>
              <a:rPr lang="en-GB" sz="2200" dirty="0"/>
              <a:t>.</a:t>
            </a:r>
            <a:endParaRPr lang="en-IE" sz="2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574760-F3BC-A7BA-D9CD-6243E50A70A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sr-Cyrl-RS" dirty="0"/>
              <a:t>У фокусу: </a:t>
            </a:r>
            <a:r>
              <a:rPr lang="en-IE" dirty="0" err="1"/>
              <a:t>студентски</a:t>
            </a:r>
            <a:r>
              <a:rPr lang="en-IE" dirty="0"/>
              <a:t> </a:t>
            </a:r>
            <a:r>
              <a:rPr lang="en-IE" dirty="0" err="1"/>
              <a:t>дигитални</a:t>
            </a:r>
            <a:r>
              <a:rPr lang="en-IE" dirty="0"/>
              <a:t> </a:t>
            </a:r>
            <a:r>
              <a:rPr lang="en-IE" dirty="0" err="1"/>
              <a:t>портфоли</a:t>
            </a:r>
            <a:r>
              <a:rPr lang="sr-Cyrl-RS" dirty="0"/>
              <a:t>о</a:t>
            </a:r>
            <a:endParaRPr lang="en-IE" dirty="0"/>
          </a:p>
        </p:txBody>
      </p:sp>
      <p:pic>
        <p:nvPicPr>
          <p:cNvPr id="6" name="Picture Placeholder 5">
            <a:hlinkClick r:id="rId2"/>
            <a:extLst>
              <a:ext uri="{FF2B5EF4-FFF2-40B4-BE49-F238E27FC236}">
                <a16:creationId xmlns:a16="http://schemas.microsoft.com/office/drawing/2014/main" id="{852849CA-0B84-55C0-175A-C2527ED776B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 l="6783" r="6783"/>
          <a:stretch>
            <a:fillRect/>
          </a:stretch>
        </p:blipFill>
        <p:spPr>
          <a:xfrm>
            <a:off x="307731" y="3556862"/>
            <a:ext cx="3923305" cy="237545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712BD-D2F2-7ADA-7B1C-BDA8F552F08C}"/>
              </a:ext>
            </a:extLst>
          </p:cNvPr>
          <p:cNvSpPr txBox="1"/>
          <p:nvPr/>
        </p:nvSpPr>
        <p:spPr>
          <a:xfrm>
            <a:off x="307731" y="4811486"/>
            <a:ext cx="338086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200" b="1" dirty="0">
                <a:latin typeface="Calibri" panose="020F0502020204030204" pitchFamily="34" charset="0"/>
                <a:cs typeface="Calibri" panose="020F0502020204030204" pitchFamily="34" charset="0"/>
              </a:rPr>
              <a:t>Дигитални портфолио</a:t>
            </a:r>
          </a:p>
          <a:p>
            <a:r>
              <a:rPr lang="sr-Cyrl-RS" sz="2200" b="1" dirty="0">
                <a:latin typeface="Calibri" panose="020F0502020204030204" pitchFamily="34" charset="0"/>
                <a:cs typeface="Calibri" panose="020F0502020204030204" pitchFamily="34" charset="0"/>
              </a:rPr>
              <a:t>Примери и водич</a:t>
            </a: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4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D7FC78-5456-089F-1C20-28574EACA5D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GB"/>
              <a:t>Усклађивање оцењивања са исходима учења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4C59F-C6B1-553B-BC4D-31784BCBF80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just" rtl="0"/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едукатори</a:t>
            </a:r>
            <a:r>
              <a:rPr lang="en-GB" sz="2000" dirty="0"/>
              <a:t>, </a:t>
            </a:r>
            <a:r>
              <a:rPr lang="en-GB" sz="2000" dirty="0" err="1"/>
              <a:t>већ</a:t>
            </a:r>
            <a:r>
              <a:rPr lang="en-GB" sz="2000" dirty="0"/>
              <a:t> </a:t>
            </a:r>
            <a:r>
              <a:rPr lang="en-GB" sz="2000" dirty="0" err="1"/>
              <a:t>ћете</a:t>
            </a:r>
            <a:r>
              <a:rPr lang="en-GB" sz="2000" dirty="0"/>
              <a:t> </a:t>
            </a:r>
            <a:r>
              <a:rPr lang="en-GB" sz="2000" dirty="0" err="1"/>
              <a:t>бити</a:t>
            </a:r>
            <a:r>
              <a:rPr lang="en-GB" sz="2000" dirty="0"/>
              <a:t> </a:t>
            </a:r>
            <a:r>
              <a:rPr lang="en-GB" sz="2000" dirty="0" err="1"/>
              <a:t>свесни</a:t>
            </a:r>
            <a:r>
              <a:rPr lang="en-GB" sz="2000" dirty="0"/>
              <a:t> </a:t>
            </a:r>
            <a:r>
              <a:rPr lang="en-GB" sz="2000" dirty="0" err="1"/>
              <a:t>предности</a:t>
            </a:r>
            <a:r>
              <a:rPr lang="en-GB" sz="2000" dirty="0"/>
              <a:t> </a:t>
            </a:r>
            <a:r>
              <a:rPr lang="en-GB" sz="2000" dirty="0" err="1"/>
              <a:t>добро</a:t>
            </a:r>
            <a:r>
              <a:rPr lang="en-GB" sz="2000" dirty="0"/>
              <a:t> </a:t>
            </a:r>
            <a:r>
              <a:rPr lang="en-GB" sz="2000" dirty="0" err="1"/>
              <a:t>усклађеног</a:t>
            </a:r>
            <a:r>
              <a:rPr lang="en-GB" sz="2000" dirty="0"/>
              <a:t> </a:t>
            </a:r>
            <a:r>
              <a:rPr lang="en-GB" sz="2000" dirty="0" err="1"/>
              <a:t>оцењивања</a:t>
            </a:r>
            <a:r>
              <a:rPr lang="en-GB" sz="2000" dirty="0"/>
              <a:t> и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оно</a:t>
            </a:r>
            <a:r>
              <a:rPr lang="en-GB" sz="2000" dirty="0"/>
              <a:t> </a:t>
            </a:r>
            <a:r>
              <a:rPr lang="en-GB" sz="2000" dirty="0" err="1"/>
              <a:t>помаже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осигура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циљеви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, </a:t>
            </a:r>
            <a:r>
              <a:rPr lang="en-GB" sz="2000" dirty="0" err="1"/>
              <a:t>наставне</a:t>
            </a:r>
            <a:r>
              <a:rPr lang="en-GB" sz="2000" dirty="0"/>
              <a:t> </a:t>
            </a:r>
            <a:r>
              <a:rPr lang="en-GB" sz="2000" dirty="0" err="1"/>
              <a:t>активности</a:t>
            </a:r>
            <a:r>
              <a:rPr lang="en-GB" sz="2000" dirty="0"/>
              <a:t> и </a:t>
            </a:r>
            <a:r>
              <a:rPr lang="en-GB" sz="2000" dirty="0" err="1"/>
              <a:t>задаци</a:t>
            </a:r>
            <a:r>
              <a:rPr lang="en-GB" sz="2000" dirty="0"/>
              <a:t> </a:t>
            </a:r>
            <a:r>
              <a:rPr lang="en-GB" sz="2000" dirty="0" err="1"/>
              <a:t>оцењивања</a:t>
            </a:r>
            <a:r>
              <a:rPr lang="en-GB" sz="2000" dirty="0"/>
              <a:t> </a:t>
            </a:r>
            <a:r>
              <a:rPr lang="en-GB" sz="2000" dirty="0" err="1"/>
              <a:t>усклађени</a:t>
            </a:r>
            <a:r>
              <a:rPr lang="en-GB" sz="2000" dirty="0"/>
              <a:t>.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тиче</a:t>
            </a:r>
            <a:r>
              <a:rPr lang="en-GB" sz="2000" dirty="0"/>
              <a:t> </a:t>
            </a:r>
            <a:r>
              <a:rPr lang="sr-Cyrl-RS" sz="2000" dirty="0"/>
              <a:t>вештина за 21. век</a:t>
            </a:r>
            <a:r>
              <a:rPr lang="en-GB" sz="2000" dirty="0"/>
              <a:t>, </a:t>
            </a:r>
            <a:r>
              <a:rPr lang="en-GB" sz="2000" dirty="0" err="1"/>
              <a:t>корисно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sr-Cyrl-RS" sz="2000" dirty="0"/>
              <a:t> да </a:t>
            </a:r>
            <a:r>
              <a:rPr lang="en-GB" sz="2000" dirty="0"/>
              <a:t> </a:t>
            </a:r>
            <a:r>
              <a:rPr lang="en-GB" sz="2000" dirty="0" err="1"/>
              <a:t>размотрит</a:t>
            </a:r>
            <a:r>
              <a:rPr lang="sr-Cyrl-RS" sz="2000" dirty="0"/>
              <a:t>е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ваше</a:t>
            </a:r>
            <a:r>
              <a:rPr lang="en-GB" sz="2000" dirty="0"/>
              <a:t> </a:t>
            </a:r>
            <a:r>
              <a:rPr lang="en-GB" sz="2000" dirty="0" err="1"/>
              <a:t>процене</a:t>
            </a:r>
            <a:r>
              <a:rPr lang="en-GB" sz="2000" dirty="0"/>
              <a:t>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en-GB" sz="2000" dirty="0" err="1"/>
              <a:t>користити</a:t>
            </a:r>
            <a:r>
              <a:rPr lang="en-GB" sz="2000" dirty="0"/>
              <a:t>, </a:t>
            </a:r>
            <a:r>
              <a:rPr lang="en-GB" sz="2000" dirty="0" err="1"/>
              <a:t>ревидирати</a:t>
            </a:r>
            <a:r>
              <a:rPr lang="en-GB" sz="2000" dirty="0"/>
              <a:t> </a:t>
            </a:r>
            <a:r>
              <a:rPr lang="en-GB" sz="2000" dirty="0" err="1"/>
              <a:t>или</a:t>
            </a:r>
            <a:r>
              <a:rPr lang="en-GB" sz="2000" dirty="0"/>
              <a:t> </a:t>
            </a:r>
            <a:r>
              <a:rPr lang="en-GB" sz="2000" dirty="0" err="1"/>
              <a:t>побољшати</a:t>
            </a:r>
            <a:r>
              <a:rPr lang="en-GB" sz="2000" dirty="0"/>
              <a:t> </a:t>
            </a:r>
            <a:r>
              <a:rPr lang="en-GB" sz="2000" dirty="0" err="1"/>
              <a:t>како</a:t>
            </a:r>
            <a:r>
              <a:rPr lang="en-GB" sz="2000" dirty="0"/>
              <a:t> </a:t>
            </a:r>
            <a:r>
              <a:rPr lang="en-GB" sz="2000" dirty="0" err="1"/>
              <a:t>би</a:t>
            </a:r>
            <a:r>
              <a:rPr lang="en-GB" sz="2000" dirty="0"/>
              <a:t> </a:t>
            </a:r>
            <a:r>
              <a:rPr lang="en-GB" sz="2000" dirty="0" err="1"/>
              <a:t>помогли</a:t>
            </a:r>
            <a:r>
              <a:rPr lang="en-GB" sz="2000" dirty="0"/>
              <a:t> </a:t>
            </a:r>
            <a:r>
              <a:rPr lang="sr-Cyrl-RS" sz="2000" dirty="0"/>
              <a:t>ученицима/</a:t>
            </a:r>
            <a:r>
              <a:rPr lang="en-GB" sz="2000" dirty="0" err="1"/>
              <a:t>студентима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покажу</a:t>
            </a:r>
            <a:r>
              <a:rPr lang="en-GB" sz="2000" dirty="0"/>
              <a:t> </a:t>
            </a:r>
            <a:r>
              <a:rPr lang="en-GB" sz="2000" dirty="0" err="1"/>
              <a:t>своје</a:t>
            </a:r>
            <a:r>
              <a:rPr lang="en-GB" sz="2000" dirty="0"/>
              <a:t> </a:t>
            </a:r>
            <a:r>
              <a:rPr lang="en-GB" sz="2000" dirty="0" err="1"/>
              <a:t>компетенције</a:t>
            </a:r>
            <a:r>
              <a:rPr lang="en-GB" sz="2000" dirty="0"/>
              <a:t> у </a:t>
            </a:r>
            <a:r>
              <a:rPr lang="sr-Cyrl-RS" sz="2000" dirty="0"/>
              <a:t>најзначајнијим</a:t>
            </a:r>
            <a:r>
              <a:rPr lang="en-GB" sz="2000" dirty="0"/>
              <a:t> </a:t>
            </a:r>
            <a:r>
              <a:rPr lang="en-GB" sz="2000" dirty="0" err="1"/>
              <a:t>областима</a:t>
            </a:r>
            <a:r>
              <a:rPr lang="en-GB" sz="2000" dirty="0"/>
              <a:t>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, </a:t>
            </a:r>
            <a:r>
              <a:rPr lang="en-GB" sz="2000" dirty="0" err="1"/>
              <a:t>сарадња</a:t>
            </a:r>
            <a:r>
              <a:rPr lang="en-GB" sz="2000" dirty="0"/>
              <a:t>, </a:t>
            </a:r>
            <a:r>
              <a:rPr lang="en-GB" sz="2000" dirty="0" err="1"/>
              <a:t>критичко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 и </a:t>
            </a:r>
            <a:r>
              <a:rPr lang="en-GB" sz="2000" dirty="0" err="1"/>
              <a:t>комуникација</a:t>
            </a:r>
            <a:r>
              <a:rPr lang="en-GB" sz="2000" dirty="0"/>
              <a:t>.</a:t>
            </a:r>
          </a:p>
          <a:p>
            <a:pPr algn="just" rtl="0"/>
            <a:endParaRPr lang="en-GB" sz="2000" dirty="0"/>
          </a:p>
          <a:p>
            <a:pPr algn="just" rtl="0"/>
            <a:r>
              <a:rPr lang="en-GB" sz="2000" b="0" i="0" dirty="0" err="1">
                <a:effectLst/>
                <a:highlight>
                  <a:srgbClr val="FFFFFF"/>
                </a:highlight>
              </a:rPr>
              <a:t>Осигуравајући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су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ваше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процене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блиско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усклађене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са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исходима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учења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 у смислу вештина за 21. век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,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наставници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/професори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могу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пруже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ученицима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/студентима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јасна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очекивања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и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релевантне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изазове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који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заиста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мере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спремност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ученика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/студената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за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будућност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.</a:t>
            </a:r>
            <a:br>
              <a:rPr lang="en-GB" sz="2000" b="0" i="0" dirty="0">
                <a:effectLst/>
                <a:highlight>
                  <a:srgbClr val="FFFFFF"/>
                </a:highlight>
              </a:rPr>
            </a:br>
            <a:br>
              <a:rPr lang="en-GB" sz="2000" b="0" i="0" dirty="0">
                <a:effectLst/>
                <a:highlight>
                  <a:srgbClr val="FFFFFF"/>
                </a:highlight>
              </a:rPr>
            </a:br>
            <a:r>
              <a:rPr lang="en-GB" sz="2000" b="0" i="0" dirty="0" err="1">
                <a:effectLst/>
                <a:highlight>
                  <a:srgbClr val="FFFFFF"/>
                </a:highlight>
              </a:rPr>
              <a:t>Хајде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погледамо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потенцијалну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рубрику</a:t>
            </a:r>
            <a:r>
              <a:rPr lang="sr-Cyrl-RS" sz="2000" b="0" i="0" dirty="0">
                <a:effectLst/>
                <a:highlight>
                  <a:srgbClr val="FFFFFF"/>
                </a:highlight>
              </a:rPr>
              <a:t> вештина за 21. век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коју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бисте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могли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да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користите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или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 </a:t>
            </a:r>
            <a:r>
              <a:rPr lang="en-GB" sz="2000" b="0" i="0" dirty="0" err="1">
                <a:effectLst/>
                <a:highlight>
                  <a:srgbClr val="FFFFFF"/>
                </a:highlight>
              </a:rPr>
              <a:t>прилагодите</a:t>
            </a:r>
            <a:r>
              <a:rPr lang="en-GB" sz="2000" b="0" i="0" dirty="0">
                <a:effectLst/>
                <a:highlight>
                  <a:srgbClr val="FFFFFF"/>
                </a:highlight>
              </a:rPr>
              <a:t>: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1834946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A6B3F06-61D4-619C-986A-4FA0FAEB2E7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440" b="1440"/>
          <a:stretch/>
        </p:blipFill>
        <p:spPr>
          <a:xfrm>
            <a:off x="17982" y="12918"/>
            <a:ext cx="5875886" cy="6858000"/>
          </a:xfrm>
          <a:solidFill>
            <a:schemeClr val="bg1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35EB3-B797-49AC-FD0C-34E7A933955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96017" y="740766"/>
            <a:ext cx="5324282" cy="845139"/>
          </a:xfrm>
        </p:spPr>
        <p:txBody>
          <a:bodyPr/>
          <a:lstStyle/>
          <a:p>
            <a:pPr algn="l" rtl="0"/>
            <a:r>
              <a:rPr lang="sr-Cyrl-RS" sz="3000" dirty="0"/>
              <a:t>„Рубрика</a:t>
            </a:r>
            <a:r>
              <a:rPr lang="en-US" sz="3000" dirty="0"/>
              <a:t>”</a:t>
            </a:r>
            <a:r>
              <a:rPr lang="sr-Cyrl-RS" sz="3000" dirty="0"/>
              <a:t> вештина за 21. век</a:t>
            </a:r>
            <a:endParaRPr lang="en-IE" sz="3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EB995-AA33-77D2-3DD1-1AC5803C04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45799" y="1266393"/>
            <a:ext cx="5487439" cy="3767032"/>
          </a:xfrm>
        </p:spPr>
        <p:txBody>
          <a:bodyPr/>
          <a:lstStyle/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Ова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Рубрика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вештина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за 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21.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век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пружа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структурирани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оквир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процену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напредовања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/студената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кључним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областима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компетенција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: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креативност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критичко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мишљење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сарадња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комуникација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посредовање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емпатија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социо-емоционалне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вештине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.</a:t>
            </a:r>
            <a:b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</a:br>
            <a:b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</a:b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Свака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вештина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оцењује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четири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нивоа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знања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: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почетник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приправник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, с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ениор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мастер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200" dirty="0">
              <a:highlight>
                <a:srgbClr val="FFFFFF"/>
              </a:highlight>
              <a:ea typeface="Calibri" panose="020F0502020204030204" pitchFamily="34" charset="0"/>
            </a:endParaRPr>
          </a:p>
          <a:p>
            <a:pPr algn="just" rtl="0"/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Рубрика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служи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као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свеобухватно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средство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за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наставнике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/професоре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да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процене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и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комуницирају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развој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ученика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/студената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у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овим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суштинским</a:t>
            </a:r>
            <a:r>
              <a:rPr lang="en-GB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 </a:t>
            </a:r>
            <a:r>
              <a:rPr lang="en-GB" sz="2200" b="0" i="0" dirty="0" err="1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областима</a:t>
            </a:r>
            <a:r>
              <a:rPr lang="sr-Cyrl-RS" sz="2200" b="0" i="0" dirty="0">
                <a:effectLst/>
                <a:highlight>
                  <a:srgbClr val="FFFFFF"/>
                </a:highlight>
                <a:ea typeface="Calibri" panose="020F0502020204030204" pitchFamily="34" charset="0"/>
              </a:rPr>
              <a:t>.</a:t>
            </a:r>
            <a:endParaRPr lang="en-IE" sz="2200" dirty="0"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03FEE6-C6C7-DEA7-1582-58B0E85776DA}"/>
              </a:ext>
            </a:extLst>
          </p:cNvPr>
          <p:cNvSpPr txBox="1"/>
          <p:nvPr/>
        </p:nvSpPr>
        <p:spPr>
          <a:xfrm>
            <a:off x="1389062" y="6452434"/>
            <a:ext cx="5438775" cy="28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G4C_21CS-Assessment-Toolkit.pdf (gamesforchange.org)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9C03AC-05E4-1E7D-D691-032953D00ACA}"/>
              </a:ext>
            </a:extLst>
          </p:cNvPr>
          <p:cNvSpPr txBox="1"/>
          <p:nvPr/>
        </p:nvSpPr>
        <p:spPr>
          <a:xfrm>
            <a:off x="296863" y="-38082"/>
            <a:ext cx="2489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Рубрика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вештина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21.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век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48679A-972B-B570-9389-0EDE1E4413C2}"/>
              </a:ext>
            </a:extLst>
          </p:cNvPr>
          <p:cNvSpPr txBox="1"/>
          <p:nvPr/>
        </p:nvSpPr>
        <p:spPr>
          <a:xfrm>
            <a:off x="2861470" y="-19980"/>
            <a:ext cx="990600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Име</a:t>
            </a:r>
            <a:r>
              <a:rPr lang="sr-Cyrl-RS" dirty="0"/>
              <a:t>: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C969E-4458-D6F0-2394-7EFA4B0F7290}"/>
              </a:ext>
            </a:extLst>
          </p:cNvPr>
          <p:cNvSpPr txBox="1"/>
          <p:nvPr/>
        </p:nvSpPr>
        <p:spPr>
          <a:xfrm>
            <a:off x="4735513" y="0"/>
            <a:ext cx="6794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Датум:</a:t>
            </a:r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6EC6F-A618-BF58-4A98-56C630BBBB11}"/>
              </a:ext>
            </a:extLst>
          </p:cNvPr>
          <p:cNvSpPr txBox="1"/>
          <p:nvPr/>
        </p:nvSpPr>
        <p:spPr>
          <a:xfrm>
            <a:off x="569913" y="307777"/>
            <a:ext cx="698500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Вештина</a:t>
            </a:r>
            <a:endParaRPr lang="en-US" sz="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9E4CEA-14E1-B21E-C2E4-7AFC94C5131E}"/>
              </a:ext>
            </a:extLst>
          </p:cNvPr>
          <p:cNvSpPr txBox="1"/>
          <p:nvPr/>
        </p:nvSpPr>
        <p:spPr>
          <a:xfrm>
            <a:off x="2450580" y="326352"/>
            <a:ext cx="971551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Приправник (2)</a:t>
            </a:r>
            <a:endParaRPr lang="en-US" sz="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3696E2-01DA-FAE7-1C59-38678424FD40}"/>
              </a:ext>
            </a:extLst>
          </p:cNvPr>
          <p:cNvSpPr txBox="1"/>
          <p:nvPr/>
        </p:nvSpPr>
        <p:spPr>
          <a:xfrm>
            <a:off x="1464195" y="297616"/>
            <a:ext cx="845618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Почетник (1)</a:t>
            </a:r>
            <a:endParaRPr lang="en-US" sz="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0C6E16-7F2D-8CA1-BF2B-ABFABF8A0E7B}"/>
              </a:ext>
            </a:extLst>
          </p:cNvPr>
          <p:cNvSpPr txBox="1"/>
          <p:nvPr/>
        </p:nvSpPr>
        <p:spPr>
          <a:xfrm>
            <a:off x="3617913" y="307777"/>
            <a:ext cx="723900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Сениор (3)</a:t>
            </a:r>
            <a:endParaRPr lang="en-US" sz="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33DEDC-6418-78F0-EFC0-097F910B46E2}"/>
              </a:ext>
            </a:extLst>
          </p:cNvPr>
          <p:cNvSpPr txBox="1"/>
          <p:nvPr/>
        </p:nvSpPr>
        <p:spPr>
          <a:xfrm>
            <a:off x="4640263" y="326352"/>
            <a:ext cx="723900" cy="215444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sr-Cyrl-RS" sz="800" dirty="0"/>
              <a:t>Мастер (4)</a:t>
            </a:r>
            <a:endParaRPr lang="en-US" sz="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784667-D0A7-535B-3981-198A6D1AFC98}"/>
              </a:ext>
            </a:extLst>
          </p:cNvPr>
          <p:cNvSpPr txBox="1"/>
          <p:nvPr/>
        </p:nvSpPr>
        <p:spPr>
          <a:xfrm>
            <a:off x="590797" y="787400"/>
            <a:ext cx="67761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Креативност</a:t>
            </a:r>
            <a:endParaRPr lang="en-US" sz="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38DCDF-C70F-20DC-19AF-BC161CFEFF5E}"/>
              </a:ext>
            </a:extLst>
          </p:cNvPr>
          <p:cNvSpPr txBox="1"/>
          <p:nvPr/>
        </p:nvSpPr>
        <p:spPr>
          <a:xfrm>
            <a:off x="569913" y="1566855"/>
            <a:ext cx="6985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Критичко мишљење</a:t>
            </a:r>
            <a:endParaRPr lang="en-US" sz="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86097-357C-06F9-0033-2D867DE5D192}"/>
              </a:ext>
            </a:extLst>
          </p:cNvPr>
          <p:cNvSpPr txBox="1"/>
          <p:nvPr/>
        </p:nvSpPr>
        <p:spPr>
          <a:xfrm>
            <a:off x="569913" y="2464879"/>
            <a:ext cx="65405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Сарадња</a:t>
            </a:r>
            <a:endParaRPr lang="en-US" sz="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79E173-963C-2FB4-8573-C5651B4C44DE}"/>
              </a:ext>
            </a:extLst>
          </p:cNvPr>
          <p:cNvSpPr txBox="1"/>
          <p:nvPr/>
        </p:nvSpPr>
        <p:spPr>
          <a:xfrm>
            <a:off x="590797" y="3429000"/>
            <a:ext cx="677616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r>
              <a:rPr lang="sr-Cyrl-RS" sz="600" dirty="0"/>
              <a:t>Комуникација</a:t>
            </a:r>
            <a:endParaRPr lang="en-US" sz="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060458-2EAC-F684-02D1-1811CDB18D75}"/>
              </a:ext>
            </a:extLst>
          </p:cNvPr>
          <p:cNvSpPr txBox="1"/>
          <p:nvPr/>
        </p:nvSpPr>
        <p:spPr>
          <a:xfrm>
            <a:off x="569913" y="4813300"/>
            <a:ext cx="654050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600" dirty="0"/>
              <a:t>Емпатија</a:t>
            </a:r>
            <a:endParaRPr lang="en-US" sz="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B4F573-2E8B-195C-EE2E-A01B0942DA9F}"/>
              </a:ext>
            </a:extLst>
          </p:cNvPr>
          <p:cNvSpPr txBox="1"/>
          <p:nvPr/>
        </p:nvSpPr>
        <p:spPr>
          <a:xfrm>
            <a:off x="652463" y="5473700"/>
            <a:ext cx="5715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600" dirty="0"/>
              <a:t>Социо-емоционална</a:t>
            </a:r>
            <a:endParaRPr lang="en-US" sz="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82626A-16D3-FA20-0B10-9F95D46FB185}"/>
              </a:ext>
            </a:extLst>
          </p:cNvPr>
          <p:cNvSpPr txBox="1"/>
          <p:nvPr/>
        </p:nvSpPr>
        <p:spPr>
          <a:xfrm>
            <a:off x="1347260" y="651394"/>
            <a:ext cx="971550" cy="4934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пособан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реплицира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дода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промене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F42BF0-0E52-C2D3-5654-52ED250DC404}"/>
              </a:ext>
            </a:extLst>
          </p:cNvPr>
          <p:cNvSpPr txBox="1"/>
          <p:nvPr/>
        </p:nvSpPr>
        <p:spPr>
          <a:xfrm>
            <a:off x="1338263" y="1422400"/>
            <a:ext cx="971550" cy="6808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Ретко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доводи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питање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узима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дозвољава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омета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4BC75D-B00E-38EE-D3AC-42C27971ACB5}"/>
              </a:ext>
            </a:extLst>
          </p:cNvPr>
          <p:cNvSpPr txBox="1"/>
          <p:nvPr/>
        </p:nvSpPr>
        <p:spPr>
          <a:xfrm>
            <a:off x="2413001" y="635451"/>
            <a:ext cx="900112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Повремено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 оригиналне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ограничене инспирације.</a:t>
            </a:r>
            <a:endParaRPr lang="en-US" sz="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F76DA4-4AD8-4576-4A10-5119D82BB59B}"/>
              </a:ext>
            </a:extLst>
          </p:cNvPr>
          <p:cNvSpPr txBox="1"/>
          <p:nvPr/>
        </p:nvSpPr>
        <p:spPr>
          <a:xfrm>
            <a:off x="2455465" y="1429072"/>
            <a:ext cx="1000919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algn="just">
              <a:spcBef>
                <a:spcPts val="0"/>
              </a:spcBef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доводи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питање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скепти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чан је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сигур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 како да их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разлик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повремено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дозвољава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омета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</a:pPr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0749C0-7EAF-48F6-A6F4-DA0ECEF84766}"/>
              </a:ext>
            </a:extLst>
          </p:cNvPr>
          <p:cNvSpPr txBox="1"/>
          <p:nvPr/>
        </p:nvSpPr>
        <p:spPr>
          <a:xfrm>
            <a:off x="4546601" y="635451"/>
            <a:ext cx="971550" cy="68897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Стално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генерише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јединствене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потичу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разних извора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инспирације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7BD351-9B07-7267-4F43-3CFDA9ECA7EE}"/>
              </a:ext>
            </a:extLst>
          </p:cNvPr>
          <p:cNvSpPr txBox="1"/>
          <p:nvPr/>
        </p:nvSpPr>
        <p:spPr>
          <a:xfrm>
            <a:off x="4546600" y="1422400"/>
            <a:ext cx="1035049" cy="48968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Преиспитује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проверава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избегава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FA980E-E940-2DB5-596C-2F6C0B4321CE}"/>
              </a:ext>
            </a:extLst>
          </p:cNvPr>
          <p:cNvSpPr txBox="1"/>
          <p:nvPr/>
        </p:nvSpPr>
        <p:spPr>
          <a:xfrm>
            <a:off x="4546601" y="2181225"/>
            <a:ext cx="933450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пружа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80EEF4-DAFA-8478-1735-9101F87537C3}"/>
              </a:ext>
            </a:extLst>
          </p:cNvPr>
          <p:cNvSpPr txBox="1"/>
          <p:nvPr/>
        </p:nvSpPr>
        <p:spPr>
          <a:xfrm>
            <a:off x="3508376" y="1422400"/>
            <a:ext cx="97155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доводи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питање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претпоставке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испитује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већину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углавном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избегава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пристрасност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DFAE17-EBEA-1B6C-0306-FEAA8D7476DC}"/>
              </a:ext>
            </a:extLst>
          </p:cNvPr>
          <p:cNvSpPr txBox="1"/>
          <p:nvPr/>
        </p:nvSpPr>
        <p:spPr>
          <a:xfrm>
            <a:off x="1338263" y="2181225"/>
            <a:ext cx="1027113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Преузима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пројектима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превише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премало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AEF38-9654-BE41-C289-B93F476821F2}"/>
              </a:ext>
            </a:extLst>
          </p:cNvPr>
          <p:cNvSpPr txBox="1"/>
          <p:nvPr/>
        </p:nvSpPr>
        <p:spPr>
          <a:xfrm>
            <a:off x="2413001" y="2181225"/>
            <a:ext cx="1009130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саиграчима</a:t>
            </a:r>
            <a:r>
              <a:rPr lang="en-U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r-Cyrl-RS" sz="600" dirty="0"/>
          </a:p>
          <a:p>
            <a:endParaRPr lang="sr-Cyrl-RS" sz="600" dirty="0"/>
          </a:p>
          <a:p>
            <a:endParaRPr lang="en-US" sz="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DDC859-CB3B-8F6F-E913-845B504E1160}"/>
              </a:ext>
            </a:extLst>
          </p:cNvPr>
          <p:cNvSpPr txBox="1"/>
          <p:nvPr/>
        </p:nvSpPr>
        <p:spPr>
          <a:xfrm>
            <a:off x="3508376" y="657575"/>
            <a:ext cx="925286" cy="53860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Доследно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јединствене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sr-Cyrl-R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решења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више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извора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инспирације</a:t>
            </a:r>
            <a:r>
              <a:rPr lang="en-US" sz="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9658C1-B611-285F-A9A9-32D237FC79BB}"/>
              </a:ext>
            </a:extLst>
          </p:cNvPr>
          <p:cNvSpPr txBox="1"/>
          <p:nvPr/>
        </p:nvSpPr>
        <p:spPr>
          <a:xfrm>
            <a:off x="3508376" y="2181225"/>
            <a:ext cx="925286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ME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одговорност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саиграчима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конструктивне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повратне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тимском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847AE2-A4FF-2F3F-EFCB-9B9CBBA752D3}"/>
              </a:ext>
            </a:extLst>
          </p:cNvPr>
          <p:cNvSpPr txBox="1"/>
          <p:nvPr/>
        </p:nvSpPr>
        <p:spPr>
          <a:xfrm>
            <a:off x="3508376" y="3219450"/>
            <a:ext cx="92528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Ефикасно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преноси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једноставне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сложене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боље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 размотри коме се обраћа.</a:t>
            </a:r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r-Cyrl-RS" sz="600" dirty="0"/>
          </a:p>
          <a:p>
            <a:endParaRPr lang="en-US" sz="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38586C-7782-0BBA-30D5-A37211CC2C31}"/>
              </a:ext>
            </a:extLst>
          </p:cNvPr>
          <p:cNvSpPr txBox="1"/>
          <p:nvPr/>
        </p:nvSpPr>
        <p:spPr>
          <a:xfrm>
            <a:off x="4546601" y="3219450"/>
            <a:ext cx="103504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преноси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којој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публици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F2541B-B81E-D154-FFC5-4828C3B3B5C4}"/>
              </a:ext>
            </a:extLst>
          </p:cNvPr>
          <p:cNvSpPr txBox="1"/>
          <p:nvPr/>
        </p:nvSpPr>
        <p:spPr>
          <a:xfrm>
            <a:off x="1356258" y="3218715"/>
            <a:ext cx="991121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 проблем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пренесе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саопштава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нејасне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непотпуне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0CCC9A-B3AA-4A8A-C00F-C64B9BFCCA21}"/>
              </a:ext>
            </a:extLst>
          </p:cNvPr>
          <p:cNvSpPr txBox="1"/>
          <p:nvPr/>
        </p:nvSpPr>
        <p:spPr>
          <a:xfrm>
            <a:off x="2440782" y="3228719"/>
            <a:ext cx="98134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преноси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једноставне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бори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сложенијим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r-Cyrl-RS" sz="600" dirty="0"/>
          </a:p>
          <a:p>
            <a:endParaRPr lang="en-US" sz="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FB5B33-0BAC-A104-DC0E-9EA485068213}"/>
              </a:ext>
            </a:extLst>
          </p:cNvPr>
          <p:cNvSpPr txBox="1"/>
          <p:nvPr/>
        </p:nvSpPr>
        <p:spPr>
          <a:xfrm>
            <a:off x="1356258" y="3949700"/>
            <a:ext cx="991121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Недостаје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самоусмеравање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мотивација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подстрек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C16CADE-09B9-C4BD-48AC-6D00534809F5}"/>
              </a:ext>
            </a:extLst>
          </p:cNvPr>
          <p:cNvSpPr txBox="1"/>
          <p:nvPr/>
        </p:nvSpPr>
        <p:spPr>
          <a:xfrm>
            <a:off x="2440782" y="3949700"/>
            <a:ext cx="100913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самоусмереност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одређену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подстрек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  <a:p>
            <a:endParaRPr lang="en-US" sz="6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858965-DCAC-5C68-76F8-8F0E1C47228A}"/>
              </a:ext>
            </a:extLst>
          </p:cNvPr>
          <p:cNvSpPr txBox="1"/>
          <p:nvPr/>
        </p:nvSpPr>
        <p:spPr>
          <a:xfrm>
            <a:off x="3508376" y="3949700"/>
            <a:ext cx="100913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Самоусмерен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мотивисан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подстрека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идентификова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B92A4D-D8B4-0D86-D0AB-89BE96749D2A}"/>
              </a:ext>
            </a:extLst>
          </p:cNvPr>
          <p:cNvSpPr txBox="1"/>
          <p:nvPr/>
        </p:nvSpPr>
        <p:spPr>
          <a:xfrm>
            <a:off x="4575971" y="3933270"/>
            <a:ext cx="942180" cy="6910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Веома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самосталан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мотивисан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захтева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подршку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идентификује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циљеве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sr-Cyrl-RS" sz="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DE56CEA-F492-4061-7274-E6F73CBCEAC0}"/>
              </a:ext>
            </a:extLst>
          </p:cNvPr>
          <p:cNvSpPr txBox="1"/>
          <p:nvPr/>
        </p:nvSpPr>
        <p:spPr>
          <a:xfrm>
            <a:off x="1356258" y="4724400"/>
            <a:ext cx="95355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Неспособан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размотри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било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које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осим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сопствене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C34E5E-176D-0AB0-A68B-6C582102DF7B}"/>
              </a:ext>
            </a:extLst>
          </p:cNvPr>
          <p:cNvSpPr txBox="1"/>
          <p:nvPr/>
        </p:nvSpPr>
        <p:spPr>
          <a:xfrm>
            <a:off x="2450580" y="4724400"/>
            <a:ext cx="95355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Ретко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преузима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различите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учинити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46E9BF-54F3-128A-1EBF-C5E84CE1066E}"/>
              </a:ext>
            </a:extLst>
          </p:cNvPr>
          <p:cNvSpPr txBox="1"/>
          <p:nvPr/>
        </p:nvSpPr>
        <p:spPr>
          <a:xfrm>
            <a:off x="2450580" y="5397708"/>
            <a:ext cx="971551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Понекад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да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правља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одложи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E671CE-1BE4-6F8E-202A-60ED78E0512A}"/>
              </a:ext>
            </a:extLst>
          </p:cNvPr>
          <p:cNvSpPr txBox="1"/>
          <p:nvPr/>
        </p:nvSpPr>
        <p:spPr>
          <a:xfrm>
            <a:off x="1389062" y="5397707"/>
            <a:ext cx="920751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м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огућност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управља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одложи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0806E84-5FB1-44CF-7437-762588998831}"/>
              </a:ext>
            </a:extLst>
          </p:cNvPr>
          <p:cNvSpPr txBox="1"/>
          <p:nvPr/>
        </p:nvSpPr>
        <p:spPr>
          <a:xfrm>
            <a:off x="3537218" y="4747717"/>
            <a:ext cx="935024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је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стању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ефикасно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размотри</a:t>
            </a:r>
            <a:r>
              <a:rPr lang="sr-Cyrl-R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ситуацију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различитих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BDB4411-F20B-C02F-7BB9-D02533143086}"/>
              </a:ext>
            </a:extLst>
          </p:cNvPr>
          <p:cNvSpPr txBox="1"/>
          <p:nvPr/>
        </p:nvSpPr>
        <p:spPr>
          <a:xfrm>
            <a:off x="4593431" y="5389750"/>
            <a:ext cx="88662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Контролише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управља</a:t>
            </a:r>
            <a:r>
              <a:rPr lang="sr-Cyrl-R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одлаже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</a:t>
            </a:r>
            <a:r>
              <a:rPr lang="sr-Cyrl-R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 да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</a:t>
            </a:r>
            <a: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раде</a:t>
            </a:r>
            <a:r>
              <a:rPr lang="sr-Cyrl-R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r-Cyrl-RS" sz="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6C312B-F4AC-2EA0-C664-D45A75F64168}"/>
              </a:ext>
            </a:extLst>
          </p:cNvPr>
          <p:cNvSpPr txBox="1"/>
          <p:nvPr/>
        </p:nvSpPr>
        <p:spPr>
          <a:xfrm>
            <a:off x="3537218" y="5389750"/>
            <a:ext cx="920751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Обично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контролише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импулсе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управља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емоцијама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одлаже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задовољство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903D086-9D17-61A4-417E-7033869E9A53}"/>
              </a:ext>
            </a:extLst>
          </p:cNvPr>
          <p:cNvSpPr txBox="1"/>
          <p:nvPr/>
        </p:nvSpPr>
        <p:spPr>
          <a:xfrm>
            <a:off x="4575971" y="4747717"/>
            <a:ext cx="910683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Лако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спремно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преузима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различите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помаже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другима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учине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</a:t>
            </a:r>
            <a:r>
              <a:rPr lang="en-US" sz="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6F41A9E-3D4E-BFAC-E408-844C91A39C66}"/>
              </a:ext>
            </a:extLst>
          </p:cNvPr>
          <p:cNvSpPr txBox="1"/>
          <p:nvPr/>
        </p:nvSpPr>
        <p:spPr>
          <a:xfrm>
            <a:off x="590797" y="4162901"/>
            <a:ext cx="582939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600" dirty="0"/>
              <a:t>Агенција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0191855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4" y="523547"/>
            <a:ext cx="10483431" cy="804265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>
                <a:solidFill>
                  <a:schemeClr val="bg1"/>
                </a:solidFill>
              </a:rPr>
              <a:t>Развој наставног плана и програма</a:t>
            </a: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45</a:t>
            </a:fld>
            <a:endParaRPr lang="en-US" sz="129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0A09F0-3F97-C8B1-0B10-A8C59D984D5B}"/>
              </a:ext>
            </a:extLst>
          </p:cNvPr>
          <p:cNvSpPr txBox="1"/>
          <p:nvPr/>
        </p:nvSpPr>
        <p:spPr>
          <a:xfrm>
            <a:off x="428624" y="1467366"/>
            <a:ext cx="1133475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rtl="0"/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курикулума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није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једнократни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догађај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динамичан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прилагођавање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Док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припремамо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свет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брзо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кључно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укључили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педагошке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одговарају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тренутним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трендовима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напрет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стална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еволуција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осигурава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опремљени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неопходним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напредују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Важност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динамичког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1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b="1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Динамичан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послове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још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постоје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учећи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их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прилагођавају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примењују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контекстима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rtl="0"/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напредује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морају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интегришу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нове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алате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остали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ангажовани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rtl="0"/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Ажурирање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осигурава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уткане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целину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припремајући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сложено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решавање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потребно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модерним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каријерама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l" rtl="0"/>
            <a:endParaRPr lang="en-GB" sz="2000" b="0" i="0" dirty="0">
              <a:solidFill>
                <a:srgbClr val="1C144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26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704606" y="1456046"/>
            <a:ext cx="591625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архитекте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образовања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дужност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гледамо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даље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непосредног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хоризонта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занатски</a:t>
            </a:r>
            <a:r>
              <a:rPr lang="sr-Cyrl-RS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састављених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наставних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одговарају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садашњости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предвиђају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односи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технолошких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разумевању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еволуирајућег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пејзажа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културе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друштва</a:t>
            </a:r>
            <a:r>
              <a:rPr lang="en-GB" sz="18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algn="just" rtl="0"/>
            <a:endParaRPr lang="en-GB" sz="18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канал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прилагодљивост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иновативност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дигитална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флуидност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фокусиран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будућност</a:t>
            </a:r>
            <a:r>
              <a:rPr lang="sr-Cyrl-RS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уграђивање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стратегија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курикулума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проактивно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укључивање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нових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трендова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унапређују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 за 21. век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и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предвиђање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друштвених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промена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захтевају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нове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облике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писмености</a:t>
            </a:r>
            <a:r>
              <a:rPr lang="en-GB" sz="18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9A4925-51FC-36A7-0DB2-429F3E63A33D}"/>
              </a:ext>
            </a:extLst>
          </p:cNvPr>
          <p:cNvSpPr txBox="1"/>
          <p:nvPr/>
        </p:nvSpPr>
        <p:spPr>
          <a:xfrm>
            <a:off x="1061006" y="176225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3600" b="1" i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Визија будућности у дизајну курикулума</a:t>
            </a:r>
          </a:p>
          <a:p>
            <a:pPr algn="l" rtl="0"/>
            <a:endParaRPr lang="en-GB" sz="3600" b="1" i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6624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lose up of an oar lifted out of the water">
            <a:extLst>
              <a:ext uri="{FF2B5EF4-FFF2-40B4-BE49-F238E27FC236}">
                <a16:creationId xmlns:a16="http://schemas.microsoft.com/office/drawing/2014/main" id="{446F71DB-6906-BF63-F00B-000BFE41748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740" b="7740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9518-B55C-E352-F20C-7C302A5EE6B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 err="1"/>
              <a:t>Кључна</a:t>
            </a:r>
            <a:r>
              <a:rPr lang="en-IE" dirty="0"/>
              <a:t> </a:t>
            </a:r>
            <a:r>
              <a:rPr lang="sr-Cyrl-RS" dirty="0"/>
              <a:t>питања</a:t>
            </a:r>
            <a:r>
              <a:rPr lang="en-IE" dirty="0"/>
              <a:t> о </a:t>
            </a:r>
            <a:r>
              <a:rPr lang="en-IE" dirty="0" err="1"/>
              <a:t>којима</a:t>
            </a:r>
            <a:r>
              <a:rPr lang="en-IE" dirty="0"/>
              <a:t> </a:t>
            </a:r>
            <a:r>
              <a:rPr lang="en-IE" dirty="0" err="1"/>
              <a:t>ви</a:t>
            </a:r>
            <a:r>
              <a:rPr lang="en-IE" dirty="0"/>
              <a:t> и </a:t>
            </a:r>
            <a:r>
              <a:rPr lang="en-IE" dirty="0" err="1"/>
              <a:t>ваше</a:t>
            </a:r>
            <a:r>
              <a:rPr lang="en-IE" dirty="0"/>
              <a:t> </a:t>
            </a:r>
            <a:r>
              <a:rPr lang="en-IE" dirty="0" err="1"/>
              <a:t>колеге</a:t>
            </a:r>
            <a:r>
              <a:rPr lang="en-IE" dirty="0"/>
              <a:t> </a:t>
            </a:r>
            <a:r>
              <a:rPr lang="en-IE" dirty="0" err="1"/>
              <a:t>треба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разговарате</a:t>
            </a:r>
            <a:r>
              <a:rPr lang="en-IE" dirty="0"/>
              <a:t>:</a:t>
            </a:r>
          </a:p>
          <a:p>
            <a:pPr algn="l" rtl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3EE0D-FDE4-D4D8-CE3F-AC141974197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363460" y="2076040"/>
            <a:ext cx="7675890" cy="2654613"/>
          </a:xfrm>
        </p:spPr>
        <p:txBody>
          <a:bodyPr/>
          <a:lstStyle/>
          <a:p>
            <a:pPr algn="l" rtl="0"/>
            <a:r>
              <a:rPr lang="sr-Cyrl-RS" sz="2000" b="1" dirty="0">
                <a:solidFill>
                  <a:srgbClr val="AD4097"/>
                </a:solidFill>
              </a:rPr>
              <a:t>Вештине за 21. век - шта носи сутра?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Како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можемо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да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будемо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испред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образовних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трендова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да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бисмо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проактивно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уградили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sr-Cyrl-RS" sz="2000" dirty="0">
                <a:solidFill>
                  <a:srgbClr val="AD4097"/>
                </a:solidFill>
              </a:rPr>
              <a:t>вештине за 21. век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кој</a:t>
            </a:r>
            <a:r>
              <a:rPr lang="sr-Cyrl-RS" sz="2000" dirty="0">
                <a:solidFill>
                  <a:srgbClr val="AD4097"/>
                </a:solidFill>
              </a:rPr>
              <a:t>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sr-Cyrl-RS" sz="2000" dirty="0">
                <a:solidFill>
                  <a:srgbClr val="AD4097"/>
                </a:solidFill>
              </a:rPr>
              <a:t>су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sr-Cyrl-RS" sz="2000" dirty="0">
                <a:solidFill>
                  <a:srgbClr val="AD4097"/>
                </a:solidFill>
              </a:rPr>
              <a:t>значајне </a:t>
            </a:r>
            <a:r>
              <a:rPr lang="en-GB" sz="2000" dirty="0" err="1">
                <a:solidFill>
                  <a:srgbClr val="AD4097"/>
                </a:solidFill>
              </a:rPr>
              <a:t>за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будућност</a:t>
            </a:r>
            <a:r>
              <a:rPr lang="en-GB" sz="2000" dirty="0">
                <a:solidFill>
                  <a:srgbClr val="AD4097"/>
                </a:solidFill>
              </a:rPr>
              <a:t>?</a:t>
            </a:r>
            <a:br>
              <a:rPr lang="en-GB" sz="2000" dirty="0">
                <a:solidFill>
                  <a:srgbClr val="AD4097"/>
                </a:solidFill>
              </a:rPr>
            </a:br>
            <a:endParaRPr lang="en-GB" sz="2000" dirty="0">
              <a:solidFill>
                <a:srgbClr val="AD4097"/>
              </a:solidFill>
            </a:endParaRPr>
          </a:p>
          <a:p>
            <a:pPr algn="l" rtl="0"/>
            <a:r>
              <a:rPr lang="en-GB" sz="2000" b="1" dirty="0" err="1">
                <a:solidFill>
                  <a:srgbClr val="AD4097"/>
                </a:solidFill>
              </a:rPr>
              <a:t>Нов</a:t>
            </a:r>
            <a:r>
              <a:rPr lang="sr-Cyrl-RS" sz="2000" b="1" dirty="0">
                <a:solidFill>
                  <a:srgbClr val="AD4097"/>
                </a:solidFill>
              </a:rPr>
              <a:t>е</a:t>
            </a:r>
            <a:r>
              <a:rPr lang="en-GB" sz="2000" b="1" dirty="0">
                <a:solidFill>
                  <a:srgbClr val="AD4097"/>
                </a:solidFill>
              </a:rPr>
              <a:t> </a:t>
            </a:r>
            <a:r>
              <a:rPr lang="en-GB" sz="2000" b="1" dirty="0" err="1">
                <a:solidFill>
                  <a:srgbClr val="AD4097"/>
                </a:solidFill>
              </a:rPr>
              <a:t>технологиј</a:t>
            </a:r>
            <a:r>
              <a:rPr lang="sr-Cyrl-RS" sz="2000" b="1" dirty="0">
                <a:solidFill>
                  <a:srgbClr val="AD4097"/>
                </a:solidFill>
              </a:rPr>
              <a:t>е</a:t>
            </a:r>
            <a:r>
              <a:rPr lang="en-GB" sz="2000" b="1" dirty="0">
                <a:solidFill>
                  <a:srgbClr val="AD4097"/>
                </a:solidFill>
              </a:rPr>
              <a:t>:</a:t>
            </a:r>
            <a:r>
              <a:rPr lang="sr-Cyrl-RS" sz="2000" b="1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На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које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начине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се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најновије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технологије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могу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искористити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да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би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се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олакша</a:t>
            </a:r>
            <a:r>
              <a:rPr lang="sr-Cyrl-RS" sz="2000" dirty="0">
                <a:solidFill>
                  <a:srgbClr val="AD4097"/>
                </a:solidFill>
              </a:rPr>
              <a:t>л</a:t>
            </a:r>
            <a:r>
              <a:rPr lang="en-GB" sz="2000" dirty="0">
                <a:solidFill>
                  <a:srgbClr val="AD4097"/>
                </a:solidFill>
              </a:rPr>
              <a:t>о</a:t>
            </a:r>
            <a:r>
              <a:rPr lang="sr-Cyrl-RS" sz="2000" dirty="0">
                <a:solidFill>
                  <a:srgbClr val="AD4097"/>
                </a:solidFill>
              </a:rPr>
              <a:t> стицање вештина за 21. век</a:t>
            </a:r>
            <a:r>
              <a:rPr lang="en-GB" sz="2000" dirty="0">
                <a:solidFill>
                  <a:srgbClr val="AD4097"/>
                </a:solidFill>
              </a:rPr>
              <a:t>, </a:t>
            </a:r>
            <a:r>
              <a:rPr lang="en-GB" sz="2000" dirty="0" err="1">
                <a:solidFill>
                  <a:srgbClr val="AD4097"/>
                </a:solidFill>
              </a:rPr>
              <a:t>као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што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су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критичко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размишљање</a:t>
            </a:r>
            <a:r>
              <a:rPr lang="en-GB" sz="2000" dirty="0">
                <a:solidFill>
                  <a:srgbClr val="AD4097"/>
                </a:solidFill>
              </a:rPr>
              <a:t> и </a:t>
            </a:r>
            <a:r>
              <a:rPr lang="en-GB" sz="2000" dirty="0" err="1">
                <a:solidFill>
                  <a:srgbClr val="AD4097"/>
                </a:solidFill>
              </a:rPr>
              <a:t>дигитална</a:t>
            </a:r>
            <a:r>
              <a:rPr lang="en-GB" sz="2000" dirty="0">
                <a:solidFill>
                  <a:srgbClr val="AD4097"/>
                </a:solidFill>
              </a:rPr>
              <a:t> </a:t>
            </a:r>
            <a:r>
              <a:rPr lang="en-GB" sz="2000" dirty="0" err="1">
                <a:solidFill>
                  <a:srgbClr val="AD4097"/>
                </a:solidFill>
              </a:rPr>
              <a:t>писменост</a:t>
            </a:r>
            <a:r>
              <a:rPr lang="en-GB" sz="2000" dirty="0">
                <a:solidFill>
                  <a:srgbClr val="AD4097"/>
                </a:solidFill>
              </a:rPr>
              <a:t>?</a:t>
            </a:r>
            <a:endParaRPr lang="en-IE" sz="2000" dirty="0">
              <a:solidFill>
                <a:srgbClr val="AD40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925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704606" y="1456046"/>
            <a:ext cx="591625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инклузивност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дизајну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наставног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безбеђује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сваки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место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столом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да се његов/њен глас чује.</a:t>
            </a:r>
            <a:endParaRPr lang="en-GB" sz="2000" b="0" i="0" dirty="0">
              <a:solidFill>
                <a:srgbClr val="1C144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стварању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окружења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различите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перспективе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чују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саставни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искуства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подстичући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 за 21. век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сарадња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комуникација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Инклузивни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говори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свим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стиловима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омогућавајући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сваком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ученику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им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лично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култур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олошки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одговара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Colorful pastel sticks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12" r="17712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9A4925-51FC-36A7-0DB2-429F3E63A33D}"/>
              </a:ext>
            </a:extLst>
          </p:cNvPr>
          <p:cNvSpPr txBox="1"/>
          <p:nvPr/>
        </p:nvSpPr>
        <p:spPr>
          <a:xfrm>
            <a:off x="1061006" y="17622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Инклузивност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Камен темељац вештина за 21. век</a:t>
            </a:r>
            <a:endParaRPr lang="en-GB" sz="3600" b="1" i="0" dirty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607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fists together">
            <a:extLst>
              <a:ext uri="{FF2B5EF4-FFF2-40B4-BE49-F238E27FC236}">
                <a16:creationId xmlns:a16="http://schemas.microsoft.com/office/drawing/2014/main" id="{446F71DB-6906-BF63-F00B-000BFE41748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812" b="7812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9518-B55C-E352-F20C-7C302A5EE6B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 err="1"/>
              <a:t>Кључна</a:t>
            </a:r>
            <a:r>
              <a:rPr lang="en-IE" dirty="0"/>
              <a:t> </a:t>
            </a:r>
            <a:r>
              <a:rPr lang="sr-Cyrl-RS" dirty="0"/>
              <a:t>питања</a:t>
            </a:r>
            <a:r>
              <a:rPr lang="en-IE" dirty="0"/>
              <a:t>о </a:t>
            </a:r>
            <a:r>
              <a:rPr lang="en-IE" dirty="0" err="1"/>
              <a:t>којима</a:t>
            </a:r>
            <a:r>
              <a:rPr lang="en-IE" dirty="0"/>
              <a:t> </a:t>
            </a:r>
            <a:r>
              <a:rPr lang="en-IE" dirty="0" err="1"/>
              <a:t>ви</a:t>
            </a:r>
            <a:r>
              <a:rPr lang="en-IE" dirty="0"/>
              <a:t> и </a:t>
            </a:r>
            <a:r>
              <a:rPr lang="en-IE" dirty="0" err="1"/>
              <a:t>ваше</a:t>
            </a:r>
            <a:r>
              <a:rPr lang="en-IE" dirty="0"/>
              <a:t> </a:t>
            </a:r>
            <a:r>
              <a:rPr lang="en-IE" dirty="0" err="1"/>
              <a:t>колеге</a:t>
            </a:r>
            <a:r>
              <a:rPr lang="en-IE" dirty="0"/>
              <a:t> </a:t>
            </a:r>
            <a:r>
              <a:rPr lang="en-IE" dirty="0" err="1"/>
              <a:t>треба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разговарате</a:t>
            </a:r>
            <a:r>
              <a:rPr lang="en-IE" dirty="0"/>
              <a:t>:</a:t>
            </a:r>
          </a:p>
          <a:p>
            <a:pPr algn="l" rtl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3EE0D-FDE4-D4D8-CE3F-AC141974197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143125" y="2076040"/>
            <a:ext cx="7896225" cy="2654613"/>
          </a:xfrm>
        </p:spPr>
        <p:txBody>
          <a:bodyPr/>
          <a:lstStyle/>
          <a:p>
            <a:pPr algn="just" rtl="0"/>
            <a:r>
              <a:rPr lang="en-GB" sz="2200" b="1" dirty="0" err="1">
                <a:solidFill>
                  <a:srgbClr val="AD4097"/>
                </a:solidFill>
              </a:rPr>
              <a:t>Различит</a:t>
            </a:r>
            <a:r>
              <a:rPr lang="sr-Cyrl-RS" sz="2200" b="1" dirty="0">
                <a:solidFill>
                  <a:srgbClr val="AD4097"/>
                </a:solidFill>
              </a:rPr>
              <a:t>а становишта</a:t>
            </a:r>
            <a:r>
              <a:rPr lang="en-GB" sz="2200" b="1" dirty="0">
                <a:solidFill>
                  <a:srgbClr val="AD4097"/>
                </a:solidFill>
              </a:rPr>
              <a:t> и </a:t>
            </a:r>
            <a:r>
              <a:rPr lang="sr-Cyrl-RS" sz="2200" b="1" dirty="0">
                <a:solidFill>
                  <a:srgbClr val="AD4097"/>
                </a:solidFill>
              </a:rPr>
              <a:t>вештине за 21. век</a:t>
            </a:r>
            <a:r>
              <a:rPr lang="en-GB" sz="2200" b="1" dirty="0">
                <a:solidFill>
                  <a:srgbClr val="AD4097"/>
                </a:solidFill>
              </a:rPr>
              <a:t>:</a:t>
            </a:r>
            <a:r>
              <a:rPr lang="sr-Cyrl-RS" sz="2200" b="1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Како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можемо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sr-Cyrl-RS" sz="2200" dirty="0">
                <a:solidFill>
                  <a:srgbClr val="AD4097"/>
                </a:solidFill>
              </a:rPr>
              <a:t>да обезбедимо </a:t>
            </a:r>
            <a:r>
              <a:rPr lang="en-GB" sz="2200" dirty="0" err="1">
                <a:solidFill>
                  <a:srgbClr val="AD4097"/>
                </a:solidFill>
              </a:rPr>
              <a:t>да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различит</a:t>
            </a:r>
            <a:r>
              <a:rPr lang="sr-Cyrl-RS" sz="2200" dirty="0">
                <a:solidFill>
                  <a:srgbClr val="AD4097"/>
                </a:solidFill>
              </a:rPr>
              <a:t>а становишта  буду </a:t>
            </a:r>
            <a:r>
              <a:rPr lang="en-GB" sz="2200" dirty="0" err="1">
                <a:solidFill>
                  <a:srgbClr val="AD4097"/>
                </a:solidFill>
              </a:rPr>
              <a:t>интегрисан</a:t>
            </a:r>
            <a:r>
              <a:rPr lang="sr-Cyrl-RS" sz="2200" dirty="0">
                <a:solidFill>
                  <a:srgbClr val="AD4097"/>
                </a:solidFill>
              </a:rPr>
              <a:t>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на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начин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који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обогаћује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развој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sr-Cyrl-RS" sz="2200" dirty="0">
                <a:solidFill>
                  <a:srgbClr val="AD4097"/>
                </a:solidFill>
              </a:rPr>
              <a:t>вештина за 21. век</a:t>
            </a:r>
            <a:r>
              <a:rPr lang="en-GB" sz="2200" dirty="0">
                <a:solidFill>
                  <a:srgbClr val="AD4097"/>
                </a:solidFill>
              </a:rPr>
              <a:t>?</a:t>
            </a:r>
            <a:br>
              <a:rPr lang="en-GB" sz="2200" dirty="0">
                <a:solidFill>
                  <a:srgbClr val="AD4097"/>
                </a:solidFill>
              </a:rPr>
            </a:br>
            <a:endParaRPr lang="en-GB" sz="2200" dirty="0">
              <a:solidFill>
                <a:srgbClr val="AD4097"/>
              </a:solidFill>
            </a:endParaRPr>
          </a:p>
          <a:p>
            <a:pPr algn="just" rtl="0"/>
            <a:r>
              <a:rPr lang="en-GB" sz="2200" b="1" dirty="0" err="1">
                <a:solidFill>
                  <a:srgbClr val="AD4097"/>
                </a:solidFill>
              </a:rPr>
              <a:t>Прилагођавање</a:t>
            </a:r>
            <a:r>
              <a:rPr lang="en-GB" sz="2200" b="1" dirty="0">
                <a:solidFill>
                  <a:srgbClr val="AD4097"/>
                </a:solidFill>
              </a:rPr>
              <a:t> </a:t>
            </a:r>
            <a:r>
              <a:rPr lang="en-GB" sz="2200" b="1" dirty="0" err="1">
                <a:solidFill>
                  <a:srgbClr val="AD4097"/>
                </a:solidFill>
              </a:rPr>
              <a:t>стиловима</a:t>
            </a:r>
            <a:r>
              <a:rPr lang="en-GB" sz="2200" b="1" dirty="0">
                <a:solidFill>
                  <a:srgbClr val="AD4097"/>
                </a:solidFill>
              </a:rPr>
              <a:t> </a:t>
            </a:r>
            <a:r>
              <a:rPr lang="en-GB" sz="2200" b="1" dirty="0" err="1">
                <a:solidFill>
                  <a:srgbClr val="AD4097"/>
                </a:solidFill>
              </a:rPr>
              <a:t>учења</a:t>
            </a:r>
            <a:r>
              <a:rPr lang="en-GB" sz="2200" b="1" dirty="0">
                <a:solidFill>
                  <a:srgbClr val="AD4097"/>
                </a:solidFill>
              </a:rPr>
              <a:t>:</a:t>
            </a:r>
            <a:r>
              <a:rPr lang="sr-Cyrl-RS" sz="2200" b="1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Које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приступе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можемо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предузети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да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бисмо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задовољили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различите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стилове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учења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док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en-GB" sz="2200" dirty="0" err="1">
                <a:solidFill>
                  <a:srgbClr val="AD4097"/>
                </a:solidFill>
              </a:rPr>
              <a:t>негујемо</a:t>
            </a:r>
            <a:r>
              <a:rPr lang="en-GB" sz="2200" dirty="0">
                <a:solidFill>
                  <a:srgbClr val="AD4097"/>
                </a:solidFill>
              </a:rPr>
              <a:t> </a:t>
            </a:r>
            <a:r>
              <a:rPr lang="sr-Cyrl-RS" sz="2200" dirty="0">
                <a:solidFill>
                  <a:srgbClr val="AD4097"/>
                </a:solidFill>
              </a:rPr>
              <a:t>вештине за 21. век</a:t>
            </a:r>
            <a:r>
              <a:rPr lang="en-GB" sz="2200" dirty="0">
                <a:solidFill>
                  <a:srgbClr val="AD4097"/>
                </a:solidFill>
              </a:rPr>
              <a:t>?</a:t>
            </a:r>
            <a:endParaRPr lang="en-IE" sz="2200" dirty="0">
              <a:solidFill>
                <a:srgbClr val="AD40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69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128227" y="1581666"/>
            <a:ext cx="893091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200" dirty="0" err="1"/>
              <a:t>Иновативне</a:t>
            </a:r>
            <a:r>
              <a:rPr lang="en-GB" sz="2200" dirty="0"/>
              <a:t> </a:t>
            </a:r>
            <a:r>
              <a:rPr lang="en-GB" sz="2200" dirty="0" err="1"/>
              <a:t>педагошке</a:t>
            </a:r>
            <a:r>
              <a:rPr lang="en-GB" sz="2200" dirty="0"/>
              <a:t> </a:t>
            </a:r>
            <a:r>
              <a:rPr lang="en-GB" sz="2200" dirty="0" err="1"/>
              <a:t>праксе</a:t>
            </a:r>
            <a:r>
              <a:rPr lang="en-GB" sz="2200" dirty="0"/>
              <a:t> </a:t>
            </a:r>
            <a:r>
              <a:rPr lang="en-GB" sz="2200" dirty="0" err="1"/>
              <a:t>обухватају</a:t>
            </a:r>
            <a:r>
              <a:rPr lang="en-GB" sz="2200" dirty="0"/>
              <a:t> </a:t>
            </a:r>
            <a:r>
              <a:rPr lang="en-GB" sz="2200" dirty="0" err="1"/>
              <a:t>низ</a:t>
            </a:r>
            <a:r>
              <a:rPr lang="en-GB" sz="2200" dirty="0"/>
              <a:t> </a:t>
            </a:r>
            <a:r>
              <a:rPr lang="en-GB" sz="2200" dirty="0" err="1"/>
              <a:t>наставних</a:t>
            </a:r>
            <a:r>
              <a:rPr lang="en-GB" sz="2200" dirty="0"/>
              <a:t> </a:t>
            </a:r>
            <a:r>
              <a:rPr lang="en-GB" sz="2200" dirty="0" err="1"/>
              <a:t>стратегија</a:t>
            </a:r>
            <a:r>
              <a:rPr lang="en-GB" sz="2200" dirty="0"/>
              <a:t> и </a:t>
            </a:r>
            <a:r>
              <a:rPr lang="en-GB" sz="2200" dirty="0" err="1"/>
              <a:t>методологија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превазилазе</a:t>
            </a:r>
            <a:r>
              <a:rPr lang="en-GB" sz="2200" dirty="0"/>
              <a:t> </a:t>
            </a:r>
            <a:r>
              <a:rPr lang="en-GB" sz="2200" dirty="0" err="1"/>
              <a:t>традиционалну</a:t>
            </a:r>
            <a:r>
              <a:rPr lang="en-GB" sz="2200" dirty="0"/>
              <a:t> </a:t>
            </a:r>
            <a:r>
              <a:rPr lang="en-GB" sz="2200" dirty="0" err="1"/>
              <a:t>наставу</a:t>
            </a:r>
            <a:r>
              <a:rPr lang="en-GB" sz="2200" dirty="0"/>
              <a:t> </a:t>
            </a:r>
            <a:r>
              <a:rPr lang="en-GB" sz="2200" dirty="0" err="1"/>
              <a:t>засновану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предавањима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би</a:t>
            </a:r>
            <a:r>
              <a:rPr lang="en-GB" sz="2200" dirty="0"/>
              <a:t> </a:t>
            </a:r>
            <a:r>
              <a:rPr lang="en-GB" sz="2200" dirty="0" err="1"/>
              <a:t>ефикасније</a:t>
            </a:r>
            <a:r>
              <a:rPr lang="en-GB" sz="2200" dirty="0"/>
              <a:t> </a:t>
            </a:r>
            <a:r>
              <a:rPr lang="en-GB" sz="2200" dirty="0" err="1"/>
              <a:t>укључили</a:t>
            </a:r>
            <a:r>
              <a:rPr lang="en-GB" sz="2200" dirty="0"/>
              <a:t> </a:t>
            </a:r>
            <a:r>
              <a:rPr lang="en-GB" sz="2200" dirty="0" err="1"/>
              <a:t>студенте</a:t>
            </a:r>
            <a:r>
              <a:rPr lang="en-GB" sz="2200" dirty="0"/>
              <a:t> и </a:t>
            </a:r>
            <a:r>
              <a:rPr lang="en-GB" sz="2200" dirty="0" err="1"/>
              <a:t>подстакли</a:t>
            </a:r>
            <a:r>
              <a:rPr lang="en-GB" sz="2200" dirty="0"/>
              <a:t> </a:t>
            </a:r>
            <a:r>
              <a:rPr lang="en-GB" sz="2200" dirty="0" err="1"/>
              <a:t>развој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/>
              <a:t>21. </a:t>
            </a:r>
            <a:r>
              <a:rPr lang="en-GB" sz="2200" dirty="0" err="1"/>
              <a:t>век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>
              <a:lnSpc>
                <a:spcPts val="2440"/>
              </a:lnSpc>
            </a:pPr>
            <a:r>
              <a:rPr lang="en-GB" sz="2200" dirty="0" err="1"/>
              <a:t>Ове</a:t>
            </a:r>
            <a:r>
              <a:rPr lang="en-GB" sz="2200" dirty="0"/>
              <a:t> </a:t>
            </a:r>
            <a:r>
              <a:rPr lang="en-GB" sz="2200" dirty="0" err="1"/>
              <a:t>вештине</a:t>
            </a:r>
            <a:r>
              <a:rPr lang="en-GB" sz="2200" dirty="0"/>
              <a:t>, </a:t>
            </a:r>
            <a:r>
              <a:rPr lang="en-GB" sz="2200" dirty="0" err="1"/>
              <a:t>укључујући</a:t>
            </a:r>
            <a:r>
              <a:rPr lang="en-GB" sz="2200" dirty="0"/>
              <a:t> </a:t>
            </a:r>
            <a:r>
              <a:rPr lang="en-GB" sz="2200" dirty="0" err="1"/>
              <a:t>критичко</a:t>
            </a:r>
            <a:r>
              <a:rPr lang="en-GB" sz="2200" dirty="0"/>
              <a:t> </a:t>
            </a:r>
            <a:r>
              <a:rPr lang="en-GB" sz="2200" dirty="0" err="1"/>
              <a:t>размишљање</a:t>
            </a:r>
            <a:r>
              <a:rPr lang="en-GB" sz="2200" dirty="0"/>
              <a:t>, </a:t>
            </a:r>
            <a:r>
              <a:rPr lang="en-GB" sz="2200" dirty="0" err="1"/>
              <a:t>решавање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, </a:t>
            </a:r>
            <a:r>
              <a:rPr lang="en-GB" sz="2200" dirty="0" err="1"/>
              <a:t>сарадњу</a:t>
            </a:r>
            <a:r>
              <a:rPr lang="en-GB" sz="2200" dirty="0"/>
              <a:t>, </a:t>
            </a:r>
            <a:r>
              <a:rPr lang="en-GB" sz="2200" dirty="0" err="1"/>
              <a:t>комуникацију</a:t>
            </a:r>
            <a:r>
              <a:rPr lang="en-GB" sz="2200" dirty="0"/>
              <a:t> и </a:t>
            </a:r>
            <a:r>
              <a:rPr lang="en-GB" sz="2200" dirty="0" err="1"/>
              <a:t>креативност</a:t>
            </a:r>
            <a:r>
              <a:rPr lang="en-GB" sz="2200" dirty="0"/>
              <a:t> </a:t>
            </a:r>
            <a:r>
              <a:rPr lang="sr-Cyrl-RS" sz="2200" dirty="0"/>
              <a:t>се </a:t>
            </a:r>
            <a:r>
              <a:rPr lang="en-GB" sz="2200" dirty="0" err="1"/>
              <a:t>све</a:t>
            </a:r>
            <a:r>
              <a:rPr lang="en-GB" sz="2200" dirty="0"/>
              <a:t> </a:t>
            </a:r>
            <a:r>
              <a:rPr lang="en-GB" sz="2200" dirty="0" err="1"/>
              <a:t>више</a:t>
            </a:r>
            <a:r>
              <a:rPr lang="en-GB" sz="2200" dirty="0"/>
              <a:t> </a:t>
            </a:r>
            <a:r>
              <a:rPr lang="en-GB" sz="2200" dirty="0" err="1"/>
              <a:t>препознају</a:t>
            </a:r>
            <a:r>
              <a:rPr lang="en-GB" sz="2200" dirty="0"/>
              <a:t> </a:t>
            </a:r>
            <a:r>
              <a:rPr lang="en-GB" sz="2200" dirty="0" err="1"/>
              <a:t>као</a:t>
            </a:r>
            <a:r>
              <a:rPr lang="en-GB" sz="2200" dirty="0"/>
              <a:t> </a:t>
            </a:r>
            <a:r>
              <a:rPr lang="en-GB" sz="2200" dirty="0" err="1"/>
              <a:t>кључне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успех</a:t>
            </a:r>
            <a:r>
              <a:rPr lang="en-GB" sz="2200" dirty="0"/>
              <a:t> у </a:t>
            </a:r>
            <a:r>
              <a:rPr lang="en-GB" sz="2200" dirty="0" err="1"/>
              <a:t>глобалној</a:t>
            </a:r>
            <a:r>
              <a:rPr lang="en-GB" sz="2200" dirty="0"/>
              <a:t> </a:t>
            </a:r>
            <a:r>
              <a:rPr lang="en-GB" sz="2200" dirty="0" err="1"/>
              <a:t>економији</a:t>
            </a:r>
            <a:r>
              <a:rPr lang="en-GB" sz="2200" dirty="0"/>
              <a:t> и </a:t>
            </a:r>
            <a:r>
              <a:rPr lang="en-GB" sz="2200" dirty="0" err="1"/>
              <a:t>друштву</a:t>
            </a:r>
            <a:r>
              <a:rPr lang="en-GB" sz="22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 err="1"/>
              <a:t>Иновативн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педагогиј</a:t>
            </a:r>
            <a:r>
              <a:rPr lang="sr-Cyrl-RS" sz="2200" dirty="0"/>
              <a:t>а</a:t>
            </a:r>
            <a:r>
              <a:rPr lang="en-GB" sz="2200" dirty="0"/>
              <a:t> </a:t>
            </a:r>
            <a:r>
              <a:rPr lang="en-GB" sz="2200" dirty="0" err="1"/>
              <a:t>подстич</a:t>
            </a:r>
            <a:r>
              <a:rPr lang="sr-Cyrl-RS" sz="2200" dirty="0"/>
              <a:t>е</a:t>
            </a:r>
            <a:r>
              <a:rPr lang="en-GB" sz="2200" dirty="0"/>
              <a:t> </a:t>
            </a:r>
            <a:r>
              <a:rPr lang="sr-Cyrl-RS" sz="2200" dirty="0"/>
              <a:t>приступ у којем је ученик/студент у центру</a:t>
            </a:r>
            <a:r>
              <a:rPr lang="en-GB" sz="2200" dirty="0"/>
              <a:t>, </a:t>
            </a:r>
            <a:r>
              <a:rPr lang="en-GB" sz="2200" dirty="0" err="1"/>
              <a:t>технологију</a:t>
            </a:r>
            <a:r>
              <a:rPr lang="en-GB" sz="2200" dirty="0"/>
              <a:t> и </a:t>
            </a:r>
            <a:r>
              <a:rPr lang="en-GB" sz="2200" dirty="0" err="1"/>
              <a:t>решавање</a:t>
            </a:r>
            <a:r>
              <a:rPr lang="en-GB" sz="2200" dirty="0"/>
              <a:t> </a:t>
            </a:r>
            <a:r>
              <a:rPr lang="en-GB" sz="2200" dirty="0" err="1"/>
              <a:t>проблема</a:t>
            </a:r>
            <a:r>
              <a:rPr lang="en-GB" sz="2200" dirty="0"/>
              <a:t> у </a:t>
            </a:r>
            <a:r>
              <a:rPr lang="en-GB" sz="2200" dirty="0" err="1"/>
              <a:t>стварном</a:t>
            </a:r>
            <a:r>
              <a:rPr lang="en-GB" sz="2200" dirty="0"/>
              <a:t> </a:t>
            </a:r>
            <a:r>
              <a:rPr lang="en-GB" sz="2200" dirty="0" err="1"/>
              <a:t>свету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припрему</a:t>
            </a:r>
            <a:r>
              <a:rPr lang="en-GB" sz="2200" dirty="0"/>
              <a:t> </a:t>
            </a:r>
            <a:r>
              <a:rPr lang="en-GB" sz="2200" dirty="0" err="1"/>
              <a:t>ученика</a:t>
            </a:r>
            <a:r>
              <a:rPr lang="sr-Cyrl-RS" sz="2200" dirty="0"/>
              <a:t>/студената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изазове</a:t>
            </a:r>
            <a:r>
              <a:rPr lang="en-GB" sz="2200" dirty="0"/>
              <a:t> и </a:t>
            </a:r>
            <a:r>
              <a:rPr lang="sr-Cyrl-RS" sz="2200" dirty="0"/>
              <a:t>прилике у</a:t>
            </a:r>
            <a:r>
              <a:rPr lang="en-GB" sz="2200" dirty="0"/>
              <a:t> </a:t>
            </a:r>
            <a:r>
              <a:rPr lang="en-GB" sz="2200" dirty="0" err="1"/>
              <a:t>будућности</a:t>
            </a:r>
            <a:r>
              <a:rPr lang="en-GB" sz="2200" dirty="0"/>
              <a:t>.</a:t>
            </a: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78903" y="111947"/>
            <a:ext cx="7973786" cy="1126403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2800">
                <a:solidFill>
                  <a:schemeClr val="bg1"/>
                </a:solidFill>
              </a:rPr>
              <a:t>Увод у иновативне педагошке праксе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246828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31F30833-C045-B13B-DA5C-544E935D7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526" y="2686660"/>
            <a:ext cx="10729446" cy="197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rtl="0"/>
            <a:endParaRPr lang="en-GB" b="0" i="0">
              <a:effectLst/>
              <a:latin typeface="Söh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B2933-397B-A859-CFD8-810887560044}"/>
              </a:ext>
            </a:extLst>
          </p:cNvPr>
          <p:cNvSpPr txBox="1"/>
          <p:nvPr/>
        </p:nvSpPr>
        <p:spPr>
          <a:xfrm>
            <a:off x="704606" y="1456046"/>
            <a:ext cx="591625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интегришемо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планове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такође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морамо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негујемо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етички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суштинског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значаја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подучавању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/студената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користе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технологију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користе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одговорно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критички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узимајући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обзир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шири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утицај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друштво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животну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средину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1"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algn="just" rtl="0"/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Етичка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разматрања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основна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компонента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ученицима/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студентима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способност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доносе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одлуке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нису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ефикасне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већ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праведне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b="0" i="0" dirty="0" err="1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одрживе</a:t>
            </a:r>
            <a:r>
              <a:rPr lang="en-GB" sz="2000" b="0" i="0" dirty="0">
                <a:solidFill>
                  <a:srgbClr val="1C144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Blue abstract showing data flow">
            <a:extLst>
              <a:ext uri="{FF2B5EF4-FFF2-40B4-BE49-F238E27FC236}">
                <a16:creationId xmlns:a16="http://schemas.microsoft.com/office/drawing/2014/main" id="{E5FDAFB9-7776-DFF6-A616-E0ABE65FE5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06" r="21306"/>
          <a:stretch/>
        </p:blipFill>
        <p:spPr>
          <a:xfrm>
            <a:off x="6984523" y="3952"/>
            <a:ext cx="5207479" cy="6048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9A4925-51FC-36A7-0DB2-429F3E63A33D}"/>
              </a:ext>
            </a:extLst>
          </p:cNvPr>
          <p:cNvSpPr txBox="1"/>
          <p:nvPr/>
        </p:nvSpPr>
        <p:spPr>
          <a:xfrm>
            <a:off x="1061006" y="176225"/>
            <a:ext cx="57417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Етичка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свест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3600" b="1" i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Стуб</a:t>
            </a:r>
            <a:r>
              <a:rPr lang="en-GB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36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endParaRPr lang="en-GB" sz="3600" b="1" i="0" dirty="0">
              <a:solidFill>
                <a:srgbClr val="0D0D0D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12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lose-up of water droplet on a leaf">
            <a:extLst>
              <a:ext uri="{FF2B5EF4-FFF2-40B4-BE49-F238E27FC236}">
                <a16:creationId xmlns:a16="http://schemas.microsoft.com/office/drawing/2014/main" id="{446F71DB-6906-BF63-F00B-000BFE41748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9518-B55C-E352-F20C-7C302A5EE6B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algn="l" rtl="0"/>
            <a:r>
              <a:rPr lang="en-IE" dirty="0" err="1"/>
              <a:t>Кључна</a:t>
            </a:r>
            <a:r>
              <a:rPr lang="en-IE" dirty="0"/>
              <a:t> </a:t>
            </a:r>
            <a:r>
              <a:rPr lang="sr-Cyrl-RS" dirty="0"/>
              <a:t>питрања </a:t>
            </a:r>
            <a:r>
              <a:rPr lang="en-IE" dirty="0"/>
              <a:t>о </a:t>
            </a:r>
            <a:r>
              <a:rPr lang="en-IE" dirty="0" err="1"/>
              <a:t>којима</a:t>
            </a:r>
            <a:r>
              <a:rPr lang="en-IE" dirty="0"/>
              <a:t> </a:t>
            </a:r>
            <a:r>
              <a:rPr lang="en-IE" dirty="0" err="1"/>
              <a:t>ви</a:t>
            </a:r>
            <a:r>
              <a:rPr lang="en-IE" dirty="0"/>
              <a:t> и </a:t>
            </a:r>
            <a:r>
              <a:rPr lang="en-IE" dirty="0" err="1"/>
              <a:t>ваше</a:t>
            </a:r>
            <a:r>
              <a:rPr lang="en-IE" dirty="0"/>
              <a:t> </a:t>
            </a:r>
            <a:r>
              <a:rPr lang="en-IE" dirty="0" err="1"/>
              <a:t>колеге</a:t>
            </a:r>
            <a:r>
              <a:rPr lang="en-IE" dirty="0"/>
              <a:t> </a:t>
            </a:r>
            <a:r>
              <a:rPr lang="en-IE" dirty="0" err="1"/>
              <a:t>треба</a:t>
            </a:r>
            <a:r>
              <a:rPr lang="en-IE" dirty="0"/>
              <a:t> </a:t>
            </a:r>
            <a:r>
              <a:rPr lang="en-IE" dirty="0" err="1"/>
              <a:t>да</a:t>
            </a:r>
            <a:r>
              <a:rPr lang="en-IE" dirty="0"/>
              <a:t> </a:t>
            </a:r>
            <a:r>
              <a:rPr lang="en-IE" dirty="0" err="1"/>
              <a:t>разговарате</a:t>
            </a:r>
            <a:r>
              <a:rPr lang="en-IE" dirty="0"/>
              <a:t>:</a:t>
            </a:r>
          </a:p>
          <a:p>
            <a:pPr algn="l" rtl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3EE0D-FDE4-D4D8-CE3F-AC141974197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143125" y="2076040"/>
            <a:ext cx="7896225" cy="2654613"/>
          </a:xfrm>
        </p:spPr>
        <p:txBody>
          <a:bodyPr/>
          <a:lstStyle/>
          <a:p>
            <a:pPr algn="l" rtl="0"/>
            <a:r>
              <a:rPr lang="en-GB" sz="2500" b="1" dirty="0" err="1">
                <a:solidFill>
                  <a:srgbClr val="AD4097"/>
                </a:solidFill>
              </a:rPr>
              <a:t>Технологија</a:t>
            </a:r>
            <a:r>
              <a:rPr lang="en-GB" sz="2500" b="1" dirty="0">
                <a:solidFill>
                  <a:srgbClr val="AD4097"/>
                </a:solidFill>
              </a:rPr>
              <a:t> и </a:t>
            </a:r>
            <a:r>
              <a:rPr lang="en-GB" sz="2500" b="1" dirty="0" err="1">
                <a:solidFill>
                  <a:srgbClr val="AD4097"/>
                </a:solidFill>
              </a:rPr>
              <a:t>етика</a:t>
            </a:r>
            <a:r>
              <a:rPr lang="en-GB" sz="2500" b="1" dirty="0">
                <a:solidFill>
                  <a:srgbClr val="AD4097"/>
                </a:solidFill>
              </a:rPr>
              <a:t>:</a:t>
            </a:r>
            <a:r>
              <a:rPr lang="sr-Cyrl-RS" sz="2500" b="1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Како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можемо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уградити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дискусије</a:t>
            </a:r>
            <a:r>
              <a:rPr lang="en-GB" sz="2500" dirty="0">
                <a:solidFill>
                  <a:srgbClr val="AD4097"/>
                </a:solidFill>
              </a:rPr>
              <a:t> о </a:t>
            </a:r>
            <a:r>
              <a:rPr lang="en-GB" sz="2500" dirty="0" err="1">
                <a:solidFill>
                  <a:srgbClr val="AD4097"/>
                </a:solidFill>
              </a:rPr>
              <a:t>етици</a:t>
            </a:r>
            <a:r>
              <a:rPr lang="en-GB" sz="2500" dirty="0">
                <a:solidFill>
                  <a:srgbClr val="AD4097"/>
                </a:solidFill>
              </a:rPr>
              <a:t> у </a:t>
            </a:r>
            <a:r>
              <a:rPr lang="en-GB" sz="2500" dirty="0" err="1">
                <a:solidFill>
                  <a:srgbClr val="AD4097"/>
                </a:solidFill>
              </a:rPr>
              <a:t>технологију</a:t>
            </a:r>
            <a:r>
              <a:rPr lang="en-GB" sz="2500" dirty="0">
                <a:solidFill>
                  <a:srgbClr val="AD4097"/>
                </a:solidFill>
              </a:rPr>
              <a:t> у </a:t>
            </a:r>
            <a:r>
              <a:rPr lang="en-GB" sz="2500" dirty="0" err="1">
                <a:solidFill>
                  <a:srgbClr val="AD4097"/>
                </a:solidFill>
              </a:rPr>
              <a:t>оквиру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sr-Cyrl-RS" sz="2500" dirty="0">
                <a:solidFill>
                  <a:srgbClr val="AD4097"/>
                </a:solidFill>
              </a:rPr>
              <a:t>вештина за 21. век</a:t>
            </a:r>
            <a:r>
              <a:rPr lang="en-GB" sz="2500" dirty="0">
                <a:solidFill>
                  <a:srgbClr val="AD4097"/>
                </a:solidFill>
              </a:rPr>
              <a:t>?</a:t>
            </a:r>
            <a:br>
              <a:rPr lang="en-GB" sz="2500" dirty="0">
                <a:solidFill>
                  <a:srgbClr val="AD4097"/>
                </a:solidFill>
              </a:rPr>
            </a:br>
            <a:endParaRPr lang="en-GB" sz="2500" dirty="0">
              <a:solidFill>
                <a:srgbClr val="AD4097"/>
              </a:solidFill>
            </a:endParaRPr>
          </a:p>
          <a:p>
            <a:pPr algn="l" rtl="0"/>
            <a:r>
              <a:rPr lang="en-GB" sz="2500" b="1" dirty="0" err="1">
                <a:solidFill>
                  <a:srgbClr val="AD4097"/>
                </a:solidFill>
              </a:rPr>
              <a:t>Одржива</a:t>
            </a:r>
            <a:r>
              <a:rPr lang="en-GB" sz="2500" b="1" dirty="0">
                <a:solidFill>
                  <a:srgbClr val="AD4097"/>
                </a:solidFill>
              </a:rPr>
              <a:t> </a:t>
            </a:r>
            <a:r>
              <a:rPr lang="en-GB" sz="2500" b="1" dirty="0" err="1">
                <a:solidFill>
                  <a:srgbClr val="AD4097"/>
                </a:solidFill>
              </a:rPr>
              <a:t>решења</a:t>
            </a:r>
            <a:r>
              <a:rPr lang="en-GB" sz="2500" b="1" dirty="0">
                <a:solidFill>
                  <a:srgbClr val="AD4097"/>
                </a:solidFill>
              </a:rPr>
              <a:t>:</a:t>
            </a:r>
            <a:r>
              <a:rPr lang="sr-Cyrl-RS" sz="2500" b="1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које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начине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наставни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план</a:t>
            </a:r>
            <a:r>
              <a:rPr lang="en-GB" sz="2500" dirty="0">
                <a:solidFill>
                  <a:srgbClr val="AD4097"/>
                </a:solidFill>
              </a:rPr>
              <a:t> и </a:t>
            </a:r>
            <a:r>
              <a:rPr lang="en-GB" sz="2500" dirty="0" err="1">
                <a:solidFill>
                  <a:srgbClr val="AD4097"/>
                </a:solidFill>
              </a:rPr>
              <a:t>програм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може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да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нагласи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одрживост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као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део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холистичког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en-GB" sz="2500" dirty="0" err="1">
                <a:solidFill>
                  <a:srgbClr val="AD4097"/>
                </a:solidFill>
              </a:rPr>
              <a:t>приступа</a:t>
            </a:r>
            <a:r>
              <a:rPr lang="en-GB" sz="2500" dirty="0">
                <a:solidFill>
                  <a:srgbClr val="AD4097"/>
                </a:solidFill>
              </a:rPr>
              <a:t> </a:t>
            </a:r>
            <a:r>
              <a:rPr lang="sr-Cyrl-RS" sz="2500" dirty="0">
                <a:solidFill>
                  <a:srgbClr val="AD4097"/>
                </a:solidFill>
              </a:rPr>
              <a:t>вештинама за 21. век</a:t>
            </a:r>
            <a:r>
              <a:rPr lang="en-GB" sz="2500" dirty="0">
                <a:solidFill>
                  <a:srgbClr val="AD4097"/>
                </a:solidFill>
              </a:rPr>
              <a:t>?</a:t>
            </a:r>
            <a:endParaRPr lang="en-IE" sz="2500" dirty="0">
              <a:solidFill>
                <a:srgbClr val="AD40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4148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pPr algn="l" rtl="0"/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52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2080876" y="3417216"/>
            <a:ext cx="4633364" cy="2317835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ru-RU" sz="3200" b="1" dirty="0">
                <a:solidFill>
                  <a:schemeClr val="bg1"/>
                </a:solidFill>
              </a:rPr>
              <a:t>ИНТЕГРАЦИЈА ВЕШТИНА ЗА 21. ВЕК У НАСТАВНИ ПЛАН И ПРОГРАМ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2080876" y="2475936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>
                <a:solidFill>
                  <a:schemeClr val="bg1"/>
                </a:solidFill>
              </a:rPr>
              <a:t>МОДУЛ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0CD788-2B21-6C44-76B3-0F1C2C95866A}"/>
              </a:ext>
            </a:extLst>
          </p:cNvPr>
          <p:cNvSpPr txBox="1"/>
          <p:nvPr/>
        </p:nvSpPr>
        <p:spPr>
          <a:xfrm>
            <a:off x="2098456" y="1457737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SKILLED”  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759425-BAF3-0662-FA7C-4AD55A03A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74473"/>
            <a:ext cx="5568578" cy="7327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43C6DD-5CB2-C5FC-2E33-ECEC803B3657}"/>
              </a:ext>
            </a:extLst>
          </p:cNvPr>
          <p:cNvSpPr txBox="1"/>
          <p:nvPr/>
        </p:nvSpPr>
        <p:spPr>
          <a:xfrm>
            <a:off x="1750938" y="85091"/>
            <a:ext cx="3358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следећи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модул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фокусира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ученике/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иновативне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педагошке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праксе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3DB5A9-2071-CA13-3542-8F3CAE5F9E93}"/>
              </a:ext>
            </a:extLst>
          </p:cNvPr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C25FEB-61F2-138F-F1DA-55BCBFA39BD4}"/>
              </a:ext>
            </a:extLst>
          </p:cNvPr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6431035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53</a:t>
            </a:fld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8260938" y="3762202"/>
            <a:ext cx="3562254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GB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нас и овде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3517899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1C1442"/>
                </a:solidFill>
              </a:rPr>
              <a:t>www.</a:t>
            </a:r>
            <a:r>
              <a:rPr lang="en-US" sz="2800" b="1" dirty="0">
                <a:solidFill>
                  <a:srgbClr val="1C1442"/>
                </a:solidFill>
              </a:rPr>
              <a:t>be21skilled</a:t>
            </a:r>
            <a:r>
              <a:rPr lang="en-US" sz="2800" dirty="0">
                <a:solidFill>
                  <a:srgbClr val="1C1442"/>
                </a:solidFill>
              </a:rPr>
              <a:t>.eu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9DACA1-48B2-4824-E620-26D6E35D4BBA}"/>
              </a:ext>
            </a:extLst>
          </p:cNvPr>
          <p:cNvSpPr txBox="1"/>
          <p:nvPr/>
        </p:nvSpPr>
        <p:spPr>
          <a:xfrm>
            <a:off x="10797135" y="5854171"/>
            <a:ext cx="158156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</a:endParaRPr>
          </a:p>
          <a:p>
            <a:r>
              <a:rPr lang="sr-Cyrl-RS" sz="800" b="1" dirty="0">
                <a:solidFill>
                  <a:srgbClr val="186BA8"/>
                </a:solidFill>
              </a:rPr>
              <a:t>програма Еразмус+</a:t>
            </a:r>
            <a:endParaRPr lang="en-US" sz="800" b="1" dirty="0">
              <a:solidFill>
                <a:srgbClr val="186B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A6B52E-A1AB-425C-F072-20B0B645DB1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925680"/>
            <a:ext cx="10821047" cy="804265"/>
          </a:xfrm>
        </p:spPr>
        <p:txBody>
          <a:bodyPr/>
          <a:lstStyle/>
          <a:p>
            <a:pPr algn="l" rtl="0"/>
            <a:r>
              <a:rPr lang="en-IE" sz="3200" dirty="0" err="1"/>
              <a:t>Потреба</a:t>
            </a:r>
            <a:r>
              <a:rPr lang="en-IE" sz="3200" dirty="0"/>
              <a:t> </a:t>
            </a:r>
            <a:r>
              <a:rPr lang="en-IE" sz="3200" dirty="0" err="1"/>
              <a:t>за</a:t>
            </a:r>
            <a:r>
              <a:rPr lang="en-IE" sz="3200" dirty="0"/>
              <a:t> </a:t>
            </a:r>
            <a:r>
              <a:rPr lang="en-IE" sz="3200" dirty="0" err="1"/>
              <a:t>иновативном</a:t>
            </a:r>
            <a:r>
              <a:rPr lang="en-IE" sz="3200" dirty="0"/>
              <a:t> </a:t>
            </a:r>
            <a:r>
              <a:rPr lang="en-IE" sz="3200" dirty="0" err="1"/>
              <a:t>педагогијом</a:t>
            </a:r>
            <a:r>
              <a:rPr lang="en-IE" sz="3200" dirty="0"/>
              <a:t> </a:t>
            </a:r>
            <a:r>
              <a:rPr lang="sr-Cyrl-RS" sz="3200" dirty="0"/>
              <a:t>за вештине за 21. век</a:t>
            </a:r>
            <a:endParaRPr lang="en-IE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BAF5B-8B14-641C-E6D5-5E07EAAFBB4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just" rtl="0"/>
            <a:r>
              <a:rPr lang="en-GB" sz="2200" dirty="0" err="1"/>
              <a:t>Брза</a:t>
            </a:r>
            <a:r>
              <a:rPr lang="en-GB" sz="2200" dirty="0"/>
              <a:t> </a:t>
            </a:r>
            <a:r>
              <a:rPr lang="en-GB" sz="2200" dirty="0" err="1"/>
              <a:t>еволуција</a:t>
            </a:r>
            <a:r>
              <a:rPr lang="en-GB" sz="2200" dirty="0"/>
              <a:t> </a:t>
            </a:r>
            <a:r>
              <a:rPr lang="en-GB" sz="2200" dirty="0" err="1"/>
              <a:t>технологије</a:t>
            </a:r>
            <a:r>
              <a:rPr lang="en-GB" sz="2200" dirty="0"/>
              <a:t>, </a:t>
            </a:r>
            <a:r>
              <a:rPr lang="en-GB" sz="2200" dirty="0" err="1"/>
              <a:t>глобализација</a:t>
            </a:r>
            <a:r>
              <a:rPr lang="en-GB" sz="2200" dirty="0"/>
              <a:t> и </a:t>
            </a:r>
            <a:r>
              <a:rPr lang="en-GB" sz="2200" dirty="0" err="1"/>
              <a:t>промене</a:t>
            </a:r>
            <a:r>
              <a:rPr lang="en-GB" sz="2200" dirty="0"/>
              <a:t> у </a:t>
            </a:r>
            <a:r>
              <a:rPr lang="en-GB" sz="2200" dirty="0" err="1"/>
              <a:t>економским</a:t>
            </a:r>
            <a:r>
              <a:rPr lang="en-GB" sz="2200" dirty="0"/>
              <a:t> </a:t>
            </a:r>
            <a:r>
              <a:rPr lang="en-GB" sz="2200" dirty="0" err="1"/>
              <a:t>структурама</a:t>
            </a:r>
            <a:r>
              <a:rPr lang="en-GB" sz="2200" dirty="0"/>
              <a:t> </a:t>
            </a:r>
            <a:r>
              <a:rPr lang="en-GB" sz="2200" dirty="0" err="1"/>
              <a:t>од</a:t>
            </a:r>
            <a:r>
              <a:rPr lang="en-GB" sz="2200" dirty="0"/>
              <a:t> </a:t>
            </a:r>
            <a:r>
              <a:rPr lang="en-GB" sz="2200" dirty="0" err="1"/>
              <a:t>индустријских</a:t>
            </a:r>
            <a:r>
              <a:rPr lang="en-GB" sz="2200" dirty="0"/>
              <a:t> </a:t>
            </a:r>
            <a:r>
              <a:rPr lang="en-GB" sz="2200" dirty="0" err="1"/>
              <a:t>ка</a:t>
            </a:r>
            <a:r>
              <a:rPr lang="en-GB" sz="2200" dirty="0"/>
              <a:t> </a:t>
            </a:r>
            <a:r>
              <a:rPr lang="en-GB" sz="2200" dirty="0" err="1"/>
              <a:t>економијама</a:t>
            </a:r>
            <a:r>
              <a:rPr lang="en-GB" sz="2200" dirty="0"/>
              <a:t> </a:t>
            </a:r>
            <a:r>
              <a:rPr lang="en-GB" sz="2200" dirty="0" err="1"/>
              <a:t>заснованим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знању</a:t>
            </a:r>
            <a:r>
              <a:rPr lang="en-GB" sz="2200" dirty="0"/>
              <a:t> </a:t>
            </a:r>
            <a:r>
              <a:rPr lang="en-GB" sz="2200" dirty="0" err="1"/>
              <a:t>учинили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sr-Cyrl-RS" sz="2200" dirty="0"/>
              <a:t>вештине за 21. век</a:t>
            </a:r>
            <a:r>
              <a:rPr lang="en-GB" sz="2200" dirty="0"/>
              <a:t> </a:t>
            </a:r>
            <a:r>
              <a:rPr lang="en-GB" sz="2200" dirty="0" err="1"/>
              <a:t>незаменљивим</a:t>
            </a:r>
            <a:r>
              <a:rPr lang="en-GB" sz="2200" dirty="0"/>
              <a:t>. </a:t>
            </a:r>
            <a:r>
              <a:rPr lang="en-GB" sz="2200" dirty="0" err="1"/>
              <a:t>Данашњи</a:t>
            </a:r>
            <a:r>
              <a:rPr lang="en-GB" sz="2200" dirty="0"/>
              <a:t>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треба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буду</a:t>
            </a:r>
            <a:r>
              <a:rPr lang="en-GB" sz="2200" dirty="0"/>
              <a:t> </a:t>
            </a:r>
            <a:r>
              <a:rPr lang="en-GB" sz="2200" dirty="0" err="1"/>
              <a:t>прилагодљиви</a:t>
            </a:r>
            <a:r>
              <a:rPr lang="en-GB" sz="2200" dirty="0"/>
              <a:t>, </a:t>
            </a:r>
            <a:r>
              <a:rPr lang="en-GB" sz="2200" dirty="0" err="1"/>
              <a:t>иновативни</a:t>
            </a:r>
            <a:r>
              <a:rPr lang="en-GB" sz="2200" dirty="0"/>
              <a:t> и </a:t>
            </a:r>
            <a:r>
              <a:rPr lang="en-GB" sz="2200" dirty="0" err="1"/>
              <a:t>способни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континуирано</a:t>
            </a:r>
            <a:r>
              <a:rPr lang="en-GB" sz="2200" dirty="0"/>
              <a:t> </a:t>
            </a:r>
            <a:r>
              <a:rPr lang="en-GB" sz="2200" dirty="0" err="1"/>
              <a:t>учење</a:t>
            </a:r>
            <a:r>
              <a:rPr lang="en-GB" sz="2200" dirty="0"/>
              <a:t> </a:t>
            </a:r>
            <a:r>
              <a:rPr lang="en-GB" sz="2200" dirty="0" err="1"/>
              <a:t>како</a:t>
            </a:r>
            <a:r>
              <a:rPr lang="en-GB" sz="2200" dirty="0"/>
              <a:t> </a:t>
            </a:r>
            <a:r>
              <a:rPr lang="en-GB" sz="2200" dirty="0" err="1"/>
              <a:t>би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снашли</a:t>
            </a:r>
            <a:r>
              <a:rPr lang="en-GB" sz="2200" dirty="0"/>
              <a:t> у </a:t>
            </a:r>
            <a:r>
              <a:rPr lang="en-GB" sz="2200" dirty="0" err="1"/>
              <a:t>сложеним</a:t>
            </a:r>
            <a:r>
              <a:rPr lang="en-GB" sz="2200" dirty="0"/>
              <a:t>, </a:t>
            </a:r>
            <a:r>
              <a:rPr lang="en-GB" sz="2200" dirty="0" err="1"/>
              <a:t>мултикултуралним</a:t>
            </a:r>
            <a:r>
              <a:rPr lang="en-GB" sz="2200" dirty="0"/>
              <a:t> </a:t>
            </a:r>
            <a:r>
              <a:rPr lang="en-GB" sz="2200" dirty="0" err="1"/>
              <a:t>окружењима</a:t>
            </a:r>
            <a:r>
              <a:rPr lang="en-GB" sz="2200" dirty="0"/>
              <a:t> и </a:t>
            </a:r>
            <a:r>
              <a:rPr lang="en-GB" sz="2200" dirty="0" err="1"/>
              <a:t>непредвиђеним</a:t>
            </a:r>
            <a:r>
              <a:rPr lang="sr-Cyrl-RS" sz="2200" dirty="0"/>
              <a:t> </a:t>
            </a:r>
            <a:r>
              <a:rPr lang="en-GB" sz="2200" dirty="0" err="1"/>
              <a:t>изазовима</a:t>
            </a:r>
            <a:r>
              <a:rPr lang="en-GB" sz="2200" dirty="0"/>
              <a:t>.</a:t>
            </a:r>
            <a:br>
              <a:rPr lang="en-GB" sz="2200" dirty="0"/>
            </a:br>
            <a:br>
              <a:rPr lang="en-GB" sz="2200" dirty="0"/>
            </a:br>
            <a:r>
              <a:rPr lang="en-GB" sz="2200" dirty="0" err="1"/>
              <a:t>Наши</a:t>
            </a:r>
            <a:r>
              <a:rPr lang="en-GB" sz="2200" dirty="0"/>
              <a:t> </a:t>
            </a:r>
            <a:r>
              <a:rPr lang="en-GB" sz="2200" dirty="0" err="1"/>
              <a:t>традиционални</a:t>
            </a:r>
            <a:r>
              <a:rPr lang="en-GB" sz="2200" dirty="0"/>
              <a:t> </a:t>
            </a:r>
            <a:r>
              <a:rPr lang="en-GB" sz="2200" dirty="0" err="1"/>
              <a:t>модели</a:t>
            </a:r>
            <a:r>
              <a:rPr lang="en-GB" sz="2200" dirty="0"/>
              <a:t> </a:t>
            </a:r>
            <a:r>
              <a:rPr lang="en-GB" sz="2200" dirty="0" err="1"/>
              <a:t>образовања</a:t>
            </a:r>
            <a:r>
              <a:rPr lang="en-GB" sz="2200" dirty="0"/>
              <a:t> </a:t>
            </a:r>
            <a:r>
              <a:rPr lang="en-GB" sz="2200" dirty="0" err="1"/>
              <a:t>који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фокусирали</a:t>
            </a:r>
            <a:r>
              <a:rPr lang="en-GB" sz="2200" dirty="0"/>
              <a:t> </a:t>
            </a:r>
            <a:r>
              <a:rPr lang="en-GB" sz="2200" dirty="0" err="1"/>
              <a:t>првенствено</a:t>
            </a:r>
            <a:r>
              <a:rPr lang="en-GB" sz="2200" dirty="0"/>
              <a:t>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en-GB" sz="2200" dirty="0" err="1"/>
              <a:t>знање</a:t>
            </a:r>
            <a:r>
              <a:rPr lang="en-GB" sz="2200" dirty="0"/>
              <a:t> о </a:t>
            </a:r>
            <a:r>
              <a:rPr lang="en-GB" sz="2200" dirty="0" err="1"/>
              <a:t>садржају</a:t>
            </a:r>
            <a:r>
              <a:rPr lang="en-GB" sz="2200" dirty="0"/>
              <a:t>, </a:t>
            </a:r>
            <a:r>
              <a:rPr lang="en-GB" sz="2200" dirty="0" err="1"/>
              <a:t>недовољни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овај</a:t>
            </a:r>
            <a:r>
              <a:rPr lang="en-GB" sz="2200" dirty="0"/>
              <a:t> </a:t>
            </a:r>
            <a:r>
              <a:rPr lang="en-GB" sz="2200" dirty="0" err="1"/>
              <a:t>задатак</a:t>
            </a:r>
            <a:r>
              <a:rPr lang="en-GB" sz="2200" dirty="0"/>
              <a:t>. </a:t>
            </a:r>
            <a:r>
              <a:rPr lang="sr-Cyrl-RS" sz="2200" dirty="0"/>
              <a:t>Актуелизација</a:t>
            </a:r>
            <a:r>
              <a:rPr lang="en-GB" sz="2200" dirty="0"/>
              <a:t> </a:t>
            </a:r>
            <a:r>
              <a:rPr lang="en-GB" sz="2200" dirty="0" err="1"/>
              <a:t>наше</a:t>
            </a:r>
            <a:r>
              <a:rPr lang="en-GB" sz="2200" dirty="0"/>
              <a:t> </a:t>
            </a:r>
            <a:r>
              <a:rPr lang="en-GB" sz="2200" dirty="0" err="1"/>
              <a:t>наставе</a:t>
            </a:r>
            <a:r>
              <a:rPr lang="en-GB" sz="2200" dirty="0"/>
              <a:t> и </a:t>
            </a:r>
            <a:r>
              <a:rPr lang="en-GB" sz="2200" dirty="0" err="1"/>
              <a:t>инкорпорирање</a:t>
            </a:r>
            <a:r>
              <a:rPr lang="en-GB" sz="2200" dirty="0"/>
              <a:t> </a:t>
            </a:r>
            <a:r>
              <a:rPr lang="en-GB" sz="2200" dirty="0" err="1"/>
              <a:t>иновативних</a:t>
            </a:r>
            <a:r>
              <a:rPr lang="en-GB" sz="2200" dirty="0"/>
              <a:t> </a:t>
            </a:r>
            <a:r>
              <a:rPr lang="en-GB" sz="2200" dirty="0" err="1"/>
              <a:t>педагоги</a:t>
            </a:r>
            <a:r>
              <a:rPr lang="sr-Cyrl-RS" sz="2200" dirty="0"/>
              <a:t>шких пракси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en-GB" sz="2200" dirty="0"/>
              <a:t> </a:t>
            </a:r>
            <a:r>
              <a:rPr lang="en-GB" sz="2200" dirty="0" err="1"/>
              <a:t>ефикасан</a:t>
            </a:r>
            <a:r>
              <a:rPr lang="en-GB" sz="2200" dirty="0"/>
              <a:t> </a:t>
            </a:r>
            <a:r>
              <a:rPr lang="en-GB" sz="2200" dirty="0" err="1"/>
              <a:t>начин</a:t>
            </a:r>
            <a:r>
              <a:rPr lang="en-GB" sz="2200" dirty="0"/>
              <a:t> </a:t>
            </a:r>
            <a:r>
              <a:rPr lang="en-GB" sz="2200" dirty="0" err="1"/>
              <a:t>да</a:t>
            </a:r>
            <a:r>
              <a:rPr lang="en-GB" sz="2200" dirty="0"/>
              <a:t>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ученици</a:t>
            </a:r>
            <a:r>
              <a:rPr lang="sr-Cyrl-RS" sz="2200" dirty="0"/>
              <a:t>/студенти</a:t>
            </a:r>
            <a:r>
              <a:rPr lang="en-GB" sz="2200" dirty="0"/>
              <a:t> </a:t>
            </a:r>
            <a:r>
              <a:rPr lang="en-GB" sz="2200" dirty="0" err="1"/>
              <a:t>оспособе</a:t>
            </a:r>
            <a:r>
              <a:rPr lang="en-GB" sz="2200" dirty="0"/>
              <a:t> и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sr-Cyrl-RS" sz="2200" dirty="0"/>
              <a:t>традиционалне</a:t>
            </a:r>
            <a:r>
              <a:rPr lang="en-GB" sz="2200" dirty="0"/>
              <a:t> и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 err="1"/>
              <a:t>меке</a:t>
            </a:r>
            <a:r>
              <a:rPr lang="en-US" sz="22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200" dirty="0"/>
              <a:t> </a:t>
            </a:r>
            <a:r>
              <a:rPr lang="en-GB" sz="2200" dirty="0" err="1"/>
              <a:t>вештине</a:t>
            </a:r>
            <a:r>
              <a:rPr lang="en-GB" sz="2200" dirty="0"/>
              <a:t> </a:t>
            </a:r>
            <a:r>
              <a:rPr lang="en-GB" sz="2200" dirty="0" err="1"/>
              <a:t>које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en-GB" sz="2200" dirty="0" err="1"/>
              <a:t>потребне</a:t>
            </a:r>
            <a:r>
              <a:rPr lang="en-GB" sz="2200" dirty="0"/>
              <a:t> у 21. </a:t>
            </a:r>
            <a:r>
              <a:rPr lang="en-GB" sz="2200" dirty="0" err="1"/>
              <a:t>веку</a:t>
            </a:r>
            <a:r>
              <a:rPr lang="en-GB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246154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wo colleagues planning on board with sticky notes">
            <a:extLst>
              <a:ext uri="{FF2B5EF4-FFF2-40B4-BE49-F238E27FC236}">
                <a16:creationId xmlns:a16="http://schemas.microsoft.com/office/drawing/2014/main" id="{79C46F83-7428-4387-6477-AD3C7E03E24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C6BC1-9064-B1EE-540D-52E41EFA459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0956" y="1098738"/>
            <a:ext cx="6749339" cy="808098"/>
          </a:xfrm>
        </p:spPr>
        <p:txBody>
          <a:bodyPr/>
          <a:lstStyle/>
          <a:p>
            <a:pPr algn="l" rtl="0"/>
            <a:r>
              <a:rPr lang="en-IE" sz="3000" dirty="0" err="1"/>
              <a:t>Дефинисање</a:t>
            </a:r>
            <a:r>
              <a:rPr lang="en-IE" sz="3000" dirty="0"/>
              <a:t> </a:t>
            </a:r>
            <a:r>
              <a:rPr lang="en-IE" sz="3000" dirty="0" err="1"/>
              <a:t>иновативних</a:t>
            </a:r>
            <a:r>
              <a:rPr lang="en-IE" sz="3000" dirty="0"/>
              <a:t> </a:t>
            </a:r>
            <a:r>
              <a:rPr lang="en-IE" sz="3000" dirty="0" err="1"/>
              <a:t>педаго</a:t>
            </a:r>
            <a:r>
              <a:rPr lang="sr-Cyrl-RS" sz="3000" dirty="0"/>
              <a:t>шких пракси за вештине за 21. век</a:t>
            </a:r>
            <a:endParaRPr lang="en-IE" sz="3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59C31-0D92-9BA3-0F2B-5C20EBB0EDE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0955" y="2276108"/>
            <a:ext cx="6749339" cy="2965622"/>
          </a:xfrm>
        </p:spPr>
        <p:txBody>
          <a:bodyPr/>
          <a:lstStyle/>
          <a:p>
            <a:pPr algn="just" rtl="0"/>
            <a:r>
              <a:rPr lang="en-GB" sz="2000" dirty="0" err="1"/>
              <a:t>Иновативне</a:t>
            </a:r>
            <a:r>
              <a:rPr lang="en-GB" sz="2000" dirty="0"/>
              <a:t> </a:t>
            </a:r>
            <a:r>
              <a:rPr lang="en-GB" sz="2000" dirty="0" err="1"/>
              <a:t>педаго</a:t>
            </a:r>
            <a:r>
              <a:rPr lang="sr-Cyrl-RS" sz="2000" dirty="0"/>
              <a:t>шке праксе</a:t>
            </a:r>
            <a:r>
              <a:rPr lang="en-GB" sz="2000" dirty="0"/>
              <a:t> </a:t>
            </a:r>
            <a:r>
              <a:rPr lang="en-GB" sz="2000" dirty="0" err="1"/>
              <a:t>карактерише</a:t>
            </a:r>
            <a:r>
              <a:rPr lang="sr-Cyrl-RS" sz="2000" dirty="0"/>
              <a:t> </a:t>
            </a:r>
            <a:r>
              <a:rPr lang="en-GB" sz="2000" dirty="0" err="1"/>
              <a:t>фокус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активно</a:t>
            </a:r>
            <a:r>
              <a:rPr lang="en-GB" sz="2000" dirty="0"/>
              <a:t> </a:t>
            </a:r>
            <a:r>
              <a:rPr lang="en-GB" sz="2000" dirty="0" err="1"/>
              <a:t>ангажовање</a:t>
            </a:r>
            <a:r>
              <a:rPr lang="en-GB" sz="2000" dirty="0"/>
              <a:t> </a:t>
            </a:r>
            <a:r>
              <a:rPr lang="en-GB" sz="2000" dirty="0" err="1"/>
              <a:t>ученика</a:t>
            </a:r>
            <a:r>
              <a:rPr lang="sr-Cyrl-RS" sz="2000" dirty="0"/>
              <a:t>/студената</a:t>
            </a:r>
            <a:r>
              <a:rPr lang="en-GB" sz="2000" dirty="0"/>
              <a:t>, </a:t>
            </a:r>
            <a:r>
              <a:rPr lang="en-GB" sz="2000" dirty="0" err="1"/>
              <a:t>интеграцију</a:t>
            </a:r>
            <a:r>
              <a:rPr lang="en-GB" sz="2000" dirty="0"/>
              <a:t> </a:t>
            </a:r>
            <a:r>
              <a:rPr lang="en-GB" sz="2000" dirty="0" err="1"/>
              <a:t>технологије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смислен</a:t>
            </a:r>
            <a:r>
              <a:rPr lang="en-GB" sz="2000" dirty="0"/>
              <a:t> </a:t>
            </a:r>
            <a:r>
              <a:rPr lang="en-GB" sz="2000" dirty="0" err="1"/>
              <a:t>начин</a:t>
            </a:r>
            <a:r>
              <a:rPr lang="en-GB" sz="2000" dirty="0"/>
              <a:t> и </a:t>
            </a:r>
            <a:r>
              <a:rPr lang="en-GB" sz="2000" dirty="0" err="1"/>
              <a:t>усклађивање</a:t>
            </a:r>
            <a:r>
              <a:rPr lang="en-GB" sz="2000" dirty="0"/>
              <a:t> </a:t>
            </a:r>
            <a:r>
              <a:rPr lang="en-GB" sz="2000" dirty="0" err="1"/>
              <a:t>образовних</a:t>
            </a:r>
            <a:r>
              <a:rPr lang="en-GB" sz="2000" dirty="0"/>
              <a:t> </a:t>
            </a:r>
            <a:r>
              <a:rPr lang="en-GB" sz="2000" dirty="0" err="1"/>
              <a:t>искустава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контекстима</a:t>
            </a:r>
            <a:r>
              <a:rPr lang="en-GB" sz="2000" dirty="0"/>
              <a:t> </a:t>
            </a:r>
            <a:r>
              <a:rPr lang="en-GB" sz="2000" dirty="0" err="1"/>
              <a:t>из</a:t>
            </a:r>
            <a:r>
              <a:rPr lang="en-GB" sz="2000" dirty="0"/>
              <a:t> </a:t>
            </a:r>
            <a:r>
              <a:rPr lang="en-GB" sz="2000" dirty="0" err="1"/>
              <a:t>стварног</a:t>
            </a:r>
            <a:r>
              <a:rPr lang="en-GB" sz="2000" dirty="0"/>
              <a:t> </a:t>
            </a:r>
            <a:r>
              <a:rPr lang="en-GB" sz="2000" dirty="0" err="1"/>
              <a:t>света</a:t>
            </a:r>
            <a:r>
              <a:rPr lang="en-GB" sz="2000" dirty="0"/>
              <a:t>. </a:t>
            </a:r>
            <a:r>
              <a:rPr lang="en-GB" sz="2000" dirty="0" err="1"/>
              <a:t>Ови</a:t>
            </a:r>
            <a:r>
              <a:rPr lang="en-GB" sz="2000" dirty="0"/>
              <a:t> </a:t>
            </a:r>
            <a:r>
              <a:rPr lang="en-GB" sz="2000" dirty="0" err="1"/>
              <a:t>приступи</a:t>
            </a:r>
            <a:r>
              <a:rPr lang="en-GB" sz="2000" dirty="0"/>
              <a:t> </a:t>
            </a:r>
            <a:r>
              <a:rPr lang="en-GB" sz="2000" dirty="0" err="1"/>
              <a:t>често</a:t>
            </a:r>
            <a:r>
              <a:rPr lang="en-GB" sz="2000" dirty="0"/>
              <a:t> </a:t>
            </a:r>
            <a:r>
              <a:rPr lang="en-GB" sz="2000" dirty="0" err="1"/>
              <a:t>укључују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проблемима</a:t>
            </a:r>
            <a:r>
              <a:rPr lang="en-GB" sz="2000" dirty="0"/>
              <a:t>,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пројектима</a:t>
            </a:r>
            <a:r>
              <a:rPr lang="en-GB" sz="2000" dirty="0"/>
              <a:t> и </a:t>
            </a:r>
            <a:r>
              <a:rPr lang="en-GB" sz="2000" dirty="0" err="1"/>
              <a:t>стратегије</a:t>
            </a:r>
            <a:r>
              <a:rPr lang="en-GB" sz="2000" dirty="0"/>
              <a:t> </a:t>
            </a:r>
            <a:r>
              <a:rPr lang="en-GB" sz="2000" dirty="0" err="1"/>
              <a:t>учења</a:t>
            </a:r>
            <a:r>
              <a:rPr lang="en-GB" sz="2000" dirty="0"/>
              <a:t> </a:t>
            </a:r>
            <a:r>
              <a:rPr lang="en-GB" sz="2000" dirty="0" err="1"/>
              <a:t>заснованог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истраживању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помаж</a:t>
            </a:r>
            <a:r>
              <a:rPr lang="sr-Cyrl-RS" sz="2000" dirty="0"/>
              <a:t>е</a:t>
            </a:r>
            <a:r>
              <a:rPr lang="en-GB" sz="2000" dirty="0"/>
              <a:t> </a:t>
            </a:r>
            <a:r>
              <a:rPr lang="en-GB" sz="2000" dirty="0" err="1"/>
              <a:t>ученицима</a:t>
            </a:r>
            <a:r>
              <a:rPr lang="sr-Cyrl-RS" sz="2000" dirty="0"/>
              <a:t>/студентима</a:t>
            </a:r>
            <a:r>
              <a:rPr lang="en-GB" sz="2000" dirty="0"/>
              <a:t>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само</a:t>
            </a:r>
            <a:r>
              <a:rPr lang="sr-Cyrl-RS" sz="2000" dirty="0"/>
              <a:t> да</a:t>
            </a:r>
            <a:r>
              <a:rPr lang="en-GB" sz="2000" dirty="0"/>
              <a:t> </a:t>
            </a:r>
            <a:r>
              <a:rPr lang="en-GB" sz="2000" dirty="0" err="1"/>
              <a:t>стекну</a:t>
            </a:r>
            <a:r>
              <a:rPr lang="en-GB" sz="2000" dirty="0"/>
              <a:t> </a:t>
            </a:r>
            <a:r>
              <a:rPr lang="en-GB" sz="2000" dirty="0" err="1"/>
              <a:t>знање</a:t>
            </a:r>
            <a:r>
              <a:rPr lang="en-GB" sz="2000" dirty="0"/>
              <a:t> </a:t>
            </a:r>
            <a:r>
              <a:rPr lang="en-GB" sz="2000" dirty="0" err="1"/>
              <a:t>већ</a:t>
            </a:r>
            <a:r>
              <a:rPr lang="en-GB" sz="2000" dirty="0"/>
              <a:t> и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га</a:t>
            </a:r>
            <a:r>
              <a:rPr lang="en-GB" sz="2000" dirty="0"/>
              <a:t> </a:t>
            </a:r>
            <a:r>
              <a:rPr lang="en-GB" sz="2000" dirty="0" err="1"/>
              <a:t>примене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иновативне</a:t>
            </a:r>
            <a:r>
              <a:rPr lang="en-GB" sz="2000" dirty="0"/>
              <a:t> и </a:t>
            </a:r>
            <a:r>
              <a:rPr lang="en-GB" sz="2000" dirty="0" err="1"/>
              <a:t>практичне</a:t>
            </a:r>
            <a:r>
              <a:rPr lang="en-GB" sz="2000" dirty="0"/>
              <a:t> </a:t>
            </a:r>
            <a:r>
              <a:rPr lang="en-GB" sz="2000" dirty="0" err="1"/>
              <a:t>начине</a:t>
            </a:r>
            <a:r>
              <a:rPr lang="en-GB" sz="2000" dirty="0"/>
              <a:t>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097085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EF3E12-C42F-EF87-69C8-46974A03C09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79" y="464504"/>
            <a:ext cx="10483431" cy="804265"/>
          </a:xfrm>
        </p:spPr>
        <p:txBody>
          <a:bodyPr/>
          <a:lstStyle/>
          <a:p>
            <a:pPr algn="ctr" rtl="0"/>
            <a:r>
              <a:rPr lang="en-IE" dirty="0" err="1"/>
              <a:t>Преобликовање</a:t>
            </a:r>
            <a:r>
              <a:rPr lang="en-IE" dirty="0"/>
              <a:t> </a:t>
            </a:r>
            <a:r>
              <a:rPr lang="en-IE" dirty="0" err="1"/>
              <a:t>педагошких</a:t>
            </a:r>
            <a:r>
              <a:rPr lang="en-IE" dirty="0"/>
              <a:t> </a:t>
            </a:r>
            <a:r>
              <a:rPr lang="en-IE" dirty="0" err="1"/>
              <a:t>трендова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5E891-1722-316B-D67A-F7EC5F2A570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26130" y="1333085"/>
            <a:ext cx="2183116" cy="4439577"/>
          </a:xfrm>
          <a:solidFill>
            <a:srgbClr val="60A9DD"/>
          </a:solidFill>
        </p:spPr>
        <p:txBody>
          <a:bodyPr/>
          <a:lstStyle/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en-GB" sz="1800" b="1" dirty="0" err="1">
                <a:solidFill>
                  <a:schemeClr val="bg1"/>
                </a:solidFill>
              </a:rPr>
              <a:t>Интеграција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b="1" dirty="0" err="1">
                <a:solidFill>
                  <a:schemeClr val="bg1"/>
                </a:solidFill>
              </a:rPr>
              <a:t>технологије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Коришћење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дигиталних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алата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ресурса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за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побољшање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искустава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исхода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учења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pic>
        <p:nvPicPr>
          <p:cNvPr id="8" name="Graphic 7" descr="Smart Phone with solid fill">
            <a:extLst>
              <a:ext uri="{FF2B5EF4-FFF2-40B4-BE49-F238E27FC236}">
                <a16:creationId xmlns:a16="http://schemas.microsoft.com/office/drawing/2014/main" id="{63AC23C5-1DD2-2747-89B9-08BD3D4DD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488" y="1444401"/>
            <a:ext cx="914400" cy="9144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C1989E-C632-0E5C-F374-CD5C6FE4F725}"/>
              </a:ext>
            </a:extLst>
          </p:cNvPr>
          <p:cNvSpPr txBox="1">
            <a:spLocks/>
          </p:cNvSpPr>
          <p:nvPr/>
        </p:nvSpPr>
        <p:spPr>
          <a:xfrm>
            <a:off x="2593449" y="1323725"/>
            <a:ext cx="2405065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b="1" dirty="0">
                <a:solidFill>
                  <a:schemeClr val="bg1"/>
                </a:solidFill>
              </a:rPr>
              <a:t>Ученик/студент у фокусу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sr-Cyrl-RS" sz="1800" dirty="0">
                <a:solidFill>
                  <a:schemeClr val="bg1"/>
                </a:solidFill>
              </a:rPr>
              <a:t>Наставу не води само </a:t>
            </a:r>
            <a:r>
              <a:rPr lang="en-GB" sz="1800" dirty="0" err="1">
                <a:solidFill>
                  <a:schemeClr val="bg1"/>
                </a:solidFill>
              </a:rPr>
              <a:t>наставник</a:t>
            </a:r>
            <a:r>
              <a:rPr lang="sr-Cyrl-RS" sz="1800" dirty="0">
                <a:solidFill>
                  <a:schemeClr val="bg1"/>
                </a:solidFill>
              </a:rPr>
              <a:t>/професор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ученици</a:t>
            </a:r>
            <a:r>
              <a:rPr lang="sr-Cyrl-RS" sz="1800" dirty="0">
                <a:solidFill>
                  <a:schemeClr val="bg1"/>
                </a:solidFill>
              </a:rPr>
              <a:t>/студенти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преузимају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активну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улогу</a:t>
            </a:r>
            <a:r>
              <a:rPr lang="en-GB" sz="1800" dirty="0">
                <a:solidFill>
                  <a:schemeClr val="bg1"/>
                </a:solidFill>
              </a:rPr>
              <a:t> у </a:t>
            </a:r>
            <a:r>
              <a:rPr lang="en-GB" sz="1800" dirty="0" err="1">
                <a:solidFill>
                  <a:schemeClr val="bg1"/>
                </a:solidFill>
              </a:rPr>
              <a:t>свом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учењу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E460914-5638-DDCD-2164-1FB6D8F3916F}"/>
              </a:ext>
            </a:extLst>
          </p:cNvPr>
          <p:cNvSpPr txBox="1">
            <a:spLocks/>
          </p:cNvSpPr>
          <p:nvPr/>
        </p:nvSpPr>
        <p:spPr>
          <a:xfrm>
            <a:off x="5004437" y="1323725"/>
            <a:ext cx="2183116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b="1" dirty="0">
                <a:solidFill>
                  <a:schemeClr val="bg1"/>
                </a:solidFill>
              </a:rPr>
              <a:t>Учење уз сарадњу</a:t>
            </a:r>
          </a:p>
          <a:p>
            <a:pPr algn="ctr" rtl="0"/>
            <a:r>
              <a:rPr lang="en-GB" sz="1800" dirty="0" err="1">
                <a:solidFill>
                  <a:schemeClr val="bg1"/>
                </a:solidFill>
              </a:rPr>
              <a:t>Ученици</a:t>
            </a:r>
            <a:r>
              <a:rPr lang="sr-Cyrl-RS" sz="1800" dirty="0">
                <a:solidFill>
                  <a:schemeClr val="bg1"/>
                </a:solidFill>
              </a:rPr>
              <a:t>/студенти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раде</a:t>
            </a:r>
            <a:r>
              <a:rPr lang="en-GB" sz="1800" dirty="0">
                <a:solidFill>
                  <a:schemeClr val="bg1"/>
                </a:solidFill>
              </a:rPr>
              <a:t> у </a:t>
            </a:r>
            <a:r>
              <a:rPr lang="en-GB" sz="1800" dirty="0" err="1">
                <a:solidFill>
                  <a:schemeClr val="bg1"/>
                </a:solidFill>
              </a:rPr>
              <a:t>различитим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групама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или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тимовима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да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решавају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проблеме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завршавају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пројекте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458FBCB-4B45-2911-8F5A-6ABCB4FE8B4D}"/>
              </a:ext>
            </a:extLst>
          </p:cNvPr>
          <p:cNvSpPr txBox="1">
            <a:spLocks/>
          </p:cNvSpPr>
          <p:nvPr/>
        </p:nvSpPr>
        <p:spPr>
          <a:xfrm>
            <a:off x="7399522" y="1323724"/>
            <a:ext cx="2183116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b="1" dirty="0">
                <a:solidFill>
                  <a:schemeClr val="bg1"/>
                </a:solidFill>
              </a:rPr>
              <a:t>Изокренута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b="1" dirty="0" err="1">
                <a:solidFill>
                  <a:schemeClr val="bg1"/>
                </a:solidFill>
              </a:rPr>
              <a:t>учионица</a:t>
            </a: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sr-Cyrl-RS" sz="1800" dirty="0">
                <a:solidFill>
                  <a:schemeClr val="bg1"/>
                </a:solidFill>
              </a:rPr>
              <a:t>Учење </a:t>
            </a:r>
            <a:r>
              <a:rPr lang="en-GB" sz="1800" dirty="0" err="1">
                <a:solidFill>
                  <a:schemeClr val="bg1"/>
                </a:solidFill>
              </a:rPr>
              <a:t>засновано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на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апликацијама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BFEC78E-35A2-2D09-C021-30957253EFDC}"/>
              </a:ext>
            </a:extLst>
          </p:cNvPr>
          <p:cNvSpPr txBox="1">
            <a:spLocks/>
          </p:cNvSpPr>
          <p:nvPr/>
        </p:nvSpPr>
        <p:spPr>
          <a:xfrm>
            <a:off x="9782754" y="1323723"/>
            <a:ext cx="2183116" cy="4439577"/>
          </a:xfrm>
          <a:prstGeom prst="rect">
            <a:avLst/>
          </a:prstGeom>
          <a:solidFill>
            <a:srgbClr val="60A9DD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br>
              <a:rPr lang="en-GB" sz="1800" b="1" dirty="0">
                <a:solidFill>
                  <a:schemeClr val="bg1"/>
                </a:solidFill>
              </a:rPr>
            </a:br>
            <a:r>
              <a:rPr lang="sr-Cyrl-RS" sz="1800" b="1" dirty="0">
                <a:solidFill>
                  <a:schemeClr val="bg1"/>
                </a:solidFill>
              </a:rPr>
              <a:t>„Гејмификација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1800" b="1" dirty="0">
                <a:solidFill>
                  <a:schemeClr val="bg1"/>
                </a:solidFill>
              </a:rPr>
              <a:t> и </a:t>
            </a:r>
            <a:r>
              <a:rPr lang="en-GB" sz="1800" b="1" dirty="0" err="1">
                <a:solidFill>
                  <a:schemeClr val="bg1"/>
                </a:solidFill>
              </a:rPr>
              <a:t>интерактивно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1800" b="1" dirty="0" err="1">
                <a:solidFill>
                  <a:schemeClr val="bg1"/>
                </a:solidFill>
              </a:rPr>
              <a:t>учење</a:t>
            </a:r>
            <a:endParaRPr lang="sr-Cyrl-RS" sz="1800" b="1" dirty="0">
              <a:solidFill>
                <a:schemeClr val="bg1"/>
              </a:solidFill>
            </a:endParaRPr>
          </a:p>
          <a:p>
            <a:pPr algn="ctr" rtl="0"/>
            <a:r>
              <a:rPr lang="en-GB" sz="1800" dirty="0" err="1">
                <a:solidFill>
                  <a:schemeClr val="bg1"/>
                </a:solidFill>
              </a:rPr>
              <a:t>Примена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елемената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дизајна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игре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за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повећање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ангажовања</a:t>
            </a:r>
            <a:r>
              <a:rPr lang="en-GB" sz="1800" dirty="0">
                <a:solidFill>
                  <a:schemeClr val="bg1"/>
                </a:solidFill>
              </a:rPr>
              <a:t> и </a:t>
            </a:r>
            <a:r>
              <a:rPr lang="en-GB" sz="1800" dirty="0" err="1">
                <a:solidFill>
                  <a:schemeClr val="bg1"/>
                </a:solidFill>
              </a:rPr>
              <a:t>мотивације</a:t>
            </a:r>
            <a:r>
              <a:rPr lang="en-GB" sz="1800" b="1" dirty="0">
                <a:solidFill>
                  <a:schemeClr val="bg1"/>
                </a:solidFill>
              </a:rPr>
              <a:t>.</a:t>
            </a:r>
            <a:endParaRPr lang="en-IE" sz="1800" dirty="0">
              <a:solidFill>
                <a:schemeClr val="bg1"/>
              </a:solidFill>
            </a:endParaRPr>
          </a:p>
        </p:txBody>
      </p:sp>
      <p:pic>
        <p:nvPicPr>
          <p:cNvPr id="16" name="Graphic 15" descr="Social network with solid fill">
            <a:extLst>
              <a:ext uri="{FF2B5EF4-FFF2-40B4-BE49-F238E27FC236}">
                <a16:creationId xmlns:a16="http://schemas.microsoft.com/office/drawing/2014/main" id="{2E5A24E2-7FA8-6C2C-C528-2BD5345C5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49637" y="1442990"/>
            <a:ext cx="914400" cy="914400"/>
          </a:xfrm>
          <a:prstGeom prst="rect">
            <a:avLst/>
          </a:prstGeom>
        </p:spPr>
      </p:pic>
      <p:pic>
        <p:nvPicPr>
          <p:cNvPr id="18" name="Graphic 17" descr="Cheers with solid fill">
            <a:extLst>
              <a:ext uri="{FF2B5EF4-FFF2-40B4-BE49-F238E27FC236}">
                <a16:creationId xmlns:a16="http://schemas.microsoft.com/office/drawing/2014/main" id="{FB9A606F-DF91-D9A9-2A5E-33DAE95785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8800" y="1442990"/>
            <a:ext cx="914400" cy="914400"/>
          </a:xfrm>
          <a:prstGeom prst="rect">
            <a:avLst/>
          </a:prstGeom>
        </p:spPr>
      </p:pic>
      <p:pic>
        <p:nvPicPr>
          <p:cNvPr id="20" name="Graphic 19" descr="Customer review with solid fill">
            <a:extLst>
              <a:ext uri="{FF2B5EF4-FFF2-40B4-BE49-F238E27FC236}">
                <a16:creationId xmlns:a16="http://schemas.microsoft.com/office/drawing/2014/main" id="{775F3D1B-E692-8608-B380-B6A4920B2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27953" y="1442990"/>
            <a:ext cx="914400" cy="914400"/>
          </a:xfrm>
          <a:prstGeom prst="rect">
            <a:avLst/>
          </a:prstGeom>
        </p:spPr>
      </p:pic>
      <p:pic>
        <p:nvPicPr>
          <p:cNvPr id="22" name="Graphic 21" descr="Puzzle pieces with solid fill">
            <a:extLst>
              <a:ext uri="{FF2B5EF4-FFF2-40B4-BE49-F238E27FC236}">
                <a16:creationId xmlns:a16="http://schemas.microsoft.com/office/drawing/2014/main" id="{1804FB61-8217-4358-11A2-1CE95C4DFA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7047" y="1442990"/>
            <a:ext cx="914400" cy="914400"/>
          </a:xfrm>
          <a:prstGeom prst="rect">
            <a:avLst/>
          </a:prstGeom>
        </p:spPr>
      </p:pic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7BDE2C42-B719-6619-3218-C37668A335A5}"/>
              </a:ext>
            </a:extLst>
          </p:cNvPr>
          <p:cNvSpPr txBox="1">
            <a:spLocks/>
          </p:cNvSpPr>
          <p:nvPr/>
        </p:nvSpPr>
        <p:spPr>
          <a:xfrm>
            <a:off x="311106" y="5938991"/>
            <a:ext cx="8930919" cy="373166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2440"/>
              </a:lnSpc>
            </a:pPr>
            <a:r>
              <a:rPr lang="en-GB" sz="2200" dirty="0" err="1"/>
              <a:t>Погледаћемо</a:t>
            </a:r>
            <a:r>
              <a:rPr lang="sr-Cyrl-RS" sz="2200" dirty="0"/>
              <a:t> ове ставке</a:t>
            </a:r>
            <a:r>
              <a:rPr lang="en-GB" sz="2200" dirty="0"/>
              <a:t> </a:t>
            </a:r>
            <a:r>
              <a:rPr lang="en-GB" sz="2200" dirty="0" err="1"/>
              <a:t>мало</a:t>
            </a:r>
            <a:r>
              <a:rPr lang="en-GB" sz="2200" dirty="0"/>
              <a:t> </a:t>
            </a:r>
            <a:r>
              <a:rPr lang="en-GB" sz="2200" dirty="0" err="1"/>
              <a:t>детаљније</a:t>
            </a:r>
            <a:r>
              <a:rPr lang="en-GB" sz="2200" dirty="0"/>
              <a:t> </a:t>
            </a:r>
            <a:r>
              <a:rPr lang="sr-Cyrl-RS" sz="2200" dirty="0"/>
              <a:t>у наставку модула.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90983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024860" y="1181781"/>
            <a:ext cx="8999499" cy="3731669"/>
          </a:xfrm>
        </p:spPr>
        <p:txBody>
          <a:bodyPr/>
          <a:lstStyle/>
          <a:p>
            <a:pPr algn="just" rtl="0">
              <a:lnSpc>
                <a:spcPts val="2440"/>
              </a:lnSpc>
            </a:pPr>
            <a:r>
              <a:rPr lang="en-GB" sz="2000" dirty="0"/>
              <a:t>У </a:t>
            </a:r>
            <a:r>
              <a:rPr lang="en-GB" sz="2000" dirty="0" err="1"/>
              <a:t>данашњем</a:t>
            </a:r>
            <a:r>
              <a:rPr lang="en-GB" sz="2000" dirty="0"/>
              <a:t> </a:t>
            </a:r>
            <a:r>
              <a:rPr lang="en-GB" sz="2000" dirty="0" err="1"/>
              <a:t>свету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брзо</a:t>
            </a:r>
            <a:r>
              <a:rPr lang="en-GB" sz="2000" dirty="0"/>
              <a:t> </a:t>
            </a:r>
            <a:r>
              <a:rPr lang="en-GB" sz="2000" dirty="0" err="1"/>
              <a:t>развија</a:t>
            </a:r>
            <a:r>
              <a:rPr lang="en-GB" sz="2000" dirty="0"/>
              <a:t>, </a:t>
            </a:r>
            <a:r>
              <a:rPr lang="en-GB" sz="2000" dirty="0" err="1"/>
              <a:t>критичко</a:t>
            </a:r>
            <a:r>
              <a:rPr lang="en-GB" sz="2000" dirty="0"/>
              <a:t> </a:t>
            </a:r>
            <a:r>
              <a:rPr lang="en-GB" sz="2000" dirty="0" err="1"/>
              <a:t>размишљање</a:t>
            </a:r>
            <a:r>
              <a:rPr lang="en-GB" sz="2000" dirty="0"/>
              <a:t> и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решавања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суштински</a:t>
            </a:r>
            <a:r>
              <a:rPr lang="en-GB" sz="2000" dirty="0"/>
              <a:t> </a:t>
            </a:r>
            <a:r>
              <a:rPr lang="en-GB" sz="2000" dirty="0" err="1"/>
              <a:t>алати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лични</a:t>
            </a:r>
            <a:r>
              <a:rPr lang="en-GB" sz="2000" dirty="0"/>
              <a:t> и </a:t>
            </a:r>
            <a:r>
              <a:rPr lang="en-GB" sz="2000" dirty="0" err="1"/>
              <a:t>професионални</a:t>
            </a:r>
            <a:r>
              <a:rPr lang="en-GB" sz="2000" dirty="0"/>
              <a:t> </a:t>
            </a:r>
            <a:r>
              <a:rPr lang="en-GB" sz="2000" dirty="0" err="1"/>
              <a:t>успех</a:t>
            </a:r>
            <a:r>
              <a:rPr lang="en-GB" sz="2000" dirty="0"/>
              <a:t>. </a:t>
            </a:r>
            <a:r>
              <a:rPr lang="en-GB" sz="2000" dirty="0" err="1"/>
              <a:t>Док</a:t>
            </a:r>
            <a:r>
              <a:rPr lang="en-GB" sz="2000" dirty="0"/>
              <a:t> </a:t>
            </a:r>
            <a:r>
              <a:rPr lang="en-GB" sz="2000" dirty="0" err="1"/>
              <a:t>припремамо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неизвесности</a:t>
            </a:r>
            <a:r>
              <a:rPr lang="en-GB" sz="2000" dirty="0"/>
              <a:t> </a:t>
            </a:r>
            <a:r>
              <a:rPr lang="en-GB" sz="2000" dirty="0" err="1"/>
              <a:t>будућности</a:t>
            </a:r>
            <a:r>
              <a:rPr lang="en-GB" sz="2000" dirty="0"/>
              <a:t>, </a:t>
            </a:r>
            <a:r>
              <a:rPr lang="en-GB" sz="2000" dirty="0" err="1"/>
              <a:t>неговање</a:t>
            </a:r>
            <a:r>
              <a:rPr lang="en-GB" sz="2000" dirty="0"/>
              <a:t> </a:t>
            </a:r>
            <a:r>
              <a:rPr lang="en-GB" sz="2000" dirty="0" err="1"/>
              <a:t>ових</a:t>
            </a:r>
            <a:r>
              <a:rPr lang="en-GB" sz="2000" dirty="0"/>
              <a:t> </a:t>
            </a:r>
            <a:r>
              <a:rPr lang="en-GB" sz="2000" dirty="0" err="1"/>
              <a:t>вештина</a:t>
            </a:r>
            <a:r>
              <a:rPr lang="en-GB" sz="2000" dirty="0"/>
              <a:t> </a:t>
            </a:r>
            <a:r>
              <a:rPr lang="en-GB" sz="2000" dirty="0" err="1"/>
              <a:t>постаје</a:t>
            </a:r>
            <a:r>
              <a:rPr lang="en-GB" sz="2000" dirty="0"/>
              <a:t> </a:t>
            </a:r>
            <a:r>
              <a:rPr lang="en-GB" sz="2000" dirty="0" err="1"/>
              <a:t>приоритет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наставнике</a:t>
            </a:r>
            <a:r>
              <a:rPr lang="sr-Cyrl-RS" sz="2000" dirty="0"/>
              <a:t>/професоре </a:t>
            </a:r>
            <a:r>
              <a:rPr lang="en-GB" sz="2000" dirty="0"/>
              <a:t>у </a:t>
            </a:r>
            <a:r>
              <a:rPr lang="en-GB" sz="2000" dirty="0" err="1"/>
              <a:t>различитим</a:t>
            </a:r>
            <a:r>
              <a:rPr lang="en-GB" sz="2000" dirty="0"/>
              <a:t> </a:t>
            </a:r>
            <a:r>
              <a:rPr lang="en-GB" sz="2000" dirty="0" err="1"/>
              <a:t>дисциплинама</a:t>
            </a:r>
            <a:r>
              <a:rPr lang="en-GB" sz="2000" dirty="0"/>
              <a:t>. </a:t>
            </a:r>
            <a:r>
              <a:rPr lang="en-GB" sz="2000" dirty="0" err="1"/>
              <a:t>Критичко</a:t>
            </a:r>
            <a:r>
              <a:rPr lang="en-GB" sz="2000" dirty="0"/>
              <a:t> </a:t>
            </a:r>
            <a:r>
              <a:rPr lang="en-GB" sz="2000" dirty="0" err="1"/>
              <a:t>мишљење</a:t>
            </a:r>
            <a:r>
              <a:rPr lang="en-GB" sz="2000" dirty="0"/>
              <a:t> </a:t>
            </a:r>
            <a:r>
              <a:rPr lang="en-GB" sz="2000" dirty="0" err="1"/>
              <a:t>укључује</a:t>
            </a:r>
            <a:r>
              <a:rPr lang="en-GB" sz="2000" dirty="0"/>
              <a:t> </a:t>
            </a:r>
            <a:r>
              <a:rPr lang="en-GB" sz="2000" dirty="0" err="1"/>
              <a:t>способност</a:t>
            </a:r>
            <a:r>
              <a:rPr lang="en-GB" sz="2000" dirty="0"/>
              <a:t> </a:t>
            </a:r>
            <a:r>
              <a:rPr lang="en-GB" sz="2000" dirty="0" err="1"/>
              <a:t>анализе</a:t>
            </a:r>
            <a:r>
              <a:rPr lang="en-GB" sz="2000" dirty="0"/>
              <a:t> </a:t>
            </a:r>
            <a:r>
              <a:rPr lang="en-GB" sz="2000" dirty="0" err="1"/>
              <a:t>информација</a:t>
            </a:r>
            <a:r>
              <a:rPr lang="en-GB" sz="2000" dirty="0"/>
              <a:t> и </a:t>
            </a:r>
            <a:r>
              <a:rPr lang="en-GB" sz="2000" dirty="0" err="1"/>
              <a:t>аргумената</a:t>
            </a:r>
            <a:r>
              <a:rPr lang="en-GB" sz="2000" dirty="0"/>
              <a:t>, </a:t>
            </a:r>
            <a:r>
              <a:rPr lang="en-GB" sz="2000" dirty="0" err="1"/>
              <a:t>идентификовања</a:t>
            </a:r>
            <a:r>
              <a:rPr lang="en-GB" sz="2000" dirty="0"/>
              <a:t> </a:t>
            </a:r>
            <a:r>
              <a:rPr lang="en-GB" sz="2000" dirty="0" err="1"/>
              <a:t>претпоставки</a:t>
            </a:r>
            <a:r>
              <a:rPr lang="en-GB" sz="2000" dirty="0"/>
              <a:t>, </a:t>
            </a:r>
            <a:r>
              <a:rPr lang="en-GB" sz="2000" dirty="0" err="1"/>
              <a:t>процене</a:t>
            </a:r>
            <a:r>
              <a:rPr lang="en-GB" sz="2000" dirty="0"/>
              <a:t> </a:t>
            </a:r>
            <a:r>
              <a:rPr lang="en-GB" sz="2000" dirty="0" err="1"/>
              <a:t>доказа</a:t>
            </a:r>
            <a:r>
              <a:rPr lang="en-GB" sz="2000" dirty="0"/>
              <a:t> и </a:t>
            </a:r>
            <a:r>
              <a:rPr lang="en-GB" sz="2000" dirty="0" err="1"/>
              <a:t>конструисања</a:t>
            </a:r>
            <a:r>
              <a:rPr lang="en-GB" sz="2000" dirty="0"/>
              <a:t> </a:t>
            </a:r>
            <a:r>
              <a:rPr lang="en-GB" sz="2000" dirty="0" err="1"/>
              <a:t>аргументованих</a:t>
            </a:r>
            <a:r>
              <a:rPr lang="en-GB" sz="2000" dirty="0"/>
              <a:t> </a:t>
            </a:r>
            <a:r>
              <a:rPr lang="en-GB" sz="2000" dirty="0" err="1"/>
              <a:t>закључака</a:t>
            </a:r>
            <a:r>
              <a:rPr lang="en-GB" sz="2000" dirty="0"/>
              <a:t>. </a:t>
            </a:r>
            <a:r>
              <a:rPr lang="en-GB" sz="2000" dirty="0" err="1"/>
              <a:t>Решавање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</a:t>
            </a:r>
            <a:r>
              <a:rPr lang="en-GB" sz="2000" dirty="0" err="1"/>
              <a:t>је</a:t>
            </a:r>
            <a:r>
              <a:rPr lang="en-GB" sz="2000" dirty="0"/>
              <a:t>, с </a:t>
            </a:r>
            <a:r>
              <a:rPr lang="en-GB" sz="2000" dirty="0" err="1"/>
              <a:t>друге</a:t>
            </a:r>
            <a:r>
              <a:rPr lang="en-GB" sz="2000" dirty="0"/>
              <a:t> </a:t>
            </a:r>
            <a:r>
              <a:rPr lang="en-GB" sz="2000" dirty="0" err="1"/>
              <a:t>стране</a:t>
            </a:r>
            <a:r>
              <a:rPr lang="en-GB" sz="2000" dirty="0"/>
              <a:t>, </a:t>
            </a:r>
            <a:r>
              <a:rPr lang="en-GB" sz="2000" dirty="0" err="1"/>
              <a:t>процес</a:t>
            </a:r>
            <a:r>
              <a:rPr lang="en-GB" sz="2000" dirty="0"/>
              <a:t> </a:t>
            </a:r>
            <a:r>
              <a:rPr lang="en-GB" sz="2000" dirty="0" err="1"/>
              <a:t>идентификације</a:t>
            </a:r>
            <a:r>
              <a:rPr lang="en-GB" sz="2000" dirty="0"/>
              <a:t> </a:t>
            </a:r>
            <a:r>
              <a:rPr lang="en-GB" sz="2000" dirty="0" err="1"/>
              <a:t>сложених</a:t>
            </a:r>
            <a:r>
              <a:rPr lang="en-GB" sz="2000" dirty="0"/>
              <a:t> </a:t>
            </a:r>
            <a:r>
              <a:rPr lang="en-GB" sz="2000" dirty="0" err="1"/>
              <a:t>проблема</a:t>
            </a:r>
            <a:r>
              <a:rPr lang="en-GB" sz="2000" dirty="0"/>
              <a:t> и </a:t>
            </a:r>
            <a:r>
              <a:rPr lang="en-GB" sz="2000" dirty="0" err="1"/>
              <a:t>имплементације</a:t>
            </a:r>
            <a:r>
              <a:rPr lang="en-GB" sz="2000" dirty="0"/>
              <a:t> </a:t>
            </a:r>
            <a:r>
              <a:rPr lang="en-GB" sz="2000" dirty="0" err="1"/>
              <a:t>ефикасних</a:t>
            </a:r>
            <a:r>
              <a:rPr lang="en-GB" sz="2000" dirty="0"/>
              <a:t> </a:t>
            </a:r>
            <a:r>
              <a:rPr lang="en-GB" sz="2000" dirty="0" err="1"/>
              <a:t>решења</a:t>
            </a:r>
            <a:r>
              <a:rPr lang="en-GB" sz="2000" dirty="0"/>
              <a:t>.</a:t>
            </a:r>
          </a:p>
          <a:p>
            <a:pPr algn="just" rtl="0">
              <a:lnSpc>
                <a:spcPts val="2440"/>
              </a:lnSpc>
            </a:pPr>
            <a:endParaRPr lang="en-GB" sz="2000" dirty="0"/>
          </a:p>
          <a:p>
            <a:pPr algn="just" rtl="0">
              <a:lnSpc>
                <a:spcPts val="2440"/>
              </a:lnSpc>
            </a:pPr>
            <a:r>
              <a:rPr lang="en-GB" sz="2000" dirty="0" err="1"/>
              <a:t>Заједно</a:t>
            </a:r>
            <a:r>
              <a:rPr lang="en-GB" sz="2000" dirty="0"/>
              <a:t>, </a:t>
            </a:r>
            <a:r>
              <a:rPr lang="en-GB" sz="2000" dirty="0" err="1"/>
              <a:t>ове</a:t>
            </a:r>
            <a:r>
              <a:rPr lang="en-GB" sz="2000" dirty="0"/>
              <a:t> </a:t>
            </a:r>
            <a:r>
              <a:rPr lang="en-GB" sz="2000" dirty="0" err="1"/>
              <a:t>вештине</a:t>
            </a:r>
            <a:r>
              <a:rPr lang="en-GB" sz="2000" dirty="0"/>
              <a:t> </a:t>
            </a:r>
            <a:r>
              <a:rPr lang="en-GB" sz="2000" dirty="0" err="1"/>
              <a:t>оснажују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се</a:t>
            </a:r>
            <a:r>
              <a:rPr lang="en-GB" sz="2000" dirty="0"/>
              <a:t> </a:t>
            </a:r>
            <a:r>
              <a:rPr lang="en-GB" sz="2000" dirty="0" err="1"/>
              <a:t>крећу</a:t>
            </a:r>
            <a:r>
              <a:rPr lang="en-GB" sz="2000" dirty="0"/>
              <a:t> </a:t>
            </a:r>
            <a:r>
              <a:rPr lang="en-GB" sz="2000" dirty="0" err="1"/>
              <a:t>кроз</a:t>
            </a:r>
            <a:r>
              <a:rPr lang="en-GB" sz="2000" dirty="0"/>
              <a:t> </a:t>
            </a:r>
            <a:r>
              <a:rPr lang="en-GB" sz="2000" dirty="0" err="1"/>
              <a:t>сложеност</a:t>
            </a:r>
            <a:r>
              <a:rPr lang="en-GB" sz="2000" dirty="0"/>
              <a:t> </a:t>
            </a:r>
            <a:r>
              <a:rPr lang="en-GB" sz="2000" dirty="0" err="1"/>
              <a:t>савременог</a:t>
            </a:r>
            <a:r>
              <a:rPr lang="en-GB" sz="2000" dirty="0"/>
              <a:t> </a:t>
            </a:r>
            <a:r>
              <a:rPr lang="en-GB" sz="2000" dirty="0" err="1"/>
              <a:t>света</a:t>
            </a:r>
            <a:r>
              <a:rPr lang="en-GB" sz="2000" dirty="0"/>
              <a:t> </a:t>
            </a:r>
            <a:r>
              <a:rPr lang="en-GB" sz="2000" dirty="0" err="1"/>
              <a:t>са</a:t>
            </a:r>
            <a:r>
              <a:rPr lang="en-GB" sz="2000" dirty="0"/>
              <a:t> </a:t>
            </a:r>
            <a:r>
              <a:rPr lang="en-GB" sz="2000" dirty="0" err="1"/>
              <a:t>самопоуздањем</a:t>
            </a:r>
            <a:r>
              <a:rPr lang="en-GB" sz="2000" dirty="0"/>
              <a:t> и </a:t>
            </a:r>
            <a:r>
              <a:rPr lang="en-GB" sz="2000" dirty="0" err="1"/>
              <a:t>креативношћу</a:t>
            </a:r>
            <a:r>
              <a:rPr lang="en-GB" sz="2000" dirty="0"/>
              <a:t>. </a:t>
            </a:r>
            <a:r>
              <a:rPr lang="en-GB" sz="2000" dirty="0" err="1"/>
              <a:t>Иновативне</a:t>
            </a:r>
            <a:r>
              <a:rPr lang="en-GB" sz="2000" dirty="0"/>
              <a:t> </a:t>
            </a:r>
            <a:r>
              <a:rPr lang="en-GB" sz="2000" dirty="0" err="1"/>
              <a:t>педагошке</a:t>
            </a:r>
            <a:r>
              <a:rPr lang="en-GB" sz="2000" dirty="0"/>
              <a:t> </a:t>
            </a:r>
            <a:r>
              <a:rPr lang="en-GB" sz="2000" dirty="0" err="1"/>
              <a:t>стратегије</a:t>
            </a:r>
            <a:r>
              <a:rPr lang="en-GB" sz="2000" dirty="0"/>
              <a:t>, </a:t>
            </a:r>
            <a:r>
              <a:rPr lang="en-GB" sz="2000" dirty="0" err="1"/>
              <a:t>као</a:t>
            </a:r>
            <a:r>
              <a:rPr lang="en-GB" sz="2000" dirty="0"/>
              <a:t> </a:t>
            </a:r>
            <a:r>
              <a:rPr lang="en-GB" sz="2000" dirty="0" err="1"/>
              <a:t>што</a:t>
            </a:r>
            <a:r>
              <a:rPr lang="en-GB" sz="2000" dirty="0"/>
              <a:t>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проблемима</a:t>
            </a:r>
            <a:r>
              <a:rPr lang="en-GB" sz="2000" dirty="0"/>
              <a:t> и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засновано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упитима</a:t>
            </a:r>
            <a:r>
              <a:rPr lang="en-GB" sz="2000" dirty="0"/>
              <a:t>, </a:t>
            </a:r>
            <a:r>
              <a:rPr lang="en-GB" sz="2000" dirty="0" err="1"/>
              <a:t>су</a:t>
            </a:r>
            <a:r>
              <a:rPr lang="en-GB" sz="2000" dirty="0"/>
              <a:t> </a:t>
            </a:r>
            <a:r>
              <a:rPr lang="en-GB" sz="2000" dirty="0" err="1"/>
              <a:t>на</a:t>
            </a:r>
            <a:r>
              <a:rPr lang="en-GB" sz="2000" dirty="0"/>
              <a:t> </a:t>
            </a:r>
            <a:r>
              <a:rPr lang="en-GB" sz="2000" dirty="0" err="1"/>
              <a:t>челу</a:t>
            </a:r>
            <a:r>
              <a:rPr lang="en-GB" sz="2000" dirty="0"/>
              <a:t> </a:t>
            </a:r>
            <a:r>
              <a:rPr lang="en-GB" sz="2000" dirty="0" err="1"/>
              <a:t>ове</a:t>
            </a:r>
            <a:r>
              <a:rPr lang="en-GB" sz="2000" dirty="0"/>
              <a:t> </a:t>
            </a:r>
            <a:r>
              <a:rPr lang="en-GB" sz="2000" dirty="0" err="1"/>
              <a:t>образовне</a:t>
            </a:r>
            <a:r>
              <a:rPr lang="en-GB" sz="2000" dirty="0"/>
              <a:t> </a:t>
            </a:r>
            <a:r>
              <a:rPr lang="en-GB" sz="2000" dirty="0" err="1"/>
              <a:t>промене</a:t>
            </a:r>
            <a:r>
              <a:rPr lang="en-GB" sz="2000" dirty="0"/>
              <a:t>, </a:t>
            </a:r>
            <a:r>
              <a:rPr lang="en-GB" sz="2000" dirty="0" err="1"/>
              <a:t>пружајући</a:t>
            </a:r>
            <a:r>
              <a:rPr lang="en-GB" sz="2000" dirty="0"/>
              <a:t> </a:t>
            </a:r>
            <a:r>
              <a:rPr lang="en-GB" sz="2000" dirty="0" err="1"/>
              <a:t>оквире</a:t>
            </a:r>
            <a:r>
              <a:rPr lang="en-GB" sz="2000" dirty="0"/>
              <a:t> </a:t>
            </a:r>
            <a:r>
              <a:rPr lang="en-GB" sz="2000" dirty="0" err="1"/>
              <a:t>који</a:t>
            </a:r>
            <a:r>
              <a:rPr lang="en-GB" sz="2000" dirty="0"/>
              <a:t> </a:t>
            </a:r>
            <a:r>
              <a:rPr lang="en-GB" sz="2000" dirty="0" err="1"/>
              <a:t>подстичу</a:t>
            </a:r>
            <a:r>
              <a:rPr lang="en-GB" sz="2000" dirty="0"/>
              <a:t> </a:t>
            </a:r>
            <a:r>
              <a:rPr lang="en-GB" sz="2000" dirty="0" err="1"/>
              <a:t>ученике</a:t>
            </a:r>
            <a:r>
              <a:rPr lang="sr-Cyrl-RS" sz="2000" dirty="0"/>
              <a:t>/студенте</a:t>
            </a:r>
            <a:r>
              <a:rPr lang="en-GB" sz="2000" dirty="0"/>
              <a:t> д</a:t>
            </a:r>
            <a:r>
              <a:rPr lang="sr-Cyrl-RS" sz="2000" dirty="0"/>
              <a:t>а истражују</a:t>
            </a:r>
            <a:r>
              <a:rPr lang="en-GB" sz="2000" dirty="0"/>
              <a:t>, </a:t>
            </a:r>
            <a:r>
              <a:rPr lang="en-GB" sz="2000" dirty="0" err="1"/>
              <a:t>анализирају</a:t>
            </a:r>
            <a:r>
              <a:rPr lang="en-GB" sz="2000" dirty="0"/>
              <a:t> и </a:t>
            </a:r>
            <a:r>
              <a:rPr lang="en-GB" sz="2000" dirty="0" err="1"/>
              <a:t>решавају</a:t>
            </a:r>
            <a:r>
              <a:rPr lang="en-GB" sz="2000" dirty="0"/>
              <a:t> </a:t>
            </a:r>
            <a:r>
              <a:rPr lang="en-GB" sz="2000" dirty="0" err="1"/>
              <a:t>проблеме</a:t>
            </a:r>
            <a:r>
              <a:rPr lang="en-GB" sz="2000" dirty="0"/>
              <a:t> </a:t>
            </a:r>
            <a:r>
              <a:rPr lang="en-GB" sz="2000" dirty="0" err="1"/>
              <a:t>из</a:t>
            </a:r>
            <a:r>
              <a:rPr lang="en-GB" sz="2000" dirty="0"/>
              <a:t> </a:t>
            </a:r>
            <a:r>
              <a:rPr lang="en-GB" sz="2000" dirty="0" err="1"/>
              <a:t>стварног</a:t>
            </a:r>
            <a:r>
              <a:rPr lang="en-GB" sz="2000" dirty="0"/>
              <a:t> </a:t>
            </a:r>
            <a:r>
              <a:rPr lang="en-GB" sz="2000" dirty="0" err="1"/>
              <a:t>света</a:t>
            </a:r>
            <a:r>
              <a:rPr lang="en-GB" sz="2000" dirty="0"/>
              <a:t>. </a:t>
            </a:r>
            <a:r>
              <a:rPr lang="en-GB" sz="2000" dirty="0" err="1"/>
              <a:t>Интеграцијом</a:t>
            </a:r>
            <a:r>
              <a:rPr lang="en-GB" sz="2000" dirty="0"/>
              <a:t> </a:t>
            </a:r>
            <a:r>
              <a:rPr lang="en-GB" sz="2000" dirty="0" err="1"/>
              <a:t>ових</a:t>
            </a:r>
            <a:r>
              <a:rPr lang="en-GB" sz="2000" dirty="0"/>
              <a:t> </a:t>
            </a:r>
            <a:r>
              <a:rPr lang="en-GB" sz="2000" dirty="0" err="1"/>
              <a:t>приступа</a:t>
            </a:r>
            <a:r>
              <a:rPr lang="en-GB" sz="2000" dirty="0"/>
              <a:t> у </a:t>
            </a:r>
            <a:r>
              <a:rPr lang="en-GB" sz="2000" dirty="0" err="1"/>
              <a:t>наставни</a:t>
            </a:r>
            <a:r>
              <a:rPr lang="en-GB" sz="2000" dirty="0"/>
              <a:t> </a:t>
            </a:r>
            <a:r>
              <a:rPr lang="en-GB" sz="2000" dirty="0" err="1"/>
              <a:t>план</a:t>
            </a:r>
            <a:r>
              <a:rPr lang="en-GB" sz="2000" dirty="0"/>
              <a:t> и </a:t>
            </a:r>
            <a:r>
              <a:rPr lang="en-GB" sz="2000" dirty="0" err="1"/>
              <a:t>програм</a:t>
            </a:r>
            <a:r>
              <a:rPr lang="en-GB" sz="2000" dirty="0"/>
              <a:t>, </a:t>
            </a:r>
            <a:r>
              <a:rPr lang="en-GB" sz="2000" dirty="0" err="1"/>
              <a:t>наставници</a:t>
            </a:r>
            <a:r>
              <a:rPr lang="sr-Cyrl-RS" sz="2000" dirty="0"/>
              <a:t>/професори</a:t>
            </a:r>
            <a:r>
              <a:rPr lang="en-GB" sz="2000" dirty="0"/>
              <a:t> </a:t>
            </a:r>
            <a:r>
              <a:rPr lang="en-GB" sz="2000" dirty="0" err="1"/>
              <a:t>могу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створе</a:t>
            </a:r>
            <a:r>
              <a:rPr lang="en-GB" sz="2000" dirty="0"/>
              <a:t> </a:t>
            </a:r>
            <a:r>
              <a:rPr lang="en-GB" sz="2000" dirty="0" err="1"/>
              <a:t>динамично</a:t>
            </a:r>
            <a:r>
              <a:rPr lang="en-GB" sz="2000" dirty="0"/>
              <a:t> </a:t>
            </a:r>
            <a:r>
              <a:rPr lang="en-GB" sz="2000" dirty="0" err="1"/>
              <a:t>окружење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учење</a:t>
            </a:r>
            <a:r>
              <a:rPr lang="en-GB" sz="2000" dirty="0"/>
              <a:t> </a:t>
            </a:r>
            <a:r>
              <a:rPr lang="en-GB" sz="2000" dirty="0" err="1"/>
              <a:t>које</a:t>
            </a:r>
            <a:r>
              <a:rPr lang="en-GB" sz="2000" dirty="0"/>
              <a:t> </a:t>
            </a:r>
            <a:r>
              <a:rPr lang="en-GB" sz="2000" dirty="0" err="1"/>
              <a:t>не</a:t>
            </a:r>
            <a:r>
              <a:rPr lang="en-GB" sz="2000" dirty="0"/>
              <a:t> </a:t>
            </a:r>
            <a:r>
              <a:rPr lang="en-GB" sz="2000" dirty="0" err="1"/>
              <a:t>само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преноси</a:t>
            </a:r>
            <a:r>
              <a:rPr lang="en-GB" sz="2000" dirty="0"/>
              <a:t> </a:t>
            </a:r>
            <a:r>
              <a:rPr lang="en-GB" sz="2000" dirty="0" err="1"/>
              <a:t>знање</a:t>
            </a:r>
            <a:r>
              <a:rPr lang="en-GB" sz="2000" dirty="0"/>
              <a:t> </a:t>
            </a:r>
            <a:r>
              <a:rPr lang="en-GB" sz="2000" dirty="0" err="1"/>
              <a:t>већ</a:t>
            </a:r>
            <a:r>
              <a:rPr lang="en-GB" sz="2000" dirty="0"/>
              <a:t> и </a:t>
            </a:r>
            <a:r>
              <a:rPr lang="en-GB" sz="2000" dirty="0" err="1"/>
              <a:t>негује</a:t>
            </a:r>
            <a:r>
              <a:rPr lang="en-GB" sz="2000" dirty="0"/>
              <a:t> </a:t>
            </a:r>
            <a:r>
              <a:rPr lang="en-GB" sz="2000" dirty="0" err="1"/>
              <a:t>критички</a:t>
            </a:r>
            <a:r>
              <a:rPr lang="en-GB" sz="2000" dirty="0"/>
              <a:t> и </a:t>
            </a:r>
            <a:r>
              <a:rPr lang="en-GB" sz="2000" dirty="0" err="1"/>
              <a:t>аналитички</a:t>
            </a:r>
            <a:r>
              <a:rPr lang="en-GB" sz="2000" dirty="0"/>
              <a:t> </a:t>
            </a:r>
            <a:r>
              <a:rPr lang="en-GB" sz="2000" dirty="0" err="1"/>
              <a:t>начин</a:t>
            </a:r>
            <a:r>
              <a:rPr lang="en-GB" sz="2000" dirty="0"/>
              <a:t> </a:t>
            </a:r>
            <a:r>
              <a:rPr lang="en-GB" sz="2000" dirty="0" err="1"/>
              <a:t>размишљања</a:t>
            </a:r>
            <a:r>
              <a:rPr lang="en-GB" sz="2000" dirty="0"/>
              <a:t> </a:t>
            </a:r>
            <a:r>
              <a:rPr lang="en-GB" sz="2000" dirty="0" err="1"/>
              <a:t>неопходан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r>
              <a:rPr lang="en-GB" sz="2000" dirty="0"/>
              <a:t> 21. </a:t>
            </a:r>
            <a:r>
              <a:rPr lang="en-GB" sz="2000" dirty="0" err="1"/>
              <a:t>век</a:t>
            </a:r>
            <a:r>
              <a:rPr lang="en-GB" sz="2000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18882" y="55660"/>
            <a:ext cx="9497059" cy="1014036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GB" sz="3200" dirty="0" err="1">
                <a:solidFill>
                  <a:schemeClr val="bg1"/>
                </a:solidFill>
              </a:rPr>
              <a:t>Стратегије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за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подстицање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критичког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мишљења</a:t>
            </a:r>
            <a:r>
              <a:rPr lang="en-GB" sz="3200" dirty="0">
                <a:solidFill>
                  <a:schemeClr val="bg1"/>
                </a:solidFill>
              </a:rPr>
              <a:t> и </a:t>
            </a:r>
            <a:r>
              <a:rPr lang="en-GB" sz="3200" dirty="0" err="1">
                <a:solidFill>
                  <a:schemeClr val="bg1"/>
                </a:solidFill>
              </a:rPr>
              <a:t>решавања</a:t>
            </a: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err="1">
                <a:solidFill>
                  <a:schemeClr val="bg1"/>
                </a:solidFill>
              </a:rPr>
              <a:t>проблема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028772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1AF871B1CAC44692474396C23E9196" ma:contentTypeVersion="15" ma:contentTypeDescription="Create a new document." ma:contentTypeScope="" ma:versionID="25047081aec52cf45bc4760715160586">
  <xsd:schema xmlns:xsd="http://www.w3.org/2001/XMLSchema" xmlns:xs="http://www.w3.org/2001/XMLSchema" xmlns:p="http://schemas.microsoft.com/office/2006/metadata/properties" xmlns:ns2="e71fd6a9-3a6a-4483-9bc6-26a3d3d51bc1" xmlns:ns3="a13ba346-9bee-4822-82e1-154fc8d445bc" targetNamespace="http://schemas.microsoft.com/office/2006/metadata/properties" ma:root="true" ma:fieldsID="f083b5a4432fa354b6c374fa89c2728d" ns2:_="" ns3:_="">
    <xsd:import namespace="e71fd6a9-3a6a-4483-9bc6-26a3d3d51bc1"/>
    <xsd:import namespace="a13ba346-9bee-4822-82e1-154fc8d44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Ra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fd6a9-3a6a-4483-9bc6-26a3d3d51b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52b408e-820a-469d-ba60-de24c1fb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Rank" ma:index="21" nillable="true" ma:displayName="Rank" ma:decimals="0" ma:format="Dropdown" ma:internalName="Rank" ma:percentage="FALSE">
      <xsd:simpleType>
        <xsd:restriction base="dms:Number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3ba346-9bee-4822-82e1-154fc8d445b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ba2ece4-815b-47b0-b2ce-55effc8d1321}" ma:internalName="TaxCatchAll" ma:showField="CatchAllData" ma:web="a13ba346-9bee-4822-82e1-154fc8d44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1fd6a9-3a6a-4483-9bc6-26a3d3d51bc1">
      <Terms xmlns="http://schemas.microsoft.com/office/infopath/2007/PartnerControls"/>
    </lcf76f155ced4ddcb4097134ff3c332f>
    <TaxCatchAll xmlns="a13ba346-9bee-4822-82e1-154fc8d445bc" xsi:nil="true"/>
    <Rank xmlns="e71fd6a9-3a6a-4483-9bc6-26a3d3d51bc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DDBA52-11E9-4C7C-8266-EB1015388997}"/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478cfa9a-b818-4e35-b564-971bd04e2ab8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1e5ca055-2fcb-431f-9f0c-13148e81002f"/>
  </ds:schemaRefs>
</ds:datastoreItem>
</file>

<file path=customXml/itemProps3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452</TotalTime>
  <Words>6987</Words>
  <Application>Microsoft Office PowerPoint</Application>
  <PresentationFormat>Widescreen</PresentationFormat>
  <Paragraphs>395</Paragraphs>
  <Slides>53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Arial</vt:lpstr>
      <vt:lpstr>Calibri</vt:lpstr>
      <vt:lpstr>Montserrat</vt:lpstr>
      <vt:lpstr>Söhne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Sinisa Djurasevic</cp:lastModifiedBy>
  <cp:revision>49</cp:revision>
  <dcterms:created xsi:type="dcterms:W3CDTF">2021-06-15T11:45:52Z</dcterms:created>
  <dcterms:modified xsi:type="dcterms:W3CDTF">2024-06-17T09:37:01Z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0x010100A41AF871B1CAC44692474396C23E9196</vt:lpwstr>
  </property>
  <property fmtid="{D5CDD505-2E9C-101B-9397-08002B2CF9AE}" pid="3" name="MediaServiceImageTags">
    <vt:lpwstr/>
  </property>
</Properties>
</file>