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7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8" r:id="rId80"/>
    <p:sldId id="339" r:id="rId81"/>
    <p:sldId id="340" r:id="rId82"/>
    <p:sldId id="341" r:id="rId83"/>
    <p:sldId id="342" r:id="rId84"/>
    <p:sldId id="343" r:id="rId85"/>
    <p:sldId id="344" r:id="rId86"/>
    <p:sldId id="345" r:id="rId87"/>
    <p:sldId id="346" r:id="rId88"/>
    <p:sldId id="347" r:id="rId89"/>
    <p:sldId id="348" r:id="rId90"/>
    <p:sldId id="349" r:id="rId91"/>
    <p:sldId id="350" r:id="rId92"/>
    <p:sldId id="351" r:id="rId93"/>
    <p:sldId id="352" r:id="rId94"/>
    <p:sldId id="353" r:id="rId95"/>
    <p:sldId id="354" r:id="rId96"/>
    <p:sldId id="355" r:id="rId97"/>
    <p:sldId id="356" r:id="rId98"/>
    <p:sldId id="357" r:id="rId99"/>
    <p:sldId id="358" r:id="rId100"/>
    <p:sldId id="359" r:id="rId101"/>
    <p:sldId id="360" r:id="rId102"/>
    <p:sldId id="361" r:id="rId103"/>
    <p:sldId id="362" r:id="rId104"/>
    <p:sldId id="363" r:id="rId105"/>
    <p:sldId id="364" r:id="rId106"/>
    <p:sldId id="365" r:id="rId107"/>
    <p:sldId id="366" r:id="rId108"/>
    <p:sldId id="367" r:id="rId109"/>
    <p:sldId id="368" r:id="rId110"/>
    <p:sldId id="369" r:id="rId111"/>
    <p:sldId id="370" r:id="rId112"/>
    <p:sldId id="371" r:id="rId113"/>
    <p:sldId id="372" r:id="rId114"/>
    <p:sldId id="373" r:id="rId115"/>
    <p:sldId id="374" r:id="rId116"/>
    <p:sldId id="375" r:id="rId117"/>
    <p:sldId id="376" r:id="rId118"/>
    <p:sldId id="377" r:id="rId119"/>
    <p:sldId id="378" r:id="rId120"/>
    <p:sldId id="380" r:id="rId121"/>
    <p:sldId id="381" r:id="rId122"/>
    <p:sldId id="382" r:id="rId123"/>
    <p:sldId id="383" r:id="rId124"/>
    <p:sldId id="384" r:id="rId125"/>
    <p:sldId id="385" r:id="rId126"/>
    <p:sldId id="386" r:id="rId127"/>
    <p:sldId id="387" r:id="rId128"/>
    <p:sldId id="388" r:id="rId129"/>
    <p:sldId id="389" r:id="rId130"/>
    <p:sldId id="390" r:id="rId131"/>
    <p:sldId id="391" r:id="rId132"/>
    <p:sldId id="392" r:id="rId133"/>
    <p:sldId id="393" r:id="rId134"/>
    <p:sldId id="394" r:id="rId135"/>
    <p:sldId id="395" r:id="rId136"/>
    <p:sldId id="396" r:id="rId137"/>
    <p:sldId id="397" r:id="rId138"/>
    <p:sldId id="398" r:id="rId139"/>
    <p:sldId id="399" r:id="rId140"/>
    <p:sldId id="401" r:id="rId141"/>
    <p:sldId id="402" r:id="rId142"/>
    <p:sldId id="403" r:id="rId143"/>
    <p:sldId id="404" r:id="rId144"/>
    <p:sldId id="405" r:id="rId145"/>
    <p:sldId id="406" r:id="rId146"/>
    <p:sldId id="407" r:id="rId147"/>
    <p:sldId id="408" r:id="rId148"/>
    <p:sldId id="409" r:id="rId149"/>
    <p:sldId id="410" r:id="rId150"/>
    <p:sldId id="411" r:id="rId151"/>
    <p:sldId id="412" r:id="rId152"/>
    <p:sldId id="413" r:id="rId153"/>
    <p:sldId id="414" r:id="rId154"/>
    <p:sldId id="415" r:id="rId155"/>
    <p:sldId id="416" r:id="rId156"/>
    <p:sldId id="417" r:id="rId157"/>
    <p:sldId id="418" r:id="rId158"/>
    <p:sldId id="419" r:id="rId159"/>
    <p:sldId id="420" r:id="rId160"/>
    <p:sldId id="421" r:id="rId161"/>
    <p:sldId id="422" r:id="rId162"/>
    <p:sldId id="423" r:id="rId163"/>
    <p:sldId id="424" r:id="rId164"/>
    <p:sldId id="425" r:id="rId165"/>
    <p:sldId id="426" r:id="rId166"/>
    <p:sldId id="427" r:id="rId167"/>
    <p:sldId id="428" r:id="rId168"/>
    <p:sldId id="429" r:id="rId169"/>
    <p:sldId id="430" r:id="rId170"/>
    <p:sldId id="431" r:id="rId171"/>
    <p:sldId id="432" r:id="rId172"/>
    <p:sldId id="433" r:id="rId173"/>
    <p:sldId id="434" r:id="rId174"/>
    <p:sldId id="435" r:id="rId175"/>
    <p:sldId id="436" r:id="rId176"/>
    <p:sldId id="437" r:id="rId177"/>
    <p:sldId id="438" r:id="rId178"/>
    <p:sldId id="439" r:id="rId179"/>
    <p:sldId id="440" r:id="rId180"/>
    <p:sldId id="441" r:id="rId181"/>
    <p:sldId id="442" r:id="rId182"/>
    <p:sldId id="443" r:id="rId183"/>
    <p:sldId id="444" r:id="rId184"/>
    <p:sldId id="445" r:id="rId185"/>
    <p:sldId id="446" r:id="rId186"/>
    <p:sldId id="447" r:id="rId187"/>
    <p:sldId id="448" r:id="rId188"/>
    <p:sldId id="449" r:id="rId189"/>
    <p:sldId id="450" r:id="rId190"/>
    <p:sldId id="451" r:id="rId191"/>
    <p:sldId id="453" r:id="rId192"/>
    <p:sldId id="454" r:id="rId193"/>
    <p:sldId id="455" r:id="rId194"/>
  </p:sldIdLst>
  <p:sldSz cx="14630400" cy="8229600"/>
  <p:notesSz cx="14630400" cy="82296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Στυλ με θέμα 1 - Έμφαση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52" y="3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presProps" Target="presProps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theme" Target="theme/theme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tableStyles" Target="tableStyles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117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796847" y="45402"/>
            <a:ext cx="6417310" cy="8183880"/>
          </a:xfrm>
          <a:custGeom>
            <a:avLst/>
            <a:gdLst/>
            <a:ahLst/>
            <a:cxnLst/>
            <a:rect l="l" t="t" r="r" b="b"/>
            <a:pathLst>
              <a:path w="6417309" h="8183880">
                <a:moveTo>
                  <a:pt x="6416992" y="0"/>
                </a:moveTo>
                <a:lnTo>
                  <a:pt x="2300922" y="0"/>
                </a:lnTo>
                <a:lnTo>
                  <a:pt x="0" y="8183880"/>
                </a:lnTo>
                <a:lnTo>
                  <a:pt x="4116387" y="8183880"/>
                </a:lnTo>
                <a:lnTo>
                  <a:pt x="6416992" y="0"/>
                </a:lnTo>
                <a:close/>
              </a:path>
            </a:pathLst>
          </a:custGeom>
          <a:solidFill>
            <a:srgbClr val="12BDE4">
              <a:alpha val="1254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537325" y="6134735"/>
            <a:ext cx="958850" cy="2083435"/>
          </a:xfrm>
          <a:custGeom>
            <a:avLst/>
            <a:gdLst/>
            <a:ahLst/>
            <a:cxnLst/>
            <a:rect l="l" t="t" r="r" b="b"/>
            <a:pathLst>
              <a:path w="958850" h="2083434">
                <a:moveTo>
                  <a:pt x="733107" y="0"/>
                </a:moveTo>
                <a:lnTo>
                  <a:pt x="684212" y="5397"/>
                </a:lnTo>
                <a:lnTo>
                  <a:pt x="638175" y="21589"/>
                </a:lnTo>
                <a:lnTo>
                  <a:pt x="596900" y="46989"/>
                </a:lnTo>
                <a:lnTo>
                  <a:pt x="561657" y="80644"/>
                </a:lnTo>
                <a:lnTo>
                  <a:pt x="533717" y="122237"/>
                </a:lnTo>
                <a:lnTo>
                  <a:pt x="515302" y="170497"/>
                </a:lnTo>
                <a:lnTo>
                  <a:pt x="0" y="2083117"/>
                </a:lnTo>
                <a:lnTo>
                  <a:pt x="33337" y="2083117"/>
                </a:lnTo>
                <a:lnTo>
                  <a:pt x="545465" y="178434"/>
                </a:lnTo>
                <a:lnTo>
                  <a:pt x="561657" y="135889"/>
                </a:lnTo>
                <a:lnTo>
                  <a:pt x="586422" y="99694"/>
                </a:lnTo>
                <a:lnTo>
                  <a:pt x="618172" y="70167"/>
                </a:lnTo>
                <a:lnTo>
                  <a:pt x="655320" y="48259"/>
                </a:lnTo>
                <a:lnTo>
                  <a:pt x="696277" y="35242"/>
                </a:lnTo>
                <a:lnTo>
                  <a:pt x="739775" y="32067"/>
                </a:lnTo>
                <a:lnTo>
                  <a:pt x="845987" y="32067"/>
                </a:lnTo>
                <a:lnTo>
                  <a:pt x="833437" y="24129"/>
                </a:lnTo>
                <a:lnTo>
                  <a:pt x="777557" y="4762"/>
                </a:lnTo>
                <a:lnTo>
                  <a:pt x="733107" y="0"/>
                </a:lnTo>
                <a:close/>
              </a:path>
              <a:path w="958850" h="2083434">
                <a:moveTo>
                  <a:pt x="845987" y="32067"/>
                </a:moveTo>
                <a:lnTo>
                  <a:pt x="739775" y="32067"/>
                </a:lnTo>
                <a:lnTo>
                  <a:pt x="783907" y="39052"/>
                </a:lnTo>
                <a:lnTo>
                  <a:pt x="820420" y="52387"/>
                </a:lnTo>
                <a:lnTo>
                  <a:pt x="852487" y="73025"/>
                </a:lnTo>
                <a:lnTo>
                  <a:pt x="879792" y="99694"/>
                </a:lnTo>
                <a:lnTo>
                  <a:pt x="901700" y="131444"/>
                </a:lnTo>
                <a:lnTo>
                  <a:pt x="917575" y="167004"/>
                </a:lnTo>
                <a:lnTo>
                  <a:pt x="926147" y="204469"/>
                </a:lnTo>
                <a:lnTo>
                  <a:pt x="927417" y="243204"/>
                </a:lnTo>
                <a:lnTo>
                  <a:pt x="920750" y="282257"/>
                </a:lnTo>
                <a:lnTo>
                  <a:pt x="435609" y="2083117"/>
                </a:lnTo>
                <a:lnTo>
                  <a:pt x="469265" y="2083117"/>
                </a:lnTo>
                <a:lnTo>
                  <a:pt x="950912" y="290512"/>
                </a:lnTo>
                <a:lnTo>
                  <a:pt x="958532" y="245109"/>
                </a:lnTo>
                <a:lnTo>
                  <a:pt x="957262" y="200342"/>
                </a:lnTo>
                <a:lnTo>
                  <a:pt x="947102" y="156844"/>
                </a:lnTo>
                <a:lnTo>
                  <a:pt x="928687" y="115252"/>
                </a:lnTo>
                <a:lnTo>
                  <a:pt x="902652" y="78104"/>
                </a:lnTo>
                <a:lnTo>
                  <a:pt x="870584" y="47625"/>
                </a:lnTo>
                <a:lnTo>
                  <a:pt x="845987" y="32067"/>
                </a:lnTo>
                <a:close/>
              </a:path>
            </a:pathLst>
          </a:custGeom>
          <a:solidFill>
            <a:srgbClr val="1117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40382" cy="8229600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5332412" y="6032"/>
            <a:ext cx="5778500" cy="8205470"/>
          </a:xfrm>
          <a:custGeom>
            <a:avLst/>
            <a:gdLst/>
            <a:ahLst/>
            <a:cxnLst/>
            <a:rect l="l" t="t" r="r" b="b"/>
            <a:pathLst>
              <a:path w="5778500" h="8205470">
                <a:moveTo>
                  <a:pt x="1603375" y="2740025"/>
                </a:moveTo>
                <a:lnTo>
                  <a:pt x="1559559" y="2741929"/>
                </a:lnTo>
                <a:lnTo>
                  <a:pt x="1517650" y="2752407"/>
                </a:lnTo>
                <a:lnTo>
                  <a:pt x="1478915" y="2770504"/>
                </a:lnTo>
                <a:lnTo>
                  <a:pt x="1443990" y="2795904"/>
                </a:lnTo>
                <a:lnTo>
                  <a:pt x="1414462" y="2828290"/>
                </a:lnTo>
                <a:lnTo>
                  <a:pt x="1391284" y="2867025"/>
                </a:lnTo>
                <a:lnTo>
                  <a:pt x="1391284" y="2868612"/>
                </a:lnTo>
                <a:lnTo>
                  <a:pt x="983297" y="4390707"/>
                </a:lnTo>
                <a:lnTo>
                  <a:pt x="0" y="8203564"/>
                </a:lnTo>
                <a:lnTo>
                  <a:pt x="7937" y="8204517"/>
                </a:lnTo>
                <a:lnTo>
                  <a:pt x="15875" y="8205152"/>
                </a:lnTo>
                <a:lnTo>
                  <a:pt x="31750" y="8205152"/>
                </a:lnTo>
                <a:lnTo>
                  <a:pt x="1011957" y="4398009"/>
                </a:lnTo>
                <a:lnTo>
                  <a:pt x="1420177" y="2877502"/>
                </a:lnTo>
                <a:lnTo>
                  <a:pt x="1443990" y="2839402"/>
                </a:lnTo>
                <a:lnTo>
                  <a:pt x="1475104" y="2808922"/>
                </a:lnTo>
                <a:lnTo>
                  <a:pt x="1511934" y="2786379"/>
                </a:lnTo>
                <a:lnTo>
                  <a:pt x="1552575" y="2773044"/>
                </a:lnTo>
                <a:lnTo>
                  <a:pt x="1596072" y="2769234"/>
                </a:lnTo>
                <a:lnTo>
                  <a:pt x="1699895" y="2769234"/>
                </a:lnTo>
                <a:lnTo>
                  <a:pt x="1689100" y="2762567"/>
                </a:lnTo>
                <a:lnTo>
                  <a:pt x="1647825" y="2747327"/>
                </a:lnTo>
                <a:lnTo>
                  <a:pt x="1603375" y="2740025"/>
                </a:lnTo>
                <a:close/>
              </a:path>
              <a:path w="5778500" h="8205470">
                <a:moveTo>
                  <a:pt x="1699895" y="2769234"/>
                </a:moveTo>
                <a:lnTo>
                  <a:pt x="1596072" y="2769234"/>
                </a:lnTo>
                <a:lnTo>
                  <a:pt x="1640204" y="2775902"/>
                </a:lnTo>
                <a:lnTo>
                  <a:pt x="1686559" y="2795587"/>
                </a:lnTo>
                <a:lnTo>
                  <a:pt x="1725295" y="2826067"/>
                </a:lnTo>
                <a:lnTo>
                  <a:pt x="1754504" y="2864802"/>
                </a:lnTo>
                <a:lnTo>
                  <a:pt x="1773237" y="2909569"/>
                </a:lnTo>
                <a:lnTo>
                  <a:pt x="1780222" y="2957829"/>
                </a:lnTo>
                <a:lnTo>
                  <a:pt x="1773554" y="3007994"/>
                </a:lnTo>
                <a:lnTo>
                  <a:pt x="1463992" y="4149725"/>
                </a:lnTo>
                <a:lnTo>
                  <a:pt x="1457007" y="4191952"/>
                </a:lnTo>
                <a:lnTo>
                  <a:pt x="1457959" y="4231640"/>
                </a:lnTo>
                <a:lnTo>
                  <a:pt x="1467802" y="4276407"/>
                </a:lnTo>
                <a:lnTo>
                  <a:pt x="1485265" y="4316412"/>
                </a:lnTo>
                <a:lnTo>
                  <a:pt x="1510347" y="4351972"/>
                </a:lnTo>
                <a:lnTo>
                  <a:pt x="1541145" y="4381500"/>
                </a:lnTo>
                <a:lnTo>
                  <a:pt x="1577657" y="4404359"/>
                </a:lnTo>
                <a:lnTo>
                  <a:pt x="1618932" y="4419600"/>
                </a:lnTo>
                <a:lnTo>
                  <a:pt x="1662747" y="4426902"/>
                </a:lnTo>
                <a:lnTo>
                  <a:pt x="1705927" y="4425315"/>
                </a:lnTo>
                <a:lnTo>
                  <a:pt x="1747202" y="4415472"/>
                </a:lnTo>
                <a:lnTo>
                  <a:pt x="1785620" y="4398009"/>
                </a:lnTo>
                <a:lnTo>
                  <a:pt x="1788477" y="4395787"/>
                </a:lnTo>
                <a:lnTo>
                  <a:pt x="1675129" y="4395787"/>
                </a:lnTo>
                <a:lnTo>
                  <a:pt x="1624965" y="4389120"/>
                </a:lnTo>
                <a:lnTo>
                  <a:pt x="1558925" y="4356417"/>
                </a:lnTo>
                <a:lnTo>
                  <a:pt x="1510982" y="4301172"/>
                </a:lnTo>
                <a:lnTo>
                  <a:pt x="1487170" y="4231640"/>
                </a:lnTo>
                <a:lnTo>
                  <a:pt x="1486217" y="4194492"/>
                </a:lnTo>
                <a:lnTo>
                  <a:pt x="1492884" y="4157344"/>
                </a:lnTo>
                <a:lnTo>
                  <a:pt x="1802447" y="3015615"/>
                </a:lnTo>
                <a:lnTo>
                  <a:pt x="1809750" y="2971800"/>
                </a:lnTo>
                <a:lnTo>
                  <a:pt x="1808162" y="2928619"/>
                </a:lnTo>
                <a:lnTo>
                  <a:pt x="1798320" y="2887344"/>
                </a:lnTo>
                <a:lnTo>
                  <a:pt x="1780857" y="2848927"/>
                </a:lnTo>
                <a:lnTo>
                  <a:pt x="1756409" y="2814637"/>
                </a:lnTo>
                <a:lnTo>
                  <a:pt x="1725612" y="2785427"/>
                </a:lnTo>
                <a:lnTo>
                  <a:pt x="1699895" y="2769234"/>
                </a:lnTo>
                <a:close/>
              </a:path>
              <a:path w="5778500" h="8205470">
                <a:moveTo>
                  <a:pt x="3054032" y="0"/>
                </a:moveTo>
                <a:lnTo>
                  <a:pt x="3022282" y="0"/>
                </a:lnTo>
                <a:lnTo>
                  <a:pt x="2327275" y="2521267"/>
                </a:lnTo>
                <a:lnTo>
                  <a:pt x="1857057" y="4255770"/>
                </a:lnTo>
                <a:lnTo>
                  <a:pt x="1837372" y="4302125"/>
                </a:lnTo>
                <a:lnTo>
                  <a:pt x="1806892" y="4340859"/>
                </a:lnTo>
                <a:lnTo>
                  <a:pt x="1768157" y="4370070"/>
                </a:lnTo>
                <a:lnTo>
                  <a:pt x="1723390" y="4388802"/>
                </a:lnTo>
                <a:lnTo>
                  <a:pt x="1675129" y="4395787"/>
                </a:lnTo>
                <a:lnTo>
                  <a:pt x="1788477" y="4395787"/>
                </a:lnTo>
                <a:lnTo>
                  <a:pt x="1819909" y="4373562"/>
                </a:lnTo>
                <a:lnTo>
                  <a:pt x="1849120" y="4342765"/>
                </a:lnTo>
                <a:lnTo>
                  <a:pt x="1871979" y="4306252"/>
                </a:lnTo>
                <a:lnTo>
                  <a:pt x="1887537" y="4264977"/>
                </a:lnTo>
                <a:lnTo>
                  <a:pt x="2357754" y="2530475"/>
                </a:lnTo>
                <a:lnTo>
                  <a:pt x="3048000" y="19684"/>
                </a:lnTo>
                <a:lnTo>
                  <a:pt x="3052445" y="4445"/>
                </a:lnTo>
                <a:lnTo>
                  <a:pt x="3054032" y="0"/>
                </a:lnTo>
                <a:close/>
              </a:path>
              <a:path w="5778500" h="8205470">
                <a:moveTo>
                  <a:pt x="5778182" y="4993957"/>
                </a:moveTo>
                <a:lnTo>
                  <a:pt x="3123247" y="4993957"/>
                </a:lnTo>
                <a:lnTo>
                  <a:pt x="3123247" y="5009197"/>
                </a:lnTo>
                <a:lnTo>
                  <a:pt x="5778182" y="5009197"/>
                </a:lnTo>
                <a:lnTo>
                  <a:pt x="5778182" y="4993957"/>
                </a:lnTo>
                <a:close/>
              </a:path>
            </a:pathLst>
          </a:custGeom>
          <a:solidFill>
            <a:srgbClr val="12BD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877434" y="635"/>
            <a:ext cx="2182495" cy="8228965"/>
          </a:xfrm>
          <a:custGeom>
            <a:avLst/>
            <a:gdLst/>
            <a:ahLst/>
            <a:cxnLst/>
            <a:rect l="l" t="t" r="r" b="b"/>
            <a:pathLst>
              <a:path w="2182495" h="8228965">
                <a:moveTo>
                  <a:pt x="2182177" y="0"/>
                </a:moveTo>
                <a:lnTo>
                  <a:pt x="0" y="8228965"/>
                </a:lnTo>
              </a:path>
            </a:pathLst>
          </a:custGeom>
          <a:ln w="22225">
            <a:solidFill>
              <a:srgbClr val="1117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1527" y="7593965"/>
            <a:ext cx="2590800" cy="48164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98905" y="2670492"/>
            <a:ext cx="11832589" cy="802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1" i="0">
                <a:solidFill>
                  <a:srgbClr val="12BDE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6"/>
            <a:ext cx="10241280" cy="205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1520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534656" y="1892808"/>
            <a:ext cx="6364224" cy="5431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893242" y="0"/>
            <a:ext cx="1818639" cy="6858000"/>
          </a:xfrm>
          <a:custGeom>
            <a:avLst/>
            <a:gdLst/>
            <a:ahLst/>
            <a:cxnLst/>
            <a:rect l="l" t="t" r="r" b="b"/>
            <a:pathLst>
              <a:path w="1818640" h="6858000">
                <a:moveTo>
                  <a:pt x="0" y="6858000"/>
                </a:moveTo>
                <a:lnTo>
                  <a:pt x="1818640" y="0"/>
                </a:lnTo>
              </a:path>
            </a:pathLst>
          </a:custGeom>
          <a:ln w="22225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3752" y="0"/>
            <a:ext cx="5024755" cy="6858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377112" y="0"/>
            <a:ext cx="2555240" cy="6858000"/>
          </a:xfrm>
          <a:custGeom>
            <a:avLst/>
            <a:gdLst/>
            <a:ahLst/>
            <a:cxnLst/>
            <a:rect l="l" t="t" r="r" b="b"/>
            <a:pathLst>
              <a:path w="2555240" h="6858000">
                <a:moveTo>
                  <a:pt x="1541779" y="1537017"/>
                </a:moveTo>
                <a:lnTo>
                  <a:pt x="1494472" y="1543685"/>
                </a:lnTo>
                <a:lnTo>
                  <a:pt x="1450975" y="1561782"/>
                </a:lnTo>
                <a:lnTo>
                  <a:pt x="1413509" y="1590357"/>
                </a:lnTo>
                <a:lnTo>
                  <a:pt x="1384300" y="1627822"/>
                </a:lnTo>
                <a:lnTo>
                  <a:pt x="1365567" y="1673225"/>
                </a:lnTo>
                <a:lnTo>
                  <a:pt x="970915" y="3128645"/>
                </a:lnTo>
                <a:lnTo>
                  <a:pt x="0" y="6858000"/>
                </a:lnTo>
                <a:lnTo>
                  <a:pt x="26034" y="6858000"/>
                </a:lnTo>
                <a:lnTo>
                  <a:pt x="996315" y="3136265"/>
                </a:lnTo>
                <a:lnTo>
                  <a:pt x="1390967" y="1680845"/>
                </a:lnTo>
                <a:lnTo>
                  <a:pt x="1411922" y="1634807"/>
                </a:lnTo>
                <a:lnTo>
                  <a:pt x="1445259" y="1598612"/>
                </a:lnTo>
                <a:lnTo>
                  <a:pt x="1487487" y="1574482"/>
                </a:lnTo>
                <a:lnTo>
                  <a:pt x="1535429" y="1563687"/>
                </a:lnTo>
                <a:lnTo>
                  <a:pt x="1637347" y="1563687"/>
                </a:lnTo>
                <a:lnTo>
                  <a:pt x="1625282" y="1556385"/>
                </a:lnTo>
                <a:lnTo>
                  <a:pt x="1590675" y="1543685"/>
                </a:lnTo>
                <a:lnTo>
                  <a:pt x="1541779" y="1537017"/>
                </a:lnTo>
                <a:close/>
              </a:path>
              <a:path w="2555240" h="6858000">
                <a:moveTo>
                  <a:pt x="1637347" y="1563687"/>
                </a:moveTo>
                <a:lnTo>
                  <a:pt x="1535429" y="1563687"/>
                </a:lnTo>
                <a:lnTo>
                  <a:pt x="1585595" y="1569085"/>
                </a:lnTo>
                <a:lnTo>
                  <a:pt x="1614804" y="1580197"/>
                </a:lnTo>
                <a:lnTo>
                  <a:pt x="1663382" y="1617345"/>
                </a:lnTo>
                <a:lnTo>
                  <a:pt x="1694179" y="1671320"/>
                </a:lnTo>
                <a:lnTo>
                  <a:pt x="1702117" y="1732279"/>
                </a:lnTo>
                <a:lnTo>
                  <a:pt x="1696402" y="1763712"/>
                </a:lnTo>
                <a:lnTo>
                  <a:pt x="1436687" y="2721610"/>
                </a:lnTo>
                <a:lnTo>
                  <a:pt x="1430337" y="2770504"/>
                </a:lnTo>
                <a:lnTo>
                  <a:pt x="1436687" y="2817812"/>
                </a:lnTo>
                <a:lnTo>
                  <a:pt x="1454784" y="2861310"/>
                </a:lnTo>
                <a:lnTo>
                  <a:pt x="1483359" y="2898775"/>
                </a:lnTo>
                <a:lnTo>
                  <a:pt x="1521142" y="2927985"/>
                </a:lnTo>
                <a:lnTo>
                  <a:pt x="1566545" y="2946717"/>
                </a:lnTo>
                <a:lnTo>
                  <a:pt x="1618615" y="2952750"/>
                </a:lnTo>
                <a:lnTo>
                  <a:pt x="1668779" y="2944495"/>
                </a:lnTo>
                <a:lnTo>
                  <a:pt x="1704022" y="2928302"/>
                </a:lnTo>
                <a:lnTo>
                  <a:pt x="1617345" y="2928302"/>
                </a:lnTo>
                <a:lnTo>
                  <a:pt x="1572895" y="2922587"/>
                </a:lnTo>
                <a:lnTo>
                  <a:pt x="1526857" y="2901632"/>
                </a:lnTo>
                <a:lnTo>
                  <a:pt x="1490662" y="2868295"/>
                </a:lnTo>
                <a:lnTo>
                  <a:pt x="1466215" y="2826067"/>
                </a:lnTo>
                <a:lnTo>
                  <a:pt x="1455737" y="2778125"/>
                </a:lnTo>
                <a:lnTo>
                  <a:pt x="1460817" y="2727960"/>
                </a:lnTo>
                <a:lnTo>
                  <a:pt x="1720532" y="1770062"/>
                </a:lnTo>
                <a:lnTo>
                  <a:pt x="1726565" y="1734502"/>
                </a:lnTo>
                <a:lnTo>
                  <a:pt x="1725612" y="1701482"/>
                </a:lnTo>
                <a:lnTo>
                  <a:pt x="1725612" y="1698625"/>
                </a:lnTo>
                <a:lnTo>
                  <a:pt x="1717675" y="1663700"/>
                </a:lnTo>
                <a:lnTo>
                  <a:pt x="1702752" y="1630045"/>
                </a:lnTo>
                <a:lnTo>
                  <a:pt x="1681797" y="1600200"/>
                </a:lnTo>
                <a:lnTo>
                  <a:pt x="1655762" y="1575435"/>
                </a:lnTo>
                <a:lnTo>
                  <a:pt x="1637347" y="1563687"/>
                </a:lnTo>
                <a:close/>
              </a:path>
              <a:path w="2555240" h="6858000">
                <a:moveTo>
                  <a:pt x="2555240" y="0"/>
                </a:moveTo>
                <a:lnTo>
                  <a:pt x="2528252" y="0"/>
                </a:lnTo>
                <a:lnTo>
                  <a:pt x="2099859" y="1561782"/>
                </a:lnTo>
                <a:lnTo>
                  <a:pt x="1757679" y="2837179"/>
                </a:lnTo>
                <a:lnTo>
                  <a:pt x="1732915" y="2874962"/>
                </a:lnTo>
                <a:lnTo>
                  <a:pt x="1699577" y="2903220"/>
                </a:lnTo>
                <a:lnTo>
                  <a:pt x="1660207" y="2921317"/>
                </a:lnTo>
                <a:lnTo>
                  <a:pt x="1617345" y="2928302"/>
                </a:lnTo>
                <a:lnTo>
                  <a:pt x="1704022" y="2928302"/>
                </a:lnTo>
                <a:lnTo>
                  <a:pt x="1714500" y="2923222"/>
                </a:lnTo>
                <a:lnTo>
                  <a:pt x="1752917" y="2890202"/>
                </a:lnTo>
                <a:lnTo>
                  <a:pt x="1781809" y="2846070"/>
                </a:lnTo>
                <a:lnTo>
                  <a:pt x="1781809" y="2844800"/>
                </a:lnTo>
                <a:lnTo>
                  <a:pt x="2124075" y="1567814"/>
                </a:lnTo>
                <a:lnTo>
                  <a:pt x="255524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197" y="6167437"/>
            <a:ext cx="3294062" cy="6121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74465" y="546100"/>
            <a:ext cx="6681469" cy="1353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7055" y="1938654"/>
            <a:ext cx="11283315" cy="3985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01387" y="6391592"/>
            <a:ext cx="170179" cy="120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nisa.europa.eu/publications/smart-grid-threat-landscape-and-good-practice-guide" TargetMode="External"/><Relationship Id="rId5" Type="http://schemas.openxmlformats.org/officeDocument/2006/relationships/hyperlink" Target="http://www/" TargetMode="External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hyperlink" Target="http://www/" TargetMode="External"/><Relationship Id="rId7" Type="http://schemas.openxmlformats.org/officeDocument/2006/relationships/image" Target="../media/image3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cybersecpro-euproject/" TargetMode="External"/><Relationship Id="rId11" Type="http://schemas.openxmlformats.org/officeDocument/2006/relationships/image" Target="../media/image7.jpg"/><Relationship Id="rId5" Type="http://schemas.openxmlformats.org/officeDocument/2006/relationships/hyperlink" Target="https://twitter.com/CyberSecPro_eu" TargetMode="External"/><Relationship Id="rId10" Type="http://schemas.openxmlformats.org/officeDocument/2006/relationships/image" Target="../media/image41.png"/><Relationship Id="rId4" Type="http://schemas.openxmlformats.org/officeDocument/2006/relationships/hyperlink" Target="http://www.cybersecpro-project.eu/" TargetMode="External"/><Relationship Id="rId9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paresh.rathod@laurea.fi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nisa.europa.eu/publications/smart-grid-threat-landscape-and-good-practice-guide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://www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cm.org/code-of-" TargetMode="External"/><Relationship Id="rId5" Type="http://schemas.openxmlformats.org/officeDocument/2006/relationships/hyperlink" Target="http://www.ieee.org/about/corporate/governance/p7-8.html" TargetMode="External"/><Relationship Id="rId4" Type="http://schemas.openxmlformats.org/officeDocument/2006/relationships/image" Target="../media/image2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hyperlink" Target="http://www/" TargetMode="External"/><Relationship Id="rId7" Type="http://schemas.openxmlformats.org/officeDocument/2006/relationships/image" Target="../media/image3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cybersecpro-euproject/" TargetMode="External"/><Relationship Id="rId5" Type="http://schemas.openxmlformats.org/officeDocument/2006/relationships/hyperlink" Target="https://twitter.com/CyberSecPro_eu" TargetMode="External"/><Relationship Id="rId10" Type="http://schemas.openxmlformats.org/officeDocument/2006/relationships/image" Target="../media/image41.png"/><Relationship Id="rId4" Type="http://schemas.openxmlformats.org/officeDocument/2006/relationships/hyperlink" Target="http://www.cybersecpro-project.eu/" TargetMode="External"/><Relationship Id="rId9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mailto:paresh.rathod@laurea.fi" TargetMode="Externa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g"/><Relationship Id="rId4" Type="http://schemas.openxmlformats.org/officeDocument/2006/relationships/image" Target="../media/image72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g"/><Relationship Id="rId4" Type="http://schemas.openxmlformats.org/officeDocument/2006/relationships/image" Target="../media/image74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g"/><Relationship Id="rId5" Type="http://schemas.openxmlformats.org/officeDocument/2006/relationships/hyperlink" Target="http://www.enisa.europa.eu/publications/communi" TargetMode="External"/><Relationship Id="rId4" Type="http://schemas.openxmlformats.org/officeDocument/2006/relationships/image" Target="../media/image77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g"/><Relationship Id="rId5" Type="http://schemas.openxmlformats.org/officeDocument/2006/relationships/hyperlink" Target="http://www.enisa.europa.eu/publications/communi" TargetMode="External"/><Relationship Id="rId4" Type="http://schemas.openxmlformats.org/officeDocument/2006/relationships/image" Target="../media/image78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g"/><Relationship Id="rId4" Type="http://schemas.openxmlformats.org/officeDocument/2006/relationships/image" Target="../media/image8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g"/><Relationship Id="rId4" Type="http://schemas.openxmlformats.org/officeDocument/2006/relationships/image" Target="../media/image8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g"/><Relationship Id="rId4" Type="http://schemas.openxmlformats.org/officeDocument/2006/relationships/image" Target="../media/image8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stylianos.karagiannis@pdmfc.com" TargetMode="Externa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g"/><Relationship Id="rId4" Type="http://schemas.openxmlformats.org/officeDocument/2006/relationships/image" Target="../media/image9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g"/><Relationship Id="rId4" Type="http://schemas.openxmlformats.org/officeDocument/2006/relationships/image" Target="../media/image96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g"/><Relationship Id="rId4" Type="http://schemas.openxmlformats.org/officeDocument/2006/relationships/image" Target="../media/image98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g"/><Relationship Id="rId4" Type="http://schemas.openxmlformats.org/officeDocument/2006/relationships/image" Target="../media/image100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g"/><Relationship Id="rId4" Type="http://schemas.openxmlformats.org/officeDocument/2006/relationships/image" Target="../media/image10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g"/><Relationship Id="rId4" Type="http://schemas.openxmlformats.org/officeDocument/2006/relationships/image" Target="../media/image10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g"/><Relationship Id="rId4" Type="http://schemas.openxmlformats.org/officeDocument/2006/relationships/image" Target="../media/image106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g"/><Relationship Id="rId4" Type="http://schemas.openxmlformats.org/officeDocument/2006/relationships/image" Target="../media/image108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g"/><Relationship Id="rId4" Type="http://schemas.openxmlformats.org/officeDocument/2006/relationships/image" Target="../media/image110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g"/><Relationship Id="rId4" Type="http://schemas.openxmlformats.org/officeDocument/2006/relationships/image" Target="../media/image112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g"/><Relationship Id="rId4" Type="http://schemas.openxmlformats.org/officeDocument/2006/relationships/image" Target="../media/image114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tylianos.karagiannis@pdmfc.com" TargetMode="Externa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g"/><Relationship Id="rId4" Type="http://schemas.openxmlformats.org/officeDocument/2006/relationships/image" Target="../media/image11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g"/><Relationship Id="rId4" Type="http://schemas.openxmlformats.org/officeDocument/2006/relationships/image" Target="../media/image4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vecteezy.com/" TargetMode="External"/><Relationship Id="rId4" Type="http://schemas.openxmlformats.org/officeDocument/2006/relationships/image" Target="../media/image120.jp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g"/><Relationship Id="rId13" Type="http://schemas.openxmlformats.org/officeDocument/2006/relationships/image" Target="../media/image130.png"/><Relationship Id="rId18" Type="http://schemas.openxmlformats.org/officeDocument/2006/relationships/image" Target="../media/image135.png"/><Relationship Id="rId3" Type="http://schemas.openxmlformats.org/officeDocument/2006/relationships/image" Target="../media/image4.jpg"/><Relationship Id="rId21" Type="http://schemas.openxmlformats.org/officeDocument/2006/relationships/image" Target="../media/image138.png"/><Relationship Id="rId7" Type="http://schemas.openxmlformats.org/officeDocument/2006/relationships/image" Target="../media/image124.png"/><Relationship Id="rId12" Type="http://schemas.openxmlformats.org/officeDocument/2006/relationships/image" Target="../media/image129.jpg"/><Relationship Id="rId17" Type="http://schemas.openxmlformats.org/officeDocument/2006/relationships/image" Target="../media/image134.png"/><Relationship Id="rId2" Type="http://schemas.openxmlformats.org/officeDocument/2006/relationships/image" Target="../media/image3.png"/><Relationship Id="rId16" Type="http://schemas.openxmlformats.org/officeDocument/2006/relationships/image" Target="../media/image133.png"/><Relationship Id="rId20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jpg"/><Relationship Id="rId11" Type="http://schemas.openxmlformats.org/officeDocument/2006/relationships/image" Target="../media/image128.png"/><Relationship Id="rId5" Type="http://schemas.openxmlformats.org/officeDocument/2006/relationships/image" Target="../media/image122.png"/><Relationship Id="rId15" Type="http://schemas.openxmlformats.org/officeDocument/2006/relationships/image" Target="../media/image132.png"/><Relationship Id="rId10" Type="http://schemas.openxmlformats.org/officeDocument/2006/relationships/image" Target="../media/image127.png"/><Relationship Id="rId19" Type="http://schemas.openxmlformats.org/officeDocument/2006/relationships/image" Target="../media/image136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Relationship Id="rId14" Type="http://schemas.openxmlformats.org/officeDocument/2006/relationships/image" Target="../media/image131.jp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jpg"/><Relationship Id="rId18" Type="http://schemas.openxmlformats.org/officeDocument/2006/relationships/image" Target="../media/image153.png"/><Relationship Id="rId3" Type="http://schemas.openxmlformats.org/officeDocument/2006/relationships/image" Target="../media/image4.jpg"/><Relationship Id="rId21" Type="http://schemas.openxmlformats.org/officeDocument/2006/relationships/image" Target="../media/image156.png"/><Relationship Id="rId7" Type="http://schemas.openxmlformats.org/officeDocument/2006/relationships/image" Target="../media/image142.jpg"/><Relationship Id="rId12" Type="http://schemas.openxmlformats.org/officeDocument/2006/relationships/image" Target="../media/image147.png"/><Relationship Id="rId17" Type="http://schemas.openxmlformats.org/officeDocument/2006/relationships/image" Target="../media/image152.png"/><Relationship Id="rId25" Type="http://schemas.openxmlformats.org/officeDocument/2006/relationships/image" Target="../media/image160.png"/><Relationship Id="rId2" Type="http://schemas.openxmlformats.org/officeDocument/2006/relationships/image" Target="../media/image3.png"/><Relationship Id="rId16" Type="http://schemas.openxmlformats.org/officeDocument/2006/relationships/image" Target="../media/image151.png"/><Relationship Id="rId20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11" Type="http://schemas.openxmlformats.org/officeDocument/2006/relationships/image" Target="../media/image146.jpg"/><Relationship Id="rId24" Type="http://schemas.openxmlformats.org/officeDocument/2006/relationships/image" Target="../media/image159.png"/><Relationship Id="rId5" Type="http://schemas.openxmlformats.org/officeDocument/2006/relationships/image" Target="../media/image140.jpg"/><Relationship Id="rId15" Type="http://schemas.openxmlformats.org/officeDocument/2006/relationships/image" Target="../media/image150.png"/><Relationship Id="rId23" Type="http://schemas.openxmlformats.org/officeDocument/2006/relationships/image" Target="../media/image158.png"/><Relationship Id="rId10" Type="http://schemas.openxmlformats.org/officeDocument/2006/relationships/image" Target="../media/image145.png"/><Relationship Id="rId19" Type="http://schemas.openxmlformats.org/officeDocument/2006/relationships/image" Target="../media/image154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Relationship Id="rId22" Type="http://schemas.openxmlformats.org/officeDocument/2006/relationships/image" Target="../media/image157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70.jpg"/><Relationship Id="rId18" Type="http://schemas.openxmlformats.org/officeDocument/2006/relationships/image" Target="../media/image175.png"/><Relationship Id="rId26" Type="http://schemas.openxmlformats.org/officeDocument/2006/relationships/image" Target="../media/image183.png"/><Relationship Id="rId3" Type="http://schemas.openxmlformats.org/officeDocument/2006/relationships/image" Target="../media/image4.jpg"/><Relationship Id="rId21" Type="http://schemas.openxmlformats.org/officeDocument/2006/relationships/image" Target="../media/image178.png"/><Relationship Id="rId7" Type="http://schemas.openxmlformats.org/officeDocument/2006/relationships/image" Target="../media/image164.jpg"/><Relationship Id="rId12" Type="http://schemas.openxmlformats.org/officeDocument/2006/relationships/image" Target="../media/image169.png"/><Relationship Id="rId17" Type="http://schemas.openxmlformats.org/officeDocument/2006/relationships/image" Target="../media/image174.png"/><Relationship Id="rId25" Type="http://schemas.openxmlformats.org/officeDocument/2006/relationships/image" Target="../media/image182.png"/><Relationship Id="rId2" Type="http://schemas.openxmlformats.org/officeDocument/2006/relationships/image" Target="../media/image3.png"/><Relationship Id="rId16" Type="http://schemas.openxmlformats.org/officeDocument/2006/relationships/image" Target="../media/image173.png"/><Relationship Id="rId20" Type="http://schemas.openxmlformats.org/officeDocument/2006/relationships/image" Target="../media/image177.png"/><Relationship Id="rId29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11" Type="http://schemas.openxmlformats.org/officeDocument/2006/relationships/image" Target="../media/image168.png"/><Relationship Id="rId24" Type="http://schemas.openxmlformats.org/officeDocument/2006/relationships/image" Target="../media/image181.png"/><Relationship Id="rId5" Type="http://schemas.openxmlformats.org/officeDocument/2006/relationships/image" Target="../media/image162.png"/><Relationship Id="rId15" Type="http://schemas.openxmlformats.org/officeDocument/2006/relationships/image" Target="../media/image172.jpg"/><Relationship Id="rId23" Type="http://schemas.openxmlformats.org/officeDocument/2006/relationships/image" Target="../media/image180.png"/><Relationship Id="rId28" Type="http://schemas.openxmlformats.org/officeDocument/2006/relationships/image" Target="../media/image185.png"/><Relationship Id="rId10" Type="http://schemas.openxmlformats.org/officeDocument/2006/relationships/image" Target="../media/image167.png"/><Relationship Id="rId19" Type="http://schemas.openxmlformats.org/officeDocument/2006/relationships/image" Target="../media/image176.png"/><Relationship Id="rId4" Type="http://schemas.openxmlformats.org/officeDocument/2006/relationships/image" Target="../media/image161.png"/><Relationship Id="rId9" Type="http://schemas.openxmlformats.org/officeDocument/2006/relationships/image" Target="../media/image166.jpg"/><Relationship Id="rId14" Type="http://schemas.openxmlformats.org/officeDocument/2006/relationships/image" Target="../media/image171.png"/><Relationship Id="rId22" Type="http://schemas.openxmlformats.org/officeDocument/2006/relationships/image" Target="../media/image179.png"/><Relationship Id="rId27" Type="http://schemas.openxmlformats.org/officeDocument/2006/relationships/image" Target="../media/image184.png"/><Relationship Id="rId30" Type="http://schemas.openxmlformats.org/officeDocument/2006/relationships/image" Target="../media/image187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8.png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8.jpg"/><Relationship Id="rId18" Type="http://schemas.openxmlformats.org/officeDocument/2006/relationships/image" Target="../media/image203.png"/><Relationship Id="rId26" Type="http://schemas.openxmlformats.org/officeDocument/2006/relationships/image" Target="../media/image211.png"/><Relationship Id="rId3" Type="http://schemas.openxmlformats.org/officeDocument/2006/relationships/image" Target="../media/image4.jpg"/><Relationship Id="rId21" Type="http://schemas.openxmlformats.org/officeDocument/2006/relationships/image" Target="../media/image206.png"/><Relationship Id="rId7" Type="http://schemas.openxmlformats.org/officeDocument/2006/relationships/image" Target="../media/image192.jpg"/><Relationship Id="rId12" Type="http://schemas.openxmlformats.org/officeDocument/2006/relationships/image" Target="../media/image197.png"/><Relationship Id="rId17" Type="http://schemas.openxmlformats.org/officeDocument/2006/relationships/image" Target="../media/image202.png"/><Relationship Id="rId25" Type="http://schemas.openxmlformats.org/officeDocument/2006/relationships/image" Target="../media/image210.png"/><Relationship Id="rId2" Type="http://schemas.openxmlformats.org/officeDocument/2006/relationships/image" Target="../media/image3.png"/><Relationship Id="rId16" Type="http://schemas.openxmlformats.org/officeDocument/2006/relationships/image" Target="../media/image201.png"/><Relationship Id="rId20" Type="http://schemas.openxmlformats.org/officeDocument/2006/relationships/image" Target="../media/image205.png"/><Relationship Id="rId29" Type="http://schemas.openxmlformats.org/officeDocument/2006/relationships/image" Target="../media/image2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11" Type="http://schemas.openxmlformats.org/officeDocument/2006/relationships/image" Target="../media/image196.png"/><Relationship Id="rId24" Type="http://schemas.openxmlformats.org/officeDocument/2006/relationships/image" Target="../media/image209.png"/><Relationship Id="rId5" Type="http://schemas.openxmlformats.org/officeDocument/2006/relationships/image" Target="../media/image190.png"/><Relationship Id="rId15" Type="http://schemas.openxmlformats.org/officeDocument/2006/relationships/image" Target="../media/image200.jpg"/><Relationship Id="rId23" Type="http://schemas.openxmlformats.org/officeDocument/2006/relationships/image" Target="../media/image208.png"/><Relationship Id="rId28" Type="http://schemas.openxmlformats.org/officeDocument/2006/relationships/image" Target="../media/image213.png"/><Relationship Id="rId10" Type="http://schemas.openxmlformats.org/officeDocument/2006/relationships/image" Target="../media/image195.png"/><Relationship Id="rId19" Type="http://schemas.openxmlformats.org/officeDocument/2006/relationships/image" Target="../media/image204.png"/><Relationship Id="rId4" Type="http://schemas.openxmlformats.org/officeDocument/2006/relationships/image" Target="../media/image189.png"/><Relationship Id="rId9" Type="http://schemas.openxmlformats.org/officeDocument/2006/relationships/image" Target="../media/image194.jpg"/><Relationship Id="rId14" Type="http://schemas.openxmlformats.org/officeDocument/2006/relationships/image" Target="../media/image199.png"/><Relationship Id="rId22" Type="http://schemas.openxmlformats.org/officeDocument/2006/relationships/image" Target="../media/image207.png"/><Relationship Id="rId27" Type="http://schemas.openxmlformats.org/officeDocument/2006/relationships/image" Target="../media/image212.png"/><Relationship Id="rId30" Type="http://schemas.openxmlformats.org/officeDocument/2006/relationships/image" Target="../media/image215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13" Type="http://schemas.openxmlformats.org/officeDocument/2006/relationships/image" Target="../media/image225.png"/><Relationship Id="rId3" Type="http://schemas.openxmlformats.org/officeDocument/2006/relationships/image" Target="../media/image4.jpg"/><Relationship Id="rId7" Type="http://schemas.openxmlformats.org/officeDocument/2006/relationships/image" Target="../media/image219.jpg"/><Relationship Id="rId12" Type="http://schemas.openxmlformats.org/officeDocument/2006/relationships/image" Target="../media/image224.png"/><Relationship Id="rId2" Type="http://schemas.openxmlformats.org/officeDocument/2006/relationships/image" Target="../media/image3.png"/><Relationship Id="rId16" Type="http://schemas.openxmlformats.org/officeDocument/2006/relationships/image" Target="../media/image2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11" Type="http://schemas.openxmlformats.org/officeDocument/2006/relationships/image" Target="../media/image223.png"/><Relationship Id="rId5" Type="http://schemas.openxmlformats.org/officeDocument/2006/relationships/image" Target="../media/image217.jpg"/><Relationship Id="rId15" Type="http://schemas.openxmlformats.org/officeDocument/2006/relationships/image" Target="../media/image227.jpg"/><Relationship Id="rId10" Type="http://schemas.openxmlformats.org/officeDocument/2006/relationships/image" Target="../media/image222.jpg"/><Relationship Id="rId4" Type="http://schemas.openxmlformats.org/officeDocument/2006/relationships/image" Target="../media/image216.png"/><Relationship Id="rId9" Type="http://schemas.openxmlformats.org/officeDocument/2006/relationships/image" Target="../media/image221.png"/><Relationship Id="rId14" Type="http://schemas.openxmlformats.org/officeDocument/2006/relationships/image" Target="../media/image226.png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3" Type="http://schemas.openxmlformats.org/officeDocument/2006/relationships/image" Target="../media/image4.jpg"/><Relationship Id="rId7" Type="http://schemas.openxmlformats.org/officeDocument/2006/relationships/image" Target="../media/image2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11" Type="http://schemas.openxmlformats.org/officeDocument/2006/relationships/image" Target="../media/image236.png"/><Relationship Id="rId5" Type="http://schemas.openxmlformats.org/officeDocument/2006/relationships/image" Target="../media/image230.png"/><Relationship Id="rId10" Type="http://schemas.openxmlformats.org/officeDocument/2006/relationships/image" Target="../media/image235.png"/><Relationship Id="rId4" Type="http://schemas.openxmlformats.org/officeDocument/2006/relationships/image" Target="../media/image229.jpg"/><Relationship Id="rId9" Type="http://schemas.openxmlformats.org/officeDocument/2006/relationships/image" Target="../media/image234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7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vecteezy.com/" TargetMode="External"/><Relationship Id="rId4" Type="http://schemas.openxmlformats.org/officeDocument/2006/relationships/image" Target="../media/image4.jpg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3" Type="http://schemas.openxmlformats.org/officeDocument/2006/relationships/image" Target="../media/image241.png"/><Relationship Id="rId7" Type="http://schemas.openxmlformats.org/officeDocument/2006/relationships/hyperlink" Target="http://www.vecteezy.com/" TargetMode="External"/><Relationship Id="rId12" Type="http://schemas.openxmlformats.org/officeDocument/2006/relationships/image" Target="../media/image249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4.png"/><Relationship Id="rId11" Type="http://schemas.openxmlformats.org/officeDocument/2006/relationships/image" Target="../media/image248.png"/><Relationship Id="rId5" Type="http://schemas.openxmlformats.org/officeDocument/2006/relationships/image" Target="../media/image243.png"/><Relationship Id="rId10" Type="http://schemas.openxmlformats.org/officeDocument/2006/relationships/image" Target="../media/image247.png"/><Relationship Id="rId4" Type="http://schemas.openxmlformats.org/officeDocument/2006/relationships/image" Target="../media/image242.png"/><Relationship Id="rId9" Type="http://schemas.openxmlformats.org/officeDocument/2006/relationships/image" Target="../media/image246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2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5" Type="http://schemas.openxmlformats.org/officeDocument/2006/relationships/image" Target="../media/image251.png"/><Relationship Id="rId4" Type="http://schemas.openxmlformats.org/officeDocument/2006/relationships/image" Target="../media/image250.png"/></Relationships>
</file>

<file path=ppt/slides/_rels/slide12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76.png"/><Relationship Id="rId21" Type="http://schemas.openxmlformats.org/officeDocument/2006/relationships/image" Target="../media/image271.png"/><Relationship Id="rId42" Type="http://schemas.openxmlformats.org/officeDocument/2006/relationships/image" Target="../media/image292.png"/><Relationship Id="rId47" Type="http://schemas.openxmlformats.org/officeDocument/2006/relationships/image" Target="../media/image297.png"/><Relationship Id="rId63" Type="http://schemas.openxmlformats.org/officeDocument/2006/relationships/image" Target="../media/image313.png"/><Relationship Id="rId68" Type="http://schemas.openxmlformats.org/officeDocument/2006/relationships/image" Target="../media/image318.png"/><Relationship Id="rId84" Type="http://schemas.openxmlformats.org/officeDocument/2006/relationships/image" Target="../media/image334.png"/><Relationship Id="rId89" Type="http://schemas.openxmlformats.org/officeDocument/2006/relationships/image" Target="../media/image339.png"/><Relationship Id="rId16" Type="http://schemas.openxmlformats.org/officeDocument/2006/relationships/image" Target="../media/image266.png"/><Relationship Id="rId11" Type="http://schemas.openxmlformats.org/officeDocument/2006/relationships/image" Target="../media/image261.png"/><Relationship Id="rId32" Type="http://schemas.openxmlformats.org/officeDocument/2006/relationships/image" Target="../media/image282.png"/><Relationship Id="rId37" Type="http://schemas.openxmlformats.org/officeDocument/2006/relationships/image" Target="../media/image287.png"/><Relationship Id="rId53" Type="http://schemas.openxmlformats.org/officeDocument/2006/relationships/image" Target="../media/image303.png"/><Relationship Id="rId58" Type="http://schemas.openxmlformats.org/officeDocument/2006/relationships/image" Target="../media/image308.png"/><Relationship Id="rId74" Type="http://schemas.openxmlformats.org/officeDocument/2006/relationships/image" Target="../media/image324.png"/><Relationship Id="rId79" Type="http://schemas.openxmlformats.org/officeDocument/2006/relationships/image" Target="../media/image329.png"/><Relationship Id="rId5" Type="http://schemas.openxmlformats.org/officeDocument/2006/relationships/image" Target="../media/image255.png"/><Relationship Id="rId90" Type="http://schemas.openxmlformats.org/officeDocument/2006/relationships/image" Target="../media/image340.png"/><Relationship Id="rId14" Type="http://schemas.openxmlformats.org/officeDocument/2006/relationships/image" Target="../media/image264.png"/><Relationship Id="rId22" Type="http://schemas.openxmlformats.org/officeDocument/2006/relationships/image" Target="../media/image272.png"/><Relationship Id="rId27" Type="http://schemas.openxmlformats.org/officeDocument/2006/relationships/image" Target="../media/image277.png"/><Relationship Id="rId30" Type="http://schemas.openxmlformats.org/officeDocument/2006/relationships/image" Target="../media/image280.png"/><Relationship Id="rId35" Type="http://schemas.openxmlformats.org/officeDocument/2006/relationships/image" Target="../media/image285.png"/><Relationship Id="rId43" Type="http://schemas.openxmlformats.org/officeDocument/2006/relationships/image" Target="../media/image293.png"/><Relationship Id="rId48" Type="http://schemas.openxmlformats.org/officeDocument/2006/relationships/image" Target="../media/image298.png"/><Relationship Id="rId56" Type="http://schemas.openxmlformats.org/officeDocument/2006/relationships/image" Target="../media/image306.png"/><Relationship Id="rId64" Type="http://schemas.openxmlformats.org/officeDocument/2006/relationships/image" Target="../media/image314.png"/><Relationship Id="rId69" Type="http://schemas.openxmlformats.org/officeDocument/2006/relationships/image" Target="../media/image319.png"/><Relationship Id="rId77" Type="http://schemas.openxmlformats.org/officeDocument/2006/relationships/image" Target="../media/image327.png"/><Relationship Id="rId8" Type="http://schemas.openxmlformats.org/officeDocument/2006/relationships/image" Target="../media/image258.png"/><Relationship Id="rId51" Type="http://schemas.openxmlformats.org/officeDocument/2006/relationships/image" Target="../media/image301.png"/><Relationship Id="rId72" Type="http://schemas.openxmlformats.org/officeDocument/2006/relationships/image" Target="../media/image322.png"/><Relationship Id="rId80" Type="http://schemas.openxmlformats.org/officeDocument/2006/relationships/image" Target="../media/image330.png"/><Relationship Id="rId85" Type="http://schemas.openxmlformats.org/officeDocument/2006/relationships/image" Target="../media/image335.png"/><Relationship Id="rId3" Type="http://schemas.openxmlformats.org/officeDocument/2006/relationships/image" Target="../media/image4.jpg"/><Relationship Id="rId12" Type="http://schemas.openxmlformats.org/officeDocument/2006/relationships/image" Target="../media/image262.png"/><Relationship Id="rId17" Type="http://schemas.openxmlformats.org/officeDocument/2006/relationships/image" Target="../media/image267.png"/><Relationship Id="rId25" Type="http://schemas.openxmlformats.org/officeDocument/2006/relationships/image" Target="../media/image275.png"/><Relationship Id="rId33" Type="http://schemas.openxmlformats.org/officeDocument/2006/relationships/image" Target="../media/image283.png"/><Relationship Id="rId38" Type="http://schemas.openxmlformats.org/officeDocument/2006/relationships/image" Target="../media/image288.png"/><Relationship Id="rId46" Type="http://schemas.openxmlformats.org/officeDocument/2006/relationships/image" Target="../media/image296.png"/><Relationship Id="rId59" Type="http://schemas.openxmlformats.org/officeDocument/2006/relationships/image" Target="../media/image309.png"/><Relationship Id="rId67" Type="http://schemas.openxmlformats.org/officeDocument/2006/relationships/image" Target="../media/image317.png"/><Relationship Id="rId20" Type="http://schemas.openxmlformats.org/officeDocument/2006/relationships/image" Target="../media/image270.png"/><Relationship Id="rId41" Type="http://schemas.openxmlformats.org/officeDocument/2006/relationships/image" Target="../media/image291.png"/><Relationship Id="rId54" Type="http://schemas.openxmlformats.org/officeDocument/2006/relationships/image" Target="../media/image304.png"/><Relationship Id="rId62" Type="http://schemas.openxmlformats.org/officeDocument/2006/relationships/image" Target="../media/image312.png"/><Relationship Id="rId70" Type="http://schemas.openxmlformats.org/officeDocument/2006/relationships/image" Target="../media/image320.png"/><Relationship Id="rId75" Type="http://schemas.openxmlformats.org/officeDocument/2006/relationships/image" Target="../media/image325.png"/><Relationship Id="rId83" Type="http://schemas.openxmlformats.org/officeDocument/2006/relationships/image" Target="../media/image333.png"/><Relationship Id="rId88" Type="http://schemas.openxmlformats.org/officeDocument/2006/relationships/image" Target="../media/image338.png"/><Relationship Id="rId91" Type="http://schemas.openxmlformats.org/officeDocument/2006/relationships/hyperlink" Target="http://www.vecteezy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6.png"/><Relationship Id="rId15" Type="http://schemas.openxmlformats.org/officeDocument/2006/relationships/image" Target="../media/image265.png"/><Relationship Id="rId23" Type="http://schemas.openxmlformats.org/officeDocument/2006/relationships/image" Target="../media/image273.png"/><Relationship Id="rId28" Type="http://schemas.openxmlformats.org/officeDocument/2006/relationships/image" Target="../media/image278.png"/><Relationship Id="rId36" Type="http://schemas.openxmlformats.org/officeDocument/2006/relationships/image" Target="../media/image286.png"/><Relationship Id="rId49" Type="http://schemas.openxmlformats.org/officeDocument/2006/relationships/image" Target="../media/image299.png"/><Relationship Id="rId57" Type="http://schemas.openxmlformats.org/officeDocument/2006/relationships/image" Target="../media/image307.png"/><Relationship Id="rId10" Type="http://schemas.openxmlformats.org/officeDocument/2006/relationships/image" Target="../media/image260.png"/><Relationship Id="rId31" Type="http://schemas.openxmlformats.org/officeDocument/2006/relationships/image" Target="../media/image281.png"/><Relationship Id="rId44" Type="http://schemas.openxmlformats.org/officeDocument/2006/relationships/image" Target="../media/image294.png"/><Relationship Id="rId52" Type="http://schemas.openxmlformats.org/officeDocument/2006/relationships/image" Target="../media/image302.png"/><Relationship Id="rId60" Type="http://schemas.openxmlformats.org/officeDocument/2006/relationships/image" Target="../media/image310.png"/><Relationship Id="rId65" Type="http://schemas.openxmlformats.org/officeDocument/2006/relationships/image" Target="../media/image315.png"/><Relationship Id="rId73" Type="http://schemas.openxmlformats.org/officeDocument/2006/relationships/image" Target="../media/image323.png"/><Relationship Id="rId78" Type="http://schemas.openxmlformats.org/officeDocument/2006/relationships/image" Target="../media/image328.png"/><Relationship Id="rId81" Type="http://schemas.openxmlformats.org/officeDocument/2006/relationships/image" Target="../media/image331.png"/><Relationship Id="rId86" Type="http://schemas.openxmlformats.org/officeDocument/2006/relationships/image" Target="../media/image336.png"/><Relationship Id="rId4" Type="http://schemas.openxmlformats.org/officeDocument/2006/relationships/image" Target="../media/image254.png"/><Relationship Id="rId9" Type="http://schemas.openxmlformats.org/officeDocument/2006/relationships/image" Target="../media/image259.png"/><Relationship Id="rId13" Type="http://schemas.openxmlformats.org/officeDocument/2006/relationships/image" Target="../media/image263.png"/><Relationship Id="rId18" Type="http://schemas.openxmlformats.org/officeDocument/2006/relationships/image" Target="../media/image268.png"/><Relationship Id="rId39" Type="http://schemas.openxmlformats.org/officeDocument/2006/relationships/image" Target="../media/image289.png"/><Relationship Id="rId34" Type="http://schemas.openxmlformats.org/officeDocument/2006/relationships/image" Target="../media/image284.png"/><Relationship Id="rId50" Type="http://schemas.openxmlformats.org/officeDocument/2006/relationships/image" Target="../media/image300.png"/><Relationship Id="rId55" Type="http://schemas.openxmlformats.org/officeDocument/2006/relationships/image" Target="../media/image305.png"/><Relationship Id="rId76" Type="http://schemas.openxmlformats.org/officeDocument/2006/relationships/image" Target="../media/image326.png"/><Relationship Id="rId7" Type="http://schemas.openxmlformats.org/officeDocument/2006/relationships/image" Target="../media/image257.png"/><Relationship Id="rId71" Type="http://schemas.openxmlformats.org/officeDocument/2006/relationships/image" Target="../media/image321.png"/><Relationship Id="rId2" Type="http://schemas.openxmlformats.org/officeDocument/2006/relationships/image" Target="../media/image3.png"/><Relationship Id="rId29" Type="http://schemas.openxmlformats.org/officeDocument/2006/relationships/image" Target="../media/image279.png"/><Relationship Id="rId24" Type="http://schemas.openxmlformats.org/officeDocument/2006/relationships/image" Target="../media/image274.png"/><Relationship Id="rId40" Type="http://schemas.openxmlformats.org/officeDocument/2006/relationships/image" Target="../media/image290.png"/><Relationship Id="rId45" Type="http://schemas.openxmlformats.org/officeDocument/2006/relationships/image" Target="../media/image295.png"/><Relationship Id="rId66" Type="http://schemas.openxmlformats.org/officeDocument/2006/relationships/image" Target="../media/image316.png"/><Relationship Id="rId87" Type="http://schemas.openxmlformats.org/officeDocument/2006/relationships/image" Target="../media/image337.png"/><Relationship Id="rId61" Type="http://schemas.openxmlformats.org/officeDocument/2006/relationships/image" Target="../media/image311.png"/><Relationship Id="rId82" Type="http://schemas.openxmlformats.org/officeDocument/2006/relationships/image" Target="../media/image332.png"/><Relationship Id="rId19" Type="http://schemas.openxmlformats.org/officeDocument/2006/relationships/image" Target="../media/image269.pn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7" Type="http://schemas.openxmlformats.org/officeDocument/2006/relationships/image" Target="../media/image3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epl.com/translator" TargetMode="External"/><Relationship Id="rId5" Type="http://schemas.openxmlformats.org/officeDocument/2006/relationships/hyperlink" Target="http://www.vecteezy.com/" TargetMode="External"/><Relationship Id="rId4" Type="http://schemas.openxmlformats.org/officeDocument/2006/relationships/image" Target="../media/image4.jp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3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345.jpg"/><Relationship Id="rId4" Type="http://schemas.openxmlformats.org/officeDocument/2006/relationships/image" Target="../media/image344.jp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png"/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348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g"/><Relationship Id="rId4" Type="http://schemas.openxmlformats.org/officeDocument/2006/relationships/image" Target="../media/image116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g"/><Relationship Id="rId4" Type="http://schemas.openxmlformats.org/officeDocument/2006/relationships/image" Target="../media/image4.jp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vecteezy.com/vector-art" TargetMode="External"/><Relationship Id="rId4" Type="http://schemas.openxmlformats.org/officeDocument/2006/relationships/image" Target="../media/image349.jp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png"/><Relationship Id="rId4" Type="http://schemas.openxmlformats.org/officeDocument/2006/relationships/hyperlink" Target="http://www.iea.org/data-and-statistics/charts/year-on-year-change-in-electricity-demand-by-region-2019-2025" TargetMode="Externa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9.jpg"/><Relationship Id="rId4" Type="http://schemas.openxmlformats.org/officeDocument/2006/relationships/hyperlink" Target="http://www.vecteezy.com/vector-art" TargetMode="Externa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2.jpg"/><Relationship Id="rId4" Type="http://schemas.openxmlformats.org/officeDocument/2006/relationships/image" Target="../media/image351.jp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4.png"/><Relationship Id="rId4" Type="http://schemas.openxmlformats.org/officeDocument/2006/relationships/image" Target="../media/image353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5.jp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6.jp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6.jp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nisa.europa.eu/publications/smart-grid-threat-landscape-and-good-practice-guide" TargetMode="External"/><Relationship Id="rId3" Type="http://schemas.openxmlformats.org/officeDocument/2006/relationships/image" Target="../media/image341.png"/><Relationship Id="rId7" Type="http://schemas.openxmlformats.org/officeDocument/2006/relationships/hyperlink" Target="http://www.iea.org/data-and-statistics/charts/year-on-year-change-in-electricity-demand-by-region-2019-2025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epl.com/translator" TargetMode="External"/><Relationship Id="rId5" Type="http://schemas.openxmlformats.org/officeDocument/2006/relationships/hyperlink" Target="http://www.vecteezy.com/" TargetMode="External"/><Relationship Id="rId4" Type="http://schemas.openxmlformats.org/officeDocument/2006/relationships/image" Target="../media/image4.jpg"/><Relationship Id="rId9" Type="http://schemas.openxmlformats.org/officeDocument/2006/relationships/image" Target="../media/image342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3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345.jpg"/><Relationship Id="rId4" Type="http://schemas.openxmlformats.org/officeDocument/2006/relationships/image" Target="../media/image344.jp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png"/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348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7.pn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pn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7.pn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pn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9.pn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tylianos.karagiannis@pdmfc.com" TargetMode="Externa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g"/><Relationship Id="rId4" Type="http://schemas.openxmlformats.org/officeDocument/2006/relationships/image" Target="../media/image116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g"/><Relationship Id="rId4" Type="http://schemas.openxmlformats.org/officeDocument/2006/relationships/image" Target="../media/image4.jp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nisa.europa.eu/publications/smart-grid-threat-landscape-and-good-practice-guide" TargetMode="Externa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nisa.europa.eu/publications/smart-grid-threat-landscape-and-good-practice-guide" TargetMode="Externa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3.png"/><Relationship Id="rId5" Type="http://schemas.openxmlformats.org/officeDocument/2006/relationships/image" Target="../media/image362.png"/><Relationship Id="rId4" Type="http://schemas.openxmlformats.org/officeDocument/2006/relationships/image" Target="../media/image361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5.png"/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6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nisa.europa.eu/publications/smart-grid-threat-landscape-and-good-practice-guide" TargetMode="Externa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nisa.europa.eu/publications/smart-grid-threat-landscape-and-good-practice-guide" TargetMode="Externa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nisa.europa.eu/publications/smart-grid-threat-landscape-and-good-practice-guide" TargetMode="Externa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9.png"/><Relationship Id="rId5" Type="http://schemas.openxmlformats.org/officeDocument/2006/relationships/image" Target="../media/image368.png"/><Relationship Id="rId4" Type="http://schemas.openxmlformats.org/officeDocument/2006/relationships/image" Target="../media/image367.png"/></Relationships>
</file>

<file path=ppt/slides/_rels/slide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4.png"/><Relationship Id="rId13" Type="http://schemas.openxmlformats.org/officeDocument/2006/relationships/image" Target="../media/image379.png"/><Relationship Id="rId3" Type="http://schemas.openxmlformats.org/officeDocument/2006/relationships/image" Target="../media/image4.jpg"/><Relationship Id="rId7" Type="http://schemas.openxmlformats.org/officeDocument/2006/relationships/image" Target="../media/image373.png"/><Relationship Id="rId12" Type="http://schemas.openxmlformats.org/officeDocument/2006/relationships/image" Target="../media/image378.png"/><Relationship Id="rId17" Type="http://schemas.openxmlformats.org/officeDocument/2006/relationships/image" Target="../media/image383.png"/><Relationship Id="rId2" Type="http://schemas.openxmlformats.org/officeDocument/2006/relationships/image" Target="../media/image3.png"/><Relationship Id="rId16" Type="http://schemas.openxmlformats.org/officeDocument/2006/relationships/image" Target="../media/image3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2.jpg"/><Relationship Id="rId11" Type="http://schemas.openxmlformats.org/officeDocument/2006/relationships/image" Target="../media/image377.jpg"/><Relationship Id="rId5" Type="http://schemas.openxmlformats.org/officeDocument/2006/relationships/image" Target="../media/image371.png"/><Relationship Id="rId15" Type="http://schemas.openxmlformats.org/officeDocument/2006/relationships/image" Target="../media/image381.png"/><Relationship Id="rId10" Type="http://schemas.openxmlformats.org/officeDocument/2006/relationships/image" Target="../media/image376.png"/><Relationship Id="rId4" Type="http://schemas.openxmlformats.org/officeDocument/2006/relationships/image" Target="../media/image370.png"/><Relationship Id="rId9" Type="http://schemas.openxmlformats.org/officeDocument/2006/relationships/image" Target="../media/image375.jpg"/><Relationship Id="rId14" Type="http://schemas.openxmlformats.org/officeDocument/2006/relationships/image" Target="../media/image380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nisa.europa.eu/publications/enisa-threat-landscape-2023" TargetMode="Externa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ortinet.com/resources/cyberglossary/types-of-phishing-attacks" TargetMode="External"/><Relationship Id="rId5" Type="http://schemas.openxmlformats.org/officeDocument/2006/relationships/hyperlink" Target="http://www.enisa.europa.eu/publications/enisa-threat-landscape-2023" TargetMode="External"/><Relationship Id="rId4" Type="http://schemas.openxmlformats.org/officeDocument/2006/relationships/hyperlink" Target="http://www/" TargetMode="Externa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8.png"/><Relationship Id="rId13" Type="http://schemas.openxmlformats.org/officeDocument/2006/relationships/image" Target="../media/image393.png"/><Relationship Id="rId18" Type="http://schemas.openxmlformats.org/officeDocument/2006/relationships/image" Target="../media/image398.png"/><Relationship Id="rId3" Type="http://schemas.openxmlformats.org/officeDocument/2006/relationships/image" Target="../media/image4.jpg"/><Relationship Id="rId7" Type="http://schemas.openxmlformats.org/officeDocument/2006/relationships/image" Target="../media/image387.png"/><Relationship Id="rId12" Type="http://schemas.openxmlformats.org/officeDocument/2006/relationships/image" Target="../media/image392.png"/><Relationship Id="rId17" Type="http://schemas.openxmlformats.org/officeDocument/2006/relationships/image" Target="../media/image397.png"/><Relationship Id="rId2" Type="http://schemas.openxmlformats.org/officeDocument/2006/relationships/image" Target="../media/image3.png"/><Relationship Id="rId16" Type="http://schemas.openxmlformats.org/officeDocument/2006/relationships/image" Target="../media/image396.png"/><Relationship Id="rId20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6.png"/><Relationship Id="rId11" Type="http://schemas.openxmlformats.org/officeDocument/2006/relationships/image" Target="../media/image391.png"/><Relationship Id="rId5" Type="http://schemas.openxmlformats.org/officeDocument/2006/relationships/image" Target="../media/image385.png"/><Relationship Id="rId15" Type="http://schemas.openxmlformats.org/officeDocument/2006/relationships/image" Target="../media/image395.png"/><Relationship Id="rId10" Type="http://schemas.openxmlformats.org/officeDocument/2006/relationships/image" Target="../media/image390.png"/><Relationship Id="rId19" Type="http://schemas.openxmlformats.org/officeDocument/2006/relationships/image" Target="../media/image399.png"/><Relationship Id="rId4" Type="http://schemas.openxmlformats.org/officeDocument/2006/relationships/image" Target="../media/image384.png"/><Relationship Id="rId9" Type="http://schemas.openxmlformats.org/officeDocument/2006/relationships/image" Target="../media/image389.png"/><Relationship Id="rId14" Type="http://schemas.openxmlformats.org/officeDocument/2006/relationships/image" Target="../media/image394.png"/></Relationships>
</file>

<file path=ppt/slides/_rels/slide1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5.png"/><Relationship Id="rId13" Type="http://schemas.openxmlformats.org/officeDocument/2006/relationships/image" Target="../media/image410.png"/><Relationship Id="rId18" Type="http://schemas.openxmlformats.org/officeDocument/2006/relationships/image" Target="../media/image415.png"/><Relationship Id="rId3" Type="http://schemas.openxmlformats.org/officeDocument/2006/relationships/image" Target="../media/image4.jpg"/><Relationship Id="rId7" Type="http://schemas.openxmlformats.org/officeDocument/2006/relationships/image" Target="../media/image404.png"/><Relationship Id="rId12" Type="http://schemas.openxmlformats.org/officeDocument/2006/relationships/image" Target="../media/image409.png"/><Relationship Id="rId17" Type="http://schemas.openxmlformats.org/officeDocument/2006/relationships/image" Target="../media/image414.png"/><Relationship Id="rId2" Type="http://schemas.openxmlformats.org/officeDocument/2006/relationships/image" Target="../media/image3.png"/><Relationship Id="rId16" Type="http://schemas.openxmlformats.org/officeDocument/2006/relationships/image" Target="../media/image413.png"/><Relationship Id="rId20" Type="http://schemas.openxmlformats.org/officeDocument/2006/relationships/image" Target="../media/image4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3.png"/><Relationship Id="rId11" Type="http://schemas.openxmlformats.org/officeDocument/2006/relationships/image" Target="../media/image408.png"/><Relationship Id="rId5" Type="http://schemas.openxmlformats.org/officeDocument/2006/relationships/image" Target="../media/image402.png"/><Relationship Id="rId15" Type="http://schemas.openxmlformats.org/officeDocument/2006/relationships/image" Target="../media/image412.png"/><Relationship Id="rId10" Type="http://schemas.openxmlformats.org/officeDocument/2006/relationships/image" Target="../media/image407.png"/><Relationship Id="rId19" Type="http://schemas.openxmlformats.org/officeDocument/2006/relationships/image" Target="../media/image416.png"/><Relationship Id="rId4" Type="http://schemas.openxmlformats.org/officeDocument/2006/relationships/image" Target="../media/image401.png"/><Relationship Id="rId9" Type="http://schemas.openxmlformats.org/officeDocument/2006/relationships/image" Target="../media/image406.png"/><Relationship Id="rId14" Type="http://schemas.openxmlformats.org/officeDocument/2006/relationships/image" Target="../media/image411.png"/></Relationships>
</file>

<file path=ppt/slides/_rels/slide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1.png"/><Relationship Id="rId13" Type="http://schemas.openxmlformats.org/officeDocument/2006/relationships/image" Target="../media/image410.png"/><Relationship Id="rId18" Type="http://schemas.openxmlformats.org/officeDocument/2006/relationships/image" Target="../media/image415.png"/><Relationship Id="rId3" Type="http://schemas.openxmlformats.org/officeDocument/2006/relationships/image" Target="../media/image4.jpg"/><Relationship Id="rId7" Type="http://schemas.openxmlformats.org/officeDocument/2006/relationships/image" Target="../media/image403.png"/><Relationship Id="rId12" Type="http://schemas.openxmlformats.org/officeDocument/2006/relationships/image" Target="../media/image409.png"/><Relationship Id="rId17" Type="http://schemas.openxmlformats.org/officeDocument/2006/relationships/image" Target="../media/image414.png"/><Relationship Id="rId2" Type="http://schemas.openxmlformats.org/officeDocument/2006/relationships/image" Target="../media/image3.png"/><Relationship Id="rId16" Type="http://schemas.openxmlformats.org/officeDocument/2006/relationships/image" Target="../media/image413.png"/><Relationship Id="rId20" Type="http://schemas.openxmlformats.org/officeDocument/2006/relationships/image" Target="../media/image4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11" Type="http://schemas.openxmlformats.org/officeDocument/2006/relationships/image" Target="../media/image408.png"/><Relationship Id="rId5" Type="http://schemas.openxmlformats.org/officeDocument/2006/relationships/image" Target="../media/image419.png"/><Relationship Id="rId15" Type="http://schemas.openxmlformats.org/officeDocument/2006/relationships/image" Target="../media/image412.png"/><Relationship Id="rId10" Type="http://schemas.openxmlformats.org/officeDocument/2006/relationships/image" Target="../media/image407.png"/><Relationship Id="rId19" Type="http://schemas.openxmlformats.org/officeDocument/2006/relationships/image" Target="../media/image416.png"/><Relationship Id="rId4" Type="http://schemas.openxmlformats.org/officeDocument/2006/relationships/image" Target="../media/image418.png"/><Relationship Id="rId9" Type="http://schemas.openxmlformats.org/officeDocument/2006/relationships/image" Target="../media/image406.png"/><Relationship Id="rId14" Type="http://schemas.openxmlformats.org/officeDocument/2006/relationships/image" Target="../media/image422.png"/></Relationships>
</file>

<file path=ppt/slides/_rels/slide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4.png"/><Relationship Id="rId13" Type="http://schemas.openxmlformats.org/officeDocument/2006/relationships/image" Target="../media/image410.png"/><Relationship Id="rId18" Type="http://schemas.openxmlformats.org/officeDocument/2006/relationships/image" Target="../media/image415.png"/><Relationship Id="rId3" Type="http://schemas.openxmlformats.org/officeDocument/2006/relationships/image" Target="../media/image4.jpg"/><Relationship Id="rId7" Type="http://schemas.openxmlformats.org/officeDocument/2006/relationships/image" Target="../media/image424.png"/><Relationship Id="rId12" Type="http://schemas.openxmlformats.org/officeDocument/2006/relationships/image" Target="../media/image409.png"/><Relationship Id="rId17" Type="http://schemas.openxmlformats.org/officeDocument/2006/relationships/image" Target="../media/image414.png"/><Relationship Id="rId2" Type="http://schemas.openxmlformats.org/officeDocument/2006/relationships/image" Target="../media/image3.png"/><Relationship Id="rId16" Type="http://schemas.openxmlformats.org/officeDocument/2006/relationships/image" Target="../media/image413.png"/><Relationship Id="rId20" Type="http://schemas.openxmlformats.org/officeDocument/2006/relationships/image" Target="../media/image4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11" Type="http://schemas.openxmlformats.org/officeDocument/2006/relationships/image" Target="../media/image425.png"/><Relationship Id="rId5" Type="http://schemas.openxmlformats.org/officeDocument/2006/relationships/image" Target="../media/image419.png"/><Relationship Id="rId15" Type="http://schemas.openxmlformats.org/officeDocument/2006/relationships/image" Target="../media/image412.png"/><Relationship Id="rId10" Type="http://schemas.openxmlformats.org/officeDocument/2006/relationships/image" Target="../media/image406.png"/><Relationship Id="rId19" Type="http://schemas.openxmlformats.org/officeDocument/2006/relationships/image" Target="../media/image416.png"/><Relationship Id="rId4" Type="http://schemas.openxmlformats.org/officeDocument/2006/relationships/image" Target="../media/image401.png"/><Relationship Id="rId9" Type="http://schemas.openxmlformats.org/officeDocument/2006/relationships/image" Target="../media/image405.png"/><Relationship Id="rId14" Type="http://schemas.openxmlformats.org/officeDocument/2006/relationships/image" Target="../media/image411.png"/></Relationships>
</file>

<file path=ppt/slides/_rels/slide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4.png"/><Relationship Id="rId13" Type="http://schemas.openxmlformats.org/officeDocument/2006/relationships/image" Target="../media/image409.png"/><Relationship Id="rId18" Type="http://schemas.openxmlformats.org/officeDocument/2006/relationships/image" Target="../media/image415.png"/><Relationship Id="rId3" Type="http://schemas.openxmlformats.org/officeDocument/2006/relationships/image" Target="../media/image4.jpg"/><Relationship Id="rId7" Type="http://schemas.openxmlformats.org/officeDocument/2006/relationships/image" Target="../media/image403.png"/><Relationship Id="rId12" Type="http://schemas.openxmlformats.org/officeDocument/2006/relationships/image" Target="../media/image408.png"/><Relationship Id="rId17" Type="http://schemas.openxmlformats.org/officeDocument/2006/relationships/image" Target="../media/image414.png"/><Relationship Id="rId2" Type="http://schemas.openxmlformats.org/officeDocument/2006/relationships/image" Target="../media/image3.png"/><Relationship Id="rId16" Type="http://schemas.openxmlformats.org/officeDocument/2006/relationships/image" Target="../media/image413.png"/><Relationship Id="rId20" Type="http://schemas.openxmlformats.org/officeDocument/2006/relationships/image" Target="../media/image4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11" Type="http://schemas.openxmlformats.org/officeDocument/2006/relationships/image" Target="../media/image407.png"/><Relationship Id="rId5" Type="http://schemas.openxmlformats.org/officeDocument/2006/relationships/image" Target="../media/image419.png"/><Relationship Id="rId15" Type="http://schemas.openxmlformats.org/officeDocument/2006/relationships/image" Target="../media/image412.png"/><Relationship Id="rId10" Type="http://schemas.openxmlformats.org/officeDocument/2006/relationships/image" Target="../media/image427.png"/><Relationship Id="rId19" Type="http://schemas.openxmlformats.org/officeDocument/2006/relationships/image" Target="../media/image416.png"/><Relationship Id="rId4" Type="http://schemas.openxmlformats.org/officeDocument/2006/relationships/image" Target="../media/image401.png"/><Relationship Id="rId9" Type="http://schemas.openxmlformats.org/officeDocument/2006/relationships/image" Target="../media/image405.png"/><Relationship Id="rId14" Type="http://schemas.openxmlformats.org/officeDocument/2006/relationships/image" Target="../media/image428.png"/></Relationships>
</file>

<file path=ppt/slides/_rels/slide1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4.png"/><Relationship Id="rId13" Type="http://schemas.openxmlformats.org/officeDocument/2006/relationships/image" Target="../media/image430.png"/><Relationship Id="rId18" Type="http://schemas.openxmlformats.org/officeDocument/2006/relationships/image" Target="../media/image415.png"/><Relationship Id="rId3" Type="http://schemas.openxmlformats.org/officeDocument/2006/relationships/image" Target="../media/image4.jpg"/><Relationship Id="rId7" Type="http://schemas.openxmlformats.org/officeDocument/2006/relationships/image" Target="../media/image403.png"/><Relationship Id="rId12" Type="http://schemas.openxmlformats.org/officeDocument/2006/relationships/image" Target="../media/image408.png"/><Relationship Id="rId17" Type="http://schemas.openxmlformats.org/officeDocument/2006/relationships/image" Target="../media/image431.png"/><Relationship Id="rId2" Type="http://schemas.openxmlformats.org/officeDocument/2006/relationships/image" Target="../media/image3.png"/><Relationship Id="rId16" Type="http://schemas.openxmlformats.org/officeDocument/2006/relationships/image" Target="../media/image412.png"/><Relationship Id="rId20" Type="http://schemas.openxmlformats.org/officeDocument/2006/relationships/image" Target="../media/image4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11" Type="http://schemas.openxmlformats.org/officeDocument/2006/relationships/image" Target="../media/image407.png"/><Relationship Id="rId5" Type="http://schemas.openxmlformats.org/officeDocument/2006/relationships/image" Target="../media/image419.png"/><Relationship Id="rId15" Type="http://schemas.openxmlformats.org/officeDocument/2006/relationships/image" Target="../media/image411.png"/><Relationship Id="rId10" Type="http://schemas.openxmlformats.org/officeDocument/2006/relationships/image" Target="../media/image406.png"/><Relationship Id="rId19" Type="http://schemas.openxmlformats.org/officeDocument/2006/relationships/image" Target="../media/image416.png"/><Relationship Id="rId4" Type="http://schemas.openxmlformats.org/officeDocument/2006/relationships/image" Target="../media/image401.png"/><Relationship Id="rId9" Type="http://schemas.openxmlformats.org/officeDocument/2006/relationships/image" Target="../media/image405.png"/><Relationship Id="rId14" Type="http://schemas.openxmlformats.org/officeDocument/2006/relationships/image" Target="../media/image410.png"/></Relationships>
</file>

<file path=ppt/slides/_rels/slide1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4.png"/><Relationship Id="rId13" Type="http://schemas.openxmlformats.org/officeDocument/2006/relationships/image" Target="../media/image409.png"/><Relationship Id="rId18" Type="http://schemas.openxmlformats.org/officeDocument/2006/relationships/image" Target="../media/image414.png"/><Relationship Id="rId3" Type="http://schemas.openxmlformats.org/officeDocument/2006/relationships/image" Target="../media/image4.jpg"/><Relationship Id="rId21" Type="http://schemas.openxmlformats.org/officeDocument/2006/relationships/image" Target="../media/image434.png"/><Relationship Id="rId7" Type="http://schemas.openxmlformats.org/officeDocument/2006/relationships/image" Target="../media/image403.png"/><Relationship Id="rId12" Type="http://schemas.openxmlformats.org/officeDocument/2006/relationships/image" Target="../media/image408.png"/><Relationship Id="rId17" Type="http://schemas.openxmlformats.org/officeDocument/2006/relationships/image" Target="../media/image413.png"/><Relationship Id="rId2" Type="http://schemas.openxmlformats.org/officeDocument/2006/relationships/image" Target="../media/image3.png"/><Relationship Id="rId16" Type="http://schemas.openxmlformats.org/officeDocument/2006/relationships/image" Target="../media/image433.png"/><Relationship Id="rId20" Type="http://schemas.openxmlformats.org/officeDocument/2006/relationships/image" Target="../media/image4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11" Type="http://schemas.openxmlformats.org/officeDocument/2006/relationships/image" Target="../media/image407.png"/><Relationship Id="rId5" Type="http://schemas.openxmlformats.org/officeDocument/2006/relationships/image" Target="../media/image419.png"/><Relationship Id="rId15" Type="http://schemas.openxmlformats.org/officeDocument/2006/relationships/image" Target="../media/image411.png"/><Relationship Id="rId10" Type="http://schemas.openxmlformats.org/officeDocument/2006/relationships/image" Target="../media/image406.png"/><Relationship Id="rId19" Type="http://schemas.openxmlformats.org/officeDocument/2006/relationships/image" Target="../media/image415.png"/><Relationship Id="rId4" Type="http://schemas.openxmlformats.org/officeDocument/2006/relationships/image" Target="../media/image401.png"/><Relationship Id="rId9" Type="http://schemas.openxmlformats.org/officeDocument/2006/relationships/image" Target="../media/image405.png"/><Relationship Id="rId14" Type="http://schemas.openxmlformats.org/officeDocument/2006/relationships/image" Target="../media/image410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5.jp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nisa.europa.eu/publications/enisa-threat-landscape-2023" TargetMode="Externa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8.png"/><Relationship Id="rId5" Type="http://schemas.openxmlformats.org/officeDocument/2006/relationships/image" Target="../media/image437.png"/><Relationship Id="rId4" Type="http://schemas.openxmlformats.org/officeDocument/2006/relationships/image" Target="../media/image436.pn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hyperlink" Target="http://www.enisa.europa.eu/publications/enisa-foresight-cybersecurity-threats-for-203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1.png"/><Relationship Id="rId5" Type="http://schemas.openxmlformats.org/officeDocument/2006/relationships/image" Target="../media/image440.png"/><Relationship Id="rId4" Type="http://schemas.openxmlformats.org/officeDocument/2006/relationships/image" Target="../media/image439.png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nisa.europa.eu/publications/enisa-foresight-cybersecurity-threats-for-2030" TargetMode="External"/><Relationship Id="rId3" Type="http://schemas.openxmlformats.org/officeDocument/2006/relationships/image" Target="../media/image341.png"/><Relationship Id="rId7" Type="http://schemas.openxmlformats.org/officeDocument/2006/relationships/hyperlink" Target="http://www.fortinet.com/resources/cyberglossary/types-of-phishing-attack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nisa.europa.eu/publications/enisa-threat-landscape-2023" TargetMode="External"/><Relationship Id="rId5" Type="http://schemas.openxmlformats.org/officeDocument/2006/relationships/hyperlink" Target="http://www.enisa.europa.eu/publications/smart-grid-threat-landscape-and-good-" TargetMode="External"/><Relationship Id="rId10" Type="http://schemas.openxmlformats.org/officeDocument/2006/relationships/image" Target="../media/image342.png"/><Relationship Id="rId4" Type="http://schemas.openxmlformats.org/officeDocument/2006/relationships/image" Target="../media/image4.jpg"/><Relationship Id="rId9" Type="http://schemas.openxmlformats.org/officeDocument/2006/relationships/hyperlink" Target="http://www.deepl.com/translator" TargetMode="Externa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3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345.jpg"/><Relationship Id="rId4" Type="http://schemas.openxmlformats.org/officeDocument/2006/relationships/image" Target="../media/image344.jp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png"/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ruben.rdp@uma.es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3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55000"/>
            <a:chOff x="0" y="0"/>
            <a:chExt cx="14630400" cy="8255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67475" y="6032"/>
              <a:ext cx="6435090" cy="8206740"/>
            </a:xfrm>
            <a:custGeom>
              <a:avLst/>
              <a:gdLst/>
              <a:ahLst/>
              <a:cxnLst/>
              <a:rect l="l" t="t" r="r" b="b"/>
              <a:pathLst>
                <a:path w="6435090" h="8206740">
                  <a:moveTo>
                    <a:pt x="6434708" y="0"/>
                  </a:moveTo>
                  <a:lnTo>
                    <a:pt x="2307272" y="0"/>
                  </a:lnTo>
                  <a:lnTo>
                    <a:pt x="0" y="8206739"/>
                  </a:lnTo>
                  <a:lnTo>
                    <a:pt x="4127500" y="8206739"/>
                  </a:lnTo>
                  <a:lnTo>
                    <a:pt x="6434708" y="0"/>
                  </a:lnTo>
                  <a:close/>
                </a:path>
              </a:pathLst>
            </a:custGeom>
            <a:solidFill>
              <a:srgbClr val="12BDE4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75287" y="0"/>
              <a:ext cx="2310130" cy="8229600"/>
            </a:xfrm>
            <a:custGeom>
              <a:avLst/>
              <a:gdLst/>
              <a:ahLst/>
              <a:cxnLst/>
              <a:rect l="l" t="t" r="r" b="b"/>
              <a:pathLst>
                <a:path w="2310129" h="8229600">
                  <a:moveTo>
                    <a:pt x="2309812" y="0"/>
                  </a:moveTo>
                  <a:lnTo>
                    <a:pt x="0" y="8229600"/>
                  </a:lnTo>
                </a:path>
              </a:pathLst>
            </a:custGeom>
            <a:ln w="25400">
              <a:solidFill>
                <a:srgbClr val="1117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008177" cy="82296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09415" y="0"/>
              <a:ext cx="3059430" cy="8217534"/>
            </a:xfrm>
            <a:custGeom>
              <a:avLst/>
              <a:gdLst/>
              <a:ahLst/>
              <a:cxnLst/>
              <a:rect l="l" t="t" r="r" b="b"/>
              <a:pathLst>
                <a:path w="3059429" h="8217534">
                  <a:moveTo>
                    <a:pt x="1608137" y="2734945"/>
                  </a:moveTo>
                  <a:lnTo>
                    <a:pt x="1564322" y="2736850"/>
                  </a:lnTo>
                  <a:lnTo>
                    <a:pt x="1522412" y="2747327"/>
                  </a:lnTo>
                  <a:lnTo>
                    <a:pt x="1483360" y="2765425"/>
                  </a:lnTo>
                  <a:lnTo>
                    <a:pt x="1448117" y="2791142"/>
                  </a:lnTo>
                  <a:lnTo>
                    <a:pt x="1418589" y="2823527"/>
                  </a:lnTo>
                  <a:lnTo>
                    <a:pt x="1395412" y="2862262"/>
                  </a:lnTo>
                  <a:lnTo>
                    <a:pt x="1395412" y="2863850"/>
                  </a:lnTo>
                  <a:lnTo>
                    <a:pt x="986155" y="4390707"/>
                  </a:lnTo>
                  <a:lnTo>
                    <a:pt x="0" y="8215947"/>
                  </a:lnTo>
                  <a:lnTo>
                    <a:pt x="7937" y="8216900"/>
                  </a:lnTo>
                  <a:lnTo>
                    <a:pt x="15875" y="8217217"/>
                  </a:lnTo>
                  <a:lnTo>
                    <a:pt x="32067" y="8217534"/>
                  </a:lnTo>
                  <a:lnTo>
                    <a:pt x="1015132" y="4398010"/>
                  </a:lnTo>
                  <a:lnTo>
                    <a:pt x="1424305" y="2873057"/>
                  </a:lnTo>
                  <a:lnTo>
                    <a:pt x="1448435" y="2834640"/>
                  </a:lnTo>
                  <a:lnTo>
                    <a:pt x="1479550" y="2803842"/>
                  </a:lnTo>
                  <a:lnTo>
                    <a:pt x="1516380" y="2781617"/>
                  </a:lnTo>
                  <a:lnTo>
                    <a:pt x="1557337" y="2767965"/>
                  </a:lnTo>
                  <a:lnTo>
                    <a:pt x="1600835" y="2764472"/>
                  </a:lnTo>
                  <a:lnTo>
                    <a:pt x="1704829" y="2764472"/>
                  </a:lnTo>
                  <a:lnTo>
                    <a:pt x="1694180" y="2757804"/>
                  </a:lnTo>
                  <a:lnTo>
                    <a:pt x="1652587" y="2742247"/>
                  </a:lnTo>
                  <a:lnTo>
                    <a:pt x="1608137" y="2734945"/>
                  </a:lnTo>
                  <a:close/>
                </a:path>
                <a:path w="3059429" h="8217534">
                  <a:moveTo>
                    <a:pt x="1704829" y="2764472"/>
                  </a:moveTo>
                  <a:lnTo>
                    <a:pt x="1600835" y="2764472"/>
                  </a:lnTo>
                  <a:lnTo>
                    <a:pt x="1644967" y="2771140"/>
                  </a:lnTo>
                  <a:lnTo>
                    <a:pt x="1691639" y="2790825"/>
                  </a:lnTo>
                  <a:lnTo>
                    <a:pt x="1730375" y="2821304"/>
                  </a:lnTo>
                  <a:lnTo>
                    <a:pt x="1759902" y="2860040"/>
                  </a:lnTo>
                  <a:lnTo>
                    <a:pt x="1778635" y="2904807"/>
                  </a:lnTo>
                  <a:lnTo>
                    <a:pt x="1785620" y="2953702"/>
                  </a:lnTo>
                  <a:lnTo>
                    <a:pt x="1778952" y="3003867"/>
                  </a:lnTo>
                  <a:lnTo>
                    <a:pt x="1468437" y="4149090"/>
                  </a:lnTo>
                  <a:lnTo>
                    <a:pt x="1461452" y="4191635"/>
                  </a:lnTo>
                  <a:lnTo>
                    <a:pt x="1462722" y="4234497"/>
                  </a:lnTo>
                  <a:lnTo>
                    <a:pt x="1472247" y="4276407"/>
                  </a:lnTo>
                  <a:lnTo>
                    <a:pt x="1489710" y="4316412"/>
                  </a:lnTo>
                  <a:lnTo>
                    <a:pt x="1514792" y="4351972"/>
                  </a:lnTo>
                  <a:lnTo>
                    <a:pt x="1545907" y="4381817"/>
                  </a:lnTo>
                  <a:lnTo>
                    <a:pt x="1582420" y="4404360"/>
                  </a:lnTo>
                  <a:lnTo>
                    <a:pt x="1623695" y="4419600"/>
                  </a:lnTo>
                  <a:lnTo>
                    <a:pt x="1667510" y="4426902"/>
                  </a:lnTo>
                  <a:lnTo>
                    <a:pt x="1711007" y="4425315"/>
                  </a:lnTo>
                  <a:lnTo>
                    <a:pt x="1752282" y="4415472"/>
                  </a:lnTo>
                  <a:lnTo>
                    <a:pt x="1791017" y="4398010"/>
                  </a:lnTo>
                  <a:lnTo>
                    <a:pt x="1794134" y="4395787"/>
                  </a:lnTo>
                  <a:lnTo>
                    <a:pt x="1679892" y="4395787"/>
                  </a:lnTo>
                  <a:lnTo>
                    <a:pt x="1629727" y="4389437"/>
                  </a:lnTo>
                  <a:lnTo>
                    <a:pt x="1563687" y="4356735"/>
                  </a:lnTo>
                  <a:lnTo>
                    <a:pt x="1515745" y="4301172"/>
                  </a:lnTo>
                  <a:lnTo>
                    <a:pt x="1491614" y="4231005"/>
                  </a:lnTo>
                  <a:lnTo>
                    <a:pt x="1490662" y="4194175"/>
                  </a:lnTo>
                  <a:lnTo>
                    <a:pt x="1497330" y="4156710"/>
                  </a:lnTo>
                  <a:lnTo>
                    <a:pt x="1807845" y="3011487"/>
                  </a:lnTo>
                  <a:lnTo>
                    <a:pt x="1815147" y="2967354"/>
                  </a:lnTo>
                  <a:lnTo>
                    <a:pt x="1813560" y="2924175"/>
                  </a:lnTo>
                  <a:lnTo>
                    <a:pt x="1803717" y="2882582"/>
                  </a:lnTo>
                  <a:lnTo>
                    <a:pt x="1786255" y="2844165"/>
                  </a:lnTo>
                  <a:lnTo>
                    <a:pt x="1761489" y="2809875"/>
                  </a:lnTo>
                  <a:lnTo>
                    <a:pt x="1730692" y="2780665"/>
                  </a:lnTo>
                  <a:lnTo>
                    <a:pt x="1704829" y="2764472"/>
                  </a:lnTo>
                  <a:close/>
                </a:path>
                <a:path w="3059429" h="8217534">
                  <a:moveTo>
                    <a:pt x="3059112" y="0"/>
                  </a:moveTo>
                  <a:lnTo>
                    <a:pt x="3027362" y="0"/>
                  </a:lnTo>
                  <a:lnTo>
                    <a:pt x="2334260" y="2515552"/>
                  </a:lnTo>
                  <a:lnTo>
                    <a:pt x="1862455" y="4255452"/>
                  </a:lnTo>
                  <a:lnTo>
                    <a:pt x="1842770" y="4302125"/>
                  </a:lnTo>
                  <a:lnTo>
                    <a:pt x="1812289" y="4340860"/>
                  </a:lnTo>
                  <a:lnTo>
                    <a:pt x="1773555" y="4370387"/>
                  </a:lnTo>
                  <a:lnTo>
                    <a:pt x="1728787" y="4389120"/>
                  </a:lnTo>
                  <a:lnTo>
                    <a:pt x="1679892" y="4395787"/>
                  </a:lnTo>
                  <a:lnTo>
                    <a:pt x="1794134" y="4395787"/>
                  </a:lnTo>
                  <a:lnTo>
                    <a:pt x="1825307" y="4373562"/>
                  </a:lnTo>
                  <a:lnTo>
                    <a:pt x="1854517" y="4342765"/>
                  </a:lnTo>
                  <a:lnTo>
                    <a:pt x="1877377" y="4306252"/>
                  </a:lnTo>
                  <a:lnTo>
                    <a:pt x="1892935" y="4264660"/>
                  </a:lnTo>
                  <a:lnTo>
                    <a:pt x="2364740" y="2524760"/>
                  </a:lnTo>
                  <a:lnTo>
                    <a:pt x="3057207" y="6032"/>
                  </a:lnTo>
                  <a:lnTo>
                    <a:pt x="3059112" y="0"/>
                  </a:lnTo>
                  <a:close/>
                </a:path>
              </a:pathLst>
            </a:custGeom>
            <a:solidFill>
              <a:srgbClr val="12BD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72800" y="7593965"/>
              <a:ext cx="2592387" cy="48164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024494" y="1205230"/>
            <a:ext cx="4768215" cy="202565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385"/>
              </a:spcBef>
            </a:pPr>
            <a:r>
              <a:rPr sz="3400" b="1" spc="-155" dirty="0">
                <a:latin typeface="Calibri"/>
                <a:cs typeface="Calibri"/>
              </a:rPr>
              <a:t>Ο</a:t>
            </a:r>
            <a:r>
              <a:rPr sz="3400" b="1" spc="-150" dirty="0">
                <a:latin typeface="Calibri"/>
                <a:cs typeface="Calibri"/>
              </a:rPr>
              <a:t>υ</a:t>
            </a:r>
            <a:r>
              <a:rPr sz="3400" b="1" spc="-155" dirty="0">
                <a:latin typeface="Calibri"/>
                <a:cs typeface="Calibri"/>
              </a:rPr>
              <a:t>σι</a:t>
            </a:r>
            <a:r>
              <a:rPr sz="3400" b="1" spc="-160" dirty="0">
                <a:latin typeface="Calibri"/>
                <a:cs typeface="Calibri"/>
              </a:rPr>
              <a:t>ώ</a:t>
            </a:r>
            <a:r>
              <a:rPr sz="3400" b="1" spc="-155" dirty="0">
                <a:latin typeface="Calibri"/>
                <a:cs typeface="Calibri"/>
              </a:rPr>
              <a:t>δει</a:t>
            </a:r>
            <a:r>
              <a:rPr sz="3400" b="1" dirty="0">
                <a:latin typeface="Calibri"/>
                <a:cs typeface="Calibri"/>
              </a:rPr>
              <a:t>ς</a:t>
            </a:r>
            <a:r>
              <a:rPr sz="3400" b="1" spc="-130" dirty="0">
                <a:latin typeface="Calibri"/>
                <a:cs typeface="Calibri"/>
              </a:rPr>
              <a:t> </a:t>
            </a:r>
            <a:r>
              <a:rPr sz="3400" b="1" spc="-155" dirty="0">
                <a:latin typeface="Calibri"/>
                <a:cs typeface="Calibri"/>
              </a:rPr>
              <a:t>αρχέ</a:t>
            </a:r>
            <a:r>
              <a:rPr sz="3400" b="1" dirty="0">
                <a:latin typeface="Calibri"/>
                <a:cs typeface="Calibri"/>
              </a:rPr>
              <a:t>ς</a:t>
            </a:r>
            <a:r>
              <a:rPr sz="3400" b="1" spc="-130" dirty="0">
                <a:latin typeface="Calibri"/>
                <a:cs typeface="Calibri"/>
              </a:rPr>
              <a:t> </a:t>
            </a:r>
            <a:r>
              <a:rPr sz="3400" b="1" spc="-155" dirty="0">
                <a:latin typeface="Calibri"/>
                <a:cs typeface="Calibri"/>
              </a:rPr>
              <a:t>κ</a:t>
            </a:r>
            <a:r>
              <a:rPr sz="3400" b="1" spc="-160" dirty="0">
                <a:latin typeface="Calibri"/>
                <a:cs typeface="Calibri"/>
              </a:rPr>
              <a:t>α</a:t>
            </a:r>
            <a:r>
              <a:rPr sz="3400" b="1" dirty="0">
                <a:latin typeface="Calibri"/>
                <a:cs typeface="Calibri"/>
              </a:rPr>
              <a:t>ι  </a:t>
            </a:r>
            <a:r>
              <a:rPr sz="3400" b="1" spc="-30" dirty="0">
                <a:latin typeface="Calibri"/>
                <a:cs typeface="Calibri"/>
              </a:rPr>
              <a:t>διαχείριση</a:t>
            </a:r>
            <a:r>
              <a:rPr sz="3400" b="1" spc="95" dirty="0">
                <a:latin typeface="Calibri"/>
                <a:cs typeface="Calibri"/>
              </a:rPr>
              <a:t> </a:t>
            </a:r>
            <a:r>
              <a:rPr sz="3400" b="1" spc="-35" dirty="0">
                <a:latin typeface="Calibri"/>
                <a:cs typeface="Calibri"/>
              </a:rPr>
              <a:t>της</a:t>
            </a:r>
            <a:r>
              <a:rPr sz="3400" b="1" spc="60" dirty="0">
                <a:latin typeface="Calibri"/>
                <a:cs typeface="Calibri"/>
              </a:rPr>
              <a:t> </a:t>
            </a:r>
            <a:r>
              <a:rPr sz="3400" b="1" spc="-50" dirty="0">
                <a:latin typeface="Calibri"/>
                <a:cs typeface="Calibri"/>
              </a:rPr>
              <a:t>ασφάλειας </a:t>
            </a:r>
            <a:r>
              <a:rPr sz="3400" b="1" spc="-755" dirty="0">
                <a:latin typeface="Calibri"/>
                <a:cs typeface="Calibri"/>
              </a:rPr>
              <a:t> </a:t>
            </a:r>
            <a:r>
              <a:rPr sz="3400" b="1" spc="-40" dirty="0">
                <a:latin typeface="Calibri"/>
                <a:cs typeface="Calibri"/>
              </a:rPr>
              <a:t>στον</a:t>
            </a:r>
            <a:r>
              <a:rPr sz="3400" b="1" spc="60" dirty="0">
                <a:latin typeface="Calibri"/>
                <a:cs typeface="Calibri"/>
              </a:rPr>
              <a:t> </a:t>
            </a:r>
            <a:r>
              <a:rPr sz="3400" b="1" spc="-50" dirty="0">
                <a:latin typeface="Calibri"/>
                <a:cs typeface="Calibri"/>
              </a:rPr>
              <a:t>κυβερνοχώρο</a:t>
            </a:r>
            <a:r>
              <a:rPr sz="3400" b="1" spc="60" dirty="0">
                <a:latin typeface="Calibri"/>
                <a:cs typeface="Calibri"/>
              </a:rPr>
              <a:t> </a:t>
            </a:r>
            <a:r>
              <a:rPr sz="3400" b="1" spc="-25" dirty="0">
                <a:latin typeface="Calibri"/>
                <a:cs typeface="Calibri"/>
              </a:rPr>
              <a:t>για</a:t>
            </a:r>
            <a:r>
              <a:rPr sz="3400" b="1" spc="105" dirty="0">
                <a:latin typeface="Calibri"/>
                <a:cs typeface="Calibri"/>
              </a:rPr>
              <a:t> </a:t>
            </a:r>
            <a:r>
              <a:rPr sz="3400" b="1" spc="-80" dirty="0">
                <a:latin typeface="Calibri"/>
                <a:cs typeface="Calibri"/>
              </a:rPr>
              <a:t>τον </a:t>
            </a:r>
            <a:r>
              <a:rPr sz="3400" b="1" spc="-755" dirty="0">
                <a:latin typeface="Calibri"/>
                <a:cs typeface="Calibri"/>
              </a:rPr>
              <a:t> </a:t>
            </a:r>
            <a:r>
              <a:rPr sz="3400" b="1" spc="-90" dirty="0">
                <a:latin typeface="Calibri"/>
                <a:cs typeface="Calibri"/>
              </a:rPr>
              <a:t>τομέα</a:t>
            </a:r>
            <a:r>
              <a:rPr sz="3400" b="1" spc="-55" dirty="0">
                <a:latin typeface="Calibri"/>
                <a:cs typeface="Calibri"/>
              </a:rPr>
              <a:t> </a:t>
            </a:r>
            <a:r>
              <a:rPr sz="3400" b="1" spc="-75" dirty="0">
                <a:latin typeface="Calibri"/>
                <a:cs typeface="Calibri"/>
              </a:rPr>
              <a:t>της</a:t>
            </a:r>
            <a:r>
              <a:rPr sz="3400" b="1" spc="-55" dirty="0">
                <a:latin typeface="Calibri"/>
                <a:cs typeface="Calibri"/>
              </a:rPr>
              <a:t> </a:t>
            </a:r>
            <a:r>
              <a:rPr sz="3400" b="1" spc="-105" dirty="0">
                <a:latin typeface="Calibri"/>
                <a:cs typeface="Calibri"/>
              </a:rPr>
              <a:t>ενέργειας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24494" y="3407409"/>
            <a:ext cx="258889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105" dirty="0">
                <a:solidFill>
                  <a:srgbClr val="FFFFFF"/>
                </a:solidFill>
                <a:latin typeface="Arial"/>
                <a:cs typeface="Arial"/>
              </a:rPr>
              <a:t>CSP001_C_E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24494" y="5546725"/>
            <a:ext cx="4722495" cy="814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3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1250" dirty="0">
              <a:latin typeface="Arial"/>
              <a:cs typeface="Arial"/>
            </a:endParaRPr>
          </a:p>
          <a:p>
            <a:pPr marL="12700" marR="5080">
              <a:lnSpc>
                <a:spcPts val="1350"/>
              </a:lnSpc>
              <a:spcBef>
                <a:spcPts val="209"/>
              </a:spcBef>
            </a:pPr>
            <a:r>
              <a:rPr sz="1250" spc="65" dirty="0">
                <a:solidFill>
                  <a:srgbClr val="FFFFFF"/>
                </a:solidFill>
                <a:latin typeface="Arial"/>
                <a:cs typeface="Arial"/>
              </a:rPr>
              <a:t>Paresh</a:t>
            </a:r>
            <a:r>
              <a:rPr sz="1250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Arial"/>
                <a:cs typeface="Arial"/>
              </a:rPr>
              <a:t>Rathod,</a:t>
            </a:r>
            <a:r>
              <a:rPr sz="1250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Arial"/>
                <a:cs typeface="Arial"/>
              </a:rPr>
              <a:t>Pasi</a:t>
            </a:r>
            <a:r>
              <a:rPr sz="1250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Arial"/>
                <a:cs typeface="Arial"/>
              </a:rPr>
              <a:t>Kämppi,</a:t>
            </a:r>
            <a:r>
              <a:rPr sz="1250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Arial"/>
                <a:cs typeface="Arial"/>
              </a:rPr>
              <a:t>Cristina</a:t>
            </a:r>
            <a:r>
              <a:rPr sz="1250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Arial"/>
                <a:cs typeface="Arial"/>
              </a:rPr>
              <a:t>Alcaraz,</a:t>
            </a:r>
            <a:r>
              <a:rPr sz="1250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Arial"/>
                <a:cs typeface="Arial"/>
              </a:rPr>
              <a:t>Στυλιανός </a:t>
            </a:r>
            <a:r>
              <a:rPr sz="1250" spc="-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Arial"/>
                <a:cs typeface="Arial"/>
              </a:rPr>
              <a:t>Καραγιάννης,</a:t>
            </a:r>
            <a:r>
              <a:rPr sz="1250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Arial"/>
                <a:cs typeface="Arial"/>
              </a:rPr>
              <a:t>Ricardo</a:t>
            </a:r>
            <a:r>
              <a:rPr sz="1250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Arial"/>
                <a:cs typeface="Arial"/>
              </a:rPr>
              <a:t>Lugo,</a:t>
            </a:r>
            <a:endParaRPr sz="12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250" spc="80" dirty="0">
                <a:solidFill>
                  <a:srgbClr val="FFFFFF"/>
                </a:solidFill>
                <a:latin typeface="Arial"/>
                <a:cs typeface="Arial"/>
              </a:rPr>
              <a:t>Kitty</a:t>
            </a:r>
            <a:r>
              <a:rPr sz="1250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100" dirty="0">
                <a:solidFill>
                  <a:srgbClr val="FFFFFF"/>
                </a:solidFill>
                <a:latin typeface="Arial"/>
                <a:cs typeface="Arial"/>
              </a:rPr>
              <a:t>Kioskli,</a:t>
            </a:r>
            <a:r>
              <a:rPr sz="1250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Arial"/>
                <a:cs typeface="Arial"/>
              </a:rPr>
              <a:t>Paulinus</a:t>
            </a:r>
            <a:r>
              <a:rPr sz="1250" spc="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100" dirty="0">
                <a:solidFill>
                  <a:srgbClr val="FFFFFF"/>
                </a:solidFill>
                <a:latin typeface="Arial"/>
                <a:cs typeface="Arial"/>
              </a:rPr>
              <a:t>Ofem</a:t>
            </a:r>
            <a:r>
              <a:rPr sz="1250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40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250" spc="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Arial"/>
                <a:cs typeface="Arial"/>
              </a:rPr>
              <a:t>Louise</a:t>
            </a:r>
            <a:r>
              <a:rPr sz="1250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Arial"/>
                <a:cs typeface="Arial"/>
              </a:rPr>
              <a:t>Praestiin</a:t>
            </a:r>
            <a:endParaRPr sz="12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55000"/>
            <a:chOff x="0" y="0"/>
            <a:chExt cx="14630400" cy="8255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67475" y="6032"/>
              <a:ext cx="6435090" cy="8206740"/>
            </a:xfrm>
            <a:custGeom>
              <a:avLst/>
              <a:gdLst/>
              <a:ahLst/>
              <a:cxnLst/>
              <a:rect l="l" t="t" r="r" b="b"/>
              <a:pathLst>
                <a:path w="6435090" h="8206740">
                  <a:moveTo>
                    <a:pt x="6434708" y="0"/>
                  </a:moveTo>
                  <a:lnTo>
                    <a:pt x="2307272" y="0"/>
                  </a:lnTo>
                  <a:lnTo>
                    <a:pt x="0" y="8206739"/>
                  </a:lnTo>
                  <a:lnTo>
                    <a:pt x="4127500" y="8206739"/>
                  </a:lnTo>
                  <a:lnTo>
                    <a:pt x="6434708" y="0"/>
                  </a:lnTo>
                  <a:close/>
                </a:path>
              </a:pathLst>
            </a:custGeom>
            <a:solidFill>
              <a:srgbClr val="12BDE4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75287" y="0"/>
              <a:ext cx="2310130" cy="8229600"/>
            </a:xfrm>
            <a:custGeom>
              <a:avLst/>
              <a:gdLst/>
              <a:ahLst/>
              <a:cxnLst/>
              <a:rect l="l" t="t" r="r" b="b"/>
              <a:pathLst>
                <a:path w="2310129" h="8229600">
                  <a:moveTo>
                    <a:pt x="2309812" y="0"/>
                  </a:moveTo>
                  <a:lnTo>
                    <a:pt x="0" y="8229600"/>
                  </a:lnTo>
                </a:path>
              </a:pathLst>
            </a:custGeom>
            <a:ln w="25400">
              <a:solidFill>
                <a:srgbClr val="1117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09415" y="0"/>
              <a:ext cx="3059430" cy="8217534"/>
            </a:xfrm>
            <a:custGeom>
              <a:avLst/>
              <a:gdLst/>
              <a:ahLst/>
              <a:cxnLst/>
              <a:rect l="l" t="t" r="r" b="b"/>
              <a:pathLst>
                <a:path w="3059429" h="8217534">
                  <a:moveTo>
                    <a:pt x="1608137" y="2734945"/>
                  </a:moveTo>
                  <a:lnTo>
                    <a:pt x="1564322" y="2736850"/>
                  </a:lnTo>
                  <a:lnTo>
                    <a:pt x="1522412" y="2747327"/>
                  </a:lnTo>
                  <a:lnTo>
                    <a:pt x="1483360" y="2765425"/>
                  </a:lnTo>
                  <a:lnTo>
                    <a:pt x="1448117" y="2791142"/>
                  </a:lnTo>
                  <a:lnTo>
                    <a:pt x="1418589" y="2823527"/>
                  </a:lnTo>
                  <a:lnTo>
                    <a:pt x="1395412" y="2862262"/>
                  </a:lnTo>
                  <a:lnTo>
                    <a:pt x="1395412" y="2863850"/>
                  </a:lnTo>
                  <a:lnTo>
                    <a:pt x="986155" y="4390707"/>
                  </a:lnTo>
                  <a:lnTo>
                    <a:pt x="0" y="8215947"/>
                  </a:lnTo>
                  <a:lnTo>
                    <a:pt x="7937" y="8216900"/>
                  </a:lnTo>
                  <a:lnTo>
                    <a:pt x="15875" y="8217217"/>
                  </a:lnTo>
                  <a:lnTo>
                    <a:pt x="32067" y="8217534"/>
                  </a:lnTo>
                  <a:lnTo>
                    <a:pt x="1015132" y="4398010"/>
                  </a:lnTo>
                  <a:lnTo>
                    <a:pt x="1424305" y="2873057"/>
                  </a:lnTo>
                  <a:lnTo>
                    <a:pt x="1448435" y="2834640"/>
                  </a:lnTo>
                  <a:lnTo>
                    <a:pt x="1479550" y="2803842"/>
                  </a:lnTo>
                  <a:lnTo>
                    <a:pt x="1516380" y="2781617"/>
                  </a:lnTo>
                  <a:lnTo>
                    <a:pt x="1557337" y="2767965"/>
                  </a:lnTo>
                  <a:lnTo>
                    <a:pt x="1600835" y="2764472"/>
                  </a:lnTo>
                  <a:lnTo>
                    <a:pt x="1704829" y="2764472"/>
                  </a:lnTo>
                  <a:lnTo>
                    <a:pt x="1694180" y="2757804"/>
                  </a:lnTo>
                  <a:lnTo>
                    <a:pt x="1652587" y="2742247"/>
                  </a:lnTo>
                  <a:lnTo>
                    <a:pt x="1608137" y="2734945"/>
                  </a:lnTo>
                  <a:close/>
                </a:path>
                <a:path w="3059429" h="8217534">
                  <a:moveTo>
                    <a:pt x="1704829" y="2764472"/>
                  </a:moveTo>
                  <a:lnTo>
                    <a:pt x="1600835" y="2764472"/>
                  </a:lnTo>
                  <a:lnTo>
                    <a:pt x="1644967" y="2771140"/>
                  </a:lnTo>
                  <a:lnTo>
                    <a:pt x="1691639" y="2790825"/>
                  </a:lnTo>
                  <a:lnTo>
                    <a:pt x="1730375" y="2821304"/>
                  </a:lnTo>
                  <a:lnTo>
                    <a:pt x="1759902" y="2860040"/>
                  </a:lnTo>
                  <a:lnTo>
                    <a:pt x="1778635" y="2904807"/>
                  </a:lnTo>
                  <a:lnTo>
                    <a:pt x="1785620" y="2953702"/>
                  </a:lnTo>
                  <a:lnTo>
                    <a:pt x="1778952" y="3003867"/>
                  </a:lnTo>
                  <a:lnTo>
                    <a:pt x="1468437" y="4149090"/>
                  </a:lnTo>
                  <a:lnTo>
                    <a:pt x="1461452" y="4191635"/>
                  </a:lnTo>
                  <a:lnTo>
                    <a:pt x="1462722" y="4234497"/>
                  </a:lnTo>
                  <a:lnTo>
                    <a:pt x="1472247" y="4276407"/>
                  </a:lnTo>
                  <a:lnTo>
                    <a:pt x="1489710" y="4316412"/>
                  </a:lnTo>
                  <a:lnTo>
                    <a:pt x="1514792" y="4351972"/>
                  </a:lnTo>
                  <a:lnTo>
                    <a:pt x="1545907" y="4381817"/>
                  </a:lnTo>
                  <a:lnTo>
                    <a:pt x="1582420" y="4404360"/>
                  </a:lnTo>
                  <a:lnTo>
                    <a:pt x="1623695" y="4419600"/>
                  </a:lnTo>
                  <a:lnTo>
                    <a:pt x="1667510" y="4426902"/>
                  </a:lnTo>
                  <a:lnTo>
                    <a:pt x="1711007" y="4425315"/>
                  </a:lnTo>
                  <a:lnTo>
                    <a:pt x="1752282" y="4415472"/>
                  </a:lnTo>
                  <a:lnTo>
                    <a:pt x="1791017" y="4398010"/>
                  </a:lnTo>
                  <a:lnTo>
                    <a:pt x="1794134" y="4395787"/>
                  </a:lnTo>
                  <a:lnTo>
                    <a:pt x="1679892" y="4395787"/>
                  </a:lnTo>
                  <a:lnTo>
                    <a:pt x="1629727" y="4389437"/>
                  </a:lnTo>
                  <a:lnTo>
                    <a:pt x="1563687" y="4356735"/>
                  </a:lnTo>
                  <a:lnTo>
                    <a:pt x="1515745" y="4301172"/>
                  </a:lnTo>
                  <a:lnTo>
                    <a:pt x="1491614" y="4231005"/>
                  </a:lnTo>
                  <a:lnTo>
                    <a:pt x="1490662" y="4194175"/>
                  </a:lnTo>
                  <a:lnTo>
                    <a:pt x="1497330" y="4156710"/>
                  </a:lnTo>
                  <a:lnTo>
                    <a:pt x="1807845" y="3011487"/>
                  </a:lnTo>
                  <a:lnTo>
                    <a:pt x="1815147" y="2967354"/>
                  </a:lnTo>
                  <a:lnTo>
                    <a:pt x="1813560" y="2924175"/>
                  </a:lnTo>
                  <a:lnTo>
                    <a:pt x="1803717" y="2882582"/>
                  </a:lnTo>
                  <a:lnTo>
                    <a:pt x="1786255" y="2844165"/>
                  </a:lnTo>
                  <a:lnTo>
                    <a:pt x="1761489" y="2809875"/>
                  </a:lnTo>
                  <a:lnTo>
                    <a:pt x="1730692" y="2780665"/>
                  </a:lnTo>
                  <a:lnTo>
                    <a:pt x="1704829" y="2764472"/>
                  </a:lnTo>
                  <a:close/>
                </a:path>
                <a:path w="3059429" h="8217534">
                  <a:moveTo>
                    <a:pt x="3059112" y="0"/>
                  </a:moveTo>
                  <a:lnTo>
                    <a:pt x="3027362" y="0"/>
                  </a:lnTo>
                  <a:lnTo>
                    <a:pt x="2334260" y="2515552"/>
                  </a:lnTo>
                  <a:lnTo>
                    <a:pt x="1862455" y="4255452"/>
                  </a:lnTo>
                  <a:lnTo>
                    <a:pt x="1842770" y="4302125"/>
                  </a:lnTo>
                  <a:lnTo>
                    <a:pt x="1812289" y="4340860"/>
                  </a:lnTo>
                  <a:lnTo>
                    <a:pt x="1773555" y="4370387"/>
                  </a:lnTo>
                  <a:lnTo>
                    <a:pt x="1728787" y="4389120"/>
                  </a:lnTo>
                  <a:lnTo>
                    <a:pt x="1679892" y="4395787"/>
                  </a:lnTo>
                  <a:lnTo>
                    <a:pt x="1794134" y="4395787"/>
                  </a:lnTo>
                  <a:lnTo>
                    <a:pt x="1825307" y="4373562"/>
                  </a:lnTo>
                  <a:lnTo>
                    <a:pt x="1854517" y="4342765"/>
                  </a:lnTo>
                  <a:lnTo>
                    <a:pt x="1877377" y="4306252"/>
                  </a:lnTo>
                  <a:lnTo>
                    <a:pt x="1892935" y="4264660"/>
                  </a:lnTo>
                  <a:lnTo>
                    <a:pt x="2364740" y="2524760"/>
                  </a:lnTo>
                  <a:lnTo>
                    <a:pt x="3057207" y="6032"/>
                  </a:lnTo>
                  <a:lnTo>
                    <a:pt x="3059112" y="0"/>
                  </a:lnTo>
                  <a:close/>
                </a:path>
              </a:pathLst>
            </a:custGeom>
            <a:solidFill>
              <a:srgbClr val="12BD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008177" cy="82295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72800" y="7593965"/>
              <a:ext cx="2592387" cy="48164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851140" y="1221740"/>
            <a:ext cx="369633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b="1" spc="-90" dirty="0">
                <a:latin typeface="Arial"/>
                <a:cs typeface="Arial"/>
              </a:rPr>
              <a:t>Γνωστοποίηση</a:t>
            </a:r>
            <a:endParaRPr sz="4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5905" y="2244090"/>
            <a:ext cx="6490335" cy="201104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355600" marR="5080" indent="-342900" algn="just">
              <a:lnSpc>
                <a:spcPts val="2030"/>
              </a:lnSpc>
              <a:spcBef>
                <a:spcPts val="175"/>
              </a:spcBef>
              <a:buSzPct val="141176"/>
              <a:buChar char="•"/>
              <a:tabLst>
                <a:tab pos="355600" algn="l"/>
              </a:tabLst>
            </a:pP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Χρηματοδοτείται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από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την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Ευρωπαϊκή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Ένωση.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Ωστόσο,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οι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απόψεις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και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οι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γνώμες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που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εκφράζονται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είναι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αποκλειστικά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του/των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συγγραφέα/ων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και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δεν</a:t>
            </a:r>
            <a:r>
              <a:rPr sz="17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αντανακλούν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κατ'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ανάγκη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τις </a:t>
            </a:r>
            <a:r>
              <a:rPr sz="1700" spc="-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απόψεις και τις γνώμες της Ευρωπαϊκής Ένωσης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ή της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HADEA. </a:t>
            </a:r>
            <a:r>
              <a:rPr sz="1700" spc="-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Ούτε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η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Ευρωπαϊκή Ένωση ούτε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η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χορηγούσα αρχή μπορούν να </a:t>
            </a:r>
            <a:r>
              <a:rPr sz="1700" spc="-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θεωρηθούν</a:t>
            </a:r>
            <a:r>
              <a:rPr sz="17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υπεύθυνοι γι'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αυτές.</a:t>
            </a:r>
            <a:endParaRPr sz="17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SzPct val="141176"/>
              <a:buChar char="•"/>
              <a:tabLst>
                <a:tab pos="354330" algn="l"/>
                <a:tab pos="354965" algn="l"/>
              </a:tabLst>
            </a:pP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Συμφωνία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έργου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αριθ. </a:t>
            </a:r>
            <a:r>
              <a:rPr sz="1700" spc="-15" dirty="0">
                <a:solidFill>
                  <a:srgbClr val="FFFFFF"/>
                </a:solidFill>
                <a:latin typeface="Arial"/>
                <a:cs typeface="Arial"/>
              </a:rPr>
              <a:t>101083594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0095" y="605155"/>
            <a:ext cx="7521575" cy="1869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rgbClr val="11171F"/>
                </a:solidFill>
              </a:rPr>
              <a:t>Επαγγελματική</a:t>
            </a:r>
            <a:r>
              <a:rPr spc="-20" dirty="0">
                <a:solidFill>
                  <a:srgbClr val="11171F"/>
                </a:solidFill>
              </a:rPr>
              <a:t> </a:t>
            </a:r>
            <a:r>
              <a:rPr spc="-15" dirty="0">
                <a:solidFill>
                  <a:srgbClr val="11171F"/>
                </a:solidFill>
              </a:rPr>
              <a:t>ενότητα κατάρτισης CyberSecPro</a:t>
            </a:r>
            <a:r>
              <a:rPr spc="-10" dirty="0">
                <a:solidFill>
                  <a:srgbClr val="11171F"/>
                </a:solidFill>
              </a:rPr>
              <a:t> </a:t>
            </a:r>
            <a:r>
              <a:rPr spc="-5" dirty="0">
                <a:solidFill>
                  <a:srgbClr val="11171F"/>
                </a:solidFill>
              </a:rPr>
              <a:t>1:</a:t>
            </a:r>
          </a:p>
          <a:p>
            <a:pPr marL="12700" marR="5080">
              <a:lnSpc>
                <a:spcPts val="3829"/>
              </a:lnSpc>
              <a:spcBef>
                <a:spcPts val="415"/>
              </a:spcBef>
            </a:pPr>
            <a:r>
              <a:rPr sz="3400" b="1" spc="-5" dirty="0">
                <a:solidFill>
                  <a:srgbClr val="11171F"/>
                </a:solidFill>
                <a:latin typeface="Arial"/>
                <a:cs typeface="Arial"/>
              </a:rPr>
              <a:t>Ουσιώδεις αρχές και διαχείριση της </a:t>
            </a:r>
            <a:r>
              <a:rPr sz="3400" b="1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3400" b="1" spc="-5" dirty="0">
                <a:solidFill>
                  <a:srgbClr val="11171F"/>
                </a:solidFill>
                <a:latin typeface="Arial"/>
                <a:cs typeface="Arial"/>
              </a:rPr>
              <a:t>κυβερνοασφάλειας</a:t>
            </a:r>
            <a:r>
              <a:rPr sz="3400" b="1" spc="-18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3400" b="1" dirty="0">
                <a:solidFill>
                  <a:srgbClr val="11171F"/>
                </a:solidFill>
                <a:latin typeface="Arial"/>
                <a:cs typeface="Arial"/>
              </a:rPr>
              <a:t>για</a:t>
            </a:r>
            <a:r>
              <a:rPr sz="3400" b="1" spc="-18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3400" b="1" spc="-5" dirty="0">
                <a:solidFill>
                  <a:srgbClr val="11171F"/>
                </a:solidFill>
                <a:latin typeface="Arial"/>
                <a:cs typeface="Arial"/>
              </a:rPr>
              <a:t>τον</a:t>
            </a:r>
            <a:r>
              <a:rPr sz="3400" b="1" spc="-17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3400" b="1" spc="-5" dirty="0">
                <a:solidFill>
                  <a:srgbClr val="11171F"/>
                </a:solidFill>
                <a:latin typeface="Arial"/>
                <a:cs typeface="Arial"/>
              </a:rPr>
              <a:t>τομέα</a:t>
            </a:r>
            <a:r>
              <a:rPr sz="3400" b="1" spc="-18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3400" b="1" spc="-5" dirty="0">
                <a:solidFill>
                  <a:srgbClr val="11171F"/>
                </a:solidFill>
                <a:latin typeface="Arial"/>
                <a:cs typeface="Arial"/>
              </a:rPr>
              <a:t>της </a:t>
            </a:r>
            <a:r>
              <a:rPr sz="3400" b="1" spc="-93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3400" b="1" spc="-5" dirty="0">
                <a:solidFill>
                  <a:srgbClr val="11171F"/>
                </a:solidFill>
                <a:latin typeface="Arial"/>
                <a:cs typeface="Arial"/>
              </a:rPr>
              <a:t>ενέργειας</a:t>
            </a:r>
            <a:endParaRPr sz="3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0095" y="2957829"/>
            <a:ext cx="8605520" cy="1343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solidFill>
                  <a:srgbClr val="262323"/>
                </a:solidFill>
                <a:latin typeface="Calibri"/>
                <a:cs typeface="Calibri"/>
              </a:rPr>
              <a:t>Καλώς</a:t>
            </a:r>
            <a:r>
              <a:rPr sz="11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40" dirty="0">
                <a:solidFill>
                  <a:srgbClr val="262323"/>
                </a:solidFill>
                <a:latin typeface="Calibri"/>
                <a:cs typeface="Calibri"/>
              </a:rPr>
              <a:t>ήρθατε</a:t>
            </a:r>
            <a:r>
              <a:rPr sz="11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5" dirty="0">
                <a:solidFill>
                  <a:srgbClr val="262323"/>
                </a:solidFill>
                <a:latin typeface="Calibri"/>
                <a:cs typeface="Calibri"/>
              </a:rPr>
              <a:t>στην</a:t>
            </a:r>
            <a:r>
              <a:rPr sz="11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40" dirty="0">
                <a:solidFill>
                  <a:srgbClr val="262323"/>
                </a:solidFill>
                <a:latin typeface="Calibri"/>
                <a:cs typeface="Calibri"/>
              </a:rPr>
              <a:t>ολοκληρωμένη</a:t>
            </a:r>
            <a:r>
              <a:rPr sz="11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40" dirty="0">
                <a:solidFill>
                  <a:srgbClr val="262323"/>
                </a:solidFill>
                <a:latin typeface="Calibri"/>
                <a:cs typeface="Calibri"/>
              </a:rPr>
              <a:t>ενότητα</a:t>
            </a:r>
            <a:r>
              <a:rPr sz="11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40" dirty="0">
                <a:solidFill>
                  <a:srgbClr val="262323"/>
                </a:solidFill>
                <a:latin typeface="Calibri"/>
                <a:cs typeface="Calibri"/>
              </a:rPr>
              <a:t>κατάρτισης</a:t>
            </a:r>
            <a:r>
              <a:rPr sz="11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1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40" dirty="0">
                <a:solidFill>
                  <a:srgbClr val="262323"/>
                </a:solidFill>
                <a:latin typeface="Calibri"/>
                <a:cs typeface="Calibri"/>
              </a:rPr>
              <a:t>CyberSecPro</a:t>
            </a:r>
            <a:r>
              <a:rPr sz="11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που</a:t>
            </a:r>
            <a:r>
              <a:rPr sz="11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40" dirty="0">
                <a:solidFill>
                  <a:srgbClr val="262323"/>
                </a:solidFill>
                <a:latin typeface="Calibri"/>
                <a:cs typeface="Calibri"/>
              </a:rPr>
              <a:t>εξοπλίζει</a:t>
            </a:r>
            <a:r>
              <a:rPr sz="11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5" dirty="0">
                <a:solidFill>
                  <a:srgbClr val="262323"/>
                </a:solidFill>
                <a:latin typeface="Calibri"/>
                <a:cs typeface="Calibri"/>
              </a:rPr>
              <a:t>τους</a:t>
            </a:r>
            <a:r>
              <a:rPr sz="11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40" dirty="0">
                <a:solidFill>
                  <a:srgbClr val="262323"/>
                </a:solidFill>
                <a:latin typeface="Calibri"/>
                <a:cs typeface="Calibri"/>
              </a:rPr>
              <a:t>επαγγελματίες</a:t>
            </a:r>
            <a:r>
              <a:rPr sz="11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του</a:t>
            </a:r>
            <a:r>
              <a:rPr sz="11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5" dirty="0">
                <a:solidFill>
                  <a:srgbClr val="262323"/>
                </a:solidFill>
                <a:latin typeface="Calibri"/>
                <a:cs typeface="Calibri"/>
              </a:rPr>
              <a:t>τομέα</a:t>
            </a:r>
            <a:r>
              <a:rPr sz="11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1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40" dirty="0">
                <a:solidFill>
                  <a:srgbClr val="262323"/>
                </a:solidFill>
                <a:latin typeface="Calibri"/>
                <a:cs typeface="Calibri"/>
              </a:rPr>
              <a:t>ενέργειας</a:t>
            </a:r>
            <a:r>
              <a:rPr sz="11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1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1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1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10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1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δεξιότητες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71600"/>
              </a:lnSpc>
            </a:pP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απέναντι</a:t>
            </a:r>
            <a:r>
              <a:rPr sz="11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στις</a:t>
            </a:r>
            <a:r>
              <a:rPr sz="110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εξελισσόμενες</a:t>
            </a:r>
            <a:r>
              <a:rPr sz="11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5" dirty="0">
                <a:solidFill>
                  <a:srgbClr val="262323"/>
                </a:solidFill>
                <a:latin typeface="Calibri"/>
                <a:cs typeface="Calibri"/>
              </a:rPr>
              <a:t>κυβερνοαπειλές.</a:t>
            </a:r>
            <a:r>
              <a:rPr sz="11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Προδιαγραφές</a:t>
            </a:r>
            <a:r>
              <a:rPr sz="110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ειδικά</a:t>
            </a:r>
            <a:r>
              <a:rPr sz="110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10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τον</a:t>
            </a:r>
            <a:r>
              <a:rPr sz="11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ειδικά</a:t>
            </a:r>
            <a:r>
              <a:rPr sz="110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10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τον</a:t>
            </a:r>
            <a:r>
              <a:rPr sz="11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κλάδο</a:t>
            </a:r>
            <a:r>
              <a:rPr sz="110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10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ενέργειας,</a:t>
            </a:r>
            <a:r>
              <a:rPr sz="11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αυτό</a:t>
            </a:r>
            <a:r>
              <a:rPr sz="110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262323"/>
                </a:solidFill>
                <a:latin typeface="Calibri"/>
                <a:cs typeface="Calibri"/>
              </a:rPr>
              <a:t>το</a:t>
            </a:r>
            <a:r>
              <a:rPr sz="110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προγραμματίζει</a:t>
            </a:r>
            <a:r>
              <a:rPr sz="110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5" dirty="0">
                <a:solidFill>
                  <a:srgbClr val="262323"/>
                </a:solidFill>
                <a:latin typeface="Calibri"/>
                <a:cs typeface="Calibri"/>
              </a:rPr>
              <a:t>διευθυνσιοδότηση</a:t>
            </a:r>
            <a:r>
              <a:rPr sz="11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των </a:t>
            </a:r>
            <a:r>
              <a:rPr sz="11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μοναδικών προκλήσεων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που </a:t>
            </a:r>
            <a:r>
              <a:rPr sz="1100" spc="-35" dirty="0">
                <a:solidFill>
                  <a:srgbClr val="262323"/>
                </a:solidFill>
                <a:latin typeface="Calibri"/>
                <a:cs typeface="Calibri"/>
              </a:rPr>
              <a:t>αντιμετωπίζουν </a:t>
            </a:r>
            <a:r>
              <a:rPr sz="1100" spc="-20" dirty="0">
                <a:solidFill>
                  <a:srgbClr val="262323"/>
                </a:solidFill>
                <a:latin typeface="Calibri"/>
                <a:cs typeface="Calibri"/>
              </a:rPr>
              <a:t>οι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πάροχοι ενέργειας, ενέργειας,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ARM </a:t>
            </a:r>
            <a:r>
              <a:rPr sz="1100" spc="-35" dirty="0">
                <a:solidFill>
                  <a:srgbClr val="262323"/>
                </a:solidFill>
                <a:latin typeface="Calibri"/>
                <a:cs typeface="Calibri"/>
              </a:rPr>
              <a:t>(Αρχιτεκτονική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επεξεργαστών)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σας </a:t>
            </a:r>
            <a:r>
              <a:rPr sz="1100" spc="-20" dirty="0">
                <a:solidFill>
                  <a:srgbClr val="262323"/>
                </a:solidFill>
                <a:latin typeface="Calibri"/>
                <a:cs typeface="Calibri"/>
              </a:rPr>
              <a:t>με τα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απαραίτητα εργαλεία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για την </a:t>
            </a:r>
            <a:r>
              <a:rPr sz="11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προστασία κρίσιμων υποδομών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και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λειτουργικών. Πάρτε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τις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λειτουργίες. Ετοιμαστείτε </a:t>
            </a:r>
            <a:r>
              <a:rPr sz="1100" spc="-20" dirty="0">
                <a:solidFill>
                  <a:srgbClr val="262323"/>
                </a:solidFill>
                <a:latin typeface="Calibri"/>
                <a:cs typeface="Calibri"/>
              </a:rPr>
              <a:t>να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ξεκινήσετε ταξίδι στον περίπλοκο κόσμο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της </a:t>
            </a:r>
            <a:r>
              <a:rPr sz="1100" spc="-35" dirty="0">
                <a:solidFill>
                  <a:srgbClr val="262323"/>
                </a:solidFill>
                <a:latin typeface="Calibri"/>
                <a:cs typeface="Calibri"/>
              </a:rPr>
              <a:t>κυβερνοασφάλειας,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 μαθαίνοντας</a:t>
            </a:r>
            <a:r>
              <a:rPr sz="11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από</a:t>
            </a:r>
            <a:r>
              <a:rPr sz="11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εκπαιδευτές,</a:t>
            </a:r>
            <a:r>
              <a:rPr sz="11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5" dirty="0">
                <a:solidFill>
                  <a:srgbClr val="262323"/>
                </a:solidFill>
                <a:latin typeface="Calibri"/>
                <a:cs typeface="Calibri"/>
              </a:rPr>
              <a:t>εμπειρογνώμονες</a:t>
            </a:r>
            <a:r>
              <a:rPr sz="110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του</a:t>
            </a:r>
            <a:r>
              <a:rPr sz="11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κλάδου</a:t>
            </a:r>
            <a:r>
              <a:rPr sz="11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1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αποκτώντας</a:t>
            </a:r>
            <a:r>
              <a:rPr sz="11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βαθιά</a:t>
            </a:r>
            <a:r>
              <a:rPr sz="11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κατανόηση</a:t>
            </a:r>
            <a:r>
              <a:rPr sz="110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του</a:t>
            </a:r>
            <a:r>
              <a:rPr sz="1100" spc="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62323"/>
                </a:solidFill>
                <a:latin typeface="Calibri"/>
                <a:cs typeface="Calibri"/>
              </a:rPr>
              <a:t>που</a:t>
            </a:r>
            <a:r>
              <a:rPr sz="11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262323"/>
                </a:solidFill>
                <a:latin typeface="Calibri"/>
                <a:cs typeface="Calibri"/>
              </a:rPr>
              <a:t>στοχεύει</a:t>
            </a:r>
            <a:r>
              <a:rPr sz="11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262323"/>
                </a:solidFill>
                <a:latin typeface="Calibri"/>
                <a:cs typeface="Calibri"/>
              </a:rPr>
              <a:t>σε</a:t>
            </a:r>
            <a:r>
              <a:rPr sz="110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15" dirty="0">
                <a:solidFill>
                  <a:srgbClr val="262323"/>
                </a:solidFill>
                <a:latin typeface="Calibri"/>
                <a:cs typeface="Calibri"/>
              </a:rPr>
              <a:t>ενεργειακές</a:t>
            </a:r>
            <a:r>
              <a:rPr sz="11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100" spc="-15" dirty="0">
                <a:solidFill>
                  <a:srgbClr val="262323"/>
                </a:solidFill>
                <a:latin typeface="Calibri"/>
                <a:cs typeface="Calibri"/>
              </a:rPr>
              <a:t>υποδομές.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19245" y="6129020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963987" cy="82295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1527" y="6097270"/>
            <a:ext cx="2590800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69459" y="787717"/>
            <a:ext cx="8813165" cy="1082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900"/>
              </a:lnSpc>
              <a:spcBef>
                <a:spcPts val="100"/>
              </a:spcBef>
            </a:pPr>
            <a:r>
              <a:rPr sz="3100" spc="315" dirty="0">
                <a:solidFill>
                  <a:srgbClr val="5EA8FF"/>
                </a:solidFill>
              </a:rPr>
              <a:t>Κατανόηση </a:t>
            </a:r>
            <a:r>
              <a:rPr sz="3100" spc="275" dirty="0">
                <a:solidFill>
                  <a:srgbClr val="5EA8FF"/>
                </a:solidFill>
              </a:rPr>
              <a:t>της </a:t>
            </a:r>
            <a:r>
              <a:rPr sz="3100" spc="305" dirty="0">
                <a:solidFill>
                  <a:srgbClr val="5EA8FF"/>
                </a:solidFill>
              </a:rPr>
              <a:t>σημασίας </a:t>
            </a:r>
            <a:r>
              <a:rPr sz="3100" spc="270" dirty="0">
                <a:solidFill>
                  <a:srgbClr val="5EA8FF"/>
                </a:solidFill>
              </a:rPr>
              <a:t>της </a:t>
            </a:r>
            <a:r>
              <a:rPr sz="3100" spc="275" dirty="0">
                <a:solidFill>
                  <a:srgbClr val="5EA8FF"/>
                </a:solidFill>
              </a:rPr>
              <a:t> </a:t>
            </a:r>
            <a:r>
              <a:rPr sz="3100" spc="295" dirty="0">
                <a:solidFill>
                  <a:srgbClr val="5EA8FF"/>
                </a:solidFill>
              </a:rPr>
              <a:t>κυβερνοασφάλειας</a:t>
            </a:r>
            <a:r>
              <a:rPr sz="3100" spc="210" dirty="0">
                <a:solidFill>
                  <a:srgbClr val="5EA8FF"/>
                </a:solidFill>
              </a:rPr>
              <a:t> </a:t>
            </a:r>
            <a:r>
              <a:rPr sz="3100" spc="285" dirty="0">
                <a:solidFill>
                  <a:srgbClr val="5EA8FF"/>
                </a:solidFill>
              </a:rPr>
              <a:t>στον</a:t>
            </a:r>
            <a:r>
              <a:rPr sz="3100" spc="204" dirty="0">
                <a:solidFill>
                  <a:srgbClr val="5EA8FF"/>
                </a:solidFill>
              </a:rPr>
              <a:t> </a:t>
            </a:r>
            <a:r>
              <a:rPr sz="3100" spc="295" dirty="0">
                <a:solidFill>
                  <a:srgbClr val="5EA8FF"/>
                </a:solidFill>
              </a:rPr>
              <a:t>τομέα</a:t>
            </a:r>
            <a:r>
              <a:rPr sz="3100" spc="220" dirty="0">
                <a:solidFill>
                  <a:srgbClr val="5EA8FF"/>
                </a:solidFill>
              </a:rPr>
              <a:t> </a:t>
            </a:r>
            <a:r>
              <a:rPr sz="3100" spc="265" dirty="0">
                <a:solidFill>
                  <a:srgbClr val="5EA8FF"/>
                </a:solidFill>
              </a:rPr>
              <a:t>της</a:t>
            </a:r>
            <a:r>
              <a:rPr sz="3100" spc="210" dirty="0">
                <a:solidFill>
                  <a:srgbClr val="5EA8FF"/>
                </a:solidFill>
              </a:rPr>
              <a:t> </a:t>
            </a:r>
            <a:r>
              <a:rPr sz="3100" spc="265" dirty="0">
                <a:solidFill>
                  <a:srgbClr val="5EA8FF"/>
                </a:solidFill>
              </a:rPr>
              <a:t>ενέργειας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5291454" y="3173729"/>
            <a:ext cx="18211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40" dirty="0">
                <a:solidFill>
                  <a:srgbClr val="5EA8FF"/>
                </a:solidFill>
                <a:latin typeface="Calibri"/>
                <a:cs typeface="Calibri"/>
              </a:rPr>
              <a:t>Ουσιώδεις</a:t>
            </a:r>
            <a:r>
              <a:rPr sz="1500" spc="6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5EA8FF"/>
                </a:solidFill>
                <a:latin typeface="Calibri"/>
                <a:cs typeface="Calibri"/>
              </a:rPr>
              <a:t>γνώσεις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91454" y="3559175"/>
            <a:ext cx="3362960" cy="1078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200"/>
              </a:lnSpc>
              <a:spcBef>
                <a:spcPts val="100"/>
              </a:spcBef>
            </a:pPr>
            <a:r>
              <a:rPr sz="1250" spc="-215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90" dirty="0">
                <a:solidFill>
                  <a:srgbClr val="11171F"/>
                </a:solidFill>
                <a:latin typeface="Calibri"/>
                <a:cs typeface="Calibri"/>
              </a:rPr>
              <a:t>ι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11171F"/>
                </a:solidFill>
                <a:latin typeface="Calibri"/>
                <a:cs typeface="Calibri"/>
              </a:rPr>
              <a:t>συμμ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ε</a:t>
            </a:r>
            <a:r>
              <a:rPr sz="1250" spc="-120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55" dirty="0">
                <a:solidFill>
                  <a:srgbClr val="11171F"/>
                </a:solidFill>
                <a:latin typeface="Calibri"/>
                <a:cs typeface="Calibri"/>
              </a:rPr>
              <a:t>έχο</a:t>
            </a:r>
            <a:r>
              <a:rPr sz="1250" spc="-140" dirty="0">
                <a:solidFill>
                  <a:srgbClr val="11171F"/>
                </a:solidFill>
                <a:latin typeface="Calibri"/>
                <a:cs typeface="Calibri"/>
              </a:rPr>
              <a:t>ν</a:t>
            </a:r>
            <a:r>
              <a:rPr sz="1250" spc="-130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ε</a:t>
            </a:r>
            <a:r>
              <a:rPr sz="1250" spc="-130" dirty="0">
                <a:solidFill>
                  <a:srgbClr val="11171F"/>
                </a:solidFill>
                <a:latin typeface="Calibri"/>
                <a:cs typeface="Calibri"/>
              </a:rPr>
              <a:t>ς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11171F"/>
                </a:solidFill>
                <a:latin typeface="Calibri"/>
                <a:cs typeface="Calibri"/>
              </a:rPr>
              <a:t>θ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α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απ</a:t>
            </a:r>
            <a:r>
              <a:rPr sz="1250" spc="-165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κ</a:t>
            </a:r>
            <a:r>
              <a:rPr sz="1250" spc="-125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11171F"/>
                </a:solidFill>
                <a:latin typeface="Calibri"/>
                <a:cs typeface="Calibri"/>
              </a:rPr>
              <a:t>ήσ</a:t>
            </a:r>
            <a:r>
              <a:rPr sz="1250" spc="-165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175" dirty="0">
                <a:solidFill>
                  <a:srgbClr val="11171F"/>
                </a:solidFill>
                <a:latin typeface="Calibri"/>
                <a:cs typeface="Calibri"/>
              </a:rPr>
              <a:t>υ</a:t>
            </a:r>
            <a:r>
              <a:rPr sz="1250" spc="-140" dirty="0">
                <a:solidFill>
                  <a:srgbClr val="11171F"/>
                </a:solidFill>
                <a:latin typeface="Calibri"/>
                <a:cs typeface="Calibri"/>
              </a:rPr>
              <a:t>ν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65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175" dirty="0">
                <a:solidFill>
                  <a:srgbClr val="11171F"/>
                </a:solidFill>
                <a:latin typeface="Calibri"/>
                <a:cs typeface="Calibri"/>
              </a:rPr>
              <a:t>υ</a:t>
            </a:r>
            <a:r>
              <a:rPr sz="1250" spc="-170" dirty="0">
                <a:solidFill>
                  <a:srgbClr val="11171F"/>
                </a:solidFill>
                <a:latin typeface="Calibri"/>
                <a:cs typeface="Calibri"/>
              </a:rPr>
              <a:t>σ</a:t>
            </a:r>
            <a:r>
              <a:rPr sz="1250" spc="-90" dirty="0">
                <a:solidFill>
                  <a:srgbClr val="11171F"/>
                </a:solidFill>
                <a:latin typeface="Calibri"/>
                <a:cs typeface="Calibri"/>
              </a:rPr>
              <a:t>ι</a:t>
            </a:r>
            <a:r>
              <a:rPr sz="1250" spc="-195" dirty="0">
                <a:solidFill>
                  <a:srgbClr val="11171F"/>
                </a:solidFill>
                <a:latin typeface="Calibri"/>
                <a:cs typeface="Calibri"/>
              </a:rPr>
              <a:t>ώδ</a:t>
            </a:r>
            <a:r>
              <a:rPr sz="1250" spc="-170" dirty="0">
                <a:solidFill>
                  <a:srgbClr val="11171F"/>
                </a:solidFill>
                <a:latin typeface="Calibri"/>
                <a:cs typeface="Calibri"/>
              </a:rPr>
              <a:t>η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11171F"/>
                </a:solidFill>
                <a:latin typeface="Calibri"/>
                <a:cs typeface="Calibri"/>
              </a:rPr>
              <a:t>γ</a:t>
            </a:r>
            <a:r>
              <a:rPr sz="1250" spc="-140" dirty="0">
                <a:solidFill>
                  <a:srgbClr val="11171F"/>
                </a:solidFill>
                <a:latin typeface="Calibri"/>
                <a:cs typeface="Calibri"/>
              </a:rPr>
              <a:t>ν</a:t>
            </a:r>
            <a:r>
              <a:rPr sz="1250" spc="-200" dirty="0">
                <a:solidFill>
                  <a:srgbClr val="11171F"/>
                </a:solidFill>
                <a:latin typeface="Calibri"/>
                <a:cs typeface="Calibri"/>
              </a:rPr>
              <a:t>ώσ</a:t>
            </a:r>
            <a:r>
              <a:rPr sz="1250" spc="-170" dirty="0">
                <a:solidFill>
                  <a:srgbClr val="11171F"/>
                </a:solidFill>
                <a:latin typeface="Calibri"/>
                <a:cs typeface="Calibri"/>
              </a:rPr>
              <a:t>η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11171F"/>
                </a:solidFill>
                <a:latin typeface="Calibri"/>
                <a:cs typeface="Calibri"/>
              </a:rPr>
              <a:t>γι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α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70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95" dirty="0">
                <a:solidFill>
                  <a:srgbClr val="11171F"/>
                </a:solidFill>
                <a:latin typeface="Calibri"/>
                <a:cs typeface="Calibri"/>
              </a:rPr>
              <a:t>ν  </a:t>
            </a:r>
            <a:r>
              <a:rPr sz="1250" spc="-145" dirty="0">
                <a:solidFill>
                  <a:srgbClr val="11171F"/>
                </a:solidFill>
                <a:latin typeface="Calibri"/>
                <a:cs typeface="Calibri"/>
              </a:rPr>
              <a:t>εν</a:t>
            </a:r>
            <a:r>
              <a:rPr sz="1250" spc="-125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65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π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ισμ</a:t>
            </a:r>
            <a:r>
              <a:rPr sz="1250" spc="-165" dirty="0">
                <a:solidFill>
                  <a:srgbClr val="11171F"/>
                </a:solidFill>
                <a:latin typeface="Calibri"/>
                <a:cs typeface="Calibri"/>
              </a:rPr>
              <a:t>ό</a:t>
            </a:r>
            <a:r>
              <a:rPr sz="1250" spc="-90" dirty="0">
                <a:solidFill>
                  <a:srgbClr val="11171F"/>
                </a:solidFill>
                <a:latin typeface="Arial"/>
                <a:cs typeface="Arial"/>
              </a:rPr>
              <a:t>, </a:t>
            </a:r>
            <a:r>
              <a:rPr sz="1250" spc="-125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11171F"/>
                </a:solidFill>
                <a:latin typeface="Calibri"/>
                <a:cs typeface="Calibri"/>
              </a:rPr>
              <a:t>η</a:t>
            </a:r>
            <a:r>
              <a:rPr sz="1250" spc="-140" dirty="0">
                <a:solidFill>
                  <a:srgbClr val="11171F"/>
                </a:solidFill>
                <a:latin typeface="Calibri"/>
                <a:cs typeface="Calibri"/>
              </a:rPr>
              <a:t>ν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π</a:t>
            </a:r>
            <a:r>
              <a:rPr sz="1250" spc="-160" dirty="0">
                <a:solidFill>
                  <a:srgbClr val="11171F"/>
                </a:solidFill>
                <a:latin typeface="Calibri"/>
                <a:cs typeface="Calibri"/>
              </a:rPr>
              <a:t>ρ</a:t>
            </a:r>
            <a:r>
              <a:rPr sz="1250" spc="-170" dirty="0">
                <a:solidFill>
                  <a:srgbClr val="11171F"/>
                </a:solidFill>
                <a:latin typeface="Calibri"/>
                <a:cs typeface="Calibri"/>
              </a:rPr>
              <a:t>ό</a:t>
            </a:r>
            <a:r>
              <a:rPr sz="1250" spc="-145" dirty="0">
                <a:solidFill>
                  <a:srgbClr val="11171F"/>
                </a:solidFill>
                <a:latin typeface="Calibri"/>
                <a:cs typeface="Calibri"/>
              </a:rPr>
              <a:t>λ</a:t>
            </a:r>
            <a:r>
              <a:rPr sz="1250" spc="-175" dirty="0">
                <a:solidFill>
                  <a:srgbClr val="11171F"/>
                </a:solidFill>
                <a:latin typeface="Calibri"/>
                <a:cs typeface="Calibri"/>
              </a:rPr>
              <a:t>η</a:t>
            </a:r>
            <a:r>
              <a:rPr sz="1250" spc="-225" dirty="0">
                <a:solidFill>
                  <a:srgbClr val="11171F"/>
                </a:solidFill>
                <a:latin typeface="Calibri"/>
                <a:cs typeface="Calibri"/>
              </a:rPr>
              <a:t>ψ</a:t>
            </a:r>
            <a:r>
              <a:rPr sz="1250" spc="-170" dirty="0">
                <a:solidFill>
                  <a:srgbClr val="11171F"/>
                </a:solidFill>
                <a:latin typeface="Calibri"/>
                <a:cs typeface="Calibri"/>
              </a:rPr>
              <a:t>η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κ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α</a:t>
            </a:r>
            <a:r>
              <a:rPr sz="1250" spc="-90" dirty="0">
                <a:solidFill>
                  <a:srgbClr val="11171F"/>
                </a:solidFill>
                <a:latin typeface="Calibri"/>
                <a:cs typeface="Calibri"/>
              </a:rPr>
              <a:t>ι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η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ν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11171F"/>
                </a:solidFill>
                <a:latin typeface="Calibri"/>
                <a:cs typeface="Calibri"/>
              </a:rPr>
              <a:t>α</a:t>
            </a:r>
            <a:r>
              <a:rPr sz="1250" spc="-130" dirty="0">
                <a:solidFill>
                  <a:srgbClr val="11171F"/>
                </a:solidFill>
                <a:latin typeface="Calibri"/>
                <a:cs typeface="Calibri"/>
              </a:rPr>
              <a:t>ν</a:t>
            </a:r>
            <a:r>
              <a:rPr sz="1250" spc="-110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20" dirty="0">
                <a:solidFill>
                  <a:srgbClr val="11171F"/>
                </a:solidFill>
                <a:latin typeface="Calibri"/>
                <a:cs typeface="Calibri"/>
              </a:rPr>
              <a:t>ιμ</a:t>
            </a:r>
            <a:r>
              <a:rPr sz="1250" spc="-130" dirty="0">
                <a:solidFill>
                  <a:srgbClr val="11171F"/>
                </a:solidFill>
                <a:latin typeface="Calibri"/>
                <a:cs typeface="Calibri"/>
              </a:rPr>
              <a:t>ε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90" dirty="0">
                <a:solidFill>
                  <a:srgbClr val="11171F"/>
                </a:solidFill>
                <a:latin typeface="Calibri"/>
                <a:cs typeface="Calibri"/>
              </a:rPr>
              <a:t>ώ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π</a:t>
            </a:r>
            <a:r>
              <a:rPr sz="1250" spc="-85" dirty="0">
                <a:solidFill>
                  <a:srgbClr val="11171F"/>
                </a:solidFill>
                <a:latin typeface="Calibri"/>
                <a:cs typeface="Calibri"/>
              </a:rPr>
              <a:t>ι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σ</a:t>
            </a:r>
            <a:r>
              <a:rPr sz="1250" spc="-135" dirty="0">
                <a:solidFill>
                  <a:srgbClr val="11171F"/>
                </a:solidFill>
                <a:latin typeface="Calibri"/>
                <a:cs typeface="Calibri"/>
              </a:rPr>
              <a:t>η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11171F"/>
                </a:solidFill>
                <a:latin typeface="Calibri"/>
                <a:cs typeface="Calibri"/>
              </a:rPr>
              <a:t>απ</a:t>
            </a:r>
            <a:r>
              <a:rPr sz="1250" spc="-130" dirty="0">
                <a:solidFill>
                  <a:srgbClr val="11171F"/>
                </a:solidFill>
                <a:latin typeface="Calibri"/>
                <a:cs typeface="Calibri"/>
              </a:rPr>
              <a:t>ε</a:t>
            </a:r>
            <a:r>
              <a:rPr sz="1250" spc="-85" dirty="0">
                <a:solidFill>
                  <a:srgbClr val="11171F"/>
                </a:solidFill>
                <a:latin typeface="Calibri"/>
                <a:cs typeface="Calibri"/>
              </a:rPr>
              <a:t>ι</a:t>
            </a:r>
            <a:r>
              <a:rPr sz="1250" spc="-125" dirty="0">
                <a:solidFill>
                  <a:srgbClr val="11171F"/>
                </a:solidFill>
                <a:latin typeface="Calibri"/>
                <a:cs typeface="Calibri"/>
              </a:rPr>
              <a:t>λ</a:t>
            </a:r>
            <a:r>
              <a:rPr sz="1250" spc="-190" dirty="0">
                <a:solidFill>
                  <a:srgbClr val="11171F"/>
                </a:solidFill>
                <a:latin typeface="Calibri"/>
                <a:cs typeface="Calibri"/>
              </a:rPr>
              <a:t>ώ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ν</a:t>
            </a:r>
            <a:r>
              <a:rPr sz="1250" spc="-3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σ</a:t>
            </a:r>
            <a:r>
              <a:rPr sz="1250" spc="-110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75" dirty="0">
                <a:solidFill>
                  <a:srgbClr val="11171F"/>
                </a:solidFill>
                <a:latin typeface="Calibri"/>
                <a:cs typeface="Calibri"/>
              </a:rPr>
              <a:t>ν  </a:t>
            </a:r>
            <a:r>
              <a:rPr sz="1250" spc="-135" dirty="0">
                <a:solidFill>
                  <a:srgbClr val="11171F"/>
                </a:solidFill>
                <a:latin typeface="Calibri"/>
                <a:cs typeface="Calibri"/>
              </a:rPr>
              <a:t>κυβερνοχώρο</a:t>
            </a:r>
            <a:r>
              <a:rPr sz="1250" spc="-135" dirty="0">
                <a:solidFill>
                  <a:srgbClr val="11171F"/>
                </a:solidFill>
                <a:latin typeface="Arial"/>
                <a:cs typeface="Arial"/>
              </a:rPr>
              <a:t>, </a:t>
            </a:r>
            <a:r>
              <a:rPr sz="1250" spc="-130" dirty="0">
                <a:solidFill>
                  <a:srgbClr val="11171F"/>
                </a:solidFill>
                <a:latin typeface="Calibri"/>
                <a:cs typeface="Calibri"/>
              </a:rPr>
              <a:t>διασφαλίζοντας</a:t>
            </a:r>
            <a:r>
              <a:rPr sz="1250" spc="-125" dirty="0">
                <a:solidFill>
                  <a:srgbClr val="11171F"/>
                </a:solidFill>
                <a:latin typeface="Calibri"/>
                <a:cs typeface="Calibri"/>
              </a:rPr>
              <a:t> την</a:t>
            </a:r>
            <a:r>
              <a:rPr sz="1250" spc="-12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11171F"/>
                </a:solidFill>
                <a:latin typeface="Calibri"/>
                <a:cs typeface="Calibri"/>
              </a:rPr>
              <a:t>ασφάλεια</a:t>
            </a:r>
            <a:r>
              <a:rPr sz="1250" spc="-13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11171F"/>
                </a:solidFill>
                <a:latin typeface="Calibri"/>
                <a:cs typeface="Calibri"/>
              </a:rPr>
              <a:t>και </a:t>
            </a:r>
            <a:r>
              <a:rPr sz="1250" spc="-120" dirty="0">
                <a:solidFill>
                  <a:srgbClr val="11171F"/>
                </a:solidFill>
                <a:latin typeface="Calibri"/>
                <a:cs typeface="Calibri"/>
              </a:rPr>
              <a:t>την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11171F"/>
                </a:solidFill>
                <a:latin typeface="Calibri"/>
                <a:cs typeface="Calibri"/>
              </a:rPr>
              <a:t>προστασία </a:t>
            </a:r>
            <a:r>
              <a:rPr sz="1250" spc="-27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ω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11171F"/>
                </a:solidFill>
                <a:latin typeface="Calibri"/>
                <a:cs typeface="Calibri"/>
              </a:rPr>
              <a:t>εν</a:t>
            </a:r>
            <a:r>
              <a:rPr sz="1250" spc="-125" dirty="0">
                <a:solidFill>
                  <a:srgbClr val="11171F"/>
                </a:solidFill>
                <a:latin typeface="Calibri"/>
                <a:cs typeface="Calibri"/>
              </a:rPr>
              <a:t>ερ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γ</a:t>
            </a:r>
            <a:r>
              <a:rPr sz="1250" spc="-120" dirty="0">
                <a:solidFill>
                  <a:srgbClr val="11171F"/>
                </a:solidFill>
                <a:latin typeface="Calibri"/>
                <a:cs typeface="Calibri"/>
              </a:rPr>
              <a:t>ε</a:t>
            </a:r>
            <a:r>
              <a:rPr sz="1250" spc="-75" dirty="0">
                <a:solidFill>
                  <a:srgbClr val="11171F"/>
                </a:solidFill>
                <a:latin typeface="Calibri"/>
                <a:cs typeface="Calibri"/>
              </a:rPr>
              <a:t>ι</a:t>
            </a:r>
            <a:r>
              <a:rPr sz="1250" spc="-145" dirty="0">
                <a:solidFill>
                  <a:srgbClr val="11171F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κ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ώ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85" dirty="0">
                <a:solidFill>
                  <a:srgbClr val="11171F"/>
                </a:solidFill>
                <a:latin typeface="Calibri"/>
                <a:cs typeface="Calibri"/>
              </a:rPr>
              <a:t>υ</a:t>
            </a:r>
            <a:r>
              <a:rPr sz="1250" spc="-190" dirty="0">
                <a:solidFill>
                  <a:srgbClr val="11171F"/>
                </a:solidFill>
                <a:latin typeface="Calibri"/>
                <a:cs typeface="Calibri"/>
              </a:rPr>
              <a:t>π</a:t>
            </a:r>
            <a:r>
              <a:rPr sz="1250" spc="-175" dirty="0">
                <a:solidFill>
                  <a:srgbClr val="11171F"/>
                </a:solidFill>
                <a:latin typeface="Calibri"/>
                <a:cs typeface="Calibri"/>
              </a:rPr>
              <a:t>οδ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190" dirty="0">
                <a:solidFill>
                  <a:srgbClr val="11171F"/>
                </a:solidFill>
                <a:latin typeface="Calibri"/>
                <a:cs typeface="Calibri"/>
              </a:rPr>
              <a:t>μ</a:t>
            </a:r>
            <a:r>
              <a:rPr sz="1250" spc="-235" dirty="0">
                <a:solidFill>
                  <a:srgbClr val="11171F"/>
                </a:solidFill>
                <a:latin typeface="Calibri"/>
                <a:cs typeface="Calibri"/>
              </a:rPr>
              <a:t>ώ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ν</a:t>
            </a:r>
            <a:r>
              <a:rPr sz="1250" spc="-90" dirty="0">
                <a:solidFill>
                  <a:srgbClr val="11171F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91454" y="5220652"/>
            <a:ext cx="20243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10" dirty="0">
                <a:solidFill>
                  <a:srgbClr val="5EA8FF"/>
                </a:solidFill>
                <a:latin typeface="Calibri"/>
                <a:cs typeface="Calibri"/>
              </a:rPr>
              <a:t>Συνολική</a:t>
            </a:r>
            <a:r>
              <a:rPr sz="1500" spc="5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5EA8FF"/>
                </a:solidFill>
                <a:latin typeface="Calibri"/>
                <a:cs typeface="Calibri"/>
              </a:rPr>
              <a:t>επισκόπηση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55859" y="3173729"/>
            <a:ext cx="19538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10" dirty="0">
                <a:solidFill>
                  <a:srgbClr val="5EA8FF"/>
                </a:solidFill>
                <a:latin typeface="Calibri"/>
                <a:cs typeface="Calibri"/>
              </a:rPr>
              <a:t>Προσβάσιμη</a:t>
            </a:r>
            <a:r>
              <a:rPr sz="1500" spc="5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150" dirty="0">
                <a:solidFill>
                  <a:srgbClr val="5EA8FF"/>
                </a:solidFill>
                <a:latin typeface="Calibri"/>
                <a:cs typeface="Calibri"/>
              </a:rPr>
              <a:t>μάθηση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55859" y="3557587"/>
            <a:ext cx="3199130" cy="819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9000"/>
              </a:lnSpc>
              <a:spcBef>
                <a:spcPts val="100"/>
              </a:spcBef>
            </a:pPr>
            <a:r>
              <a:rPr sz="1250" spc="-95" dirty="0">
                <a:solidFill>
                  <a:srgbClr val="11171F"/>
                </a:solidFill>
                <a:latin typeface="Calibri"/>
                <a:cs typeface="Calibri"/>
              </a:rPr>
              <a:t>Το </a:t>
            </a:r>
            <a:r>
              <a:rPr sz="1250" spc="-100" dirty="0">
                <a:solidFill>
                  <a:srgbClr val="11171F"/>
                </a:solidFill>
                <a:latin typeface="Calibri"/>
                <a:cs typeface="Calibri"/>
              </a:rPr>
              <a:t>προγραμματίζω </a:t>
            </a:r>
            <a:r>
              <a:rPr sz="1250" spc="-80" dirty="0">
                <a:solidFill>
                  <a:srgbClr val="11171F"/>
                </a:solidFill>
                <a:latin typeface="Calibri"/>
                <a:cs typeface="Calibri"/>
              </a:rPr>
              <a:t>είναι </a:t>
            </a:r>
            <a:r>
              <a:rPr sz="1250" spc="-95" dirty="0">
                <a:solidFill>
                  <a:srgbClr val="11171F"/>
                </a:solidFill>
                <a:latin typeface="Calibri"/>
                <a:cs typeface="Calibri"/>
              </a:rPr>
              <a:t>σχεδιασμένο </a:t>
            </a:r>
            <a:r>
              <a:rPr sz="1250" spc="-80" dirty="0">
                <a:solidFill>
                  <a:srgbClr val="11171F"/>
                </a:solidFill>
                <a:latin typeface="Calibri"/>
                <a:cs typeface="Calibri"/>
              </a:rPr>
              <a:t>έτσι </a:t>
            </a:r>
            <a:r>
              <a:rPr sz="1250" spc="-100" dirty="0">
                <a:solidFill>
                  <a:srgbClr val="11171F"/>
                </a:solidFill>
                <a:latin typeface="Calibri"/>
                <a:cs typeface="Calibri"/>
              </a:rPr>
              <a:t>ώστε να </a:t>
            </a:r>
            <a:r>
              <a:rPr sz="1250" spc="-80" dirty="0">
                <a:solidFill>
                  <a:srgbClr val="11171F"/>
                </a:solidFill>
                <a:latin typeface="Calibri"/>
                <a:cs typeface="Calibri"/>
              </a:rPr>
              <a:t>είναι </a:t>
            </a:r>
            <a:r>
              <a:rPr sz="1250" spc="-7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π</a:t>
            </a:r>
            <a:r>
              <a:rPr sz="1250" spc="-160" dirty="0">
                <a:solidFill>
                  <a:srgbClr val="11171F"/>
                </a:solidFill>
                <a:latin typeface="Calibri"/>
                <a:cs typeface="Calibri"/>
              </a:rPr>
              <a:t>ρ</a:t>
            </a:r>
            <a:r>
              <a:rPr sz="1250" spc="-170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175" dirty="0">
                <a:solidFill>
                  <a:srgbClr val="11171F"/>
                </a:solidFill>
                <a:latin typeface="Calibri"/>
                <a:cs typeface="Calibri"/>
              </a:rPr>
              <a:t>σ</a:t>
            </a:r>
            <a:r>
              <a:rPr sz="1250" spc="-170" dirty="0">
                <a:solidFill>
                  <a:srgbClr val="11171F"/>
                </a:solidFill>
                <a:latin typeface="Calibri"/>
                <a:cs typeface="Calibri"/>
              </a:rPr>
              <a:t>β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ά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σιμ</a:t>
            </a:r>
            <a:r>
              <a:rPr sz="1250" spc="-165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απ</a:t>
            </a:r>
            <a:r>
              <a:rPr sz="1250" spc="-165" dirty="0">
                <a:solidFill>
                  <a:srgbClr val="11171F"/>
                </a:solidFill>
                <a:latin typeface="Calibri"/>
                <a:cs typeface="Calibri"/>
              </a:rPr>
              <a:t>ό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ά</a:t>
            </a:r>
            <a:r>
              <a:rPr sz="1250" spc="-130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65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μα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μ</a:t>
            </a:r>
            <a:r>
              <a:rPr sz="1250" spc="-145" dirty="0">
                <a:solidFill>
                  <a:srgbClr val="11171F"/>
                </a:solidFill>
                <a:latin typeface="Calibri"/>
                <a:cs typeface="Calibri"/>
              </a:rPr>
              <a:t>ε</a:t>
            </a:r>
            <a:r>
              <a:rPr sz="1250" spc="-2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11171F"/>
                </a:solidFill>
                <a:latin typeface="Calibri"/>
                <a:cs typeface="Calibri"/>
              </a:rPr>
              <a:t>β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α</a:t>
            </a:r>
            <a:r>
              <a:rPr sz="1250" spc="-105" dirty="0">
                <a:solidFill>
                  <a:srgbClr val="11171F"/>
                </a:solidFill>
                <a:latin typeface="Calibri"/>
                <a:cs typeface="Calibri"/>
              </a:rPr>
              <a:t>σι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κ</a:t>
            </a:r>
            <a:r>
              <a:rPr sz="1250" spc="-120" dirty="0">
                <a:solidFill>
                  <a:srgbClr val="11171F"/>
                </a:solidFill>
                <a:latin typeface="Calibri"/>
                <a:cs typeface="Calibri"/>
              </a:rPr>
              <a:t>έ</a:t>
            </a:r>
            <a:r>
              <a:rPr sz="1250" spc="-105" dirty="0">
                <a:solidFill>
                  <a:srgbClr val="11171F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11171F"/>
                </a:solidFill>
                <a:latin typeface="Calibri"/>
                <a:cs typeface="Calibri"/>
              </a:rPr>
              <a:t>γ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ν</a:t>
            </a:r>
            <a:r>
              <a:rPr sz="1250" spc="-145" dirty="0">
                <a:solidFill>
                  <a:srgbClr val="11171F"/>
                </a:solidFill>
                <a:latin typeface="Calibri"/>
                <a:cs typeface="Calibri"/>
              </a:rPr>
              <a:t>ώσε</a:t>
            </a:r>
            <a:r>
              <a:rPr sz="1250" spc="-75" dirty="0">
                <a:solidFill>
                  <a:srgbClr val="11171F"/>
                </a:solidFill>
                <a:latin typeface="Calibri"/>
                <a:cs typeface="Calibri"/>
              </a:rPr>
              <a:t>ι</a:t>
            </a:r>
            <a:r>
              <a:rPr sz="1250" spc="-105" dirty="0">
                <a:solidFill>
                  <a:srgbClr val="11171F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11171F"/>
                </a:solidFill>
                <a:latin typeface="Calibri"/>
                <a:cs typeface="Calibri"/>
              </a:rPr>
              <a:t>υπ</a:t>
            </a:r>
            <a:r>
              <a:rPr sz="1250" spc="-135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120" dirty="0">
                <a:solidFill>
                  <a:srgbClr val="11171F"/>
                </a:solidFill>
                <a:latin typeface="Calibri"/>
                <a:cs typeface="Calibri"/>
              </a:rPr>
              <a:t>λ</a:t>
            </a:r>
            <a:r>
              <a:rPr sz="1250" spc="-135" dirty="0">
                <a:solidFill>
                  <a:srgbClr val="11171F"/>
                </a:solidFill>
                <a:latin typeface="Calibri"/>
                <a:cs typeface="Calibri"/>
              </a:rPr>
              <a:t>ο</a:t>
            </a:r>
            <a:r>
              <a:rPr sz="1250" spc="-110" dirty="0">
                <a:solidFill>
                  <a:srgbClr val="11171F"/>
                </a:solidFill>
                <a:latin typeface="Calibri"/>
                <a:cs typeface="Calibri"/>
              </a:rPr>
              <a:t>γισ</a:t>
            </a:r>
            <a:r>
              <a:rPr sz="1250" spc="-100" dirty="0">
                <a:solidFill>
                  <a:srgbClr val="11171F"/>
                </a:solidFill>
                <a:latin typeface="Calibri"/>
                <a:cs typeface="Calibri"/>
              </a:rPr>
              <a:t>τ</a:t>
            </a:r>
            <a:r>
              <a:rPr sz="1250" spc="-180" dirty="0">
                <a:solidFill>
                  <a:srgbClr val="11171F"/>
                </a:solidFill>
                <a:latin typeface="Calibri"/>
                <a:cs typeface="Calibri"/>
              </a:rPr>
              <a:t>ώ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11171F"/>
                </a:solidFill>
                <a:latin typeface="Calibri"/>
                <a:cs typeface="Calibri"/>
              </a:rPr>
              <a:t>κ</a:t>
            </a:r>
            <a:r>
              <a:rPr sz="1250" spc="-75" dirty="0">
                <a:solidFill>
                  <a:srgbClr val="11171F"/>
                </a:solidFill>
                <a:latin typeface="Calibri"/>
                <a:cs typeface="Calibri"/>
              </a:rPr>
              <a:t>α</a:t>
            </a:r>
            <a:r>
              <a:rPr sz="1250" spc="-30" dirty="0">
                <a:solidFill>
                  <a:srgbClr val="11171F"/>
                </a:solidFill>
                <a:latin typeface="Calibri"/>
                <a:cs typeface="Calibri"/>
              </a:rPr>
              <a:t>ι  </a:t>
            </a:r>
            <a:r>
              <a:rPr sz="1250" spc="-60" dirty="0">
                <a:solidFill>
                  <a:srgbClr val="11171F"/>
                </a:solidFill>
                <a:latin typeface="Calibri"/>
                <a:cs typeface="Calibri"/>
              </a:rPr>
              <a:t>δικτύων</a:t>
            </a:r>
            <a:r>
              <a:rPr sz="1250" spc="-60" dirty="0">
                <a:solidFill>
                  <a:srgbClr val="11171F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91454" y="5778500"/>
            <a:ext cx="744537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20" dirty="0">
                <a:solidFill>
                  <a:srgbClr val="11171F"/>
                </a:solidFill>
                <a:latin typeface="Calibri"/>
                <a:cs typeface="Calibri"/>
              </a:rPr>
              <a:t>Στο</a:t>
            </a:r>
            <a:r>
              <a:rPr sz="1250" spc="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τέλος</a:t>
            </a:r>
            <a:r>
              <a:rPr sz="125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11171F"/>
                </a:solidFill>
                <a:latin typeface="Calibri"/>
                <a:cs typeface="Calibri"/>
              </a:rPr>
              <a:t>αυτής</a:t>
            </a:r>
            <a:r>
              <a:rPr sz="1250" spc="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της</a:t>
            </a:r>
            <a:r>
              <a:rPr sz="125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11171F"/>
                </a:solidFill>
                <a:latin typeface="Calibri"/>
                <a:cs typeface="Calibri"/>
              </a:rPr>
              <a:t>ενότητας</a:t>
            </a:r>
            <a:r>
              <a:rPr sz="1250" spc="-114" dirty="0">
                <a:solidFill>
                  <a:srgbClr val="11171F"/>
                </a:solidFill>
                <a:latin typeface="Arial"/>
                <a:cs typeface="Arial"/>
              </a:rPr>
              <a:t>,</a:t>
            </a:r>
            <a:r>
              <a:rPr sz="1250" spc="-6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1250" spc="-100" dirty="0">
                <a:solidFill>
                  <a:srgbClr val="11171F"/>
                </a:solidFill>
                <a:latin typeface="Calibri"/>
                <a:cs typeface="Calibri"/>
              </a:rPr>
              <a:t>οι</a:t>
            </a:r>
            <a:r>
              <a:rPr sz="1250" spc="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11171F"/>
                </a:solidFill>
                <a:latin typeface="Calibri"/>
                <a:cs typeface="Calibri"/>
              </a:rPr>
              <a:t>εκπαιδευόμενοι</a:t>
            </a:r>
            <a:r>
              <a:rPr sz="1250" spc="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11171F"/>
                </a:solidFill>
                <a:latin typeface="Calibri"/>
                <a:cs typeface="Calibri"/>
              </a:rPr>
              <a:t>θα  </a:t>
            </a:r>
            <a:r>
              <a:rPr sz="1250" spc="-125" dirty="0">
                <a:solidFill>
                  <a:srgbClr val="11171F"/>
                </a:solidFill>
                <a:latin typeface="Calibri"/>
                <a:cs typeface="Calibri"/>
              </a:rPr>
              <a:t>έχουν</a:t>
            </a:r>
            <a:r>
              <a:rPr sz="125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11171F"/>
                </a:solidFill>
                <a:latin typeface="Calibri"/>
                <a:cs typeface="Calibri"/>
              </a:rPr>
              <a:t>μια</a:t>
            </a:r>
            <a:r>
              <a:rPr sz="1250" spc="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11171F"/>
                </a:solidFill>
                <a:latin typeface="Calibri"/>
                <a:cs typeface="Calibri"/>
              </a:rPr>
              <a:t>ολοκληρωμένη</a:t>
            </a:r>
            <a:r>
              <a:rPr sz="1250" spc="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11171F"/>
                </a:solidFill>
                <a:latin typeface="Calibri"/>
                <a:cs typeface="Calibri"/>
              </a:rPr>
              <a:t>επισκόπηση</a:t>
            </a:r>
            <a:r>
              <a:rPr sz="125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11171F"/>
                </a:solidFill>
                <a:latin typeface="Calibri"/>
                <a:cs typeface="Calibri"/>
              </a:rPr>
              <a:t>του</a:t>
            </a:r>
            <a:r>
              <a:rPr sz="1250" spc="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65" dirty="0">
                <a:solidFill>
                  <a:srgbClr val="11171F"/>
                </a:solidFill>
                <a:latin typeface="Calibri"/>
                <a:cs typeface="Calibri"/>
              </a:rPr>
              <a:t>ρόλου</a:t>
            </a:r>
            <a:r>
              <a:rPr sz="1250" spc="-1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11171F"/>
                </a:solidFill>
                <a:latin typeface="Calibri"/>
                <a:cs typeface="Calibri"/>
              </a:rPr>
              <a:t>της</a:t>
            </a:r>
            <a:r>
              <a:rPr sz="1250" spc="-1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60" dirty="0">
                <a:solidFill>
                  <a:srgbClr val="11171F"/>
                </a:solidFill>
                <a:latin typeface="Calibri"/>
                <a:cs typeface="Calibri"/>
              </a:rPr>
              <a:t>κυβερνοασφάλειας</a:t>
            </a:r>
            <a:r>
              <a:rPr sz="1250" spc="-1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11171F"/>
                </a:solidFill>
                <a:latin typeface="Calibri"/>
                <a:cs typeface="Calibri"/>
              </a:rPr>
              <a:t>στο</a:t>
            </a:r>
            <a:r>
              <a:rPr sz="1250" spc="130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11171F"/>
                </a:solidFill>
                <a:latin typeface="Calibri"/>
                <a:cs typeface="Calibri"/>
              </a:rPr>
              <a:t>περιβάλλον</a:t>
            </a:r>
            <a:r>
              <a:rPr sz="1250" spc="-150" dirty="0">
                <a:solidFill>
                  <a:srgbClr val="11171F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19245" y="6176009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657600" cy="8229599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4491354" y="3070542"/>
            <a:ext cx="499745" cy="499745"/>
          </a:xfrm>
          <a:custGeom>
            <a:avLst/>
            <a:gdLst/>
            <a:ahLst/>
            <a:cxnLst/>
            <a:rect l="l" t="t" r="r" b="b"/>
            <a:pathLst>
              <a:path w="499745" h="499745">
                <a:moveTo>
                  <a:pt x="366712" y="0"/>
                </a:moveTo>
                <a:lnTo>
                  <a:pt x="133350" y="0"/>
                </a:lnTo>
                <a:lnTo>
                  <a:pt x="91122" y="6667"/>
                </a:lnTo>
                <a:lnTo>
                  <a:pt x="54610" y="25717"/>
                </a:lnTo>
                <a:lnTo>
                  <a:pt x="25717" y="54610"/>
                </a:lnTo>
                <a:lnTo>
                  <a:pt x="6667" y="91122"/>
                </a:lnTo>
                <a:lnTo>
                  <a:pt x="0" y="133350"/>
                </a:lnTo>
                <a:lnTo>
                  <a:pt x="0" y="366712"/>
                </a:lnTo>
                <a:lnTo>
                  <a:pt x="6667" y="408622"/>
                </a:lnTo>
                <a:lnTo>
                  <a:pt x="25717" y="445452"/>
                </a:lnTo>
                <a:lnTo>
                  <a:pt x="54610" y="474027"/>
                </a:lnTo>
                <a:lnTo>
                  <a:pt x="91122" y="493077"/>
                </a:lnTo>
                <a:lnTo>
                  <a:pt x="133350" y="499745"/>
                </a:lnTo>
                <a:lnTo>
                  <a:pt x="366712" y="499745"/>
                </a:lnTo>
                <a:lnTo>
                  <a:pt x="408622" y="493077"/>
                </a:lnTo>
                <a:lnTo>
                  <a:pt x="445452" y="474027"/>
                </a:lnTo>
                <a:lnTo>
                  <a:pt x="474027" y="445452"/>
                </a:lnTo>
                <a:lnTo>
                  <a:pt x="493077" y="408622"/>
                </a:lnTo>
                <a:lnTo>
                  <a:pt x="499745" y="366712"/>
                </a:lnTo>
                <a:lnTo>
                  <a:pt x="499745" y="133350"/>
                </a:lnTo>
                <a:lnTo>
                  <a:pt x="493077" y="91122"/>
                </a:lnTo>
                <a:lnTo>
                  <a:pt x="474027" y="54610"/>
                </a:lnTo>
                <a:lnTo>
                  <a:pt x="445452" y="25717"/>
                </a:lnTo>
                <a:lnTo>
                  <a:pt x="408622" y="6667"/>
                </a:lnTo>
                <a:lnTo>
                  <a:pt x="36671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676140" y="3135629"/>
            <a:ext cx="13779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45" dirty="0">
                <a:solidFill>
                  <a:srgbClr val="5EA8FF"/>
                </a:solidFill>
                <a:latin typeface="Times New Roman"/>
                <a:cs typeface="Times New Roman"/>
              </a:rPr>
              <a:t>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255125" y="2988945"/>
            <a:ext cx="499745" cy="499745"/>
          </a:xfrm>
          <a:custGeom>
            <a:avLst/>
            <a:gdLst/>
            <a:ahLst/>
            <a:cxnLst/>
            <a:rect l="l" t="t" r="r" b="b"/>
            <a:pathLst>
              <a:path w="499745" h="499745">
                <a:moveTo>
                  <a:pt x="366712" y="0"/>
                </a:moveTo>
                <a:lnTo>
                  <a:pt x="133350" y="0"/>
                </a:lnTo>
                <a:lnTo>
                  <a:pt x="91122" y="6667"/>
                </a:lnTo>
                <a:lnTo>
                  <a:pt x="54609" y="25717"/>
                </a:lnTo>
                <a:lnTo>
                  <a:pt x="25717" y="54609"/>
                </a:lnTo>
                <a:lnTo>
                  <a:pt x="6667" y="91122"/>
                </a:lnTo>
                <a:lnTo>
                  <a:pt x="0" y="133350"/>
                </a:lnTo>
                <a:lnTo>
                  <a:pt x="0" y="366712"/>
                </a:lnTo>
                <a:lnTo>
                  <a:pt x="6667" y="408622"/>
                </a:lnTo>
                <a:lnTo>
                  <a:pt x="25717" y="445452"/>
                </a:lnTo>
                <a:lnTo>
                  <a:pt x="54609" y="474027"/>
                </a:lnTo>
                <a:lnTo>
                  <a:pt x="91122" y="493077"/>
                </a:lnTo>
                <a:lnTo>
                  <a:pt x="133350" y="499744"/>
                </a:lnTo>
                <a:lnTo>
                  <a:pt x="366712" y="499744"/>
                </a:lnTo>
                <a:lnTo>
                  <a:pt x="408622" y="493077"/>
                </a:lnTo>
                <a:lnTo>
                  <a:pt x="445452" y="474027"/>
                </a:lnTo>
                <a:lnTo>
                  <a:pt x="474027" y="445452"/>
                </a:lnTo>
                <a:lnTo>
                  <a:pt x="493077" y="408622"/>
                </a:lnTo>
                <a:lnTo>
                  <a:pt x="499745" y="366712"/>
                </a:lnTo>
                <a:lnTo>
                  <a:pt x="499745" y="133350"/>
                </a:lnTo>
                <a:lnTo>
                  <a:pt x="493077" y="91122"/>
                </a:lnTo>
                <a:lnTo>
                  <a:pt x="474027" y="54609"/>
                </a:lnTo>
                <a:lnTo>
                  <a:pt x="445452" y="25717"/>
                </a:lnTo>
                <a:lnTo>
                  <a:pt x="408622" y="6667"/>
                </a:lnTo>
                <a:lnTo>
                  <a:pt x="36671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400540" y="3054032"/>
            <a:ext cx="15494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90" dirty="0">
                <a:solidFill>
                  <a:srgbClr val="5EA8FF"/>
                </a:solidFill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491354" y="5117147"/>
            <a:ext cx="499745" cy="499745"/>
          </a:xfrm>
          <a:custGeom>
            <a:avLst/>
            <a:gdLst/>
            <a:ahLst/>
            <a:cxnLst/>
            <a:rect l="l" t="t" r="r" b="b"/>
            <a:pathLst>
              <a:path w="499745" h="499745">
                <a:moveTo>
                  <a:pt x="366712" y="0"/>
                </a:moveTo>
                <a:lnTo>
                  <a:pt x="133350" y="0"/>
                </a:lnTo>
                <a:lnTo>
                  <a:pt x="91122" y="6667"/>
                </a:lnTo>
                <a:lnTo>
                  <a:pt x="54610" y="25717"/>
                </a:lnTo>
                <a:lnTo>
                  <a:pt x="25717" y="54609"/>
                </a:lnTo>
                <a:lnTo>
                  <a:pt x="6667" y="91122"/>
                </a:lnTo>
                <a:lnTo>
                  <a:pt x="0" y="133350"/>
                </a:lnTo>
                <a:lnTo>
                  <a:pt x="0" y="366712"/>
                </a:lnTo>
                <a:lnTo>
                  <a:pt x="6667" y="408622"/>
                </a:lnTo>
                <a:lnTo>
                  <a:pt x="25717" y="445452"/>
                </a:lnTo>
                <a:lnTo>
                  <a:pt x="54610" y="474027"/>
                </a:lnTo>
                <a:lnTo>
                  <a:pt x="91122" y="493077"/>
                </a:lnTo>
                <a:lnTo>
                  <a:pt x="133350" y="499744"/>
                </a:lnTo>
                <a:lnTo>
                  <a:pt x="366712" y="499744"/>
                </a:lnTo>
                <a:lnTo>
                  <a:pt x="408622" y="493077"/>
                </a:lnTo>
                <a:lnTo>
                  <a:pt x="445452" y="474027"/>
                </a:lnTo>
                <a:lnTo>
                  <a:pt x="474027" y="445452"/>
                </a:lnTo>
                <a:lnTo>
                  <a:pt x="493077" y="408622"/>
                </a:lnTo>
                <a:lnTo>
                  <a:pt x="499745" y="366712"/>
                </a:lnTo>
                <a:lnTo>
                  <a:pt x="499745" y="133350"/>
                </a:lnTo>
                <a:lnTo>
                  <a:pt x="493077" y="91122"/>
                </a:lnTo>
                <a:lnTo>
                  <a:pt x="474027" y="54609"/>
                </a:lnTo>
                <a:lnTo>
                  <a:pt x="445452" y="25717"/>
                </a:lnTo>
                <a:lnTo>
                  <a:pt x="408622" y="6667"/>
                </a:lnTo>
                <a:lnTo>
                  <a:pt x="36671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638040" y="5182234"/>
            <a:ext cx="15494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90" dirty="0">
                <a:solidFill>
                  <a:srgbClr val="5EA8FF"/>
                </a:solidFill>
                <a:latin typeface="Times New Roman"/>
                <a:cs typeface="Times New Roman"/>
              </a:rPr>
              <a:t>3</a:t>
            </a:r>
            <a:endParaRPr sz="185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1527" y="6143942"/>
            <a:ext cx="2590800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6454" y="1255077"/>
            <a:ext cx="585851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215" dirty="0">
                <a:solidFill>
                  <a:srgbClr val="5EA8FF"/>
                </a:solidFill>
              </a:rPr>
              <a:t>Γνωρίστε</a:t>
            </a:r>
            <a:r>
              <a:rPr sz="3100" spc="150" dirty="0">
                <a:solidFill>
                  <a:srgbClr val="5EA8FF"/>
                </a:solidFill>
              </a:rPr>
              <a:t> </a:t>
            </a:r>
            <a:r>
              <a:rPr sz="3100" spc="204" dirty="0">
                <a:solidFill>
                  <a:srgbClr val="5EA8FF"/>
                </a:solidFill>
              </a:rPr>
              <a:t>τους</a:t>
            </a:r>
            <a:r>
              <a:rPr sz="3100" spc="145" dirty="0">
                <a:solidFill>
                  <a:srgbClr val="5EA8FF"/>
                </a:solidFill>
              </a:rPr>
              <a:t> </a:t>
            </a:r>
            <a:r>
              <a:rPr sz="3100" spc="204" dirty="0">
                <a:solidFill>
                  <a:srgbClr val="5EA8FF"/>
                </a:solidFill>
              </a:rPr>
              <a:t>εκπαιδευτές</a:t>
            </a:r>
            <a:r>
              <a:rPr sz="3100" spc="150" dirty="0">
                <a:solidFill>
                  <a:srgbClr val="5EA8FF"/>
                </a:solidFill>
              </a:rPr>
              <a:t> </a:t>
            </a:r>
            <a:r>
              <a:rPr sz="3100" spc="229" dirty="0">
                <a:solidFill>
                  <a:srgbClr val="5EA8FF"/>
                </a:solidFill>
              </a:rPr>
              <a:t>σας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2116454" y="2350134"/>
            <a:ext cx="13474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30" dirty="0">
                <a:solidFill>
                  <a:srgbClr val="5EA8FF"/>
                </a:solidFill>
                <a:latin typeface="Times New Roman"/>
                <a:cs typeface="Times New Roman"/>
              </a:rPr>
              <a:t>Paresh</a:t>
            </a:r>
            <a:r>
              <a:rPr sz="1500" spc="20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500" spc="130" dirty="0">
                <a:solidFill>
                  <a:srgbClr val="5EA8FF"/>
                </a:solidFill>
                <a:latin typeface="Times New Roman"/>
                <a:cs typeface="Times New Roman"/>
              </a:rPr>
              <a:t>Rathod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6454" y="3161029"/>
            <a:ext cx="2043430" cy="1614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000"/>
              </a:lnSpc>
              <a:spcBef>
                <a:spcPts val="100"/>
              </a:spcBef>
            </a:pP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Ει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ύε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εκ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4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δευτ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ή 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φά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είν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θεμα</a:t>
            </a:r>
            <a:r>
              <a:rPr sz="1250" spc="-50" dirty="0">
                <a:solidFill>
                  <a:srgbClr val="D4E4ED"/>
                </a:solidFill>
                <a:latin typeface="Calibri"/>
                <a:cs typeface="Calibri"/>
              </a:rPr>
              <a:t>τικ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επικ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φα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Lau</a:t>
            </a:r>
            <a:r>
              <a:rPr sz="1250" spc="-65" dirty="0">
                <a:solidFill>
                  <a:srgbClr val="D4E4ED"/>
                </a:solidFill>
                <a:latin typeface="Arial"/>
                <a:cs typeface="Arial"/>
              </a:rPr>
              <a:t>r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ea,  </a:t>
            </a:r>
            <a:r>
              <a:rPr sz="1250" spc="-190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ιν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Δι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θέτε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πλ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ούσ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γνώσεις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τομέα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τεχνολογίας </a:t>
            </a:r>
            <a:r>
              <a:rPr sz="1250" spc="-2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εκ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δευση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8390" y="2350134"/>
            <a:ext cx="11950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25" dirty="0">
                <a:solidFill>
                  <a:srgbClr val="5EA8FF"/>
                </a:solidFill>
                <a:latin typeface="Times New Roman"/>
                <a:cs typeface="Times New Roman"/>
              </a:rPr>
              <a:t>Pasi</a:t>
            </a:r>
            <a:r>
              <a:rPr sz="1500" spc="-5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500" spc="150" dirty="0">
                <a:solidFill>
                  <a:srgbClr val="5EA8FF"/>
                </a:solidFill>
                <a:latin typeface="Times New Roman"/>
                <a:cs typeface="Times New Roman"/>
              </a:rPr>
              <a:t>Kämppi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98390" y="3162617"/>
            <a:ext cx="1877060" cy="187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200"/>
              </a:lnSpc>
              <a:spcBef>
                <a:spcPts val="100"/>
              </a:spcBef>
            </a:pP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Ει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ύε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εκ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4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ευση</a:t>
            </a:r>
            <a:r>
              <a:rPr sz="12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υβ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φά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ι  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είν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συν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ιστ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υχίω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η  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Lau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r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ea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90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ιν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  <a:p>
            <a:pPr marL="12700" marR="10160">
              <a:lnSpc>
                <a:spcPct val="138200"/>
              </a:lnSpc>
              <a:spcBef>
                <a:spcPts val="55"/>
              </a:spcBef>
            </a:pP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Δι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θέτε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ύσιε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ώσε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γι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υπ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οδ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5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ύο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εκπαίδευση</a:t>
            </a:r>
            <a:r>
              <a:rPr sz="1250" spc="-13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79055" y="2350134"/>
            <a:ext cx="15017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14" dirty="0">
                <a:solidFill>
                  <a:srgbClr val="5EA8FF"/>
                </a:solidFill>
                <a:latin typeface="Times New Roman"/>
                <a:cs typeface="Times New Roman"/>
              </a:rPr>
              <a:t>Cristina</a:t>
            </a:r>
            <a:r>
              <a:rPr sz="1500" spc="20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500" spc="110" dirty="0">
                <a:solidFill>
                  <a:srgbClr val="5EA8FF"/>
                </a:solidFill>
                <a:latin typeface="Times New Roman"/>
                <a:cs typeface="Times New Roman"/>
              </a:rPr>
              <a:t>Alcaraz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79055" y="3161029"/>
            <a:ext cx="2109470" cy="211328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135"/>
              </a:spcBef>
            </a:pP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Ειδικεύεται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στην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κυβερνοασφάλεια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250" spc="-2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σή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μερ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μετ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αδ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ορ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ερευν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215" dirty="0">
                <a:solidFill>
                  <a:srgbClr val="D4E4ED"/>
                </a:solidFill>
                <a:latin typeface="Arial"/>
                <a:cs typeface="Arial"/>
              </a:rPr>
              <a:t>M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a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r</a:t>
            </a:r>
            <a:r>
              <a:rPr sz="1250" spc="-65" dirty="0">
                <a:solidFill>
                  <a:srgbClr val="D4E4ED"/>
                </a:solidFill>
                <a:latin typeface="Arial"/>
                <a:cs typeface="Arial"/>
              </a:rPr>
              <a:t>i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e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65" dirty="0">
                <a:solidFill>
                  <a:srgbClr val="D4E4ED"/>
                </a:solidFill>
                <a:latin typeface="Arial"/>
                <a:cs typeface="Arial"/>
              </a:rPr>
              <a:t>Cu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r</a:t>
            </a:r>
            <a:r>
              <a:rPr sz="1250" spc="-65" dirty="0">
                <a:solidFill>
                  <a:srgbClr val="D4E4ED"/>
                </a:solidFill>
                <a:latin typeface="Arial"/>
                <a:cs typeface="Arial"/>
              </a:rPr>
              <a:t>i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e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απ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θη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ερ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ζό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ερευν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μά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δα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ερ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ίο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υ  </a:t>
            </a:r>
            <a:r>
              <a:rPr sz="1250" spc="-114" dirty="0">
                <a:solidFill>
                  <a:srgbClr val="D4E4ED"/>
                </a:solidFill>
                <a:latin typeface="Arial"/>
                <a:cs typeface="Arial"/>
              </a:rPr>
              <a:t>Netwo</a:t>
            </a:r>
            <a:r>
              <a:rPr sz="1250" spc="-65" dirty="0">
                <a:solidFill>
                  <a:srgbClr val="D4E4ED"/>
                </a:solidFill>
                <a:latin typeface="Arial"/>
                <a:cs typeface="Arial"/>
              </a:rPr>
              <a:t>r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k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Infor</a:t>
            </a:r>
            <a:r>
              <a:rPr sz="1250" spc="-160" dirty="0">
                <a:solidFill>
                  <a:srgbClr val="D4E4ED"/>
                </a:solidFill>
                <a:latin typeface="Arial"/>
                <a:cs typeface="Arial"/>
              </a:rPr>
              <a:t>m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atio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n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and 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Co</a:t>
            </a:r>
            <a:r>
              <a:rPr sz="1250" spc="-160" dirty="0">
                <a:solidFill>
                  <a:srgbClr val="D4E4ED"/>
                </a:solidFill>
                <a:latin typeface="Arial"/>
                <a:cs typeface="Arial"/>
              </a:rPr>
              <a:t>m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pute</a:t>
            </a:r>
            <a:r>
              <a:rPr sz="1250" spc="-65" dirty="0">
                <a:solidFill>
                  <a:srgbClr val="D4E4ED"/>
                </a:solidFill>
                <a:latin typeface="Arial"/>
                <a:cs typeface="Arial"/>
              </a:rPr>
              <a:t>r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S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ecur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it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y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(</a:t>
            </a:r>
            <a:r>
              <a:rPr sz="1250" spc="-135" dirty="0">
                <a:solidFill>
                  <a:srgbClr val="D4E4ED"/>
                </a:solidFill>
                <a:latin typeface="Arial"/>
                <a:cs typeface="Arial"/>
              </a:rPr>
              <a:t>N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I</a:t>
            </a:r>
            <a:r>
              <a:rPr sz="1250" spc="-135" dirty="0">
                <a:solidFill>
                  <a:srgbClr val="D4E4ED"/>
                </a:solidFill>
                <a:latin typeface="Arial"/>
                <a:cs typeface="Arial"/>
              </a:rPr>
              <a:t>C</a:t>
            </a:r>
            <a:r>
              <a:rPr sz="1250" spc="-130" dirty="0">
                <a:solidFill>
                  <a:srgbClr val="D4E4ED"/>
                </a:solidFill>
                <a:latin typeface="Arial"/>
                <a:cs typeface="Arial"/>
              </a:rPr>
              <a:t>S</a:t>
            </a:r>
            <a:r>
              <a:rPr sz="1250" spc="-65" dirty="0">
                <a:solidFill>
                  <a:srgbClr val="D4E4ED"/>
                </a:solidFill>
                <a:latin typeface="Arial"/>
                <a:cs typeface="Arial"/>
              </a:rPr>
              <a:t>)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Arial"/>
                <a:cs typeface="Arial"/>
              </a:rPr>
              <a:t>Lab  </a:t>
            </a:r>
            <a:r>
              <a:rPr sz="1250" spc="-270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(</a:t>
            </a:r>
            <a:r>
              <a:rPr sz="1250" spc="-225" dirty="0">
                <a:solidFill>
                  <a:srgbClr val="D4E4ED"/>
                </a:solidFill>
                <a:latin typeface="Arial"/>
                <a:cs typeface="Arial"/>
              </a:rPr>
              <a:t>U</a:t>
            </a:r>
            <a:r>
              <a:rPr sz="1250" spc="-265" dirty="0">
                <a:solidFill>
                  <a:srgbClr val="D4E4ED"/>
                </a:solidFill>
                <a:latin typeface="Arial"/>
                <a:cs typeface="Arial"/>
              </a:rPr>
              <a:t>M</a:t>
            </a:r>
            <a:r>
              <a:rPr sz="1250" spc="-210" dirty="0">
                <a:solidFill>
                  <a:srgbClr val="D4E4ED"/>
                </a:solidFill>
                <a:latin typeface="Arial"/>
                <a:cs typeface="Arial"/>
              </a:rPr>
              <a:t>A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)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61625" y="2353627"/>
            <a:ext cx="22142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30" dirty="0">
                <a:solidFill>
                  <a:srgbClr val="5EA8FF"/>
                </a:solidFill>
                <a:latin typeface="Calibri"/>
                <a:cs typeface="Calibri"/>
              </a:rPr>
              <a:t>Στυλιανός</a:t>
            </a:r>
            <a:r>
              <a:rPr sz="1500" spc="8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5EA8FF"/>
                </a:solidFill>
                <a:latin typeface="Calibri"/>
                <a:cs typeface="Calibri"/>
              </a:rPr>
              <a:t>Καραγιάννης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61625" y="3172459"/>
            <a:ext cx="2063750" cy="1878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000"/>
              </a:lnSpc>
              <a:spcBef>
                <a:spcPts val="100"/>
              </a:spcBef>
            </a:pP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Τεχνικός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εμπειρογνώμονας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 στο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Arial"/>
                <a:cs typeface="Arial"/>
              </a:rPr>
              <a:t>PDM, </a:t>
            </a:r>
            <a:r>
              <a:rPr sz="1250" spc="-33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κέ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ώσε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ις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Δι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θέτε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ισχυρ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ό  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δη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μα</a:t>
            </a:r>
            <a:r>
              <a:rPr sz="1250" spc="-50" dirty="0">
                <a:solidFill>
                  <a:srgbClr val="D4E4ED"/>
                </a:solidFill>
                <a:latin typeface="Calibri"/>
                <a:cs typeface="Calibri"/>
              </a:rPr>
              <a:t>ϊ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υπ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βα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θρο</a:t>
            </a:r>
            <a:r>
              <a:rPr sz="1250" spc="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21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9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22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ή 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εμπειρ</a:t>
            </a:r>
            <a:r>
              <a:rPr sz="1250" spc="-2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229" dirty="0">
                <a:solidFill>
                  <a:srgbClr val="D4E4ED"/>
                </a:solidFill>
                <a:latin typeface="Calibri"/>
                <a:cs typeface="Calibri"/>
              </a:rPr>
              <a:t>ωμο</a:t>
            </a:r>
            <a:r>
              <a:rPr sz="1250" spc="-195" dirty="0">
                <a:solidFill>
                  <a:srgbClr val="D4E4ED"/>
                </a:solidFill>
                <a:latin typeface="Calibri"/>
                <a:cs typeface="Calibri"/>
              </a:rPr>
              <a:t>σύν</a:t>
            </a:r>
            <a:r>
              <a:rPr sz="1250" spc="-20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σε 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κυβερνοπεριοχές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σενάρια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ασφάλειας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επίθεσης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-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άμυνας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6454" y="1255077"/>
            <a:ext cx="585851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215" dirty="0">
                <a:solidFill>
                  <a:srgbClr val="5EA8FF"/>
                </a:solidFill>
              </a:rPr>
              <a:t>Γνωρίστε</a:t>
            </a:r>
            <a:r>
              <a:rPr sz="3100" spc="150" dirty="0">
                <a:solidFill>
                  <a:srgbClr val="5EA8FF"/>
                </a:solidFill>
              </a:rPr>
              <a:t> </a:t>
            </a:r>
            <a:r>
              <a:rPr sz="3100" spc="204" dirty="0">
                <a:solidFill>
                  <a:srgbClr val="5EA8FF"/>
                </a:solidFill>
              </a:rPr>
              <a:t>τους</a:t>
            </a:r>
            <a:r>
              <a:rPr sz="3100" spc="145" dirty="0">
                <a:solidFill>
                  <a:srgbClr val="5EA8FF"/>
                </a:solidFill>
              </a:rPr>
              <a:t> </a:t>
            </a:r>
            <a:r>
              <a:rPr sz="3100" spc="204" dirty="0">
                <a:solidFill>
                  <a:srgbClr val="5EA8FF"/>
                </a:solidFill>
              </a:rPr>
              <a:t>εκπαιδευτές</a:t>
            </a:r>
            <a:r>
              <a:rPr sz="3100" spc="150" dirty="0">
                <a:solidFill>
                  <a:srgbClr val="5EA8FF"/>
                </a:solidFill>
              </a:rPr>
              <a:t> </a:t>
            </a:r>
            <a:r>
              <a:rPr sz="3100" spc="229" dirty="0">
                <a:solidFill>
                  <a:srgbClr val="5EA8FF"/>
                </a:solidFill>
              </a:rPr>
              <a:t>σας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2116454" y="2350134"/>
            <a:ext cx="1521460" cy="49212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25"/>
              </a:spcBef>
            </a:pPr>
            <a:r>
              <a:rPr sz="1500" spc="90" dirty="0">
                <a:solidFill>
                  <a:srgbClr val="5EA8FF"/>
                </a:solidFill>
                <a:latin typeface="Times New Roman"/>
                <a:cs typeface="Times New Roman"/>
              </a:rPr>
              <a:t>Ricardo</a:t>
            </a:r>
            <a:r>
              <a:rPr sz="1500" spc="-45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5EA8FF"/>
                </a:solidFill>
                <a:latin typeface="Times New Roman"/>
                <a:cs typeface="Times New Roman"/>
              </a:rPr>
              <a:t>Gregorio </a:t>
            </a:r>
            <a:r>
              <a:rPr sz="1500" spc="-360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5EA8FF"/>
                </a:solidFill>
                <a:latin typeface="Times New Roman"/>
                <a:cs typeface="Times New Roman"/>
              </a:rPr>
              <a:t>Lugo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6454" y="3047364"/>
            <a:ext cx="2002155" cy="1877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800"/>
              </a:lnSpc>
              <a:spcBef>
                <a:spcPts val="100"/>
              </a:spcBef>
            </a:pP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Ει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ύε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αν</a:t>
            </a:r>
            <a:r>
              <a:rPr sz="1250" spc="-40" dirty="0">
                <a:solidFill>
                  <a:srgbClr val="D4E4ED"/>
                </a:solidFill>
                <a:latin typeface="Calibri"/>
                <a:cs typeface="Calibri"/>
              </a:rPr>
              <a:t>θρ</a:t>
            </a:r>
            <a:r>
              <a:rPr sz="1250" spc="-50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ιν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ες  </a:t>
            </a:r>
            <a:r>
              <a:rPr sz="1250" spc="-4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υχέ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εκ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ευτ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γι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ερν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είν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ι 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μετ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αδ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ορ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ερ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υν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Arial"/>
                <a:cs typeface="Arial"/>
              </a:rPr>
              <a:t>T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a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lT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ech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E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st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o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n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ian  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M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a</a:t>
            </a:r>
            <a:r>
              <a:rPr sz="1250" spc="-50" dirty="0">
                <a:solidFill>
                  <a:srgbClr val="D4E4ED"/>
                </a:solidFill>
                <a:latin typeface="Arial"/>
                <a:cs typeface="Arial"/>
              </a:rPr>
              <a:t>r</a:t>
            </a:r>
            <a:r>
              <a:rPr sz="1250" spc="-35" dirty="0">
                <a:solidFill>
                  <a:srgbClr val="D4E4ED"/>
                </a:solidFill>
                <a:latin typeface="Arial"/>
                <a:cs typeface="Arial"/>
              </a:rPr>
              <a:t>iti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m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e</a:t>
            </a:r>
            <a:r>
              <a:rPr sz="1250" spc="-4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A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cadem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y.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8390" y="2350134"/>
            <a:ext cx="11703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90" dirty="0">
                <a:solidFill>
                  <a:srgbClr val="5EA8FF"/>
                </a:solidFill>
                <a:latin typeface="Times New Roman"/>
                <a:cs typeface="Times New Roman"/>
              </a:rPr>
              <a:t>Kitty</a:t>
            </a:r>
            <a:r>
              <a:rPr sz="1500" spc="-20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500" spc="85" dirty="0">
                <a:solidFill>
                  <a:srgbClr val="5EA8FF"/>
                </a:solidFill>
                <a:latin typeface="Times New Roman"/>
                <a:cs typeface="Times New Roman"/>
              </a:rPr>
              <a:t>Kioskli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98390" y="3174047"/>
            <a:ext cx="1941830" cy="2021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000"/>
              </a:lnSpc>
              <a:spcBef>
                <a:spcPts val="100"/>
              </a:spcBef>
            </a:pPr>
            <a:r>
              <a:rPr sz="1250" spc="-210" dirty="0">
                <a:solidFill>
                  <a:srgbClr val="D4E4ED"/>
                </a:solidFill>
                <a:latin typeface="Arial"/>
                <a:cs typeface="Arial"/>
              </a:rPr>
              <a:t>Ε</a:t>
            </a:r>
            <a:r>
              <a:rPr sz="1250" spc="-130" dirty="0">
                <a:solidFill>
                  <a:srgbClr val="D4E4ED"/>
                </a:solidFill>
                <a:latin typeface="Arial"/>
                <a:cs typeface="Arial"/>
              </a:rPr>
              <a:t>ιδ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ικεύ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ε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85" dirty="0">
                <a:solidFill>
                  <a:srgbClr val="D4E4ED"/>
                </a:solidFill>
                <a:latin typeface="Arial"/>
                <a:cs typeface="Arial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ι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95" dirty="0">
                <a:solidFill>
                  <a:srgbClr val="D4E4ED"/>
                </a:solidFill>
                <a:latin typeface="Arial"/>
                <a:cs typeface="Arial"/>
              </a:rPr>
              <a:t>σ</a:t>
            </a:r>
            <a:r>
              <a:rPr sz="1250" spc="-130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ι</a:t>
            </a:r>
            <a:r>
              <a:rPr sz="1250" spc="-15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40" dirty="0">
                <a:solidFill>
                  <a:srgbClr val="D4E4ED"/>
                </a:solidFill>
                <a:latin typeface="Arial"/>
                <a:cs typeface="Arial"/>
              </a:rPr>
              <a:t>ανθ</a:t>
            </a:r>
            <a:r>
              <a:rPr sz="1250" spc="-35" dirty="0">
                <a:solidFill>
                  <a:srgbClr val="D4E4ED"/>
                </a:solidFill>
                <a:latin typeface="Arial"/>
                <a:cs typeface="Arial"/>
              </a:rPr>
              <a:t>ρ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ώ</a:t>
            </a:r>
            <a:r>
              <a:rPr sz="1250" spc="-30" dirty="0">
                <a:solidFill>
                  <a:srgbClr val="D4E4ED"/>
                </a:solidFill>
                <a:latin typeface="Arial"/>
                <a:cs typeface="Arial"/>
              </a:rPr>
              <a:t>πινες  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πτ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υχ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ές</a:t>
            </a:r>
            <a:r>
              <a:rPr sz="1250" spc="-3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η</a:t>
            </a:r>
            <a:r>
              <a:rPr sz="1250" spc="-12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 εκπαίδ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ε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υ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σ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η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Arial"/>
                <a:cs typeface="Arial"/>
              </a:rPr>
              <a:t>σ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την  </a:t>
            </a:r>
            <a:r>
              <a:rPr sz="1250" spc="-135" dirty="0">
                <a:solidFill>
                  <a:srgbClr val="D4E4ED"/>
                </a:solidFill>
                <a:latin typeface="Arial"/>
                <a:cs typeface="Arial"/>
              </a:rPr>
              <a:t>κυ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β</a:t>
            </a:r>
            <a:r>
              <a:rPr sz="1250" spc="-135" dirty="0">
                <a:solidFill>
                  <a:srgbClr val="D4E4ED"/>
                </a:solidFill>
                <a:latin typeface="Arial"/>
                <a:cs typeface="Arial"/>
              </a:rPr>
              <a:t>ερ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νο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α</a:t>
            </a:r>
            <a:r>
              <a:rPr sz="1250" spc="-160" dirty="0">
                <a:solidFill>
                  <a:srgbClr val="D4E4ED"/>
                </a:solidFill>
                <a:latin typeface="Arial"/>
                <a:cs typeface="Arial"/>
              </a:rPr>
              <a:t>σ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φάλει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κα</a:t>
            </a:r>
            <a:r>
              <a:rPr sz="1250" spc="-30" dirty="0">
                <a:solidFill>
                  <a:srgbClr val="D4E4ED"/>
                </a:solidFill>
                <a:latin typeface="Arial"/>
                <a:cs typeface="Arial"/>
              </a:rPr>
              <a:t>ι</a:t>
            </a:r>
            <a:r>
              <a:rPr sz="1250" spc="-4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είναι  δ</a:t>
            </a:r>
            <a:r>
              <a:rPr sz="1250" spc="-50" dirty="0">
                <a:solidFill>
                  <a:srgbClr val="D4E4ED"/>
                </a:solidFill>
                <a:latin typeface="Arial"/>
                <a:cs typeface="Arial"/>
              </a:rPr>
              <a:t>ιε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υ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θύν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ω</a:t>
            </a:r>
            <a:r>
              <a:rPr sz="1250" spc="-65" dirty="0">
                <a:solidFill>
                  <a:srgbClr val="D4E4ED"/>
                </a:solidFill>
                <a:latin typeface="Arial"/>
                <a:cs typeface="Arial"/>
              </a:rPr>
              <a:t>ν</a:t>
            </a:r>
            <a:r>
              <a:rPr sz="1250" spc="-4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σ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ύ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μ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βουλο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3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και  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ιδ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ρυ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ή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η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Arial"/>
                <a:cs typeface="Arial"/>
              </a:rPr>
              <a:t>tr</a:t>
            </a:r>
            <a:r>
              <a:rPr sz="1250" spc="-210" dirty="0">
                <a:solidFill>
                  <a:srgbClr val="D4E4ED"/>
                </a:solidFill>
                <a:latin typeface="Arial"/>
                <a:cs typeface="Arial"/>
              </a:rPr>
              <a:t>u</a:t>
            </a:r>
            <a:r>
              <a:rPr sz="1250" spc="-150" dirty="0">
                <a:solidFill>
                  <a:srgbClr val="D4E4ED"/>
                </a:solidFill>
                <a:latin typeface="Arial"/>
                <a:cs typeface="Arial"/>
              </a:rPr>
              <a:t>st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i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li</a:t>
            </a:r>
            <a:r>
              <a:rPr sz="1250" spc="-210" dirty="0">
                <a:solidFill>
                  <a:srgbClr val="D4E4ED"/>
                </a:solidFill>
                <a:latin typeface="Arial"/>
                <a:cs typeface="Arial"/>
              </a:rPr>
              <a:t>o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250" dirty="0">
                <a:solidFill>
                  <a:srgbClr val="D4E4ED"/>
                </a:solidFill>
                <a:latin typeface="Arial"/>
                <a:cs typeface="Arial"/>
              </a:rPr>
              <a:t>B</a:t>
            </a:r>
            <a:r>
              <a:rPr sz="1250" spc="-254" dirty="0">
                <a:solidFill>
                  <a:srgbClr val="D4E4ED"/>
                </a:solidFill>
                <a:latin typeface="Arial"/>
                <a:cs typeface="Arial"/>
              </a:rPr>
              <a:t>V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Arial"/>
                <a:cs typeface="Arial"/>
              </a:rPr>
              <a:t>Ολλανδ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ία. 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Ε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ίνα</a:t>
            </a:r>
            <a:r>
              <a:rPr sz="1250" spc="-45" dirty="0">
                <a:solidFill>
                  <a:srgbClr val="D4E4ED"/>
                </a:solidFill>
                <a:latin typeface="Arial"/>
                <a:cs typeface="Arial"/>
              </a:rPr>
              <a:t>ι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κά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οχο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δ</a:t>
            </a:r>
            <a:r>
              <a:rPr sz="1250" spc="-50" dirty="0">
                <a:solidFill>
                  <a:srgbClr val="D4E4ED"/>
                </a:solidFill>
                <a:latin typeface="Arial"/>
                <a:cs typeface="Arial"/>
              </a:rPr>
              <a:t>ι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δ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ακτ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ορ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ικού</a:t>
            </a:r>
            <a:r>
              <a:rPr sz="1250" spc="-114" dirty="0">
                <a:solidFill>
                  <a:srgbClr val="D4E4ED"/>
                </a:solidFill>
                <a:latin typeface="Arial"/>
                <a:cs typeface="Arial"/>
              </a:rPr>
              <a:t>σ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η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ν  </a:t>
            </a:r>
            <a:r>
              <a:rPr sz="1250" spc="-160" dirty="0">
                <a:solidFill>
                  <a:srgbClr val="D4E4ED"/>
                </a:solidFill>
                <a:latin typeface="Arial"/>
                <a:cs typeface="Arial"/>
              </a:rPr>
              <a:t>Ψ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υ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χ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ολογί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α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η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Υ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γε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ία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απ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ό</a:t>
            </a:r>
            <a:r>
              <a:rPr sz="1250" spc="-4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ο 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K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ing'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s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95" dirty="0">
                <a:solidFill>
                  <a:srgbClr val="D4E4ED"/>
                </a:solidFill>
                <a:latin typeface="Arial"/>
                <a:cs typeface="Arial"/>
              </a:rPr>
              <a:t>C</a:t>
            </a:r>
            <a:r>
              <a:rPr sz="1250" spc="-155" dirty="0">
                <a:solidFill>
                  <a:srgbClr val="D4E4ED"/>
                </a:solidFill>
                <a:latin typeface="Arial"/>
                <a:cs typeface="Arial"/>
              </a:rPr>
              <a:t>o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ll</a:t>
            </a:r>
            <a:r>
              <a:rPr sz="1250" spc="-155" dirty="0">
                <a:solidFill>
                  <a:srgbClr val="D4E4ED"/>
                </a:solidFill>
                <a:latin typeface="Arial"/>
                <a:cs typeface="Arial"/>
              </a:rPr>
              <a:t>eg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e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50" dirty="0">
                <a:solidFill>
                  <a:srgbClr val="D4E4ED"/>
                </a:solidFill>
                <a:latin typeface="Arial"/>
                <a:cs typeface="Arial"/>
              </a:rPr>
              <a:t>ο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υ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70" dirty="0">
                <a:solidFill>
                  <a:srgbClr val="D4E4ED"/>
                </a:solidFill>
                <a:latin typeface="Arial"/>
                <a:cs typeface="Arial"/>
              </a:rPr>
              <a:t>Λο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ν</a:t>
            </a:r>
            <a:r>
              <a:rPr sz="1250" spc="-155" dirty="0">
                <a:solidFill>
                  <a:srgbClr val="D4E4ED"/>
                </a:solidFill>
                <a:latin typeface="Arial"/>
                <a:cs typeface="Arial"/>
              </a:rPr>
              <a:t>δ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ί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ν</a:t>
            </a:r>
            <a:r>
              <a:rPr sz="1250" spc="-155" dirty="0">
                <a:solidFill>
                  <a:srgbClr val="D4E4ED"/>
                </a:solidFill>
                <a:latin typeface="Arial"/>
                <a:cs typeface="Arial"/>
              </a:rPr>
              <a:t>ο</a:t>
            </a:r>
            <a:r>
              <a:rPr sz="1250" spc="-150" dirty="0">
                <a:solidFill>
                  <a:srgbClr val="D4E4ED"/>
                </a:solidFill>
                <a:latin typeface="Arial"/>
                <a:cs typeface="Arial"/>
              </a:rPr>
              <a:t>υ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79690" y="2350134"/>
            <a:ext cx="13404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25" dirty="0">
                <a:solidFill>
                  <a:srgbClr val="5EA8FF"/>
                </a:solidFill>
                <a:latin typeface="Times New Roman"/>
                <a:cs typeface="Times New Roman"/>
              </a:rPr>
              <a:t>Paulinus</a:t>
            </a:r>
            <a:r>
              <a:rPr sz="1500" spc="25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5EA8FF"/>
                </a:solidFill>
                <a:latin typeface="Times New Roman"/>
                <a:cs typeface="Times New Roman"/>
              </a:rPr>
              <a:t>Ofem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79690" y="3161029"/>
            <a:ext cx="1896110" cy="1614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000"/>
              </a:lnSpc>
              <a:spcBef>
                <a:spcPts val="100"/>
              </a:spcBef>
            </a:pP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Ειδικεύεται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στην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κυβερνοασφάλεια </a:t>
            </a:r>
            <a:r>
              <a:rPr sz="1250" spc="-2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επ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πα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ρό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επ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ίσ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ύθ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υν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έρ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ΕΕ  γι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Νο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σύ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η  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M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ON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E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L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O</a:t>
            </a:r>
            <a:r>
              <a:rPr sz="1250" spc="-4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5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Lau</a:t>
            </a:r>
            <a:r>
              <a:rPr sz="1250" spc="-45" dirty="0">
                <a:solidFill>
                  <a:srgbClr val="D4E4ED"/>
                </a:solidFill>
                <a:latin typeface="Arial"/>
                <a:cs typeface="Arial"/>
              </a:rPr>
              <a:t>r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e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a</a:t>
            </a:r>
            <a:r>
              <a:rPr sz="1250" spc="-4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Φινλανδίας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61625" y="2350134"/>
            <a:ext cx="14179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00" dirty="0">
                <a:solidFill>
                  <a:srgbClr val="5EA8FF"/>
                </a:solidFill>
                <a:latin typeface="Times New Roman"/>
                <a:cs typeface="Times New Roman"/>
              </a:rPr>
              <a:t>Louise</a:t>
            </a:r>
            <a:r>
              <a:rPr sz="1500" spc="-10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500" spc="110" dirty="0">
                <a:solidFill>
                  <a:srgbClr val="5EA8FF"/>
                </a:solidFill>
                <a:latin typeface="Times New Roman"/>
                <a:cs typeface="Times New Roman"/>
              </a:rPr>
              <a:t>Præstiin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61625" y="3159125"/>
            <a:ext cx="1899920" cy="108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000"/>
              </a:lnSpc>
              <a:spcBef>
                <a:spcPts val="100"/>
              </a:spcBef>
            </a:pP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Σχε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στ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πα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ιχ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διώ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S</a:t>
            </a:r>
            <a:r>
              <a:rPr sz="1250" spc="-114" dirty="0">
                <a:solidFill>
                  <a:srgbClr val="D4E4ED"/>
                </a:solidFill>
                <a:latin typeface="Arial"/>
                <a:cs typeface="Arial"/>
              </a:rPr>
              <a:t>G</a:t>
            </a:r>
            <a:r>
              <a:rPr sz="1250" spc="-50" dirty="0">
                <a:solidFill>
                  <a:srgbClr val="D4E4ED"/>
                </a:solidFill>
                <a:latin typeface="Arial"/>
                <a:cs typeface="Arial"/>
              </a:rPr>
              <a:t>I</a:t>
            </a:r>
            <a:r>
              <a:rPr sz="1250" spc="-35" dirty="0">
                <a:solidFill>
                  <a:srgbClr val="D4E4ED"/>
                </a:solidFill>
                <a:latin typeface="Arial"/>
                <a:cs typeface="Arial"/>
              </a:rPr>
              <a:t>,  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Δα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35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υν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κέ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215" dirty="0">
                <a:solidFill>
                  <a:srgbClr val="D4E4ED"/>
                </a:solidFill>
                <a:latin typeface="Calibri"/>
                <a:cs typeface="Calibri"/>
              </a:rPr>
              <a:t>ώσε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210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20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250" spc="-19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21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204" dirty="0">
                <a:solidFill>
                  <a:srgbClr val="D4E4ED"/>
                </a:solidFill>
                <a:latin typeface="Calibri"/>
                <a:cs typeface="Calibri"/>
              </a:rPr>
              <a:t>ση</a:t>
            </a:r>
            <a:r>
              <a:rPr sz="1250" spc="-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πα</a:t>
            </a:r>
            <a:r>
              <a:rPr sz="1250" spc="-50" dirty="0">
                <a:solidFill>
                  <a:srgbClr val="D4E4ED"/>
                </a:solidFill>
                <a:latin typeface="Calibri"/>
                <a:cs typeface="Calibri"/>
              </a:rPr>
              <a:t>ιχ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4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διώ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50" dirty="0">
                <a:solidFill>
                  <a:srgbClr val="D4E4ED"/>
                </a:solidFill>
                <a:latin typeface="Calibri"/>
                <a:cs typeface="Calibri"/>
              </a:rPr>
              <a:t>σε 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εν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φά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λε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4264" y="509587"/>
            <a:ext cx="482092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275" dirty="0">
                <a:solidFill>
                  <a:srgbClr val="5EA8FF"/>
                </a:solidFill>
              </a:rPr>
              <a:t>Εκπαιδευτές</a:t>
            </a:r>
            <a:r>
              <a:rPr sz="3100" spc="95" dirty="0">
                <a:solidFill>
                  <a:srgbClr val="5EA8FF"/>
                </a:solidFill>
              </a:rPr>
              <a:t> </a:t>
            </a:r>
            <a:r>
              <a:rPr sz="3100" spc="145" dirty="0">
                <a:solidFill>
                  <a:srgbClr val="5EA8FF"/>
                </a:solidFill>
                <a:latin typeface="Times New Roman"/>
                <a:cs typeface="Times New Roman"/>
              </a:rPr>
              <a:t>CyberSecPro</a:t>
            </a:r>
            <a:endParaRPr sz="3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5525" y="1328419"/>
            <a:ext cx="12188825" cy="60944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68680" y="597852"/>
            <a:ext cx="614426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spc="210" dirty="0">
                <a:solidFill>
                  <a:srgbClr val="5EA8FF"/>
                </a:solidFill>
              </a:rPr>
              <a:t>Ποιος</a:t>
            </a:r>
            <a:r>
              <a:rPr sz="2950" spc="145" dirty="0">
                <a:solidFill>
                  <a:srgbClr val="5EA8FF"/>
                </a:solidFill>
              </a:rPr>
              <a:t> </a:t>
            </a:r>
            <a:r>
              <a:rPr sz="2950" spc="200" dirty="0">
                <a:solidFill>
                  <a:srgbClr val="5EA8FF"/>
                </a:solidFill>
              </a:rPr>
              <a:t>πρέπει</a:t>
            </a:r>
            <a:r>
              <a:rPr sz="2950" spc="160" dirty="0">
                <a:solidFill>
                  <a:srgbClr val="5EA8FF"/>
                </a:solidFill>
              </a:rPr>
              <a:t> </a:t>
            </a:r>
            <a:r>
              <a:rPr sz="2950" spc="220" dirty="0">
                <a:solidFill>
                  <a:srgbClr val="5EA8FF"/>
                </a:solidFill>
              </a:rPr>
              <a:t>να</a:t>
            </a:r>
            <a:r>
              <a:rPr sz="2950" spc="135" dirty="0">
                <a:solidFill>
                  <a:srgbClr val="5EA8FF"/>
                </a:solidFill>
              </a:rPr>
              <a:t> </a:t>
            </a:r>
            <a:r>
              <a:rPr sz="2950" spc="204" dirty="0">
                <a:solidFill>
                  <a:srgbClr val="5EA8FF"/>
                </a:solidFill>
              </a:rPr>
              <a:t>παρακολουθήσει</a:t>
            </a:r>
            <a:r>
              <a:rPr sz="2950" spc="204" dirty="0">
                <a:solidFill>
                  <a:srgbClr val="5EA8FF"/>
                </a:solidFill>
                <a:latin typeface="Times New Roman"/>
                <a:cs typeface="Times New Roman"/>
              </a:rPr>
              <a:t>;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53210" y="1671002"/>
            <a:ext cx="289623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90" dirty="0">
                <a:solidFill>
                  <a:srgbClr val="5EA8FF"/>
                </a:solidFill>
                <a:latin typeface="Calibri"/>
                <a:cs typeface="Calibri"/>
              </a:rPr>
              <a:t>Φοιτητές</a:t>
            </a:r>
            <a:r>
              <a:rPr sz="1450" spc="5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450" spc="105" dirty="0">
                <a:solidFill>
                  <a:srgbClr val="5EA8FF"/>
                </a:solidFill>
                <a:latin typeface="Calibri"/>
                <a:cs typeface="Calibri"/>
              </a:rPr>
              <a:t>Ανώτερης</a:t>
            </a:r>
            <a:r>
              <a:rPr sz="1450" spc="8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450" spc="100" dirty="0">
                <a:solidFill>
                  <a:srgbClr val="5EA8FF"/>
                </a:solidFill>
                <a:latin typeface="Calibri"/>
                <a:cs typeface="Calibri"/>
              </a:rPr>
              <a:t>Εκπαίδευσης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53210" y="2037079"/>
            <a:ext cx="6452235" cy="525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2600"/>
              </a:lnSpc>
              <a:spcBef>
                <a:spcPts val="100"/>
              </a:spcBef>
            </a:pPr>
            <a:r>
              <a:rPr sz="1150" spc="-140" dirty="0">
                <a:solidFill>
                  <a:srgbClr val="D4E4ED"/>
                </a:solidFill>
                <a:latin typeface="Calibri"/>
                <a:cs typeface="Calibri"/>
              </a:rPr>
              <a:t>Φοιτητές</a:t>
            </a:r>
            <a:r>
              <a:rPr sz="1150" spc="-135" dirty="0">
                <a:solidFill>
                  <a:srgbClr val="D4E4ED"/>
                </a:solidFill>
                <a:latin typeface="Calibri"/>
                <a:cs typeface="Calibri"/>
              </a:rPr>
              <a:t> τριτοβάθμιας</a:t>
            </a:r>
            <a:r>
              <a:rPr sz="115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45" dirty="0">
                <a:solidFill>
                  <a:srgbClr val="D4E4ED"/>
                </a:solidFill>
                <a:latin typeface="Calibri"/>
                <a:cs typeface="Calibri"/>
              </a:rPr>
              <a:t>εκπαίδευσης</a:t>
            </a:r>
            <a:r>
              <a:rPr sz="115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200" dirty="0">
                <a:solidFill>
                  <a:srgbClr val="D4E4ED"/>
                </a:solidFill>
                <a:latin typeface="Arial"/>
                <a:cs typeface="Arial"/>
              </a:rPr>
              <a:t>EQF</a:t>
            </a:r>
            <a:r>
              <a:rPr sz="1150" spc="-19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150" spc="-120" dirty="0">
                <a:solidFill>
                  <a:srgbClr val="D4E4ED"/>
                </a:solidFill>
                <a:latin typeface="Arial"/>
                <a:cs typeface="Arial"/>
              </a:rPr>
              <a:t>6, </a:t>
            </a:r>
            <a:r>
              <a:rPr sz="1150" spc="-160" dirty="0">
                <a:solidFill>
                  <a:srgbClr val="D4E4ED"/>
                </a:solidFill>
                <a:latin typeface="Arial"/>
                <a:cs typeface="Arial"/>
              </a:rPr>
              <a:t>7</a:t>
            </a:r>
            <a:r>
              <a:rPr sz="1150" spc="-1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150" spc="-15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150" spc="-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95" dirty="0">
                <a:solidFill>
                  <a:srgbClr val="D4E4ED"/>
                </a:solidFill>
                <a:latin typeface="Arial"/>
                <a:cs typeface="Arial"/>
              </a:rPr>
              <a:t>) </a:t>
            </a:r>
            <a:r>
              <a:rPr sz="1150" spc="-13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5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35" dirty="0">
                <a:solidFill>
                  <a:srgbClr val="D4E4ED"/>
                </a:solidFill>
                <a:latin typeface="Calibri"/>
                <a:cs typeface="Calibri"/>
              </a:rPr>
              <a:t>μελλοντικά</a:t>
            </a:r>
            <a:r>
              <a:rPr sz="115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60" dirty="0">
                <a:solidFill>
                  <a:srgbClr val="D4E4ED"/>
                </a:solidFill>
                <a:latin typeface="Calibri"/>
                <a:cs typeface="Calibri"/>
              </a:rPr>
              <a:t>που</a:t>
            </a:r>
            <a:r>
              <a:rPr sz="1150" spc="-1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45" dirty="0">
                <a:solidFill>
                  <a:srgbClr val="D4E4ED"/>
                </a:solidFill>
                <a:latin typeface="Calibri"/>
                <a:cs typeface="Calibri"/>
              </a:rPr>
              <a:t>φιλοδοξούν</a:t>
            </a:r>
            <a:r>
              <a:rPr sz="115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5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150" spc="-1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50" dirty="0">
                <a:solidFill>
                  <a:srgbClr val="D4E4ED"/>
                </a:solidFill>
                <a:latin typeface="Calibri"/>
                <a:cs typeface="Calibri"/>
              </a:rPr>
              <a:t>σταδιοδρομήσουν</a:t>
            </a:r>
            <a:r>
              <a:rPr sz="1150" spc="-1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20" dirty="0">
                <a:solidFill>
                  <a:srgbClr val="D4E4ED"/>
                </a:solidFill>
                <a:latin typeface="Calibri"/>
                <a:cs typeface="Calibri"/>
              </a:rPr>
              <a:t>στις</a:t>
            </a:r>
            <a:r>
              <a:rPr sz="115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30" dirty="0">
                <a:solidFill>
                  <a:srgbClr val="D4E4ED"/>
                </a:solidFill>
                <a:latin typeface="Calibri"/>
                <a:cs typeface="Calibri"/>
              </a:rPr>
              <a:t>τεχνολογίες</a:t>
            </a:r>
            <a:r>
              <a:rPr sz="1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2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150" spc="-125" dirty="0">
                <a:solidFill>
                  <a:srgbClr val="D4E4ED"/>
                </a:solidFill>
                <a:latin typeface="Arial"/>
                <a:cs typeface="Arial"/>
              </a:rPr>
              <a:t>/</a:t>
            </a:r>
            <a:r>
              <a:rPr sz="1150" spc="-12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45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15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35" dirty="0">
                <a:solidFill>
                  <a:srgbClr val="D4E4ED"/>
                </a:solidFill>
                <a:latin typeface="Calibri"/>
                <a:cs typeface="Calibri"/>
              </a:rPr>
              <a:t>κρίσιμους </a:t>
            </a:r>
            <a:r>
              <a:rPr sz="1150" spc="-130" dirty="0">
                <a:solidFill>
                  <a:srgbClr val="D4E4ED"/>
                </a:solidFill>
                <a:latin typeface="Calibri"/>
                <a:cs typeface="Calibri"/>
              </a:rPr>
              <a:t> τομείς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53210" y="3096895"/>
            <a:ext cx="76231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05" dirty="0">
                <a:solidFill>
                  <a:srgbClr val="5EA8FF"/>
                </a:solidFill>
                <a:latin typeface="Calibri"/>
                <a:cs typeface="Calibri"/>
              </a:rPr>
              <a:t>Προσωπικό</a:t>
            </a:r>
            <a:r>
              <a:rPr sz="1450" spc="5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450" spc="35" dirty="0">
                <a:solidFill>
                  <a:srgbClr val="5EA8FF"/>
                </a:solidFill>
                <a:latin typeface="Times New Roman"/>
                <a:cs typeface="Times New Roman"/>
              </a:rPr>
              <a:t>ICT</a:t>
            </a:r>
            <a:r>
              <a:rPr sz="1450" spc="25" dirty="0">
                <a:solidFill>
                  <a:srgbClr val="5EA8FF"/>
                </a:solidFill>
                <a:latin typeface="Times New Roman"/>
                <a:cs typeface="Times New Roman"/>
              </a:rPr>
              <a:t> (Information</a:t>
            </a:r>
            <a:r>
              <a:rPr sz="1450" spc="20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450" spc="30" dirty="0">
                <a:solidFill>
                  <a:srgbClr val="5EA8FF"/>
                </a:solidFill>
                <a:latin typeface="Times New Roman"/>
                <a:cs typeface="Times New Roman"/>
              </a:rPr>
              <a:t>and</a:t>
            </a:r>
            <a:r>
              <a:rPr sz="1450" spc="25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450" spc="30" dirty="0">
                <a:solidFill>
                  <a:srgbClr val="5EA8FF"/>
                </a:solidFill>
                <a:latin typeface="Times New Roman"/>
                <a:cs typeface="Times New Roman"/>
              </a:rPr>
              <a:t>Communication</a:t>
            </a:r>
            <a:r>
              <a:rPr sz="1450" spc="25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450" spc="30" dirty="0">
                <a:solidFill>
                  <a:srgbClr val="5EA8FF"/>
                </a:solidFill>
                <a:latin typeface="Times New Roman"/>
                <a:cs typeface="Times New Roman"/>
              </a:rPr>
              <a:t>Technology</a:t>
            </a:r>
            <a:r>
              <a:rPr sz="1450" spc="20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450" spc="25" dirty="0">
                <a:solidFill>
                  <a:srgbClr val="5EA8FF"/>
                </a:solidFill>
                <a:latin typeface="Times New Roman"/>
                <a:cs typeface="Times New Roman"/>
              </a:rPr>
              <a:t>-</a:t>
            </a:r>
            <a:r>
              <a:rPr sz="1450" spc="45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450" spc="30" dirty="0">
                <a:solidFill>
                  <a:srgbClr val="5EA8FF"/>
                </a:solidFill>
                <a:latin typeface="Calibri"/>
                <a:cs typeface="Calibri"/>
              </a:rPr>
              <a:t>Τεχνολογίες</a:t>
            </a:r>
            <a:r>
              <a:rPr sz="1450" spc="5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450" spc="30" dirty="0">
                <a:solidFill>
                  <a:srgbClr val="5EA8FF"/>
                </a:solidFill>
                <a:latin typeface="Calibri"/>
                <a:cs typeface="Calibri"/>
              </a:rPr>
              <a:t>Πληροφορικής</a:t>
            </a:r>
            <a:r>
              <a:rPr sz="1450" spc="6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450" spc="25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11944" y="3129667"/>
            <a:ext cx="1144905" cy="21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0"/>
              </a:lnSpc>
            </a:pPr>
            <a:r>
              <a:rPr sz="1450" spc="30" dirty="0">
                <a:solidFill>
                  <a:srgbClr val="5EA8FF"/>
                </a:solidFill>
                <a:latin typeface="Calibri"/>
                <a:cs typeface="Calibri"/>
              </a:rPr>
              <a:t>Επ</a:t>
            </a:r>
            <a:r>
              <a:rPr sz="1450" spc="20" dirty="0">
                <a:solidFill>
                  <a:srgbClr val="5EA8FF"/>
                </a:solidFill>
                <a:latin typeface="Calibri"/>
                <a:cs typeface="Calibri"/>
              </a:rPr>
              <a:t>ι</a:t>
            </a:r>
            <a:r>
              <a:rPr sz="1450" spc="30" dirty="0">
                <a:solidFill>
                  <a:srgbClr val="5EA8FF"/>
                </a:solidFill>
                <a:latin typeface="Calibri"/>
                <a:cs typeface="Calibri"/>
              </a:rPr>
              <a:t>κο</a:t>
            </a:r>
            <a:r>
              <a:rPr sz="1450" spc="20" dirty="0">
                <a:solidFill>
                  <a:srgbClr val="5EA8FF"/>
                </a:solidFill>
                <a:latin typeface="Calibri"/>
                <a:cs typeface="Calibri"/>
              </a:rPr>
              <a:t>ι</a:t>
            </a:r>
            <a:r>
              <a:rPr sz="1450" spc="30" dirty="0">
                <a:solidFill>
                  <a:srgbClr val="5EA8FF"/>
                </a:solidFill>
                <a:latin typeface="Calibri"/>
                <a:cs typeface="Calibri"/>
              </a:rPr>
              <a:t>νωνιών</a:t>
            </a:r>
            <a:r>
              <a:rPr sz="1450" spc="25" dirty="0">
                <a:solidFill>
                  <a:srgbClr val="5EA8FF"/>
                </a:solidFill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53210" y="3537584"/>
            <a:ext cx="593725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25" dirty="0">
                <a:solidFill>
                  <a:srgbClr val="D4E4ED"/>
                </a:solidFill>
                <a:latin typeface="Calibri"/>
                <a:cs typeface="Calibri"/>
              </a:rPr>
              <a:t>Τα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25" dirty="0">
                <a:solidFill>
                  <a:srgbClr val="D4E4ED"/>
                </a:solidFill>
                <a:latin typeface="Calibri"/>
                <a:cs typeface="Calibri"/>
              </a:rPr>
              <a:t>άτομα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14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00" dirty="0">
                <a:solidFill>
                  <a:srgbClr val="D4E4ED"/>
                </a:solidFill>
                <a:latin typeface="Calibri"/>
                <a:cs typeface="Calibri"/>
              </a:rPr>
              <a:t>εταιρείες</a:t>
            </a:r>
            <a:r>
              <a:rPr sz="11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05" dirty="0">
                <a:solidFill>
                  <a:srgbClr val="D4E4ED"/>
                </a:solidFill>
                <a:latin typeface="Calibri"/>
                <a:cs typeface="Calibri"/>
              </a:rPr>
              <a:t>ενέργειας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0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14" dirty="0">
                <a:solidFill>
                  <a:srgbClr val="D4E4ED"/>
                </a:solidFill>
                <a:latin typeface="Calibri"/>
                <a:cs typeface="Calibri"/>
              </a:rPr>
              <a:t>αρχές</a:t>
            </a:r>
            <a:r>
              <a:rPr sz="1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3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20" dirty="0">
                <a:solidFill>
                  <a:srgbClr val="D4E4ED"/>
                </a:solidFill>
                <a:latin typeface="Calibri"/>
                <a:cs typeface="Calibri"/>
              </a:rPr>
              <a:t>κατανοήσουν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30" dirty="0">
                <a:solidFill>
                  <a:srgbClr val="D4E4ED"/>
                </a:solidFill>
                <a:latin typeface="Calibri"/>
                <a:cs typeface="Calibri"/>
              </a:rPr>
              <a:t>πώς  </a:t>
            </a:r>
            <a:r>
              <a:rPr sz="1150" spc="-12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75" dirty="0">
                <a:solidFill>
                  <a:srgbClr val="D4E4ED"/>
                </a:solidFill>
                <a:latin typeface="Calibri"/>
                <a:cs typeface="Calibri"/>
              </a:rPr>
              <a:t>διαχειρίζονται</a:t>
            </a:r>
            <a:r>
              <a:rPr sz="115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85" dirty="0">
                <a:solidFill>
                  <a:srgbClr val="D4E4ED"/>
                </a:solidFill>
                <a:latin typeface="Calibri"/>
                <a:cs typeface="Calibri"/>
              </a:rPr>
              <a:t>τους</a:t>
            </a:r>
            <a:r>
              <a:rPr sz="115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85" dirty="0">
                <a:solidFill>
                  <a:srgbClr val="D4E4ED"/>
                </a:solidFill>
                <a:latin typeface="Calibri"/>
                <a:cs typeface="Calibri"/>
              </a:rPr>
              <a:t>κινδύνους</a:t>
            </a:r>
            <a:r>
              <a:rPr sz="11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85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15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90" dirty="0">
                <a:solidFill>
                  <a:srgbClr val="D4E4ED"/>
                </a:solidFill>
                <a:latin typeface="Calibri"/>
                <a:cs typeface="Calibri"/>
              </a:rPr>
              <a:t>κυβερνοχώρο</a:t>
            </a:r>
            <a:r>
              <a:rPr sz="1150" spc="-9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53210" y="4272279"/>
            <a:ext cx="229997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90" dirty="0">
                <a:solidFill>
                  <a:srgbClr val="5EA8FF"/>
                </a:solidFill>
                <a:latin typeface="Calibri"/>
                <a:cs typeface="Calibri"/>
              </a:rPr>
              <a:t>Επαγγελματίες</a:t>
            </a:r>
            <a:r>
              <a:rPr sz="1450" spc="4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450" spc="105" dirty="0">
                <a:solidFill>
                  <a:srgbClr val="5EA8FF"/>
                </a:solidFill>
                <a:latin typeface="Calibri"/>
                <a:cs typeface="Calibri"/>
              </a:rPr>
              <a:t>ασφάλειας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53210" y="4638357"/>
            <a:ext cx="5932170" cy="525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2600"/>
              </a:lnSpc>
              <a:spcBef>
                <a:spcPts val="100"/>
              </a:spcBef>
            </a:pPr>
            <a:r>
              <a:rPr sz="1150" spc="-135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1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45" dirty="0">
                <a:solidFill>
                  <a:srgbClr val="D4E4ED"/>
                </a:solidFill>
                <a:latin typeface="Calibri"/>
                <a:cs typeface="Calibri"/>
              </a:rPr>
              <a:t>υπεύθυνοι</a:t>
            </a:r>
            <a:r>
              <a:rPr sz="115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25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1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35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1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50" dirty="0">
                <a:solidFill>
                  <a:srgbClr val="D4E4ED"/>
                </a:solidFill>
                <a:latin typeface="Calibri"/>
                <a:cs typeface="Calibri"/>
              </a:rPr>
              <a:t>ασφάλεια</a:t>
            </a:r>
            <a:r>
              <a:rPr sz="115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45" dirty="0">
                <a:solidFill>
                  <a:srgbClr val="D4E4ED"/>
                </a:solidFill>
                <a:latin typeface="Calibri"/>
                <a:cs typeface="Calibri"/>
              </a:rPr>
              <a:t>λιμένων</a:t>
            </a:r>
            <a:r>
              <a:rPr sz="115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3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40" dirty="0">
                <a:solidFill>
                  <a:srgbClr val="D4E4ED"/>
                </a:solidFill>
                <a:latin typeface="Calibri"/>
                <a:cs typeface="Calibri"/>
              </a:rPr>
              <a:t>τερματικών  </a:t>
            </a:r>
            <a:r>
              <a:rPr sz="1150" spc="-155" dirty="0">
                <a:solidFill>
                  <a:srgbClr val="D4E4ED"/>
                </a:solidFill>
                <a:latin typeface="Calibri"/>
                <a:cs typeface="Calibri"/>
              </a:rPr>
              <a:t>σταθμών</a:t>
            </a:r>
            <a:r>
              <a:rPr sz="115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6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15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50" dirty="0">
                <a:solidFill>
                  <a:srgbClr val="D4E4ED"/>
                </a:solidFill>
                <a:latin typeface="Calibri"/>
                <a:cs typeface="Calibri"/>
              </a:rPr>
              <a:t>εμβαθύνουν</a:t>
            </a:r>
            <a:r>
              <a:rPr sz="115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85" dirty="0">
                <a:solidFill>
                  <a:srgbClr val="D4E4ED"/>
                </a:solidFill>
                <a:latin typeface="Calibri"/>
                <a:cs typeface="Calibri"/>
              </a:rPr>
              <a:t>τις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10" dirty="0">
                <a:solidFill>
                  <a:srgbClr val="D4E4ED"/>
                </a:solidFill>
                <a:latin typeface="Calibri"/>
                <a:cs typeface="Calibri"/>
              </a:rPr>
              <a:t>γνώσεις</a:t>
            </a:r>
            <a:r>
              <a:rPr sz="11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40" dirty="0">
                <a:solidFill>
                  <a:srgbClr val="D4E4ED"/>
                </a:solidFill>
                <a:latin typeface="Calibri"/>
                <a:cs typeface="Calibri"/>
              </a:rPr>
              <a:t>τους  </a:t>
            </a:r>
            <a:r>
              <a:rPr sz="1150" spc="-105" dirty="0">
                <a:solidFill>
                  <a:srgbClr val="D4E4ED"/>
                </a:solidFill>
                <a:latin typeface="Calibri"/>
                <a:cs typeface="Calibri"/>
              </a:rPr>
              <a:t>σχετικά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20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85" dirty="0">
                <a:solidFill>
                  <a:srgbClr val="D4E4ED"/>
                </a:solidFill>
                <a:latin typeface="Calibri"/>
                <a:cs typeface="Calibri"/>
              </a:rPr>
              <a:t>τις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10" dirty="0">
                <a:solidFill>
                  <a:srgbClr val="D4E4ED"/>
                </a:solidFill>
                <a:latin typeface="Calibri"/>
                <a:cs typeface="Calibri"/>
              </a:rPr>
              <a:t>απειλές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14" dirty="0">
                <a:solidFill>
                  <a:srgbClr val="D4E4ED"/>
                </a:solidFill>
                <a:latin typeface="Calibri"/>
                <a:cs typeface="Calibri"/>
              </a:rPr>
              <a:t>στον </a:t>
            </a:r>
            <a:r>
              <a:rPr sz="115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20" dirty="0">
                <a:solidFill>
                  <a:srgbClr val="D4E4ED"/>
                </a:solidFill>
                <a:latin typeface="Calibri"/>
                <a:cs typeface="Calibri"/>
              </a:rPr>
              <a:t>κυβερνοχώρο</a:t>
            </a:r>
            <a:r>
              <a:rPr sz="1150" spc="-12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53210" y="5697537"/>
            <a:ext cx="464121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00" dirty="0">
                <a:solidFill>
                  <a:srgbClr val="5EA8FF"/>
                </a:solidFill>
                <a:latin typeface="Calibri"/>
                <a:cs typeface="Calibri"/>
              </a:rPr>
              <a:t>Νεοεισερχόμενοι</a:t>
            </a:r>
            <a:r>
              <a:rPr sz="1450" spc="7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450" spc="100" dirty="0">
                <a:solidFill>
                  <a:srgbClr val="5EA8FF"/>
                </a:solidFill>
                <a:latin typeface="Calibri"/>
                <a:cs typeface="Calibri"/>
              </a:rPr>
              <a:t>στην</a:t>
            </a:r>
            <a:r>
              <a:rPr sz="1450" spc="8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450" spc="95" dirty="0">
                <a:solidFill>
                  <a:srgbClr val="5EA8FF"/>
                </a:solidFill>
                <a:latin typeface="Calibri"/>
                <a:cs typeface="Calibri"/>
              </a:rPr>
              <a:t>ενεργειακή</a:t>
            </a:r>
            <a:r>
              <a:rPr sz="1450" spc="7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450" spc="100" dirty="0">
                <a:solidFill>
                  <a:srgbClr val="5EA8FF"/>
                </a:solidFill>
                <a:latin typeface="Calibri"/>
                <a:cs typeface="Calibri"/>
              </a:rPr>
              <a:t>κυβερνοασφάλεια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3510" y="6138227"/>
            <a:ext cx="6732905" cy="421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2400">
              <a:lnSpc>
                <a:spcPct val="100000"/>
              </a:lnSpc>
              <a:spcBef>
                <a:spcPts val="100"/>
              </a:spcBef>
            </a:pPr>
            <a:r>
              <a:rPr sz="1150" spc="-135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15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30" dirty="0">
                <a:solidFill>
                  <a:srgbClr val="D4E4ED"/>
                </a:solidFill>
                <a:latin typeface="Calibri"/>
                <a:cs typeface="Calibri"/>
              </a:rPr>
              <a:t>επίδοξοι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40" dirty="0">
                <a:solidFill>
                  <a:srgbClr val="D4E4ED"/>
                </a:solidFill>
                <a:latin typeface="Calibri"/>
                <a:cs typeface="Calibri"/>
              </a:rPr>
              <a:t>επαγγελματίες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6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50" dirty="0">
                <a:solidFill>
                  <a:srgbClr val="D4E4ED"/>
                </a:solidFill>
                <a:latin typeface="Calibri"/>
                <a:cs typeface="Calibri"/>
              </a:rPr>
              <a:t>αποκτήσουν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50" dirty="0">
                <a:solidFill>
                  <a:srgbClr val="D4E4ED"/>
                </a:solidFill>
                <a:latin typeface="Calibri"/>
                <a:cs typeface="Calibri"/>
              </a:rPr>
              <a:t>θεμελιώδη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50" dirty="0">
                <a:solidFill>
                  <a:srgbClr val="D4E4ED"/>
                </a:solidFill>
                <a:latin typeface="Calibri"/>
                <a:cs typeface="Calibri"/>
              </a:rPr>
              <a:t>κατανόηση</a:t>
            </a:r>
            <a:r>
              <a:rPr sz="11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35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1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50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r>
              <a:rPr sz="1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40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1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50" dirty="0">
                <a:solidFill>
                  <a:srgbClr val="D4E4ED"/>
                </a:solidFill>
                <a:latin typeface="Calibri"/>
                <a:cs typeface="Calibri"/>
              </a:rPr>
              <a:t>τομέα</a:t>
            </a:r>
            <a:r>
              <a:rPr sz="1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35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1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50" spc="-130" dirty="0">
                <a:solidFill>
                  <a:srgbClr val="D4E4ED"/>
                </a:solidFill>
                <a:latin typeface="Calibri"/>
                <a:cs typeface="Calibri"/>
              </a:rPr>
              <a:t>ενέργειας</a:t>
            </a:r>
            <a:r>
              <a:rPr sz="1150" spc="-13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Louise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144000" y="0"/>
            <a:ext cx="5486400" cy="8229600"/>
            <a:chOff x="9144000" y="0"/>
            <a:chExt cx="5486400" cy="822960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0" y="0"/>
              <a:ext cx="5486400" cy="82296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07525" y="1636712"/>
              <a:ext cx="4959032" cy="49590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80712" y="7679372"/>
              <a:ext cx="2590800" cy="481647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789305" y="1570355"/>
            <a:ext cx="474345" cy="474345"/>
          </a:xfrm>
          <a:custGeom>
            <a:avLst/>
            <a:gdLst/>
            <a:ahLst/>
            <a:cxnLst/>
            <a:rect l="l" t="t" r="r" b="b"/>
            <a:pathLst>
              <a:path w="474344" h="474344">
                <a:moveTo>
                  <a:pt x="347662" y="0"/>
                </a:moveTo>
                <a:lnTo>
                  <a:pt x="126364" y="0"/>
                </a:lnTo>
                <a:lnTo>
                  <a:pt x="77152" y="9842"/>
                </a:lnTo>
                <a:lnTo>
                  <a:pt x="37147" y="37147"/>
                </a:lnTo>
                <a:lnTo>
                  <a:pt x="9842" y="77152"/>
                </a:lnTo>
                <a:lnTo>
                  <a:pt x="0" y="126365"/>
                </a:lnTo>
                <a:lnTo>
                  <a:pt x="0" y="347662"/>
                </a:lnTo>
                <a:lnTo>
                  <a:pt x="9842" y="396875"/>
                </a:lnTo>
                <a:lnTo>
                  <a:pt x="37147" y="436880"/>
                </a:lnTo>
                <a:lnTo>
                  <a:pt x="77152" y="464185"/>
                </a:lnTo>
                <a:lnTo>
                  <a:pt x="126364" y="474027"/>
                </a:lnTo>
                <a:lnTo>
                  <a:pt x="347662" y="474027"/>
                </a:lnTo>
                <a:lnTo>
                  <a:pt x="396875" y="464185"/>
                </a:lnTo>
                <a:lnTo>
                  <a:pt x="436880" y="436880"/>
                </a:lnTo>
                <a:lnTo>
                  <a:pt x="464185" y="396875"/>
                </a:lnTo>
                <a:lnTo>
                  <a:pt x="474027" y="347662"/>
                </a:lnTo>
                <a:lnTo>
                  <a:pt x="474027" y="126365"/>
                </a:lnTo>
                <a:lnTo>
                  <a:pt x="464185" y="77152"/>
                </a:lnTo>
                <a:lnTo>
                  <a:pt x="436880" y="37147"/>
                </a:lnTo>
                <a:lnTo>
                  <a:pt x="396875" y="9842"/>
                </a:lnTo>
                <a:lnTo>
                  <a:pt x="34766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65200" y="1632584"/>
            <a:ext cx="131445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45" dirty="0">
                <a:solidFill>
                  <a:srgbClr val="5EA8FF"/>
                </a:solidFill>
                <a:latin typeface="Times New Roman"/>
                <a:cs typeface="Times New Roman"/>
              </a:rPr>
              <a:t>1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89305" y="2995612"/>
            <a:ext cx="474345" cy="474345"/>
          </a:xfrm>
          <a:custGeom>
            <a:avLst/>
            <a:gdLst/>
            <a:ahLst/>
            <a:cxnLst/>
            <a:rect l="l" t="t" r="r" b="b"/>
            <a:pathLst>
              <a:path w="474344" h="474345">
                <a:moveTo>
                  <a:pt x="347662" y="0"/>
                </a:moveTo>
                <a:lnTo>
                  <a:pt x="126364" y="0"/>
                </a:lnTo>
                <a:lnTo>
                  <a:pt x="77152" y="9842"/>
                </a:lnTo>
                <a:lnTo>
                  <a:pt x="37147" y="37147"/>
                </a:lnTo>
                <a:lnTo>
                  <a:pt x="9842" y="77152"/>
                </a:lnTo>
                <a:lnTo>
                  <a:pt x="0" y="126364"/>
                </a:lnTo>
                <a:lnTo>
                  <a:pt x="0" y="347662"/>
                </a:lnTo>
                <a:lnTo>
                  <a:pt x="9842" y="396875"/>
                </a:lnTo>
                <a:lnTo>
                  <a:pt x="37147" y="436879"/>
                </a:lnTo>
                <a:lnTo>
                  <a:pt x="77152" y="464185"/>
                </a:lnTo>
                <a:lnTo>
                  <a:pt x="126364" y="474027"/>
                </a:lnTo>
                <a:lnTo>
                  <a:pt x="347662" y="474027"/>
                </a:lnTo>
                <a:lnTo>
                  <a:pt x="396875" y="464185"/>
                </a:lnTo>
                <a:lnTo>
                  <a:pt x="436880" y="436879"/>
                </a:lnTo>
                <a:lnTo>
                  <a:pt x="464185" y="396875"/>
                </a:lnTo>
                <a:lnTo>
                  <a:pt x="474027" y="347662"/>
                </a:lnTo>
                <a:lnTo>
                  <a:pt x="474027" y="126364"/>
                </a:lnTo>
                <a:lnTo>
                  <a:pt x="464185" y="77152"/>
                </a:lnTo>
                <a:lnTo>
                  <a:pt x="436880" y="37147"/>
                </a:lnTo>
                <a:lnTo>
                  <a:pt x="396875" y="9842"/>
                </a:lnTo>
                <a:lnTo>
                  <a:pt x="34766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27100" y="3057842"/>
            <a:ext cx="147955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85" dirty="0">
                <a:solidFill>
                  <a:srgbClr val="5EA8FF"/>
                </a:solidFill>
                <a:latin typeface="Times New Roman"/>
                <a:cs typeface="Times New Roman"/>
              </a:rPr>
              <a:t>2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89305" y="4170997"/>
            <a:ext cx="474345" cy="474345"/>
          </a:xfrm>
          <a:custGeom>
            <a:avLst/>
            <a:gdLst/>
            <a:ahLst/>
            <a:cxnLst/>
            <a:rect l="l" t="t" r="r" b="b"/>
            <a:pathLst>
              <a:path w="474344" h="474345">
                <a:moveTo>
                  <a:pt x="347662" y="0"/>
                </a:moveTo>
                <a:lnTo>
                  <a:pt x="126364" y="0"/>
                </a:lnTo>
                <a:lnTo>
                  <a:pt x="77152" y="9842"/>
                </a:lnTo>
                <a:lnTo>
                  <a:pt x="37147" y="37147"/>
                </a:lnTo>
                <a:lnTo>
                  <a:pt x="9842" y="77152"/>
                </a:lnTo>
                <a:lnTo>
                  <a:pt x="0" y="126364"/>
                </a:lnTo>
                <a:lnTo>
                  <a:pt x="0" y="347662"/>
                </a:lnTo>
                <a:lnTo>
                  <a:pt x="9842" y="396875"/>
                </a:lnTo>
                <a:lnTo>
                  <a:pt x="37147" y="436879"/>
                </a:lnTo>
                <a:lnTo>
                  <a:pt x="77152" y="464185"/>
                </a:lnTo>
                <a:lnTo>
                  <a:pt x="126364" y="474027"/>
                </a:lnTo>
                <a:lnTo>
                  <a:pt x="347662" y="474027"/>
                </a:lnTo>
                <a:lnTo>
                  <a:pt x="396875" y="464185"/>
                </a:lnTo>
                <a:lnTo>
                  <a:pt x="436880" y="436879"/>
                </a:lnTo>
                <a:lnTo>
                  <a:pt x="464185" y="396875"/>
                </a:lnTo>
                <a:lnTo>
                  <a:pt x="474027" y="347662"/>
                </a:lnTo>
                <a:lnTo>
                  <a:pt x="474027" y="126364"/>
                </a:lnTo>
                <a:lnTo>
                  <a:pt x="464185" y="77152"/>
                </a:lnTo>
                <a:lnTo>
                  <a:pt x="436880" y="37147"/>
                </a:lnTo>
                <a:lnTo>
                  <a:pt x="396875" y="9842"/>
                </a:lnTo>
                <a:lnTo>
                  <a:pt x="34766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28369" y="4233227"/>
            <a:ext cx="147955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85" dirty="0">
                <a:solidFill>
                  <a:srgbClr val="5EA8FF"/>
                </a:solidFill>
                <a:latin typeface="Times New Roman"/>
                <a:cs typeface="Times New Roman"/>
              </a:rPr>
              <a:t>3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89305" y="5596254"/>
            <a:ext cx="474345" cy="474345"/>
          </a:xfrm>
          <a:custGeom>
            <a:avLst/>
            <a:gdLst/>
            <a:ahLst/>
            <a:cxnLst/>
            <a:rect l="l" t="t" r="r" b="b"/>
            <a:pathLst>
              <a:path w="474344" h="474345">
                <a:moveTo>
                  <a:pt x="347662" y="0"/>
                </a:moveTo>
                <a:lnTo>
                  <a:pt x="126364" y="0"/>
                </a:lnTo>
                <a:lnTo>
                  <a:pt x="77152" y="9842"/>
                </a:lnTo>
                <a:lnTo>
                  <a:pt x="37147" y="37147"/>
                </a:lnTo>
                <a:lnTo>
                  <a:pt x="9842" y="77152"/>
                </a:lnTo>
                <a:lnTo>
                  <a:pt x="0" y="126365"/>
                </a:lnTo>
                <a:lnTo>
                  <a:pt x="0" y="347662"/>
                </a:lnTo>
                <a:lnTo>
                  <a:pt x="9842" y="396875"/>
                </a:lnTo>
                <a:lnTo>
                  <a:pt x="37147" y="436880"/>
                </a:lnTo>
                <a:lnTo>
                  <a:pt x="77152" y="464185"/>
                </a:lnTo>
                <a:lnTo>
                  <a:pt x="126364" y="474027"/>
                </a:lnTo>
                <a:lnTo>
                  <a:pt x="347662" y="474027"/>
                </a:lnTo>
                <a:lnTo>
                  <a:pt x="396875" y="464185"/>
                </a:lnTo>
                <a:lnTo>
                  <a:pt x="436880" y="436880"/>
                </a:lnTo>
                <a:lnTo>
                  <a:pt x="464185" y="396875"/>
                </a:lnTo>
                <a:lnTo>
                  <a:pt x="474027" y="347662"/>
                </a:lnTo>
                <a:lnTo>
                  <a:pt x="474027" y="126365"/>
                </a:lnTo>
                <a:lnTo>
                  <a:pt x="464185" y="77152"/>
                </a:lnTo>
                <a:lnTo>
                  <a:pt x="436880" y="37147"/>
                </a:lnTo>
                <a:lnTo>
                  <a:pt x="396875" y="9842"/>
                </a:lnTo>
                <a:lnTo>
                  <a:pt x="34766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922655" y="5658484"/>
            <a:ext cx="15367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130" dirty="0">
                <a:solidFill>
                  <a:srgbClr val="5EA8FF"/>
                </a:solidFill>
                <a:latin typeface="Times New Roman"/>
                <a:cs typeface="Times New Roman"/>
              </a:rPr>
              <a:t>4</a:t>
            </a:r>
            <a:endParaRPr sz="1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117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7251065" cy="8251190"/>
            <a:chOff x="0" y="0"/>
            <a:chExt cx="7251065" cy="8251190"/>
          </a:xfrm>
        </p:grpSpPr>
        <p:sp>
          <p:nvSpPr>
            <p:cNvPr id="4" name="object 4"/>
            <p:cNvSpPr/>
            <p:nvPr/>
          </p:nvSpPr>
          <p:spPr>
            <a:xfrm>
              <a:off x="5391150" y="6134735"/>
              <a:ext cx="957580" cy="2083435"/>
            </a:xfrm>
            <a:custGeom>
              <a:avLst/>
              <a:gdLst/>
              <a:ahLst/>
              <a:cxnLst/>
              <a:rect l="l" t="t" r="r" b="b"/>
              <a:pathLst>
                <a:path w="957579" h="2083434">
                  <a:moveTo>
                    <a:pt x="732154" y="0"/>
                  </a:moveTo>
                  <a:lnTo>
                    <a:pt x="683260" y="5397"/>
                  </a:lnTo>
                  <a:lnTo>
                    <a:pt x="637222" y="21589"/>
                  </a:lnTo>
                  <a:lnTo>
                    <a:pt x="595947" y="46989"/>
                  </a:lnTo>
                  <a:lnTo>
                    <a:pt x="560704" y="80644"/>
                  </a:lnTo>
                  <a:lnTo>
                    <a:pt x="533082" y="122237"/>
                  </a:lnTo>
                  <a:lnTo>
                    <a:pt x="514667" y="170497"/>
                  </a:lnTo>
                  <a:lnTo>
                    <a:pt x="0" y="2083117"/>
                  </a:lnTo>
                  <a:lnTo>
                    <a:pt x="33337" y="2083117"/>
                  </a:lnTo>
                  <a:lnTo>
                    <a:pt x="544829" y="178434"/>
                  </a:lnTo>
                  <a:lnTo>
                    <a:pt x="561022" y="135889"/>
                  </a:lnTo>
                  <a:lnTo>
                    <a:pt x="585787" y="99694"/>
                  </a:lnTo>
                  <a:lnTo>
                    <a:pt x="617220" y="70167"/>
                  </a:lnTo>
                  <a:lnTo>
                    <a:pt x="654367" y="48259"/>
                  </a:lnTo>
                  <a:lnTo>
                    <a:pt x="695325" y="35242"/>
                  </a:lnTo>
                  <a:lnTo>
                    <a:pt x="738822" y="32067"/>
                  </a:lnTo>
                  <a:lnTo>
                    <a:pt x="844717" y="32067"/>
                  </a:lnTo>
                  <a:lnTo>
                    <a:pt x="832167" y="24129"/>
                  </a:lnTo>
                  <a:lnTo>
                    <a:pt x="776287" y="4762"/>
                  </a:lnTo>
                  <a:lnTo>
                    <a:pt x="732154" y="0"/>
                  </a:lnTo>
                  <a:close/>
                </a:path>
                <a:path w="957579" h="2083434">
                  <a:moveTo>
                    <a:pt x="844717" y="32067"/>
                  </a:moveTo>
                  <a:lnTo>
                    <a:pt x="738822" y="32067"/>
                  </a:lnTo>
                  <a:lnTo>
                    <a:pt x="782954" y="39052"/>
                  </a:lnTo>
                  <a:lnTo>
                    <a:pt x="851217" y="73025"/>
                  </a:lnTo>
                  <a:lnTo>
                    <a:pt x="878522" y="99694"/>
                  </a:lnTo>
                  <a:lnTo>
                    <a:pt x="900429" y="131444"/>
                  </a:lnTo>
                  <a:lnTo>
                    <a:pt x="916304" y="167004"/>
                  </a:lnTo>
                  <a:lnTo>
                    <a:pt x="924877" y="204469"/>
                  </a:lnTo>
                  <a:lnTo>
                    <a:pt x="926147" y="243204"/>
                  </a:lnTo>
                  <a:lnTo>
                    <a:pt x="919479" y="282257"/>
                  </a:lnTo>
                  <a:lnTo>
                    <a:pt x="435292" y="2083117"/>
                  </a:lnTo>
                  <a:lnTo>
                    <a:pt x="468629" y="2083117"/>
                  </a:lnTo>
                  <a:lnTo>
                    <a:pt x="949642" y="290512"/>
                  </a:lnTo>
                  <a:lnTo>
                    <a:pt x="957262" y="245109"/>
                  </a:lnTo>
                  <a:lnTo>
                    <a:pt x="955992" y="200342"/>
                  </a:lnTo>
                  <a:lnTo>
                    <a:pt x="945832" y="156844"/>
                  </a:lnTo>
                  <a:lnTo>
                    <a:pt x="927417" y="115252"/>
                  </a:lnTo>
                  <a:lnTo>
                    <a:pt x="901382" y="78104"/>
                  </a:lnTo>
                  <a:lnTo>
                    <a:pt x="869314" y="47625"/>
                  </a:lnTo>
                  <a:lnTo>
                    <a:pt x="844717" y="32067"/>
                  </a:lnTo>
                  <a:close/>
                </a:path>
              </a:pathLst>
            </a:custGeom>
            <a:solidFill>
              <a:srgbClr val="1117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008177" cy="82296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519487" y="635"/>
              <a:ext cx="2182495" cy="8228965"/>
            </a:xfrm>
            <a:custGeom>
              <a:avLst/>
              <a:gdLst/>
              <a:ahLst/>
              <a:cxnLst/>
              <a:rect l="l" t="t" r="r" b="b"/>
              <a:pathLst>
                <a:path w="2182495" h="8228965">
                  <a:moveTo>
                    <a:pt x="2182177" y="0"/>
                  </a:moveTo>
                  <a:lnTo>
                    <a:pt x="0" y="8228965"/>
                  </a:lnTo>
                </a:path>
              </a:pathLst>
            </a:custGeom>
            <a:ln w="22225">
              <a:solidFill>
                <a:srgbClr val="1117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97032" y="21272"/>
              <a:ext cx="3054350" cy="8205470"/>
            </a:xfrm>
            <a:custGeom>
              <a:avLst/>
              <a:gdLst/>
              <a:ahLst/>
              <a:cxnLst/>
              <a:rect l="l" t="t" r="r" b="b"/>
              <a:pathLst>
                <a:path w="3054350" h="8205470">
                  <a:moveTo>
                    <a:pt x="1603375" y="2740025"/>
                  </a:moveTo>
                  <a:lnTo>
                    <a:pt x="1559559" y="2741930"/>
                  </a:lnTo>
                  <a:lnTo>
                    <a:pt x="1517650" y="2752407"/>
                  </a:lnTo>
                  <a:lnTo>
                    <a:pt x="1478914" y="2770505"/>
                  </a:lnTo>
                  <a:lnTo>
                    <a:pt x="1443989" y="2795905"/>
                  </a:lnTo>
                  <a:lnTo>
                    <a:pt x="1414462" y="2828290"/>
                  </a:lnTo>
                  <a:lnTo>
                    <a:pt x="1391284" y="2867025"/>
                  </a:lnTo>
                  <a:lnTo>
                    <a:pt x="1391284" y="2868612"/>
                  </a:lnTo>
                  <a:lnTo>
                    <a:pt x="983297" y="4390707"/>
                  </a:lnTo>
                  <a:lnTo>
                    <a:pt x="0" y="8203565"/>
                  </a:lnTo>
                  <a:lnTo>
                    <a:pt x="7937" y="8204517"/>
                  </a:lnTo>
                  <a:lnTo>
                    <a:pt x="15875" y="8205152"/>
                  </a:lnTo>
                  <a:lnTo>
                    <a:pt x="31750" y="8205152"/>
                  </a:lnTo>
                  <a:lnTo>
                    <a:pt x="1011957" y="4398010"/>
                  </a:lnTo>
                  <a:lnTo>
                    <a:pt x="1420177" y="2877502"/>
                  </a:lnTo>
                  <a:lnTo>
                    <a:pt x="1443989" y="2839402"/>
                  </a:lnTo>
                  <a:lnTo>
                    <a:pt x="1475104" y="2808922"/>
                  </a:lnTo>
                  <a:lnTo>
                    <a:pt x="1511934" y="2786380"/>
                  </a:lnTo>
                  <a:lnTo>
                    <a:pt x="1552575" y="2773045"/>
                  </a:lnTo>
                  <a:lnTo>
                    <a:pt x="1596072" y="2769235"/>
                  </a:lnTo>
                  <a:lnTo>
                    <a:pt x="1699894" y="2769235"/>
                  </a:lnTo>
                  <a:lnTo>
                    <a:pt x="1689100" y="2762567"/>
                  </a:lnTo>
                  <a:lnTo>
                    <a:pt x="1647825" y="2747327"/>
                  </a:lnTo>
                  <a:lnTo>
                    <a:pt x="1603375" y="2740025"/>
                  </a:lnTo>
                  <a:close/>
                </a:path>
                <a:path w="3054350" h="8205470">
                  <a:moveTo>
                    <a:pt x="1699894" y="2769235"/>
                  </a:moveTo>
                  <a:lnTo>
                    <a:pt x="1596072" y="2769235"/>
                  </a:lnTo>
                  <a:lnTo>
                    <a:pt x="1640204" y="2775902"/>
                  </a:lnTo>
                  <a:lnTo>
                    <a:pt x="1686559" y="2795587"/>
                  </a:lnTo>
                  <a:lnTo>
                    <a:pt x="1725294" y="2826067"/>
                  </a:lnTo>
                  <a:lnTo>
                    <a:pt x="1754504" y="2864802"/>
                  </a:lnTo>
                  <a:lnTo>
                    <a:pt x="1773237" y="2909570"/>
                  </a:lnTo>
                  <a:lnTo>
                    <a:pt x="1780222" y="2957830"/>
                  </a:lnTo>
                  <a:lnTo>
                    <a:pt x="1773554" y="3007995"/>
                  </a:lnTo>
                  <a:lnTo>
                    <a:pt x="1463992" y="4149725"/>
                  </a:lnTo>
                  <a:lnTo>
                    <a:pt x="1457007" y="4191952"/>
                  </a:lnTo>
                  <a:lnTo>
                    <a:pt x="1457959" y="4231322"/>
                  </a:lnTo>
                  <a:lnTo>
                    <a:pt x="1467802" y="4276407"/>
                  </a:lnTo>
                  <a:lnTo>
                    <a:pt x="1485264" y="4316412"/>
                  </a:lnTo>
                  <a:lnTo>
                    <a:pt x="1510347" y="4351972"/>
                  </a:lnTo>
                  <a:lnTo>
                    <a:pt x="1541144" y="4381500"/>
                  </a:lnTo>
                  <a:lnTo>
                    <a:pt x="1577657" y="4404360"/>
                  </a:lnTo>
                  <a:lnTo>
                    <a:pt x="1618932" y="4419600"/>
                  </a:lnTo>
                  <a:lnTo>
                    <a:pt x="1662747" y="4426902"/>
                  </a:lnTo>
                  <a:lnTo>
                    <a:pt x="1705927" y="4425315"/>
                  </a:lnTo>
                  <a:lnTo>
                    <a:pt x="1747202" y="4415472"/>
                  </a:lnTo>
                  <a:lnTo>
                    <a:pt x="1785619" y="4398010"/>
                  </a:lnTo>
                  <a:lnTo>
                    <a:pt x="1788477" y="4395787"/>
                  </a:lnTo>
                  <a:lnTo>
                    <a:pt x="1675129" y="4395787"/>
                  </a:lnTo>
                  <a:lnTo>
                    <a:pt x="1624964" y="4389120"/>
                  </a:lnTo>
                  <a:lnTo>
                    <a:pt x="1558925" y="4356417"/>
                  </a:lnTo>
                  <a:lnTo>
                    <a:pt x="1510982" y="4301172"/>
                  </a:lnTo>
                  <a:lnTo>
                    <a:pt x="1487169" y="4231322"/>
                  </a:lnTo>
                  <a:lnTo>
                    <a:pt x="1486217" y="4194492"/>
                  </a:lnTo>
                  <a:lnTo>
                    <a:pt x="1492884" y="4157345"/>
                  </a:lnTo>
                  <a:lnTo>
                    <a:pt x="1802447" y="3015615"/>
                  </a:lnTo>
                  <a:lnTo>
                    <a:pt x="1809750" y="2971800"/>
                  </a:lnTo>
                  <a:lnTo>
                    <a:pt x="1808162" y="2928620"/>
                  </a:lnTo>
                  <a:lnTo>
                    <a:pt x="1798319" y="2887345"/>
                  </a:lnTo>
                  <a:lnTo>
                    <a:pt x="1780857" y="2848927"/>
                  </a:lnTo>
                  <a:lnTo>
                    <a:pt x="1756409" y="2814637"/>
                  </a:lnTo>
                  <a:lnTo>
                    <a:pt x="1725612" y="2785427"/>
                  </a:lnTo>
                  <a:lnTo>
                    <a:pt x="1699894" y="2769235"/>
                  </a:lnTo>
                  <a:close/>
                </a:path>
                <a:path w="3054350" h="8205470">
                  <a:moveTo>
                    <a:pt x="3054032" y="0"/>
                  </a:moveTo>
                  <a:lnTo>
                    <a:pt x="3022282" y="0"/>
                  </a:lnTo>
                  <a:lnTo>
                    <a:pt x="2327275" y="2521267"/>
                  </a:lnTo>
                  <a:lnTo>
                    <a:pt x="1857057" y="4255770"/>
                  </a:lnTo>
                  <a:lnTo>
                    <a:pt x="1837372" y="4302125"/>
                  </a:lnTo>
                  <a:lnTo>
                    <a:pt x="1806892" y="4340860"/>
                  </a:lnTo>
                  <a:lnTo>
                    <a:pt x="1768157" y="4370070"/>
                  </a:lnTo>
                  <a:lnTo>
                    <a:pt x="1723389" y="4388802"/>
                  </a:lnTo>
                  <a:lnTo>
                    <a:pt x="1675129" y="4395787"/>
                  </a:lnTo>
                  <a:lnTo>
                    <a:pt x="1788477" y="4395787"/>
                  </a:lnTo>
                  <a:lnTo>
                    <a:pt x="1819909" y="4373562"/>
                  </a:lnTo>
                  <a:lnTo>
                    <a:pt x="1849119" y="4342765"/>
                  </a:lnTo>
                  <a:lnTo>
                    <a:pt x="1871979" y="4306252"/>
                  </a:lnTo>
                  <a:lnTo>
                    <a:pt x="1887537" y="4264977"/>
                  </a:lnTo>
                  <a:lnTo>
                    <a:pt x="2357754" y="2530475"/>
                  </a:lnTo>
                  <a:lnTo>
                    <a:pt x="3048000" y="19685"/>
                  </a:lnTo>
                  <a:lnTo>
                    <a:pt x="3052445" y="4445"/>
                  </a:lnTo>
                  <a:lnTo>
                    <a:pt x="3054032" y="0"/>
                  </a:lnTo>
                  <a:close/>
                </a:path>
              </a:pathLst>
            </a:custGeom>
            <a:solidFill>
              <a:srgbClr val="12BD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887969" y="319405"/>
            <a:ext cx="2839085" cy="490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50" b="1" spc="50" dirty="0">
                <a:latin typeface="Calibri"/>
                <a:cs typeface="Calibri"/>
              </a:rPr>
              <a:t>Προτάσεις</a:t>
            </a:r>
            <a:r>
              <a:rPr sz="3050" b="1" spc="135" dirty="0">
                <a:latin typeface="Calibri"/>
                <a:cs typeface="Calibri"/>
              </a:rPr>
              <a:t> </a:t>
            </a:r>
            <a:r>
              <a:rPr sz="3050" b="1" spc="-5" dirty="0">
                <a:latin typeface="Calibri"/>
                <a:cs typeface="Calibri"/>
              </a:rPr>
              <a:t>τιμών</a:t>
            </a:r>
            <a:endParaRPr sz="30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5905" y="1154747"/>
            <a:ext cx="32766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12BDE4"/>
                </a:solidFill>
                <a:latin typeface="Calibri"/>
                <a:cs typeface="Calibri"/>
              </a:rPr>
              <a:t>Οφέλη</a:t>
            </a:r>
            <a:r>
              <a:rPr sz="2000" spc="85" dirty="0">
                <a:solidFill>
                  <a:srgbClr val="12BDE4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12BDE4"/>
                </a:solidFill>
                <a:latin typeface="Calibri"/>
                <a:cs typeface="Calibri"/>
              </a:rPr>
              <a:t>για</a:t>
            </a:r>
            <a:r>
              <a:rPr sz="2000" spc="95" dirty="0">
                <a:solidFill>
                  <a:srgbClr val="12BDE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2BDE4"/>
                </a:solidFill>
                <a:latin typeface="Calibri"/>
                <a:cs typeface="Calibri"/>
              </a:rPr>
              <a:t>τους</a:t>
            </a:r>
            <a:r>
              <a:rPr sz="2000" spc="65" dirty="0">
                <a:solidFill>
                  <a:srgbClr val="12BDE4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12BDE4"/>
                </a:solidFill>
                <a:latin typeface="Calibri"/>
                <a:cs typeface="Calibri"/>
              </a:rPr>
              <a:t>συμμετέχοντες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5905" y="2025792"/>
            <a:ext cx="5050790" cy="223774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40995" indent="-328295">
              <a:lnSpc>
                <a:spcPct val="100000"/>
              </a:lnSpc>
              <a:spcBef>
                <a:spcPts val="290"/>
              </a:spcBef>
              <a:buSzPct val="145000"/>
              <a:buFont typeface="Courier New"/>
              <a:buChar char="o"/>
              <a:tabLst>
                <a:tab pos="340360" algn="l"/>
                <a:tab pos="340995" algn="l"/>
              </a:tabLst>
            </a:pP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Επίπεδο</a:t>
            </a:r>
            <a:r>
              <a:rPr sz="10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εκπαιδευτικής</a:t>
            </a:r>
            <a:r>
              <a:rPr sz="10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ενότητας:</a:t>
            </a:r>
            <a:r>
              <a:rPr sz="10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Προχωρημένη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Εκπαίδευση: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Βασική</a:t>
            </a:r>
            <a:r>
              <a:rPr sz="10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Προχωρημένη</a:t>
            </a:r>
            <a:endParaRPr sz="1000">
              <a:latin typeface="Arial"/>
              <a:cs typeface="Arial"/>
            </a:endParaRPr>
          </a:p>
          <a:p>
            <a:pPr marL="340995" indent="-328295">
              <a:lnSpc>
                <a:spcPct val="100000"/>
              </a:lnSpc>
              <a:spcBef>
                <a:spcPts val="840"/>
              </a:spcBef>
              <a:buSzPct val="145000"/>
              <a:buFont typeface="Courier New"/>
              <a:buChar char="o"/>
              <a:tabLst>
                <a:tab pos="340360" algn="l"/>
                <a:tab pos="340995" algn="l"/>
              </a:tabLst>
            </a:pP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Επαγγελματική</a:t>
            </a:r>
            <a:r>
              <a:rPr sz="1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κατάρτιση</a:t>
            </a:r>
            <a:r>
              <a:rPr sz="1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</a:rPr>
              <a:t>στον</a:t>
            </a:r>
            <a:r>
              <a:rPr sz="1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</a:rPr>
              <a:t>τομέα</a:t>
            </a:r>
            <a:r>
              <a:rPr sz="1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</a:rPr>
              <a:t>της</a:t>
            </a:r>
            <a:r>
              <a:rPr sz="1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κυβερνοασφάλειας</a:t>
            </a:r>
            <a:endParaRPr sz="1000">
              <a:latin typeface="Arial"/>
              <a:cs typeface="Arial"/>
            </a:endParaRPr>
          </a:p>
          <a:p>
            <a:pPr marL="340995" indent="-328295">
              <a:lnSpc>
                <a:spcPct val="100000"/>
              </a:lnSpc>
              <a:spcBef>
                <a:spcPts val="844"/>
              </a:spcBef>
              <a:buSzPct val="145000"/>
              <a:buFont typeface="Courier New"/>
              <a:buChar char="o"/>
              <a:tabLst>
                <a:tab pos="340360" algn="l"/>
                <a:tab pos="340995" algn="l"/>
              </a:tabLst>
            </a:pP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Προγραμματισμός</a:t>
            </a:r>
            <a:r>
              <a:rPr sz="10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</a:rPr>
              <a:t>και</a:t>
            </a:r>
            <a:r>
              <a:rPr sz="1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Ανάπτυξη</a:t>
            </a:r>
            <a:r>
              <a:rPr sz="1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Λογισμικού</a:t>
            </a:r>
            <a:endParaRPr sz="1000">
              <a:latin typeface="Arial"/>
              <a:cs typeface="Arial"/>
            </a:endParaRPr>
          </a:p>
          <a:p>
            <a:pPr marL="340995" indent="-328295">
              <a:lnSpc>
                <a:spcPct val="100000"/>
              </a:lnSpc>
              <a:spcBef>
                <a:spcPts val="840"/>
              </a:spcBef>
              <a:buSzPct val="145000"/>
              <a:buFont typeface="Courier New"/>
              <a:buChar char="o"/>
              <a:tabLst>
                <a:tab pos="340360" algn="l"/>
                <a:tab pos="340995" algn="l"/>
              </a:tabLst>
            </a:pP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Ρίζες</a:t>
            </a:r>
            <a:r>
              <a:rPr sz="10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στο</a:t>
            </a:r>
            <a:r>
              <a:rPr sz="10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ευρωπαϊκό</a:t>
            </a:r>
            <a:r>
              <a:rPr sz="10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πλαίσιο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δεξιοτήτων</a:t>
            </a:r>
            <a:r>
              <a:rPr sz="10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κυβερνοασφάλειας</a:t>
            </a:r>
            <a:endParaRPr sz="1000">
              <a:latin typeface="Arial"/>
              <a:cs typeface="Arial"/>
            </a:endParaRPr>
          </a:p>
          <a:p>
            <a:pPr marL="340995" indent="-328295">
              <a:lnSpc>
                <a:spcPct val="100000"/>
              </a:lnSpc>
              <a:spcBef>
                <a:spcPts val="835"/>
              </a:spcBef>
              <a:buSzPct val="145000"/>
              <a:buFont typeface="Courier New"/>
              <a:buChar char="o"/>
              <a:tabLst>
                <a:tab pos="340360" algn="l"/>
                <a:tab pos="340995" algn="l"/>
              </a:tabLst>
            </a:pP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Γνωριμίες</a:t>
            </a:r>
            <a:r>
              <a:rPr sz="10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αιχμής</a:t>
            </a:r>
            <a:r>
              <a:rPr sz="10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από</a:t>
            </a:r>
            <a:r>
              <a:rPr sz="10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ειδικούς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 της</a:t>
            </a:r>
            <a:r>
              <a:rPr sz="10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βιομηχανίας</a:t>
            </a:r>
            <a:r>
              <a:rPr sz="10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και</a:t>
            </a:r>
            <a:r>
              <a:rPr sz="10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ακαδημαϊκούς</a:t>
            </a:r>
            <a:r>
              <a:rPr sz="10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εμπειρογνώμονες</a:t>
            </a:r>
            <a:endParaRPr sz="1000">
              <a:latin typeface="Arial"/>
              <a:cs typeface="Arial"/>
            </a:endParaRPr>
          </a:p>
          <a:p>
            <a:pPr marL="340995" indent="-328295">
              <a:lnSpc>
                <a:spcPct val="100000"/>
              </a:lnSpc>
              <a:spcBef>
                <a:spcPts val="835"/>
              </a:spcBef>
              <a:buSzPct val="145000"/>
              <a:buFont typeface="Courier New"/>
              <a:buChar char="o"/>
              <a:tabLst>
                <a:tab pos="340360" algn="l"/>
                <a:tab pos="340995" algn="l"/>
              </a:tabLst>
            </a:pP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Πιστοποιητικό</a:t>
            </a:r>
            <a:r>
              <a:rPr sz="1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ολοκλήρωσης</a:t>
            </a:r>
            <a:endParaRPr sz="1000">
              <a:latin typeface="Arial"/>
              <a:cs typeface="Arial"/>
            </a:endParaRPr>
          </a:p>
          <a:p>
            <a:pPr marL="340995" indent="-328295">
              <a:lnSpc>
                <a:spcPct val="100000"/>
              </a:lnSpc>
              <a:spcBef>
                <a:spcPts val="850"/>
              </a:spcBef>
              <a:buSzPct val="145000"/>
              <a:buFont typeface="Courier New"/>
              <a:buChar char="o"/>
              <a:tabLst>
                <a:tab pos="340360" algn="l"/>
                <a:tab pos="340995" algn="l"/>
              </a:tabLst>
            </a:pP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Βοηθά</a:t>
            </a:r>
            <a:r>
              <a:rPr sz="10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στην</a:t>
            </a:r>
            <a:r>
              <a:rPr sz="10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ανάπτυξη</a:t>
            </a:r>
            <a:r>
              <a:rPr sz="10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λογισμικού</a:t>
            </a:r>
            <a:r>
              <a:rPr sz="10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και</a:t>
            </a:r>
            <a:r>
              <a:rPr sz="10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Arial"/>
                <a:cs typeface="Arial"/>
              </a:rPr>
              <a:t>στην εξέλιξη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της</a:t>
            </a:r>
            <a:r>
              <a:rPr sz="10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σταδιοδρομίας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19245" y="7031037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1527" y="6999287"/>
            <a:ext cx="2590800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29600"/>
            <a:chOff x="0" y="0"/>
            <a:chExt cx="14630400" cy="8229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33275" y="7528559"/>
              <a:ext cx="2194559" cy="5257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354580" y="2069464"/>
              <a:ext cx="417830" cy="3002915"/>
            </a:xfrm>
            <a:custGeom>
              <a:avLst/>
              <a:gdLst/>
              <a:ahLst/>
              <a:cxnLst/>
              <a:rect l="l" t="t" r="r" b="b"/>
              <a:pathLst>
                <a:path w="417830" h="3002915">
                  <a:moveTo>
                    <a:pt x="417512" y="2782252"/>
                  </a:moveTo>
                  <a:lnTo>
                    <a:pt x="411162" y="2751137"/>
                  </a:lnTo>
                  <a:lnTo>
                    <a:pt x="394017" y="2725737"/>
                  </a:lnTo>
                  <a:lnTo>
                    <a:pt x="368617" y="2708592"/>
                  </a:lnTo>
                  <a:lnTo>
                    <a:pt x="337502" y="2702242"/>
                  </a:lnTo>
                  <a:lnTo>
                    <a:pt x="80010" y="2702242"/>
                  </a:lnTo>
                  <a:lnTo>
                    <a:pt x="48895" y="2708592"/>
                  </a:lnTo>
                  <a:lnTo>
                    <a:pt x="23495" y="2725737"/>
                  </a:lnTo>
                  <a:lnTo>
                    <a:pt x="6350" y="2751137"/>
                  </a:lnTo>
                  <a:lnTo>
                    <a:pt x="0" y="2782252"/>
                  </a:lnTo>
                  <a:lnTo>
                    <a:pt x="0" y="2922270"/>
                  </a:lnTo>
                  <a:lnTo>
                    <a:pt x="6350" y="2953702"/>
                  </a:lnTo>
                  <a:lnTo>
                    <a:pt x="23495" y="2979102"/>
                  </a:lnTo>
                  <a:lnTo>
                    <a:pt x="48895" y="2996247"/>
                  </a:lnTo>
                  <a:lnTo>
                    <a:pt x="80010" y="3002597"/>
                  </a:lnTo>
                  <a:lnTo>
                    <a:pt x="337502" y="3002597"/>
                  </a:lnTo>
                  <a:lnTo>
                    <a:pt x="368617" y="2996247"/>
                  </a:lnTo>
                  <a:lnTo>
                    <a:pt x="394017" y="2979102"/>
                  </a:lnTo>
                  <a:lnTo>
                    <a:pt x="411162" y="2953702"/>
                  </a:lnTo>
                  <a:lnTo>
                    <a:pt x="417512" y="2922270"/>
                  </a:lnTo>
                  <a:lnTo>
                    <a:pt x="417512" y="2782252"/>
                  </a:lnTo>
                  <a:close/>
                </a:path>
                <a:path w="417830" h="3002915">
                  <a:moveTo>
                    <a:pt x="417512" y="1881505"/>
                  </a:moveTo>
                  <a:lnTo>
                    <a:pt x="411162" y="1850390"/>
                  </a:lnTo>
                  <a:lnTo>
                    <a:pt x="394017" y="1824990"/>
                  </a:lnTo>
                  <a:lnTo>
                    <a:pt x="368617" y="1807845"/>
                  </a:lnTo>
                  <a:lnTo>
                    <a:pt x="337502" y="1801495"/>
                  </a:lnTo>
                  <a:lnTo>
                    <a:pt x="80010" y="1801495"/>
                  </a:lnTo>
                  <a:lnTo>
                    <a:pt x="48895" y="1807845"/>
                  </a:lnTo>
                  <a:lnTo>
                    <a:pt x="23495" y="1824990"/>
                  </a:lnTo>
                  <a:lnTo>
                    <a:pt x="6350" y="1850390"/>
                  </a:lnTo>
                  <a:lnTo>
                    <a:pt x="0" y="1881505"/>
                  </a:lnTo>
                  <a:lnTo>
                    <a:pt x="0" y="2021522"/>
                  </a:lnTo>
                  <a:lnTo>
                    <a:pt x="6350" y="2052955"/>
                  </a:lnTo>
                  <a:lnTo>
                    <a:pt x="23495" y="2078355"/>
                  </a:lnTo>
                  <a:lnTo>
                    <a:pt x="48895" y="2095500"/>
                  </a:lnTo>
                  <a:lnTo>
                    <a:pt x="80010" y="2101850"/>
                  </a:lnTo>
                  <a:lnTo>
                    <a:pt x="337502" y="2101850"/>
                  </a:lnTo>
                  <a:lnTo>
                    <a:pt x="368617" y="2095500"/>
                  </a:lnTo>
                  <a:lnTo>
                    <a:pt x="394017" y="2078355"/>
                  </a:lnTo>
                  <a:lnTo>
                    <a:pt x="411162" y="2052955"/>
                  </a:lnTo>
                  <a:lnTo>
                    <a:pt x="417512" y="2021522"/>
                  </a:lnTo>
                  <a:lnTo>
                    <a:pt x="417512" y="1881505"/>
                  </a:lnTo>
                  <a:close/>
                </a:path>
                <a:path w="417830" h="3002915">
                  <a:moveTo>
                    <a:pt x="417512" y="980757"/>
                  </a:moveTo>
                  <a:lnTo>
                    <a:pt x="411162" y="949642"/>
                  </a:lnTo>
                  <a:lnTo>
                    <a:pt x="394017" y="924242"/>
                  </a:lnTo>
                  <a:lnTo>
                    <a:pt x="368617" y="907097"/>
                  </a:lnTo>
                  <a:lnTo>
                    <a:pt x="337502" y="900747"/>
                  </a:lnTo>
                  <a:lnTo>
                    <a:pt x="80010" y="900747"/>
                  </a:lnTo>
                  <a:lnTo>
                    <a:pt x="48895" y="907097"/>
                  </a:lnTo>
                  <a:lnTo>
                    <a:pt x="23495" y="924242"/>
                  </a:lnTo>
                  <a:lnTo>
                    <a:pt x="6350" y="949642"/>
                  </a:lnTo>
                  <a:lnTo>
                    <a:pt x="0" y="980757"/>
                  </a:lnTo>
                  <a:lnTo>
                    <a:pt x="0" y="1120775"/>
                  </a:lnTo>
                  <a:lnTo>
                    <a:pt x="6350" y="1152207"/>
                  </a:lnTo>
                  <a:lnTo>
                    <a:pt x="23495" y="1177607"/>
                  </a:lnTo>
                  <a:lnTo>
                    <a:pt x="48895" y="1194752"/>
                  </a:lnTo>
                  <a:lnTo>
                    <a:pt x="80010" y="1201102"/>
                  </a:lnTo>
                  <a:lnTo>
                    <a:pt x="337502" y="1201102"/>
                  </a:lnTo>
                  <a:lnTo>
                    <a:pt x="368617" y="1194752"/>
                  </a:lnTo>
                  <a:lnTo>
                    <a:pt x="394017" y="1177607"/>
                  </a:lnTo>
                  <a:lnTo>
                    <a:pt x="411162" y="1152207"/>
                  </a:lnTo>
                  <a:lnTo>
                    <a:pt x="417512" y="1120775"/>
                  </a:lnTo>
                  <a:lnTo>
                    <a:pt x="417512" y="980757"/>
                  </a:lnTo>
                  <a:close/>
                </a:path>
                <a:path w="417830" h="3002915">
                  <a:moveTo>
                    <a:pt x="417512" y="80010"/>
                  </a:moveTo>
                  <a:lnTo>
                    <a:pt x="411162" y="48895"/>
                  </a:lnTo>
                  <a:lnTo>
                    <a:pt x="394017" y="23495"/>
                  </a:lnTo>
                  <a:lnTo>
                    <a:pt x="368617" y="6350"/>
                  </a:lnTo>
                  <a:lnTo>
                    <a:pt x="337502" y="0"/>
                  </a:lnTo>
                  <a:lnTo>
                    <a:pt x="80010" y="0"/>
                  </a:lnTo>
                  <a:lnTo>
                    <a:pt x="48895" y="6350"/>
                  </a:lnTo>
                  <a:lnTo>
                    <a:pt x="23495" y="23495"/>
                  </a:lnTo>
                  <a:lnTo>
                    <a:pt x="6350" y="48895"/>
                  </a:lnTo>
                  <a:lnTo>
                    <a:pt x="0" y="80010"/>
                  </a:lnTo>
                  <a:lnTo>
                    <a:pt x="0" y="220027"/>
                  </a:lnTo>
                  <a:lnTo>
                    <a:pt x="6350" y="251460"/>
                  </a:lnTo>
                  <a:lnTo>
                    <a:pt x="23495" y="276860"/>
                  </a:lnTo>
                  <a:lnTo>
                    <a:pt x="48895" y="294005"/>
                  </a:lnTo>
                  <a:lnTo>
                    <a:pt x="80010" y="300355"/>
                  </a:lnTo>
                  <a:lnTo>
                    <a:pt x="337502" y="300355"/>
                  </a:lnTo>
                  <a:lnTo>
                    <a:pt x="368617" y="294005"/>
                  </a:lnTo>
                  <a:lnTo>
                    <a:pt x="394017" y="276860"/>
                  </a:lnTo>
                  <a:lnTo>
                    <a:pt x="411162" y="251460"/>
                  </a:lnTo>
                  <a:lnTo>
                    <a:pt x="417512" y="220027"/>
                  </a:lnTo>
                  <a:lnTo>
                    <a:pt x="417512" y="8001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0855" y="7572692"/>
              <a:ext cx="2592387" cy="48164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339339" y="5605145"/>
              <a:ext cx="417830" cy="300355"/>
            </a:xfrm>
            <a:custGeom>
              <a:avLst/>
              <a:gdLst/>
              <a:ahLst/>
              <a:cxnLst/>
              <a:rect l="l" t="t" r="r" b="b"/>
              <a:pathLst>
                <a:path w="417830" h="300354">
                  <a:moveTo>
                    <a:pt x="337502" y="0"/>
                  </a:moveTo>
                  <a:lnTo>
                    <a:pt x="80010" y="0"/>
                  </a:lnTo>
                  <a:lnTo>
                    <a:pt x="48895" y="6349"/>
                  </a:lnTo>
                  <a:lnTo>
                    <a:pt x="23495" y="23494"/>
                  </a:lnTo>
                  <a:lnTo>
                    <a:pt x="6350" y="48894"/>
                  </a:lnTo>
                  <a:lnTo>
                    <a:pt x="0" y="80009"/>
                  </a:lnTo>
                  <a:lnTo>
                    <a:pt x="0" y="220027"/>
                  </a:lnTo>
                  <a:lnTo>
                    <a:pt x="6350" y="251459"/>
                  </a:lnTo>
                  <a:lnTo>
                    <a:pt x="23495" y="276859"/>
                  </a:lnTo>
                  <a:lnTo>
                    <a:pt x="48895" y="294004"/>
                  </a:lnTo>
                  <a:lnTo>
                    <a:pt x="80010" y="300354"/>
                  </a:lnTo>
                  <a:lnTo>
                    <a:pt x="337502" y="300354"/>
                  </a:lnTo>
                  <a:lnTo>
                    <a:pt x="368617" y="294004"/>
                  </a:lnTo>
                  <a:lnTo>
                    <a:pt x="394017" y="276859"/>
                  </a:lnTo>
                  <a:lnTo>
                    <a:pt x="411162" y="251459"/>
                  </a:lnTo>
                  <a:lnTo>
                    <a:pt x="417512" y="220027"/>
                  </a:lnTo>
                  <a:lnTo>
                    <a:pt x="417512" y="80009"/>
                  </a:lnTo>
                  <a:lnTo>
                    <a:pt x="411162" y="48894"/>
                  </a:lnTo>
                  <a:lnTo>
                    <a:pt x="394017" y="23494"/>
                  </a:lnTo>
                  <a:lnTo>
                    <a:pt x="368617" y="6349"/>
                  </a:lnTo>
                  <a:lnTo>
                    <a:pt x="337502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62835" y="1056402"/>
            <a:ext cx="10403205" cy="115062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3100" spc="220" dirty="0">
                <a:solidFill>
                  <a:srgbClr val="5EA8FF"/>
                </a:solidFill>
              </a:rPr>
              <a:t>Επισκόπηση</a:t>
            </a:r>
            <a:r>
              <a:rPr sz="3100" spc="165" dirty="0">
                <a:solidFill>
                  <a:srgbClr val="5EA8FF"/>
                </a:solidFill>
              </a:rPr>
              <a:t> </a:t>
            </a:r>
            <a:r>
              <a:rPr sz="3100" spc="225" dirty="0">
                <a:solidFill>
                  <a:srgbClr val="5EA8FF"/>
                </a:solidFill>
              </a:rPr>
              <a:t>του</a:t>
            </a:r>
            <a:r>
              <a:rPr sz="3100" spc="175" dirty="0">
                <a:solidFill>
                  <a:srgbClr val="5EA8FF"/>
                </a:solidFill>
              </a:rPr>
              <a:t> </a:t>
            </a:r>
            <a:r>
              <a:rPr sz="3100" spc="220" dirty="0">
                <a:solidFill>
                  <a:srgbClr val="5EA8FF"/>
                </a:solidFill>
              </a:rPr>
              <a:t>αναλυτικού</a:t>
            </a:r>
            <a:r>
              <a:rPr sz="3100" spc="180" dirty="0">
                <a:solidFill>
                  <a:srgbClr val="5EA8FF"/>
                </a:solidFill>
              </a:rPr>
              <a:t> </a:t>
            </a:r>
            <a:r>
              <a:rPr sz="3100" spc="235" dirty="0">
                <a:solidFill>
                  <a:srgbClr val="5EA8FF"/>
                </a:solidFill>
              </a:rPr>
              <a:t>προγράμματος</a:t>
            </a:r>
            <a:r>
              <a:rPr sz="3100" spc="175" dirty="0">
                <a:solidFill>
                  <a:srgbClr val="5EA8FF"/>
                </a:solidFill>
              </a:rPr>
              <a:t> </a:t>
            </a:r>
            <a:r>
              <a:rPr sz="3100" spc="210" dirty="0">
                <a:solidFill>
                  <a:srgbClr val="5EA8FF"/>
                </a:solidFill>
              </a:rPr>
              <a:t>κατάρτισης</a:t>
            </a:r>
            <a:endParaRPr sz="3100"/>
          </a:p>
          <a:p>
            <a:pPr marL="115570">
              <a:lnSpc>
                <a:spcPct val="100000"/>
              </a:lnSpc>
              <a:spcBef>
                <a:spcPts val="660"/>
              </a:spcBef>
              <a:tabLst>
                <a:tab pos="1312545" algn="l"/>
              </a:tabLst>
            </a:pPr>
            <a:r>
              <a:rPr sz="4800" baseline="-2604" dirty="0">
                <a:solidFill>
                  <a:srgbClr val="5EA8FF"/>
                </a:solidFill>
                <a:latin typeface="Times New Roman"/>
                <a:cs typeface="Times New Roman"/>
              </a:rPr>
              <a:t>1</a:t>
            </a:r>
            <a:r>
              <a:rPr sz="4800" u="heavy" baseline="-2604" dirty="0">
                <a:solidFill>
                  <a:srgbClr val="5EA8FF"/>
                </a:solidFill>
                <a:uFill>
                  <a:solidFill>
                    <a:srgbClr val="285487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spc="-5" dirty="0">
                <a:solidFill>
                  <a:srgbClr val="5EA8FF"/>
                </a:solidFill>
              </a:rPr>
              <a:t>Θέμα</a:t>
            </a:r>
            <a:r>
              <a:rPr sz="1800" spc="-5" dirty="0">
                <a:solidFill>
                  <a:srgbClr val="5EA8FF"/>
                </a:solidFill>
                <a:latin typeface="Times New Roman"/>
                <a:cs typeface="Times New Roman"/>
              </a:rPr>
              <a:t>-1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28239" y="2151380"/>
            <a:ext cx="7353300" cy="387096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47775">
              <a:lnSpc>
                <a:spcPct val="100000"/>
              </a:lnSpc>
              <a:spcBef>
                <a:spcPts val="620"/>
              </a:spcBef>
            </a:pPr>
            <a:r>
              <a:rPr sz="1600" spc="-190" dirty="0">
                <a:solidFill>
                  <a:srgbClr val="D4E4ED"/>
                </a:solidFill>
                <a:latin typeface="Calibri"/>
                <a:cs typeface="Calibri"/>
              </a:rPr>
              <a:t>Δεοντολογική</a:t>
            </a:r>
            <a:r>
              <a:rPr sz="16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210" dirty="0">
                <a:solidFill>
                  <a:srgbClr val="D4E4ED"/>
                </a:solidFill>
                <a:latin typeface="Calibri"/>
                <a:cs typeface="Calibri"/>
              </a:rPr>
              <a:t>συμπεριφορά</a:t>
            </a:r>
            <a:r>
              <a:rPr sz="16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8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6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95" dirty="0">
                <a:solidFill>
                  <a:srgbClr val="D4E4ED"/>
                </a:solidFill>
                <a:latin typeface="Calibri"/>
                <a:cs typeface="Calibri"/>
              </a:rPr>
              <a:t>επαγγελματισμός</a:t>
            </a:r>
            <a:r>
              <a:rPr sz="16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90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6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210" dirty="0">
                <a:solidFill>
                  <a:srgbClr val="D4E4ED"/>
                </a:solidFill>
                <a:latin typeface="Calibri"/>
                <a:cs typeface="Calibri"/>
              </a:rPr>
              <a:t>τομέα</a:t>
            </a:r>
            <a:r>
              <a:rPr sz="16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8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6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204" dirty="0">
                <a:solidFill>
                  <a:srgbClr val="D4E4ED"/>
                </a:solidFill>
                <a:latin typeface="Calibri"/>
                <a:cs typeface="Calibri"/>
              </a:rPr>
              <a:t>ασφάλειας</a:t>
            </a:r>
            <a:r>
              <a:rPr sz="16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90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6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210" dirty="0">
                <a:solidFill>
                  <a:srgbClr val="D4E4ED"/>
                </a:solidFill>
                <a:latin typeface="Calibri"/>
                <a:cs typeface="Calibri"/>
              </a:rPr>
              <a:t>κυβερνοχώρο</a:t>
            </a:r>
            <a:endParaRPr sz="1600">
              <a:latin typeface="Calibri"/>
              <a:cs typeface="Calibri"/>
            </a:endParaRPr>
          </a:p>
          <a:p>
            <a:pPr marL="343535" indent="-320675">
              <a:lnSpc>
                <a:spcPct val="100000"/>
              </a:lnSpc>
              <a:spcBef>
                <a:spcPts val="1045"/>
              </a:spcBef>
              <a:buAutoNum type="arabicPlain" startAt="2"/>
              <a:tabLst>
                <a:tab pos="344170" algn="l"/>
                <a:tab pos="1247140" algn="l"/>
              </a:tabLst>
            </a:pPr>
            <a:r>
              <a:rPr sz="4800" u="heavy" spc="2527" baseline="-2604" dirty="0">
                <a:solidFill>
                  <a:srgbClr val="5EA8FF"/>
                </a:solidFill>
                <a:uFill>
                  <a:solidFill>
                    <a:srgbClr val="28548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800" u="heavy" baseline="-2604" dirty="0">
                <a:solidFill>
                  <a:srgbClr val="5EA8FF"/>
                </a:solidFill>
                <a:uFill>
                  <a:solidFill>
                    <a:srgbClr val="285487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spc="85" dirty="0">
                <a:solidFill>
                  <a:srgbClr val="5EA8FF"/>
                </a:solidFill>
                <a:latin typeface="Calibri"/>
                <a:cs typeface="Calibri"/>
              </a:rPr>
              <a:t>Θέμα</a:t>
            </a:r>
            <a:r>
              <a:rPr sz="1800" spc="85" dirty="0">
                <a:solidFill>
                  <a:srgbClr val="5EA8FF"/>
                </a:solidFill>
                <a:latin typeface="Times New Roman"/>
                <a:cs typeface="Times New Roman"/>
              </a:rPr>
              <a:t>-2</a:t>
            </a:r>
            <a:endParaRPr sz="1800">
              <a:latin typeface="Times New Roman"/>
              <a:cs typeface="Times New Roman"/>
            </a:endParaRPr>
          </a:p>
          <a:p>
            <a:pPr marL="1247775">
              <a:lnSpc>
                <a:spcPct val="100000"/>
              </a:lnSpc>
              <a:spcBef>
                <a:spcPts val="285"/>
              </a:spcBef>
            </a:pPr>
            <a:r>
              <a:rPr sz="1600" spc="-165" dirty="0">
                <a:solidFill>
                  <a:srgbClr val="D4E4ED"/>
                </a:solidFill>
                <a:latin typeface="Calibri"/>
                <a:cs typeface="Calibri"/>
              </a:rPr>
              <a:t>Θεμελιώδης</a:t>
            </a:r>
            <a:r>
              <a:rPr sz="16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75" dirty="0">
                <a:solidFill>
                  <a:srgbClr val="D4E4ED"/>
                </a:solidFill>
                <a:latin typeface="Calibri"/>
                <a:cs typeface="Calibri"/>
              </a:rPr>
              <a:t>γνώση</a:t>
            </a:r>
            <a:r>
              <a:rPr sz="16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45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6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65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r>
              <a:rPr sz="16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4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6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60" dirty="0">
                <a:solidFill>
                  <a:srgbClr val="D4E4ED"/>
                </a:solidFill>
                <a:latin typeface="Calibri"/>
                <a:cs typeface="Calibri"/>
              </a:rPr>
              <a:t>του</a:t>
            </a:r>
            <a:r>
              <a:rPr sz="16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70" dirty="0">
                <a:solidFill>
                  <a:srgbClr val="D4E4ED"/>
                </a:solidFill>
                <a:latin typeface="Calibri"/>
                <a:cs typeface="Calibri"/>
              </a:rPr>
              <a:t>σώματος</a:t>
            </a:r>
            <a:r>
              <a:rPr sz="16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85" dirty="0">
                <a:solidFill>
                  <a:srgbClr val="D4E4ED"/>
                </a:solidFill>
                <a:latin typeface="Calibri"/>
                <a:cs typeface="Calibri"/>
              </a:rPr>
              <a:t>γνώσεων</a:t>
            </a:r>
            <a:endParaRPr sz="1600">
              <a:latin typeface="Calibri"/>
              <a:cs typeface="Calibri"/>
            </a:endParaRPr>
          </a:p>
          <a:p>
            <a:pPr marL="343535" indent="-319405">
              <a:lnSpc>
                <a:spcPct val="100000"/>
              </a:lnSpc>
              <a:spcBef>
                <a:spcPts val="1050"/>
              </a:spcBef>
              <a:buAutoNum type="arabicPlain" startAt="3"/>
              <a:tabLst>
                <a:tab pos="344170" algn="l"/>
                <a:tab pos="1247140" algn="l"/>
              </a:tabLst>
            </a:pPr>
            <a:r>
              <a:rPr sz="4800" u="heavy" spc="2527" baseline="-2604" dirty="0">
                <a:solidFill>
                  <a:srgbClr val="5EA8FF"/>
                </a:solidFill>
                <a:uFill>
                  <a:solidFill>
                    <a:srgbClr val="28548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800" u="heavy" baseline="-2604" dirty="0">
                <a:solidFill>
                  <a:srgbClr val="5EA8FF"/>
                </a:solidFill>
                <a:uFill>
                  <a:solidFill>
                    <a:srgbClr val="285487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spc="85" dirty="0">
                <a:solidFill>
                  <a:srgbClr val="5EA8FF"/>
                </a:solidFill>
                <a:latin typeface="Calibri"/>
                <a:cs typeface="Calibri"/>
              </a:rPr>
              <a:t>Θέμα</a:t>
            </a:r>
            <a:r>
              <a:rPr sz="1800" spc="85" dirty="0">
                <a:solidFill>
                  <a:srgbClr val="5EA8FF"/>
                </a:solidFill>
                <a:latin typeface="Times New Roman"/>
                <a:cs typeface="Times New Roman"/>
              </a:rPr>
              <a:t>-3</a:t>
            </a:r>
            <a:endParaRPr sz="1800">
              <a:latin typeface="Times New Roman"/>
              <a:cs typeface="Times New Roman"/>
            </a:endParaRPr>
          </a:p>
          <a:p>
            <a:pPr marL="1247775">
              <a:lnSpc>
                <a:spcPct val="100000"/>
              </a:lnSpc>
              <a:spcBef>
                <a:spcPts val="285"/>
              </a:spcBef>
            </a:pPr>
            <a:r>
              <a:rPr sz="1600" spc="-23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600" spc="-22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600" spc="-18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600" spc="-114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600" spc="-18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600" spc="-19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600" spc="-16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6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210" dirty="0">
                <a:solidFill>
                  <a:srgbClr val="D4E4ED"/>
                </a:solidFill>
                <a:latin typeface="Calibri"/>
                <a:cs typeface="Calibri"/>
              </a:rPr>
              <a:t>κα</a:t>
            </a:r>
            <a:r>
              <a:rPr sz="1600" spc="-11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6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220" dirty="0">
                <a:solidFill>
                  <a:srgbClr val="D4E4ED"/>
                </a:solidFill>
                <a:latin typeface="Calibri"/>
                <a:cs typeface="Calibri"/>
              </a:rPr>
              <a:t>Ευπάθ</a:t>
            </a:r>
            <a:r>
              <a:rPr sz="1600" spc="-18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600" spc="-114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600" spc="-19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600" spc="-16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6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225" dirty="0">
                <a:solidFill>
                  <a:srgbClr val="D4E4ED"/>
                </a:solidFill>
                <a:latin typeface="Calibri"/>
                <a:cs typeface="Calibri"/>
              </a:rPr>
              <a:t>συμπ</a:t>
            </a:r>
            <a:r>
              <a:rPr sz="1600" spc="-19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600" spc="-204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600" spc="-114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600" spc="-18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600" spc="-229" dirty="0">
                <a:solidFill>
                  <a:srgbClr val="D4E4ED"/>
                </a:solidFill>
                <a:latin typeface="Calibri"/>
                <a:cs typeface="Calibri"/>
              </a:rPr>
              <a:t>αμ</a:t>
            </a:r>
            <a:r>
              <a:rPr sz="1600" spc="-215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600" spc="-210" dirty="0">
                <a:solidFill>
                  <a:srgbClr val="D4E4ED"/>
                </a:solidFill>
                <a:latin typeface="Calibri"/>
                <a:cs typeface="Calibri"/>
              </a:rPr>
              <a:t>αν</a:t>
            </a:r>
            <a:r>
              <a:rPr sz="1600" spc="-204" dirty="0">
                <a:solidFill>
                  <a:srgbClr val="D4E4ED"/>
                </a:solidFill>
                <a:latin typeface="Calibri"/>
                <a:cs typeface="Calibri"/>
              </a:rPr>
              <a:t>ομέν</a:t>
            </a:r>
            <a:r>
              <a:rPr sz="1600" spc="-21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600" spc="-22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6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5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600" spc="-22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600" spc="-204" dirty="0">
                <a:solidFill>
                  <a:srgbClr val="D4E4ED"/>
                </a:solidFill>
                <a:latin typeface="Calibri"/>
                <a:cs typeface="Calibri"/>
              </a:rPr>
              <a:t>μέ</a:t>
            </a:r>
            <a:r>
              <a:rPr sz="1600" spc="-229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6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5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600" spc="-22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600" spc="-16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6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85" dirty="0">
                <a:solidFill>
                  <a:srgbClr val="D4E4ED"/>
                </a:solidFill>
                <a:latin typeface="Calibri"/>
                <a:cs typeface="Calibri"/>
              </a:rPr>
              <a:t>ενέ</a:t>
            </a:r>
            <a:r>
              <a:rPr sz="1600" spc="-204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600" spc="-18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600" spc="-19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600" spc="-11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600" spc="-229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600" spc="-16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600" spc="-135" dirty="0">
                <a:solidFill>
                  <a:srgbClr val="D4E4ED"/>
                </a:solidFill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  <a:p>
            <a:pPr marL="343535" indent="-327025">
              <a:lnSpc>
                <a:spcPct val="100000"/>
              </a:lnSpc>
              <a:spcBef>
                <a:spcPts val="1045"/>
              </a:spcBef>
              <a:buAutoNum type="arabicPlain" startAt="4"/>
              <a:tabLst>
                <a:tab pos="344170" algn="l"/>
                <a:tab pos="1247140" algn="l"/>
              </a:tabLst>
            </a:pPr>
            <a:r>
              <a:rPr sz="4800" u="heavy" spc="2527" baseline="-2604" dirty="0">
                <a:solidFill>
                  <a:srgbClr val="5EA8FF"/>
                </a:solidFill>
                <a:uFill>
                  <a:solidFill>
                    <a:srgbClr val="28548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800" u="heavy" baseline="-2604" dirty="0">
                <a:solidFill>
                  <a:srgbClr val="5EA8FF"/>
                </a:solidFill>
                <a:uFill>
                  <a:solidFill>
                    <a:srgbClr val="285487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spc="85" dirty="0">
                <a:solidFill>
                  <a:srgbClr val="5EA8FF"/>
                </a:solidFill>
                <a:latin typeface="Calibri"/>
                <a:cs typeface="Calibri"/>
              </a:rPr>
              <a:t>Θέμα</a:t>
            </a:r>
            <a:r>
              <a:rPr sz="1800" spc="85" dirty="0">
                <a:solidFill>
                  <a:srgbClr val="5EA8FF"/>
                </a:solidFill>
                <a:latin typeface="Times New Roman"/>
                <a:cs typeface="Times New Roman"/>
              </a:rPr>
              <a:t>-4</a:t>
            </a:r>
            <a:endParaRPr sz="1800">
              <a:latin typeface="Times New Roman"/>
              <a:cs typeface="Times New Roman"/>
            </a:endParaRPr>
          </a:p>
          <a:p>
            <a:pPr marL="1247775">
              <a:lnSpc>
                <a:spcPct val="100000"/>
              </a:lnSpc>
              <a:spcBef>
                <a:spcPts val="285"/>
              </a:spcBef>
            </a:pPr>
            <a:r>
              <a:rPr sz="1600" spc="-150" dirty="0">
                <a:solidFill>
                  <a:srgbClr val="D4E4ED"/>
                </a:solidFill>
                <a:latin typeface="Calibri"/>
                <a:cs typeface="Calibri"/>
              </a:rPr>
              <a:t>Σκέψεις</a:t>
            </a:r>
            <a:r>
              <a:rPr sz="16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4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6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50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6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65" dirty="0">
                <a:solidFill>
                  <a:srgbClr val="D4E4ED"/>
                </a:solidFill>
                <a:latin typeface="Calibri"/>
                <a:cs typeface="Calibri"/>
              </a:rPr>
              <a:t>ανθρώπινο</a:t>
            </a:r>
            <a:r>
              <a:rPr sz="16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65" dirty="0">
                <a:solidFill>
                  <a:srgbClr val="D4E4ED"/>
                </a:solidFill>
                <a:latin typeface="Calibri"/>
                <a:cs typeface="Calibri"/>
              </a:rPr>
              <a:t>παράγοντα</a:t>
            </a:r>
            <a:r>
              <a:rPr sz="16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55" dirty="0">
                <a:solidFill>
                  <a:srgbClr val="D4E4ED"/>
                </a:solidFill>
                <a:latin typeface="Calibri"/>
                <a:cs typeface="Calibri"/>
              </a:rPr>
              <a:t>στην</a:t>
            </a:r>
            <a:r>
              <a:rPr sz="16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80" dirty="0">
                <a:solidFill>
                  <a:srgbClr val="D4E4ED"/>
                </a:solidFill>
                <a:latin typeface="Calibri"/>
                <a:cs typeface="Calibri"/>
              </a:rPr>
              <a:t>ασφάλεια</a:t>
            </a:r>
            <a:r>
              <a:rPr sz="16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65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6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80" dirty="0">
                <a:solidFill>
                  <a:srgbClr val="D4E4ED"/>
                </a:solidFill>
                <a:latin typeface="Calibri"/>
                <a:cs typeface="Calibri"/>
              </a:rPr>
              <a:t>κυβερνοχώρο</a:t>
            </a:r>
            <a:endParaRPr sz="1600">
              <a:latin typeface="Calibri"/>
              <a:cs typeface="Calibri"/>
            </a:endParaRPr>
          </a:p>
          <a:p>
            <a:pPr marL="328295" indent="-316230">
              <a:lnSpc>
                <a:spcPct val="100000"/>
              </a:lnSpc>
              <a:spcBef>
                <a:spcPts val="515"/>
              </a:spcBef>
              <a:buAutoNum type="arabicPlain" startAt="5"/>
              <a:tabLst>
                <a:tab pos="328930" algn="l"/>
                <a:tab pos="1232535" algn="l"/>
              </a:tabLst>
            </a:pPr>
            <a:r>
              <a:rPr sz="4800" u="heavy" spc="2527" baseline="-2604" dirty="0">
                <a:solidFill>
                  <a:srgbClr val="5EA8FF"/>
                </a:solidFill>
                <a:uFill>
                  <a:solidFill>
                    <a:srgbClr val="28548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800" u="heavy" baseline="-2604" dirty="0">
                <a:solidFill>
                  <a:srgbClr val="5EA8FF"/>
                </a:solidFill>
                <a:uFill>
                  <a:solidFill>
                    <a:srgbClr val="285487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00" spc="85" dirty="0">
                <a:solidFill>
                  <a:srgbClr val="5EA8FF"/>
                </a:solidFill>
                <a:latin typeface="Calibri"/>
                <a:cs typeface="Calibri"/>
              </a:rPr>
              <a:t>Θέμα</a:t>
            </a:r>
            <a:r>
              <a:rPr sz="1800" spc="85" dirty="0">
                <a:solidFill>
                  <a:srgbClr val="5EA8FF"/>
                </a:solidFill>
                <a:latin typeface="Times New Roman"/>
                <a:cs typeface="Times New Roman"/>
              </a:rPr>
              <a:t>-5</a:t>
            </a:r>
            <a:endParaRPr sz="1800">
              <a:latin typeface="Times New Roman"/>
              <a:cs typeface="Times New Roman"/>
            </a:endParaRPr>
          </a:p>
          <a:p>
            <a:pPr marL="1233170">
              <a:lnSpc>
                <a:spcPct val="100000"/>
              </a:lnSpc>
              <a:spcBef>
                <a:spcPts val="285"/>
              </a:spcBef>
            </a:pPr>
            <a:r>
              <a:rPr sz="1600" spc="-155" dirty="0">
                <a:solidFill>
                  <a:srgbClr val="D4E4ED"/>
                </a:solidFill>
                <a:latin typeface="Calibri"/>
                <a:cs typeface="Calibri"/>
              </a:rPr>
              <a:t>Σχεδιασμός</a:t>
            </a:r>
            <a:r>
              <a:rPr sz="16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4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6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75" dirty="0">
                <a:solidFill>
                  <a:srgbClr val="D4E4ED"/>
                </a:solidFill>
                <a:latin typeface="Calibri"/>
                <a:cs typeface="Calibri"/>
              </a:rPr>
              <a:t>υλοποίηση</a:t>
            </a:r>
            <a:r>
              <a:rPr sz="16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75" dirty="0">
                <a:solidFill>
                  <a:srgbClr val="D4E4ED"/>
                </a:solidFill>
                <a:latin typeface="Calibri"/>
                <a:cs typeface="Calibri"/>
              </a:rPr>
              <a:t>ασφαλούς</a:t>
            </a:r>
            <a:r>
              <a:rPr sz="16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600" spc="-145" dirty="0">
                <a:solidFill>
                  <a:srgbClr val="D4E4ED"/>
                </a:solidFill>
                <a:latin typeface="Calibri"/>
                <a:cs typeface="Calibri"/>
              </a:rPr>
              <a:t>αρχιτεκτονικής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29600"/>
            <a:chOff x="0" y="0"/>
            <a:chExt cx="14630400" cy="8229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564" y="7528559"/>
              <a:ext cx="2194560" cy="5257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43200" y="2170112"/>
              <a:ext cx="734695" cy="36830"/>
            </a:xfrm>
            <a:custGeom>
              <a:avLst/>
              <a:gdLst/>
              <a:ahLst/>
              <a:cxnLst/>
              <a:rect l="l" t="t" r="r" b="b"/>
              <a:pathLst>
                <a:path w="734695" h="36830">
                  <a:moveTo>
                    <a:pt x="734695" y="0"/>
                  </a:moveTo>
                  <a:lnTo>
                    <a:pt x="0" y="0"/>
                  </a:lnTo>
                  <a:lnTo>
                    <a:pt x="0" y="36512"/>
                  </a:lnTo>
                  <a:lnTo>
                    <a:pt x="734695" y="36512"/>
                  </a:lnTo>
                  <a:lnTo>
                    <a:pt x="734695" y="0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70760" y="1981200"/>
              <a:ext cx="472440" cy="415925"/>
            </a:xfrm>
            <a:custGeom>
              <a:avLst/>
              <a:gdLst/>
              <a:ahLst/>
              <a:cxnLst/>
              <a:rect l="l" t="t" r="r" b="b"/>
              <a:pathLst>
                <a:path w="472439" h="415925">
                  <a:moveTo>
                    <a:pt x="361632" y="0"/>
                  </a:moveTo>
                  <a:lnTo>
                    <a:pt x="110807" y="0"/>
                  </a:lnTo>
                  <a:lnTo>
                    <a:pt x="67627" y="8572"/>
                  </a:lnTo>
                  <a:lnTo>
                    <a:pt x="32384" y="32385"/>
                  </a:lnTo>
                  <a:lnTo>
                    <a:pt x="8572" y="67627"/>
                  </a:lnTo>
                  <a:lnTo>
                    <a:pt x="0" y="110807"/>
                  </a:lnTo>
                  <a:lnTo>
                    <a:pt x="0" y="305117"/>
                  </a:lnTo>
                  <a:lnTo>
                    <a:pt x="8572" y="348297"/>
                  </a:lnTo>
                  <a:lnTo>
                    <a:pt x="32384" y="383539"/>
                  </a:lnTo>
                  <a:lnTo>
                    <a:pt x="67627" y="407352"/>
                  </a:lnTo>
                  <a:lnTo>
                    <a:pt x="110807" y="415925"/>
                  </a:lnTo>
                  <a:lnTo>
                    <a:pt x="361632" y="415925"/>
                  </a:lnTo>
                  <a:lnTo>
                    <a:pt x="404812" y="407352"/>
                  </a:lnTo>
                  <a:lnTo>
                    <a:pt x="440054" y="383539"/>
                  </a:lnTo>
                  <a:lnTo>
                    <a:pt x="463867" y="348297"/>
                  </a:lnTo>
                  <a:lnTo>
                    <a:pt x="472439" y="305117"/>
                  </a:lnTo>
                  <a:lnTo>
                    <a:pt x="472439" y="110807"/>
                  </a:lnTo>
                  <a:lnTo>
                    <a:pt x="463867" y="67627"/>
                  </a:lnTo>
                  <a:lnTo>
                    <a:pt x="440054" y="32385"/>
                  </a:lnTo>
                  <a:lnTo>
                    <a:pt x="404812" y="8572"/>
                  </a:lnTo>
                  <a:lnTo>
                    <a:pt x="361632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43200" y="3162300"/>
              <a:ext cx="734695" cy="38100"/>
            </a:xfrm>
            <a:custGeom>
              <a:avLst/>
              <a:gdLst/>
              <a:ahLst/>
              <a:cxnLst/>
              <a:rect l="l" t="t" r="r" b="b"/>
              <a:pathLst>
                <a:path w="734695" h="38100">
                  <a:moveTo>
                    <a:pt x="734695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734695" y="38100"/>
                  </a:lnTo>
                  <a:lnTo>
                    <a:pt x="734695" y="0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70760" y="2973387"/>
              <a:ext cx="472440" cy="415925"/>
            </a:xfrm>
            <a:custGeom>
              <a:avLst/>
              <a:gdLst/>
              <a:ahLst/>
              <a:cxnLst/>
              <a:rect l="l" t="t" r="r" b="b"/>
              <a:pathLst>
                <a:path w="472439" h="415925">
                  <a:moveTo>
                    <a:pt x="361632" y="0"/>
                  </a:moveTo>
                  <a:lnTo>
                    <a:pt x="110807" y="0"/>
                  </a:lnTo>
                  <a:lnTo>
                    <a:pt x="67627" y="8572"/>
                  </a:lnTo>
                  <a:lnTo>
                    <a:pt x="32384" y="32385"/>
                  </a:lnTo>
                  <a:lnTo>
                    <a:pt x="8572" y="67627"/>
                  </a:lnTo>
                  <a:lnTo>
                    <a:pt x="0" y="110807"/>
                  </a:lnTo>
                  <a:lnTo>
                    <a:pt x="0" y="305117"/>
                  </a:lnTo>
                  <a:lnTo>
                    <a:pt x="8572" y="348297"/>
                  </a:lnTo>
                  <a:lnTo>
                    <a:pt x="32384" y="383539"/>
                  </a:lnTo>
                  <a:lnTo>
                    <a:pt x="67627" y="407352"/>
                  </a:lnTo>
                  <a:lnTo>
                    <a:pt x="110807" y="415925"/>
                  </a:lnTo>
                  <a:lnTo>
                    <a:pt x="361632" y="415925"/>
                  </a:lnTo>
                  <a:lnTo>
                    <a:pt x="404812" y="407352"/>
                  </a:lnTo>
                  <a:lnTo>
                    <a:pt x="440054" y="383539"/>
                  </a:lnTo>
                  <a:lnTo>
                    <a:pt x="463867" y="348297"/>
                  </a:lnTo>
                  <a:lnTo>
                    <a:pt x="472439" y="305117"/>
                  </a:lnTo>
                  <a:lnTo>
                    <a:pt x="472439" y="110807"/>
                  </a:lnTo>
                  <a:lnTo>
                    <a:pt x="463867" y="67627"/>
                  </a:lnTo>
                  <a:lnTo>
                    <a:pt x="440054" y="32385"/>
                  </a:lnTo>
                  <a:lnTo>
                    <a:pt x="404812" y="8572"/>
                  </a:lnTo>
                  <a:lnTo>
                    <a:pt x="361632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43200" y="4200207"/>
              <a:ext cx="734695" cy="36830"/>
            </a:xfrm>
            <a:custGeom>
              <a:avLst/>
              <a:gdLst/>
              <a:ahLst/>
              <a:cxnLst/>
              <a:rect l="l" t="t" r="r" b="b"/>
              <a:pathLst>
                <a:path w="734695" h="36829">
                  <a:moveTo>
                    <a:pt x="734695" y="0"/>
                  </a:moveTo>
                  <a:lnTo>
                    <a:pt x="0" y="0"/>
                  </a:lnTo>
                  <a:lnTo>
                    <a:pt x="0" y="36512"/>
                  </a:lnTo>
                  <a:lnTo>
                    <a:pt x="734695" y="36512"/>
                  </a:lnTo>
                  <a:lnTo>
                    <a:pt x="734695" y="0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70760" y="4011295"/>
              <a:ext cx="472440" cy="415925"/>
            </a:xfrm>
            <a:custGeom>
              <a:avLst/>
              <a:gdLst/>
              <a:ahLst/>
              <a:cxnLst/>
              <a:rect l="l" t="t" r="r" b="b"/>
              <a:pathLst>
                <a:path w="472439" h="415925">
                  <a:moveTo>
                    <a:pt x="361632" y="0"/>
                  </a:moveTo>
                  <a:lnTo>
                    <a:pt x="110807" y="0"/>
                  </a:lnTo>
                  <a:lnTo>
                    <a:pt x="67627" y="8572"/>
                  </a:lnTo>
                  <a:lnTo>
                    <a:pt x="32384" y="32384"/>
                  </a:lnTo>
                  <a:lnTo>
                    <a:pt x="8572" y="67627"/>
                  </a:lnTo>
                  <a:lnTo>
                    <a:pt x="0" y="110807"/>
                  </a:lnTo>
                  <a:lnTo>
                    <a:pt x="0" y="305117"/>
                  </a:lnTo>
                  <a:lnTo>
                    <a:pt x="8572" y="348297"/>
                  </a:lnTo>
                  <a:lnTo>
                    <a:pt x="32384" y="383539"/>
                  </a:lnTo>
                  <a:lnTo>
                    <a:pt x="67627" y="407352"/>
                  </a:lnTo>
                  <a:lnTo>
                    <a:pt x="110807" y="415925"/>
                  </a:lnTo>
                  <a:lnTo>
                    <a:pt x="361632" y="415925"/>
                  </a:lnTo>
                  <a:lnTo>
                    <a:pt x="404812" y="407352"/>
                  </a:lnTo>
                  <a:lnTo>
                    <a:pt x="440054" y="383539"/>
                  </a:lnTo>
                  <a:lnTo>
                    <a:pt x="463867" y="348297"/>
                  </a:lnTo>
                  <a:lnTo>
                    <a:pt x="472439" y="305117"/>
                  </a:lnTo>
                  <a:lnTo>
                    <a:pt x="472439" y="110807"/>
                  </a:lnTo>
                  <a:lnTo>
                    <a:pt x="463867" y="67627"/>
                  </a:lnTo>
                  <a:lnTo>
                    <a:pt x="440054" y="32384"/>
                  </a:lnTo>
                  <a:lnTo>
                    <a:pt x="404812" y="8572"/>
                  </a:lnTo>
                  <a:lnTo>
                    <a:pt x="361632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43200" y="5230495"/>
              <a:ext cx="734695" cy="38100"/>
            </a:xfrm>
            <a:custGeom>
              <a:avLst/>
              <a:gdLst/>
              <a:ahLst/>
              <a:cxnLst/>
              <a:rect l="l" t="t" r="r" b="b"/>
              <a:pathLst>
                <a:path w="734695" h="38100">
                  <a:moveTo>
                    <a:pt x="734695" y="0"/>
                  </a:moveTo>
                  <a:lnTo>
                    <a:pt x="0" y="0"/>
                  </a:lnTo>
                  <a:lnTo>
                    <a:pt x="0" y="38099"/>
                  </a:lnTo>
                  <a:lnTo>
                    <a:pt x="734695" y="38099"/>
                  </a:lnTo>
                  <a:lnTo>
                    <a:pt x="734695" y="0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70760" y="5041265"/>
              <a:ext cx="472440" cy="415925"/>
            </a:xfrm>
            <a:custGeom>
              <a:avLst/>
              <a:gdLst/>
              <a:ahLst/>
              <a:cxnLst/>
              <a:rect l="l" t="t" r="r" b="b"/>
              <a:pathLst>
                <a:path w="472439" h="415925">
                  <a:moveTo>
                    <a:pt x="361632" y="0"/>
                  </a:moveTo>
                  <a:lnTo>
                    <a:pt x="110807" y="0"/>
                  </a:lnTo>
                  <a:lnTo>
                    <a:pt x="67627" y="8572"/>
                  </a:lnTo>
                  <a:lnTo>
                    <a:pt x="32384" y="32385"/>
                  </a:lnTo>
                  <a:lnTo>
                    <a:pt x="8572" y="67627"/>
                  </a:lnTo>
                  <a:lnTo>
                    <a:pt x="0" y="110807"/>
                  </a:lnTo>
                  <a:lnTo>
                    <a:pt x="0" y="305117"/>
                  </a:lnTo>
                  <a:lnTo>
                    <a:pt x="8572" y="348297"/>
                  </a:lnTo>
                  <a:lnTo>
                    <a:pt x="32384" y="383540"/>
                  </a:lnTo>
                  <a:lnTo>
                    <a:pt x="67627" y="407352"/>
                  </a:lnTo>
                  <a:lnTo>
                    <a:pt x="110807" y="415925"/>
                  </a:lnTo>
                  <a:lnTo>
                    <a:pt x="361632" y="415925"/>
                  </a:lnTo>
                  <a:lnTo>
                    <a:pt x="404812" y="407352"/>
                  </a:lnTo>
                  <a:lnTo>
                    <a:pt x="440054" y="383540"/>
                  </a:lnTo>
                  <a:lnTo>
                    <a:pt x="463867" y="348297"/>
                  </a:lnTo>
                  <a:lnTo>
                    <a:pt x="472439" y="305117"/>
                  </a:lnTo>
                  <a:lnTo>
                    <a:pt x="472439" y="110807"/>
                  </a:lnTo>
                  <a:lnTo>
                    <a:pt x="463867" y="67627"/>
                  </a:lnTo>
                  <a:lnTo>
                    <a:pt x="440054" y="32385"/>
                  </a:lnTo>
                  <a:lnTo>
                    <a:pt x="404812" y="8572"/>
                  </a:lnTo>
                  <a:lnTo>
                    <a:pt x="361632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52407" y="6158547"/>
              <a:ext cx="734695" cy="36830"/>
            </a:xfrm>
            <a:custGeom>
              <a:avLst/>
              <a:gdLst/>
              <a:ahLst/>
              <a:cxnLst/>
              <a:rect l="l" t="t" r="r" b="b"/>
              <a:pathLst>
                <a:path w="734695" h="36829">
                  <a:moveTo>
                    <a:pt x="734694" y="0"/>
                  </a:moveTo>
                  <a:lnTo>
                    <a:pt x="0" y="0"/>
                  </a:lnTo>
                  <a:lnTo>
                    <a:pt x="0" y="36512"/>
                  </a:lnTo>
                  <a:lnTo>
                    <a:pt x="734694" y="36512"/>
                  </a:lnTo>
                  <a:lnTo>
                    <a:pt x="734694" y="0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78379" y="5968047"/>
              <a:ext cx="474345" cy="417830"/>
            </a:xfrm>
            <a:custGeom>
              <a:avLst/>
              <a:gdLst/>
              <a:ahLst/>
              <a:cxnLst/>
              <a:rect l="l" t="t" r="r" b="b"/>
              <a:pathLst>
                <a:path w="474344" h="417829">
                  <a:moveTo>
                    <a:pt x="362584" y="0"/>
                  </a:moveTo>
                  <a:lnTo>
                    <a:pt x="111442" y="0"/>
                  </a:lnTo>
                  <a:lnTo>
                    <a:pt x="67944" y="8889"/>
                  </a:lnTo>
                  <a:lnTo>
                    <a:pt x="32702" y="32702"/>
                  </a:lnTo>
                  <a:lnTo>
                    <a:pt x="8889" y="67944"/>
                  </a:lnTo>
                  <a:lnTo>
                    <a:pt x="0" y="111442"/>
                  </a:lnTo>
                  <a:lnTo>
                    <a:pt x="0" y="306069"/>
                  </a:lnTo>
                  <a:lnTo>
                    <a:pt x="8889" y="349567"/>
                  </a:lnTo>
                  <a:lnTo>
                    <a:pt x="32702" y="384809"/>
                  </a:lnTo>
                  <a:lnTo>
                    <a:pt x="67944" y="408939"/>
                  </a:lnTo>
                  <a:lnTo>
                    <a:pt x="111442" y="417512"/>
                  </a:lnTo>
                  <a:lnTo>
                    <a:pt x="362584" y="417512"/>
                  </a:lnTo>
                  <a:lnTo>
                    <a:pt x="406082" y="408939"/>
                  </a:lnTo>
                  <a:lnTo>
                    <a:pt x="441325" y="384809"/>
                  </a:lnTo>
                  <a:lnTo>
                    <a:pt x="465137" y="349567"/>
                  </a:lnTo>
                  <a:lnTo>
                    <a:pt x="474027" y="306069"/>
                  </a:lnTo>
                  <a:lnTo>
                    <a:pt x="474027" y="111442"/>
                  </a:lnTo>
                  <a:lnTo>
                    <a:pt x="465137" y="67944"/>
                  </a:lnTo>
                  <a:lnTo>
                    <a:pt x="441325" y="32702"/>
                  </a:lnTo>
                  <a:lnTo>
                    <a:pt x="406082" y="8889"/>
                  </a:lnTo>
                  <a:lnTo>
                    <a:pt x="362584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2349500" y="1098867"/>
            <a:ext cx="1040320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220" dirty="0">
                <a:solidFill>
                  <a:srgbClr val="5EA8FF"/>
                </a:solidFill>
              </a:rPr>
              <a:t>Επισκόπηση</a:t>
            </a:r>
            <a:r>
              <a:rPr sz="3100" spc="165" dirty="0">
                <a:solidFill>
                  <a:srgbClr val="5EA8FF"/>
                </a:solidFill>
              </a:rPr>
              <a:t> </a:t>
            </a:r>
            <a:r>
              <a:rPr sz="3100" spc="225" dirty="0">
                <a:solidFill>
                  <a:srgbClr val="5EA8FF"/>
                </a:solidFill>
              </a:rPr>
              <a:t>του</a:t>
            </a:r>
            <a:r>
              <a:rPr sz="3100" spc="175" dirty="0">
                <a:solidFill>
                  <a:srgbClr val="5EA8FF"/>
                </a:solidFill>
              </a:rPr>
              <a:t> </a:t>
            </a:r>
            <a:r>
              <a:rPr sz="3100" spc="220" dirty="0">
                <a:solidFill>
                  <a:srgbClr val="5EA8FF"/>
                </a:solidFill>
              </a:rPr>
              <a:t>αναλυτικού</a:t>
            </a:r>
            <a:r>
              <a:rPr sz="3100" spc="180" dirty="0">
                <a:solidFill>
                  <a:srgbClr val="5EA8FF"/>
                </a:solidFill>
              </a:rPr>
              <a:t> </a:t>
            </a:r>
            <a:r>
              <a:rPr sz="3100" spc="235" dirty="0">
                <a:solidFill>
                  <a:srgbClr val="5EA8FF"/>
                </a:solidFill>
              </a:rPr>
              <a:t>προγράμματος</a:t>
            </a:r>
            <a:r>
              <a:rPr sz="3100" spc="175" dirty="0">
                <a:solidFill>
                  <a:srgbClr val="5EA8FF"/>
                </a:solidFill>
              </a:rPr>
              <a:t> </a:t>
            </a:r>
            <a:r>
              <a:rPr sz="3100" spc="210" dirty="0">
                <a:solidFill>
                  <a:srgbClr val="5EA8FF"/>
                </a:solidFill>
              </a:rPr>
              <a:t>κατάρτισης</a:t>
            </a:r>
            <a:endParaRPr sz="3100"/>
          </a:p>
        </p:txBody>
      </p:sp>
      <p:sp>
        <p:nvSpPr>
          <p:cNvPr id="17" name="object 17"/>
          <p:cNvSpPr txBox="1"/>
          <p:nvPr/>
        </p:nvSpPr>
        <p:spPr>
          <a:xfrm>
            <a:off x="2388870" y="1670684"/>
            <a:ext cx="21336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dirty="0">
                <a:solidFill>
                  <a:srgbClr val="5EA8FF"/>
                </a:solidFill>
                <a:latin typeface="Times New Roman"/>
                <a:cs typeface="Times New Roman"/>
              </a:rPr>
              <a:t>6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40784" y="1730002"/>
            <a:ext cx="2509520" cy="66675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700" spc="80" dirty="0">
                <a:solidFill>
                  <a:srgbClr val="5EA8FF"/>
                </a:solidFill>
                <a:latin typeface="Calibri"/>
                <a:cs typeface="Calibri"/>
              </a:rPr>
              <a:t>Θέμα</a:t>
            </a:r>
            <a:r>
              <a:rPr sz="1700" spc="80" dirty="0">
                <a:solidFill>
                  <a:srgbClr val="5EA8FF"/>
                </a:solidFill>
                <a:latin typeface="Times New Roman"/>
                <a:cs typeface="Times New Roman"/>
              </a:rPr>
              <a:t>-6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1450" spc="-195" dirty="0">
                <a:solidFill>
                  <a:srgbClr val="D4E4ED"/>
                </a:solidFill>
                <a:latin typeface="Calibri"/>
                <a:cs typeface="Calibri"/>
              </a:rPr>
              <a:t>Επ</a:t>
            </a:r>
            <a:r>
              <a:rPr sz="1450" spc="-10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50" spc="-17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50" spc="-2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50" spc="-16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50" spc="-19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90" dirty="0">
                <a:solidFill>
                  <a:srgbClr val="D4E4ED"/>
                </a:solidFill>
                <a:latin typeface="Calibri"/>
                <a:cs typeface="Calibri"/>
              </a:rPr>
              <a:t>κα</a:t>
            </a:r>
            <a:r>
              <a:rPr sz="1450" spc="-10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21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50" spc="-18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50" spc="-210" dirty="0">
                <a:solidFill>
                  <a:srgbClr val="D4E4ED"/>
                </a:solidFill>
                <a:latin typeface="Calibri"/>
                <a:cs typeface="Calibri"/>
              </a:rPr>
              <a:t>οπ</a:t>
            </a:r>
            <a:r>
              <a:rPr sz="1450" spc="-20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50" spc="-114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50" spc="-20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50" spc="-21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50" spc="-19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50" spc="-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70" dirty="0">
                <a:solidFill>
                  <a:srgbClr val="D4E4ED"/>
                </a:solidFill>
                <a:latin typeface="Calibri"/>
                <a:cs typeface="Calibri"/>
              </a:rPr>
              <a:t>ελέ</a:t>
            </a:r>
            <a:r>
              <a:rPr sz="1450" spc="-16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50" spc="-210" dirty="0">
                <a:solidFill>
                  <a:srgbClr val="D4E4ED"/>
                </a:solidFill>
                <a:latin typeface="Calibri"/>
                <a:cs typeface="Calibri"/>
              </a:rPr>
              <a:t>χω</a:t>
            </a:r>
            <a:r>
              <a:rPr sz="1450" spc="-16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5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2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50" spc="-19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50" spc="-245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450" spc="-2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50" spc="-170" dirty="0">
                <a:solidFill>
                  <a:srgbClr val="D4E4ED"/>
                </a:solidFill>
                <a:latin typeface="Calibri"/>
                <a:cs typeface="Calibri"/>
              </a:rPr>
              <a:t>λε</a:t>
            </a:r>
            <a:r>
              <a:rPr sz="1450" spc="-10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50" spc="-204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50" spc="-15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90775" y="2547302"/>
            <a:ext cx="21336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dirty="0">
                <a:solidFill>
                  <a:srgbClr val="5EA8FF"/>
                </a:solidFill>
                <a:latin typeface="Times New Roman"/>
                <a:cs typeface="Times New Roman"/>
              </a:rPr>
              <a:t>7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40784" y="2615882"/>
            <a:ext cx="6748780" cy="65532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650" spc="80" dirty="0">
                <a:solidFill>
                  <a:srgbClr val="5EA8FF"/>
                </a:solidFill>
                <a:latin typeface="Calibri"/>
                <a:cs typeface="Calibri"/>
              </a:rPr>
              <a:t>Θέμα</a:t>
            </a:r>
            <a:r>
              <a:rPr sz="1650" spc="80" dirty="0">
                <a:solidFill>
                  <a:srgbClr val="5EA8FF"/>
                </a:solidFill>
                <a:latin typeface="Times New Roman"/>
                <a:cs typeface="Times New Roman"/>
              </a:rPr>
              <a:t>-7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450" spc="-155" dirty="0">
                <a:solidFill>
                  <a:srgbClr val="D4E4ED"/>
                </a:solidFill>
                <a:latin typeface="Calibri"/>
                <a:cs typeface="Calibri"/>
              </a:rPr>
              <a:t>Ασφάλεια</a:t>
            </a:r>
            <a:r>
              <a:rPr sz="14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55" dirty="0">
                <a:solidFill>
                  <a:srgbClr val="D4E4ED"/>
                </a:solidFill>
                <a:latin typeface="Calibri"/>
                <a:cs typeface="Calibri"/>
              </a:rPr>
              <a:t>δεδομένων</a:t>
            </a:r>
            <a:r>
              <a:rPr sz="14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3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50" dirty="0">
                <a:solidFill>
                  <a:srgbClr val="D4E4ED"/>
                </a:solidFill>
                <a:latin typeface="Calibri"/>
                <a:cs typeface="Calibri"/>
              </a:rPr>
              <a:t>προστασία</a:t>
            </a:r>
            <a:r>
              <a:rPr sz="14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3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4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25" dirty="0">
                <a:solidFill>
                  <a:srgbClr val="D4E4ED"/>
                </a:solidFill>
                <a:latin typeface="Calibri"/>
                <a:cs typeface="Calibri"/>
              </a:rPr>
              <a:t>ιδιωτικής</a:t>
            </a:r>
            <a:r>
              <a:rPr sz="14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50" dirty="0">
                <a:solidFill>
                  <a:srgbClr val="D4E4ED"/>
                </a:solidFill>
                <a:latin typeface="Calibri"/>
                <a:cs typeface="Calibri"/>
              </a:rPr>
              <a:t>ζωής</a:t>
            </a:r>
            <a:r>
              <a:rPr sz="14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65" dirty="0">
                <a:solidFill>
                  <a:srgbClr val="D4E4ED"/>
                </a:solidFill>
                <a:latin typeface="Calibri"/>
                <a:cs typeface="Calibri"/>
              </a:rPr>
              <a:t>μέσω</a:t>
            </a:r>
            <a:r>
              <a:rPr sz="1450" spc="-1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45" dirty="0">
                <a:solidFill>
                  <a:srgbClr val="D4E4ED"/>
                </a:solidFill>
                <a:latin typeface="Calibri"/>
                <a:cs typeface="Calibri"/>
              </a:rPr>
              <a:t>σχεδιασμού</a:t>
            </a:r>
            <a:r>
              <a:rPr sz="14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75" dirty="0">
                <a:solidFill>
                  <a:srgbClr val="D4E4ED"/>
                </a:solidFill>
                <a:latin typeface="Arial"/>
                <a:cs typeface="Arial"/>
              </a:rPr>
              <a:t>SDPbd)</a:t>
            </a:r>
            <a:r>
              <a:rPr sz="14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450" spc="-13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4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35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4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40" dirty="0">
                <a:solidFill>
                  <a:srgbClr val="D4E4ED"/>
                </a:solidFill>
                <a:latin typeface="Calibri"/>
                <a:cs typeface="Calibri"/>
              </a:rPr>
              <a:t>ενεργειακό</a:t>
            </a:r>
            <a:r>
              <a:rPr sz="14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50" dirty="0">
                <a:solidFill>
                  <a:srgbClr val="D4E4ED"/>
                </a:solidFill>
                <a:latin typeface="Calibri"/>
                <a:cs typeface="Calibri"/>
              </a:rPr>
              <a:t>τομέα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90775" y="3467417"/>
            <a:ext cx="21336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dirty="0">
                <a:solidFill>
                  <a:srgbClr val="5EA8FF"/>
                </a:solidFill>
                <a:latin typeface="Times New Roman"/>
                <a:cs typeface="Times New Roman"/>
              </a:rPr>
              <a:t>8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40784" y="3536719"/>
            <a:ext cx="3860165" cy="65405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650" spc="80" dirty="0">
                <a:solidFill>
                  <a:srgbClr val="5EA8FF"/>
                </a:solidFill>
                <a:latin typeface="Calibri"/>
                <a:cs typeface="Calibri"/>
              </a:rPr>
              <a:t>Θέμα</a:t>
            </a:r>
            <a:r>
              <a:rPr sz="1650" spc="80" dirty="0">
                <a:solidFill>
                  <a:srgbClr val="5EA8FF"/>
                </a:solidFill>
                <a:latin typeface="Times New Roman"/>
                <a:cs typeface="Times New Roman"/>
              </a:rPr>
              <a:t>-8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450" spc="-150" dirty="0">
                <a:solidFill>
                  <a:srgbClr val="D4E4ED"/>
                </a:solidFill>
                <a:latin typeface="Calibri"/>
                <a:cs typeface="Calibri"/>
              </a:rPr>
              <a:t>Διακυβέρνηση</a:t>
            </a:r>
            <a:r>
              <a:rPr sz="14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50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r>
              <a:rPr sz="14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3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4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35" dirty="0">
                <a:solidFill>
                  <a:srgbClr val="D4E4ED"/>
                </a:solidFill>
                <a:latin typeface="Calibri"/>
                <a:cs typeface="Calibri"/>
              </a:rPr>
              <a:t>ενεργειακές</a:t>
            </a:r>
            <a:r>
              <a:rPr sz="14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55" dirty="0">
                <a:solidFill>
                  <a:srgbClr val="D4E4ED"/>
                </a:solidFill>
                <a:latin typeface="Calibri"/>
                <a:cs typeface="Calibri"/>
              </a:rPr>
              <a:t>οργανώσεις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88870" y="4380547"/>
            <a:ext cx="21336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dirty="0">
                <a:solidFill>
                  <a:srgbClr val="5EA8FF"/>
                </a:solidFill>
                <a:latin typeface="Times New Roman"/>
                <a:cs typeface="Times New Roman"/>
              </a:rPr>
              <a:t>9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40784" y="4449127"/>
            <a:ext cx="3773804" cy="65532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650" spc="80" dirty="0">
                <a:solidFill>
                  <a:srgbClr val="5EA8FF"/>
                </a:solidFill>
                <a:latin typeface="Calibri"/>
                <a:cs typeface="Calibri"/>
              </a:rPr>
              <a:t>Θέμα</a:t>
            </a:r>
            <a:r>
              <a:rPr sz="1650" spc="80" dirty="0">
                <a:solidFill>
                  <a:srgbClr val="5EA8FF"/>
                </a:solidFill>
                <a:latin typeface="Times New Roman"/>
                <a:cs typeface="Times New Roman"/>
              </a:rPr>
              <a:t>-9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450" spc="-165" dirty="0">
                <a:solidFill>
                  <a:srgbClr val="D4E4ED"/>
                </a:solidFill>
                <a:latin typeface="Calibri"/>
                <a:cs typeface="Calibri"/>
              </a:rPr>
              <a:t>Συμμόρφωση</a:t>
            </a:r>
            <a:r>
              <a:rPr sz="14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3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50" dirty="0">
                <a:solidFill>
                  <a:srgbClr val="D4E4ED"/>
                </a:solidFill>
                <a:latin typeface="Calibri"/>
                <a:cs typeface="Calibri"/>
              </a:rPr>
              <a:t>κανονισμοί</a:t>
            </a:r>
            <a:r>
              <a:rPr sz="14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35" dirty="0">
                <a:solidFill>
                  <a:srgbClr val="D4E4ED"/>
                </a:solidFill>
                <a:latin typeface="Calibri"/>
                <a:cs typeface="Calibri"/>
              </a:rPr>
              <a:t>ενεργειακής</a:t>
            </a:r>
            <a:r>
              <a:rPr sz="14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50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17750" y="5190807"/>
            <a:ext cx="40005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spc="-5" dirty="0">
                <a:solidFill>
                  <a:srgbClr val="5EA8FF"/>
                </a:solidFill>
                <a:latin typeface="Times New Roman"/>
                <a:cs typeface="Times New Roman"/>
              </a:rPr>
              <a:t>10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49040" y="5260110"/>
            <a:ext cx="5636895" cy="65405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650" spc="60" dirty="0">
                <a:solidFill>
                  <a:srgbClr val="5EA8FF"/>
                </a:solidFill>
                <a:latin typeface="Calibri"/>
                <a:cs typeface="Calibri"/>
              </a:rPr>
              <a:t>Θέμα</a:t>
            </a:r>
            <a:r>
              <a:rPr sz="1650" spc="60" dirty="0">
                <a:solidFill>
                  <a:srgbClr val="5EA8FF"/>
                </a:solidFill>
                <a:latin typeface="Times New Roman"/>
                <a:cs typeface="Times New Roman"/>
              </a:rPr>
              <a:t>-10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450" spc="-185" dirty="0">
                <a:solidFill>
                  <a:srgbClr val="D4E4ED"/>
                </a:solidFill>
                <a:latin typeface="Calibri"/>
                <a:cs typeface="Calibri"/>
              </a:rPr>
              <a:t>Μεταβιβάσιμες</a:t>
            </a:r>
            <a:r>
              <a:rPr sz="1450" spc="-1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60" dirty="0">
                <a:solidFill>
                  <a:srgbClr val="D4E4ED"/>
                </a:solidFill>
                <a:latin typeface="Calibri"/>
                <a:cs typeface="Calibri"/>
              </a:rPr>
              <a:t>δεξιότητες</a:t>
            </a:r>
            <a:r>
              <a:rPr sz="14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6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80" dirty="0">
                <a:solidFill>
                  <a:srgbClr val="D4E4ED"/>
                </a:solidFill>
                <a:latin typeface="Calibri"/>
                <a:cs typeface="Calibri"/>
              </a:rPr>
              <a:t>συνεχής</a:t>
            </a:r>
            <a:r>
              <a:rPr sz="14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200" dirty="0">
                <a:solidFill>
                  <a:srgbClr val="D4E4ED"/>
                </a:solidFill>
                <a:latin typeface="Calibri"/>
                <a:cs typeface="Calibri"/>
              </a:rPr>
              <a:t>μάθηση</a:t>
            </a:r>
            <a:r>
              <a:rPr sz="145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80" dirty="0">
                <a:solidFill>
                  <a:srgbClr val="D4E4ED"/>
                </a:solidFill>
                <a:latin typeface="Calibri"/>
                <a:cs typeface="Calibri"/>
              </a:rPr>
              <a:t>στο</a:t>
            </a:r>
            <a:r>
              <a:rPr sz="14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95" dirty="0">
                <a:solidFill>
                  <a:srgbClr val="D4E4ED"/>
                </a:solidFill>
                <a:latin typeface="Calibri"/>
                <a:cs typeface="Calibri"/>
              </a:rPr>
              <a:t>επάγγελμα</a:t>
            </a:r>
            <a:r>
              <a:rPr sz="14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65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45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85" dirty="0">
                <a:solidFill>
                  <a:srgbClr val="D4E4ED"/>
                </a:solidFill>
                <a:latin typeface="Calibri"/>
                <a:cs typeface="Calibri"/>
              </a:rPr>
              <a:t>ασφάλειας</a:t>
            </a:r>
            <a:r>
              <a:rPr sz="14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75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4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50" spc="-190" dirty="0">
                <a:solidFill>
                  <a:srgbClr val="D4E4ED"/>
                </a:solidFill>
                <a:latin typeface="Calibri"/>
                <a:cs typeface="Calibri"/>
              </a:rPr>
              <a:t>κυβερνοχώρο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19245" y="7321550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3275" y="708659"/>
            <a:ext cx="46913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200" dirty="0">
                <a:solidFill>
                  <a:srgbClr val="5EA8FF"/>
                </a:solidFill>
              </a:rPr>
              <a:t>Αναμενόμενα</a:t>
            </a:r>
            <a:r>
              <a:rPr sz="2700" spc="150" dirty="0">
                <a:solidFill>
                  <a:srgbClr val="5EA8FF"/>
                </a:solidFill>
              </a:rPr>
              <a:t> </a:t>
            </a:r>
            <a:r>
              <a:rPr sz="2700" spc="190" dirty="0">
                <a:solidFill>
                  <a:srgbClr val="5EA8FF"/>
                </a:solidFill>
              </a:rPr>
              <a:t>αποτελέσματα</a:t>
            </a:r>
            <a:endParaRPr sz="2700"/>
          </a:p>
        </p:txBody>
      </p:sp>
      <p:sp>
        <p:nvSpPr>
          <p:cNvPr id="4" name="object 4"/>
          <p:cNvSpPr txBox="1"/>
          <p:nvPr/>
        </p:nvSpPr>
        <p:spPr>
          <a:xfrm>
            <a:off x="143510" y="7650797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144000" y="0"/>
            <a:ext cx="5486400" cy="8229600"/>
            <a:chOff x="9144000" y="0"/>
            <a:chExt cx="5486400" cy="82296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0" y="0"/>
              <a:ext cx="5486400" cy="82296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80712" y="7679372"/>
              <a:ext cx="2590800" cy="481647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725487" y="1443989"/>
            <a:ext cx="7693025" cy="1423670"/>
          </a:xfrm>
          <a:custGeom>
            <a:avLst/>
            <a:gdLst/>
            <a:ahLst/>
            <a:cxnLst/>
            <a:rect l="l" t="t" r="r" b="b"/>
            <a:pathLst>
              <a:path w="7693025" h="1423670">
                <a:moveTo>
                  <a:pt x="7577137" y="0"/>
                </a:moveTo>
                <a:lnTo>
                  <a:pt x="115887" y="0"/>
                </a:lnTo>
                <a:lnTo>
                  <a:pt x="70802" y="9207"/>
                </a:lnTo>
                <a:lnTo>
                  <a:pt x="33972" y="33972"/>
                </a:lnTo>
                <a:lnTo>
                  <a:pt x="9207" y="70802"/>
                </a:lnTo>
                <a:lnTo>
                  <a:pt x="0" y="115887"/>
                </a:lnTo>
                <a:lnTo>
                  <a:pt x="0" y="1307464"/>
                </a:lnTo>
                <a:lnTo>
                  <a:pt x="9207" y="1352549"/>
                </a:lnTo>
                <a:lnTo>
                  <a:pt x="33972" y="1389379"/>
                </a:lnTo>
                <a:lnTo>
                  <a:pt x="70802" y="1414144"/>
                </a:lnTo>
                <a:lnTo>
                  <a:pt x="115887" y="1423352"/>
                </a:lnTo>
                <a:lnTo>
                  <a:pt x="7577137" y="1423352"/>
                </a:lnTo>
                <a:lnTo>
                  <a:pt x="7622222" y="1414144"/>
                </a:lnTo>
                <a:lnTo>
                  <a:pt x="7659052" y="1389379"/>
                </a:lnTo>
                <a:lnTo>
                  <a:pt x="7684134" y="1352549"/>
                </a:lnTo>
                <a:lnTo>
                  <a:pt x="7693025" y="1307464"/>
                </a:lnTo>
                <a:lnTo>
                  <a:pt x="7693025" y="115887"/>
                </a:lnTo>
                <a:lnTo>
                  <a:pt x="7684134" y="70802"/>
                </a:lnTo>
                <a:lnTo>
                  <a:pt x="7659052" y="33972"/>
                </a:lnTo>
                <a:lnTo>
                  <a:pt x="7622222" y="9207"/>
                </a:lnTo>
                <a:lnTo>
                  <a:pt x="7577137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6632" y="1664334"/>
            <a:ext cx="5342255" cy="586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105" dirty="0">
                <a:solidFill>
                  <a:srgbClr val="5EA8FF"/>
                </a:solidFill>
                <a:latin typeface="Calibri"/>
                <a:cs typeface="Calibri"/>
              </a:rPr>
              <a:t>Έννοιες</a:t>
            </a:r>
            <a:r>
              <a:rPr sz="1350" spc="3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5EA8FF"/>
                </a:solidFill>
                <a:latin typeface="Calibri"/>
                <a:cs typeface="Calibri"/>
              </a:rPr>
              <a:t>θεμελίωσης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50" spc="-110" dirty="0">
                <a:solidFill>
                  <a:srgbClr val="D4E4ED"/>
                </a:solidFill>
                <a:latin typeface="Calibri"/>
                <a:cs typeface="Calibri"/>
              </a:rPr>
              <a:t>Περιγράψτε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80" dirty="0">
                <a:solidFill>
                  <a:srgbClr val="D4E4ED"/>
                </a:solidFill>
                <a:latin typeface="Calibri"/>
                <a:cs typeface="Calibri"/>
              </a:rPr>
              <a:t>τις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0" dirty="0">
                <a:solidFill>
                  <a:srgbClr val="D4E4ED"/>
                </a:solidFill>
                <a:latin typeface="Calibri"/>
                <a:cs typeface="Calibri"/>
              </a:rPr>
              <a:t>θεμελιώδεις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95" dirty="0">
                <a:solidFill>
                  <a:srgbClr val="D4E4ED"/>
                </a:solidFill>
                <a:latin typeface="Calibri"/>
                <a:cs typeface="Calibri"/>
              </a:rPr>
              <a:t>έννοιες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95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10" dirty="0">
                <a:solidFill>
                  <a:srgbClr val="D4E4ED"/>
                </a:solidFill>
                <a:latin typeface="Calibri"/>
                <a:cs typeface="Calibri"/>
              </a:rPr>
              <a:t>ασφάλειας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5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10" dirty="0">
                <a:solidFill>
                  <a:srgbClr val="D4E4ED"/>
                </a:solidFill>
                <a:latin typeface="Calibri"/>
                <a:cs typeface="Calibri"/>
              </a:rPr>
              <a:t>κυβερνοχώρο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9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0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10" dirty="0">
                <a:solidFill>
                  <a:srgbClr val="D4E4ED"/>
                </a:solidFill>
                <a:latin typeface="Calibri"/>
                <a:cs typeface="Calibri"/>
              </a:rPr>
              <a:t>σημασία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0" dirty="0">
                <a:solidFill>
                  <a:srgbClr val="D4E4ED"/>
                </a:solidFill>
                <a:latin typeface="Calibri"/>
                <a:cs typeface="Calibri"/>
              </a:rPr>
              <a:t>τους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5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85" dirty="0">
                <a:solidFill>
                  <a:srgbClr val="D4E4ED"/>
                </a:solidFill>
                <a:latin typeface="Calibri"/>
                <a:cs typeface="Calibri"/>
              </a:rPr>
              <a:t>τομέα</a:t>
            </a:r>
            <a:r>
              <a:rPr sz="105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75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05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75" dirty="0">
                <a:solidFill>
                  <a:srgbClr val="D4E4ED"/>
                </a:solidFill>
                <a:latin typeface="Calibri"/>
                <a:cs typeface="Calibri"/>
              </a:rPr>
              <a:t>ενέργειας</a:t>
            </a:r>
            <a:r>
              <a:rPr sz="1050" spc="-7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5487" y="3059429"/>
            <a:ext cx="7693025" cy="1423670"/>
          </a:xfrm>
          <a:custGeom>
            <a:avLst/>
            <a:gdLst/>
            <a:ahLst/>
            <a:cxnLst/>
            <a:rect l="l" t="t" r="r" b="b"/>
            <a:pathLst>
              <a:path w="7693025" h="1423670">
                <a:moveTo>
                  <a:pt x="7577137" y="0"/>
                </a:moveTo>
                <a:lnTo>
                  <a:pt x="115887" y="0"/>
                </a:lnTo>
                <a:lnTo>
                  <a:pt x="70802" y="9207"/>
                </a:lnTo>
                <a:lnTo>
                  <a:pt x="33972" y="33972"/>
                </a:lnTo>
                <a:lnTo>
                  <a:pt x="9207" y="70802"/>
                </a:lnTo>
                <a:lnTo>
                  <a:pt x="0" y="115887"/>
                </a:lnTo>
                <a:lnTo>
                  <a:pt x="0" y="1307465"/>
                </a:lnTo>
                <a:lnTo>
                  <a:pt x="9207" y="1352550"/>
                </a:lnTo>
                <a:lnTo>
                  <a:pt x="33972" y="1389380"/>
                </a:lnTo>
                <a:lnTo>
                  <a:pt x="70802" y="1414145"/>
                </a:lnTo>
                <a:lnTo>
                  <a:pt x="115887" y="1423352"/>
                </a:lnTo>
                <a:lnTo>
                  <a:pt x="7577137" y="1423352"/>
                </a:lnTo>
                <a:lnTo>
                  <a:pt x="7622222" y="1414145"/>
                </a:lnTo>
                <a:lnTo>
                  <a:pt x="7659052" y="1389380"/>
                </a:lnTo>
                <a:lnTo>
                  <a:pt x="7684134" y="1352550"/>
                </a:lnTo>
                <a:lnTo>
                  <a:pt x="7693025" y="1307465"/>
                </a:lnTo>
                <a:lnTo>
                  <a:pt x="7693025" y="115887"/>
                </a:lnTo>
                <a:lnTo>
                  <a:pt x="7684134" y="70802"/>
                </a:lnTo>
                <a:lnTo>
                  <a:pt x="7659052" y="33972"/>
                </a:lnTo>
                <a:lnTo>
                  <a:pt x="7622222" y="9207"/>
                </a:lnTo>
                <a:lnTo>
                  <a:pt x="7577137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96632" y="3281045"/>
            <a:ext cx="3700779" cy="586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85" dirty="0">
                <a:solidFill>
                  <a:srgbClr val="5EA8FF"/>
                </a:solidFill>
                <a:latin typeface="Calibri"/>
                <a:cs typeface="Calibri"/>
              </a:rPr>
              <a:t>Κοινές</a:t>
            </a:r>
            <a:r>
              <a:rPr sz="1350" spc="5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110" dirty="0">
                <a:solidFill>
                  <a:srgbClr val="5EA8FF"/>
                </a:solidFill>
                <a:latin typeface="Calibri"/>
                <a:cs typeface="Calibri"/>
              </a:rPr>
              <a:t>απειλές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50" spc="-130" dirty="0">
                <a:solidFill>
                  <a:srgbClr val="D4E4ED"/>
                </a:solidFill>
                <a:latin typeface="Calibri"/>
                <a:cs typeface="Calibri"/>
              </a:rPr>
              <a:t>Προσδιορισμός</a:t>
            </a:r>
            <a:r>
              <a:rPr sz="105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30" dirty="0">
                <a:solidFill>
                  <a:srgbClr val="D4E4ED"/>
                </a:solidFill>
                <a:latin typeface="Calibri"/>
                <a:cs typeface="Calibri"/>
              </a:rPr>
              <a:t>κοινών</a:t>
            </a:r>
            <a:r>
              <a:rPr sz="10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25" dirty="0">
                <a:solidFill>
                  <a:srgbClr val="D4E4ED"/>
                </a:solidFill>
                <a:latin typeface="Calibri"/>
                <a:cs typeface="Calibri"/>
              </a:rPr>
              <a:t>απειλών</a:t>
            </a:r>
            <a:r>
              <a:rPr sz="1050" spc="-125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050" spc="-7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050" spc="-140" dirty="0">
                <a:solidFill>
                  <a:srgbClr val="D4E4ED"/>
                </a:solidFill>
                <a:latin typeface="Calibri"/>
                <a:cs typeface="Calibri"/>
              </a:rPr>
              <a:t>Ευπαθειών</a:t>
            </a:r>
            <a:r>
              <a:rPr sz="105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2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05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30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0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40" dirty="0">
                <a:solidFill>
                  <a:srgbClr val="D4E4ED"/>
                </a:solidFill>
                <a:latin typeface="Calibri"/>
                <a:cs typeface="Calibri"/>
              </a:rPr>
              <a:t>κυβερνοχώρο</a:t>
            </a:r>
            <a:r>
              <a:rPr sz="105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14" dirty="0">
                <a:solidFill>
                  <a:srgbClr val="D4E4ED"/>
                </a:solidFill>
                <a:latin typeface="Calibri"/>
                <a:cs typeface="Calibri"/>
              </a:rPr>
              <a:t>ειδικά</a:t>
            </a:r>
            <a:r>
              <a:rPr sz="105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14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05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25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0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35" dirty="0">
                <a:solidFill>
                  <a:srgbClr val="D4E4ED"/>
                </a:solidFill>
                <a:latin typeface="Calibri"/>
                <a:cs typeface="Calibri"/>
              </a:rPr>
              <a:t>τομέα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25487" y="4676457"/>
            <a:ext cx="7693025" cy="1423670"/>
          </a:xfrm>
          <a:custGeom>
            <a:avLst/>
            <a:gdLst/>
            <a:ahLst/>
            <a:cxnLst/>
            <a:rect l="l" t="t" r="r" b="b"/>
            <a:pathLst>
              <a:path w="7693025" h="1423670">
                <a:moveTo>
                  <a:pt x="7577137" y="0"/>
                </a:moveTo>
                <a:lnTo>
                  <a:pt x="115887" y="0"/>
                </a:lnTo>
                <a:lnTo>
                  <a:pt x="70802" y="9207"/>
                </a:lnTo>
                <a:lnTo>
                  <a:pt x="33972" y="33972"/>
                </a:lnTo>
                <a:lnTo>
                  <a:pt x="9207" y="70802"/>
                </a:lnTo>
                <a:lnTo>
                  <a:pt x="0" y="115887"/>
                </a:lnTo>
                <a:lnTo>
                  <a:pt x="0" y="1307464"/>
                </a:lnTo>
                <a:lnTo>
                  <a:pt x="9207" y="1352549"/>
                </a:lnTo>
                <a:lnTo>
                  <a:pt x="33972" y="1389379"/>
                </a:lnTo>
                <a:lnTo>
                  <a:pt x="70802" y="1414144"/>
                </a:lnTo>
                <a:lnTo>
                  <a:pt x="115887" y="1423352"/>
                </a:lnTo>
                <a:lnTo>
                  <a:pt x="7577137" y="1423352"/>
                </a:lnTo>
                <a:lnTo>
                  <a:pt x="7622222" y="1414144"/>
                </a:lnTo>
                <a:lnTo>
                  <a:pt x="7659052" y="1389379"/>
                </a:lnTo>
                <a:lnTo>
                  <a:pt x="7684134" y="1352549"/>
                </a:lnTo>
                <a:lnTo>
                  <a:pt x="7693025" y="1307464"/>
                </a:lnTo>
                <a:lnTo>
                  <a:pt x="7693025" y="115887"/>
                </a:lnTo>
                <a:lnTo>
                  <a:pt x="7684134" y="70802"/>
                </a:lnTo>
                <a:lnTo>
                  <a:pt x="7659052" y="33972"/>
                </a:lnTo>
                <a:lnTo>
                  <a:pt x="7622222" y="9207"/>
                </a:lnTo>
                <a:lnTo>
                  <a:pt x="7577137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96632" y="4898072"/>
            <a:ext cx="3373120" cy="586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90" dirty="0">
                <a:solidFill>
                  <a:srgbClr val="5EA8FF"/>
                </a:solidFill>
                <a:latin typeface="Calibri"/>
                <a:cs typeface="Calibri"/>
              </a:rPr>
              <a:t>Επιπτώσεις</a:t>
            </a:r>
            <a:r>
              <a:rPr sz="1350" spc="7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5EA8FF"/>
                </a:solidFill>
                <a:latin typeface="Calibri"/>
                <a:cs typeface="Calibri"/>
              </a:rPr>
              <a:t>των</a:t>
            </a:r>
            <a:r>
              <a:rPr sz="1350" spc="7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5EA8FF"/>
                </a:solidFill>
                <a:latin typeface="Calibri"/>
                <a:cs typeface="Calibri"/>
              </a:rPr>
              <a:t>κυβερνοεπιθέσεων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50" spc="-105" dirty="0">
                <a:solidFill>
                  <a:srgbClr val="D4E4ED"/>
                </a:solidFill>
                <a:latin typeface="Calibri"/>
                <a:cs typeface="Calibri"/>
              </a:rPr>
              <a:t>Εξηγήστε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0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0" dirty="0">
                <a:solidFill>
                  <a:srgbClr val="D4E4ED"/>
                </a:solidFill>
                <a:latin typeface="Calibri"/>
                <a:cs typeface="Calibri"/>
              </a:rPr>
              <a:t>αντίκτυπο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10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10" dirty="0">
                <a:solidFill>
                  <a:srgbClr val="D4E4ED"/>
                </a:solidFill>
                <a:latin typeface="Calibri"/>
                <a:cs typeface="Calibri"/>
              </a:rPr>
              <a:t>κυβερνοεπιθέσεων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5" dirty="0">
                <a:solidFill>
                  <a:srgbClr val="D4E4ED"/>
                </a:solidFill>
                <a:latin typeface="Calibri"/>
                <a:cs typeface="Calibri"/>
              </a:rPr>
              <a:t>στην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0" dirty="0">
                <a:solidFill>
                  <a:srgbClr val="D4E4ED"/>
                </a:solidFill>
                <a:latin typeface="Calibri"/>
                <a:cs typeface="Calibri"/>
              </a:rPr>
              <a:t>ενεργειακή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14" dirty="0">
                <a:solidFill>
                  <a:srgbClr val="D4E4ED"/>
                </a:solidFill>
                <a:latin typeface="Calibri"/>
                <a:cs typeface="Calibri"/>
              </a:rPr>
              <a:t>ασφάλεια</a:t>
            </a:r>
            <a:r>
              <a:rPr sz="1050" spc="-114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25487" y="6293484"/>
            <a:ext cx="7693025" cy="1114425"/>
          </a:xfrm>
          <a:custGeom>
            <a:avLst/>
            <a:gdLst/>
            <a:ahLst/>
            <a:cxnLst/>
            <a:rect l="l" t="t" r="r" b="b"/>
            <a:pathLst>
              <a:path w="7693025" h="1114425">
                <a:moveTo>
                  <a:pt x="7577137" y="0"/>
                </a:moveTo>
                <a:lnTo>
                  <a:pt x="115887" y="0"/>
                </a:lnTo>
                <a:lnTo>
                  <a:pt x="70802" y="9207"/>
                </a:lnTo>
                <a:lnTo>
                  <a:pt x="33972" y="33972"/>
                </a:lnTo>
                <a:lnTo>
                  <a:pt x="9207" y="70802"/>
                </a:lnTo>
                <a:lnTo>
                  <a:pt x="0" y="115887"/>
                </a:lnTo>
                <a:lnTo>
                  <a:pt x="0" y="997902"/>
                </a:lnTo>
                <a:lnTo>
                  <a:pt x="9207" y="1043304"/>
                </a:lnTo>
                <a:lnTo>
                  <a:pt x="33972" y="1080134"/>
                </a:lnTo>
                <a:lnTo>
                  <a:pt x="70802" y="1104899"/>
                </a:lnTo>
                <a:lnTo>
                  <a:pt x="115887" y="1114107"/>
                </a:lnTo>
                <a:lnTo>
                  <a:pt x="7577137" y="1114107"/>
                </a:lnTo>
                <a:lnTo>
                  <a:pt x="7622222" y="1104899"/>
                </a:lnTo>
                <a:lnTo>
                  <a:pt x="7659052" y="1080134"/>
                </a:lnTo>
                <a:lnTo>
                  <a:pt x="7684134" y="1043304"/>
                </a:lnTo>
                <a:lnTo>
                  <a:pt x="7693025" y="997902"/>
                </a:lnTo>
                <a:lnTo>
                  <a:pt x="7693025" y="115887"/>
                </a:lnTo>
                <a:lnTo>
                  <a:pt x="7684134" y="70802"/>
                </a:lnTo>
                <a:lnTo>
                  <a:pt x="7659052" y="33972"/>
                </a:lnTo>
                <a:lnTo>
                  <a:pt x="7622222" y="9207"/>
                </a:lnTo>
                <a:lnTo>
                  <a:pt x="7577137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96632" y="6515100"/>
            <a:ext cx="5299710" cy="586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55" dirty="0">
                <a:solidFill>
                  <a:srgbClr val="5EA8FF"/>
                </a:solidFill>
                <a:latin typeface="Calibri"/>
                <a:cs typeface="Calibri"/>
              </a:rPr>
              <a:t>Βέλτιστες</a:t>
            </a:r>
            <a:r>
              <a:rPr sz="1350" spc="2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110" dirty="0">
                <a:solidFill>
                  <a:srgbClr val="5EA8FF"/>
                </a:solidFill>
                <a:latin typeface="Calibri"/>
                <a:cs typeface="Calibri"/>
              </a:rPr>
              <a:t>πρακτικές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50" spc="-114" dirty="0">
                <a:solidFill>
                  <a:srgbClr val="D4E4ED"/>
                </a:solidFill>
                <a:latin typeface="Calibri"/>
                <a:cs typeface="Calibri"/>
              </a:rPr>
              <a:t>Εφαρμογή</a:t>
            </a:r>
            <a:r>
              <a:rPr sz="105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0" dirty="0">
                <a:solidFill>
                  <a:srgbClr val="D4E4ED"/>
                </a:solidFill>
                <a:latin typeface="Calibri"/>
                <a:cs typeface="Calibri"/>
              </a:rPr>
              <a:t>βέλτιστων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5" dirty="0">
                <a:solidFill>
                  <a:srgbClr val="D4E4ED"/>
                </a:solidFill>
                <a:latin typeface="Calibri"/>
                <a:cs typeface="Calibri"/>
              </a:rPr>
              <a:t>πρακτικών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10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95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0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20" dirty="0">
                <a:solidFill>
                  <a:srgbClr val="D4E4ED"/>
                </a:solidFill>
                <a:latin typeface="Calibri"/>
                <a:cs typeface="Calibri"/>
              </a:rPr>
              <a:t>ασφαλή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10" dirty="0">
                <a:solidFill>
                  <a:srgbClr val="D4E4ED"/>
                </a:solidFill>
                <a:latin typeface="Calibri"/>
                <a:cs typeface="Calibri"/>
              </a:rPr>
              <a:t>προστασία</a:t>
            </a:r>
            <a:r>
              <a:rPr sz="10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05" dirty="0">
                <a:solidFill>
                  <a:srgbClr val="D4E4ED"/>
                </a:solidFill>
                <a:latin typeface="Calibri"/>
                <a:cs typeface="Calibri"/>
              </a:rPr>
              <a:t>ενεργειακών</a:t>
            </a:r>
            <a:r>
              <a:rPr sz="10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14" dirty="0">
                <a:solidFill>
                  <a:srgbClr val="D4E4ED"/>
                </a:solidFill>
                <a:latin typeface="Calibri"/>
                <a:cs typeface="Calibri"/>
              </a:rPr>
              <a:t>συστημάτων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9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0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50" spc="-110" dirty="0">
                <a:solidFill>
                  <a:srgbClr val="D4E4ED"/>
                </a:solidFill>
                <a:latin typeface="Calibri"/>
                <a:cs typeface="Calibri"/>
              </a:rPr>
              <a:t>δικτύων</a:t>
            </a:r>
            <a:r>
              <a:rPr sz="1050" spc="-11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8069" y="1490662"/>
            <a:ext cx="905383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b="1" spc="-150" dirty="0">
                <a:solidFill>
                  <a:srgbClr val="000000"/>
                </a:solidFill>
                <a:latin typeface="Calibri"/>
                <a:cs typeface="Calibri"/>
              </a:rPr>
              <a:t>Δεοντολογική</a:t>
            </a:r>
            <a:r>
              <a:rPr sz="3700" b="1" spc="-3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50" dirty="0">
                <a:solidFill>
                  <a:srgbClr val="000000"/>
                </a:solidFill>
                <a:latin typeface="Calibri"/>
                <a:cs typeface="Calibri"/>
              </a:rPr>
              <a:t>συμπεριφορά</a:t>
            </a:r>
            <a:r>
              <a:rPr sz="3700" b="1" spc="-3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10" dirty="0">
                <a:solidFill>
                  <a:srgbClr val="000000"/>
                </a:solidFill>
                <a:latin typeface="Calibri"/>
                <a:cs typeface="Calibri"/>
              </a:rPr>
              <a:t>και</a:t>
            </a:r>
            <a:r>
              <a:rPr sz="3700" b="1" spc="-3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επαγγελματισμός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069" y="3395662"/>
            <a:ext cx="2925445" cy="82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700"/>
              </a:lnSpc>
              <a:spcBef>
                <a:spcPts val="100"/>
              </a:spcBef>
            </a:pP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Δεοντολογία</a:t>
            </a:r>
            <a:r>
              <a:rPr sz="1850" b="1" spc="-1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5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ολοκληρωμένη </a:t>
            </a:r>
            <a:r>
              <a:rPr sz="1850" b="1" spc="-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ακεραιότητα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069" y="4386897"/>
            <a:ext cx="3133725" cy="1504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900"/>
              </a:lnSpc>
              <a:spcBef>
                <a:spcPts val="100"/>
              </a:spcBef>
            </a:pP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Προγραμματισμός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ενός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ακλόνητου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ηθικού </a:t>
            </a:r>
            <a:r>
              <a:rPr sz="1450" spc="-3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θεμελίου,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το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οποίο προάγει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,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την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υπευθυνότ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4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τη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4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υπεύθυν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η 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συμπεριφορ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ά</a:t>
            </a:r>
            <a:r>
              <a:rPr sz="14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στο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4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ομ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έα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 σ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ον  κυβερνοχώρο.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17184" y="3513137"/>
            <a:ext cx="279590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Επαγγελματικ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ή</a:t>
            </a:r>
            <a:r>
              <a:rPr sz="1850" b="1" spc="-1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συ</a:t>
            </a:r>
            <a:r>
              <a:rPr sz="1850" b="1" spc="-10" dirty="0">
                <a:solidFill>
                  <a:srgbClr val="262323"/>
                </a:solidFill>
                <a:latin typeface="Calibri"/>
                <a:cs typeface="Calibri"/>
              </a:rPr>
              <a:t>μ</a:t>
            </a: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περιφορ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ά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17184" y="3987482"/>
            <a:ext cx="3702050" cy="1504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0830">
              <a:lnSpc>
                <a:spcPct val="133900"/>
              </a:lnSpc>
              <a:spcBef>
                <a:spcPts val="100"/>
              </a:spcBef>
            </a:pP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Να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τηρεί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τα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υψηλότερα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πρόπα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επαγγελματικής συμπεριφοράς,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επιδεικνύοντας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σεβασμό,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αντικειμενικότητα,</a:t>
            </a:r>
            <a:endParaRPr sz="1450">
              <a:latin typeface="Calibri"/>
              <a:cs typeface="Calibri"/>
            </a:endParaRPr>
          </a:p>
          <a:p>
            <a:pPr marL="12700" marR="5080">
              <a:lnSpc>
                <a:spcPct val="133900"/>
              </a:lnSpc>
            </a:pP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αντικειμενικότητα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αφοσίωση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διαφύλαξη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των </a:t>
            </a:r>
            <a:r>
              <a:rPr sz="1450" spc="-3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κρίσιμων</a:t>
            </a:r>
            <a:r>
              <a:rPr sz="14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ενεργειακών</a:t>
            </a:r>
            <a:r>
              <a:rPr sz="14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συστημάτων.</a:t>
            </a:r>
            <a:r>
              <a:rPr sz="14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συστημάτων.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65665" y="3417570"/>
            <a:ext cx="3803015" cy="59690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40"/>
              </a:spcBef>
            </a:pP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Εμπιστευτικότητ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850" b="1" spc="-1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1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απόρρητ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850" b="1" spc="-1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Ιδιωτικ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ό  </a:t>
            </a: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απόρρητο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65665" y="4164012"/>
            <a:ext cx="3609340" cy="1209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900"/>
              </a:lnSpc>
              <a:spcBef>
                <a:spcPts val="100"/>
              </a:spcBef>
            </a:pP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Προτερα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ότητ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στη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4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προστασί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ευα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ί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σθητω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ν 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ευαίσθητων πληροφοριών, διασφάλιση της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εμπιστευτικότητας</a:t>
            </a:r>
            <a:r>
              <a:rPr sz="145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διατήρηση</a:t>
            </a:r>
            <a:r>
              <a:rPr sz="1450" spc="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ιδιωτικής </a:t>
            </a:r>
            <a:r>
              <a:rPr sz="1450" spc="-3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ζωής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ατόμων και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οργανώσεων.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19245" y="6754494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7" y="6722744"/>
            <a:ext cx="2590800" cy="48164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9012" y="2609532"/>
            <a:ext cx="525780" cy="52577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8445" y="2609532"/>
            <a:ext cx="524192" cy="52577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88194" y="2609532"/>
            <a:ext cx="524192" cy="52577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7" y="6372542"/>
            <a:ext cx="2590800" cy="48164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25670" y="726122"/>
            <a:ext cx="636460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b="1" spc="-55" dirty="0">
                <a:solidFill>
                  <a:srgbClr val="000000"/>
                </a:solidFill>
                <a:latin typeface="Calibri"/>
                <a:cs typeface="Calibri"/>
              </a:rPr>
              <a:t>Β</a:t>
            </a:r>
            <a:r>
              <a:rPr sz="3700" b="1" spc="-60" dirty="0">
                <a:solidFill>
                  <a:srgbClr val="000000"/>
                </a:solidFill>
                <a:latin typeface="Calibri"/>
                <a:cs typeface="Calibri"/>
              </a:rPr>
              <a:t>ασικέ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r>
              <a:rPr sz="3700" b="1" spc="-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65" dirty="0">
                <a:solidFill>
                  <a:srgbClr val="000000"/>
                </a:solidFill>
                <a:latin typeface="Calibri"/>
                <a:cs typeface="Calibri"/>
              </a:rPr>
              <a:t>α</a:t>
            </a:r>
            <a:r>
              <a:rPr sz="3700" b="1" spc="-60" dirty="0">
                <a:solidFill>
                  <a:srgbClr val="000000"/>
                </a:solidFill>
                <a:latin typeface="Calibri"/>
                <a:cs typeface="Calibri"/>
              </a:rPr>
              <a:t>ρχέ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r>
              <a:rPr sz="3700" b="1" spc="-2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85" dirty="0">
                <a:solidFill>
                  <a:srgbClr val="000000"/>
                </a:solidFill>
                <a:latin typeface="Calibri"/>
                <a:cs typeface="Calibri"/>
              </a:rPr>
              <a:t>κ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υ</a:t>
            </a:r>
            <a:r>
              <a:rPr sz="3700" b="1" spc="-180" dirty="0">
                <a:solidFill>
                  <a:srgbClr val="000000"/>
                </a:solidFill>
                <a:latin typeface="Calibri"/>
                <a:cs typeface="Calibri"/>
              </a:rPr>
              <a:t>βερνο</a:t>
            </a:r>
            <a:r>
              <a:rPr sz="3700" b="1" spc="-185" dirty="0">
                <a:solidFill>
                  <a:srgbClr val="000000"/>
                </a:solidFill>
                <a:latin typeface="Calibri"/>
                <a:cs typeface="Calibri"/>
              </a:rPr>
              <a:t>α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σ</a:t>
            </a:r>
            <a:r>
              <a:rPr sz="3700" b="1" spc="-180" dirty="0">
                <a:solidFill>
                  <a:srgbClr val="000000"/>
                </a:solidFill>
                <a:latin typeface="Calibri"/>
                <a:cs typeface="Calibri"/>
              </a:rPr>
              <a:t>φά</a:t>
            </a:r>
            <a:r>
              <a:rPr sz="3700" b="1" spc="-185" dirty="0">
                <a:solidFill>
                  <a:srgbClr val="000000"/>
                </a:solidFill>
                <a:latin typeface="Calibri"/>
                <a:cs typeface="Calibri"/>
              </a:rPr>
              <a:t>λ</a:t>
            </a:r>
            <a:r>
              <a:rPr sz="3700" b="1" spc="-180" dirty="0">
                <a:solidFill>
                  <a:srgbClr val="000000"/>
                </a:solidFill>
                <a:latin typeface="Calibri"/>
                <a:cs typeface="Calibri"/>
              </a:rPr>
              <a:t>ε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ι</a:t>
            </a:r>
            <a:r>
              <a:rPr sz="3700" b="1" spc="-185" dirty="0">
                <a:solidFill>
                  <a:srgbClr val="000000"/>
                </a:solidFill>
                <a:latin typeface="Calibri"/>
                <a:cs typeface="Calibri"/>
              </a:rPr>
              <a:t>α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2884" y="1990090"/>
            <a:ext cx="310134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Ορισμός</a:t>
            </a:r>
            <a:r>
              <a:rPr sz="1850" b="1" spc="-1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850" b="1" spc="-3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κυβερνοασφάλειας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72884" y="2453957"/>
            <a:ext cx="6710045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500"/>
              </a:lnSpc>
              <a:spcBef>
                <a:spcPts val="100"/>
              </a:spcBef>
            </a:pP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Εξερευνήστε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ουσία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κυβερνοασφάλειας,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τη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σημασία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στον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τομέα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ενέργειας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τον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κρίσιμο</a:t>
            </a:r>
            <a:r>
              <a:rPr sz="12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ρόλο </a:t>
            </a:r>
            <a:r>
              <a:rPr sz="1250" spc="-2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που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διαδραματίζει</a:t>
            </a:r>
            <a:r>
              <a:rPr sz="12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στην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προστασία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κρίσιμων</a:t>
            </a:r>
            <a:r>
              <a:rPr sz="125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υποδομών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λειτουργιών.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72884" y="3522027"/>
            <a:ext cx="141732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Τοπί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850" b="1" spc="-9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απειλώ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72884" y="3985895"/>
            <a:ext cx="708977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500"/>
              </a:lnSpc>
              <a:spcBef>
                <a:spcPts val="100"/>
              </a:spcBef>
            </a:pP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Αποκτήστε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γνώσεις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σχετικά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το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εξελισσόμενο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τοπίο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απειλών,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συμπεριλαμβανομένων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απειλών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που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αφορούν </a:t>
            </a:r>
            <a:r>
              <a:rPr sz="1250" spc="-2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συγκεκριμένο κλάδο, των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Ευπαθειών συστήματα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SCADA,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έξυπνα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δίκτυα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και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άλλα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κρίσιμα ενεργειακά περιουσιακά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στοιχεία.</a:t>
            </a:r>
            <a:endParaRPr sz="1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5"/>
              </a:spcBef>
            </a:pP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Διαχεί</a:t>
            </a:r>
            <a:r>
              <a:rPr sz="1850" b="1" spc="-1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ισ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κινδύνω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72884" y="5447665"/>
            <a:ext cx="6440170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52500"/>
              </a:lnSpc>
              <a:spcBef>
                <a:spcPts val="100"/>
              </a:spcBef>
            </a:pP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Κατακτήστε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αρχές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διαχείρισης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κινδύνων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στον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κυβερνοχώρο,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ενεργοποιώντας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σας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εντοπίζετε,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να </a:t>
            </a:r>
            <a:r>
              <a:rPr sz="1250" spc="-2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αξιολογείτε</a:t>
            </a:r>
            <a:r>
              <a:rPr sz="12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μετριάζετε</a:t>
            </a:r>
            <a:r>
              <a:rPr sz="12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αποτελεσματικά</a:t>
            </a:r>
            <a:r>
              <a:rPr sz="12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τους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κινδύνους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στον</a:t>
            </a:r>
            <a:r>
              <a:rPr sz="1250" spc="1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ενέργειας.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19245" y="6148070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77895" cy="822960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4738052" y="1911985"/>
            <a:ext cx="1525905" cy="609600"/>
            <a:chOff x="4738052" y="1911985"/>
            <a:chExt cx="1525905" cy="609600"/>
          </a:xfrm>
        </p:grpSpPr>
        <p:sp>
          <p:nvSpPr>
            <p:cNvPr id="12" name="object 12"/>
            <p:cNvSpPr/>
            <p:nvPr/>
          </p:nvSpPr>
          <p:spPr>
            <a:xfrm>
              <a:off x="5340032" y="2190750"/>
              <a:ext cx="923925" cy="52069"/>
            </a:xfrm>
            <a:custGeom>
              <a:avLst/>
              <a:gdLst/>
              <a:ahLst/>
              <a:cxnLst/>
              <a:rect l="l" t="t" r="r" b="b"/>
              <a:pathLst>
                <a:path w="923925" h="52069">
                  <a:moveTo>
                    <a:pt x="897572" y="0"/>
                  </a:moveTo>
                  <a:lnTo>
                    <a:pt x="26034" y="0"/>
                  </a:lnTo>
                  <a:lnTo>
                    <a:pt x="15875" y="1904"/>
                  </a:lnTo>
                  <a:lnTo>
                    <a:pt x="7619" y="7620"/>
                  </a:lnTo>
                  <a:lnTo>
                    <a:pt x="1904" y="15875"/>
                  </a:lnTo>
                  <a:lnTo>
                    <a:pt x="0" y="26035"/>
                  </a:lnTo>
                  <a:lnTo>
                    <a:pt x="1904" y="35877"/>
                  </a:lnTo>
                  <a:lnTo>
                    <a:pt x="7619" y="44132"/>
                  </a:lnTo>
                  <a:lnTo>
                    <a:pt x="15875" y="49847"/>
                  </a:lnTo>
                  <a:lnTo>
                    <a:pt x="26034" y="51752"/>
                  </a:lnTo>
                  <a:lnTo>
                    <a:pt x="897572" y="51752"/>
                  </a:lnTo>
                  <a:lnTo>
                    <a:pt x="907732" y="49847"/>
                  </a:lnTo>
                  <a:lnTo>
                    <a:pt x="915987" y="44132"/>
                  </a:lnTo>
                  <a:lnTo>
                    <a:pt x="921384" y="35877"/>
                  </a:lnTo>
                  <a:lnTo>
                    <a:pt x="923607" y="26035"/>
                  </a:lnTo>
                  <a:lnTo>
                    <a:pt x="921384" y="15875"/>
                  </a:lnTo>
                  <a:lnTo>
                    <a:pt x="915987" y="7620"/>
                  </a:lnTo>
                  <a:lnTo>
                    <a:pt x="907732" y="1904"/>
                  </a:lnTo>
                  <a:lnTo>
                    <a:pt x="897572" y="0"/>
                  </a:lnTo>
                  <a:close/>
                </a:path>
              </a:pathLst>
            </a:custGeom>
            <a:solidFill>
              <a:srgbClr val="BFC1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45672" y="1919605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475614" y="0"/>
                  </a:moveTo>
                  <a:lnTo>
                    <a:pt x="118744" y="0"/>
                  </a:lnTo>
                  <a:lnTo>
                    <a:pt x="72707" y="9207"/>
                  </a:lnTo>
                  <a:lnTo>
                    <a:pt x="34925" y="34925"/>
                  </a:lnTo>
                  <a:lnTo>
                    <a:pt x="9207" y="72707"/>
                  </a:lnTo>
                  <a:lnTo>
                    <a:pt x="0" y="118745"/>
                  </a:lnTo>
                  <a:lnTo>
                    <a:pt x="0" y="475615"/>
                  </a:lnTo>
                  <a:lnTo>
                    <a:pt x="9207" y="521652"/>
                  </a:lnTo>
                  <a:lnTo>
                    <a:pt x="34925" y="559435"/>
                  </a:lnTo>
                  <a:lnTo>
                    <a:pt x="72707" y="585152"/>
                  </a:lnTo>
                  <a:lnTo>
                    <a:pt x="118744" y="594360"/>
                  </a:lnTo>
                  <a:lnTo>
                    <a:pt x="475614" y="594360"/>
                  </a:lnTo>
                  <a:lnTo>
                    <a:pt x="521652" y="585152"/>
                  </a:lnTo>
                  <a:lnTo>
                    <a:pt x="559435" y="559435"/>
                  </a:lnTo>
                  <a:lnTo>
                    <a:pt x="585152" y="521652"/>
                  </a:lnTo>
                  <a:lnTo>
                    <a:pt x="594360" y="475615"/>
                  </a:lnTo>
                  <a:lnTo>
                    <a:pt x="594360" y="118745"/>
                  </a:lnTo>
                  <a:lnTo>
                    <a:pt x="585152" y="72707"/>
                  </a:lnTo>
                  <a:lnTo>
                    <a:pt x="559435" y="34925"/>
                  </a:lnTo>
                  <a:lnTo>
                    <a:pt x="521652" y="9207"/>
                  </a:lnTo>
                  <a:lnTo>
                    <a:pt x="475614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45672" y="1919605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0" y="118745"/>
                  </a:moveTo>
                  <a:lnTo>
                    <a:pt x="9207" y="72707"/>
                  </a:lnTo>
                  <a:lnTo>
                    <a:pt x="34925" y="34925"/>
                  </a:lnTo>
                  <a:lnTo>
                    <a:pt x="72707" y="9207"/>
                  </a:lnTo>
                  <a:lnTo>
                    <a:pt x="118744" y="0"/>
                  </a:lnTo>
                  <a:lnTo>
                    <a:pt x="475614" y="0"/>
                  </a:lnTo>
                  <a:lnTo>
                    <a:pt x="521652" y="9207"/>
                  </a:lnTo>
                  <a:lnTo>
                    <a:pt x="559435" y="34925"/>
                  </a:lnTo>
                  <a:lnTo>
                    <a:pt x="585152" y="72707"/>
                  </a:lnTo>
                  <a:lnTo>
                    <a:pt x="594360" y="118745"/>
                  </a:lnTo>
                  <a:lnTo>
                    <a:pt x="594360" y="475615"/>
                  </a:lnTo>
                  <a:lnTo>
                    <a:pt x="585152" y="521652"/>
                  </a:lnTo>
                  <a:lnTo>
                    <a:pt x="559435" y="559435"/>
                  </a:lnTo>
                  <a:lnTo>
                    <a:pt x="521652" y="585152"/>
                  </a:lnTo>
                  <a:lnTo>
                    <a:pt x="475614" y="594360"/>
                  </a:lnTo>
                  <a:lnTo>
                    <a:pt x="118744" y="594360"/>
                  </a:lnTo>
                  <a:lnTo>
                    <a:pt x="72707" y="585152"/>
                  </a:lnTo>
                  <a:lnTo>
                    <a:pt x="34925" y="559435"/>
                  </a:lnTo>
                  <a:lnTo>
                    <a:pt x="9207" y="521652"/>
                  </a:lnTo>
                  <a:lnTo>
                    <a:pt x="0" y="475615"/>
                  </a:lnTo>
                  <a:lnTo>
                    <a:pt x="0" y="118745"/>
                  </a:lnTo>
                </a:path>
              </a:pathLst>
            </a:custGeom>
            <a:ln w="15240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35537" y="1986279"/>
            <a:ext cx="1676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262323"/>
                </a:solidFill>
                <a:latin typeface="Calibri"/>
                <a:cs typeface="Calibri"/>
              </a:rPr>
              <a:t>1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738052" y="3444557"/>
            <a:ext cx="1525905" cy="609600"/>
            <a:chOff x="4738052" y="3444557"/>
            <a:chExt cx="1525905" cy="609600"/>
          </a:xfrm>
        </p:grpSpPr>
        <p:sp>
          <p:nvSpPr>
            <p:cNvPr id="17" name="object 17"/>
            <p:cNvSpPr/>
            <p:nvPr/>
          </p:nvSpPr>
          <p:spPr>
            <a:xfrm>
              <a:off x="5340032" y="3723322"/>
              <a:ext cx="923925" cy="52069"/>
            </a:xfrm>
            <a:custGeom>
              <a:avLst/>
              <a:gdLst/>
              <a:ahLst/>
              <a:cxnLst/>
              <a:rect l="l" t="t" r="r" b="b"/>
              <a:pathLst>
                <a:path w="923925" h="52070">
                  <a:moveTo>
                    <a:pt x="897572" y="0"/>
                  </a:moveTo>
                  <a:lnTo>
                    <a:pt x="26034" y="0"/>
                  </a:lnTo>
                  <a:lnTo>
                    <a:pt x="15875" y="1904"/>
                  </a:lnTo>
                  <a:lnTo>
                    <a:pt x="7619" y="7619"/>
                  </a:lnTo>
                  <a:lnTo>
                    <a:pt x="1904" y="15875"/>
                  </a:lnTo>
                  <a:lnTo>
                    <a:pt x="0" y="26035"/>
                  </a:lnTo>
                  <a:lnTo>
                    <a:pt x="1904" y="35877"/>
                  </a:lnTo>
                  <a:lnTo>
                    <a:pt x="7619" y="44132"/>
                  </a:lnTo>
                  <a:lnTo>
                    <a:pt x="15875" y="49847"/>
                  </a:lnTo>
                  <a:lnTo>
                    <a:pt x="26034" y="51752"/>
                  </a:lnTo>
                  <a:lnTo>
                    <a:pt x="897572" y="51752"/>
                  </a:lnTo>
                  <a:lnTo>
                    <a:pt x="907732" y="49847"/>
                  </a:lnTo>
                  <a:lnTo>
                    <a:pt x="915987" y="44132"/>
                  </a:lnTo>
                  <a:lnTo>
                    <a:pt x="921384" y="35877"/>
                  </a:lnTo>
                  <a:lnTo>
                    <a:pt x="923607" y="26035"/>
                  </a:lnTo>
                  <a:lnTo>
                    <a:pt x="921384" y="15875"/>
                  </a:lnTo>
                  <a:lnTo>
                    <a:pt x="915987" y="7619"/>
                  </a:lnTo>
                  <a:lnTo>
                    <a:pt x="907732" y="1904"/>
                  </a:lnTo>
                  <a:lnTo>
                    <a:pt x="897572" y="0"/>
                  </a:lnTo>
                  <a:close/>
                </a:path>
              </a:pathLst>
            </a:custGeom>
            <a:solidFill>
              <a:srgbClr val="BFC1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45672" y="3452177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475614" y="0"/>
                  </a:moveTo>
                  <a:lnTo>
                    <a:pt x="118744" y="0"/>
                  </a:lnTo>
                  <a:lnTo>
                    <a:pt x="72707" y="9207"/>
                  </a:lnTo>
                  <a:lnTo>
                    <a:pt x="34925" y="34925"/>
                  </a:lnTo>
                  <a:lnTo>
                    <a:pt x="9207" y="72707"/>
                  </a:lnTo>
                  <a:lnTo>
                    <a:pt x="0" y="118745"/>
                  </a:lnTo>
                  <a:lnTo>
                    <a:pt x="0" y="475614"/>
                  </a:lnTo>
                  <a:lnTo>
                    <a:pt x="9207" y="521652"/>
                  </a:lnTo>
                  <a:lnTo>
                    <a:pt x="34925" y="559435"/>
                  </a:lnTo>
                  <a:lnTo>
                    <a:pt x="72707" y="585152"/>
                  </a:lnTo>
                  <a:lnTo>
                    <a:pt x="118744" y="594360"/>
                  </a:lnTo>
                  <a:lnTo>
                    <a:pt x="475614" y="594360"/>
                  </a:lnTo>
                  <a:lnTo>
                    <a:pt x="521652" y="585152"/>
                  </a:lnTo>
                  <a:lnTo>
                    <a:pt x="559435" y="559435"/>
                  </a:lnTo>
                  <a:lnTo>
                    <a:pt x="585152" y="521652"/>
                  </a:lnTo>
                  <a:lnTo>
                    <a:pt x="594360" y="475614"/>
                  </a:lnTo>
                  <a:lnTo>
                    <a:pt x="594360" y="118745"/>
                  </a:lnTo>
                  <a:lnTo>
                    <a:pt x="585152" y="72707"/>
                  </a:lnTo>
                  <a:lnTo>
                    <a:pt x="559435" y="34925"/>
                  </a:lnTo>
                  <a:lnTo>
                    <a:pt x="521652" y="9207"/>
                  </a:lnTo>
                  <a:lnTo>
                    <a:pt x="475614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45672" y="3452177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0" y="118745"/>
                  </a:moveTo>
                  <a:lnTo>
                    <a:pt x="9207" y="72707"/>
                  </a:lnTo>
                  <a:lnTo>
                    <a:pt x="34925" y="34925"/>
                  </a:lnTo>
                  <a:lnTo>
                    <a:pt x="72707" y="9207"/>
                  </a:lnTo>
                  <a:lnTo>
                    <a:pt x="118744" y="0"/>
                  </a:lnTo>
                  <a:lnTo>
                    <a:pt x="475614" y="0"/>
                  </a:lnTo>
                  <a:lnTo>
                    <a:pt x="521652" y="9207"/>
                  </a:lnTo>
                  <a:lnTo>
                    <a:pt x="559435" y="34925"/>
                  </a:lnTo>
                  <a:lnTo>
                    <a:pt x="585152" y="72707"/>
                  </a:lnTo>
                  <a:lnTo>
                    <a:pt x="594360" y="118745"/>
                  </a:lnTo>
                  <a:lnTo>
                    <a:pt x="594360" y="475614"/>
                  </a:lnTo>
                  <a:lnTo>
                    <a:pt x="585152" y="521652"/>
                  </a:lnTo>
                  <a:lnTo>
                    <a:pt x="559435" y="559435"/>
                  </a:lnTo>
                  <a:lnTo>
                    <a:pt x="521652" y="585152"/>
                  </a:lnTo>
                  <a:lnTo>
                    <a:pt x="475614" y="594360"/>
                  </a:lnTo>
                  <a:lnTo>
                    <a:pt x="118744" y="594360"/>
                  </a:lnTo>
                  <a:lnTo>
                    <a:pt x="72707" y="585152"/>
                  </a:lnTo>
                  <a:lnTo>
                    <a:pt x="34925" y="559435"/>
                  </a:lnTo>
                  <a:lnTo>
                    <a:pt x="9207" y="521652"/>
                  </a:lnTo>
                  <a:lnTo>
                    <a:pt x="0" y="475614"/>
                  </a:lnTo>
                  <a:lnTo>
                    <a:pt x="0" y="118745"/>
                  </a:lnTo>
                </a:path>
              </a:pathLst>
            </a:custGeom>
            <a:ln w="15240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936172" y="3518217"/>
            <a:ext cx="1676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262323"/>
                </a:solidFill>
                <a:latin typeface="Calibri"/>
                <a:cs typeface="Calibri"/>
              </a:rPr>
              <a:t>2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738052" y="5291137"/>
            <a:ext cx="1525905" cy="608330"/>
            <a:chOff x="4738052" y="5291137"/>
            <a:chExt cx="1525905" cy="608330"/>
          </a:xfrm>
        </p:grpSpPr>
        <p:sp>
          <p:nvSpPr>
            <p:cNvPr id="22" name="object 22"/>
            <p:cNvSpPr/>
            <p:nvPr/>
          </p:nvSpPr>
          <p:spPr>
            <a:xfrm>
              <a:off x="5340032" y="5568632"/>
              <a:ext cx="923925" cy="53340"/>
            </a:xfrm>
            <a:custGeom>
              <a:avLst/>
              <a:gdLst/>
              <a:ahLst/>
              <a:cxnLst/>
              <a:rect l="l" t="t" r="r" b="b"/>
              <a:pathLst>
                <a:path w="923925" h="53339">
                  <a:moveTo>
                    <a:pt x="896937" y="0"/>
                  </a:moveTo>
                  <a:lnTo>
                    <a:pt x="26669" y="0"/>
                  </a:lnTo>
                  <a:lnTo>
                    <a:pt x="16192" y="2222"/>
                  </a:lnTo>
                  <a:lnTo>
                    <a:pt x="7937" y="7937"/>
                  </a:lnTo>
                  <a:lnTo>
                    <a:pt x="2222" y="16192"/>
                  </a:lnTo>
                  <a:lnTo>
                    <a:pt x="0" y="26669"/>
                  </a:lnTo>
                  <a:lnTo>
                    <a:pt x="2222" y="37147"/>
                  </a:lnTo>
                  <a:lnTo>
                    <a:pt x="7937" y="45402"/>
                  </a:lnTo>
                  <a:lnTo>
                    <a:pt x="16192" y="51117"/>
                  </a:lnTo>
                  <a:lnTo>
                    <a:pt x="26669" y="53339"/>
                  </a:lnTo>
                  <a:lnTo>
                    <a:pt x="896937" y="53339"/>
                  </a:lnTo>
                  <a:lnTo>
                    <a:pt x="907097" y="51117"/>
                  </a:lnTo>
                  <a:lnTo>
                    <a:pt x="915669" y="45402"/>
                  </a:lnTo>
                  <a:lnTo>
                    <a:pt x="921384" y="37147"/>
                  </a:lnTo>
                  <a:lnTo>
                    <a:pt x="923607" y="26669"/>
                  </a:lnTo>
                  <a:lnTo>
                    <a:pt x="921384" y="16192"/>
                  </a:lnTo>
                  <a:lnTo>
                    <a:pt x="915669" y="7937"/>
                  </a:lnTo>
                  <a:lnTo>
                    <a:pt x="907097" y="2222"/>
                  </a:lnTo>
                  <a:lnTo>
                    <a:pt x="896937" y="0"/>
                  </a:lnTo>
                  <a:close/>
                </a:path>
              </a:pathLst>
            </a:custGeom>
            <a:solidFill>
              <a:srgbClr val="BFC1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45672" y="5298757"/>
              <a:ext cx="594360" cy="593090"/>
            </a:xfrm>
            <a:custGeom>
              <a:avLst/>
              <a:gdLst/>
              <a:ahLst/>
              <a:cxnLst/>
              <a:rect l="l" t="t" r="r" b="b"/>
              <a:pathLst>
                <a:path w="594360" h="593089">
                  <a:moveTo>
                    <a:pt x="475932" y="0"/>
                  </a:moveTo>
                  <a:lnTo>
                    <a:pt x="118427" y="0"/>
                  </a:lnTo>
                  <a:lnTo>
                    <a:pt x="72389" y="9207"/>
                  </a:lnTo>
                  <a:lnTo>
                    <a:pt x="34607" y="34607"/>
                  </a:lnTo>
                  <a:lnTo>
                    <a:pt x="9207" y="72389"/>
                  </a:lnTo>
                  <a:lnTo>
                    <a:pt x="0" y="118427"/>
                  </a:lnTo>
                  <a:lnTo>
                    <a:pt x="0" y="474344"/>
                  </a:lnTo>
                  <a:lnTo>
                    <a:pt x="9207" y="520382"/>
                  </a:lnTo>
                  <a:lnTo>
                    <a:pt x="34607" y="558164"/>
                  </a:lnTo>
                  <a:lnTo>
                    <a:pt x="72389" y="583564"/>
                  </a:lnTo>
                  <a:lnTo>
                    <a:pt x="118427" y="592772"/>
                  </a:lnTo>
                  <a:lnTo>
                    <a:pt x="475932" y="592772"/>
                  </a:lnTo>
                  <a:lnTo>
                    <a:pt x="521969" y="583564"/>
                  </a:lnTo>
                  <a:lnTo>
                    <a:pt x="559752" y="558164"/>
                  </a:lnTo>
                  <a:lnTo>
                    <a:pt x="585152" y="520382"/>
                  </a:lnTo>
                  <a:lnTo>
                    <a:pt x="594360" y="474344"/>
                  </a:lnTo>
                  <a:lnTo>
                    <a:pt x="594360" y="118427"/>
                  </a:lnTo>
                  <a:lnTo>
                    <a:pt x="585152" y="72389"/>
                  </a:lnTo>
                  <a:lnTo>
                    <a:pt x="559752" y="34607"/>
                  </a:lnTo>
                  <a:lnTo>
                    <a:pt x="521969" y="9207"/>
                  </a:lnTo>
                  <a:lnTo>
                    <a:pt x="475932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45672" y="5298757"/>
              <a:ext cx="594360" cy="593090"/>
            </a:xfrm>
            <a:custGeom>
              <a:avLst/>
              <a:gdLst/>
              <a:ahLst/>
              <a:cxnLst/>
              <a:rect l="l" t="t" r="r" b="b"/>
              <a:pathLst>
                <a:path w="594360" h="593089">
                  <a:moveTo>
                    <a:pt x="0" y="118427"/>
                  </a:moveTo>
                  <a:lnTo>
                    <a:pt x="9207" y="72389"/>
                  </a:lnTo>
                  <a:lnTo>
                    <a:pt x="34607" y="34607"/>
                  </a:lnTo>
                  <a:lnTo>
                    <a:pt x="72389" y="9207"/>
                  </a:lnTo>
                  <a:lnTo>
                    <a:pt x="118427" y="0"/>
                  </a:lnTo>
                  <a:lnTo>
                    <a:pt x="475932" y="0"/>
                  </a:lnTo>
                  <a:lnTo>
                    <a:pt x="521969" y="9207"/>
                  </a:lnTo>
                  <a:lnTo>
                    <a:pt x="559752" y="34607"/>
                  </a:lnTo>
                  <a:lnTo>
                    <a:pt x="585152" y="72389"/>
                  </a:lnTo>
                  <a:lnTo>
                    <a:pt x="594360" y="118427"/>
                  </a:lnTo>
                  <a:lnTo>
                    <a:pt x="594360" y="474344"/>
                  </a:lnTo>
                  <a:lnTo>
                    <a:pt x="585152" y="520382"/>
                  </a:lnTo>
                  <a:lnTo>
                    <a:pt x="559752" y="558164"/>
                  </a:lnTo>
                  <a:lnTo>
                    <a:pt x="521969" y="583564"/>
                  </a:lnTo>
                  <a:lnTo>
                    <a:pt x="475932" y="592772"/>
                  </a:lnTo>
                  <a:lnTo>
                    <a:pt x="118427" y="592772"/>
                  </a:lnTo>
                  <a:lnTo>
                    <a:pt x="72389" y="583564"/>
                  </a:lnTo>
                  <a:lnTo>
                    <a:pt x="34607" y="558164"/>
                  </a:lnTo>
                  <a:lnTo>
                    <a:pt x="9207" y="520382"/>
                  </a:lnTo>
                  <a:lnTo>
                    <a:pt x="0" y="474344"/>
                  </a:lnTo>
                  <a:lnTo>
                    <a:pt x="0" y="118427"/>
                  </a:lnTo>
                </a:path>
              </a:pathLst>
            </a:custGeom>
            <a:ln w="15239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936807" y="5364162"/>
            <a:ext cx="1676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262323"/>
                </a:solidFill>
                <a:latin typeface="Calibri"/>
                <a:cs typeface="Calibri"/>
              </a:rPr>
              <a:t>3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F6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4067" y="4211954"/>
            <a:ext cx="3654425" cy="3653154"/>
            <a:chOff x="794067" y="4211954"/>
            <a:chExt cx="3654425" cy="365315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4067" y="4211954"/>
              <a:ext cx="3654425" cy="365315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9012" y="4406899"/>
              <a:ext cx="3066415" cy="3064827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5440679" y="4211954"/>
            <a:ext cx="3654425" cy="3653154"/>
            <a:chOff x="5440679" y="4211954"/>
            <a:chExt cx="3654425" cy="3653154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0679" y="4211954"/>
              <a:ext cx="3654425" cy="36531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5624" y="4406899"/>
              <a:ext cx="3066415" cy="3064827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9681844" y="4211954"/>
            <a:ext cx="3860165" cy="3863340"/>
            <a:chOff x="9681844" y="4211954"/>
            <a:chExt cx="3860165" cy="386334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81844" y="4211954"/>
              <a:ext cx="3654424" cy="36531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76789" y="4406899"/>
              <a:ext cx="3066415" cy="30648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51209" y="7593647"/>
              <a:ext cx="2590800" cy="481647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68069" y="941705"/>
            <a:ext cx="717740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Ασ</a:t>
            </a:r>
            <a:r>
              <a:rPr sz="3700" b="1" spc="-180" dirty="0">
                <a:solidFill>
                  <a:srgbClr val="000000"/>
                </a:solidFill>
                <a:latin typeface="Calibri"/>
                <a:cs typeface="Calibri"/>
              </a:rPr>
              <a:t>φ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αλισμ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έ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ν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η</a:t>
            </a:r>
            <a:r>
              <a:rPr sz="3700" b="1" spc="-3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αρχι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τ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εκ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το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νικ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ή</a:t>
            </a:r>
            <a:r>
              <a:rPr sz="3700" b="1" spc="-3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κα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ι</a:t>
            </a:r>
            <a:r>
              <a:rPr sz="3700" b="1" spc="-3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έλεγχο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ι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8069" y="2321559"/>
            <a:ext cx="177546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15" dirty="0">
                <a:latin typeface="Calibri"/>
                <a:cs typeface="Calibri"/>
              </a:rPr>
              <a:t>Ασ</a:t>
            </a:r>
            <a:r>
              <a:rPr sz="1850" b="1" spc="-10" dirty="0">
                <a:latin typeface="Calibri"/>
                <a:cs typeface="Calibri"/>
              </a:rPr>
              <a:t>φ</a:t>
            </a:r>
            <a:r>
              <a:rPr sz="1850" b="1" spc="-15" dirty="0">
                <a:latin typeface="Calibri"/>
                <a:cs typeface="Calibri"/>
              </a:rPr>
              <a:t>άλει</a:t>
            </a:r>
            <a:r>
              <a:rPr sz="1850" b="1" dirty="0">
                <a:latin typeface="Calibri"/>
                <a:cs typeface="Calibri"/>
              </a:rPr>
              <a:t>α</a:t>
            </a:r>
            <a:r>
              <a:rPr sz="1850" b="1" spc="-100" dirty="0">
                <a:latin typeface="Calibri"/>
                <a:cs typeface="Calibri"/>
              </a:rPr>
              <a:t> </a:t>
            </a:r>
            <a:r>
              <a:rPr sz="1850" b="1" spc="-90" dirty="0">
                <a:latin typeface="Calibri"/>
                <a:cs typeface="Calibri"/>
              </a:rPr>
              <a:t>δικτύο</a:t>
            </a:r>
            <a:r>
              <a:rPr sz="1850" b="1" dirty="0">
                <a:latin typeface="Calibri"/>
                <a:cs typeface="Calibri"/>
              </a:rPr>
              <a:t>υ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8069" y="2828607"/>
            <a:ext cx="3274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Εμβαθύνετε</a:t>
            </a:r>
            <a:r>
              <a:rPr sz="1000" b="1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στις</a:t>
            </a:r>
            <a:r>
              <a:rPr sz="1000" b="1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αρχές</a:t>
            </a:r>
            <a:r>
              <a:rPr sz="1000" b="1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000" b="1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κατάτμησης</a:t>
            </a:r>
            <a:r>
              <a:rPr sz="1000" b="1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δικτύων,</a:t>
            </a:r>
            <a:r>
              <a:rPr sz="1000" b="1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000" b="1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διαρθρώσεως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68069" y="3127375"/>
            <a:ext cx="31540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τεί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χ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ου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000" b="1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(η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εκτρον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κής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)</a:t>
            </a:r>
            <a:r>
              <a:rPr sz="1000" b="1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ρο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τα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ία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000" b="1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000" b="1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το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000" b="1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έγχο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000" b="1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ρό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βα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,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8069" y="3426142"/>
            <a:ext cx="3515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μαθαίνοντας</a:t>
            </a:r>
            <a:r>
              <a:rPr sz="1000" b="1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πώς</a:t>
            </a:r>
            <a:r>
              <a:rPr sz="1000" b="1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000" b="1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σχεδιάζετε</a:t>
            </a:r>
            <a:r>
              <a:rPr sz="1000" b="1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ασφαλείς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αρχιτεκτονικές</a:t>
            </a:r>
            <a:r>
              <a:rPr sz="1000" b="1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δικτύων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68069" y="3724909"/>
            <a:ext cx="12433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γειακ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ά</a:t>
            </a:r>
            <a:r>
              <a:rPr sz="1000" b="1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τή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μ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ατα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07354" y="2321559"/>
            <a:ext cx="347662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75" dirty="0">
                <a:latin typeface="Calibri"/>
                <a:cs typeface="Calibri"/>
              </a:rPr>
              <a:t>Ασφάλει</a:t>
            </a:r>
            <a:r>
              <a:rPr sz="1850" b="1" dirty="0">
                <a:latin typeface="Calibri"/>
                <a:cs typeface="Calibri"/>
              </a:rPr>
              <a:t>α</a:t>
            </a:r>
            <a:r>
              <a:rPr sz="1850" b="1" spc="-145" dirty="0">
                <a:latin typeface="Calibri"/>
                <a:cs typeface="Calibri"/>
              </a:rPr>
              <a:t> </a:t>
            </a:r>
            <a:r>
              <a:rPr sz="1850" b="1" spc="-75" dirty="0">
                <a:latin typeface="Calibri"/>
                <a:cs typeface="Calibri"/>
              </a:rPr>
              <a:t>δεδομένω</a:t>
            </a:r>
            <a:r>
              <a:rPr sz="1850" b="1" dirty="0">
                <a:latin typeface="Calibri"/>
                <a:cs typeface="Calibri"/>
              </a:rPr>
              <a:t>ν</a:t>
            </a:r>
            <a:r>
              <a:rPr sz="1850" b="1" spc="-145" dirty="0">
                <a:latin typeface="Calibri"/>
                <a:cs typeface="Calibri"/>
              </a:rPr>
              <a:t> </a:t>
            </a:r>
            <a:r>
              <a:rPr sz="1850" b="1" spc="-75" dirty="0">
                <a:latin typeface="Calibri"/>
                <a:cs typeface="Calibri"/>
              </a:rPr>
              <a:t>κα</a:t>
            </a:r>
            <a:r>
              <a:rPr sz="1850" b="1" dirty="0">
                <a:latin typeface="Calibri"/>
                <a:cs typeface="Calibri"/>
              </a:rPr>
              <a:t>ι</a:t>
            </a:r>
            <a:r>
              <a:rPr sz="1850" b="1" spc="-145" dirty="0">
                <a:latin typeface="Calibri"/>
                <a:cs typeface="Calibri"/>
              </a:rPr>
              <a:t> </a:t>
            </a:r>
            <a:r>
              <a:rPr sz="1850" b="1" spc="-75" dirty="0">
                <a:latin typeface="Calibri"/>
                <a:cs typeface="Calibri"/>
              </a:rPr>
              <a:t>πρόσβαση</a:t>
            </a:r>
            <a:r>
              <a:rPr sz="1850" b="1" dirty="0">
                <a:latin typeface="Calibri"/>
                <a:cs typeface="Calibri"/>
              </a:rPr>
              <a:t>ς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07354" y="2807652"/>
            <a:ext cx="32359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Εξερευνήστε</a:t>
            </a:r>
            <a:r>
              <a:rPr sz="1000" b="1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τη</a:t>
            </a:r>
            <a:r>
              <a:rPr sz="1000" b="1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σημασία</a:t>
            </a:r>
            <a:r>
              <a:rPr sz="1000" b="1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000" b="1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ασφάλειας</a:t>
            </a:r>
            <a:r>
              <a:rPr sz="1000" b="1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κωδικών</a:t>
            </a:r>
            <a:r>
              <a:rPr sz="1000" b="1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πρόσβασης,</a:t>
            </a:r>
            <a:r>
              <a:rPr sz="1000" b="1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15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07354" y="3106420"/>
            <a:ext cx="32264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πολλαπλής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ταυτοποίησης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χρήστη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(MFA),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15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κρυπτογράφησης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07354" y="3405187"/>
            <a:ext cx="30930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δεδομένων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15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διαχείρισης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ενημερώσεων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15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διόρθωση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07354" y="3703954"/>
            <a:ext cx="28568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ασφαλείαςεξασφαλίζοντας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15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προστασία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ευαίσθητων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07354" y="4002722"/>
            <a:ext cx="16617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πληροφοριών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15" dirty="0">
                <a:solidFill>
                  <a:srgbClr val="262323"/>
                </a:solidFill>
                <a:latin typeface="Calibri"/>
                <a:cs typeface="Calibri"/>
              </a:rPr>
              <a:t>συστημάτων.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946005" y="2321559"/>
            <a:ext cx="206819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90" dirty="0">
                <a:latin typeface="Calibri"/>
                <a:cs typeface="Calibri"/>
              </a:rPr>
              <a:t>Ασφαλεί</a:t>
            </a:r>
            <a:r>
              <a:rPr sz="1850" b="1" dirty="0">
                <a:latin typeface="Calibri"/>
                <a:cs typeface="Calibri"/>
              </a:rPr>
              <a:t>ς</a:t>
            </a:r>
            <a:r>
              <a:rPr sz="1850" b="1" spc="-175" dirty="0">
                <a:latin typeface="Calibri"/>
                <a:cs typeface="Calibri"/>
              </a:rPr>
              <a:t> </a:t>
            </a:r>
            <a:r>
              <a:rPr sz="1850" b="1" spc="-15" dirty="0">
                <a:latin typeface="Calibri"/>
                <a:cs typeface="Calibri"/>
              </a:rPr>
              <a:t>λε</a:t>
            </a:r>
            <a:r>
              <a:rPr sz="1850" b="1" spc="-10" dirty="0">
                <a:latin typeface="Calibri"/>
                <a:cs typeface="Calibri"/>
              </a:rPr>
              <a:t>ι</a:t>
            </a:r>
            <a:r>
              <a:rPr sz="1850" b="1" spc="-15" dirty="0">
                <a:latin typeface="Calibri"/>
                <a:cs typeface="Calibri"/>
              </a:rPr>
              <a:t>το</a:t>
            </a:r>
            <a:r>
              <a:rPr sz="1850" b="1" spc="-10" dirty="0">
                <a:latin typeface="Calibri"/>
                <a:cs typeface="Calibri"/>
              </a:rPr>
              <a:t>υ</a:t>
            </a:r>
            <a:r>
              <a:rPr sz="1850" b="1" spc="-15" dirty="0">
                <a:latin typeface="Calibri"/>
                <a:cs typeface="Calibri"/>
              </a:rPr>
              <a:t>ργίε</a:t>
            </a:r>
            <a:r>
              <a:rPr sz="1850" b="1" dirty="0">
                <a:latin typeface="Calibri"/>
                <a:cs typeface="Calibri"/>
              </a:rPr>
              <a:t>ς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946005" y="2835592"/>
            <a:ext cx="36772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Μ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άθετ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000" b="1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000" b="1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εκτε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είτ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000" b="1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000" b="1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000" b="1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δ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αχε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ρί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ζ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εσ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000" b="1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ου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σι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ώδει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000" b="1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έγχου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000" b="1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σφ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ά</a:t>
            </a: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000" b="1" spc="-35" dirty="0">
                <a:solidFill>
                  <a:srgbClr val="262323"/>
                </a:solidFill>
                <a:latin typeface="Calibri"/>
                <a:cs typeface="Calibri"/>
              </a:rPr>
              <a:t>εια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946005" y="3134359"/>
            <a:ext cx="32327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3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000" b="1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ενεργειακά</a:t>
            </a:r>
            <a:r>
              <a:rPr sz="1000" b="1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συστήματα,</a:t>
            </a:r>
            <a:r>
              <a:rPr sz="1000" b="1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45" dirty="0">
                <a:solidFill>
                  <a:srgbClr val="262323"/>
                </a:solidFill>
                <a:latin typeface="Calibri"/>
                <a:cs typeface="Calibri"/>
              </a:rPr>
              <a:t>συμπεριλαμβανομένων</a:t>
            </a:r>
            <a:r>
              <a:rPr sz="1000" b="1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συστημάτων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946005" y="3433127"/>
            <a:ext cx="30441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ανίχνευσης</a:t>
            </a:r>
            <a:r>
              <a:rPr sz="1000" b="1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πρόληψης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 εισβολών, 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λογισμικού</a:t>
            </a:r>
            <a:r>
              <a:rPr sz="1000" b="1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000" b="1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άλλων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946005" y="3731895"/>
            <a:ext cx="13112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ρο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τατευτ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κώ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000" b="1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μέτ</a:t>
            </a:r>
            <a:r>
              <a:rPr sz="1000" b="1" spc="-2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000" b="1" spc="-25" dirty="0">
                <a:solidFill>
                  <a:srgbClr val="262323"/>
                </a:solidFill>
                <a:latin typeface="Calibri"/>
                <a:cs typeface="Calibri"/>
              </a:rPr>
              <a:t>ων</a:t>
            </a:r>
            <a:r>
              <a:rPr sz="1000" b="1" dirty="0">
                <a:solidFill>
                  <a:srgbClr val="262323"/>
                </a:solidFill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119245" y="7415530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8069" y="941705"/>
            <a:ext cx="1005014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Αντιμετώπιση</a:t>
            </a:r>
            <a:r>
              <a:rPr sz="3700" b="1" spc="-3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περιστατικών</a:t>
            </a:r>
            <a:r>
              <a:rPr sz="3700" b="1" spc="-3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14" dirty="0">
                <a:solidFill>
                  <a:srgbClr val="000000"/>
                </a:solidFill>
                <a:latin typeface="Calibri"/>
                <a:cs typeface="Calibri"/>
              </a:rPr>
              <a:t>και</a:t>
            </a:r>
            <a:r>
              <a:rPr sz="3700" b="1" spc="-3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επιχειρησιακή</a:t>
            </a:r>
            <a:r>
              <a:rPr sz="3700" b="1" spc="-3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συνέχεια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83839" y="1766865"/>
            <a:ext cx="10119995" cy="387286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Προετοιμασία</a:t>
            </a: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Προγραμματισμός ολοκληρωμένων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σχεδίων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και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διαδικασιών αντιμετώπισης περιστατικών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προσαρμοσμένων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στον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 ενεργειακό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τομέα,</a:t>
            </a: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εξασφαλίζοντας</a:t>
            </a:r>
            <a:r>
              <a:rPr sz="1450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ετοιμότητα</a:t>
            </a:r>
            <a:r>
              <a:rPr sz="145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δυνητικά</a:t>
            </a:r>
            <a:r>
              <a:rPr sz="145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περιστατικά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.</a:t>
            </a: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ίχνευσ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850" b="1" spc="-1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ανάλυ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Βελτιώστε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την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ικανότητά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σας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εντοπίζετε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 και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αναλύετε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απειλές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στον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 κυβερνοχώρο,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αξιοποιώντας προηγμένα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τεχνικές</a:t>
            </a: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παρακολούθησης</a:t>
            </a:r>
            <a:r>
              <a:rPr sz="1450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τον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 άμεσο εντοπισμό δυνητικών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περιστατικών.</a:t>
            </a: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ιο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μό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εξά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ιψ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Υλοποίηση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αποτελεσματικών στρατηγικών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περιορισμού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 εξάλειψης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 ελαχιστοποίηση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 των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 επιπτώσεων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των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περιστατικών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στον</a:t>
            </a: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κυβερνοχώρο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5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αποδοτική</a:t>
            </a:r>
            <a:r>
              <a:rPr sz="1450" spc="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αποκατάσταση</a:t>
            </a:r>
            <a:r>
              <a:rPr sz="1450" spc="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45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κανονικών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λειτουργιών.</a:t>
            </a: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ά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κ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αμψ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850" b="1" spc="-1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ανθεκ</a:t>
            </a: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κότητ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Καθιέρωση</a:t>
            </a:r>
            <a:r>
              <a:rPr sz="14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ισχυρών</a:t>
            </a:r>
            <a:r>
              <a:rPr sz="14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μέτρων</a:t>
            </a:r>
            <a:r>
              <a:rPr sz="14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ανάκαμψης</a:t>
            </a:r>
            <a:r>
              <a:rPr sz="14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ανθεκτικότητας,</a:t>
            </a:r>
            <a:r>
              <a:rPr sz="14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εξασφαλίζοντας</a:t>
            </a:r>
            <a:r>
              <a:rPr sz="14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4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επιχειρηματική</a:t>
            </a:r>
            <a:r>
              <a:rPr sz="14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συνέχεια</a:t>
            </a:r>
            <a:r>
              <a:rPr sz="14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ελαχιστοποιώντας</a:t>
            </a:r>
            <a:r>
              <a:rPr sz="14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τον</a:t>
            </a:r>
            <a:r>
              <a:rPr sz="1450" spc="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χρόνο</a:t>
            </a: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διακοπής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λειτουργίας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σε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περίπτωση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επιτυχούς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επίθεσης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.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19245" y="6171882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012" y="1642745"/>
            <a:ext cx="1319847" cy="53857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1527" y="6139815"/>
            <a:ext cx="2590800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8069" y="726122"/>
            <a:ext cx="528637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Συμμ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ό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ρφ</a:t>
            </a:r>
            <a:r>
              <a:rPr sz="3700" b="1" spc="-180" dirty="0">
                <a:solidFill>
                  <a:srgbClr val="000000"/>
                </a:solidFill>
                <a:latin typeface="Calibri"/>
                <a:cs typeface="Calibri"/>
              </a:rPr>
              <a:t>ω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σ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η</a:t>
            </a:r>
            <a:r>
              <a:rPr sz="3700" b="1" spc="-3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κα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ι</a:t>
            </a:r>
            <a:r>
              <a:rPr sz="3700" b="1" spc="-3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καν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ο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νισμ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ο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ί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25954" y="2121852"/>
            <a:ext cx="208470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Βιομηχανικ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ά</a:t>
            </a:r>
            <a:r>
              <a:rPr sz="1850" b="1" spc="-1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πρότυπ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25954" y="2602229"/>
            <a:ext cx="3037205" cy="897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500"/>
              </a:lnSpc>
              <a:spcBef>
                <a:spcPts val="100"/>
              </a:spcBef>
            </a:pP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Αποκτήστε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γνώση των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ειδικών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για τον κλάδο 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προτύπων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και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βέλτιστων πρακτικών,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όπως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τα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πρότυπα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NERC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Critical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Infrastructure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Protection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25954" y="3473767"/>
            <a:ext cx="2949575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500"/>
              </a:lnSpc>
              <a:spcBef>
                <a:spcPts val="100"/>
              </a:spcBef>
            </a:pP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(CIP),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διασφαλίζοντας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τη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συμμόρφωση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την </a:t>
            </a:r>
            <a:r>
              <a:rPr sz="1250" spc="-2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τήρηση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των κανονιστικών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απαιτήσεων.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54469" y="2121852"/>
            <a:ext cx="365887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Ιδιωτικότητ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850" b="1" spc="-1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1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προστασί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850" b="1" spc="-1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δεδομένω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54469" y="2602229"/>
            <a:ext cx="3165475" cy="897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500"/>
              </a:lnSpc>
              <a:spcBef>
                <a:spcPts val="100"/>
              </a:spcBef>
            </a:pP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Κατανοήστε 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τη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σημασία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των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κανονισμών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για 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το 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απόρρητο και την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προστασία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των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δεδομένων,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συμπερι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αμ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βα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μέ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Γενικ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ύ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νο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νισμ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ύ</a:t>
            </a:r>
            <a:r>
              <a:rPr sz="1250" spc="-9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γι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54469" y="3473767"/>
            <a:ext cx="3325495" cy="897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500"/>
              </a:lnSpc>
              <a:spcBef>
                <a:spcPts val="100"/>
              </a:spcBef>
            </a:pP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Προστασία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Δεδομένων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()</a:t>
            </a:r>
            <a:r>
              <a:rPr sz="1250" spc="-10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10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25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ειδικών</a:t>
            </a:r>
            <a:r>
              <a:rPr sz="1250" spc="-10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κλαδικών </a:t>
            </a:r>
            <a:r>
              <a:rPr sz="1250" spc="-2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ό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μων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,</a:t>
            </a:r>
            <a:r>
              <a:rPr sz="1250" spc="-10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δ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φα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λίζ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τα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σφ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ή</a:t>
            </a:r>
            <a:r>
              <a:rPr sz="12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χειρ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σμ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ό 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ευαίσθ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ω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φο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ρι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ώ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25954" y="5046345"/>
            <a:ext cx="309181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Έλεγχ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1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ασφαλεία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850" b="1" spc="-1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1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αναφορέ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25954" y="5510212"/>
            <a:ext cx="8528685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500"/>
              </a:lnSpc>
              <a:spcBef>
                <a:spcPts val="100"/>
              </a:spcBef>
            </a:pP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Μάθηση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αποτελεσματικών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διαδικασιών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ελέγχου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ασφαλείας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αναφοράς,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που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θα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ενεργοποιήσουν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τη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συμμόρφωση,</a:t>
            </a:r>
            <a:r>
              <a:rPr sz="125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θα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εντοπίσουν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τομείς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 προς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βελτίωση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θα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επικοινωνήσουν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αποτελεσματικά</a:t>
            </a:r>
            <a:r>
              <a:rPr sz="12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τα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μέτρα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στους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ενδιαφερόμενους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25954" y="6270307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85905" y="0"/>
            <a:ext cx="2944495" cy="8229599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981392" y="1911667"/>
            <a:ext cx="609600" cy="609600"/>
            <a:chOff x="981392" y="1911667"/>
            <a:chExt cx="609600" cy="609600"/>
          </a:xfrm>
        </p:grpSpPr>
        <p:sp>
          <p:nvSpPr>
            <p:cNvPr id="14" name="object 14"/>
            <p:cNvSpPr/>
            <p:nvPr/>
          </p:nvSpPr>
          <p:spPr>
            <a:xfrm>
              <a:off x="989012" y="1919287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475615" y="0"/>
                  </a:moveTo>
                  <a:lnTo>
                    <a:pt x="118744" y="0"/>
                  </a:lnTo>
                  <a:lnTo>
                    <a:pt x="72707" y="9207"/>
                  </a:lnTo>
                  <a:lnTo>
                    <a:pt x="34925" y="34925"/>
                  </a:lnTo>
                  <a:lnTo>
                    <a:pt x="9207" y="72707"/>
                  </a:lnTo>
                  <a:lnTo>
                    <a:pt x="0" y="118745"/>
                  </a:lnTo>
                  <a:lnTo>
                    <a:pt x="0" y="475614"/>
                  </a:lnTo>
                  <a:lnTo>
                    <a:pt x="9207" y="521652"/>
                  </a:lnTo>
                  <a:lnTo>
                    <a:pt x="34925" y="559435"/>
                  </a:lnTo>
                  <a:lnTo>
                    <a:pt x="72707" y="585152"/>
                  </a:lnTo>
                  <a:lnTo>
                    <a:pt x="118744" y="594360"/>
                  </a:lnTo>
                  <a:lnTo>
                    <a:pt x="475615" y="594360"/>
                  </a:lnTo>
                  <a:lnTo>
                    <a:pt x="521652" y="585152"/>
                  </a:lnTo>
                  <a:lnTo>
                    <a:pt x="559435" y="559435"/>
                  </a:lnTo>
                  <a:lnTo>
                    <a:pt x="585152" y="521652"/>
                  </a:lnTo>
                  <a:lnTo>
                    <a:pt x="594360" y="475614"/>
                  </a:lnTo>
                  <a:lnTo>
                    <a:pt x="594360" y="118745"/>
                  </a:lnTo>
                  <a:lnTo>
                    <a:pt x="585152" y="72707"/>
                  </a:lnTo>
                  <a:lnTo>
                    <a:pt x="559435" y="34925"/>
                  </a:lnTo>
                  <a:lnTo>
                    <a:pt x="521652" y="9207"/>
                  </a:lnTo>
                  <a:lnTo>
                    <a:pt x="475615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89012" y="1919287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0" y="118745"/>
                  </a:moveTo>
                  <a:lnTo>
                    <a:pt x="9207" y="72707"/>
                  </a:lnTo>
                  <a:lnTo>
                    <a:pt x="34925" y="34925"/>
                  </a:lnTo>
                  <a:lnTo>
                    <a:pt x="72707" y="9207"/>
                  </a:lnTo>
                  <a:lnTo>
                    <a:pt x="118744" y="0"/>
                  </a:lnTo>
                  <a:lnTo>
                    <a:pt x="475615" y="0"/>
                  </a:lnTo>
                  <a:lnTo>
                    <a:pt x="521652" y="9207"/>
                  </a:lnTo>
                  <a:lnTo>
                    <a:pt x="559435" y="34925"/>
                  </a:lnTo>
                  <a:lnTo>
                    <a:pt x="585152" y="72707"/>
                  </a:lnTo>
                  <a:lnTo>
                    <a:pt x="594360" y="118745"/>
                  </a:lnTo>
                  <a:lnTo>
                    <a:pt x="594360" y="475614"/>
                  </a:lnTo>
                  <a:lnTo>
                    <a:pt x="585152" y="521652"/>
                  </a:lnTo>
                  <a:lnTo>
                    <a:pt x="559435" y="559435"/>
                  </a:lnTo>
                  <a:lnTo>
                    <a:pt x="521652" y="585152"/>
                  </a:lnTo>
                  <a:lnTo>
                    <a:pt x="475615" y="594360"/>
                  </a:lnTo>
                  <a:lnTo>
                    <a:pt x="118744" y="594360"/>
                  </a:lnTo>
                  <a:lnTo>
                    <a:pt x="72707" y="585152"/>
                  </a:lnTo>
                  <a:lnTo>
                    <a:pt x="34925" y="559435"/>
                  </a:lnTo>
                  <a:lnTo>
                    <a:pt x="9207" y="521652"/>
                  </a:lnTo>
                  <a:lnTo>
                    <a:pt x="0" y="475614"/>
                  </a:lnTo>
                  <a:lnTo>
                    <a:pt x="0" y="118745"/>
                  </a:lnTo>
                </a:path>
              </a:pathLst>
            </a:custGeom>
            <a:ln w="15239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178877" y="1985962"/>
            <a:ext cx="1676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262323"/>
                </a:solidFill>
                <a:latin typeface="Calibri"/>
                <a:cs typeface="Calibri"/>
              </a:rPr>
              <a:t>1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611495" y="1911350"/>
            <a:ext cx="608330" cy="609600"/>
            <a:chOff x="5611495" y="1911350"/>
            <a:chExt cx="608330" cy="609600"/>
          </a:xfrm>
        </p:grpSpPr>
        <p:sp>
          <p:nvSpPr>
            <p:cNvPr id="18" name="object 18"/>
            <p:cNvSpPr/>
            <p:nvPr/>
          </p:nvSpPr>
          <p:spPr>
            <a:xfrm>
              <a:off x="5619115" y="1918970"/>
              <a:ext cx="593090" cy="594360"/>
            </a:xfrm>
            <a:custGeom>
              <a:avLst/>
              <a:gdLst/>
              <a:ahLst/>
              <a:cxnLst/>
              <a:rect l="l" t="t" r="r" b="b"/>
              <a:pathLst>
                <a:path w="593089" h="594360">
                  <a:moveTo>
                    <a:pt x="474345" y="0"/>
                  </a:moveTo>
                  <a:lnTo>
                    <a:pt x="118427" y="0"/>
                  </a:lnTo>
                  <a:lnTo>
                    <a:pt x="72389" y="9207"/>
                  </a:lnTo>
                  <a:lnTo>
                    <a:pt x="34607" y="34607"/>
                  </a:lnTo>
                  <a:lnTo>
                    <a:pt x="9207" y="72389"/>
                  </a:lnTo>
                  <a:lnTo>
                    <a:pt x="0" y="118427"/>
                  </a:lnTo>
                  <a:lnTo>
                    <a:pt x="0" y="475932"/>
                  </a:lnTo>
                  <a:lnTo>
                    <a:pt x="9207" y="521969"/>
                  </a:lnTo>
                  <a:lnTo>
                    <a:pt x="34607" y="559752"/>
                  </a:lnTo>
                  <a:lnTo>
                    <a:pt x="72389" y="585152"/>
                  </a:lnTo>
                  <a:lnTo>
                    <a:pt x="118427" y="594359"/>
                  </a:lnTo>
                  <a:lnTo>
                    <a:pt x="474345" y="594359"/>
                  </a:lnTo>
                  <a:lnTo>
                    <a:pt x="520382" y="585152"/>
                  </a:lnTo>
                  <a:lnTo>
                    <a:pt x="558164" y="559752"/>
                  </a:lnTo>
                  <a:lnTo>
                    <a:pt x="583564" y="521969"/>
                  </a:lnTo>
                  <a:lnTo>
                    <a:pt x="592772" y="475932"/>
                  </a:lnTo>
                  <a:lnTo>
                    <a:pt x="592772" y="118427"/>
                  </a:lnTo>
                  <a:lnTo>
                    <a:pt x="583564" y="72389"/>
                  </a:lnTo>
                  <a:lnTo>
                    <a:pt x="558164" y="34607"/>
                  </a:lnTo>
                  <a:lnTo>
                    <a:pt x="520382" y="9207"/>
                  </a:lnTo>
                  <a:lnTo>
                    <a:pt x="474345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19115" y="1918970"/>
              <a:ext cx="593090" cy="594360"/>
            </a:xfrm>
            <a:custGeom>
              <a:avLst/>
              <a:gdLst/>
              <a:ahLst/>
              <a:cxnLst/>
              <a:rect l="l" t="t" r="r" b="b"/>
              <a:pathLst>
                <a:path w="593089" h="594360">
                  <a:moveTo>
                    <a:pt x="0" y="118427"/>
                  </a:moveTo>
                  <a:lnTo>
                    <a:pt x="9207" y="72389"/>
                  </a:lnTo>
                  <a:lnTo>
                    <a:pt x="34607" y="34607"/>
                  </a:lnTo>
                  <a:lnTo>
                    <a:pt x="72389" y="9207"/>
                  </a:lnTo>
                  <a:lnTo>
                    <a:pt x="118427" y="0"/>
                  </a:lnTo>
                  <a:lnTo>
                    <a:pt x="474345" y="0"/>
                  </a:lnTo>
                  <a:lnTo>
                    <a:pt x="520382" y="9207"/>
                  </a:lnTo>
                  <a:lnTo>
                    <a:pt x="558164" y="34607"/>
                  </a:lnTo>
                  <a:lnTo>
                    <a:pt x="583564" y="72389"/>
                  </a:lnTo>
                  <a:lnTo>
                    <a:pt x="592772" y="118427"/>
                  </a:lnTo>
                  <a:lnTo>
                    <a:pt x="592772" y="475932"/>
                  </a:lnTo>
                  <a:lnTo>
                    <a:pt x="583564" y="521969"/>
                  </a:lnTo>
                  <a:lnTo>
                    <a:pt x="558164" y="559752"/>
                  </a:lnTo>
                  <a:lnTo>
                    <a:pt x="520382" y="585152"/>
                  </a:lnTo>
                  <a:lnTo>
                    <a:pt x="474345" y="594359"/>
                  </a:lnTo>
                  <a:lnTo>
                    <a:pt x="118427" y="594359"/>
                  </a:lnTo>
                  <a:lnTo>
                    <a:pt x="72389" y="585152"/>
                  </a:lnTo>
                  <a:lnTo>
                    <a:pt x="34607" y="559752"/>
                  </a:lnTo>
                  <a:lnTo>
                    <a:pt x="9207" y="521969"/>
                  </a:lnTo>
                  <a:lnTo>
                    <a:pt x="0" y="475932"/>
                  </a:lnTo>
                  <a:lnTo>
                    <a:pt x="0" y="118427"/>
                  </a:lnTo>
                </a:path>
              </a:pathLst>
            </a:custGeom>
            <a:ln w="15240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808345" y="1985645"/>
            <a:ext cx="1676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262323"/>
                </a:solidFill>
                <a:latin typeface="Calibri"/>
                <a:cs typeface="Calibri"/>
              </a:rPr>
              <a:t>2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81392" y="4936172"/>
            <a:ext cx="609600" cy="609600"/>
            <a:chOff x="981392" y="4936172"/>
            <a:chExt cx="609600" cy="609600"/>
          </a:xfrm>
        </p:grpSpPr>
        <p:sp>
          <p:nvSpPr>
            <p:cNvPr id="22" name="object 22"/>
            <p:cNvSpPr/>
            <p:nvPr/>
          </p:nvSpPr>
          <p:spPr>
            <a:xfrm>
              <a:off x="989012" y="4943792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475615" y="0"/>
                  </a:moveTo>
                  <a:lnTo>
                    <a:pt x="118744" y="0"/>
                  </a:lnTo>
                  <a:lnTo>
                    <a:pt x="72707" y="9207"/>
                  </a:lnTo>
                  <a:lnTo>
                    <a:pt x="34925" y="34925"/>
                  </a:lnTo>
                  <a:lnTo>
                    <a:pt x="9207" y="72707"/>
                  </a:lnTo>
                  <a:lnTo>
                    <a:pt x="0" y="118745"/>
                  </a:lnTo>
                  <a:lnTo>
                    <a:pt x="0" y="475615"/>
                  </a:lnTo>
                  <a:lnTo>
                    <a:pt x="9207" y="521652"/>
                  </a:lnTo>
                  <a:lnTo>
                    <a:pt x="34925" y="559435"/>
                  </a:lnTo>
                  <a:lnTo>
                    <a:pt x="72707" y="585152"/>
                  </a:lnTo>
                  <a:lnTo>
                    <a:pt x="118744" y="594360"/>
                  </a:lnTo>
                  <a:lnTo>
                    <a:pt x="475615" y="594360"/>
                  </a:lnTo>
                  <a:lnTo>
                    <a:pt x="521652" y="585152"/>
                  </a:lnTo>
                  <a:lnTo>
                    <a:pt x="559435" y="559435"/>
                  </a:lnTo>
                  <a:lnTo>
                    <a:pt x="585152" y="521652"/>
                  </a:lnTo>
                  <a:lnTo>
                    <a:pt x="594360" y="475615"/>
                  </a:lnTo>
                  <a:lnTo>
                    <a:pt x="594360" y="118745"/>
                  </a:lnTo>
                  <a:lnTo>
                    <a:pt x="585152" y="72707"/>
                  </a:lnTo>
                  <a:lnTo>
                    <a:pt x="559435" y="34925"/>
                  </a:lnTo>
                  <a:lnTo>
                    <a:pt x="521652" y="9207"/>
                  </a:lnTo>
                  <a:lnTo>
                    <a:pt x="475615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89012" y="4943792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0" y="118745"/>
                  </a:moveTo>
                  <a:lnTo>
                    <a:pt x="9207" y="72707"/>
                  </a:lnTo>
                  <a:lnTo>
                    <a:pt x="34925" y="34925"/>
                  </a:lnTo>
                  <a:lnTo>
                    <a:pt x="72707" y="9207"/>
                  </a:lnTo>
                  <a:lnTo>
                    <a:pt x="118744" y="0"/>
                  </a:lnTo>
                  <a:lnTo>
                    <a:pt x="475615" y="0"/>
                  </a:lnTo>
                  <a:lnTo>
                    <a:pt x="521652" y="9207"/>
                  </a:lnTo>
                  <a:lnTo>
                    <a:pt x="559435" y="34925"/>
                  </a:lnTo>
                  <a:lnTo>
                    <a:pt x="585152" y="72707"/>
                  </a:lnTo>
                  <a:lnTo>
                    <a:pt x="594360" y="118745"/>
                  </a:lnTo>
                  <a:lnTo>
                    <a:pt x="594360" y="475615"/>
                  </a:lnTo>
                  <a:lnTo>
                    <a:pt x="585152" y="521652"/>
                  </a:lnTo>
                  <a:lnTo>
                    <a:pt x="559435" y="559435"/>
                  </a:lnTo>
                  <a:lnTo>
                    <a:pt x="521652" y="585152"/>
                  </a:lnTo>
                  <a:lnTo>
                    <a:pt x="475615" y="594360"/>
                  </a:lnTo>
                  <a:lnTo>
                    <a:pt x="118744" y="594360"/>
                  </a:lnTo>
                  <a:lnTo>
                    <a:pt x="72707" y="585152"/>
                  </a:lnTo>
                  <a:lnTo>
                    <a:pt x="34925" y="559435"/>
                  </a:lnTo>
                  <a:lnTo>
                    <a:pt x="9207" y="521652"/>
                  </a:lnTo>
                  <a:lnTo>
                    <a:pt x="0" y="475615"/>
                  </a:lnTo>
                  <a:lnTo>
                    <a:pt x="0" y="118745"/>
                  </a:lnTo>
                </a:path>
              </a:pathLst>
            </a:custGeom>
            <a:ln w="15239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80147" y="5009832"/>
            <a:ext cx="1676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262323"/>
                </a:solidFill>
                <a:latin typeface="Calibri"/>
                <a:cs typeface="Calibri"/>
              </a:rPr>
              <a:t>3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56967" y="6494779"/>
            <a:ext cx="2592387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8069" y="941705"/>
            <a:ext cx="1098550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Α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ν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θρ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ώπι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νο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r>
              <a:rPr sz="3700" b="1" spc="-3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π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αρ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ά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γ</a:t>
            </a:r>
            <a:r>
              <a:rPr sz="3700" b="1" spc="-150" dirty="0">
                <a:solidFill>
                  <a:srgbClr val="000000"/>
                </a:solidFill>
                <a:latin typeface="Calibri"/>
                <a:cs typeface="Calibri"/>
              </a:rPr>
              <a:t>ο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ν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τα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r>
              <a:rPr sz="3700" b="1" spc="-3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στη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ν</a:t>
            </a:r>
            <a:r>
              <a:rPr sz="3700" b="1" spc="-3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α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σφ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ά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λει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α</a:t>
            </a:r>
            <a:r>
              <a:rPr sz="3700" b="1" spc="-3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στο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ν</a:t>
            </a:r>
            <a:r>
              <a:rPr sz="3700" b="1" spc="-3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κ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υβερ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ν</a:t>
            </a:r>
            <a:r>
              <a:rPr sz="3700" b="1" spc="-155" dirty="0">
                <a:solidFill>
                  <a:srgbClr val="000000"/>
                </a:solidFill>
                <a:latin typeface="Calibri"/>
                <a:cs typeface="Calibri"/>
              </a:rPr>
              <a:t>οχ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ώρ</a:t>
            </a:r>
            <a:r>
              <a:rPr sz="3700" b="1" spc="5" dirty="0">
                <a:solidFill>
                  <a:srgbClr val="000000"/>
                </a:solidFill>
                <a:latin typeface="Calibri"/>
                <a:cs typeface="Calibri"/>
              </a:rPr>
              <a:t>ο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19245" y="7626350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7" y="7594600"/>
            <a:ext cx="2590800" cy="48164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092835" y="1850389"/>
            <a:ext cx="5189220" cy="2676525"/>
            <a:chOff x="1092835" y="1850389"/>
            <a:chExt cx="5189220" cy="2676525"/>
          </a:xfrm>
        </p:grpSpPr>
        <p:sp>
          <p:nvSpPr>
            <p:cNvPr id="6" name="object 6"/>
            <p:cNvSpPr/>
            <p:nvPr/>
          </p:nvSpPr>
          <p:spPr>
            <a:xfrm>
              <a:off x="1100455" y="1858009"/>
              <a:ext cx="5173980" cy="2661285"/>
            </a:xfrm>
            <a:custGeom>
              <a:avLst/>
              <a:gdLst/>
              <a:ahLst/>
              <a:cxnLst/>
              <a:rect l="l" t="t" r="r" b="b"/>
              <a:pathLst>
                <a:path w="5173980" h="2661285">
                  <a:moveTo>
                    <a:pt x="5076507" y="0"/>
                  </a:moveTo>
                  <a:lnTo>
                    <a:pt x="97472" y="0"/>
                  </a:lnTo>
                  <a:lnTo>
                    <a:pt x="59689" y="7619"/>
                  </a:lnTo>
                  <a:lnTo>
                    <a:pt x="28575" y="28575"/>
                  </a:lnTo>
                  <a:lnTo>
                    <a:pt x="7619" y="59689"/>
                  </a:lnTo>
                  <a:lnTo>
                    <a:pt x="0" y="97472"/>
                  </a:lnTo>
                  <a:lnTo>
                    <a:pt x="0" y="2563494"/>
                  </a:lnTo>
                  <a:lnTo>
                    <a:pt x="7619" y="2601277"/>
                  </a:lnTo>
                  <a:lnTo>
                    <a:pt x="28575" y="2632392"/>
                  </a:lnTo>
                  <a:lnTo>
                    <a:pt x="59689" y="2653347"/>
                  </a:lnTo>
                  <a:lnTo>
                    <a:pt x="97472" y="2660967"/>
                  </a:lnTo>
                  <a:lnTo>
                    <a:pt x="5076507" y="2660967"/>
                  </a:lnTo>
                  <a:lnTo>
                    <a:pt x="5114290" y="2653347"/>
                  </a:lnTo>
                  <a:lnTo>
                    <a:pt x="5145405" y="2632392"/>
                  </a:lnTo>
                  <a:lnTo>
                    <a:pt x="5166359" y="2601277"/>
                  </a:lnTo>
                  <a:lnTo>
                    <a:pt x="5173980" y="2563494"/>
                  </a:lnTo>
                  <a:lnTo>
                    <a:pt x="5173980" y="97472"/>
                  </a:lnTo>
                  <a:lnTo>
                    <a:pt x="5166359" y="59689"/>
                  </a:lnTo>
                  <a:lnTo>
                    <a:pt x="5145405" y="28575"/>
                  </a:lnTo>
                  <a:lnTo>
                    <a:pt x="5114290" y="7619"/>
                  </a:lnTo>
                  <a:lnTo>
                    <a:pt x="5076507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0455" y="1858009"/>
              <a:ext cx="5173980" cy="2661285"/>
            </a:xfrm>
            <a:custGeom>
              <a:avLst/>
              <a:gdLst/>
              <a:ahLst/>
              <a:cxnLst/>
              <a:rect l="l" t="t" r="r" b="b"/>
              <a:pathLst>
                <a:path w="5173980" h="2661285">
                  <a:moveTo>
                    <a:pt x="0" y="97472"/>
                  </a:moveTo>
                  <a:lnTo>
                    <a:pt x="7619" y="59689"/>
                  </a:lnTo>
                  <a:lnTo>
                    <a:pt x="28575" y="28575"/>
                  </a:lnTo>
                  <a:lnTo>
                    <a:pt x="59689" y="7619"/>
                  </a:lnTo>
                  <a:lnTo>
                    <a:pt x="97472" y="0"/>
                  </a:lnTo>
                  <a:lnTo>
                    <a:pt x="5076507" y="0"/>
                  </a:lnTo>
                  <a:lnTo>
                    <a:pt x="5114290" y="7619"/>
                  </a:lnTo>
                  <a:lnTo>
                    <a:pt x="5145405" y="28575"/>
                  </a:lnTo>
                  <a:lnTo>
                    <a:pt x="5166359" y="59689"/>
                  </a:lnTo>
                  <a:lnTo>
                    <a:pt x="5173980" y="97472"/>
                  </a:lnTo>
                  <a:lnTo>
                    <a:pt x="5173980" y="2563494"/>
                  </a:lnTo>
                  <a:lnTo>
                    <a:pt x="5166359" y="2601277"/>
                  </a:lnTo>
                  <a:lnTo>
                    <a:pt x="5145405" y="2632392"/>
                  </a:lnTo>
                  <a:lnTo>
                    <a:pt x="5114290" y="2653347"/>
                  </a:lnTo>
                  <a:lnTo>
                    <a:pt x="5076507" y="2660967"/>
                  </a:lnTo>
                  <a:lnTo>
                    <a:pt x="97472" y="2660967"/>
                  </a:lnTo>
                  <a:lnTo>
                    <a:pt x="59689" y="2653347"/>
                  </a:lnTo>
                  <a:lnTo>
                    <a:pt x="28575" y="2632392"/>
                  </a:lnTo>
                  <a:lnTo>
                    <a:pt x="7619" y="2601277"/>
                  </a:lnTo>
                  <a:lnTo>
                    <a:pt x="0" y="2563494"/>
                  </a:lnTo>
                  <a:lnTo>
                    <a:pt x="0" y="97472"/>
                  </a:lnTo>
                </a:path>
              </a:pathLst>
            </a:custGeom>
            <a:ln w="15240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11605" y="2099627"/>
            <a:ext cx="295338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Ευα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σθητοποίησ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κατάρτισ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1605" y="2600642"/>
            <a:ext cx="399351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Αναγνώριση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του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κρίσιμου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ρόλου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ευαισθητοποίησης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1605" y="3019742"/>
            <a:ext cx="376491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κατάρτισης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του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ανθρώπινου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δυναμικού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στην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ασφάλεια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στον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11605" y="3438842"/>
            <a:ext cx="427037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κυβερνοχώρο,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εξοπλίζοντας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τους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εργαζόμενους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γνώσεις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1605" y="3857942"/>
            <a:ext cx="443928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δεξιότητες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τον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εντοπισμό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τον</a:t>
            </a:r>
            <a:r>
              <a:rPr sz="12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μετριασμό</a:t>
            </a:r>
            <a:r>
              <a:rPr sz="12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,</a:t>
            </a:r>
            <a:r>
              <a:rPr sz="12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μια</a:t>
            </a:r>
            <a:r>
              <a:rPr sz="12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ασφάλειας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εντός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2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ργ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ά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νωσ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250" spc="-5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.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487795" y="1850389"/>
            <a:ext cx="5189220" cy="2676525"/>
            <a:chOff x="6487795" y="1850389"/>
            <a:chExt cx="5189220" cy="2676525"/>
          </a:xfrm>
        </p:grpSpPr>
        <p:sp>
          <p:nvSpPr>
            <p:cNvPr id="14" name="object 14"/>
            <p:cNvSpPr/>
            <p:nvPr/>
          </p:nvSpPr>
          <p:spPr>
            <a:xfrm>
              <a:off x="6495415" y="1858009"/>
              <a:ext cx="5173980" cy="2661285"/>
            </a:xfrm>
            <a:custGeom>
              <a:avLst/>
              <a:gdLst/>
              <a:ahLst/>
              <a:cxnLst/>
              <a:rect l="l" t="t" r="r" b="b"/>
              <a:pathLst>
                <a:path w="5173980" h="2661285">
                  <a:moveTo>
                    <a:pt x="5076507" y="0"/>
                  </a:moveTo>
                  <a:lnTo>
                    <a:pt x="97472" y="0"/>
                  </a:lnTo>
                  <a:lnTo>
                    <a:pt x="59689" y="7619"/>
                  </a:lnTo>
                  <a:lnTo>
                    <a:pt x="28575" y="28575"/>
                  </a:lnTo>
                  <a:lnTo>
                    <a:pt x="7619" y="59689"/>
                  </a:lnTo>
                  <a:lnTo>
                    <a:pt x="0" y="97472"/>
                  </a:lnTo>
                  <a:lnTo>
                    <a:pt x="0" y="2563494"/>
                  </a:lnTo>
                  <a:lnTo>
                    <a:pt x="7619" y="2601277"/>
                  </a:lnTo>
                  <a:lnTo>
                    <a:pt x="28575" y="2632392"/>
                  </a:lnTo>
                  <a:lnTo>
                    <a:pt x="59689" y="2653347"/>
                  </a:lnTo>
                  <a:lnTo>
                    <a:pt x="97472" y="2660967"/>
                  </a:lnTo>
                  <a:lnTo>
                    <a:pt x="5076507" y="2660967"/>
                  </a:lnTo>
                  <a:lnTo>
                    <a:pt x="5114290" y="2653347"/>
                  </a:lnTo>
                  <a:lnTo>
                    <a:pt x="5145405" y="2632392"/>
                  </a:lnTo>
                  <a:lnTo>
                    <a:pt x="5166360" y="2601277"/>
                  </a:lnTo>
                  <a:lnTo>
                    <a:pt x="5173980" y="2563494"/>
                  </a:lnTo>
                  <a:lnTo>
                    <a:pt x="5173980" y="97472"/>
                  </a:lnTo>
                  <a:lnTo>
                    <a:pt x="5166360" y="59689"/>
                  </a:lnTo>
                  <a:lnTo>
                    <a:pt x="5145405" y="28575"/>
                  </a:lnTo>
                  <a:lnTo>
                    <a:pt x="5114290" y="7619"/>
                  </a:lnTo>
                  <a:lnTo>
                    <a:pt x="5076507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495415" y="1858009"/>
              <a:ext cx="5173980" cy="2661285"/>
            </a:xfrm>
            <a:custGeom>
              <a:avLst/>
              <a:gdLst/>
              <a:ahLst/>
              <a:cxnLst/>
              <a:rect l="l" t="t" r="r" b="b"/>
              <a:pathLst>
                <a:path w="5173980" h="2661285">
                  <a:moveTo>
                    <a:pt x="0" y="97472"/>
                  </a:moveTo>
                  <a:lnTo>
                    <a:pt x="7619" y="59689"/>
                  </a:lnTo>
                  <a:lnTo>
                    <a:pt x="28575" y="28575"/>
                  </a:lnTo>
                  <a:lnTo>
                    <a:pt x="59689" y="7619"/>
                  </a:lnTo>
                  <a:lnTo>
                    <a:pt x="97472" y="0"/>
                  </a:lnTo>
                  <a:lnTo>
                    <a:pt x="5076507" y="0"/>
                  </a:lnTo>
                  <a:lnTo>
                    <a:pt x="5114290" y="7619"/>
                  </a:lnTo>
                  <a:lnTo>
                    <a:pt x="5145405" y="28575"/>
                  </a:lnTo>
                  <a:lnTo>
                    <a:pt x="5166360" y="59689"/>
                  </a:lnTo>
                  <a:lnTo>
                    <a:pt x="5173980" y="97472"/>
                  </a:lnTo>
                  <a:lnTo>
                    <a:pt x="5173980" y="2563494"/>
                  </a:lnTo>
                  <a:lnTo>
                    <a:pt x="5166360" y="2601277"/>
                  </a:lnTo>
                  <a:lnTo>
                    <a:pt x="5145405" y="2632392"/>
                  </a:lnTo>
                  <a:lnTo>
                    <a:pt x="5114290" y="2653347"/>
                  </a:lnTo>
                  <a:lnTo>
                    <a:pt x="5076507" y="2660967"/>
                  </a:lnTo>
                  <a:lnTo>
                    <a:pt x="97472" y="2660967"/>
                  </a:lnTo>
                  <a:lnTo>
                    <a:pt x="59689" y="2653347"/>
                  </a:lnTo>
                  <a:lnTo>
                    <a:pt x="28575" y="2632392"/>
                  </a:lnTo>
                  <a:lnTo>
                    <a:pt x="7619" y="2601277"/>
                  </a:lnTo>
                  <a:lnTo>
                    <a:pt x="0" y="2563494"/>
                  </a:lnTo>
                  <a:lnTo>
                    <a:pt x="0" y="97472"/>
                  </a:lnTo>
                </a:path>
              </a:pathLst>
            </a:custGeom>
            <a:ln w="15240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806565" y="2099627"/>
            <a:ext cx="191198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Κ</a:t>
            </a: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νω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ικ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ή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μηχανικ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ή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06565" y="2461259"/>
            <a:ext cx="4420870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500"/>
              </a:lnSpc>
              <a:spcBef>
                <a:spcPts val="100"/>
              </a:spcBef>
            </a:pP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Εξερευνήστε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τις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τεχνικές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που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χρησιμοποιούνται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σε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επιθέσεις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κοινωνικής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μηχανικής,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όπως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το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phishing,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το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pretexting</a:t>
            </a:r>
            <a:r>
              <a:rPr sz="125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το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baiting,</a:t>
            </a:r>
            <a:r>
              <a:rPr sz="125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06565" y="3042284"/>
            <a:ext cx="4006215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500"/>
              </a:lnSpc>
              <a:spcBef>
                <a:spcPts val="100"/>
              </a:spcBef>
            </a:pP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προγραμματισμός λογισμικού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για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την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αντιμετώπιση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αυτών των </a:t>
            </a:r>
            <a:r>
              <a:rPr sz="1250" spc="-2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απειλών.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092835" y="4727575"/>
            <a:ext cx="5189220" cy="2676525"/>
            <a:chOff x="1092835" y="4727575"/>
            <a:chExt cx="5189220" cy="2676525"/>
          </a:xfrm>
        </p:grpSpPr>
        <p:sp>
          <p:nvSpPr>
            <p:cNvPr id="20" name="object 20"/>
            <p:cNvSpPr/>
            <p:nvPr/>
          </p:nvSpPr>
          <p:spPr>
            <a:xfrm>
              <a:off x="1100455" y="4735195"/>
              <a:ext cx="5173980" cy="2661285"/>
            </a:xfrm>
            <a:custGeom>
              <a:avLst/>
              <a:gdLst/>
              <a:ahLst/>
              <a:cxnLst/>
              <a:rect l="l" t="t" r="r" b="b"/>
              <a:pathLst>
                <a:path w="5173980" h="2661284">
                  <a:moveTo>
                    <a:pt x="5076507" y="0"/>
                  </a:moveTo>
                  <a:lnTo>
                    <a:pt x="97472" y="0"/>
                  </a:lnTo>
                  <a:lnTo>
                    <a:pt x="59689" y="7619"/>
                  </a:lnTo>
                  <a:lnTo>
                    <a:pt x="28575" y="28575"/>
                  </a:lnTo>
                  <a:lnTo>
                    <a:pt x="7619" y="59689"/>
                  </a:lnTo>
                  <a:lnTo>
                    <a:pt x="0" y="97472"/>
                  </a:lnTo>
                  <a:lnTo>
                    <a:pt x="0" y="2563494"/>
                  </a:lnTo>
                  <a:lnTo>
                    <a:pt x="7619" y="2601277"/>
                  </a:lnTo>
                  <a:lnTo>
                    <a:pt x="28575" y="2632392"/>
                  </a:lnTo>
                  <a:lnTo>
                    <a:pt x="59689" y="2653347"/>
                  </a:lnTo>
                  <a:lnTo>
                    <a:pt x="97472" y="2660967"/>
                  </a:lnTo>
                  <a:lnTo>
                    <a:pt x="5076507" y="2660967"/>
                  </a:lnTo>
                  <a:lnTo>
                    <a:pt x="5114290" y="2653347"/>
                  </a:lnTo>
                  <a:lnTo>
                    <a:pt x="5145405" y="2632392"/>
                  </a:lnTo>
                  <a:lnTo>
                    <a:pt x="5166359" y="2601277"/>
                  </a:lnTo>
                  <a:lnTo>
                    <a:pt x="5173980" y="2563494"/>
                  </a:lnTo>
                  <a:lnTo>
                    <a:pt x="5173980" y="97472"/>
                  </a:lnTo>
                  <a:lnTo>
                    <a:pt x="5166359" y="59689"/>
                  </a:lnTo>
                  <a:lnTo>
                    <a:pt x="5145405" y="28575"/>
                  </a:lnTo>
                  <a:lnTo>
                    <a:pt x="5114290" y="7619"/>
                  </a:lnTo>
                  <a:lnTo>
                    <a:pt x="5076507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00455" y="4735195"/>
              <a:ext cx="5173980" cy="2661285"/>
            </a:xfrm>
            <a:custGeom>
              <a:avLst/>
              <a:gdLst/>
              <a:ahLst/>
              <a:cxnLst/>
              <a:rect l="l" t="t" r="r" b="b"/>
              <a:pathLst>
                <a:path w="5173980" h="2661284">
                  <a:moveTo>
                    <a:pt x="0" y="97472"/>
                  </a:moveTo>
                  <a:lnTo>
                    <a:pt x="7619" y="59689"/>
                  </a:lnTo>
                  <a:lnTo>
                    <a:pt x="28575" y="28575"/>
                  </a:lnTo>
                  <a:lnTo>
                    <a:pt x="59689" y="7619"/>
                  </a:lnTo>
                  <a:lnTo>
                    <a:pt x="97472" y="0"/>
                  </a:lnTo>
                  <a:lnTo>
                    <a:pt x="5076507" y="0"/>
                  </a:lnTo>
                  <a:lnTo>
                    <a:pt x="5114290" y="7619"/>
                  </a:lnTo>
                  <a:lnTo>
                    <a:pt x="5145405" y="28575"/>
                  </a:lnTo>
                  <a:lnTo>
                    <a:pt x="5166359" y="59689"/>
                  </a:lnTo>
                  <a:lnTo>
                    <a:pt x="5173980" y="97472"/>
                  </a:lnTo>
                  <a:lnTo>
                    <a:pt x="5173980" y="2563494"/>
                  </a:lnTo>
                  <a:lnTo>
                    <a:pt x="5166359" y="2601277"/>
                  </a:lnTo>
                  <a:lnTo>
                    <a:pt x="5145405" y="2632392"/>
                  </a:lnTo>
                  <a:lnTo>
                    <a:pt x="5114290" y="2653347"/>
                  </a:lnTo>
                  <a:lnTo>
                    <a:pt x="5076507" y="2660967"/>
                  </a:lnTo>
                  <a:lnTo>
                    <a:pt x="97472" y="2660967"/>
                  </a:lnTo>
                  <a:lnTo>
                    <a:pt x="59689" y="2653347"/>
                  </a:lnTo>
                  <a:lnTo>
                    <a:pt x="28575" y="2632392"/>
                  </a:lnTo>
                  <a:lnTo>
                    <a:pt x="7619" y="2601277"/>
                  </a:lnTo>
                  <a:lnTo>
                    <a:pt x="0" y="2563494"/>
                  </a:lnTo>
                  <a:lnTo>
                    <a:pt x="0" y="97472"/>
                  </a:lnTo>
                </a:path>
              </a:pathLst>
            </a:custGeom>
            <a:ln w="15240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411605" y="4976812"/>
            <a:ext cx="184150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Απειλέ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850" b="1" spc="-9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κ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ω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έσ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ω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11605" y="5337809"/>
            <a:ext cx="4486275" cy="897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500"/>
              </a:lnSpc>
              <a:spcBef>
                <a:spcPts val="100"/>
              </a:spcBef>
            </a:pP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Κατανόηση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των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κινδύνων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που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ενέχουν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οι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εσωτερικές απειλές,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είτε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σκόπιμες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είτε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ακούσιες,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υλοποίηση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στρατηγικών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,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25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πρόληψη </a:t>
            </a:r>
            <a:r>
              <a:rPr sz="1250" spc="-2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αποτελεσματική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αντιμετώπιση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τέτοιων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.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487795" y="4727575"/>
            <a:ext cx="5189220" cy="2676525"/>
            <a:chOff x="6487795" y="4727575"/>
            <a:chExt cx="5189220" cy="2676525"/>
          </a:xfrm>
        </p:grpSpPr>
        <p:sp>
          <p:nvSpPr>
            <p:cNvPr id="25" name="object 25"/>
            <p:cNvSpPr/>
            <p:nvPr/>
          </p:nvSpPr>
          <p:spPr>
            <a:xfrm>
              <a:off x="6495415" y="4735195"/>
              <a:ext cx="5173980" cy="2661285"/>
            </a:xfrm>
            <a:custGeom>
              <a:avLst/>
              <a:gdLst/>
              <a:ahLst/>
              <a:cxnLst/>
              <a:rect l="l" t="t" r="r" b="b"/>
              <a:pathLst>
                <a:path w="5173980" h="2661284">
                  <a:moveTo>
                    <a:pt x="5076507" y="0"/>
                  </a:moveTo>
                  <a:lnTo>
                    <a:pt x="97472" y="0"/>
                  </a:lnTo>
                  <a:lnTo>
                    <a:pt x="59689" y="7619"/>
                  </a:lnTo>
                  <a:lnTo>
                    <a:pt x="28575" y="28575"/>
                  </a:lnTo>
                  <a:lnTo>
                    <a:pt x="7619" y="59689"/>
                  </a:lnTo>
                  <a:lnTo>
                    <a:pt x="0" y="97472"/>
                  </a:lnTo>
                  <a:lnTo>
                    <a:pt x="0" y="2563494"/>
                  </a:lnTo>
                  <a:lnTo>
                    <a:pt x="7619" y="2601277"/>
                  </a:lnTo>
                  <a:lnTo>
                    <a:pt x="28575" y="2632392"/>
                  </a:lnTo>
                  <a:lnTo>
                    <a:pt x="59689" y="2653347"/>
                  </a:lnTo>
                  <a:lnTo>
                    <a:pt x="97472" y="2660967"/>
                  </a:lnTo>
                  <a:lnTo>
                    <a:pt x="5076507" y="2660967"/>
                  </a:lnTo>
                  <a:lnTo>
                    <a:pt x="5114290" y="2653347"/>
                  </a:lnTo>
                  <a:lnTo>
                    <a:pt x="5145405" y="2632392"/>
                  </a:lnTo>
                  <a:lnTo>
                    <a:pt x="5166360" y="2601277"/>
                  </a:lnTo>
                  <a:lnTo>
                    <a:pt x="5173980" y="2563494"/>
                  </a:lnTo>
                  <a:lnTo>
                    <a:pt x="5173980" y="97472"/>
                  </a:lnTo>
                  <a:lnTo>
                    <a:pt x="5166360" y="59689"/>
                  </a:lnTo>
                  <a:lnTo>
                    <a:pt x="5145405" y="28575"/>
                  </a:lnTo>
                  <a:lnTo>
                    <a:pt x="5114290" y="7619"/>
                  </a:lnTo>
                  <a:lnTo>
                    <a:pt x="5076507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495415" y="4735195"/>
              <a:ext cx="5173980" cy="2661285"/>
            </a:xfrm>
            <a:custGeom>
              <a:avLst/>
              <a:gdLst/>
              <a:ahLst/>
              <a:cxnLst/>
              <a:rect l="l" t="t" r="r" b="b"/>
              <a:pathLst>
                <a:path w="5173980" h="2661284">
                  <a:moveTo>
                    <a:pt x="0" y="97472"/>
                  </a:moveTo>
                  <a:lnTo>
                    <a:pt x="7619" y="59689"/>
                  </a:lnTo>
                  <a:lnTo>
                    <a:pt x="28575" y="28575"/>
                  </a:lnTo>
                  <a:lnTo>
                    <a:pt x="59689" y="7619"/>
                  </a:lnTo>
                  <a:lnTo>
                    <a:pt x="97472" y="0"/>
                  </a:lnTo>
                  <a:lnTo>
                    <a:pt x="5076507" y="0"/>
                  </a:lnTo>
                  <a:lnTo>
                    <a:pt x="5114290" y="7619"/>
                  </a:lnTo>
                  <a:lnTo>
                    <a:pt x="5145405" y="28575"/>
                  </a:lnTo>
                  <a:lnTo>
                    <a:pt x="5166360" y="59689"/>
                  </a:lnTo>
                  <a:lnTo>
                    <a:pt x="5173980" y="97472"/>
                  </a:lnTo>
                  <a:lnTo>
                    <a:pt x="5173980" y="2563494"/>
                  </a:lnTo>
                  <a:lnTo>
                    <a:pt x="5166360" y="2601277"/>
                  </a:lnTo>
                  <a:lnTo>
                    <a:pt x="5145405" y="2632392"/>
                  </a:lnTo>
                  <a:lnTo>
                    <a:pt x="5114290" y="2653347"/>
                  </a:lnTo>
                  <a:lnTo>
                    <a:pt x="5076507" y="2660967"/>
                  </a:lnTo>
                  <a:lnTo>
                    <a:pt x="97472" y="2660967"/>
                  </a:lnTo>
                  <a:lnTo>
                    <a:pt x="59689" y="2653347"/>
                  </a:lnTo>
                  <a:lnTo>
                    <a:pt x="28575" y="2632392"/>
                  </a:lnTo>
                  <a:lnTo>
                    <a:pt x="7619" y="2601277"/>
                  </a:lnTo>
                  <a:lnTo>
                    <a:pt x="0" y="2563494"/>
                  </a:lnTo>
                  <a:lnTo>
                    <a:pt x="0" y="97472"/>
                  </a:lnTo>
                </a:path>
              </a:pathLst>
            </a:custGeom>
            <a:ln w="15240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806565" y="4976812"/>
            <a:ext cx="217233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Διαχεί</a:t>
            </a:r>
            <a:r>
              <a:rPr sz="1850" b="1" spc="-1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ισ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850" b="1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πρόσβαση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06565" y="5337809"/>
            <a:ext cx="4495800" cy="1187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2500"/>
              </a:lnSpc>
              <a:spcBef>
                <a:spcPts val="100"/>
              </a:spcBef>
            </a:pP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Μάθετε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τις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βέλτιστες πρακτικές για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τη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διαχείριση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της 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πρόσβασης,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συμπερι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αμ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βα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μέ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ω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ω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ρχώ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ω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ομ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ί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ων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,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δ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χωρισμ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ύ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250" spc="-45" dirty="0">
                <a:solidFill>
                  <a:srgbClr val="262323"/>
                </a:solidFill>
                <a:latin typeface="Calibri"/>
                <a:cs typeface="Calibri"/>
              </a:rPr>
              <a:t>ω</a:t>
            </a:r>
            <a:r>
              <a:rPr sz="1250" dirty="0">
                <a:solidFill>
                  <a:srgbClr val="262323"/>
                </a:solidFill>
                <a:latin typeface="Calibri"/>
                <a:cs typeface="Calibri"/>
              </a:rPr>
              <a:t>ν 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διαχείρισης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του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κύκλου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ζωής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χρηστών,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25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μετριάσετε</a:t>
            </a:r>
            <a:r>
              <a:rPr sz="125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262323"/>
                </a:solidFill>
                <a:latin typeface="Calibri"/>
                <a:cs typeface="Calibri"/>
              </a:rPr>
              <a:t>τους </a:t>
            </a:r>
            <a:r>
              <a:rPr sz="1250" spc="-2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40" dirty="0">
                <a:solidFill>
                  <a:srgbClr val="262323"/>
                </a:solidFill>
                <a:latin typeface="Calibri"/>
                <a:cs typeface="Calibri"/>
              </a:rPr>
              <a:t>κινδύνους</a:t>
            </a:r>
            <a:r>
              <a:rPr sz="125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που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σχετίζονται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τον</a:t>
            </a:r>
            <a:r>
              <a:rPr sz="12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5" dirty="0">
                <a:solidFill>
                  <a:srgbClr val="262323"/>
                </a:solidFill>
                <a:latin typeface="Calibri"/>
                <a:cs typeface="Calibri"/>
              </a:rPr>
              <a:t>ανθρώπινο</a:t>
            </a:r>
            <a:r>
              <a:rPr sz="125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62323"/>
                </a:solidFill>
                <a:latin typeface="Calibri"/>
                <a:cs typeface="Calibri"/>
              </a:rPr>
              <a:t>παράγοντα.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81392" y="2071370"/>
            <a:ext cx="12660630" cy="5440680"/>
            <a:chOff x="981392" y="2071370"/>
            <a:chExt cx="12660630" cy="5440680"/>
          </a:xfrm>
        </p:grpSpPr>
        <p:sp>
          <p:nvSpPr>
            <p:cNvPr id="3" name="object 3"/>
            <p:cNvSpPr/>
            <p:nvPr/>
          </p:nvSpPr>
          <p:spPr>
            <a:xfrm>
              <a:off x="989012" y="2078990"/>
              <a:ext cx="12371705" cy="5425440"/>
            </a:xfrm>
            <a:custGeom>
              <a:avLst/>
              <a:gdLst/>
              <a:ahLst/>
              <a:cxnLst/>
              <a:rect l="l" t="t" r="r" b="b"/>
              <a:pathLst>
                <a:path w="12371705" h="5425440">
                  <a:moveTo>
                    <a:pt x="0" y="72707"/>
                  </a:moveTo>
                  <a:lnTo>
                    <a:pt x="5715" y="44450"/>
                  </a:lnTo>
                  <a:lnTo>
                    <a:pt x="21272" y="21272"/>
                  </a:lnTo>
                  <a:lnTo>
                    <a:pt x="44450" y="5714"/>
                  </a:lnTo>
                  <a:lnTo>
                    <a:pt x="72707" y="0"/>
                  </a:lnTo>
                  <a:lnTo>
                    <a:pt x="12299251" y="0"/>
                  </a:lnTo>
                  <a:lnTo>
                    <a:pt x="12327572" y="5714"/>
                  </a:lnTo>
                  <a:lnTo>
                    <a:pt x="12350432" y="21272"/>
                  </a:lnTo>
                  <a:lnTo>
                    <a:pt x="12365926" y="44450"/>
                  </a:lnTo>
                  <a:lnTo>
                    <a:pt x="12371641" y="72707"/>
                  </a:lnTo>
                  <a:lnTo>
                    <a:pt x="12371641" y="5352732"/>
                  </a:lnTo>
                  <a:lnTo>
                    <a:pt x="12365926" y="5380990"/>
                  </a:lnTo>
                  <a:lnTo>
                    <a:pt x="12350432" y="5404167"/>
                  </a:lnTo>
                  <a:lnTo>
                    <a:pt x="12327572" y="5419725"/>
                  </a:lnTo>
                  <a:lnTo>
                    <a:pt x="12299251" y="5425440"/>
                  </a:lnTo>
                  <a:lnTo>
                    <a:pt x="72707" y="5425440"/>
                  </a:lnTo>
                  <a:lnTo>
                    <a:pt x="44450" y="5419725"/>
                  </a:lnTo>
                  <a:lnTo>
                    <a:pt x="21272" y="5404167"/>
                  </a:lnTo>
                  <a:lnTo>
                    <a:pt x="5715" y="5380990"/>
                  </a:lnTo>
                  <a:lnTo>
                    <a:pt x="0" y="5352732"/>
                  </a:lnTo>
                  <a:lnTo>
                    <a:pt x="0" y="72707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04252" y="2094230"/>
              <a:ext cx="12621895" cy="754380"/>
            </a:xfrm>
            <a:custGeom>
              <a:avLst/>
              <a:gdLst/>
              <a:ahLst/>
              <a:cxnLst/>
              <a:rect l="l" t="t" r="r" b="b"/>
              <a:pathLst>
                <a:path w="12621894" h="754380">
                  <a:moveTo>
                    <a:pt x="12621831" y="0"/>
                  </a:moveTo>
                  <a:lnTo>
                    <a:pt x="0" y="0"/>
                  </a:lnTo>
                  <a:lnTo>
                    <a:pt x="0" y="754380"/>
                  </a:lnTo>
                  <a:lnTo>
                    <a:pt x="12621831" y="754380"/>
                  </a:lnTo>
                  <a:lnTo>
                    <a:pt x="12621831" y="0"/>
                  </a:lnTo>
                  <a:close/>
                </a:path>
              </a:pathLst>
            </a:custGeom>
            <a:solidFill>
              <a:srgbClr val="FFFFFF">
                <a:alpha val="352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04252" y="2593975"/>
              <a:ext cx="12637770" cy="1150620"/>
            </a:xfrm>
            <a:custGeom>
              <a:avLst/>
              <a:gdLst/>
              <a:ahLst/>
              <a:cxnLst/>
              <a:rect l="l" t="t" r="r" b="b"/>
              <a:pathLst>
                <a:path w="12637769" h="1150620">
                  <a:moveTo>
                    <a:pt x="12637198" y="0"/>
                  </a:moveTo>
                  <a:lnTo>
                    <a:pt x="0" y="0"/>
                  </a:lnTo>
                  <a:lnTo>
                    <a:pt x="0" y="1150620"/>
                  </a:lnTo>
                  <a:lnTo>
                    <a:pt x="12637198" y="1150620"/>
                  </a:lnTo>
                  <a:lnTo>
                    <a:pt x="12637198" y="0"/>
                  </a:lnTo>
                  <a:close/>
                </a:path>
              </a:pathLst>
            </a:custGeom>
            <a:solidFill>
              <a:srgbClr val="000000">
                <a:alpha val="352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4252" y="3744595"/>
              <a:ext cx="12637770" cy="1149350"/>
            </a:xfrm>
            <a:custGeom>
              <a:avLst/>
              <a:gdLst/>
              <a:ahLst/>
              <a:cxnLst/>
              <a:rect l="l" t="t" r="r" b="b"/>
              <a:pathLst>
                <a:path w="12637769" h="1149350">
                  <a:moveTo>
                    <a:pt x="12637198" y="0"/>
                  </a:moveTo>
                  <a:lnTo>
                    <a:pt x="0" y="0"/>
                  </a:lnTo>
                  <a:lnTo>
                    <a:pt x="0" y="1149032"/>
                  </a:lnTo>
                  <a:lnTo>
                    <a:pt x="12637198" y="1149032"/>
                  </a:lnTo>
                  <a:lnTo>
                    <a:pt x="12637198" y="0"/>
                  </a:lnTo>
                  <a:close/>
                </a:path>
              </a:pathLst>
            </a:custGeom>
            <a:solidFill>
              <a:srgbClr val="FFFFFF">
                <a:alpha val="352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04252" y="4893945"/>
              <a:ext cx="12637770" cy="1149350"/>
            </a:xfrm>
            <a:custGeom>
              <a:avLst/>
              <a:gdLst/>
              <a:ahLst/>
              <a:cxnLst/>
              <a:rect l="l" t="t" r="r" b="b"/>
              <a:pathLst>
                <a:path w="12637769" h="1149350">
                  <a:moveTo>
                    <a:pt x="12637198" y="0"/>
                  </a:moveTo>
                  <a:lnTo>
                    <a:pt x="0" y="0"/>
                  </a:lnTo>
                  <a:lnTo>
                    <a:pt x="0" y="1149032"/>
                  </a:lnTo>
                  <a:lnTo>
                    <a:pt x="12637198" y="1149032"/>
                  </a:lnTo>
                  <a:lnTo>
                    <a:pt x="12637198" y="0"/>
                  </a:lnTo>
                  <a:close/>
                </a:path>
              </a:pathLst>
            </a:custGeom>
            <a:solidFill>
              <a:srgbClr val="000000">
                <a:alpha val="352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04252" y="6042977"/>
              <a:ext cx="12637770" cy="1149350"/>
            </a:xfrm>
            <a:custGeom>
              <a:avLst/>
              <a:gdLst/>
              <a:ahLst/>
              <a:cxnLst/>
              <a:rect l="l" t="t" r="r" b="b"/>
              <a:pathLst>
                <a:path w="12637769" h="1149350">
                  <a:moveTo>
                    <a:pt x="12637198" y="0"/>
                  </a:moveTo>
                  <a:lnTo>
                    <a:pt x="0" y="0"/>
                  </a:lnTo>
                  <a:lnTo>
                    <a:pt x="0" y="1149032"/>
                  </a:lnTo>
                  <a:lnTo>
                    <a:pt x="12637198" y="1149032"/>
                  </a:lnTo>
                  <a:lnTo>
                    <a:pt x="12637198" y="0"/>
                  </a:lnTo>
                  <a:close/>
                </a:path>
              </a:pathLst>
            </a:custGeom>
            <a:solidFill>
              <a:srgbClr val="FFFFFF">
                <a:alpha val="352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360487" y="2864802"/>
            <a:ext cx="1850389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Πολιτικέ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45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4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διαδικασίε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82230" y="2800984"/>
            <a:ext cx="5875655" cy="9245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R="5080">
              <a:lnSpc>
                <a:spcPct val="102299"/>
              </a:lnSpc>
              <a:spcBef>
                <a:spcPts val="60"/>
              </a:spcBef>
            </a:pP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Προγραμματισμός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και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υλοποίηση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ολοκληρωμένης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ασφάλειας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στον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κυβερνοχώρο </a:t>
            </a:r>
            <a:r>
              <a:rPr sz="1450" spc="-3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πολιτικές και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διαδικασίες προσαρμοσμένες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στον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 ενεργειακό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τομέα,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παρέχοντας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ένα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πλαίσιο λογισμικού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για την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αποτελεσματική διαχείριση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της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ασφάλειας.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47787" y="5163820"/>
            <a:ext cx="174688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Ρόλοι</a:t>
            </a:r>
            <a:r>
              <a:rPr sz="14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5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αρμοδιότητες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68069" y="941705"/>
            <a:ext cx="644080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b="1" spc="-55" dirty="0">
                <a:solidFill>
                  <a:srgbClr val="000000"/>
                </a:solidFill>
                <a:latin typeface="Calibri"/>
                <a:cs typeface="Calibri"/>
              </a:rPr>
              <a:t>Δ</a:t>
            </a:r>
            <a:r>
              <a:rPr sz="3700" b="1" spc="-60" dirty="0">
                <a:solidFill>
                  <a:srgbClr val="000000"/>
                </a:solidFill>
                <a:latin typeface="Calibri"/>
                <a:cs typeface="Calibri"/>
              </a:rPr>
              <a:t>ι</a:t>
            </a:r>
            <a:r>
              <a:rPr sz="3700" b="1" spc="-55" dirty="0">
                <a:solidFill>
                  <a:srgbClr val="000000"/>
                </a:solidFill>
                <a:latin typeface="Calibri"/>
                <a:cs typeface="Calibri"/>
              </a:rPr>
              <a:t>α</a:t>
            </a:r>
            <a:r>
              <a:rPr sz="3700" b="1" spc="-60" dirty="0">
                <a:solidFill>
                  <a:srgbClr val="000000"/>
                </a:solidFill>
                <a:latin typeface="Calibri"/>
                <a:cs typeface="Calibri"/>
              </a:rPr>
              <a:t>κ</a:t>
            </a:r>
            <a:r>
              <a:rPr sz="3700" b="1" spc="-50" dirty="0">
                <a:solidFill>
                  <a:srgbClr val="000000"/>
                </a:solidFill>
                <a:latin typeface="Calibri"/>
                <a:cs typeface="Calibri"/>
              </a:rPr>
              <a:t>υ</a:t>
            </a:r>
            <a:r>
              <a:rPr sz="3700" b="1" spc="-60" dirty="0">
                <a:solidFill>
                  <a:srgbClr val="000000"/>
                </a:solidFill>
                <a:latin typeface="Calibri"/>
                <a:cs typeface="Calibri"/>
              </a:rPr>
              <a:t>β</a:t>
            </a:r>
            <a:r>
              <a:rPr sz="3700" b="1" spc="-55" dirty="0">
                <a:solidFill>
                  <a:srgbClr val="000000"/>
                </a:solidFill>
                <a:latin typeface="Calibri"/>
                <a:cs typeface="Calibri"/>
              </a:rPr>
              <a:t>έρν</a:t>
            </a:r>
            <a:r>
              <a:rPr sz="3700" b="1" spc="-60" dirty="0">
                <a:solidFill>
                  <a:srgbClr val="000000"/>
                </a:solidFill>
                <a:latin typeface="Calibri"/>
                <a:cs typeface="Calibri"/>
              </a:rPr>
              <a:t>η</a:t>
            </a:r>
            <a:r>
              <a:rPr sz="3700" b="1" spc="-55" dirty="0">
                <a:solidFill>
                  <a:srgbClr val="000000"/>
                </a:solidFill>
                <a:latin typeface="Calibri"/>
                <a:cs typeface="Calibri"/>
              </a:rPr>
              <a:t>σ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η</a:t>
            </a:r>
            <a:r>
              <a:rPr sz="3700" b="1" spc="-22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85" dirty="0">
                <a:solidFill>
                  <a:srgbClr val="000000"/>
                </a:solidFill>
                <a:latin typeface="Calibri"/>
                <a:cs typeface="Calibri"/>
              </a:rPr>
              <a:t>κ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υ</a:t>
            </a:r>
            <a:r>
              <a:rPr sz="3700" b="1" spc="-180" dirty="0">
                <a:solidFill>
                  <a:srgbClr val="000000"/>
                </a:solidFill>
                <a:latin typeface="Calibri"/>
                <a:cs typeface="Calibri"/>
              </a:rPr>
              <a:t>βερνο</a:t>
            </a:r>
            <a:r>
              <a:rPr sz="3700" b="1" spc="-185" dirty="0">
                <a:solidFill>
                  <a:srgbClr val="000000"/>
                </a:solidFill>
                <a:latin typeface="Calibri"/>
                <a:cs typeface="Calibri"/>
              </a:rPr>
              <a:t>α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σ</a:t>
            </a:r>
            <a:r>
              <a:rPr sz="3700" b="1" spc="-180" dirty="0">
                <a:solidFill>
                  <a:srgbClr val="000000"/>
                </a:solidFill>
                <a:latin typeface="Calibri"/>
                <a:cs typeface="Calibri"/>
              </a:rPr>
              <a:t>φά</a:t>
            </a:r>
            <a:r>
              <a:rPr sz="3700" b="1" spc="-185" dirty="0">
                <a:solidFill>
                  <a:srgbClr val="000000"/>
                </a:solidFill>
                <a:latin typeface="Calibri"/>
                <a:cs typeface="Calibri"/>
              </a:rPr>
              <a:t>λ</a:t>
            </a:r>
            <a:r>
              <a:rPr sz="3700" b="1" spc="-180" dirty="0">
                <a:solidFill>
                  <a:srgbClr val="000000"/>
                </a:solidFill>
                <a:latin typeface="Calibri"/>
                <a:cs typeface="Calibri"/>
              </a:rPr>
              <a:t>ε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ι</a:t>
            </a:r>
            <a:r>
              <a:rPr sz="3700" b="1" spc="-185" dirty="0">
                <a:solidFill>
                  <a:srgbClr val="000000"/>
                </a:solidFill>
                <a:latin typeface="Calibri"/>
                <a:cs typeface="Calibri"/>
              </a:rPr>
              <a:t>α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47469" y="2145347"/>
            <a:ext cx="3841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b="1" u="sng" spc="-15" dirty="0">
                <a:solidFill>
                  <a:srgbClr val="262323"/>
                </a:solidFill>
                <a:uFill>
                  <a:solidFill>
                    <a:srgbClr val="262323"/>
                  </a:solidFill>
                </a:uFill>
                <a:latin typeface="Calibri"/>
                <a:cs typeface="Calibri"/>
              </a:rPr>
              <a:t>Όψ</a:t>
            </a:r>
            <a:r>
              <a:rPr sz="1450" b="1" u="sng" dirty="0">
                <a:solidFill>
                  <a:srgbClr val="262323"/>
                </a:solidFill>
                <a:uFill>
                  <a:solidFill>
                    <a:srgbClr val="262323"/>
                  </a:solidFill>
                </a:uFill>
                <a:latin typeface="Calibri"/>
                <a:cs typeface="Calibri"/>
              </a:rPr>
              <a:t>η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68894" y="2145347"/>
            <a:ext cx="88836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b="1" u="sng" spc="-15" dirty="0">
                <a:solidFill>
                  <a:srgbClr val="262323"/>
                </a:solidFill>
                <a:uFill>
                  <a:solidFill>
                    <a:srgbClr val="262323"/>
                  </a:solidFill>
                </a:uFill>
                <a:latin typeface="Calibri"/>
                <a:cs typeface="Calibri"/>
              </a:rPr>
              <a:t>Περιγραφή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47469" y="3832225"/>
            <a:ext cx="158686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Διαχείριση</a:t>
            </a:r>
            <a:r>
              <a:rPr sz="145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κινδύνων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69530" y="3723957"/>
            <a:ext cx="5220970" cy="75946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Καθιέρωση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ισχυρής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διαδικασίας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διαχείρισης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κινδύνων,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 οποία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θα</a:t>
            </a:r>
            <a:endParaRPr sz="1450">
              <a:latin typeface="Calibri"/>
              <a:cs typeface="Calibri"/>
            </a:endParaRPr>
          </a:p>
          <a:p>
            <a:pPr marL="12700" marR="5080">
              <a:lnSpc>
                <a:spcPts val="1590"/>
              </a:lnSpc>
              <a:spcBef>
                <a:spcPts val="530"/>
              </a:spcBef>
            </a:pP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εντοπίζει,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και θα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μετριάζει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τους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κινδύνους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για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τις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κρίσιμες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ενεργειακές </a:t>
            </a:r>
            <a:r>
              <a:rPr sz="1450" spc="-3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υποδομές</a:t>
            </a:r>
            <a:r>
              <a:rPr sz="145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λειτουργίες.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47469" y="5873432"/>
            <a:ext cx="138493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Συνεχής</a:t>
            </a:r>
            <a:r>
              <a:rPr sz="1450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βελτίωση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69530" y="5053647"/>
            <a:ext cx="5455920" cy="101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78155">
              <a:lnSpc>
                <a:spcPct val="121000"/>
              </a:lnSpc>
              <a:spcBef>
                <a:spcPts val="100"/>
              </a:spcBef>
            </a:pP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Καθορισμός</a:t>
            </a:r>
            <a:r>
              <a:rPr sz="145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σαφών</a:t>
            </a:r>
            <a:r>
              <a:rPr sz="14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ρόλων</a:t>
            </a:r>
            <a:r>
              <a:rPr sz="145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αρμοδιοτήτων</a:t>
            </a:r>
            <a:r>
              <a:rPr sz="14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4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4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ασφάλεια</a:t>
            </a:r>
            <a:r>
              <a:rPr sz="145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στον </a:t>
            </a:r>
            <a:r>
              <a:rPr sz="1450" spc="-3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κυβερνοχώρο</a:t>
            </a:r>
            <a:endParaRPr sz="145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30"/>
              </a:spcBef>
            </a:pP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εντός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της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οργάνωσης, </a:t>
            </a:r>
            <a:r>
              <a:rPr sz="1450" spc="-35" dirty="0">
                <a:solidFill>
                  <a:srgbClr val="262323"/>
                </a:solidFill>
                <a:latin typeface="Calibri"/>
                <a:cs typeface="Calibri"/>
              </a:rPr>
              <a:t>εξασφαλίζοντας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την </a:t>
            </a:r>
            <a:r>
              <a:rPr sz="1450" spc="-30" dirty="0">
                <a:solidFill>
                  <a:srgbClr val="262323"/>
                </a:solidFill>
                <a:latin typeface="Calibri"/>
                <a:cs typeface="Calibri"/>
              </a:rPr>
              <a:t>υπευθυνότητα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και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τον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απ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ροώ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τε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θ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ση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μα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κο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τι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κ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ό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το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ύ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το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ισ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μ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νε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ό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χ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ω</a:t>
            </a:r>
            <a:r>
              <a:rPr sz="2175" spc="-509" baseline="3831" dirty="0">
                <a:solidFill>
                  <a:srgbClr val="262323"/>
                </a:solidFill>
                <a:latin typeface="Calibri"/>
                <a:cs typeface="Calibri"/>
              </a:rPr>
              <a:t>ύς</a:t>
            </a:r>
            <a:r>
              <a:rPr sz="1450" spc="-34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45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2175" spc="-525" baseline="3831" dirty="0">
                <a:solidFill>
                  <a:srgbClr val="262323"/>
                </a:solidFill>
                <a:latin typeface="Calibri"/>
                <a:cs typeface="Calibri"/>
              </a:rPr>
              <a:t>β</a:t>
            </a:r>
            <a:r>
              <a:rPr sz="1450" spc="-35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2175" spc="-525" baseline="3831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450" spc="-35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2175" spc="-525" baseline="3831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450" spc="-35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2175" spc="-525" baseline="3831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450" spc="-35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2175" spc="-525" baseline="3831" dirty="0">
                <a:solidFill>
                  <a:srgbClr val="262323"/>
                </a:solidFill>
                <a:latin typeface="Calibri"/>
                <a:cs typeface="Calibri"/>
              </a:rPr>
              <a:t>ίω</a:t>
            </a:r>
            <a:r>
              <a:rPr sz="1450" spc="-35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2175" spc="-525" baseline="3831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450" spc="-35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2175" spc="-525" baseline="383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450" spc="-350" dirty="0">
                <a:solidFill>
                  <a:srgbClr val="262323"/>
                </a:solidFill>
                <a:latin typeface="Calibri"/>
                <a:cs typeface="Calibri"/>
              </a:rPr>
              <a:t>θ</a:t>
            </a:r>
            <a:r>
              <a:rPr sz="2175" spc="-525" baseline="383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450" spc="-350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2175" spc="-525" baseline="3831" dirty="0">
                <a:solidFill>
                  <a:srgbClr val="262323"/>
                </a:solidFill>
                <a:latin typeface="Calibri"/>
                <a:cs typeface="Calibri"/>
              </a:rPr>
              <a:t>,</a:t>
            </a:r>
            <a:r>
              <a:rPr sz="1450" spc="-350" dirty="0">
                <a:solidFill>
                  <a:srgbClr val="262323"/>
                </a:solidFill>
                <a:latin typeface="Calibri"/>
                <a:cs typeface="Calibri"/>
              </a:rPr>
              <a:t>ιώ</a:t>
            </a:r>
            <a:r>
              <a:rPr sz="2175" spc="-525" baseline="3831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450" spc="-35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450" spc="-1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2175" spc="-382" baseline="3831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450" spc="-254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2175" spc="-382" baseline="383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50" spc="-254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2175" spc="-382" baseline="3831" dirty="0">
                <a:solidFill>
                  <a:srgbClr val="262323"/>
                </a:solidFill>
                <a:latin typeface="Calibri"/>
                <a:cs typeface="Calibri"/>
              </a:rPr>
              <a:t>κ</a:t>
            </a:r>
            <a:r>
              <a:rPr sz="1450" spc="-254" dirty="0">
                <a:solidFill>
                  <a:srgbClr val="262323"/>
                </a:solidFill>
                <a:latin typeface="Calibri"/>
                <a:cs typeface="Calibri"/>
              </a:rPr>
              <a:t>φ</a:t>
            </a:r>
            <a:r>
              <a:rPr sz="2175" spc="-382" baseline="3831" dirty="0">
                <a:solidFill>
                  <a:srgbClr val="262323"/>
                </a:solidFill>
                <a:latin typeface="Calibri"/>
                <a:cs typeface="Calibri"/>
              </a:rPr>
              <a:t>τι</a:t>
            </a:r>
            <a:r>
              <a:rPr sz="1450" spc="-254" dirty="0">
                <a:solidFill>
                  <a:srgbClr val="262323"/>
                </a:solidFill>
                <a:latin typeface="Calibri"/>
                <a:cs typeface="Calibri"/>
              </a:rPr>
              <a:t>ά</a:t>
            </a:r>
            <a:r>
              <a:rPr sz="2175" spc="-382" baseline="3831" dirty="0">
                <a:solidFill>
                  <a:srgbClr val="262323"/>
                </a:solidFill>
                <a:latin typeface="Calibri"/>
                <a:cs typeface="Calibri"/>
              </a:rPr>
              <a:t>κή</a:t>
            </a:r>
            <a:r>
              <a:rPr sz="1450" spc="-254" dirty="0">
                <a:solidFill>
                  <a:srgbClr val="262323"/>
                </a:solidFill>
                <a:latin typeface="Calibri"/>
                <a:cs typeface="Calibri"/>
              </a:rPr>
              <a:t>λε</a:t>
            </a:r>
            <a:r>
              <a:rPr sz="2175" spc="-382" baseline="383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50" spc="-254" dirty="0">
                <a:solidFill>
                  <a:srgbClr val="262323"/>
                </a:solidFill>
                <a:latin typeface="Calibri"/>
                <a:cs typeface="Calibri"/>
              </a:rPr>
              <a:t>ια</a:t>
            </a:r>
            <a:r>
              <a:rPr sz="2175" spc="-382" baseline="3831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50" spc="-254" dirty="0">
                <a:solidFill>
                  <a:srgbClr val="262323"/>
                </a:solidFill>
                <a:latin typeface="Calibri"/>
                <a:cs typeface="Calibri"/>
              </a:rPr>
              <a:t>ς.</a:t>
            </a:r>
            <a:r>
              <a:rPr sz="2175" spc="-382" baseline="3831" dirty="0">
                <a:solidFill>
                  <a:srgbClr val="262323"/>
                </a:solidFill>
                <a:latin typeface="Calibri"/>
                <a:cs typeface="Calibri"/>
              </a:rPr>
              <a:t>θεώρηση</a:t>
            </a:r>
            <a:r>
              <a:rPr sz="2175" spc="-315" baseline="3831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2175" spc="-7" baseline="3831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endParaRPr sz="2175" baseline="3831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69530" y="6075679"/>
            <a:ext cx="5319395" cy="67564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ct val="97100"/>
              </a:lnSpc>
              <a:spcBef>
                <a:spcPts val="150"/>
              </a:spcBef>
            </a:pP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επικαιροποίηση</a:t>
            </a:r>
            <a:r>
              <a:rPr sz="145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μέτρων</a:t>
            </a:r>
            <a:r>
              <a:rPr sz="145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κυβερνοασφάλειας,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ώστε</a:t>
            </a:r>
            <a:r>
              <a:rPr sz="145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παραμένετε </a:t>
            </a:r>
            <a:r>
              <a:rPr sz="1450" spc="-3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από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εξελιγμένες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απειλές και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βέλτιστες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πρακτικές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του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κλάδου.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πρακτικές.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19245" y="6924675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7" y="6892925"/>
            <a:ext cx="2590800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2812" y="4310379"/>
            <a:ext cx="3782695" cy="3782695"/>
            <a:chOff x="912812" y="4310379"/>
            <a:chExt cx="3782695" cy="37826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2812" y="4310379"/>
              <a:ext cx="3782695" cy="37826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7757" y="4505324"/>
              <a:ext cx="3194367" cy="3194367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5344795" y="4244657"/>
            <a:ext cx="3782695" cy="3783965"/>
            <a:chOff x="5344795" y="4244657"/>
            <a:chExt cx="3782695" cy="378396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4795" y="4244657"/>
              <a:ext cx="3782695" cy="37839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9740" y="4439602"/>
              <a:ext cx="3194367" cy="319595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9776459" y="4895850"/>
            <a:ext cx="3782695" cy="3333750"/>
            <a:chOff x="9776459" y="4895850"/>
            <a:chExt cx="3782695" cy="333375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76459" y="4895850"/>
              <a:ext cx="3782695" cy="33337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71404" y="5090795"/>
              <a:ext cx="3194367" cy="3138805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68069" y="788670"/>
            <a:ext cx="11257915" cy="1459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099"/>
              </a:lnSpc>
              <a:spcBef>
                <a:spcPts val="100"/>
              </a:spcBef>
            </a:pPr>
            <a:r>
              <a:rPr sz="3700" b="1" spc="-135" dirty="0">
                <a:solidFill>
                  <a:srgbClr val="000000"/>
                </a:solidFill>
                <a:latin typeface="Calibri"/>
                <a:cs typeface="Calibri"/>
              </a:rPr>
              <a:t>Ασφάλεια</a:t>
            </a:r>
            <a:r>
              <a:rPr sz="3700" b="1" spc="-3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40" dirty="0">
                <a:solidFill>
                  <a:srgbClr val="000000"/>
                </a:solidFill>
                <a:latin typeface="Calibri"/>
                <a:cs typeface="Calibri"/>
              </a:rPr>
              <a:t>δεδομένων</a:t>
            </a:r>
            <a:r>
              <a:rPr sz="3700" b="1" spc="-3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05" dirty="0">
                <a:solidFill>
                  <a:srgbClr val="000000"/>
                </a:solidFill>
                <a:latin typeface="Calibri"/>
                <a:cs typeface="Calibri"/>
              </a:rPr>
              <a:t>και</a:t>
            </a:r>
            <a:r>
              <a:rPr sz="3700" b="1" spc="-3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40" dirty="0">
                <a:solidFill>
                  <a:srgbClr val="000000"/>
                </a:solidFill>
                <a:latin typeface="Calibri"/>
                <a:cs typeface="Calibri"/>
              </a:rPr>
              <a:t>προστασία</a:t>
            </a:r>
            <a:r>
              <a:rPr sz="3700" b="1" spc="-2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05" dirty="0">
                <a:solidFill>
                  <a:srgbClr val="000000"/>
                </a:solidFill>
                <a:latin typeface="Calibri"/>
                <a:cs typeface="Calibri"/>
              </a:rPr>
              <a:t>της</a:t>
            </a:r>
            <a:r>
              <a:rPr sz="3700" b="1" spc="-3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40" dirty="0">
                <a:solidFill>
                  <a:srgbClr val="000000"/>
                </a:solidFill>
                <a:latin typeface="Calibri"/>
                <a:cs typeface="Calibri"/>
              </a:rPr>
              <a:t>ιδιωτικής</a:t>
            </a:r>
            <a:r>
              <a:rPr sz="3700" b="1" spc="-3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14" dirty="0">
                <a:solidFill>
                  <a:srgbClr val="000000"/>
                </a:solidFill>
                <a:latin typeface="Calibri"/>
                <a:cs typeface="Calibri"/>
              </a:rPr>
              <a:t>ζωής</a:t>
            </a:r>
            <a:r>
              <a:rPr sz="3700" b="1" spc="-3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14" dirty="0">
                <a:solidFill>
                  <a:srgbClr val="000000"/>
                </a:solidFill>
                <a:latin typeface="Calibri"/>
                <a:cs typeface="Calibri"/>
              </a:rPr>
              <a:t>μέσω </a:t>
            </a:r>
            <a:r>
              <a:rPr sz="3700" b="1" spc="-81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40" dirty="0">
                <a:solidFill>
                  <a:srgbClr val="000000"/>
                </a:solidFill>
                <a:latin typeface="Calibri"/>
                <a:cs typeface="Calibri"/>
              </a:rPr>
              <a:t>σχεδιασμού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8069" y="2675254"/>
            <a:ext cx="3342640" cy="1512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15" dirty="0">
                <a:latin typeface="Calibri"/>
                <a:cs typeface="Calibri"/>
              </a:rPr>
              <a:t>Τ</a:t>
            </a:r>
            <a:r>
              <a:rPr sz="1850" b="1" spc="-10" dirty="0">
                <a:latin typeface="Calibri"/>
                <a:cs typeface="Calibri"/>
              </a:rPr>
              <a:t>α</a:t>
            </a:r>
            <a:r>
              <a:rPr sz="1850" b="1" spc="-15" dirty="0">
                <a:latin typeface="Calibri"/>
                <a:cs typeface="Calibri"/>
              </a:rPr>
              <a:t>ξινόμησ</a:t>
            </a:r>
            <a:r>
              <a:rPr sz="1850" b="1" dirty="0">
                <a:latin typeface="Calibri"/>
                <a:cs typeface="Calibri"/>
              </a:rPr>
              <a:t>η</a:t>
            </a:r>
            <a:r>
              <a:rPr sz="1850" b="1" spc="-90" dirty="0">
                <a:latin typeface="Calibri"/>
                <a:cs typeface="Calibri"/>
              </a:rPr>
              <a:t> </a:t>
            </a:r>
            <a:r>
              <a:rPr sz="1850" b="1" spc="-80" dirty="0">
                <a:latin typeface="Calibri"/>
                <a:cs typeface="Calibri"/>
              </a:rPr>
              <a:t>δεδομένω</a:t>
            </a:r>
            <a:r>
              <a:rPr sz="1850" b="1" dirty="0">
                <a:latin typeface="Calibri"/>
                <a:cs typeface="Calibri"/>
              </a:rPr>
              <a:t>ν</a:t>
            </a:r>
            <a:endParaRPr sz="1850">
              <a:latin typeface="Calibri"/>
              <a:cs typeface="Calibri"/>
            </a:endParaRPr>
          </a:p>
          <a:p>
            <a:pPr marL="12700" marR="5080">
              <a:lnSpc>
                <a:spcPct val="95600"/>
              </a:lnSpc>
              <a:spcBef>
                <a:spcPts val="1455"/>
              </a:spcBef>
            </a:pP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Υλοποίησ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ενό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λ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οκληρωμ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έ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νο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υ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συστήμ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το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 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ταξ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νόμηση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δεδομέ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ων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,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οποί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θ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α 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δ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ασφαλ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ί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ζ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το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κατάλληλ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χει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ρ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ισ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μ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ό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κα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ν 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προστασί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ω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ευ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ίσ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θ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ητω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πλη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ρ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οφοριώ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μ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ε  </a:t>
            </a:r>
            <a:r>
              <a:rPr sz="1400" spc="-25" dirty="0">
                <a:solidFill>
                  <a:srgbClr val="262323"/>
                </a:solidFill>
                <a:latin typeface="Times New Roman"/>
                <a:cs typeface="Times New Roman"/>
              </a:rPr>
              <a:t>βάση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την</a:t>
            </a:r>
            <a:r>
              <a:rPr sz="1400" spc="-5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κρισιμότητα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και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την</a:t>
            </a:r>
            <a:r>
              <a:rPr sz="1400" spc="-5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ευαισθησία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τους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73320" y="2675254"/>
            <a:ext cx="3930650" cy="1725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85" dirty="0">
                <a:latin typeface="Calibri"/>
                <a:cs typeface="Calibri"/>
              </a:rPr>
              <a:t>Κρυπτογραφ</a:t>
            </a:r>
            <a:r>
              <a:rPr sz="1850" b="1" spc="-80" dirty="0">
                <a:latin typeface="Calibri"/>
                <a:cs typeface="Calibri"/>
              </a:rPr>
              <a:t>η</a:t>
            </a:r>
            <a:r>
              <a:rPr sz="1850" b="1" spc="-85" dirty="0">
                <a:latin typeface="Calibri"/>
                <a:cs typeface="Calibri"/>
              </a:rPr>
              <a:t>μέν</a:t>
            </a:r>
            <a:r>
              <a:rPr sz="1850" b="1" dirty="0">
                <a:latin typeface="Calibri"/>
                <a:cs typeface="Calibri"/>
              </a:rPr>
              <a:t>η</a:t>
            </a:r>
            <a:r>
              <a:rPr sz="1850" b="1" spc="-165" dirty="0">
                <a:latin typeface="Calibri"/>
                <a:cs typeface="Calibri"/>
              </a:rPr>
              <a:t> </a:t>
            </a:r>
            <a:r>
              <a:rPr sz="1850" b="1" spc="-85" dirty="0">
                <a:latin typeface="Calibri"/>
                <a:cs typeface="Calibri"/>
              </a:rPr>
              <a:t>κα</a:t>
            </a:r>
            <a:r>
              <a:rPr sz="1850" b="1" dirty="0">
                <a:latin typeface="Calibri"/>
                <a:cs typeface="Calibri"/>
              </a:rPr>
              <a:t>ι</a:t>
            </a:r>
            <a:r>
              <a:rPr sz="1850" b="1" spc="-165" dirty="0">
                <a:latin typeface="Calibri"/>
                <a:cs typeface="Calibri"/>
              </a:rPr>
              <a:t> </a:t>
            </a:r>
            <a:r>
              <a:rPr sz="1850" b="1" spc="-85" dirty="0">
                <a:latin typeface="Calibri"/>
                <a:cs typeface="Calibri"/>
              </a:rPr>
              <a:t>διαχείρισ</a:t>
            </a:r>
            <a:r>
              <a:rPr sz="1850" b="1" dirty="0">
                <a:latin typeface="Calibri"/>
                <a:cs typeface="Calibri"/>
              </a:rPr>
              <a:t>η</a:t>
            </a:r>
            <a:r>
              <a:rPr sz="1850" b="1" spc="-165" dirty="0">
                <a:latin typeface="Calibri"/>
                <a:cs typeface="Calibri"/>
              </a:rPr>
              <a:t> </a:t>
            </a:r>
            <a:r>
              <a:rPr sz="1850" b="1" spc="-85" dirty="0">
                <a:latin typeface="Calibri"/>
                <a:cs typeface="Calibri"/>
              </a:rPr>
              <a:t>κλειδιώ</a:t>
            </a:r>
            <a:r>
              <a:rPr sz="1850" b="1" dirty="0">
                <a:latin typeface="Calibri"/>
                <a:cs typeface="Calibri"/>
              </a:rPr>
              <a:t>ν</a:t>
            </a:r>
            <a:endParaRPr sz="1850">
              <a:latin typeface="Calibri"/>
              <a:cs typeface="Calibri"/>
            </a:endParaRPr>
          </a:p>
          <a:p>
            <a:pPr marL="12700" marR="295910">
              <a:lnSpc>
                <a:spcPct val="96400"/>
              </a:lnSpc>
              <a:spcBef>
                <a:spcPts val="1445"/>
              </a:spcBef>
            </a:pP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Εξερ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υνήστ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τι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τεχνικέ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κρυπτογ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ρ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άφηση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κα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τι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 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πρακτικές διαχείρισης 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κλειδιών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,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διασφαλίζοντας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τα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δεδομένα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σε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κατάσταση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ηρεμίαςκατά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μεταφορά </a:t>
            </a:r>
            <a:r>
              <a:rPr sz="1400" spc="-3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και κατά τη χρήση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,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εξασφαλίζοντας ασφαλή 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πρόσβαση αποθήκευση των κλειδιών 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κρυπτογράφησης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45369" y="2675254"/>
            <a:ext cx="3618229" cy="1712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75" dirty="0">
                <a:latin typeface="Calibri"/>
                <a:cs typeface="Calibri"/>
              </a:rPr>
              <a:t>Απόρ</a:t>
            </a:r>
            <a:r>
              <a:rPr sz="1850" b="1" spc="-70" dirty="0">
                <a:latin typeface="Calibri"/>
                <a:cs typeface="Calibri"/>
              </a:rPr>
              <a:t>ρ</a:t>
            </a:r>
            <a:r>
              <a:rPr sz="1850" b="1" spc="-75" dirty="0">
                <a:latin typeface="Calibri"/>
                <a:cs typeface="Calibri"/>
              </a:rPr>
              <a:t>ητ</a:t>
            </a:r>
            <a:r>
              <a:rPr sz="1850" b="1" dirty="0">
                <a:latin typeface="Calibri"/>
                <a:cs typeface="Calibri"/>
              </a:rPr>
              <a:t>ο</a:t>
            </a:r>
            <a:r>
              <a:rPr sz="1850" b="1" spc="-150" dirty="0">
                <a:latin typeface="Calibri"/>
                <a:cs typeface="Calibri"/>
              </a:rPr>
              <a:t> </a:t>
            </a:r>
            <a:r>
              <a:rPr sz="1850" b="1" spc="-75" dirty="0">
                <a:latin typeface="Calibri"/>
                <a:cs typeface="Calibri"/>
              </a:rPr>
              <a:t>απ</a:t>
            </a:r>
            <a:r>
              <a:rPr sz="1850" b="1" dirty="0">
                <a:latin typeface="Calibri"/>
                <a:cs typeface="Calibri"/>
              </a:rPr>
              <a:t>ό</a:t>
            </a:r>
            <a:r>
              <a:rPr sz="1850" b="1" spc="-145" dirty="0">
                <a:latin typeface="Calibri"/>
                <a:cs typeface="Calibri"/>
              </a:rPr>
              <a:t> </a:t>
            </a:r>
            <a:r>
              <a:rPr sz="1850" b="1" spc="-75" dirty="0">
                <a:latin typeface="Calibri"/>
                <a:cs typeface="Calibri"/>
              </a:rPr>
              <a:t>τ</a:t>
            </a:r>
            <a:r>
              <a:rPr sz="1850" b="1" dirty="0">
                <a:latin typeface="Calibri"/>
                <a:cs typeface="Calibri"/>
              </a:rPr>
              <a:t>ο</a:t>
            </a:r>
            <a:r>
              <a:rPr sz="1850" b="1" spc="-145" dirty="0">
                <a:latin typeface="Calibri"/>
                <a:cs typeface="Calibri"/>
              </a:rPr>
              <a:t> </a:t>
            </a:r>
            <a:r>
              <a:rPr sz="1850" b="1" spc="-75" dirty="0">
                <a:latin typeface="Calibri"/>
                <a:cs typeface="Calibri"/>
              </a:rPr>
              <a:t>σχεδιασμ</a:t>
            </a:r>
            <a:r>
              <a:rPr sz="1850" b="1" dirty="0">
                <a:latin typeface="Calibri"/>
                <a:cs typeface="Calibri"/>
              </a:rPr>
              <a:t>ό</a:t>
            </a:r>
            <a:endParaRPr sz="1850">
              <a:latin typeface="Calibri"/>
              <a:cs typeface="Calibri"/>
            </a:endParaRPr>
          </a:p>
          <a:p>
            <a:pPr marL="12700" marR="5080">
              <a:lnSpc>
                <a:spcPct val="95200"/>
              </a:lnSpc>
              <a:spcBef>
                <a:spcPts val="1465"/>
              </a:spcBef>
            </a:pP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Ενσωμάτωση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των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αρχών</a:t>
            </a:r>
            <a:r>
              <a:rPr sz="1400" spc="-5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προστασίας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της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ιδιωτικής </a:t>
            </a:r>
            <a:r>
              <a:rPr sz="1400" spc="-3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ζωής και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των μέτρων προστασίας των δεδομένων 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στ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σχ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διασ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μ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ό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κα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υλοποίησ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ω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εν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ργ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κώ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ν 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συστημάτων</a:t>
            </a:r>
            <a:r>
              <a:rPr sz="1400" spc="-15" dirty="0">
                <a:solidFill>
                  <a:srgbClr val="262323"/>
                </a:solidFill>
                <a:latin typeface="Calibri"/>
                <a:cs typeface="Calibri"/>
              </a:rPr>
              <a:t>,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εξασφαλίζοντας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τη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συμμόρφωση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με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τους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κανονισμούς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και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την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προστασία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της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ιδιωτικής </a:t>
            </a:r>
            <a:r>
              <a:rPr sz="1400" spc="-3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ζωής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των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ατόμων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19245" y="7757159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7435" y="427037"/>
            <a:ext cx="6441440" cy="1247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400"/>
              </a:lnSpc>
              <a:spcBef>
                <a:spcPts val="100"/>
              </a:spcBef>
            </a:pP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Συν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ε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χή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r>
              <a:rPr sz="3700" b="1" spc="-3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μάθησ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η</a:t>
            </a:r>
            <a:r>
              <a:rPr sz="3700" b="1" spc="-3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80" dirty="0">
                <a:solidFill>
                  <a:srgbClr val="000000"/>
                </a:solidFill>
                <a:latin typeface="Calibri"/>
                <a:cs typeface="Calibri"/>
              </a:rPr>
              <a:t>κ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α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ι</a:t>
            </a:r>
            <a:r>
              <a:rPr sz="3700" b="1" spc="-3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επαγγ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ε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λματι</a:t>
            </a:r>
            <a:r>
              <a:rPr sz="3700" b="1" spc="-180" dirty="0">
                <a:solidFill>
                  <a:srgbClr val="000000"/>
                </a:solidFill>
                <a:latin typeface="Calibri"/>
                <a:cs typeface="Calibri"/>
              </a:rPr>
              <a:t>κ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ή  </a:t>
            </a:r>
            <a:r>
              <a:rPr sz="3700" b="1" spc="-65" dirty="0">
                <a:solidFill>
                  <a:srgbClr val="000000"/>
                </a:solidFill>
                <a:latin typeface="Calibri"/>
                <a:cs typeface="Calibri"/>
              </a:rPr>
              <a:t>Προγραμματιστής</a:t>
            </a:r>
            <a:r>
              <a:rPr sz="3700" b="1" spc="-1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65" dirty="0">
                <a:solidFill>
                  <a:srgbClr val="000000"/>
                </a:solidFill>
                <a:latin typeface="Calibri"/>
                <a:cs typeface="Calibri"/>
              </a:rPr>
              <a:t>λογισμικού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10179" y="2303424"/>
            <a:ext cx="10653395" cy="4365298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600" b="1" spc="-15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600" b="1" spc="-1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600" b="1" spc="-15" dirty="0">
                <a:solidFill>
                  <a:srgbClr val="262323"/>
                </a:solidFill>
                <a:latin typeface="Calibri"/>
                <a:cs typeface="Calibri"/>
              </a:rPr>
              <a:t>ηρο</a:t>
            </a:r>
            <a:r>
              <a:rPr sz="1600" b="1" spc="-10" dirty="0">
                <a:solidFill>
                  <a:srgbClr val="262323"/>
                </a:solidFill>
                <a:latin typeface="Calibri"/>
                <a:cs typeface="Calibri"/>
              </a:rPr>
              <a:t>φ</a:t>
            </a:r>
            <a:r>
              <a:rPr sz="1600" b="1" spc="-15" dirty="0">
                <a:solidFill>
                  <a:srgbClr val="262323"/>
                </a:solidFill>
                <a:latin typeface="Calibri"/>
                <a:cs typeface="Calibri"/>
              </a:rPr>
              <a:t>ορί</a:t>
            </a:r>
            <a:r>
              <a:rPr sz="1600" b="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600" b="1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600" b="1" spc="-8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ειλώ</a:t>
            </a:r>
            <a:r>
              <a:rPr sz="1600" b="1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Μείνετε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ενημερωμένοι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σχετικά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τελευταίες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απειλές,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ευπάθειες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φορείς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επίθεσης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στον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τομέα</a:t>
            </a:r>
            <a:r>
              <a:rPr sz="140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ενέργειαςαξιοποιώντας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πηγές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πληροφοριών</a:t>
            </a:r>
            <a:r>
              <a:rPr sz="14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απειλές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κ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δ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κ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έ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40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φ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ορ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έ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Βιο</a:t>
            </a:r>
            <a:r>
              <a:rPr sz="1600" b="1" spc="-80" dirty="0">
                <a:solidFill>
                  <a:srgbClr val="262323"/>
                </a:solidFill>
                <a:latin typeface="Calibri"/>
                <a:cs typeface="Calibri"/>
              </a:rPr>
              <a:t>μ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600" b="1" spc="-80" dirty="0">
                <a:solidFill>
                  <a:srgbClr val="262323"/>
                </a:solidFill>
                <a:latin typeface="Calibri"/>
                <a:cs typeface="Calibri"/>
              </a:rPr>
              <a:t>χ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ανικ</a:t>
            </a:r>
            <a:r>
              <a:rPr sz="1600" b="1" dirty="0">
                <a:solidFill>
                  <a:srgbClr val="262323"/>
                </a:solidFill>
                <a:latin typeface="Calibri"/>
                <a:cs typeface="Calibri"/>
              </a:rPr>
              <a:t>ή</a:t>
            </a:r>
            <a:r>
              <a:rPr sz="1600" b="1" spc="-1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262323"/>
                </a:solidFill>
                <a:latin typeface="Calibri"/>
                <a:cs typeface="Calibri"/>
              </a:rPr>
              <a:t>συνερ</a:t>
            </a:r>
            <a:r>
              <a:rPr sz="1600" b="1" spc="-20" dirty="0">
                <a:solidFill>
                  <a:srgbClr val="262323"/>
                </a:solidFill>
                <a:latin typeface="Calibri"/>
                <a:cs typeface="Calibri"/>
              </a:rPr>
              <a:t>γ</a:t>
            </a:r>
            <a:r>
              <a:rPr sz="1600" b="1" spc="-25" dirty="0">
                <a:solidFill>
                  <a:srgbClr val="262323"/>
                </a:solidFill>
                <a:latin typeface="Calibri"/>
                <a:cs typeface="Calibri"/>
              </a:rPr>
              <a:t>ασ</a:t>
            </a:r>
            <a:r>
              <a:rPr sz="1600" b="1" spc="-20" dirty="0">
                <a:solidFill>
                  <a:srgbClr val="262323"/>
                </a:solidFill>
                <a:latin typeface="Calibri"/>
                <a:cs typeface="Calibri"/>
              </a:rPr>
              <a:t>ί</a:t>
            </a:r>
            <a:r>
              <a:rPr sz="1600" b="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Συμμετέχετε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στη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συνεργασία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του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κλάδου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στην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ανταλλαγή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γνώσεων,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συμμετέχοντας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σε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συνέδρια,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επαγγελματικές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κοινότητες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262323"/>
                </a:solidFill>
                <a:latin typeface="Calibri"/>
                <a:cs typeface="Calibri"/>
              </a:rPr>
              <a:t>ανταλλαγή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262323"/>
                </a:solidFill>
                <a:latin typeface="Calibri"/>
                <a:cs typeface="Calibri"/>
              </a:rPr>
              <a:t>πρακτικών</a:t>
            </a:r>
            <a:r>
              <a:rPr sz="1400" spc="-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262323"/>
                </a:solidFill>
                <a:latin typeface="Calibri"/>
                <a:cs typeface="Calibri"/>
              </a:rPr>
              <a:t>μαθήσεων.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600" b="1" spc="-8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στο</a:t>
            </a:r>
            <a:r>
              <a:rPr sz="1600" b="1" spc="-8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οιήσ</a:t>
            </a:r>
            <a:r>
              <a:rPr sz="1600" b="1" spc="-80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60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60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60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60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600" b="1" spc="-80" dirty="0">
                <a:solidFill>
                  <a:srgbClr val="262323"/>
                </a:solidFill>
                <a:latin typeface="Calibri"/>
                <a:cs typeface="Calibri"/>
              </a:rPr>
              <a:t>κ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ατά</a:t>
            </a:r>
            <a:r>
              <a:rPr sz="1600" b="1" spc="-8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600" b="1" spc="-8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600" b="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Επιδιώξτε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σχετικές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πιστοποιήσεις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ευκαιρίες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συνεχούς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κατάρτισης</a:t>
            </a:r>
            <a:r>
              <a:rPr sz="140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βελτιώσετε</a:t>
            </a:r>
            <a:r>
              <a:rPr sz="140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δεξιότητές</a:t>
            </a:r>
            <a:r>
              <a:rPr sz="140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σας,</a:t>
            </a:r>
            <a:r>
              <a:rPr sz="140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παραμείνετε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ενήμεροι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40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αναδυόμενες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τεχνολογίες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τάσεις</a:t>
            </a:r>
            <a:r>
              <a:rPr sz="14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διατηρήσετε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ένα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ανταγωνιστικό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πλεονέκτημα</a:t>
            </a:r>
            <a:r>
              <a:rPr sz="14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στον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τομέα</a:t>
            </a:r>
            <a:r>
              <a:rPr sz="1400" spc="-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4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κυβερνοασφάλειας.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Έ</a:t>
            </a:r>
            <a:r>
              <a:rPr sz="1600" b="1" spc="-8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ευν</a:t>
            </a:r>
            <a:r>
              <a:rPr sz="1600" b="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600" b="1" spc="-1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κα</a:t>
            </a:r>
            <a:r>
              <a:rPr sz="160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60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600" b="1" spc="-85" dirty="0">
                <a:solidFill>
                  <a:srgbClr val="262323"/>
                </a:solidFill>
                <a:latin typeface="Calibri"/>
                <a:cs typeface="Calibri"/>
              </a:rPr>
              <a:t>καινοτομ</a:t>
            </a:r>
            <a:r>
              <a:rPr sz="1600" b="1" spc="-80" dirty="0">
                <a:solidFill>
                  <a:srgbClr val="262323"/>
                </a:solidFill>
                <a:latin typeface="Calibri"/>
                <a:cs typeface="Calibri"/>
              </a:rPr>
              <a:t>ί</a:t>
            </a:r>
            <a:r>
              <a:rPr sz="1600" b="1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Συμβολή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στις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προσπάθειες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έρευνας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καινοτομίας,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διερεύνηση</a:t>
            </a:r>
            <a:r>
              <a:rPr sz="140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νέων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τεχνολογιών,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μεθοδολογιών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262323"/>
                </a:solidFill>
                <a:latin typeface="Calibri"/>
                <a:cs typeface="Calibri"/>
              </a:rPr>
              <a:t>τη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διευθυνσιοδότηση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εξελισσόμενων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προκλήσεων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κυ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β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ερν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οα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σφ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ά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λει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40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40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ιμετω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ίζε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4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40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ενερ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γ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ει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ακ</a:t>
            </a:r>
            <a:r>
              <a:rPr sz="1400" spc="-35" dirty="0">
                <a:solidFill>
                  <a:srgbClr val="262323"/>
                </a:solidFill>
                <a:latin typeface="Calibri"/>
                <a:cs typeface="Calibri"/>
              </a:rPr>
              <a:t>ό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400" spc="-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58200" y="7543800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012" y="2111375"/>
            <a:ext cx="1263332" cy="463740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58600" y="6748780"/>
            <a:ext cx="2590800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8069" y="726122"/>
            <a:ext cx="606679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b="1" spc="-165" dirty="0">
                <a:solidFill>
                  <a:srgbClr val="000000"/>
                </a:solidFill>
                <a:latin typeface="Calibri"/>
                <a:cs typeface="Calibri"/>
              </a:rPr>
              <a:t>Π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ρ</a:t>
            </a:r>
            <a:r>
              <a:rPr sz="3700" b="1" spc="-165" dirty="0">
                <a:solidFill>
                  <a:srgbClr val="000000"/>
                </a:solidFill>
                <a:latin typeface="Calibri"/>
                <a:cs typeface="Calibri"/>
              </a:rPr>
              <a:t>αγμα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τ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ι</a:t>
            </a:r>
            <a:r>
              <a:rPr sz="3700" b="1" spc="-165" dirty="0">
                <a:solidFill>
                  <a:srgbClr val="000000"/>
                </a:solidFill>
                <a:latin typeface="Calibri"/>
                <a:cs typeface="Calibri"/>
              </a:rPr>
              <a:t>κέ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r>
              <a:rPr sz="3700" b="1" spc="-3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65" dirty="0">
                <a:solidFill>
                  <a:srgbClr val="000000"/>
                </a:solidFill>
                <a:latin typeface="Calibri"/>
                <a:cs typeface="Calibri"/>
              </a:rPr>
              <a:t>μ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ε</a:t>
            </a:r>
            <a:r>
              <a:rPr sz="3700" b="1" spc="-165" dirty="0">
                <a:solidFill>
                  <a:srgbClr val="000000"/>
                </a:solidFill>
                <a:latin typeface="Calibri"/>
                <a:cs typeface="Calibri"/>
              </a:rPr>
              <a:t>λέτε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r>
              <a:rPr sz="3700" b="1" spc="-3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65" dirty="0">
                <a:solidFill>
                  <a:srgbClr val="000000"/>
                </a:solidFill>
                <a:latin typeface="Calibri"/>
                <a:cs typeface="Calibri"/>
              </a:rPr>
              <a:t>περίπ</a:t>
            </a:r>
            <a:r>
              <a:rPr sz="3700" b="1" spc="-160" dirty="0">
                <a:solidFill>
                  <a:srgbClr val="000000"/>
                </a:solidFill>
                <a:latin typeface="Calibri"/>
                <a:cs typeface="Calibri"/>
              </a:rPr>
              <a:t>τ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ω</a:t>
            </a:r>
            <a:r>
              <a:rPr sz="3700" b="1" spc="-165" dirty="0">
                <a:solidFill>
                  <a:srgbClr val="000000"/>
                </a:solidFill>
                <a:latin typeface="Calibri"/>
                <a:cs typeface="Calibri"/>
              </a:rPr>
              <a:t>ση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25954" y="2022475"/>
            <a:ext cx="3155315" cy="1938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850" b="1" spc="-1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ιτιθέμενο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850" b="1" spc="-9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Stuxne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t</a:t>
            </a:r>
            <a:endParaRPr sz="1850">
              <a:latin typeface="Calibri"/>
              <a:cs typeface="Calibri"/>
            </a:endParaRPr>
          </a:p>
          <a:p>
            <a:pPr marL="12700" marR="5080">
              <a:lnSpc>
                <a:spcPct val="96500"/>
              </a:lnSpc>
              <a:spcBef>
                <a:spcPts val="1490"/>
              </a:spcBef>
            </a:pP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αλ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ύ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στ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περ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βόητ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επίθεσ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Stu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x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e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t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,  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έν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εξε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λ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γ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μέν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κ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κόβουλ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λογ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σμι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κ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ό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πο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υ 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στόχευε βιομηχανικά 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συστήματα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ελέγχου</a:t>
            </a:r>
            <a:r>
              <a:rPr sz="1400" spc="-15" dirty="0">
                <a:solidFill>
                  <a:srgbClr val="262323"/>
                </a:solidFill>
                <a:latin typeface="Calibri"/>
                <a:cs typeface="Calibri"/>
              </a:rPr>
              <a:t>, 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κα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τι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επιπτ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ώ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σει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στο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εν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ργ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κ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ό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τομέα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, 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αντλώντας πολύτιμα διδάγματα για την 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αντιμετώπιση περιστατικών και την 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ετοιμότητα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25954" y="4390390"/>
            <a:ext cx="7474584" cy="141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3412490">
              <a:lnSpc>
                <a:spcPct val="101699"/>
              </a:lnSpc>
              <a:spcBef>
                <a:spcPts val="60"/>
              </a:spcBef>
            </a:pP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Επιθέ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850" b="1" spc="-1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στο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κυ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β</a:t>
            </a: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νοχώρ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το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εκτρ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κο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ύ 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δικτύο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τη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850" b="1" spc="-16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κ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ία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endParaRPr sz="18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420"/>
              </a:spcBef>
            </a:pP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Διερευνήστε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Times New Roman"/>
                <a:cs typeface="Times New Roman"/>
              </a:rPr>
              <a:t>τις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κυβερνοεπιθέσεις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με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στόχο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το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δίκτυο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ηλεκτρικής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ενέργειας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Times New Roman"/>
                <a:cs typeface="Times New Roman"/>
              </a:rPr>
              <a:t>της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Ουκρανίας</a:t>
            </a:r>
            <a:r>
              <a:rPr sz="1400" spc="-30" dirty="0">
                <a:solidFill>
                  <a:srgbClr val="262323"/>
                </a:solidFill>
                <a:latin typeface="Calibri"/>
                <a:cs typeface="Calibri"/>
              </a:rPr>
              <a:t>,</a:t>
            </a:r>
            <a:r>
              <a:rPr sz="1400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οι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οποίες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είχαν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ως </a:t>
            </a:r>
            <a:r>
              <a:rPr sz="1400" spc="-3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αποτέλεσμ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εκτ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ταμ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έ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νε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διακοπέ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ρεύματο</a:t>
            </a:r>
            <a:r>
              <a:rPr sz="1400" spc="-5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,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κα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μελετήστ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τι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τεχνικέ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πο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υ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χρησι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μ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οποίησα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επιτι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θ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έμενο</a:t>
            </a:r>
            <a:r>
              <a:rPr sz="1400" dirty="0">
                <a:solidFill>
                  <a:srgbClr val="262323"/>
                </a:solidFill>
                <a:latin typeface="Times New Roman"/>
                <a:cs typeface="Times New Roman"/>
              </a:rPr>
              <a:t>ι  </a:t>
            </a:r>
            <a:r>
              <a:rPr sz="1400" spc="-25" dirty="0">
                <a:solidFill>
                  <a:srgbClr val="262323"/>
                </a:solidFill>
                <a:latin typeface="Times New Roman"/>
                <a:cs typeface="Times New Roman"/>
              </a:rPr>
              <a:t>επακόλουθα</a:t>
            </a:r>
            <a:r>
              <a:rPr sz="1400" spc="-7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αμυντικά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μέτρα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που</a:t>
            </a:r>
            <a:r>
              <a:rPr sz="1400" spc="-7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62323"/>
                </a:solidFill>
                <a:latin typeface="Times New Roman"/>
                <a:cs typeface="Times New Roman"/>
              </a:rPr>
              <a:t>υλοποιήθηκαν</a:t>
            </a:r>
            <a:r>
              <a:rPr sz="1400" spc="-25" dirty="0">
                <a:solidFill>
                  <a:srgbClr val="262323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26225" y="1868170"/>
            <a:ext cx="4036060" cy="183007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1642745">
              <a:lnSpc>
                <a:spcPct val="102600"/>
              </a:lnSpc>
              <a:spcBef>
                <a:spcPts val="40"/>
              </a:spcBef>
            </a:pP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Επίθεσ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850" b="1" spc="-1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Ransomwar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e</a:t>
            </a:r>
            <a:r>
              <a:rPr sz="1850" b="1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25" dirty="0">
                <a:solidFill>
                  <a:srgbClr val="262323"/>
                </a:solidFill>
                <a:latin typeface="Calibri"/>
                <a:cs typeface="Calibri"/>
              </a:rPr>
              <a:t>στ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ο  </a:t>
            </a:r>
            <a:r>
              <a:rPr sz="1850" b="1" spc="-20" dirty="0">
                <a:solidFill>
                  <a:srgbClr val="262323"/>
                </a:solidFill>
                <a:latin typeface="Calibri"/>
                <a:cs typeface="Calibri"/>
              </a:rPr>
              <a:t>Colonial</a:t>
            </a:r>
            <a:r>
              <a:rPr sz="1850" b="1" spc="-5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20" dirty="0">
                <a:solidFill>
                  <a:srgbClr val="262323"/>
                </a:solidFill>
                <a:latin typeface="Calibri"/>
                <a:cs typeface="Calibri"/>
              </a:rPr>
              <a:t>Pipeline</a:t>
            </a:r>
            <a:endParaRPr sz="1850">
              <a:latin typeface="Calibri"/>
              <a:cs typeface="Calibri"/>
            </a:endParaRPr>
          </a:p>
          <a:p>
            <a:pPr marL="12700" marR="5080">
              <a:lnSpc>
                <a:spcPct val="98200"/>
              </a:lnSpc>
              <a:spcBef>
                <a:spcPts val="1460"/>
              </a:spcBef>
            </a:pP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Εξετάστε</a:t>
            </a:r>
            <a:r>
              <a:rPr sz="1400" spc="-5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την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επίθεση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Calibri"/>
                <a:cs typeface="Calibri"/>
              </a:rPr>
              <a:t>Ransomware</a:t>
            </a:r>
            <a:r>
              <a:rPr sz="14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υψηλού</a:t>
            </a:r>
            <a:r>
              <a:rPr sz="1400" spc="-5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προφίλ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στην </a:t>
            </a:r>
            <a:r>
              <a:rPr sz="1400" spc="-3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Colonial Pipeline 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Company, 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ανατρέπει 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την 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προμήθεια 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καυσίμων </a:t>
            </a:r>
            <a:r>
              <a:rPr sz="1400" spc="-25" dirty="0">
                <a:solidFill>
                  <a:srgbClr val="262323"/>
                </a:solidFill>
                <a:latin typeface="Times New Roman"/>
                <a:cs typeface="Times New Roman"/>
              </a:rPr>
              <a:t>σε 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όλη την 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Αμερική</a:t>
            </a:r>
            <a:r>
              <a:rPr sz="1400" spc="-40" dirty="0">
                <a:solidFill>
                  <a:srgbClr val="262323"/>
                </a:solidFill>
                <a:latin typeface="Calibri"/>
                <a:cs typeface="Calibri"/>
              </a:rPr>
              <a:t>, 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και 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εξετάστε </a:t>
            </a:r>
            <a:r>
              <a:rPr sz="1400" spc="-25" dirty="0">
                <a:solidFill>
                  <a:srgbClr val="262323"/>
                </a:solidFill>
                <a:latin typeface="Times New Roman"/>
                <a:cs typeface="Times New Roman"/>
              </a:rPr>
              <a:t>τα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μέτρα που </a:t>
            </a:r>
            <a:r>
              <a:rPr sz="1400" spc="-3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ελήφθησαν για τον μετριασμό των επιπτώσεων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και την </a:t>
            </a:r>
            <a:r>
              <a:rPr sz="1400" spc="-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ενίσχυση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των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μέτρων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κυβερνοασφάλειας</a:t>
            </a:r>
            <a:r>
              <a:rPr sz="1400" spc="-15" dirty="0">
                <a:solidFill>
                  <a:srgbClr val="262323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85975" y="6450965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1000" y="0"/>
            <a:ext cx="2819400" cy="8215947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981392" y="1911667"/>
            <a:ext cx="609600" cy="609600"/>
            <a:chOff x="981392" y="1911667"/>
            <a:chExt cx="609600" cy="609600"/>
          </a:xfrm>
        </p:grpSpPr>
        <p:sp>
          <p:nvSpPr>
            <p:cNvPr id="9" name="object 9"/>
            <p:cNvSpPr/>
            <p:nvPr/>
          </p:nvSpPr>
          <p:spPr>
            <a:xfrm>
              <a:off x="989012" y="1919287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475615" y="0"/>
                  </a:moveTo>
                  <a:lnTo>
                    <a:pt x="118744" y="0"/>
                  </a:lnTo>
                  <a:lnTo>
                    <a:pt x="72707" y="9207"/>
                  </a:lnTo>
                  <a:lnTo>
                    <a:pt x="34925" y="34925"/>
                  </a:lnTo>
                  <a:lnTo>
                    <a:pt x="9207" y="72707"/>
                  </a:lnTo>
                  <a:lnTo>
                    <a:pt x="0" y="118745"/>
                  </a:lnTo>
                  <a:lnTo>
                    <a:pt x="0" y="475614"/>
                  </a:lnTo>
                  <a:lnTo>
                    <a:pt x="9207" y="521652"/>
                  </a:lnTo>
                  <a:lnTo>
                    <a:pt x="34925" y="559435"/>
                  </a:lnTo>
                  <a:lnTo>
                    <a:pt x="72707" y="585152"/>
                  </a:lnTo>
                  <a:lnTo>
                    <a:pt x="118744" y="594360"/>
                  </a:lnTo>
                  <a:lnTo>
                    <a:pt x="475615" y="594360"/>
                  </a:lnTo>
                  <a:lnTo>
                    <a:pt x="521652" y="585152"/>
                  </a:lnTo>
                  <a:lnTo>
                    <a:pt x="559435" y="559435"/>
                  </a:lnTo>
                  <a:lnTo>
                    <a:pt x="585152" y="521652"/>
                  </a:lnTo>
                  <a:lnTo>
                    <a:pt x="594360" y="475614"/>
                  </a:lnTo>
                  <a:lnTo>
                    <a:pt x="594360" y="118745"/>
                  </a:lnTo>
                  <a:lnTo>
                    <a:pt x="585152" y="72707"/>
                  </a:lnTo>
                  <a:lnTo>
                    <a:pt x="559435" y="34925"/>
                  </a:lnTo>
                  <a:lnTo>
                    <a:pt x="521652" y="9207"/>
                  </a:lnTo>
                  <a:lnTo>
                    <a:pt x="475615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89012" y="1919287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0" y="118745"/>
                  </a:moveTo>
                  <a:lnTo>
                    <a:pt x="9207" y="72707"/>
                  </a:lnTo>
                  <a:lnTo>
                    <a:pt x="34925" y="34925"/>
                  </a:lnTo>
                  <a:lnTo>
                    <a:pt x="72707" y="9207"/>
                  </a:lnTo>
                  <a:lnTo>
                    <a:pt x="118744" y="0"/>
                  </a:lnTo>
                  <a:lnTo>
                    <a:pt x="475615" y="0"/>
                  </a:lnTo>
                  <a:lnTo>
                    <a:pt x="521652" y="9207"/>
                  </a:lnTo>
                  <a:lnTo>
                    <a:pt x="559435" y="34925"/>
                  </a:lnTo>
                  <a:lnTo>
                    <a:pt x="585152" y="72707"/>
                  </a:lnTo>
                  <a:lnTo>
                    <a:pt x="594360" y="118745"/>
                  </a:lnTo>
                  <a:lnTo>
                    <a:pt x="594360" y="475614"/>
                  </a:lnTo>
                  <a:lnTo>
                    <a:pt x="585152" y="521652"/>
                  </a:lnTo>
                  <a:lnTo>
                    <a:pt x="559435" y="559435"/>
                  </a:lnTo>
                  <a:lnTo>
                    <a:pt x="521652" y="585152"/>
                  </a:lnTo>
                  <a:lnTo>
                    <a:pt x="475615" y="594360"/>
                  </a:lnTo>
                  <a:lnTo>
                    <a:pt x="118744" y="594360"/>
                  </a:lnTo>
                  <a:lnTo>
                    <a:pt x="72707" y="585152"/>
                  </a:lnTo>
                  <a:lnTo>
                    <a:pt x="34925" y="559435"/>
                  </a:lnTo>
                  <a:lnTo>
                    <a:pt x="9207" y="521652"/>
                  </a:lnTo>
                  <a:lnTo>
                    <a:pt x="0" y="475614"/>
                  </a:lnTo>
                  <a:lnTo>
                    <a:pt x="0" y="118745"/>
                  </a:lnTo>
                </a:path>
              </a:pathLst>
            </a:custGeom>
            <a:ln w="15239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78877" y="1985962"/>
            <a:ext cx="1676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262323"/>
                </a:solidFill>
                <a:latin typeface="Calibri"/>
                <a:cs typeface="Calibri"/>
              </a:rPr>
              <a:t>1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611495" y="1675764"/>
            <a:ext cx="608330" cy="609600"/>
            <a:chOff x="5611495" y="1675764"/>
            <a:chExt cx="608330" cy="609600"/>
          </a:xfrm>
        </p:grpSpPr>
        <p:sp>
          <p:nvSpPr>
            <p:cNvPr id="13" name="object 13"/>
            <p:cNvSpPr/>
            <p:nvPr/>
          </p:nvSpPr>
          <p:spPr>
            <a:xfrm>
              <a:off x="5619115" y="1683384"/>
              <a:ext cx="593090" cy="594360"/>
            </a:xfrm>
            <a:custGeom>
              <a:avLst/>
              <a:gdLst/>
              <a:ahLst/>
              <a:cxnLst/>
              <a:rect l="l" t="t" r="r" b="b"/>
              <a:pathLst>
                <a:path w="593089" h="594360">
                  <a:moveTo>
                    <a:pt x="474345" y="0"/>
                  </a:moveTo>
                  <a:lnTo>
                    <a:pt x="118427" y="0"/>
                  </a:lnTo>
                  <a:lnTo>
                    <a:pt x="72389" y="9207"/>
                  </a:lnTo>
                  <a:lnTo>
                    <a:pt x="34607" y="34607"/>
                  </a:lnTo>
                  <a:lnTo>
                    <a:pt x="9207" y="72390"/>
                  </a:lnTo>
                  <a:lnTo>
                    <a:pt x="0" y="118427"/>
                  </a:lnTo>
                  <a:lnTo>
                    <a:pt x="0" y="475932"/>
                  </a:lnTo>
                  <a:lnTo>
                    <a:pt x="9207" y="521970"/>
                  </a:lnTo>
                  <a:lnTo>
                    <a:pt x="34607" y="559752"/>
                  </a:lnTo>
                  <a:lnTo>
                    <a:pt x="72389" y="585152"/>
                  </a:lnTo>
                  <a:lnTo>
                    <a:pt x="118427" y="594360"/>
                  </a:lnTo>
                  <a:lnTo>
                    <a:pt x="474345" y="594360"/>
                  </a:lnTo>
                  <a:lnTo>
                    <a:pt x="520382" y="585152"/>
                  </a:lnTo>
                  <a:lnTo>
                    <a:pt x="558164" y="559752"/>
                  </a:lnTo>
                  <a:lnTo>
                    <a:pt x="583564" y="521970"/>
                  </a:lnTo>
                  <a:lnTo>
                    <a:pt x="592772" y="475932"/>
                  </a:lnTo>
                  <a:lnTo>
                    <a:pt x="592772" y="118427"/>
                  </a:lnTo>
                  <a:lnTo>
                    <a:pt x="583564" y="72390"/>
                  </a:lnTo>
                  <a:lnTo>
                    <a:pt x="558164" y="34607"/>
                  </a:lnTo>
                  <a:lnTo>
                    <a:pt x="520382" y="9207"/>
                  </a:lnTo>
                  <a:lnTo>
                    <a:pt x="474345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19115" y="1683384"/>
              <a:ext cx="593090" cy="594360"/>
            </a:xfrm>
            <a:custGeom>
              <a:avLst/>
              <a:gdLst/>
              <a:ahLst/>
              <a:cxnLst/>
              <a:rect l="l" t="t" r="r" b="b"/>
              <a:pathLst>
                <a:path w="593089" h="594360">
                  <a:moveTo>
                    <a:pt x="0" y="118427"/>
                  </a:moveTo>
                  <a:lnTo>
                    <a:pt x="9207" y="72390"/>
                  </a:lnTo>
                  <a:lnTo>
                    <a:pt x="34607" y="34607"/>
                  </a:lnTo>
                  <a:lnTo>
                    <a:pt x="72389" y="9207"/>
                  </a:lnTo>
                  <a:lnTo>
                    <a:pt x="118427" y="0"/>
                  </a:lnTo>
                  <a:lnTo>
                    <a:pt x="474345" y="0"/>
                  </a:lnTo>
                  <a:lnTo>
                    <a:pt x="520382" y="9207"/>
                  </a:lnTo>
                  <a:lnTo>
                    <a:pt x="558164" y="34607"/>
                  </a:lnTo>
                  <a:lnTo>
                    <a:pt x="583564" y="72390"/>
                  </a:lnTo>
                  <a:lnTo>
                    <a:pt x="592772" y="118427"/>
                  </a:lnTo>
                  <a:lnTo>
                    <a:pt x="592772" y="475932"/>
                  </a:lnTo>
                  <a:lnTo>
                    <a:pt x="583564" y="521970"/>
                  </a:lnTo>
                  <a:lnTo>
                    <a:pt x="558164" y="559752"/>
                  </a:lnTo>
                  <a:lnTo>
                    <a:pt x="520382" y="585152"/>
                  </a:lnTo>
                  <a:lnTo>
                    <a:pt x="474345" y="594360"/>
                  </a:lnTo>
                  <a:lnTo>
                    <a:pt x="118427" y="594360"/>
                  </a:lnTo>
                  <a:lnTo>
                    <a:pt x="72389" y="585152"/>
                  </a:lnTo>
                  <a:lnTo>
                    <a:pt x="34607" y="559752"/>
                  </a:lnTo>
                  <a:lnTo>
                    <a:pt x="9207" y="521970"/>
                  </a:lnTo>
                  <a:lnTo>
                    <a:pt x="0" y="475932"/>
                  </a:lnTo>
                  <a:lnTo>
                    <a:pt x="0" y="118427"/>
                  </a:lnTo>
                </a:path>
              </a:pathLst>
            </a:custGeom>
            <a:ln w="15239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808345" y="1750059"/>
            <a:ext cx="1676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262323"/>
                </a:solidFill>
                <a:latin typeface="Calibri"/>
                <a:cs typeface="Calibri"/>
              </a:rPr>
              <a:t>2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81392" y="4279582"/>
            <a:ext cx="609600" cy="609600"/>
            <a:chOff x="981392" y="4279582"/>
            <a:chExt cx="609600" cy="609600"/>
          </a:xfrm>
        </p:grpSpPr>
        <p:sp>
          <p:nvSpPr>
            <p:cNvPr id="17" name="object 17"/>
            <p:cNvSpPr/>
            <p:nvPr/>
          </p:nvSpPr>
          <p:spPr>
            <a:xfrm>
              <a:off x="989012" y="4287202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475615" y="0"/>
                  </a:moveTo>
                  <a:lnTo>
                    <a:pt x="118744" y="0"/>
                  </a:lnTo>
                  <a:lnTo>
                    <a:pt x="72707" y="9207"/>
                  </a:lnTo>
                  <a:lnTo>
                    <a:pt x="34925" y="34925"/>
                  </a:lnTo>
                  <a:lnTo>
                    <a:pt x="9207" y="72707"/>
                  </a:lnTo>
                  <a:lnTo>
                    <a:pt x="0" y="118745"/>
                  </a:lnTo>
                  <a:lnTo>
                    <a:pt x="0" y="475614"/>
                  </a:lnTo>
                  <a:lnTo>
                    <a:pt x="9207" y="521652"/>
                  </a:lnTo>
                  <a:lnTo>
                    <a:pt x="34925" y="559435"/>
                  </a:lnTo>
                  <a:lnTo>
                    <a:pt x="72707" y="585152"/>
                  </a:lnTo>
                  <a:lnTo>
                    <a:pt x="118744" y="594360"/>
                  </a:lnTo>
                  <a:lnTo>
                    <a:pt x="475615" y="594360"/>
                  </a:lnTo>
                  <a:lnTo>
                    <a:pt x="521652" y="585152"/>
                  </a:lnTo>
                  <a:lnTo>
                    <a:pt x="559435" y="559435"/>
                  </a:lnTo>
                  <a:lnTo>
                    <a:pt x="585152" y="521652"/>
                  </a:lnTo>
                  <a:lnTo>
                    <a:pt x="594360" y="475614"/>
                  </a:lnTo>
                  <a:lnTo>
                    <a:pt x="594360" y="118745"/>
                  </a:lnTo>
                  <a:lnTo>
                    <a:pt x="585152" y="72707"/>
                  </a:lnTo>
                  <a:lnTo>
                    <a:pt x="559435" y="34925"/>
                  </a:lnTo>
                  <a:lnTo>
                    <a:pt x="521652" y="9207"/>
                  </a:lnTo>
                  <a:lnTo>
                    <a:pt x="475615" y="0"/>
                  </a:lnTo>
                  <a:close/>
                </a:path>
              </a:pathLst>
            </a:custGeom>
            <a:solidFill>
              <a:srgbClr val="DADB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89012" y="4287202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0" y="118745"/>
                  </a:moveTo>
                  <a:lnTo>
                    <a:pt x="9207" y="72707"/>
                  </a:lnTo>
                  <a:lnTo>
                    <a:pt x="34925" y="34925"/>
                  </a:lnTo>
                  <a:lnTo>
                    <a:pt x="72707" y="9207"/>
                  </a:lnTo>
                  <a:lnTo>
                    <a:pt x="118744" y="0"/>
                  </a:lnTo>
                  <a:lnTo>
                    <a:pt x="475615" y="0"/>
                  </a:lnTo>
                  <a:lnTo>
                    <a:pt x="521652" y="9207"/>
                  </a:lnTo>
                  <a:lnTo>
                    <a:pt x="559435" y="34925"/>
                  </a:lnTo>
                  <a:lnTo>
                    <a:pt x="585152" y="72707"/>
                  </a:lnTo>
                  <a:lnTo>
                    <a:pt x="594360" y="118745"/>
                  </a:lnTo>
                  <a:lnTo>
                    <a:pt x="594360" y="475614"/>
                  </a:lnTo>
                  <a:lnTo>
                    <a:pt x="585152" y="521652"/>
                  </a:lnTo>
                  <a:lnTo>
                    <a:pt x="559435" y="559435"/>
                  </a:lnTo>
                  <a:lnTo>
                    <a:pt x="521652" y="585152"/>
                  </a:lnTo>
                  <a:lnTo>
                    <a:pt x="475615" y="594360"/>
                  </a:lnTo>
                  <a:lnTo>
                    <a:pt x="118744" y="594360"/>
                  </a:lnTo>
                  <a:lnTo>
                    <a:pt x="72707" y="585152"/>
                  </a:lnTo>
                  <a:lnTo>
                    <a:pt x="34925" y="559435"/>
                  </a:lnTo>
                  <a:lnTo>
                    <a:pt x="9207" y="521652"/>
                  </a:lnTo>
                  <a:lnTo>
                    <a:pt x="0" y="475614"/>
                  </a:lnTo>
                  <a:lnTo>
                    <a:pt x="0" y="118745"/>
                  </a:lnTo>
                </a:path>
              </a:pathLst>
            </a:custGeom>
            <a:ln w="15239">
              <a:solidFill>
                <a:srgbClr val="BFC1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180147" y="4353242"/>
            <a:ext cx="1676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262323"/>
                </a:solidFill>
                <a:latin typeface="Calibri"/>
                <a:cs typeface="Calibri"/>
              </a:rPr>
              <a:t>3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16987" y="6419850"/>
            <a:ext cx="2592387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8069" y="941705"/>
            <a:ext cx="830516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Πρακ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τ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ικέ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r>
              <a:rPr sz="3700" b="1" spc="-3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80" dirty="0">
                <a:solidFill>
                  <a:srgbClr val="000000"/>
                </a:solidFill>
                <a:latin typeface="Calibri"/>
                <a:cs typeface="Calibri"/>
              </a:rPr>
              <a:t>δ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ραστηρι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ό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τητ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ε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r>
              <a:rPr sz="3700" b="1" spc="-3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κα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ι</a:t>
            </a:r>
            <a:r>
              <a:rPr sz="3700" b="1" spc="-3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πρ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ο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σ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ο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μ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ο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ιώσ</a:t>
            </a:r>
            <a:r>
              <a:rPr sz="3700" b="1" spc="-170" dirty="0">
                <a:solidFill>
                  <a:srgbClr val="000000"/>
                </a:solidFill>
                <a:latin typeface="Calibri"/>
                <a:cs typeface="Calibri"/>
              </a:rPr>
              <a:t>ε</a:t>
            </a:r>
            <a:r>
              <a:rPr sz="3700" b="1" spc="-175" dirty="0">
                <a:solidFill>
                  <a:srgbClr val="000000"/>
                </a:solidFill>
                <a:latin typeface="Calibri"/>
                <a:cs typeface="Calibri"/>
              </a:rPr>
              <a:t>ι</a:t>
            </a:r>
            <a:r>
              <a:rPr sz="3700" b="1" dirty="0">
                <a:solidFill>
                  <a:srgbClr val="000000"/>
                </a:solidFill>
                <a:latin typeface="Calibri"/>
                <a:cs typeface="Calibri"/>
              </a:rPr>
              <a:t>ς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069" y="4246879"/>
            <a:ext cx="188277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Πρακτικέ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850" b="1" spc="-1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8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850" b="1" spc="-85" dirty="0">
                <a:solidFill>
                  <a:srgbClr val="262323"/>
                </a:solidFill>
                <a:latin typeface="Calibri"/>
                <a:cs typeface="Calibri"/>
              </a:rPr>
              <a:t>ρακτικ</a:t>
            </a:r>
            <a:r>
              <a:rPr sz="1850" b="1" spc="-90" dirty="0">
                <a:solidFill>
                  <a:srgbClr val="262323"/>
                </a:solidFill>
                <a:latin typeface="Calibri"/>
                <a:cs typeface="Calibri"/>
              </a:rPr>
              <a:t>έ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069" y="4728845"/>
            <a:ext cx="3422015" cy="137033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0"/>
              </a:spcBef>
            </a:pP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Ελκυστικές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δραστηριότητες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και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σενάρια που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επικεντρώνονται στην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ασφάλεια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δικτύων,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θα </a:t>
            </a:r>
            <a:r>
              <a:rPr sz="1450" spc="-3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τα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θεμέλια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για τον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τρόπο υλοποίησης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ασφαλών αρχιτεκτονικών δικτύων,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τη 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διαμόρφωση )και την πρακτική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εφαρμογή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μέτρων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ελέγχου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πρόσβασης.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17820" y="4246879"/>
            <a:ext cx="267081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Μάθησ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850" b="1" spc="-1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μ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850" b="1" spc="-1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βάσ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850" b="1" spc="-1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850" b="1" spc="-1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850" b="1" spc="-75" dirty="0">
                <a:solidFill>
                  <a:srgbClr val="262323"/>
                </a:solidFill>
                <a:latin typeface="Calibri"/>
                <a:cs typeface="Calibri"/>
              </a:rPr>
              <a:t>παιχνίδ</a:t>
            </a:r>
            <a:r>
              <a:rPr sz="185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17820" y="4742815"/>
            <a:ext cx="3626485" cy="92075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0"/>
              </a:spcBef>
            </a:pP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Συμμετέχετε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σε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ρεαλιστικό παιχνίδι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μάθησης, θα </a:t>
            </a:r>
            <a:r>
              <a:rPr sz="1450" spc="-3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τις γνώσεις και τις δεξιότητές σας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στον </a:t>
            </a:r>
            <a:r>
              <a:rPr sz="145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εντοπισμό, την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ανάλυση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και προσομοιωμένων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στον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 κυβερνοχώρο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σε ενεργειακές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υποδομές.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66300" y="4246879"/>
            <a:ext cx="81661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spc="-15" dirty="0">
                <a:solidFill>
                  <a:srgbClr val="262323"/>
                </a:solidFill>
                <a:latin typeface="Calibri"/>
                <a:cs typeface="Calibri"/>
              </a:rPr>
              <a:t>Σενάρια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66300" y="4742815"/>
            <a:ext cx="3681729" cy="1145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0"/>
              </a:spcBef>
            </a:pP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Διάφορα σενάρια μάθησης κατά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τη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διάρκεια 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ολόκληρης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κατάρτισης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ενότητας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CSP</a:t>
            </a:r>
            <a:r>
              <a:rPr sz="145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από </a:t>
            </a:r>
            <a:r>
              <a:rPr sz="1450" spc="-3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τους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εκπαιδευτές 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και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το παρεχόμενο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υλικό. Αυτό </a:t>
            </a:r>
            <a:r>
              <a:rPr sz="1450" spc="-3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δίνει γνώσεις σχετικά </a:t>
            </a:r>
            <a:r>
              <a:rPr sz="1450" spc="-15" dirty="0">
                <a:solidFill>
                  <a:srgbClr val="262323"/>
                </a:solidFill>
                <a:latin typeface="Calibri"/>
                <a:cs typeface="Calibri"/>
              </a:rPr>
              <a:t>με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την </a:t>
            </a:r>
            <a:r>
              <a:rPr sz="1450" spc="-25" dirty="0">
                <a:solidFill>
                  <a:srgbClr val="262323"/>
                </a:solidFill>
                <a:latin typeface="Calibri"/>
                <a:cs typeface="Calibri"/>
              </a:rPr>
              <a:t>πραγματική </a:t>
            </a:r>
            <a:r>
              <a:rPr sz="145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κατάσταση</a:t>
            </a:r>
            <a:r>
              <a:rPr sz="145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50" spc="-5" dirty="0">
                <a:solidFill>
                  <a:srgbClr val="262323"/>
                </a:solidFill>
                <a:latin typeface="Calibri"/>
                <a:cs typeface="Calibri"/>
              </a:rPr>
              <a:t>εργασίας.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19245" y="6750050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11171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11171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7" y="6718300"/>
            <a:ext cx="2590800" cy="48164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9012" y="1586547"/>
            <a:ext cx="3958272" cy="244602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8445" y="1586547"/>
            <a:ext cx="3958272" cy="244602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88194" y="1586547"/>
            <a:ext cx="3958272" cy="24460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29600"/>
            <a:chOff x="0" y="0"/>
            <a:chExt cx="14630400" cy="8229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564" y="7528559"/>
              <a:ext cx="2194560" cy="5257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4580" y="773747"/>
            <a:ext cx="7236459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Αντ</a:t>
            </a:r>
            <a:r>
              <a:rPr sz="3750" b="1" spc="-180" dirty="0">
                <a:solidFill>
                  <a:srgbClr val="12BDE4"/>
                </a:solidFill>
                <a:latin typeface="Arial"/>
                <a:cs typeface="Arial"/>
              </a:rPr>
              <a:t>ι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στο</a:t>
            </a:r>
            <a:r>
              <a:rPr sz="3750" b="1" spc="-180" dirty="0">
                <a:solidFill>
                  <a:srgbClr val="12BDE4"/>
                </a:solidFill>
                <a:latin typeface="Arial"/>
                <a:cs typeface="Arial"/>
              </a:rPr>
              <a:t>ίχι</a:t>
            </a:r>
            <a:r>
              <a:rPr sz="3750" b="1" spc="-170" dirty="0">
                <a:solidFill>
                  <a:srgbClr val="12BDE4"/>
                </a:solidFill>
                <a:latin typeface="Arial"/>
                <a:cs typeface="Arial"/>
              </a:rPr>
              <a:t>σ</a:t>
            </a:r>
            <a:r>
              <a:rPr sz="3750" b="1" dirty="0">
                <a:solidFill>
                  <a:srgbClr val="12BDE4"/>
                </a:solidFill>
                <a:latin typeface="Arial"/>
                <a:cs typeface="Arial"/>
              </a:rPr>
              <a:t>η</a:t>
            </a:r>
            <a:r>
              <a:rPr sz="3750" b="1" spc="-350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μ</a:t>
            </a:r>
            <a:r>
              <a:rPr sz="3750" b="1" spc="5" dirty="0">
                <a:solidFill>
                  <a:srgbClr val="12BDE4"/>
                </a:solidFill>
                <a:latin typeface="Arial"/>
                <a:cs typeface="Arial"/>
              </a:rPr>
              <a:t>ε</a:t>
            </a:r>
            <a:r>
              <a:rPr sz="3750" b="1" spc="-345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3750" b="1" spc="-180" dirty="0">
                <a:solidFill>
                  <a:srgbClr val="12BDE4"/>
                </a:solidFill>
                <a:latin typeface="Arial"/>
                <a:cs typeface="Arial"/>
              </a:rPr>
              <a:t>E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CS</a:t>
            </a:r>
            <a:r>
              <a:rPr sz="3750" b="1" dirty="0">
                <a:solidFill>
                  <a:srgbClr val="12BDE4"/>
                </a:solidFill>
                <a:latin typeface="Arial"/>
                <a:cs typeface="Arial"/>
              </a:rPr>
              <a:t>F</a:t>
            </a:r>
            <a:r>
              <a:rPr sz="3750" b="1" spc="-350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C</a:t>
            </a:r>
            <a:r>
              <a:rPr sz="3750" b="1" spc="-180" dirty="0">
                <a:solidFill>
                  <a:srgbClr val="12BDE4"/>
                </a:solidFill>
                <a:latin typeface="Arial"/>
                <a:cs typeface="Arial"/>
              </a:rPr>
              <a:t>I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S</a:t>
            </a:r>
            <a:r>
              <a:rPr sz="3750" b="1" dirty="0">
                <a:solidFill>
                  <a:srgbClr val="12BDE4"/>
                </a:solidFill>
                <a:latin typeface="Arial"/>
                <a:cs typeface="Arial"/>
              </a:rPr>
              <a:t>O</a:t>
            </a:r>
            <a:r>
              <a:rPr sz="3750" b="1" spc="-345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3750" b="1" spc="-180" dirty="0">
                <a:solidFill>
                  <a:srgbClr val="12BDE4"/>
                </a:solidFill>
                <a:latin typeface="Arial"/>
                <a:cs typeface="Arial"/>
              </a:rPr>
              <a:t>P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rof</a:t>
            </a:r>
            <a:r>
              <a:rPr sz="3750" b="1" spc="-180" dirty="0">
                <a:solidFill>
                  <a:srgbClr val="12BDE4"/>
                </a:solidFill>
                <a:latin typeface="Arial"/>
                <a:cs typeface="Arial"/>
              </a:rPr>
              <a:t>i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l</a:t>
            </a:r>
            <a:r>
              <a:rPr sz="3750" b="1" dirty="0">
                <a:solidFill>
                  <a:srgbClr val="12BDE4"/>
                </a:solidFill>
                <a:latin typeface="Arial"/>
                <a:cs typeface="Arial"/>
              </a:rPr>
              <a:t>e</a:t>
            </a:r>
            <a:endParaRPr sz="3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19245" y="7353458"/>
            <a:ext cx="2648585" cy="13208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77202" y="1796732"/>
          <a:ext cx="13856334" cy="4968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37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32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10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Ε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ν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ό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τη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τ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α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0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Θέ</a:t>
                      </a:r>
                      <a:r>
                        <a:rPr sz="1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μ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12BDE4"/>
                    </a:solidFill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Καθήκοντ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α</a:t>
                      </a:r>
                      <a:r>
                        <a:rPr sz="10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τ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ου</a:t>
                      </a:r>
                      <a:r>
                        <a:rPr sz="10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CS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12BDE4"/>
                    </a:solidFill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Δεξ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ι</a:t>
                      </a:r>
                      <a:r>
                        <a:rPr sz="1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ότητε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ς</a:t>
                      </a:r>
                      <a:r>
                        <a:rPr sz="100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CS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12BDE4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Γνώσ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η</a:t>
                      </a:r>
                      <a:r>
                        <a:rPr sz="10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CS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12BD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922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Θέμα-1: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Δεοντολογική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συμπεριφορά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επαγγελματισμός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16839" marR="1250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Καθορισμός,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υλοποίηση,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επικοινωνία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συντήρηση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των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στόχων, απαιτήσεων, στρατηγικών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πολιτικών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κυβερνοασφάλειας, ευθυγραμμισμένων με την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επιχειρησιακή στρατηγική για την υποστήριξη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των </a:t>
                      </a:r>
                      <a:r>
                        <a:rPr sz="1000" spc="3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οργανωτικών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16839" marR="419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Αξιολόγηση και ενίσχυση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της κατάστασης κυβερνοασφάλειας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ενός</a:t>
                      </a:r>
                      <a:r>
                        <a:rPr sz="1000" spc="-5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οργανισμού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Πολιτικές</a:t>
                      </a:r>
                      <a:r>
                        <a:rPr sz="1000" spc="-3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90170" marR="5981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Θέμα-2: Θεμελιώδης γνώση της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ασφάλειας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στον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κυβερνοχώρο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6205" marR="29210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Προγραμματισμός, υποστήριξη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καθοδήγηση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της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εκτέλεσης μιας στρατηγικής για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την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ασφάλεια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στον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κυβερνοχώρο.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6839" marR="41529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Ανάλυση και υλοποίηση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πολιτικών, πιστοποιήσεων,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προτύπων,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μεθοδολογιών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πλαισίων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λογισμικού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Πρότυπα, μεθοδολογίες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 πλαίσια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λογισμικού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Θέμα-2: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Σώμα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γνώσεων</a:t>
                      </a:r>
                      <a:r>
                        <a:rPr sz="1000" spc="-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για την κυβερνοασφάλεια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Παρακολούθηση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προόδου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στην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16205" marR="4838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Ανάλυση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3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συμφωνώ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συμμορφώνομαι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με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τους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νόμους, τους κανονισμούς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 τις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νομοθεσίες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που 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σχετίζονται με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την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ασφάλεια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στον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κυβερνοχώρο.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36703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Νόμοι,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κανονισμοί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νομοθεσίες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που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σχετίζονται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με </a:t>
                      </a:r>
                      <a:r>
                        <a:rPr sz="1000" spc="-26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την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594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Θέμα-3: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Απειλές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 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Ευπάθειες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5570" marR="16891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Εντοπισμός και επίλυση ζητημάτων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που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σχετίζονται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με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την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6205" marR="57721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Ανάλυση και υλοποίηση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συστάσεων και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βέλτιστων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πρακτικών για την ασφάλεια στον κυβερνοχώρο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 marR="16573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Συστάσεις και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βέλτιστες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πρακτικές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για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την ασφάλεια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στον </a:t>
                      </a:r>
                      <a:r>
                        <a:rPr sz="1000" spc="-26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κυβερνοχώρο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Θέμα-4: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Σκέψεις</a:t>
                      </a:r>
                      <a:r>
                        <a:rPr sz="1000" spc="-3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για</a:t>
                      </a:r>
                      <a:r>
                        <a:rPr sz="1000" spc="-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τον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παράγοντα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15570" marR="47879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Προγραμματισμός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λογισμικού για την ανάπτυξη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σχέσεων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με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αρχές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κοινότητες</a:t>
                      </a:r>
                      <a:r>
                        <a:rPr sz="1000" spc="-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που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σχετίζονται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με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την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16205" marR="82232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Προσδιορισμός και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ενίσχυση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της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κατάστασης </a:t>
                      </a:r>
                      <a:r>
                        <a:rPr sz="1000" spc="-26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κυβερνοασφάλειας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ενός οργανισμού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Απαιτήσεις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δεοντολογικής οργάνωσης κυβερνοασφάλειας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89535" marR="726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Θέμα-5: Σχεδιασμός και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υλοποίηση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ασφαλούς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αρχιτεκτονικής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5570" marR="10795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Επανεξέταση, σχεδιασμός και κατανομή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των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κατάλληλων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πόρων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Διαχείριση</a:t>
                      </a:r>
                      <a:r>
                        <a:rPr sz="1000" spc="-3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πόρων</a:t>
                      </a:r>
                      <a:r>
                        <a:rPr sz="1000" spc="-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Διαδικασίες</a:t>
                      </a:r>
                      <a:r>
                        <a:rPr sz="1000" spc="-3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522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148080" y="6794817"/>
            <a:ext cx="28568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Εκπαιδευτές</a:t>
            </a:r>
            <a:r>
              <a:rPr sz="1250" spc="-5" dirty="0">
                <a:solidFill>
                  <a:srgbClr val="11171F"/>
                </a:solidFill>
                <a:latin typeface="Arial"/>
                <a:cs typeface="Arial"/>
              </a:rPr>
              <a:t>: Paresh</a:t>
            </a:r>
            <a:r>
              <a:rPr sz="1250" dirty="0">
                <a:solidFill>
                  <a:srgbClr val="11171F"/>
                </a:solidFill>
                <a:latin typeface="Arial"/>
                <a:cs typeface="Arial"/>
              </a:rPr>
              <a:t> &amp;</a:t>
            </a:r>
            <a:r>
              <a:rPr sz="12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Δημήτρης</a:t>
            </a:r>
            <a:r>
              <a:rPr sz="1250" spc="6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Κούτρας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04165" y="6794817"/>
            <a:ext cx="19939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30" dirty="0">
                <a:solidFill>
                  <a:srgbClr val="11171F"/>
                </a:solidFill>
                <a:latin typeface="Arial"/>
                <a:cs typeface="Arial"/>
              </a:rPr>
              <a:t>2</a:t>
            </a:r>
            <a:r>
              <a:rPr sz="1250" dirty="0">
                <a:solidFill>
                  <a:srgbClr val="11171F"/>
                </a:solidFill>
                <a:latin typeface="Arial"/>
                <a:cs typeface="Arial"/>
              </a:rPr>
              <a:t>4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29600"/>
            <a:chOff x="0" y="0"/>
            <a:chExt cx="14630400" cy="8229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564" y="7528559"/>
              <a:ext cx="2194560" cy="5257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4580" y="773747"/>
            <a:ext cx="7236459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Αντ</a:t>
            </a:r>
            <a:r>
              <a:rPr sz="3750" b="1" spc="-180" dirty="0">
                <a:solidFill>
                  <a:srgbClr val="12BDE4"/>
                </a:solidFill>
                <a:latin typeface="Arial"/>
                <a:cs typeface="Arial"/>
              </a:rPr>
              <a:t>ι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στο</a:t>
            </a:r>
            <a:r>
              <a:rPr sz="3750" b="1" spc="-180" dirty="0">
                <a:solidFill>
                  <a:srgbClr val="12BDE4"/>
                </a:solidFill>
                <a:latin typeface="Arial"/>
                <a:cs typeface="Arial"/>
              </a:rPr>
              <a:t>ίχι</a:t>
            </a:r>
            <a:r>
              <a:rPr sz="3750" b="1" spc="-170" dirty="0">
                <a:solidFill>
                  <a:srgbClr val="12BDE4"/>
                </a:solidFill>
                <a:latin typeface="Arial"/>
                <a:cs typeface="Arial"/>
              </a:rPr>
              <a:t>σ</a:t>
            </a:r>
            <a:r>
              <a:rPr sz="3750" b="1" dirty="0">
                <a:solidFill>
                  <a:srgbClr val="12BDE4"/>
                </a:solidFill>
                <a:latin typeface="Arial"/>
                <a:cs typeface="Arial"/>
              </a:rPr>
              <a:t>η</a:t>
            </a:r>
            <a:r>
              <a:rPr sz="3750" b="1" spc="-350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μ</a:t>
            </a:r>
            <a:r>
              <a:rPr sz="3750" b="1" spc="5" dirty="0">
                <a:solidFill>
                  <a:srgbClr val="12BDE4"/>
                </a:solidFill>
                <a:latin typeface="Arial"/>
                <a:cs typeface="Arial"/>
              </a:rPr>
              <a:t>ε</a:t>
            </a:r>
            <a:r>
              <a:rPr sz="3750" b="1" spc="-345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3750" b="1" spc="-180" dirty="0">
                <a:solidFill>
                  <a:srgbClr val="12BDE4"/>
                </a:solidFill>
                <a:latin typeface="Arial"/>
                <a:cs typeface="Arial"/>
              </a:rPr>
              <a:t>E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CS</a:t>
            </a:r>
            <a:r>
              <a:rPr sz="3750" b="1" dirty="0">
                <a:solidFill>
                  <a:srgbClr val="12BDE4"/>
                </a:solidFill>
                <a:latin typeface="Arial"/>
                <a:cs typeface="Arial"/>
              </a:rPr>
              <a:t>F</a:t>
            </a:r>
            <a:r>
              <a:rPr sz="3750" b="1" spc="-350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C</a:t>
            </a:r>
            <a:r>
              <a:rPr sz="3750" b="1" spc="-180" dirty="0">
                <a:solidFill>
                  <a:srgbClr val="12BDE4"/>
                </a:solidFill>
                <a:latin typeface="Arial"/>
                <a:cs typeface="Arial"/>
              </a:rPr>
              <a:t>I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S</a:t>
            </a:r>
            <a:r>
              <a:rPr sz="3750" b="1" dirty="0">
                <a:solidFill>
                  <a:srgbClr val="12BDE4"/>
                </a:solidFill>
                <a:latin typeface="Arial"/>
                <a:cs typeface="Arial"/>
              </a:rPr>
              <a:t>O</a:t>
            </a:r>
            <a:r>
              <a:rPr sz="3750" b="1" spc="-345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3750" b="1" spc="-180" dirty="0">
                <a:solidFill>
                  <a:srgbClr val="12BDE4"/>
                </a:solidFill>
                <a:latin typeface="Arial"/>
                <a:cs typeface="Arial"/>
              </a:rPr>
              <a:t>P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rof</a:t>
            </a:r>
            <a:r>
              <a:rPr sz="3750" b="1" spc="-180" dirty="0">
                <a:solidFill>
                  <a:srgbClr val="12BDE4"/>
                </a:solidFill>
                <a:latin typeface="Arial"/>
                <a:cs typeface="Arial"/>
              </a:rPr>
              <a:t>i</a:t>
            </a:r>
            <a:r>
              <a:rPr sz="3750" b="1" spc="-175" dirty="0">
                <a:solidFill>
                  <a:srgbClr val="12BDE4"/>
                </a:solidFill>
                <a:latin typeface="Arial"/>
                <a:cs typeface="Arial"/>
              </a:rPr>
              <a:t>l</a:t>
            </a:r>
            <a:r>
              <a:rPr sz="3750" b="1" dirty="0">
                <a:solidFill>
                  <a:srgbClr val="12BDE4"/>
                </a:solidFill>
                <a:latin typeface="Arial"/>
                <a:cs typeface="Arial"/>
              </a:rPr>
              <a:t>e</a:t>
            </a:r>
            <a:endParaRPr sz="37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19245" y="7353458"/>
            <a:ext cx="2648585" cy="13208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77202" y="1796732"/>
          <a:ext cx="13857605" cy="45446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6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5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0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67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10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Ε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ν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ό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τη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τ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α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0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Θέ</a:t>
                      </a:r>
                      <a:r>
                        <a:rPr sz="1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μ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12BDE4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Καθήκοντ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α</a:t>
                      </a:r>
                      <a:r>
                        <a:rPr sz="10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τ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ου</a:t>
                      </a:r>
                      <a:r>
                        <a:rPr sz="10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CS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12BDE4"/>
                    </a:solidFill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Δεξ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ι</a:t>
                      </a:r>
                      <a:r>
                        <a:rPr sz="1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ότητε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ς</a:t>
                      </a:r>
                      <a:r>
                        <a:rPr sz="100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CS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12BDE4"/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Γνώσ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η</a:t>
                      </a:r>
                      <a:r>
                        <a:rPr sz="10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CS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sz="10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12BD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562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Θέμα-6: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Επιλογή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υλοποίηση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ελέγχων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ασφαλείας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0170" marR="283210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Επανεξέταση και βελτίωση των εγγράφων ασφαλείας,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των αναφορών, των SLA και διασφάλιση των στόχων 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ασφαλείας.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48590" marR="551815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Σχεδιασμός,</a:t>
                      </a:r>
                      <a:r>
                        <a:rPr sz="1000" spc="3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παρακολούθηση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αναθεώρηση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του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συστήματος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διαχείρισης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της 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ασφάλειας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των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πληροφοριών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(ISMS)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είτε 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κατευθύνεται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είτε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με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την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καθοδήγηση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της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εξωτερικής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ανάθεσής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Πολιτικές</a:t>
                      </a:r>
                      <a:r>
                        <a:rPr sz="1000" spc="-3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T w="28575">
                      <a:solidFill>
                        <a:srgbClr val="11171F"/>
                      </a:solidFill>
                      <a:prstDash val="solid"/>
                    </a:lnT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90170" marR="8191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Θέμα-7: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Ασφάλεια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δεδομένων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προστασία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ιδιωτικής </a:t>
                      </a:r>
                      <a:r>
                        <a:rPr sz="1000" spc="-26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ζωής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μέσω 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σχεδιασμού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Καθιέρωση </a:t>
                      </a:r>
                      <a:r>
                        <a:rPr sz="1000" spc="-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σχεδίου</a:t>
                      </a:r>
                      <a:r>
                        <a:rPr sz="1000" spc="-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ασφάλειας στον κυβερνοχώρο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1435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Υλοποίηση συστάσεων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 βέλτιστων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πρακτικών για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την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ασφάλεια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στον κυβερνοχώρο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1765" marR="16700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Συστάσεις και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βέλτιστες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πρακτικές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για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την ασφάλεια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στον </a:t>
                      </a:r>
                      <a:r>
                        <a:rPr sz="1000" spc="-26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κυβερνοχώρο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pPr marL="89535" marR="2914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Θέμα-8: Διακυβέρνηση ασφάλειας πληροφοριών 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(ΔΑΠκαι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διαχείριση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κινδύνων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ασφάλειας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πληροφοριών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(ΔΑΚ)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58420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Διαπραγματεύεται τον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προϋπολογισμό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για την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ασφάλεια στον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κυβερνοχώρο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με την ανώτερη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διοίκηση.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Διαχείριση</a:t>
                      </a:r>
                      <a:r>
                        <a:rPr sz="1000" spc="-3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πόρων</a:t>
                      </a:r>
                      <a:r>
                        <a:rPr sz="1000" spc="-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51130" marR="4381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Πρότυπα,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μεθοδολογίες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πλαίσια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λογισμικού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διαχείρισης </a:t>
                      </a:r>
                      <a:r>
                        <a:rPr sz="1000" spc="-26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κινδύνων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88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Θέμα-9: Έλεγχοι ασφαλείας και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συμμόρφωση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403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Επικοινωνία, συντονισμός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συνεργασία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με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εσωτερικά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εξωτερικά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ενδιαφερόμενα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μέρη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7320" marR="527050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Πρόβλεψη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των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απαιτούμενων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αλλαγών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στη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στρατηγική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ασφάλειας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πληροφοριών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του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οργανισμού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διαμόρφωση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νέων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σχεδίων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1130" marR="158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Πρότυπα,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διαδικασίες 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κατευθυντήριες γραμμές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για τον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έλεγχο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ασφαλείας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Θέμα-9: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ηθική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συμμόρφωση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5924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Πρόβλεψη των απειλών, των αναγκών και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των </a:t>
                      </a:r>
                      <a:r>
                        <a:rPr sz="1000" spc="3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επερχόμενων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προκλήσεων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στον</a:t>
                      </a:r>
                      <a:r>
                        <a:rPr sz="1000" spc="-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κυβερνοχώρο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47320" marR="53022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Εξασφαλίζει ότι 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η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ανώτερη διοίκηση εγκρίνει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τους </a:t>
                      </a:r>
                      <a:r>
                        <a:rPr sz="1000" spc="-26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κινδύνους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κυβερνοασφάλειας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2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του</a:t>
                      </a:r>
                      <a:r>
                        <a:rPr sz="1000" spc="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οργανισμού.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Απαιτήσεις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δεοντολογικής οργάνωσης κυβερνοασφάλειας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842">
                <a:tc>
                  <a:txBody>
                    <a:bodyPr/>
                    <a:lstStyle/>
                    <a:p>
                      <a:pPr marL="88900" marR="43624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Θέμα-9: Πρότυπα 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πλαίσια</a:t>
                      </a:r>
                      <a:r>
                        <a:rPr sz="1000" spc="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λογισμικού διαχείρισης </a:t>
                      </a:r>
                      <a:r>
                        <a:rPr sz="1000" spc="-26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ασφάλειας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Παρακίνηση και ενθάρρυνση</a:t>
                      </a:r>
                      <a:r>
                        <a:rPr sz="100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των</a:t>
                      </a:r>
                      <a:r>
                        <a:rPr sz="1000" spc="-2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11171F"/>
                          </a:solidFill>
                          <a:latin typeface="Arial"/>
                          <a:cs typeface="Arial"/>
                        </a:rPr>
                        <a:t>ανθρώπων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11171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148080" y="6794817"/>
            <a:ext cx="28568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Εκπαιδευτές</a:t>
            </a:r>
            <a:r>
              <a:rPr sz="1250" spc="-5" dirty="0">
                <a:solidFill>
                  <a:srgbClr val="11171F"/>
                </a:solidFill>
                <a:latin typeface="Arial"/>
                <a:cs typeface="Arial"/>
              </a:rPr>
              <a:t>: Paresh</a:t>
            </a:r>
            <a:r>
              <a:rPr sz="1250" dirty="0">
                <a:solidFill>
                  <a:srgbClr val="11171F"/>
                </a:solidFill>
                <a:latin typeface="Arial"/>
                <a:cs typeface="Arial"/>
              </a:rPr>
              <a:t> &amp;</a:t>
            </a:r>
            <a:r>
              <a:rPr sz="12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Δημήτρης</a:t>
            </a:r>
            <a:r>
              <a:rPr sz="1250" spc="6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Κούτρας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39394" y="6794817"/>
            <a:ext cx="19939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30" dirty="0">
                <a:solidFill>
                  <a:srgbClr val="11171F"/>
                </a:solidFill>
                <a:latin typeface="Arial"/>
                <a:cs typeface="Arial"/>
              </a:rPr>
              <a:t>2</a:t>
            </a:r>
            <a:r>
              <a:rPr sz="1250" dirty="0">
                <a:solidFill>
                  <a:srgbClr val="11171F"/>
                </a:solidFill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29600"/>
            <a:chOff x="0" y="0"/>
            <a:chExt cx="14630400" cy="8229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564" y="7528559"/>
              <a:ext cx="2194560" cy="5257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4580" y="773747"/>
            <a:ext cx="2307590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b="1" spc="-15" dirty="0">
                <a:solidFill>
                  <a:srgbClr val="12BDE4"/>
                </a:solidFill>
                <a:latin typeface="Arial"/>
                <a:cs typeface="Arial"/>
              </a:rPr>
              <a:t>Αναφο</a:t>
            </a:r>
            <a:r>
              <a:rPr sz="3750" b="1" spc="-10" dirty="0">
                <a:solidFill>
                  <a:srgbClr val="12BDE4"/>
                </a:solidFill>
                <a:latin typeface="Arial"/>
                <a:cs typeface="Arial"/>
              </a:rPr>
              <a:t>ρ</a:t>
            </a:r>
            <a:r>
              <a:rPr sz="3750" b="1" spc="-15" dirty="0">
                <a:solidFill>
                  <a:srgbClr val="12BDE4"/>
                </a:solidFill>
                <a:latin typeface="Arial"/>
                <a:cs typeface="Arial"/>
              </a:rPr>
              <a:t>έ</a:t>
            </a:r>
            <a:r>
              <a:rPr sz="3750" b="1" dirty="0">
                <a:solidFill>
                  <a:srgbClr val="12BDE4"/>
                </a:solidFill>
                <a:latin typeface="Arial"/>
                <a:cs typeface="Arial"/>
              </a:rPr>
              <a:t>ς</a:t>
            </a:r>
            <a:endParaRPr sz="37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4425" y="1972627"/>
            <a:ext cx="8868410" cy="228473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281305" marR="903605" indent="-268605">
              <a:lnSpc>
                <a:spcPct val="89100"/>
              </a:lnSpc>
              <a:spcBef>
                <a:spcPts val="320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Οργανισμός</a:t>
            </a:r>
            <a:r>
              <a:rPr sz="12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Ευρωπαϊκής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Ένωσης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(2022).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ECSF,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Ευρωπαϊκό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πλαίσιο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δεξιοτήτων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Υπηρεσία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Εκδόσεων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https://doi.org/10.2824/859537</a:t>
            </a:r>
            <a:endParaRPr sz="1200">
              <a:latin typeface="Arial"/>
              <a:cs typeface="Arial"/>
            </a:endParaRPr>
          </a:p>
          <a:p>
            <a:pPr marL="280035" indent="-267335">
              <a:lnSpc>
                <a:spcPct val="100000"/>
              </a:lnSpc>
              <a:spcBef>
                <a:spcPts val="455"/>
              </a:spcBef>
              <a:buSzPct val="141666"/>
              <a:buAutoNum type="arabicPeriod"/>
              <a:tabLst>
                <a:tab pos="280035" algn="l"/>
              </a:tabLst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R.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Schoon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S.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Kleinaltepohl,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Cybersecurity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Electricity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Sector: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Arial"/>
                <a:cs typeface="Arial"/>
              </a:rPr>
              <a:t>(SpringerLink,</a:t>
            </a:r>
            <a:r>
              <a:rPr sz="12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2018).</a:t>
            </a:r>
            <a:endParaRPr sz="1200">
              <a:latin typeface="Arial"/>
              <a:cs typeface="Arial"/>
            </a:endParaRPr>
          </a:p>
          <a:p>
            <a:pPr marL="280670" indent="-267970">
              <a:lnSpc>
                <a:spcPct val="100000"/>
              </a:lnSpc>
              <a:spcBef>
                <a:spcPts val="360"/>
              </a:spcBef>
              <a:buSzPct val="141666"/>
              <a:buAutoNum type="arabicPeriod"/>
              <a:tabLst>
                <a:tab pos="280670" algn="l"/>
              </a:tabLst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J.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R.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Industrial Cybersecurity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(,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2015).</a:t>
            </a:r>
            <a:endParaRPr sz="1200">
              <a:latin typeface="Arial"/>
              <a:cs typeface="Arial"/>
            </a:endParaRPr>
          </a:p>
          <a:p>
            <a:pPr marL="281305" marR="638810" indent="-268605">
              <a:lnSpc>
                <a:spcPct val="84100"/>
              </a:lnSpc>
              <a:spcBef>
                <a:spcPts val="610"/>
              </a:spcBef>
              <a:buSzPct val="141666"/>
              <a:buAutoNum type="arabicPeriod"/>
              <a:tabLst>
                <a:tab pos="280035" algn="l"/>
              </a:tabLst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ECSO,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"Energy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Networks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Smart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Grids",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Cyber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Security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Energy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WG3,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Sectoral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Demand,</a:t>
            </a:r>
            <a:r>
              <a:rPr sz="12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ΝοέμβριοςURL: </a:t>
            </a:r>
            <a:r>
              <a:rPr sz="1200" spc="-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https://.uploads/2022/10/5fdb2673903c6.pdf</a:t>
            </a:r>
            <a:endParaRPr sz="1200">
              <a:latin typeface="Arial"/>
              <a:cs typeface="Arial"/>
            </a:endParaRPr>
          </a:p>
          <a:p>
            <a:pPr marL="281305" marR="5080" indent="-268605">
              <a:lnSpc>
                <a:spcPct val="84100"/>
              </a:lnSpc>
              <a:spcBef>
                <a:spcPts val="715"/>
              </a:spcBef>
              <a:buSzPct val="141666"/>
              <a:buAutoNum type="arabicPeriod"/>
              <a:tabLst>
                <a:tab pos="280035" algn="l"/>
              </a:tabLst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ENISA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(Ευρωπαϊκή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Υπηρεσία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Κυβερνοασφάλειας),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"Smart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Grid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Threat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Landscape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Good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Practice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Guide",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ΔεκέμβριοςURL: </a:t>
            </a:r>
            <a:r>
              <a:rPr sz="1200" spc="-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https://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  <a:hlinkClick r:id="rId5"/>
              </a:rPr>
              <a:t>www.</a:t>
            </a:r>
            <a:r>
              <a:rPr sz="1200" u="sng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6"/>
              </a:rPr>
              <a:t>enisa.europ</a:t>
            </a:r>
            <a:r>
              <a:rPr sz="1200" u="sng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</a:rPr>
              <a:t>a</a:t>
            </a:r>
            <a:r>
              <a:rPr sz="1200" u="sng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6"/>
              </a:rPr>
              <a:t>eu/publications/smart-grid-threat-landscape-and-good-practice-</a:t>
            </a:r>
            <a:r>
              <a:rPr sz="1200" u="sng" spc="-30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200" u="sng" spc="10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6"/>
              </a:rPr>
              <a:t>g</a:t>
            </a:r>
            <a:r>
              <a:rPr sz="1200" u="sng" spc="10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</a:rPr>
              <a:t>uide</a:t>
            </a:r>
            <a:endParaRPr sz="1200">
              <a:latin typeface="Arial"/>
              <a:cs typeface="Arial"/>
            </a:endParaRPr>
          </a:p>
          <a:p>
            <a:pPr marL="280670" indent="-267970">
              <a:lnSpc>
                <a:spcPct val="100000"/>
              </a:lnSpc>
              <a:spcBef>
                <a:spcPts val="395"/>
              </a:spcBef>
              <a:buSzPct val="141666"/>
              <a:buFont typeface="Arial"/>
              <a:buAutoNum type="arabicPeriod"/>
              <a:tabLst>
                <a:tab pos="280670" algn="l"/>
              </a:tabLst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Άλλες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αναφέρονται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κάθε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θέμα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ΚΠΣ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8080" y="5844222"/>
            <a:ext cx="28568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Εκπαιδευτές</a:t>
            </a:r>
            <a:r>
              <a:rPr sz="1250" spc="-5" dirty="0">
                <a:solidFill>
                  <a:srgbClr val="11171F"/>
                </a:solidFill>
                <a:latin typeface="Arial"/>
                <a:cs typeface="Arial"/>
              </a:rPr>
              <a:t>: Paresh</a:t>
            </a:r>
            <a:r>
              <a:rPr sz="1250" dirty="0">
                <a:solidFill>
                  <a:srgbClr val="11171F"/>
                </a:solidFill>
                <a:latin typeface="Arial"/>
                <a:cs typeface="Arial"/>
              </a:rPr>
              <a:t> &amp;</a:t>
            </a:r>
            <a:r>
              <a:rPr sz="12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Δημήτρης</a:t>
            </a:r>
            <a:r>
              <a:rPr sz="1250" spc="6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Κούτρας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04165" y="5844222"/>
            <a:ext cx="19939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30" dirty="0">
                <a:solidFill>
                  <a:srgbClr val="11171F"/>
                </a:solidFill>
                <a:latin typeface="Arial"/>
                <a:cs typeface="Arial"/>
              </a:rPr>
              <a:t>2</a:t>
            </a:r>
            <a:r>
              <a:rPr sz="1250" dirty="0">
                <a:solidFill>
                  <a:srgbClr val="11171F"/>
                </a:solidFill>
                <a:latin typeface="Arial"/>
                <a:cs typeface="Arial"/>
              </a:rPr>
              <a:t>6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19245" y="6393815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29600"/>
            <a:chOff x="0" y="0"/>
            <a:chExt cx="14630400" cy="8229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564" y="7528559"/>
              <a:ext cx="2194560" cy="5257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4580" y="773747"/>
            <a:ext cx="3731260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b="1" spc="-165" dirty="0">
                <a:solidFill>
                  <a:srgbClr val="12BDE4"/>
                </a:solidFill>
                <a:latin typeface="Arial"/>
                <a:cs typeface="Arial"/>
              </a:rPr>
              <a:t>Διαφάνεια:</a:t>
            </a:r>
            <a:r>
              <a:rPr sz="3750" b="1" spc="35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3750" b="1" spc="-120" dirty="0">
                <a:solidFill>
                  <a:srgbClr val="12BDE4"/>
                </a:solidFill>
                <a:latin typeface="Arial"/>
                <a:cs typeface="Arial"/>
              </a:rPr>
              <a:t>Πηγές</a:t>
            </a:r>
            <a:endParaRPr sz="37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4425" y="1972627"/>
            <a:ext cx="8806815" cy="362077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281305" marR="70485" indent="-268605">
              <a:lnSpc>
                <a:spcPct val="89100"/>
              </a:lnSpc>
              <a:spcBef>
                <a:spcPts val="320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Περιεχόμενο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βίντεο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teaser: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περιεχόμενο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αυτού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βίντεο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βασίζεται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πακέτο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λογισμικού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CyberSecPro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Deliverables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πολύτιμες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συνεισφορές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τους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εταίρους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CyberSecPro.</a:t>
            </a:r>
            <a:endParaRPr sz="1200">
              <a:latin typeface="Arial"/>
              <a:cs typeface="Arial"/>
            </a:endParaRPr>
          </a:p>
          <a:p>
            <a:pPr marL="281305" marR="5080" indent="-268605">
              <a:lnSpc>
                <a:spcPct val="89100"/>
              </a:lnSpc>
              <a:spcBef>
                <a:spcPts val="675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Γλωσσική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εξειδίκευση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παραδοτέο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D3.1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υποβλήθηκε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αυστηρή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γλωσσική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διόρθωση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Αυτό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περιελάμβανε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χρήση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Τεχνητής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Νοημοσύνης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Arial"/>
                <a:cs typeface="Arial"/>
              </a:rPr>
              <a:t>Grammarly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σχολαστική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αναθεώρηση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φυσικό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ομιλητή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αγγλικής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γλώσσας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280035" indent="-267335">
              <a:lnSpc>
                <a:spcPct val="100000"/>
              </a:lnSpc>
              <a:spcBef>
                <a:spcPts val="459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Περιεχόμενο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πολυμέσων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Pictory,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Getty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images</a:t>
            </a:r>
            <a:r>
              <a:rPr sz="12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άλλες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ανοιχτές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βάσεις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δεδομένων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πολυμέσων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281305" marR="1704975" indent="-268605">
              <a:lnSpc>
                <a:spcPct val="89100"/>
              </a:lnSpc>
              <a:spcBef>
                <a:spcPts val="575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Συνεργασία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εταίρων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CyberSecPro,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συμπεριλαμβανομένων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φωτογραφιών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εκπαιδευτών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είναι </a:t>
            </a:r>
            <a:r>
              <a:rPr sz="1200" spc="-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χαρακτηριστικό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χαρακτηριστικό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προγραμματίζω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281305" marR="106045" indent="-268605">
              <a:lnSpc>
                <a:spcPct val="89100"/>
              </a:lnSpc>
              <a:spcBef>
                <a:spcPts val="675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Μαθησιακά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υλικά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μάθησης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εκπαιδευτικό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υλικό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αυτή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ενότητα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CyberSecPro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παραδόθηκε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έναν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εκπαιδευτή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1200" spc="-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είναι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καταχωρημένος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κατάλογο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εύσημα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αποδίδονται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στους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συγγραφείς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281305" marR="525780" indent="-268605">
              <a:lnSpc>
                <a:spcPct val="89100"/>
              </a:lnSpc>
              <a:spcBef>
                <a:spcPts val="680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Δημιουργική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πίστωση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βίντεο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teaser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δημιουργήθηκε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χρήση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αυτών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πόρων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Ευρωπαίο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επαγγελματία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1200" spc="-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Paresh Rathod.</a:t>
            </a:r>
            <a:endParaRPr sz="1200">
              <a:latin typeface="Arial"/>
              <a:cs typeface="Arial"/>
            </a:endParaRPr>
          </a:p>
          <a:p>
            <a:pPr marL="280035" indent="-267335">
              <a:lnSpc>
                <a:spcPts val="1955"/>
              </a:lnSpc>
              <a:spcBef>
                <a:spcPts val="450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Υλικό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κατάρτισης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δημιουργήθηκε</a:t>
            </a: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χρήση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ακαδημαϊκής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ερευνητικής</a:t>
            </a: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βιβλιογραφίας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Ανοικτού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Εκπαιδευτικού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Υλικού</a:t>
            </a:r>
            <a:endParaRPr sz="1200">
              <a:latin typeface="Calibri"/>
              <a:cs typeface="Calibri"/>
            </a:endParaRPr>
          </a:p>
          <a:p>
            <a:pPr marL="281305">
              <a:lnSpc>
                <a:spcPts val="1355"/>
              </a:lnSpc>
            </a:pPr>
            <a:r>
              <a:rPr sz="1200" spc="30" dirty="0">
                <a:solidFill>
                  <a:srgbClr val="FFFFFF"/>
                </a:solidFill>
                <a:latin typeface="Arial"/>
                <a:cs typeface="Arial"/>
              </a:rPr>
              <a:t>(OEM)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δέουσες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στους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συγγραφείς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281305" marR="104775" indent="-268605">
              <a:lnSpc>
                <a:spcPct val="89100"/>
              </a:lnSpc>
              <a:spcBef>
                <a:spcPts val="680"/>
              </a:spcBef>
              <a:buSzPct val="141666"/>
              <a:buFont typeface="Arial"/>
              <a:buAutoNum type="arabicPeriod" startAt="8"/>
              <a:tabLst>
                <a:tab pos="280035" algn="l"/>
              </a:tabLst>
            </a:pP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Ορισμένο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υλικό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χρησιμοποίησε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εργαλεία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βασισμένα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Τεχνητή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Νοημοσύνη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συμπεριλαμβανομένων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προσομοιωτών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 φωνής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δέουσες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πιστώσεις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στους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συγγραφείς</a:t>
            </a:r>
            <a:r>
              <a:rPr sz="1200" spc="20" dirty="0">
                <a:solidFill>
                  <a:srgbClr val="FFFFFF"/>
                </a:solidFill>
                <a:latin typeface="Arial"/>
                <a:cs typeface="Arial"/>
              </a:rPr>
              <a:t>),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προσφέρει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καλύτερες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εμπειρίες</a:t>
            </a:r>
            <a:r>
              <a:rPr sz="12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μάθησης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στους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συμμετέχοντες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8080" y="6107429"/>
            <a:ext cx="28568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Εκπαιδευτές</a:t>
            </a:r>
            <a:r>
              <a:rPr sz="1250" spc="-5" dirty="0">
                <a:solidFill>
                  <a:srgbClr val="11171F"/>
                </a:solidFill>
                <a:latin typeface="Arial"/>
                <a:cs typeface="Arial"/>
              </a:rPr>
              <a:t>: Paresh</a:t>
            </a:r>
            <a:r>
              <a:rPr sz="1250" dirty="0">
                <a:solidFill>
                  <a:srgbClr val="11171F"/>
                </a:solidFill>
                <a:latin typeface="Arial"/>
                <a:cs typeface="Arial"/>
              </a:rPr>
              <a:t> &amp;</a:t>
            </a:r>
            <a:r>
              <a:rPr sz="12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Δημήτρης</a:t>
            </a:r>
            <a:r>
              <a:rPr sz="1250" spc="6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Κούτρας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39394" y="6107429"/>
            <a:ext cx="19939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30" dirty="0">
                <a:solidFill>
                  <a:srgbClr val="11171F"/>
                </a:solidFill>
                <a:latin typeface="Arial"/>
                <a:cs typeface="Arial"/>
              </a:rPr>
              <a:t>2</a:t>
            </a:r>
            <a:r>
              <a:rPr sz="1250" dirty="0">
                <a:solidFill>
                  <a:srgbClr val="11171F"/>
                </a:solidFill>
                <a:latin typeface="Arial"/>
                <a:cs typeface="Arial"/>
              </a:rPr>
              <a:t>7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19245" y="6657657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55000"/>
            <a:chOff x="0" y="0"/>
            <a:chExt cx="14630400" cy="8255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67475" y="6032"/>
              <a:ext cx="6435090" cy="8206740"/>
            </a:xfrm>
            <a:custGeom>
              <a:avLst/>
              <a:gdLst/>
              <a:ahLst/>
              <a:cxnLst/>
              <a:rect l="l" t="t" r="r" b="b"/>
              <a:pathLst>
                <a:path w="6435090" h="8206740">
                  <a:moveTo>
                    <a:pt x="6434708" y="0"/>
                  </a:moveTo>
                  <a:lnTo>
                    <a:pt x="2307272" y="0"/>
                  </a:lnTo>
                  <a:lnTo>
                    <a:pt x="0" y="8206739"/>
                  </a:lnTo>
                  <a:lnTo>
                    <a:pt x="4127500" y="8206739"/>
                  </a:lnTo>
                  <a:lnTo>
                    <a:pt x="6434708" y="0"/>
                  </a:lnTo>
                  <a:close/>
                </a:path>
              </a:pathLst>
            </a:custGeom>
            <a:solidFill>
              <a:srgbClr val="12BDE4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75287" y="0"/>
              <a:ext cx="2310130" cy="8229600"/>
            </a:xfrm>
            <a:custGeom>
              <a:avLst/>
              <a:gdLst/>
              <a:ahLst/>
              <a:cxnLst/>
              <a:rect l="l" t="t" r="r" b="b"/>
              <a:pathLst>
                <a:path w="2310129" h="8229600">
                  <a:moveTo>
                    <a:pt x="2309812" y="0"/>
                  </a:moveTo>
                  <a:lnTo>
                    <a:pt x="0" y="8229600"/>
                  </a:lnTo>
                </a:path>
              </a:pathLst>
            </a:custGeom>
            <a:ln w="25400">
              <a:solidFill>
                <a:srgbClr val="1117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2275" y="901382"/>
            <a:ext cx="5011420" cy="72517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2690"/>
              </a:lnSpc>
              <a:spcBef>
                <a:spcPts val="295"/>
              </a:spcBef>
            </a:pPr>
            <a:r>
              <a:rPr sz="2350" b="1" spc="-114" dirty="0">
                <a:solidFill>
                  <a:srgbClr val="12BDE4"/>
                </a:solidFill>
                <a:latin typeface="Calibri"/>
                <a:cs typeface="Calibri"/>
              </a:rPr>
              <a:t>Συνδεθ</a:t>
            </a:r>
            <a:r>
              <a:rPr sz="2350" b="1" spc="-120" dirty="0">
                <a:solidFill>
                  <a:srgbClr val="12BDE4"/>
                </a:solidFill>
                <a:latin typeface="Calibri"/>
                <a:cs typeface="Calibri"/>
              </a:rPr>
              <a:t>ε</a:t>
            </a:r>
            <a:r>
              <a:rPr sz="2350" b="1" spc="-114" dirty="0">
                <a:solidFill>
                  <a:srgbClr val="12BDE4"/>
                </a:solidFill>
                <a:latin typeface="Calibri"/>
                <a:cs typeface="Calibri"/>
              </a:rPr>
              <a:t>ί</a:t>
            </a:r>
            <a:r>
              <a:rPr sz="2350" b="1" spc="-120" dirty="0">
                <a:solidFill>
                  <a:srgbClr val="12BDE4"/>
                </a:solidFill>
                <a:latin typeface="Calibri"/>
                <a:cs typeface="Calibri"/>
              </a:rPr>
              <a:t>τ</a:t>
            </a:r>
            <a:r>
              <a:rPr sz="2350" b="1" dirty="0">
                <a:solidFill>
                  <a:srgbClr val="12BDE4"/>
                </a:solidFill>
                <a:latin typeface="Calibri"/>
                <a:cs typeface="Calibri"/>
              </a:rPr>
              <a:t>ε</a:t>
            </a:r>
            <a:r>
              <a:rPr sz="2350" b="1" spc="-105" dirty="0">
                <a:solidFill>
                  <a:srgbClr val="12BDE4"/>
                </a:solidFill>
                <a:latin typeface="Calibri"/>
                <a:cs typeface="Calibri"/>
              </a:rPr>
              <a:t> </a:t>
            </a:r>
            <a:r>
              <a:rPr sz="2350" b="1" spc="-114" dirty="0">
                <a:solidFill>
                  <a:srgbClr val="12BDE4"/>
                </a:solidFill>
                <a:latin typeface="Calibri"/>
                <a:cs typeface="Calibri"/>
              </a:rPr>
              <a:t>μ</a:t>
            </a:r>
            <a:r>
              <a:rPr sz="2350" b="1" dirty="0">
                <a:solidFill>
                  <a:srgbClr val="12BDE4"/>
                </a:solidFill>
                <a:latin typeface="Calibri"/>
                <a:cs typeface="Calibri"/>
              </a:rPr>
              <a:t>ε</a:t>
            </a:r>
            <a:r>
              <a:rPr sz="2350" b="1" spc="-105" dirty="0">
                <a:solidFill>
                  <a:srgbClr val="12BDE4"/>
                </a:solidFill>
                <a:latin typeface="Calibri"/>
                <a:cs typeface="Calibri"/>
              </a:rPr>
              <a:t> </a:t>
            </a:r>
            <a:r>
              <a:rPr sz="2350" b="1" spc="-114" dirty="0">
                <a:solidFill>
                  <a:srgbClr val="12BDE4"/>
                </a:solidFill>
                <a:latin typeface="Calibri"/>
                <a:cs typeface="Calibri"/>
              </a:rPr>
              <a:t>τ</a:t>
            </a:r>
            <a:r>
              <a:rPr sz="2350" b="1" dirty="0">
                <a:solidFill>
                  <a:srgbClr val="12BDE4"/>
                </a:solidFill>
                <a:latin typeface="Calibri"/>
                <a:cs typeface="Calibri"/>
              </a:rPr>
              <a:t>ο</a:t>
            </a:r>
            <a:r>
              <a:rPr sz="2350" b="1" spc="-105" dirty="0">
                <a:solidFill>
                  <a:srgbClr val="12BDE4"/>
                </a:solidFill>
                <a:latin typeface="Calibri"/>
                <a:cs typeface="Calibri"/>
              </a:rPr>
              <a:t> </a:t>
            </a:r>
            <a:r>
              <a:rPr sz="2350" b="1" spc="-114" dirty="0">
                <a:solidFill>
                  <a:srgbClr val="12BDE4"/>
                </a:solidFill>
                <a:latin typeface="Arial"/>
                <a:cs typeface="Arial"/>
              </a:rPr>
              <a:t>CyberSecPro</a:t>
            </a:r>
            <a:r>
              <a:rPr sz="2350" b="1" dirty="0">
                <a:solidFill>
                  <a:srgbClr val="12BDE4"/>
                </a:solidFill>
                <a:latin typeface="Arial"/>
                <a:cs typeface="Arial"/>
              </a:rPr>
              <a:t>:</a:t>
            </a:r>
            <a:r>
              <a:rPr sz="2350" b="1" spc="-225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2350" b="1" spc="-114" dirty="0">
                <a:solidFill>
                  <a:srgbClr val="12BDE4"/>
                </a:solidFill>
                <a:latin typeface="Calibri"/>
                <a:cs typeface="Calibri"/>
              </a:rPr>
              <a:t>Πώ</a:t>
            </a:r>
            <a:r>
              <a:rPr sz="2350" b="1" dirty="0">
                <a:solidFill>
                  <a:srgbClr val="12BDE4"/>
                </a:solidFill>
                <a:latin typeface="Calibri"/>
                <a:cs typeface="Calibri"/>
              </a:rPr>
              <a:t>ς</a:t>
            </a:r>
            <a:r>
              <a:rPr sz="2350" b="1" spc="-105" dirty="0">
                <a:solidFill>
                  <a:srgbClr val="12BDE4"/>
                </a:solidFill>
                <a:latin typeface="Calibri"/>
                <a:cs typeface="Calibri"/>
              </a:rPr>
              <a:t> </a:t>
            </a:r>
            <a:r>
              <a:rPr sz="2350" b="1" spc="-5" dirty="0">
                <a:latin typeface="Calibri"/>
                <a:cs typeface="Calibri"/>
              </a:rPr>
              <a:t>να  εγγραφείτε</a:t>
            </a:r>
            <a:r>
              <a:rPr sz="2350" b="1" spc="125" dirty="0">
                <a:latin typeface="Calibri"/>
                <a:cs typeface="Calibri"/>
              </a:rPr>
              <a:t> </a:t>
            </a:r>
            <a:r>
              <a:rPr sz="2350" b="1" spc="-5" dirty="0">
                <a:latin typeface="Calibri"/>
                <a:cs typeface="Calibri"/>
              </a:rPr>
              <a:t>και</a:t>
            </a:r>
            <a:r>
              <a:rPr sz="2350" b="1" spc="130" dirty="0">
                <a:latin typeface="Calibri"/>
                <a:cs typeface="Calibri"/>
              </a:rPr>
              <a:t> </a:t>
            </a:r>
            <a:r>
              <a:rPr sz="2350" b="1" spc="-15" dirty="0">
                <a:latin typeface="Calibri"/>
                <a:cs typeface="Calibri"/>
              </a:rPr>
              <a:t>πρακτικές</a:t>
            </a:r>
            <a:r>
              <a:rPr sz="2350" b="1" spc="105" dirty="0">
                <a:latin typeface="Calibri"/>
                <a:cs typeface="Calibri"/>
              </a:rPr>
              <a:t> </a:t>
            </a:r>
            <a:r>
              <a:rPr sz="2350" b="1" spc="-15" dirty="0">
                <a:latin typeface="Calibri"/>
                <a:cs typeface="Calibri"/>
              </a:rPr>
              <a:t>πληροφορίες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3780" y="2033587"/>
            <a:ext cx="5274945" cy="1437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100"/>
              </a:spcBef>
              <a:buClr>
                <a:srgbClr val="12BDE4"/>
              </a:buClr>
              <a:buSzPct val="140740"/>
              <a:buFont typeface="Arial"/>
              <a:buAutoNum type="arabicPeriod"/>
              <a:tabLst>
                <a:tab pos="423545" algn="l"/>
                <a:tab pos="424180" algn="l"/>
              </a:tabLst>
            </a:pP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Ιστοσελίδα</a:t>
            </a:r>
            <a:r>
              <a:rPr sz="1350" spc="-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3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spc="-1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</a:t>
            </a:r>
            <a:r>
              <a:rPr sz="1350" u="sng" spc="-15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4"/>
              </a:rPr>
              <a:t>cybersecpro-project.eu</a:t>
            </a:r>
            <a:endParaRPr sz="1350">
              <a:latin typeface="Arial"/>
              <a:cs typeface="Arial"/>
            </a:endParaRPr>
          </a:p>
          <a:p>
            <a:pPr marL="424180" indent="-411480">
              <a:lnSpc>
                <a:spcPct val="100000"/>
              </a:lnSpc>
              <a:spcBef>
                <a:spcPts val="1385"/>
              </a:spcBef>
              <a:buClr>
                <a:srgbClr val="12BDE4"/>
              </a:buClr>
              <a:buSzPct val="140740"/>
              <a:buAutoNum type="arabicPeriod"/>
              <a:tabLst>
                <a:tab pos="423545" algn="l"/>
                <a:tab pos="424180" algn="l"/>
              </a:tabLst>
            </a:pPr>
            <a:r>
              <a:rPr sz="1350" spc="90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sz="13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Arial"/>
                <a:cs typeface="Arial"/>
              </a:rPr>
              <a:t>(Twitter):</a:t>
            </a:r>
            <a:r>
              <a:rPr sz="135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FFFFFF"/>
                </a:solidFill>
                <a:latin typeface="Arial"/>
                <a:cs typeface="Arial"/>
              </a:rPr>
              <a:t>https://</a:t>
            </a:r>
            <a:r>
              <a:rPr sz="1350" u="sng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5"/>
              </a:rPr>
              <a:t>twitter.com/CyberSecPro_eu</a:t>
            </a:r>
            <a:endParaRPr sz="1350">
              <a:latin typeface="Arial"/>
              <a:cs typeface="Arial"/>
            </a:endParaRPr>
          </a:p>
          <a:p>
            <a:pPr marL="423545" marR="5080" indent="-411480">
              <a:lnSpc>
                <a:spcPct val="99000"/>
              </a:lnSpc>
              <a:spcBef>
                <a:spcPts val="1310"/>
              </a:spcBef>
              <a:buClr>
                <a:srgbClr val="12BDE4"/>
              </a:buClr>
              <a:buSzPct val="140740"/>
              <a:buAutoNum type="arabicPeriod"/>
              <a:tabLst>
                <a:tab pos="423545" algn="l"/>
                <a:tab pos="424180" algn="l"/>
              </a:tabLst>
            </a:pPr>
            <a:r>
              <a:rPr sz="1350" spc="50" dirty="0">
                <a:solidFill>
                  <a:srgbClr val="FFFFFF"/>
                </a:solidFill>
                <a:latin typeface="Arial"/>
                <a:cs typeface="Arial"/>
              </a:rPr>
              <a:t>LinkedIn</a:t>
            </a:r>
            <a:r>
              <a:rPr sz="13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350" spc="50" dirty="0">
                <a:solidFill>
                  <a:srgbClr val="FFFFFF"/>
                </a:solidFill>
                <a:latin typeface="Calibri"/>
                <a:cs typeface="Calibri"/>
              </a:rPr>
              <a:t>επαγγελματικό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45" dirty="0">
                <a:solidFill>
                  <a:srgbClr val="FFFFFF"/>
                </a:solidFill>
                <a:latin typeface="Calibri"/>
                <a:cs typeface="Calibri"/>
              </a:rPr>
              <a:t>κοινωνικό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40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r>
              <a:rPr sz="1350" spc="40" dirty="0">
                <a:solidFill>
                  <a:srgbClr val="FFFFFF"/>
                </a:solidFill>
                <a:latin typeface="Arial"/>
                <a:cs typeface="Arial"/>
              </a:rPr>
              <a:t>): </a:t>
            </a:r>
            <a:r>
              <a:rPr sz="1350" spc="45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1350" u="sng" spc="50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6"/>
              </a:rPr>
              <a:t>https://www.linkedin.com/company/cybers</a:t>
            </a:r>
            <a:r>
              <a:rPr sz="1350" u="sng" spc="-5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350" u="sng" spc="45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6"/>
              </a:rPr>
              <a:t>ecpro-eupr</a:t>
            </a:r>
            <a:r>
              <a:rPr sz="1350" u="sng" spc="45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</a:rPr>
              <a:t>oject/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60412" y="111125"/>
            <a:ext cx="13870305" cy="8118475"/>
            <a:chOff x="760412" y="111125"/>
            <a:chExt cx="13870305" cy="8118475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22365" y="111125"/>
              <a:ext cx="8408035" cy="81184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17627" y="306070"/>
              <a:ext cx="7868284" cy="76168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0412" y="5364479"/>
              <a:ext cx="6050280" cy="28651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5357" y="5559425"/>
              <a:ext cx="5461952" cy="23637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72800" y="7593965"/>
              <a:ext cx="2592387" cy="4816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5612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Σας</a:t>
            </a:r>
            <a:r>
              <a:rPr spc="110" dirty="0"/>
              <a:t> </a:t>
            </a:r>
            <a:r>
              <a:rPr spc="80" dirty="0"/>
              <a:t>ευχαριστώ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42959" y="4154804"/>
            <a:ext cx="5438140" cy="4279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210"/>
              </a:spcBef>
            </a:pP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Παρακαλείστε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στέλνετε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όλες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2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ερωτήσεις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στους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εκπαιδευτές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2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350" spc="2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350" spc="2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350" spc="20" dirty="0">
                <a:solidFill>
                  <a:srgbClr val="FFFFFF"/>
                </a:solidFill>
                <a:latin typeface="Arial"/>
                <a:cs typeface="Arial"/>
              </a:rPr>
              <a:t>): </a:t>
            </a:r>
            <a:r>
              <a:rPr sz="1350" spc="-3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spc="15" dirty="0">
                <a:solidFill>
                  <a:srgbClr val="12BDE4"/>
                </a:solidFill>
                <a:latin typeface="Arial"/>
                <a:cs typeface="Arial"/>
                <a:hlinkClick r:id="rId2"/>
              </a:rPr>
              <a:t>paresh.rathod@laurea.</a:t>
            </a:r>
            <a:r>
              <a:rPr sz="1350" spc="15" dirty="0">
                <a:solidFill>
                  <a:srgbClr val="12BDE4"/>
                </a:solidFill>
                <a:latin typeface="Arial"/>
                <a:cs typeface="Arial"/>
              </a:rPr>
              <a:t>fi</a:t>
            </a:r>
            <a:endParaRPr sz="13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19245" y="7178357"/>
            <a:ext cx="264858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Εκπαιδευτές: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Κίτυ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Κιοσκλή,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Paulinus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Ofem</a:t>
            </a:r>
            <a:r>
              <a:rPr sz="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Louise</a:t>
            </a:r>
            <a:r>
              <a:rPr sz="7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Arial"/>
                <a:cs typeface="Arial"/>
              </a:rPr>
              <a:t>Praestiin.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55000"/>
            <a:chOff x="0" y="0"/>
            <a:chExt cx="14630400" cy="8255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67475" y="6032"/>
              <a:ext cx="6435090" cy="8206740"/>
            </a:xfrm>
            <a:custGeom>
              <a:avLst/>
              <a:gdLst/>
              <a:ahLst/>
              <a:cxnLst/>
              <a:rect l="l" t="t" r="r" b="b"/>
              <a:pathLst>
                <a:path w="6435090" h="8206740">
                  <a:moveTo>
                    <a:pt x="6434708" y="0"/>
                  </a:moveTo>
                  <a:lnTo>
                    <a:pt x="2307272" y="0"/>
                  </a:lnTo>
                  <a:lnTo>
                    <a:pt x="0" y="8206739"/>
                  </a:lnTo>
                  <a:lnTo>
                    <a:pt x="4127500" y="8206739"/>
                  </a:lnTo>
                  <a:lnTo>
                    <a:pt x="6434708" y="0"/>
                  </a:lnTo>
                  <a:close/>
                </a:path>
              </a:pathLst>
            </a:custGeom>
            <a:solidFill>
              <a:srgbClr val="12BDE4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75287" y="0"/>
              <a:ext cx="2310130" cy="8229600"/>
            </a:xfrm>
            <a:custGeom>
              <a:avLst/>
              <a:gdLst/>
              <a:ahLst/>
              <a:cxnLst/>
              <a:rect l="l" t="t" r="r" b="b"/>
              <a:pathLst>
                <a:path w="2310129" h="8229600">
                  <a:moveTo>
                    <a:pt x="2309812" y="0"/>
                  </a:moveTo>
                  <a:lnTo>
                    <a:pt x="0" y="8229600"/>
                  </a:lnTo>
                </a:path>
              </a:pathLst>
            </a:custGeom>
            <a:ln w="25400">
              <a:solidFill>
                <a:srgbClr val="1117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008177" cy="82296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09415" y="0"/>
              <a:ext cx="3059430" cy="8217534"/>
            </a:xfrm>
            <a:custGeom>
              <a:avLst/>
              <a:gdLst/>
              <a:ahLst/>
              <a:cxnLst/>
              <a:rect l="l" t="t" r="r" b="b"/>
              <a:pathLst>
                <a:path w="3059429" h="8217534">
                  <a:moveTo>
                    <a:pt x="1608137" y="2734945"/>
                  </a:moveTo>
                  <a:lnTo>
                    <a:pt x="1564322" y="2736850"/>
                  </a:lnTo>
                  <a:lnTo>
                    <a:pt x="1522412" y="2747327"/>
                  </a:lnTo>
                  <a:lnTo>
                    <a:pt x="1483360" y="2765425"/>
                  </a:lnTo>
                  <a:lnTo>
                    <a:pt x="1448117" y="2791142"/>
                  </a:lnTo>
                  <a:lnTo>
                    <a:pt x="1418589" y="2823527"/>
                  </a:lnTo>
                  <a:lnTo>
                    <a:pt x="1395412" y="2862262"/>
                  </a:lnTo>
                  <a:lnTo>
                    <a:pt x="1395412" y="2863850"/>
                  </a:lnTo>
                  <a:lnTo>
                    <a:pt x="986155" y="4390707"/>
                  </a:lnTo>
                  <a:lnTo>
                    <a:pt x="0" y="8215947"/>
                  </a:lnTo>
                  <a:lnTo>
                    <a:pt x="7937" y="8216900"/>
                  </a:lnTo>
                  <a:lnTo>
                    <a:pt x="15875" y="8217217"/>
                  </a:lnTo>
                  <a:lnTo>
                    <a:pt x="32067" y="8217534"/>
                  </a:lnTo>
                  <a:lnTo>
                    <a:pt x="1015132" y="4398010"/>
                  </a:lnTo>
                  <a:lnTo>
                    <a:pt x="1424305" y="2873057"/>
                  </a:lnTo>
                  <a:lnTo>
                    <a:pt x="1448435" y="2834640"/>
                  </a:lnTo>
                  <a:lnTo>
                    <a:pt x="1479550" y="2803842"/>
                  </a:lnTo>
                  <a:lnTo>
                    <a:pt x="1516380" y="2781617"/>
                  </a:lnTo>
                  <a:lnTo>
                    <a:pt x="1557337" y="2767965"/>
                  </a:lnTo>
                  <a:lnTo>
                    <a:pt x="1600835" y="2764472"/>
                  </a:lnTo>
                  <a:lnTo>
                    <a:pt x="1704829" y="2764472"/>
                  </a:lnTo>
                  <a:lnTo>
                    <a:pt x="1694180" y="2757804"/>
                  </a:lnTo>
                  <a:lnTo>
                    <a:pt x="1652587" y="2742247"/>
                  </a:lnTo>
                  <a:lnTo>
                    <a:pt x="1608137" y="2734945"/>
                  </a:lnTo>
                  <a:close/>
                </a:path>
                <a:path w="3059429" h="8217534">
                  <a:moveTo>
                    <a:pt x="1704829" y="2764472"/>
                  </a:moveTo>
                  <a:lnTo>
                    <a:pt x="1600835" y="2764472"/>
                  </a:lnTo>
                  <a:lnTo>
                    <a:pt x="1644967" y="2771140"/>
                  </a:lnTo>
                  <a:lnTo>
                    <a:pt x="1691639" y="2790825"/>
                  </a:lnTo>
                  <a:lnTo>
                    <a:pt x="1730375" y="2821304"/>
                  </a:lnTo>
                  <a:lnTo>
                    <a:pt x="1759902" y="2860040"/>
                  </a:lnTo>
                  <a:lnTo>
                    <a:pt x="1778635" y="2904807"/>
                  </a:lnTo>
                  <a:lnTo>
                    <a:pt x="1785620" y="2953702"/>
                  </a:lnTo>
                  <a:lnTo>
                    <a:pt x="1778952" y="3003867"/>
                  </a:lnTo>
                  <a:lnTo>
                    <a:pt x="1468437" y="4149090"/>
                  </a:lnTo>
                  <a:lnTo>
                    <a:pt x="1461452" y="4191635"/>
                  </a:lnTo>
                  <a:lnTo>
                    <a:pt x="1462722" y="4234497"/>
                  </a:lnTo>
                  <a:lnTo>
                    <a:pt x="1472247" y="4276407"/>
                  </a:lnTo>
                  <a:lnTo>
                    <a:pt x="1489710" y="4316412"/>
                  </a:lnTo>
                  <a:lnTo>
                    <a:pt x="1514792" y="4351972"/>
                  </a:lnTo>
                  <a:lnTo>
                    <a:pt x="1545907" y="4381817"/>
                  </a:lnTo>
                  <a:lnTo>
                    <a:pt x="1582420" y="4404360"/>
                  </a:lnTo>
                  <a:lnTo>
                    <a:pt x="1623695" y="4419600"/>
                  </a:lnTo>
                  <a:lnTo>
                    <a:pt x="1667510" y="4426902"/>
                  </a:lnTo>
                  <a:lnTo>
                    <a:pt x="1711007" y="4425315"/>
                  </a:lnTo>
                  <a:lnTo>
                    <a:pt x="1752282" y="4415472"/>
                  </a:lnTo>
                  <a:lnTo>
                    <a:pt x="1791017" y="4398010"/>
                  </a:lnTo>
                  <a:lnTo>
                    <a:pt x="1794134" y="4395787"/>
                  </a:lnTo>
                  <a:lnTo>
                    <a:pt x="1679892" y="4395787"/>
                  </a:lnTo>
                  <a:lnTo>
                    <a:pt x="1629727" y="4389437"/>
                  </a:lnTo>
                  <a:lnTo>
                    <a:pt x="1563687" y="4356735"/>
                  </a:lnTo>
                  <a:lnTo>
                    <a:pt x="1515745" y="4301172"/>
                  </a:lnTo>
                  <a:lnTo>
                    <a:pt x="1491614" y="4231005"/>
                  </a:lnTo>
                  <a:lnTo>
                    <a:pt x="1490662" y="4194175"/>
                  </a:lnTo>
                  <a:lnTo>
                    <a:pt x="1497330" y="4156710"/>
                  </a:lnTo>
                  <a:lnTo>
                    <a:pt x="1807845" y="3011487"/>
                  </a:lnTo>
                  <a:lnTo>
                    <a:pt x="1815147" y="2967354"/>
                  </a:lnTo>
                  <a:lnTo>
                    <a:pt x="1813560" y="2924175"/>
                  </a:lnTo>
                  <a:lnTo>
                    <a:pt x="1803717" y="2882582"/>
                  </a:lnTo>
                  <a:lnTo>
                    <a:pt x="1786255" y="2844165"/>
                  </a:lnTo>
                  <a:lnTo>
                    <a:pt x="1761489" y="2809875"/>
                  </a:lnTo>
                  <a:lnTo>
                    <a:pt x="1730692" y="2780665"/>
                  </a:lnTo>
                  <a:lnTo>
                    <a:pt x="1704829" y="2764472"/>
                  </a:lnTo>
                  <a:close/>
                </a:path>
                <a:path w="3059429" h="8217534">
                  <a:moveTo>
                    <a:pt x="3059112" y="0"/>
                  </a:moveTo>
                  <a:lnTo>
                    <a:pt x="3027362" y="0"/>
                  </a:lnTo>
                  <a:lnTo>
                    <a:pt x="2334260" y="2515552"/>
                  </a:lnTo>
                  <a:lnTo>
                    <a:pt x="1862455" y="4255452"/>
                  </a:lnTo>
                  <a:lnTo>
                    <a:pt x="1842770" y="4302125"/>
                  </a:lnTo>
                  <a:lnTo>
                    <a:pt x="1812289" y="4340860"/>
                  </a:lnTo>
                  <a:lnTo>
                    <a:pt x="1773555" y="4370387"/>
                  </a:lnTo>
                  <a:lnTo>
                    <a:pt x="1728787" y="4389120"/>
                  </a:lnTo>
                  <a:lnTo>
                    <a:pt x="1679892" y="4395787"/>
                  </a:lnTo>
                  <a:lnTo>
                    <a:pt x="1794134" y="4395787"/>
                  </a:lnTo>
                  <a:lnTo>
                    <a:pt x="1825307" y="4373562"/>
                  </a:lnTo>
                  <a:lnTo>
                    <a:pt x="1854517" y="4342765"/>
                  </a:lnTo>
                  <a:lnTo>
                    <a:pt x="1877377" y="4306252"/>
                  </a:lnTo>
                  <a:lnTo>
                    <a:pt x="1892935" y="4264660"/>
                  </a:lnTo>
                  <a:lnTo>
                    <a:pt x="2364740" y="2524760"/>
                  </a:lnTo>
                  <a:lnTo>
                    <a:pt x="3057207" y="6032"/>
                  </a:lnTo>
                  <a:lnTo>
                    <a:pt x="3059112" y="0"/>
                  </a:lnTo>
                  <a:close/>
                </a:path>
              </a:pathLst>
            </a:custGeom>
            <a:solidFill>
              <a:srgbClr val="12BD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72800" y="7593965"/>
              <a:ext cx="2592387" cy="48164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024494" y="861694"/>
            <a:ext cx="5144770" cy="62103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ts val="2290"/>
              </a:lnSpc>
              <a:spcBef>
                <a:spcPts val="265"/>
              </a:spcBef>
            </a:pPr>
            <a:r>
              <a:rPr sz="2000" b="1" spc="-85" dirty="0">
                <a:latin typeface="Calibri"/>
                <a:cs typeface="Calibri"/>
              </a:rPr>
              <a:t>Ουσιώδεις </a:t>
            </a:r>
            <a:r>
              <a:rPr sz="2000" b="1" spc="-75" dirty="0">
                <a:latin typeface="Calibri"/>
                <a:cs typeface="Calibri"/>
              </a:rPr>
              <a:t>αρχές </a:t>
            </a:r>
            <a:r>
              <a:rPr sz="2000" b="1" spc="-65" dirty="0">
                <a:latin typeface="Calibri"/>
                <a:cs typeface="Calibri"/>
              </a:rPr>
              <a:t>και </a:t>
            </a:r>
            <a:r>
              <a:rPr sz="2000" b="1" spc="-95" dirty="0">
                <a:latin typeface="Calibri"/>
                <a:cs typeface="Calibri"/>
              </a:rPr>
              <a:t>διαχείριση </a:t>
            </a:r>
            <a:r>
              <a:rPr sz="2000" b="1" spc="-65" dirty="0">
                <a:latin typeface="Calibri"/>
                <a:cs typeface="Calibri"/>
              </a:rPr>
              <a:t>της </a:t>
            </a:r>
            <a:r>
              <a:rPr sz="2000" b="1" spc="-85" dirty="0">
                <a:latin typeface="Calibri"/>
                <a:cs typeface="Calibri"/>
              </a:rPr>
              <a:t>ασφάλειας </a:t>
            </a:r>
            <a:r>
              <a:rPr sz="2000" b="1" spc="-70" dirty="0">
                <a:latin typeface="Calibri"/>
                <a:cs typeface="Calibri"/>
              </a:rPr>
              <a:t>στον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95" dirty="0">
                <a:latin typeface="Calibri"/>
                <a:cs typeface="Calibri"/>
              </a:rPr>
              <a:t>κ</a:t>
            </a:r>
            <a:r>
              <a:rPr sz="2000" b="1" spc="-90" dirty="0">
                <a:latin typeface="Calibri"/>
                <a:cs typeface="Calibri"/>
              </a:rPr>
              <a:t>υ</a:t>
            </a:r>
            <a:r>
              <a:rPr sz="2000" b="1" spc="-95" dirty="0">
                <a:latin typeface="Calibri"/>
                <a:cs typeface="Calibri"/>
              </a:rPr>
              <a:t>βερ</a:t>
            </a:r>
            <a:r>
              <a:rPr sz="2000" b="1" spc="-90" dirty="0">
                <a:latin typeface="Calibri"/>
                <a:cs typeface="Calibri"/>
              </a:rPr>
              <a:t>ν</a:t>
            </a:r>
            <a:r>
              <a:rPr sz="2000" b="1" spc="-95" dirty="0">
                <a:latin typeface="Calibri"/>
                <a:cs typeface="Calibri"/>
              </a:rPr>
              <a:t>οχώρ</a:t>
            </a:r>
            <a:r>
              <a:rPr sz="2000" b="1" dirty="0">
                <a:latin typeface="Calibri"/>
                <a:cs typeface="Calibri"/>
              </a:rPr>
              <a:t>ο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γ</a:t>
            </a:r>
            <a:r>
              <a:rPr sz="2000" b="1" spc="-100" dirty="0">
                <a:latin typeface="Calibri"/>
                <a:cs typeface="Calibri"/>
              </a:rPr>
              <a:t>ι</a:t>
            </a:r>
            <a:r>
              <a:rPr sz="2000" b="1" dirty="0">
                <a:latin typeface="Calibri"/>
                <a:cs typeface="Calibri"/>
              </a:rPr>
              <a:t>α</a:t>
            </a:r>
            <a:r>
              <a:rPr sz="2000" b="1" spc="-100" dirty="0">
                <a:latin typeface="Calibri"/>
                <a:cs typeface="Calibri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το</a:t>
            </a:r>
            <a:r>
              <a:rPr sz="2000" b="1" dirty="0">
                <a:latin typeface="Calibri"/>
                <a:cs typeface="Calibri"/>
              </a:rPr>
              <a:t>ν</a:t>
            </a:r>
            <a:r>
              <a:rPr sz="2000" b="1" spc="-100" dirty="0">
                <a:latin typeface="Calibri"/>
                <a:cs typeface="Calibri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το</a:t>
            </a:r>
            <a:r>
              <a:rPr sz="2000" b="1" spc="-100" dirty="0">
                <a:latin typeface="Calibri"/>
                <a:cs typeface="Calibri"/>
              </a:rPr>
              <a:t>μ</a:t>
            </a:r>
            <a:r>
              <a:rPr sz="2000" b="1" spc="-105" dirty="0">
                <a:latin typeface="Calibri"/>
                <a:cs typeface="Calibri"/>
              </a:rPr>
              <a:t>έ</a:t>
            </a:r>
            <a:r>
              <a:rPr sz="2000" b="1" dirty="0">
                <a:latin typeface="Calibri"/>
                <a:cs typeface="Calibri"/>
              </a:rPr>
              <a:t>α</a:t>
            </a:r>
            <a:r>
              <a:rPr sz="2000" b="1" spc="-100" dirty="0">
                <a:latin typeface="Calibri"/>
                <a:cs typeface="Calibri"/>
              </a:rPr>
              <a:t> </a:t>
            </a:r>
            <a:r>
              <a:rPr sz="2000" b="1" spc="-105" dirty="0">
                <a:latin typeface="Calibri"/>
                <a:cs typeface="Calibri"/>
              </a:rPr>
              <a:t>τη</a:t>
            </a:r>
            <a:r>
              <a:rPr sz="2000" b="1" dirty="0">
                <a:latin typeface="Calibri"/>
                <a:cs typeface="Calibri"/>
              </a:rPr>
              <a:t>ς</a:t>
            </a:r>
            <a:r>
              <a:rPr sz="2000" b="1" spc="-105" dirty="0">
                <a:latin typeface="Calibri"/>
                <a:cs typeface="Calibri"/>
              </a:rPr>
              <a:t> ενέρ</a:t>
            </a:r>
            <a:r>
              <a:rPr sz="2000" b="1" spc="-100" dirty="0">
                <a:latin typeface="Calibri"/>
                <a:cs typeface="Calibri"/>
              </a:rPr>
              <a:t>γ</a:t>
            </a:r>
            <a:r>
              <a:rPr sz="2000" b="1" spc="-105" dirty="0">
                <a:latin typeface="Calibri"/>
                <a:cs typeface="Calibri"/>
              </a:rPr>
              <a:t>ε</a:t>
            </a:r>
            <a:r>
              <a:rPr sz="2000" b="1" spc="-100" dirty="0">
                <a:latin typeface="Calibri"/>
                <a:cs typeface="Calibri"/>
              </a:rPr>
              <a:t>ι</a:t>
            </a:r>
            <a:r>
              <a:rPr sz="2000" b="1" spc="-105" dirty="0">
                <a:latin typeface="Calibri"/>
                <a:cs typeface="Calibri"/>
              </a:rPr>
              <a:t>α</a:t>
            </a:r>
            <a:r>
              <a:rPr sz="2000" b="1" dirty="0">
                <a:latin typeface="Calibri"/>
                <a:cs typeface="Calibri"/>
              </a:rPr>
              <a:t>ς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24494" y="1728470"/>
            <a:ext cx="6228715" cy="193992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 marR="5080">
              <a:lnSpc>
                <a:spcPts val="3660"/>
              </a:lnSpc>
              <a:spcBef>
                <a:spcPts val="570"/>
              </a:spcBef>
              <a:tabLst>
                <a:tab pos="4816475" algn="l"/>
              </a:tabLst>
            </a:pPr>
            <a:r>
              <a:rPr sz="3400" b="1" spc="260" dirty="0">
                <a:solidFill>
                  <a:srgbClr val="FFFFFF"/>
                </a:solidFill>
                <a:latin typeface="Arial"/>
                <a:cs typeface="Arial"/>
              </a:rPr>
              <a:t>Θέμα-1: </a:t>
            </a:r>
            <a:r>
              <a:rPr sz="3400" b="1" spc="-5" dirty="0">
                <a:solidFill>
                  <a:srgbClr val="FFFFFF"/>
                </a:solidFill>
                <a:latin typeface="Arial"/>
                <a:cs typeface="Arial"/>
              </a:rPr>
              <a:t>Δεοντολογική </a:t>
            </a:r>
            <a:r>
              <a:rPr sz="34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b="1" spc="-5" dirty="0">
                <a:solidFill>
                  <a:srgbClr val="FFFFFF"/>
                </a:solidFill>
                <a:latin typeface="Arial"/>
                <a:cs typeface="Arial"/>
              </a:rPr>
              <a:t>συμπεριφορά και </a:t>
            </a:r>
            <a:r>
              <a:rPr sz="34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b="1" spc="-60" dirty="0">
                <a:solidFill>
                  <a:srgbClr val="FFFFFF"/>
                </a:solidFill>
                <a:latin typeface="Arial"/>
                <a:cs typeface="Arial"/>
              </a:rPr>
              <a:t>επαγγελματισμός</a:t>
            </a:r>
            <a:r>
              <a:rPr sz="34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b="1" spc="-50" dirty="0">
                <a:solidFill>
                  <a:srgbClr val="FFFFFF"/>
                </a:solidFill>
                <a:latin typeface="Arial"/>
                <a:cs typeface="Arial"/>
              </a:rPr>
              <a:t>στον	</a:t>
            </a:r>
            <a:r>
              <a:rPr sz="3400" b="1" spc="-25" dirty="0">
                <a:solidFill>
                  <a:srgbClr val="FFFFFF"/>
                </a:solidFill>
                <a:latin typeface="Arial"/>
                <a:cs typeface="Arial"/>
              </a:rPr>
              <a:t>της </a:t>
            </a:r>
            <a:r>
              <a:rPr sz="3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b="1" spc="-30" dirty="0">
                <a:solidFill>
                  <a:srgbClr val="FFFFFF"/>
                </a:solidFill>
                <a:latin typeface="Arial"/>
                <a:cs typeface="Arial"/>
              </a:rPr>
              <a:t>ασφάλειας</a:t>
            </a:r>
            <a:r>
              <a:rPr sz="34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b="1" spc="-25" dirty="0">
                <a:solidFill>
                  <a:srgbClr val="FFFFFF"/>
                </a:solidFill>
                <a:latin typeface="Arial"/>
                <a:cs typeface="Arial"/>
              </a:rPr>
              <a:t>στον</a:t>
            </a:r>
            <a:r>
              <a:rPr sz="34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b="1" spc="-30" dirty="0">
                <a:solidFill>
                  <a:srgbClr val="FFFFFF"/>
                </a:solidFill>
                <a:latin typeface="Arial"/>
                <a:cs typeface="Arial"/>
              </a:rPr>
              <a:t>κυβερνοχώρο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24494" y="5392065"/>
            <a:ext cx="5086350" cy="83185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350" spc="-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135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350" spc="-2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Paresh</a:t>
            </a:r>
            <a:r>
              <a:rPr sz="17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75" dirty="0">
                <a:solidFill>
                  <a:srgbClr val="FFFFFF"/>
                </a:solidFill>
                <a:latin typeface="Arial"/>
                <a:cs typeface="Arial"/>
              </a:rPr>
              <a:t>Rathod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350" spc="2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Εφαρμοσμένων</a:t>
            </a:r>
            <a:r>
              <a:rPr sz="1350" spc="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Επιστημών</a:t>
            </a:r>
            <a:r>
              <a:rPr sz="1350" spc="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FFFFFF"/>
                </a:solidFill>
                <a:latin typeface="Arial"/>
                <a:cs typeface="Arial"/>
              </a:rPr>
              <a:t>Laurea,</a:t>
            </a:r>
            <a:r>
              <a:rPr sz="1350" spc="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spc="120" dirty="0">
                <a:solidFill>
                  <a:srgbClr val="FFFFFF"/>
                </a:solidFill>
                <a:latin typeface="Calibri"/>
                <a:cs typeface="Calibri"/>
              </a:rPr>
              <a:t>Φινλανδία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55000"/>
            <a:chOff x="0" y="0"/>
            <a:chExt cx="14630400" cy="8255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67475" y="6032"/>
              <a:ext cx="6435090" cy="8206740"/>
            </a:xfrm>
            <a:custGeom>
              <a:avLst/>
              <a:gdLst/>
              <a:ahLst/>
              <a:cxnLst/>
              <a:rect l="l" t="t" r="r" b="b"/>
              <a:pathLst>
                <a:path w="6435090" h="8206740">
                  <a:moveTo>
                    <a:pt x="6434708" y="0"/>
                  </a:moveTo>
                  <a:lnTo>
                    <a:pt x="2307272" y="0"/>
                  </a:lnTo>
                  <a:lnTo>
                    <a:pt x="0" y="8206739"/>
                  </a:lnTo>
                  <a:lnTo>
                    <a:pt x="4127500" y="8206739"/>
                  </a:lnTo>
                  <a:lnTo>
                    <a:pt x="6434708" y="0"/>
                  </a:lnTo>
                  <a:close/>
                </a:path>
              </a:pathLst>
            </a:custGeom>
            <a:solidFill>
              <a:srgbClr val="12BDE4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75287" y="0"/>
              <a:ext cx="2310130" cy="8229600"/>
            </a:xfrm>
            <a:custGeom>
              <a:avLst/>
              <a:gdLst/>
              <a:ahLst/>
              <a:cxnLst/>
              <a:rect l="l" t="t" r="r" b="b"/>
              <a:pathLst>
                <a:path w="2310129" h="8229600">
                  <a:moveTo>
                    <a:pt x="2309812" y="0"/>
                  </a:moveTo>
                  <a:lnTo>
                    <a:pt x="0" y="8229600"/>
                  </a:lnTo>
                </a:path>
              </a:pathLst>
            </a:custGeom>
            <a:ln w="25400">
              <a:solidFill>
                <a:srgbClr val="1117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09415" y="0"/>
              <a:ext cx="3059430" cy="8217534"/>
            </a:xfrm>
            <a:custGeom>
              <a:avLst/>
              <a:gdLst/>
              <a:ahLst/>
              <a:cxnLst/>
              <a:rect l="l" t="t" r="r" b="b"/>
              <a:pathLst>
                <a:path w="3059429" h="8217534">
                  <a:moveTo>
                    <a:pt x="1608137" y="2734945"/>
                  </a:moveTo>
                  <a:lnTo>
                    <a:pt x="1564322" y="2736850"/>
                  </a:lnTo>
                  <a:lnTo>
                    <a:pt x="1522412" y="2747327"/>
                  </a:lnTo>
                  <a:lnTo>
                    <a:pt x="1483360" y="2765425"/>
                  </a:lnTo>
                  <a:lnTo>
                    <a:pt x="1448117" y="2791142"/>
                  </a:lnTo>
                  <a:lnTo>
                    <a:pt x="1418589" y="2823527"/>
                  </a:lnTo>
                  <a:lnTo>
                    <a:pt x="1395412" y="2862262"/>
                  </a:lnTo>
                  <a:lnTo>
                    <a:pt x="1395412" y="2863850"/>
                  </a:lnTo>
                  <a:lnTo>
                    <a:pt x="986155" y="4390707"/>
                  </a:lnTo>
                  <a:lnTo>
                    <a:pt x="0" y="8215947"/>
                  </a:lnTo>
                  <a:lnTo>
                    <a:pt x="7937" y="8216900"/>
                  </a:lnTo>
                  <a:lnTo>
                    <a:pt x="15875" y="8217217"/>
                  </a:lnTo>
                  <a:lnTo>
                    <a:pt x="32067" y="8217534"/>
                  </a:lnTo>
                  <a:lnTo>
                    <a:pt x="1015132" y="4398010"/>
                  </a:lnTo>
                  <a:lnTo>
                    <a:pt x="1424305" y="2873057"/>
                  </a:lnTo>
                  <a:lnTo>
                    <a:pt x="1448435" y="2834640"/>
                  </a:lnTo>
                  <a:lnTo>
                    <a:pt x="1479550" y="2803842"/>
                  </a:lnTo>
                  <a:lnTo>
                    <a:pt x="1516380" y="2781617"/>
                  </a:lnTo>
                  <a:lnTo>
                    <a:pt x="1557337" y="2767965"/>
                  </a:lnTo>
                  <a:lnTo>
                    <a:pt x="1600835" y="2764472"/>
                  </a:lnTo>
                  <a:lnTo>
                    <a:pt x="1704829" y="2764472"/>
                  </a:lnTo>
                  <a:lnTo>
                    <a:pt x="1694180" y="2757804"/>
                  </a:lnTo>
                  <a:lnTo>
                    <a:pt x="1652587" y="2742247"/>
                  </a:lnTo>
                  <a:lnTo>
                    <a:pt x="1608137" y="2734945"/>
                  </a:lnTo>
                  <a:close/>
                </a:path>
                <a:path w="3059429" h="8217534">
                  <a:moveTo>
                    <a:pt x="1704829" y="2764472"/>
                  </a:moveTo>
                  <a:lnTo>
                    <a:pt x="1600835" y="2764472"/>
                  </a:lnTo>
                  <a:lnTo>
                    <a:pt x="1644967" y="2771140"/>
                  </a:lnTo>
                  <a:lnTo>
                    <a:pt x="1691639" y="2790825"/>
                  </a:lnTo>
                  <a:lnTo>
                    <a:pt x="1730375" y="2821304"/>
                  </a:lnTo>
                  <a:lnTo>
                    <a:pt x="1759902" y="2860040"/>
                  </a:lnTo>
                  <a:lnTo>
                    <a:pt x="1778635" y="2904807"/>
                  </a:lnTo>
                  <a:lnTo>
                    <a:pt x="1785620" y="2953702"/>
                  </a:lnTo>
                  <a:lnTo>
                    <a:pt x="1778952" y="3003867"/>
                  </a:lnTo>
                  <a:lnTo>
                    <a:pt x="1468437" y="4149090"/>
                  </a:lnTo>
                  <a:lnTo>
                    <a:pt x="1461452" y="4191635"/>
                  </a:lnTo>
                  <a:lnTo>
                    <a:pt x="1462722" y="4234497"/>
                  </a:lnTo>
                  <a:lnTo>
                    <a:pt x="1472247" y="4276407"/>
                  </a:lnTo>
                  <a:lnTo>
                    <a:pt x="1489710" y="4316412"/>
                  </a:lnTo>
                  <a:lnTo>
                    <a:pt x="1514792" y="4351972"/>
                  </a:lnTo>
                  <a:lnTo>
                    <a:pt x="1545907" y="4381817"/>
                  </a:lnTo>
                  <a:lnTo>
                    <a:pt x="1582420" y="4404360"/>
                  </a:lnTo>
                  <a:lnTo>
                    <a:pt x="1623695" y="4419600"/>
                  </a:lnTo>
                  <a:lnTo>
                    <a:pt x="1667510" y="4426902"/>
                  </a:lnTo>
                  <a:lnTo>
                    <a:pt x="1711007" y="4425315"/>
                  </a:lnTo>
                  <a:lnTo>
                    <a:pt x="1752282" y="4415472"/>
                  </a:lnTo>
                  <a:lnTo>
                    <a:pt x="1791017" y="4398010"/>
                  </a:lnTo>
                  <a:lnTo>
                    <a:pt x="1794134" y="4395787"/>
                  </a:lnTo>
                  <a:lnTo>
                    <a:pt x="1679892" y="4395787"/>
                  </a:lnTo>
                  <a:lnTo>
                    <a:pt x="1629727" y="4389437"/>
                  </a:lnTo>
                  <a:lnTo>
                    <a:pt x="1563687" y="4356735"/>
                  </a:lnTo>
                  <a:lnTo>
                    <a:pt x="1515745" y="4301172"/>
                  </a:lnTo>
                  <a:lnTo>
                    <a:pt x="1491614" y="4231005"/>
                  </a:lnTo>
                  <a:lnTo>
                    <a:pt x="1490662" y="4194175"/>
                  </a:lnTo>
                  <a:lnTo>
                    <a:pt x="1497330" y="4156710"/>
                  </a:lnTo>
                  <a:lnTo>
                    <a:pt x="1807845" y="3011487"/>
                  </a:lnTo>
                  <a:lnTo>
                    <a:pt x="1815147" y="2967354"/>
                  </a:lnTo>
                  <a:lnTo>
                    <a:pt x="1813560" y="2924175"/>
                  </a:lnTo>
                  <a:lnTo>
                    <a:pt x="1803717" y="2882582"/>
                  </a:lnTo>
                  <a:lnTo>
                    <a:pt x="1786255" y="2844165"/>
                  </a:lnTo>
                  <a:lnTo>
                    <a:pt x="1761489" y="2809875"/>
                  </a:lnTo>
                  <a:lnTo>
                    <a:pt x="1730692" y="2780665"/>
                  </a:lnTo>
                  <a:lnTo>
                    <a:pt x="1704829" y="2764472"/>
                  </a:lnTo>
                  <a:close/>
                </a:path>
                <a:path w="3059429" h="8217534">
                  <a:moveTo>
                    <a:pt x="3059112" y="0"/>
                  </a:moveTo>
                  <a:lnTo>
                    <a:pt x="3027362" y="0"/>
                  </a:lnTo>
                  <a:lnTo>
                    <a:pt x="2334260" y="2515552"/>
                  </a:lnTo>
                  <a:lnTo>
                    <a:pt x="1862455" y="4255452"/>
                  </a:lnTo>
                  <a:lnTo>
                    <a:pt x="1842770" y="4302125"/>
                  </a:lnTo>
                  <a:lnTo>
                    <a:pt x="1812289" y="4340860"/>
                  </a:lnTo>
                  <a:lnTo>
                    <a:pt x="1773555" y="4370387"/>
                  </a:lnTo>
                  <a:lnTo>
                    <a:pt x="1728787" y="4389120"/>
                  </a:lnTo>
                  <a:lnTo>
                    <a:pt x="1679892" y="4395787"/>
                  </a:lnTo>
                  <a:lnTo>
                    <a:pt x="1794134" y="4395787"/>
                  </a:lnTo>
                  <a:lnTo>
                    <a:pt x="1825307" y="4373562"/>
                  </a:lnTo>
                  <a:lnTo>
                    <a:pt x="1854517" y="4342765"/>
                  </a:lnTo>
                  <a:lnTo>
                    <a:pt x="1877377" y="4306252"/>
                  </a:lnTo>
                  <a:lnTo>
                    <a:pt x="1892935" y="4264660"/>
                  </a:lnTo>
                  <a:lnTo>
                    <a:pt x="2364740" y="2524760"/>
                  </a:lnTo>
                  <a:lnTo>
                    <a:pt x="3057207" y="6032"/>
                  </a:lnTo>
                  <a:lnTo>
                    <a:pt x="3059112" y="0"/>
                  </a:lnTo>
                  <a:close/>
                </a:path>
              </a:pathLst>
            </a:custGeom>
            <a:solidFill>
              <a:srgbClr val="12BD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008177" cy="82295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72800" y="7593965"/>
              <a:ext cx="2592387" cy="48164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851140" y="1221740"/>
            <a:ext cx="369633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b="1" spc="-90" dirty="0">
                <a:latin typeface="Arial"/>
                <a:cs typeface="Arial"/>
              </a:rPr>
              <a:t>Γνωστοποίηση</a:t>
            </a:r>
            <a:endParaRPr sz="4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5905" y="2244090"/>
            <a:ext cx="6490335" cy="201104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355600" marR="5080" indent="-342900" algn="just">
              <a:lnSpc>
                <a:spcPts val="2030"/>
              </a:lnSpc>
              <a:spcBef>
                <a:spcPts val="175"/>
              </a:spcBef>
              <a:buSzPct val="141176"/>
              <a:buChar char="•"/>
              <a:tabLst>
                <a:tab pos="355600" algn="l"/>
              </a:tabLst>
            </a:pP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Χρηματοδοτείται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από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την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Ευρωπαϊκή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Ένωση.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Ωστόσο,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οι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απόψεις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και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οι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γνώμες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που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εκφράζονται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είναι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αποκλειστικά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του/των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συγγραφέα/ων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και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δεν</a:t>
            </a:r>
            <a:r>
              <a:rPr sz="17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αντανακλούν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κατ'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ανάγκη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τις </a:t>
            </a:r>
            <a:r>
              <a:rPr sz="1700" spc="-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απόψεις και τις γνώμες της Ευρωπαϊκής Ένωσης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ή της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HADEA. </a:t>
            </a:r>
            <a:r>
              <a:rPr sz="1700" spc="-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Ούτε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η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Ευρωπαϊκή Ένωση ούτε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η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χορηγούσα αρχή μπορούν να </a:t>
            </a:r>
            <a:r>
              <a:rPr sz="1700" spc="-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θεωρηθούν</a:t>
            </a:r>
            <a:r>
              <a:rPr sz="17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υπεύθυνοι γι'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αυτές.</a:t>
            </a:r>
            <a:endParaRPr sz="17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SzPct val="141176"/>
              <a:buChar char="•"/>
              <a:tabLst>
                <a:tab pos="354330" algn="l"/>
                <a:tab pos="354965" algn="l"/>
              </a:tabLst>
            </a:pP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Συμφωνία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έργου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αριθ. </a:t>
            </a:r>
            <a:r>
              <a:rPr sz="1700" spc="-15" dirty="0">
                <a:solidFill>
                  <a:srgbClr val="FFFFFF"/>
                </a:solidFill>
                <a:latin typeface="Arial"/>
                <a:cs typeface="Arial"/>
              </a:rPr>
              <a:t>101083594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9944" y="933767"/>
            <a:ext cx="7249795" cy="327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600"/>
              </a:lnSpc>
              <a:spcBef>
                <a:spcPts val="100"/>
              </a:spcBef>
            </a:pPr>
            <a:r>
              <a:rPr sz="3850" spc="380" dirty="0"/>
              <a:t>Σημασία </a:t>
            </a:r>
            <a:r>
              <a:rPr sz="3850" spc="370" dirty="0"/>
              <a:t>του </a:t>
            </a:r>
            <a:r>
              <a:rPr sz="3850" spc="375" dirty="0"/>
              <a:t> επαγγελματισμού </a:t>
            </a:r>
            <a:r>
              <a:rPr sz="3850" spc="330" dirty="0"/>
              <a:t>και </a:t>
            </a:r>
            <a:r>
              <a:rPr sz="3850" spc="340" dirty="0"/>
              <a:t>της </a:t>
            </a:r>
            <a:r>
              <a:rPr sz="3850" spc="345" dirty="0"/>
              <a:t> </a:t>
            </a:r>
            <a:r>
              <a:rPr sz="3850" spc="350" dirty="0"/>
              <a:t>δεοντολογικής</a:t>
            </a:r>
            <a:r>
              <a:rPr sz="3850" spc="285" dirty="0"/>
              <a:t> </a:t>
            </a:r>
            <a:r>
              <a:rPr sz="3850" spc="385" dirty="0"/>
              <a:t>συμπεριφοράς </a:t>
            </a:r>
            <a:r>
              <a:rPr sz="3850" spc="-855" dirty="0"/>
              <a:t> </a:t>
            </a:r>
            <a:r>
              <a:rPr sz="3850" spc="365" dirty="0"/>
              <a:t>στην </a:t>
            </a:r>
            <a:r>
              <a:rPr sz="3850" spc="265" dirty="0"/>
              <a:t>ενεργειακή </a:t>
            </a:r>
            <a:r>
              <a:rPr sz="3850" spc="270" dirty="0"/>
              <a:t> </a:t>
            </a:r>
            <a:r>
              <a:rPr sz="3850" spc="290" dirty="0"/>
              <a:t>κυβερνοασφάλεια</a:t>
            </a:r>
            <a:endParaRPr sz="3850"/>
          </a:p>
        </p:txBody>
      </p:sp>
      <p:sp>
        <p:nvSpPr>
          <p:cNvPr id="4" name="object 4"/>
          <p:cNvSpPr txBox="1"/>
          <p:nvPr/>
        </p:nvSpPr>
        <p:spPr>
          <a:xfrm>
            <a:off x="829944" y="4532312"/>
            <a:ext cx="7564120" cy="966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300"/>
              </a:lnSpc>
              <a:spcBef>
                <a:spcPts val="100"/>
              </a:spcBef>
            </a:pP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τομέα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ενεργειακής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r>
              <a:rPr sz="1100" spc="-11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διατήρηση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υψηλότερων</a:t>
            </a:r>
            <a:r>
              <a:rPr sz="11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προτύπων</a:t>
            </a:r>
            <a:r>
              <a:rPr sz="11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40" dirty="0">
                <a:solidFill>
                  <a:srgbClr val="D4E4ED"/>
                </a:solidFill>
                <a:latin typeface="Calibri"/>
                <a:cs typeface="Calibri"/>
              </a:rPr>
              <a:t>επαγγελματισμού</a:t>
            </a:r>
            <a:r>
              <a:rPr sz="11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ηθικής</a:t>
            </a:r>
            <a:r>
              <a:rPr sz="11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45" dirty="0">
                <a:solidFill>
                  <a:srgbClr val="D4E4ED"/>
                </a:solidFill>
                <a:latin typeface="Calibri"/>
                <a:cs typeface="Calibri"/>
              </a:rPr>
              <a:t>συμπεριφοράς</a:t>
            </a:r>
            <a:r>
              <a:rPr sz="1100" spc="-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είναι</a:t>
            </a:r>
            <a:r>
              <a:rPr sz="11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40" dirty="0">
                <a:solidFill>
                  <a:srgbClr val="D4E4ED"/>
                </a:solidFill>
                <a:latin typeface="Calibri"/>
                <a:cs typeface="Calibri"/>
              </a:rPr>
              <a:t>υψίστης</a:t>
            </a:r>
            <a:r>
              <a:rPr sz="11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σημασίας</a:t>
            </a:r>
            <a:r>
              <a:rPr sz="1100" spc="-135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100" spc="-155" dirty="0">
                <a:solidFill>
                  <a:srgbClr val="D4E4ED"/>
                </a:solidFill>
                <a:latin typeface="Calibri"/>
                <a:cs typeface="Calibri"/>
              </a:rPr>
              <a:t>Ως </a:t>
            </a:r>
            <a:r>
              <a:rPr sz="1100" spc="-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κρίσιμες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40" dirty="0">
                <a:solidFill>
                  <a:srgbClr val="D4E4ED"/>
                </a:solidFill>
                <a:latin typeface="Calibri"/>
                <a:cs typeface="Calibri"/>
              </a:rPr>
              <a:t>υποδομές</a:t>
            </a:r>
            <a:r>
              <a:rPr sz="1100" spc="-14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τα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ενεργειακά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συστήματα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αποτελούν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στόχο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κυβερνοαπειλές</a:t>
            </a:r>
            <a:r>
              <a:rPr sz="1100" spc="-105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1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80" dirty="0">
                <a:solidFill>
                  <a:srgbClr val="D4E4ED"/>
                </a:solidFill>
                <a:latin typeface="Calibri"/>
                <a:cs typeface="Calibri"/>
              </a:rPr>
              <a:t>αρχών</a:t>
            </a:r>
            <a:r>
              <a:rPr sz="1100" spc="-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5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100" spc="-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50" dirty="0">
                <a:solidFill>
                  <a:srgbClr val="D4E4ED"/>
                </a:solidFill>
                <a:latin typeface="Calibri"/>
                <a:cs typeface="Calibri"/>
              </a:rPr>
              <a:t>εμπιστευτικότητας</a:t>
            </a:r>
            <a:r>
              <a:rPr sz="1100" spc="-15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100" spc="-15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100" spc="-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60" dirty="0">
                <a:solidFill>
                  <a:srgbClr val="D4E4ED"/>
                </a:solidFill>
                <a:latin typeface="Calibri"/>
                <a:cs typeface="Calibri"/>
              </a:rPr>
              <a:t>ακεραιότητας</a:t>
            </a:r>
            <a:r>
              <a:rPr sz="1100" spc="-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4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00" spc="-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5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100" spc="-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55" dirty="0">
                <a:solidFill>
                  <a:srgbClr val="D4E4ED"/>
                </a:solidFill>
                <a:latin typeface="Calibri"/>
                <a:cs typeface="Calibri"/>
              </a:rPr>
              <a:t>διαθεσιμότητας</a:t>
            </a:r>
            <a:r>
              <a:rPr sz="1100" spc="-15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100" spc="-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100" spc="-20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100" spc="-160" dirty="0">
                <a:solidFill>
                  <a:srgbClr val="D4E4ED"/>
                </a:solidFill>
                <a:latin typeface="Calibri"/>
                <a:cs typeface="Calibri"/>
              </a:rPr>
              <a:t> αποτυχία </a:t>
            </a:r>
            <a:r>
              <a:rPr sz="1100" spc="-1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70" dirty="0">
                <a:solidFill>
                  <a:srgbClr val="D4E4ED"/>
                </a:solidFill>
                <a:latin typeface="Calibri"/>
                <a:cs typeface="Calibri"/>
              </a:rPr>
              <a:t>αυτή</a:t>
            </a:r>
            <a:r>
              <a:rPr sz="1100" spc="-16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85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100" spc="-180" dirty="0">
                <a:solidFill>
                  <a:srgbClr val="D4E4ED"/>
                </a:solidFill>
                <a:latin typeface="Calibri"/>
                <a:cs typeface="Calibri"/>
              </a:rPr>
              <a:t> μπορούσε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7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100" spc="-16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έχει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σοβαρές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συνέπειες</a:t>
            </a:r>
            <a:r>
              <a:rPr sz="1100" spc="-11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συμπεριλαμβανομένων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 δυνητικών</a:t>
            </a:r>
            <a:r>
              <a:rPr sz="11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ανατρεπτικών</a:t>
            </a:r>
            <a:r>
              <a:rPr sz="11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επιπτώσεων</a:t>
            </a:r>
            <a:r>
              <a:rPr sz="1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1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ενεργειακό</a:t>
            </a:r>
            <a:r>
              <a:rPr sz="11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εφοδιασμό</a:t>
            </a:r>
            <a:r>
              <a:rPr sz="1100" spc="-12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απωλειών</a:t>
            </a:r>
            <a:r>
              <a:rPr sz="1100" spc="-12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ακόμη</a:t>
            </a:r>
            <a:r>
              <a:rPr sz="11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επιπτώσεων</a:t>
            </a:r>
            <a:r>
              <a:rPr sz="11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στην</a:t>
            </a:r>
            <a:r>
              <a:rPr sz="11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ασφάλεια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9944" y="6731634"/>
            <a:ext cx="1761489" cy="28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75" dirty="0">
                <a:solidFill>
                  <a:srgbClr val="FFFFFF"/>
                </a:solidFill>
                <a:latin typeface="Arial"/>
                <a:cs typeface="Arial"/>
              </a:rPr>
              <a:t>CSP001_C_E-TOPIC-1: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Pares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athod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Laur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ΗΠΑ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Φινλα</a:t>
            </a:r>
            <a:r>
              <a:rPr sz="850" spc="-3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δί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8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144000" y="0"/>
            <a:ext cx="5486400" cy="8229600"/>
            <a:chOff x="9144000" y="0"/>
            <a:chExt cx="5486400" cy="82296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0" y="0"/>
              <a:ext cx="5486400" cy="82295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6454" y="1255077"/>
            <a:ext cx="585851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215" dirty="0">
                <a:solidFill>
                  <a:srgbClr val="5EA8FF"/>
                </a:solidFill>
              </a:rPr>
              <a:t>Γνωρίστε</a:t>
            </a:r>
            <a:r>
              <a:rPr sz="3100" spc="150" dirty="0">
                <a:solidFill>
                  <a:srgbClr val="5EA8FF"/>
                </a:solidFill>
              </a:rPr>
              <a:t> </a:t>
            </a:r>
            <a:r>
              <a:rPr sz="3100" spc="204" dirty="0">
                <a:solidFill>
                  <a:srgbClr val="5EA8FF"/>
                </a:solidFill>
              </a:rPr>
              <a:t>τους</a:t>
            </a:r>
            <a:r>
              <a:rPr sz="3100" spc="145" dirty="0">
                <a:solidFill>
                  <a:srgbClr val="5EA8FF"/>
                </a:solidFill>
              </a:rPr>
              <a:t> </a:t>
            </a:r>
            <a:r>
              <a:rPr sz="3100" spc="204" dirty="0">
                <a:solidFill>
                  <a:srgbClr val="5EA8FF"/>
                </a:solidFill>
              </a:rPr>
              <a:t>εκπαιδευτές</a:t>
            </a:r>
            <a:r>
              <a:rPr sz="3100" spc="145" dirty="0">
                <a:solidFill>
                  <a:srgbClr val="5EA8FF"/>
                </a:solidFill>
              </a:rPr>
              <a:t> </a:t>
            </a:r>
            <a:r>
              <a:rPr sz="3100" spc="229" dirty="0">
                <a:solidFill>
                  <a:srgbClr val="5EA8FF"/>
                </a:solidFill>
              </a:rPr>
              <a:t>σας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2116454" y="2350134"/>
            <a:ext cx="13474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30" dirty="0">
                <a:solidFill>
                  <a:srgbClr val="5EA8FF"/>
                </a:solidFill>
                <a:latin typeface="Times New Roman"/>
                <a:cs typeface="Times New Roman"/>
              </a:rPr>
              <a:t>Paresh</a:t>
            </a:r>
            <a:r>
              <a:rPr sz="1500" spc="20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500" spc="130" dirty="0">
                <a:solidFill>
                  <a:srgbClr val="5EA8FF"/>
                </a:solidFill>
                <a:latin typeface="Times New Roman"/>
                <a:cs typeface="Times New Roman"/>
              </a:rPr>
              <a:t>Rathod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6454" y="3180397"/>
            <a:ext cx="2043430" cy="12001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Ει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ύε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εκ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4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δευτ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ή 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φά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είν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θεμα</a:t>
            </a:r>
            <a:r>
              <a:rPr sz="1250" spc="-50" dirty="0">
                <a:solidFill>
                  <a:srgbClr val="D4E4ED"/>
                </a:solidFill>
                <a:latin typeface="Calibri"/>
                <a:cs typeface="Calibri"/>
              </a:rPr>
              <a:t>τικ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επικ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φα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Lau</a:t>
            </a:r>
            <a:r>
              <a:rPr sz="1250" spc="-65" dirty="0">
                <a:solidFill>
                  <a:srgbClr val="D4E4ED"/>
                </a:solidFill>
                <a:latin typeface="Arial"/>
                <a:cs typeface="Arial"/>
              </a:rPr>
              <a:t>r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ea,  </a:t>
            </a:r>
            <a:r>
              <a:rPr sz="1250" spc="-190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ιν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Δι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θέτε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πλ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ούσ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γνώσεις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τομέα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τεχνολογίας </a:t>
            </a:r>
            <a:r>
              <a:rPr sz="1250" spc="-2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εκ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δευση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8390" y="2350134"/>
            <a:ext cx="11950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25" dirty="0">
                <a:solidFill>
                  <a:srgbClr val="5EA8FF"/>
                </a:solidFill>
                <a:latin typeface="Times New Roman"/>
                <a:cs typeface="Times New Roman"/>
              </a:rPr>
              <a:t>Pasi</a:t>
            </a:r>
            <a:r>
              <a:rPr sz="1500" spc="-5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500" spc="150" dirty="0">
                <a:solidFill>
                  <a:srgbClr val="5EA8FF"/>
                </a:solidFill>
                <a:latin typeface="Times New Roman"/>
                <a:cs typeface="Times New Roman"/>
              </a:rPr>
              <a:t>Kämppi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98390" y="3180397"/>
            <a:ext cx="1877060" cy="140208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Ει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ύε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εκ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4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ευση</a:t>
            </a:r>
            <a:r>
              <a:rPr sz="12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υβ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φά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ι  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είν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συν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ιστ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υχίω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η  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Lau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r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ea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90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ιν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  <a:p>
            <a:pPr marL="12700" marR="10160">
              <a:lnSpc>
                <a:spcPct val="103299"/>
              </a:lnSpc>
              <a:spcBef>
                <a:spcPts val="40"/>
              </a:spcBef>
            </a:pP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Δι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θέτε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ύσιε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ώσε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γι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υπ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οδ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5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ύο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εκπαίδευση</a:t>
            </a:r>
            <a:r>
              <a:rPr sz="1250" spc="-13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88300" y="2350134"/>
            <a:ext cx="12287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00" dirty="0">
                <a:solidFill>
                  <a:srgbClr val="5EA8FF"/>
                </a:solidFill>
                <a:latin typeface="Times New Roman"/>
                <a:cs typeface="Times New Roman"/>
              </a:rPr>
              <a:t>Ricardo</a:t>
            </a:r>
            <a:r>
              <a:rPr sz="1500" spc="-15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500" spc="100" dirty="0">
                <a:solidFill>
                  <a:srgbClr val="5EA8FF"/>
                </a:solidFill>
                <a:latin typeface="Times New Roman"/>
                <a:cs typeface="Times New Roman"/>
              </a:rPr>
              <a:t>Lugo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08619" y="3180397"/>
            <a:ext cx="2002155" cy="119824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50"/>
              </a:spcBef>
            </a:pP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Ει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ύε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αν</a:t>
            </a:r>
            <a:r>
              <a:rPr sz="1250" spc="-40" dirty="0">
                <a:solidFill>
                  <a:srgbClr val="D4E4ED"/>
                </a:solidFill>
                <a:latin typeface="Calibri"/>
                <a:cs typeface="Calibri"/>
              </a:rPr>
              <a:t>θρ</a:t>
            </a:r>
            <a:r>
              <a:rPr sz="1250" spc="-50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ιν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ες  </a:t>
            </a:r>
            <a:r>
              <a:rPr sz="1250" spc="-4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υχέ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εκ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δευση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ερν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είν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ι 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μετ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αδ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ορ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ερ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υν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Arial"/>
                <a:cs typeface="Arial"/>
              </a:rPr>
              <a:t>T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a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lT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ech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E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st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o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n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ian  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M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a</a:t>
            </a:r>
            <a:r>
              <a:rPr sz="1250" spc="-50" dirty="0">
                <a:solidFill>
                  <a:srgbClr val="D4E4ED"/>
                </a:solidFill>
                <a:latin typeface="Arial"/>
                <a:cs typeface="Arial"/>
              </a:rPr>
              <a:t>r</a:t>
            </a:r>
            <a:r>
              <a:rPr sz="1250" spc="-35" dirty="0">
                <a:solidFill>
                  <a:srgbClr val="D4E4ED"/>
                </a:solidFill>
                <a:latin typeface="Arial"/>
                <a:cs typeface="Arial"/>
              </a:rPr>
              <a:t>iti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m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e</a:t>
            </a:r>
            <a:r>
              <a:rPr sz="1250" spc="-4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A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cadem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y.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790555" y="2350134"/>
            <a:ext cx="11703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90" dirty="0">
                <a:solidFill>
                  <a:srgbClr val="5EA8FF"/>
                </a:solidFill>
                <a:latin typeface="Times New Roman"/>
                <a:cs typeface="Times New Roman"/>
              </a:rPr>
              <a:t>Kitty</a:t>
            </a:r>
            <a:r>
              <a:rPr sz="1500" spc="-20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500" spc="85" dirty="0">
                <a:solidFill>
                  <a:srgbClr val="5EA8FF"/>
                </a:solidFill>
                <a:latin typeface="Times New Roman"/>
                <a:cs typeface="Times New Roman"/>
              </a:rPr>
              <a:t>Kioskli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90555" y="3178175"/>
            <a:ext cx="1941830" cy="15163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60"/>
              </a:lnSpc>
              <a:spcBef>
                <a:spcPts val="180"/>
              </a:spcBef>
            </a:pPr>
            <a:r>
              <a:rPr sz="1250" spc="-210" dirty="0">
                <a:solidFill>
                  <a:srgbClr val="D4E4ED"/>
                </a:solidFill>
                <a:latin typeface="Arial"/>
                <a:cs typeface="Arial"/>
              </a:rPr>
              <a:t>Ε</a:t>
            </a:r>
            <a:r>
              <a:rPr sz="1250" spc="-130" dirty="0">
                <a:solidFill>
                  <a:srgbClr val="D4E4ED"/>
                </a:solidFill>
                <a:latin typeface="Arial"/>
                <a:cs typeface="Arial"/>
              </a:rPr>
              <a:t>ιδ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ικεύ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ε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85" dirty="0">
                <a:solidFill>
                  <a:srgbClr val="D4E4ED"/>
                </a:solidFill>
                <a:latin typeface="Arial"/>
                <a:cs typeface="Arial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ι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95" dirty="0">
                <a:solidFill>
                  <a:srgbClr val="D4E4ED"/>
                </a:solidFill>
                <a:latin typeface="Arial"/>
                <a:cs typeface="Arial"/>
              </a:rPr>
              <a:t>σ</a:t>
            </a:r>
            <a:r>
              <a:rPr sz="1250" spc="-130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ι</a:t>
            </a:r>
            <a:r>
              <a:rPr sz="1250" spc="-15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40" dirty="0">
                <a:solidFill>
                  <a:srgbClr val="D4E4ED"/>
                </a:solidFill>
                <a:latin typeface="Arial"/>
                <a:cs typeface="Arial"/>
              </a:rPr>
              <a:t>ανθ</a:t>
            </a:r>
            <a:r>
              <a:rPr sz="1250" spc="-35" dirty="0">
                <a:solidFill>
                  <a:srgbClr val="D4E4ED"/>
                </a:solidFill>
                <a:latin typeface="Arial"/>
                <a:cs typeface="Arial"/>
              </a:rPr>
              <a:t>ρ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ώ</a:t>
            </a:r>
            <a:r>
              <a:rPr sz="1250" spc="-30" dirty="0">
                <a:solidFill>
                  <a:srgbClr val="D4E4ED"/>
                </a:solidFill>
                <a:latin typeface="Arial"/>
                <a:cs typeface="Arial"/>
              </a:rPr>
              <a:t>πινες  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πτ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υχ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ές</a:t>
            </a:r>
            <a:r>
              <a:rPr sz="1250" spc="-3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η</a:t>
            </a:r>
            <a:r>
              <a:rPr sz="1250" spc="-12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 εκπαίδ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ε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υ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σ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η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Arial"/>
                <a:cs typeface="Arial"/>
              </a:rPr>
              <a:t>σ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την  </a:t>
            </a:r>
            <a:r>
              <a:rPr sz="1250" spc="-135" dirty="0">
                <a:solidFill>
                  <a:srgbClr val="D4E4ED"/>
                </a:solidFill>
                <a:latin typeface="Arial"/>
                <a:cs typeface="Arial"/>
              </a:rPr>
              <a:t>κυ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β</a:t>
            </a:r>
            <a:r>
              <a:rPr sz="1250" spc="-135" dirty="0">
                <a:solidFill>
                  <a:srgbClr val="D4E4ED"/>
                </a:solidFill>
                <a:latin typeface="Arial"/>
                <a:cs typeface="Arial"/>
              </a:rPr>
              <a:t>ερ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νο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α</a:t>
            </a:r>
            <a:r>
              <a:rPr sz="1250" spc="-160" dirty="0">
                <a:solidFill>
                  <a:srgbClr val="D4E4ED"/>
                </a:solidFill>
                <a:latin typeface="Arial"/>
                <a:cs typeface="Arial"/>
              </a:rPr>
              <a:t>σ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φάλει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κα</a:t>
            </a:r>
            <a:r>
              <a:rPr sz="1250" spc="-30" dirty="0">
                <a:solidFill>
                  <a:srgbClr val="D4E4ED"/>
                </a:solidFill>
                <a:latin typeface="Arial"/>
                <a:cs typeface="Arial"/>
              </a:rPr>
              <a:t>ι</a:t>
            </a:r>
            <a:r>
              <a:rPr sz="1250" spc="-4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είναι  δ</a:t>
            </a:r>
            <a:r>
              <a:rPr sz="1250" spc="-50" dirty="0">
                <a:solidFill>
                  <a:srgbClr val="D4E4ED"/>
                </a:solidFill>
                <a:latin typeface="Arial"/>
                <a:cs typeface="Arial"/>
              </a:rPr>
              <a:t>ιε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υ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θύν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ω</a:t>
            </a:r>
            <a:r>
              <a:rPr sz="1250" spc="-65" dirty="0">
                <a:solidFill>
                  <a:srgbClr val="D4E4ED"/>
                </a:solidFill>
                <a:latin typeface="Arial"/>
                <a:cs typeface="Arial"/>
              </a:rPr>
              <a:t>ν</a:t>
            </a:r>
            <a:r>
              <a:rPr sz="1250" spc="-4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σ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ύ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μ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βουλο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3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και  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ιδ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ρυ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ή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η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Arial"/>
                <a:cs typeface="Arial"/>
              </a:rPr>
              <a:t>tr</a:t>
            </a:r>
            <a:r>
              <a:rPr sz="1250" spc="-210" dirty="0">
                <a:solidFill>
                  <a:srgbClr val="D4E4ED"/>
                </a:solidFill>
                <a:latin typeface="Arial"/>
                <a:cs typeface="Arial"/>
              </a:rPr>
              <a:t>u</a:t>
            </a:r>
            <a:r>
              <a:rPr sz="1250" spc="-150" dirty="0">
                <a:solidFill>
                  <a:srgbClr val="D4E4ED"/>
                </a:solidFill>
                <a:latin typeface="Arial"/>
                <a:cs typeface="Arial"/>
              </a:rPr>
              <a:t>st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i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li</a:t>
            </a:r>
            <a:r>
              <a:rPr sz="1250" spc="-210" dirty="0">
                <a:solidFill>
                  <a:srgbClr val="D4E4ED"/>
                </a:solidFill>
                <a:latin typeface="Arial"/>
                <a:cs typeface="Arial"/>
              </a:rPr>
              <a:t>o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250" dirty="0">
                <a:solidFill>
                  <a:srgbClr val="D4E4ED"/>
                </a:solidFill>
                <a:latin typeface="Arial"/>
                <a:cs typeface="Arial"/>
              </a:rPr>
              <a:t>B</a:t>
            </a:r>
            <a:r>
              <a:rPr sz="1250" spc="-254" dirty="0">
                <a:solidFill>
                  <a:srgbClr val="D4E4ED"/>
                </a:solidFill>
                <a:latin typeface="Arial"/>
                <a:cs typeface="Arial"/>
              </a:rPr>
              <a:t>V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Arial"/>
                <a:cs typeface="Arial"/>
              </a:rPr>
              <a:t>Ολλανδ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ία. 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Ε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ίνα</a:t>
            </a:r>
            <a:r>
              <a:rPr sz="1250" spc="-45" dirty="0">
                <a:solidFill>
                  <a:srgbClr val="D4E4ED"/>
                </a:solidFill>
                <a:latin typeface="Arial"/>
                <a:cs typeface="Arial"/>
              </a:rPr>
              <a:t>ι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κά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οχο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δ</a:t>
            </a:r>
            <a:r>
              <a:rPr sz="1250" spc="-50" dirty="0">
                <a:solidFill>
                  <a:srgbClr val="D4E4ED"/>
                </a:solidFill>
                <a:latin typeface="Arial"/>
                <a:cs typeface="Arial"/>
              </a:rPr>
              <a:t>ι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δ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ακτ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ορ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ικού</a:t>
            </a:r>
            <a:r>
              <a:rPr sz="1250" spc="-114" dirty="0">
                <a:solidFill>
                  <a:srgbClr val="D4E4ED"/>
                </a:solidFill>
                <a:latin typeface="Arial"/>
                <a:cs typeface="Arial"/>
              </a:rPr>
              <a:t>σ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η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ν  </a:t>
            </a:r>
            <a:r>
              <a:rPr sz="1250" spc="-160" dirty="0">
                <a:solidFill>
                  <a:srgbClr val="D4E4ED"/>
                </a:solidFill>
                <a:latin typeface="Arial"/>
                <a:cs typeface="Arial"/>
              </a:rPr>
              <a:t>Ψ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υ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χ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ολογί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α</a:t>
            </a:r>
            <a:r>
              <a:rPr sz="1250" spc="-6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10" dirty="0">
                <a:solidFill>
                  <a:srgbClr val="D4E4ED"/>
                </a:solidFill>
                <a:latin typeface="Arial"/>
                <a:cs typeface="Arial"/>
              </a:rPr>
              <a:t>η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Υ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γε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ία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ς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απ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ό</a:t>
            </a:r>
            <a:r>
              <a:rPr sz="1250" spc="-4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ο 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K</a:t>
            </a:r>
            <a:r>
              <a:rPr sz="1250" spc="-80" dirty="0">
                <a:solidFill>
                  <a:srgbClr val="D4E4ED"/>
                </a:solidFill>
                <a:latin typeface="Arial"/>
                <a:cs typeface="Arial"/>
              </a:rPr>
              <a:t>ing'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s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Arial"/>
                <a:cs typeface="Arial"/>
              </a:rPr>
              <a:t>Colleg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e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Arial"/>
                <a:cs typeface="Arial"/>
              </a:rPr>
              <a:t>τ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ο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υ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50" dirty="0">
                <a:solidFill>
                  <a:srgbClr val="D4E4ED"/>
                </a:solidFill>
                <a:latin typeface="Arial"/>
                <a:cs typeface="Arial"/>
              </a:rPr>
              <a:t>Λονδ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ίν</a:t>
            </a:r>
            <a:r>
              <a:rPr sz="1250" spc="-140" dirty="0">
                <a:solidFill>
                  <a:srgbClr val="D4E4ED"/>
                </a:solidFill>
                <a:latin typeface="Arial"/>
                <a:cs typeface="Arial"/>
              </a:rPr>
              <a:t>ο</a:t>
            </a:r>
            <a:r>
              <a:rPr sz="1250" spc="-145" dirty="0">
                <a:solidFill>
                  <a:srgbClr val="D4E4ED"/>
                </a:solidFill>
                <a:latin typeface="Arial"/>
                <a:cs typeface="Arial"/>
              </a:rPr>
              <a:t>υ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03960" y="275906"/>
            <a:ext cx="5947410" cy="1315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600"/>
              </a:lnSpc>
              <a:spcBef>
                <a:spcPts val="100"/>
              </a:spcBef>
            </a:pPr>
            <a:r>
              <a:rPr sz="2550" spc="220" dirty="0">
                <a:solidFill>
                  <a:srgbClr val="5EA8FF"/>
                </a:solidFill>
              </a:rPr>
              <a:t>Δεοντολογικές</a:t>
            </a:r>
            <a:r>
              <a:rPr sz="2550" spc="160" dirty="0">
                <a:solidFill>
                  <a:srgbClr val="5EA8FF"/>
                </a:solidFill>
              </a:rPr>
              <a:t> </a:t>
            </a:r>
            <a:r>
              <a:rPr sz="2550" spc="229" dirty="0">
                <a:solidFill>
                  <a:srgbClr val="5EA8FF"/>
                </a:solidFill>
              </a:rPr>
              <a:t>αρχές</a:t>
            </a:r>
            <a:r>
              <a:rPr sz="2550" spc="160" dirty="0">
                <a:solidFill>
                  <a:srgbClr val="5EA8FF"/>
                </a:solidFill>
              </a:rPr>
              <a:t> </a:t>
            </a:r>
            <a:r>
              <a:rPr sz="2550" spc="270" dirty="0">
                <a:solidFill>
                  <a:srgbClr val="5EA8FF"/>
                </a:solidFill>
              </a:rPr>
              <a:t>που</a:t>
            </a:r>
            <a:r>
              <a:rPr sz="2550" spc="155" dirty="0">
                <a:solidFill>
                  <a:srgbClr val="5EA8FF"/>
                </a:solidFill>
              </a:rPr>
              <a:t> </a:t>
            </a:r>
            <a:r>
              <a:rPr sz="2550" spc="229" dirty="0">
                <a:solidFill>
                  <a:srgbClr val="5EA8FF"/>
                </a:solidFill>
              </a:rPr>
              <a:t>διέπουν</a:t>
            </a:r>
            <a:r>
              <a:rPr sz="2550" spc="160" dirty="0">
                <a:solidFill>
                  <a:srgbClr val="5EA8FF"/>
                </a:solidFill>
              </a:rPr>
              <a:t> </a:t>
            </a:r>
            <a:r>
              <a:rPr sz="2550" spc="180" dirty="0">
                <a:solidFill>
                  <a:srgbClr val="5EA8FF"/>
                </a:solidFill>
              </a:rPr>
              <a:t>τις </a:t>
            </a:r>
            <a:r>
              <a:rPr sz="2550" spc="-560" dirty="0">
                <a:solidFill>
                  <a:srgbClr val="5EA8FF"/>
                </a:solidFill>
              </a:rPr>
              <a:t> </a:t>
            </a:r>
            <a:r>
              <a:rPr sz="2550" spc="225" dirty="0">
                <a:solidFill>
                  <a:srgbClr val="5EA8FF"/>
                </a:solidFill>
              </a:rPr>
              <a:t>πρακτικές </a:t>
            </a:r>
            <a:r>
              <a:rPr sz="2550" spc="215" dirty="0">
                <a:solidFill>
                  <a:srgbClr val="5EA8FF"/>
                </a:solidFill>
              </a:rPr>
              <a:t>και </a:t>
            </a:r>
            <a:r>
              <a:rPr sz="2550" spc="229" dirty="0">
                <a:solidFill>
                  <a:srgbClr val="5EA8FF"/>
                </a:solidFill>
              </a:rPr>
              <a:t>την </a:t>
            </a:r>
            <a:r>
              <a:rPr sz="2550" spc="235" dirty="0">
                <a:solidFill>
                  <a:srgbClr val="5EA8FF"/>
                </a:solidFill>
              </a:rPr>
              <a:t>επαγγελματική </a:t>
            </a:r>
            <a:r>
              <a:rPr sz="2550" spc="240" dirty="0">
                <a:solidFill>
                  <a:srgbClr val="5EA8FF"/>
                </a:solidFill>
              </a:rPr>
              <a:t> </a:t>
            </a:r>
            <a:r>
              <a:rPr sz="2550" spc="260" dirty="0">
                <a:solidFill>
                  <a:srgbClr val="5EA8FF"/>
                </a:solidFill>
              </a:rPr>
              <a:t>συμπεριφορά</a:t>
            </a:r>
            <a:r>
              <a:rPr sz="2550" spc="180" dirty="0">
                <a:solidFill>
                  <a:srgbClr val="5EA8FF"/>
                </a:solidFill>
              </a:rPr>
              <a:t> </a:t>
            </a:r>
            <a:r>
              <a:rPr sz="2550" spc="240" dirty="0">
                <a:solidFill>
                  <a:srgbClr val="5EA8FF"/>
                </a:solidFill>
              </a:rPr>
              <a:t>στον</a:t>
            </a:r>
            <a:r>
              <a:rPr sz="2550" spc="180" dirty="0">
                <a:solidFill>
                  <a:srgbClr val="5EA8FF"/>
                </a:solidFill>
              </a:rPr>
              <a:t> </a:t>
            </a:r>
            <a:r>
              <a:rPr sz="2550" spc="254" dirty="0">
                <a:solidFill>
                  <a:srgbClr val="5EA8FF"/>
                </a:solidFill>
              </a:rPr>
              <a:t>κυβερνοχώρο</a:t>
            </a:r>
            <a:endParaRPr sz="2550"/>
          </a:p>
        </p:txBody>
      </p:sp>
      <p:sp>
        <p:nvSpPr>
          <p:cNvPr id="4" name="object 4"/>
          <p:cNvSpPr txBox="1"/>
          <p:nvPr/>
        </p:nvSpPr>
        <p:spPr>
          <a:xfrm>
            <a:off x="1800860" y="2030095"/>
            <a:ext cx="105473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150" dirty="0">
                <a:solidFill>
                  <a:srgbClr val="5EA8FF"/>
                </a:solidFill>
                <a:latin typeface="Calibri"/>
                <a:cs typeface="Calibri"/>
              </a:rPr>
              <a:t>Ο</a:t>
            </a:r>
            <a:r>
              <a:rPr sz="1250" spc="100" dirty="0">
                <a:solidFill>
                  <a:srgbClr val="5EA8FF"/>
                </a:solidFill>
                <a:latin typeface="Calibri"/>
                <a:cs typeface="Calibri"/>
              </a:rPr>
              <a:t>λ</a:t>
            </a:r>
            <a:r>
              <a:rPr sz="1250" spc="120" dirty="0">
                <a:solidFill>
                  <a:srgbClr val="5EA8FF"/>
                </a:solidFill>
                <a:latin typeface="Calibri"/>
                <a:cs typeface="Calibri"/>
              </a:rPr>
              <a:t>ο</a:t>
            </a:r>
            <a:r>
              <a:rPr sz="1250" spc="105" dirty="0">
                <a:solidFill>
                  <a:srgbClr val="5EA8FF"/>
                </a:solidFill>
                <a:latin typeface="Calibri"/>
                <a:cs typeface="Calibri"/>
              </a:rPr>
              <a:t>κ</a:t>
            </a:r>
            <a:r>
              <a:rPr sz="1250" spc="100" dirty="0">
                <a:solidFill>
                  <a:srgbClr val="5EA8FF"/>
                </a:solidFill>
                <a:latin typeface="Calibri"/>
                <a:cs typeface="Calibri"/>
              </a:rPr>
              <a:t>λ</a:t>
            </a:r>
            <a:r>
              <a:rPr sz="1250" spc="125" dirty="0">
                <a:solidFill>
                  <a:srgbClr val="5EA8FF"/>
                </a:solidFill>
                <a:latin typeface="Calibri"/>
                <a:cs typeface="Calibri"/>
              </a:rPr>
              <a:t>η</a:t>
            </a:r>
            <a:r>
              <a:rPr sz="1250" spc="110" dirty="0">
                <a:solidFill>
                  <a:srgbClr val="5EA8FF"/>
                </a:solidFill>
                <a:latin typeface="Calibri"/>
                <a:cs typeface="Calibri"/>
              </a:rPr>
              <a:t>ρ</a:t>
            </a:r>
            <a:r>
              <a:rPr sz="1250" spc="160" dirty="0">
                <a:solidFill>
                  <a:srgbClr val="5EA8FF"/>
                </a:solidFill>
                <a:latin typeface="Calibri"/>
                <a:cs typeface="Calibri"/>
              </a:rPr>
              <a:t>ώ</a:t>
            </a:r>
            <a:r>
              <a:rPr sz="1250" spc="95" dirty="0">
                <a:solidFill>
                  <a:srgbClr val="5EA8FF"/>
                </a:solidFill>
                <a:latin typeface="Calibri"/>
                <a:cs typeface="Calibri"/>
              </a:rPr>
              <a:t>ν</a:t>
            </a:r>
            <a:r>
              <a:rPr sz="1250" spc="175" dirty="0">
                <a:solidFill>
                  <a:srgbClr val="5EA8FF"/>
                </a:solidFill>
                <a:latin typeface="Calibri"/>
                <a:cs typeface="Calibri"/>
              </a:rPr>
              <a:t>ω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00860" y="2345054"/>
            <a:ext cx="3416300" cy="1280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7300"/>
              </a:lnSpc>
              <a:spcBef>
                <a:spcPts val="100"/>
              </a:spcBef>
            </a:pP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επαγγελματίες</a:t>
            </a:r>
            <a:r>
              <a:rPr sz="100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000" spc="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r>
              <a:rPr sz="10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00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0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διατηρούν</a:t>
            </a:r>
            <a:r>
              <a:rPr sz="10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0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ολοκλήρωση 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 των</a:t>
            </a:r>
            <a:r>
              <a:rPr sz="10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δεδομένων</a:t>
            </a:r>
            <a:r>
              <a:rPr sz="1000" spc="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0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0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συστημάτων</a:t>
            </a:r>
            <a:r>
              <a:rPr sz="1000" spc="-125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000" spc="2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000" spc="-110" dirty="0">
                <a:solidFill>
                  <a:srgbClr val="D4E4ED"/>
                </a:solidFill>
                <a:latin typeface="Calibri"/>
                <a:cs typeface="Calibri"/>
              </a:rPr>
              <a:t>διασφαλίζοντας</a:t>
            </a:r>
            <a:r>
              <a:rPr sz="10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0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ακρίβεια</a:t>
            </a:r>
            <a:r>
              <a:rPr sz="1000" spc="-10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την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ολοκλήρωση</a:t>
            </a:r>
            <a:r>
              <a:rPr sz="10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0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επαλήθευση</a:t>
            </a:r>
            <a:r>
              <a:rPr sz="1000" spc="-130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περιλαμβάνει</a:t>
            </a:r>
            <a:r>
              <a:rPr sz="10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υλοποίηση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ισχυρών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 ελέγχων</a:t>
            </a:r>
            <a:r>
              <a:rPr sz="1000" spc="-95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 διενέργεια</a:t>
            </a:r>
            <a:r>
              <a:rPr sz="10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τακτικών</a:t>
            </a:r>
            <a:r>
              <a:rPr sz="10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ελέγχων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ασφαλείας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0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τήρηση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βέλτιστων</a:t>
            </a:r>
            <a:r>
              <a:rPr sz="10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του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κλάδου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0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10" dirty="0">
                <a:solidFill>
                  <a:srgbClr val="D4E4ED"/>
                </a:solidFill>
                <a:latin typeface="Calibri"/>
                <a:cs typeface="Calibri"/>
              </a:rPr>
              <a:t>αποτροπή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ανεξουσιοδότητης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πρόσβασης</a:t>
            </a:r>
            <a:r>
              <a:rPr sz="1000" spc="-105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τροποποίησης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ή 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00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000" spc="-7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000" spc="-1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00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000" spc="-18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0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0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πλη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000" spc="-155" dirty="0">
                <a:solidFill>
                  <a:srgbClr val="D4E4ED"/>
                </a:solidFill>
                <a:latin typeface="Calibri"/>
                <a:cs typeface="Calibri"/>
              </a:rPr>
              <a:t>οφ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00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000" spc="-17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0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00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00860" y="4121467"/>
            <a:ext cx="113665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75" dirty="0">
                <a:solidFill>
                  <a:srgbClr val="5EA8FF"/>
                </a:solidFill>
                <a:latin typeface="Calibri"/>
                <a:cs typeface="Calibri"/>
              </a:rPr>
              <a:t>Διαθεσιμότητα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3479" y="2030095"/>
            <a:ext cx="112395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100" dirty="0">
                <a:solidFill>
                  <a:srgbClr val="5EA8FF"/>
                </a:solidFill>
                <a:latin typeface="Calibri"/>
                <a:cs typeface="Calibri"/>
              </a:rPr>
              <a:t>Εμπιστευτικός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53479" y="2345054"/>
            <a:ext cx="3239135" cy="149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3370">
              <a:lnSpc>
                <a:spcPct val="137300"/>
              </a:lnSpc>
              <a:spcBef>
                <a:spcPts val="100"/>
              </a:spcBef>
            </a:pPr>
            <a:r>
              <a:rPr sz="1000" spc="-15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000" spc="-8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προστασία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ευαίσθητων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πληροφοριών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αποτελεί</a:t>
            </a:r>
            <a:r>
              <a:rPr sz="10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40" dirty="0">
                <a:solidFill>
                  <a:srgbClr val="D4E4ED"/>
                </a:solidFill>
                <a:latin typeface="Calibri"/>
                <a:cs typeface="Calibri"/>
              </a:rPr>
              <a:t>κρίσιμη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55" dirty="0">
                <a:solidFill>
                  <a:srgbClr val="D4E4ED"/>
                </a:solidFill>
                <a:latin typeface="Calibri"/>
                <a:cs typeface="Calibri"/>
              </a:rPr>
              <a:t>ευθύνη</a:t>
            </a:r>
            <a:r>
              <a:rPr sz="1000" spc="-8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45" dirty="0">
                <a:solidFill>
                  <a:srgbClr val="D4E4ED"/>
                </a:solidFill>
                <a:latin typeface="Calibri"/>
                <a:cs typeface="Calibri"/>
              </a:rPr>
              <a:t>στην </a:t>
            </a:r>
            <a:r>
              <a:rPr sz="100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50" dirty="0">
                <a:solidFill>
                  <a:srgbClr val="D4E4ED"/>
                </a:solidFill>
                <a:latin typeface="Calibri"/>
                <a:cs typeface="Calibri"/>
              </a:rPr>
              <a:t>κυβερνοασφάλεια</a:t>
            </a:r>
            <a:r>
              <a:rPr sz="1000" spc="-15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37300"/>
              </a:lnSpc>
              <a:spcBef>
                <a:spcPts val="10"/>
              </a:spcBef>
            </a:pPr>
            <a:r>
              <a:rPr sz="1000" spc="-70" dirty="0">
                <a:solidFill>
                  <a:srgbClr val="D4E4ED"/>
                </a:solidFill>
                <a:latin typeface="Calibri"/>
                <a:cs typeface="Calibri"/>
              </a:rPr>
              <a:t>Οι </a:t>
            </a:r>
            <a:r>
              <a:rPr sz="1000" spc="-75" dirty="0">
                <a:solidFill>
                  <a:srgbClr val="D4E4ED"/>
                </a:solidFill>
                <a:latin typeface="Calibri"/>
                <a:cs typeface="Calibri"/>
              </a:rPr>
              <a:t>επαγγελματίες πρέπει</a:t>
            </a:r>
            <a:r>
              <a:rPr sz="1000" spc="-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8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000" spc="-75" dirty="0">
                <a:solidFill>
                  <a:srgbClr val="D4E4ED"/>
                </a:solidFill>
                <a:latin typeface="Calibri"/>
                <a:cs typeface="Calibri"/>
              </a:rPr>
              <a:t> διασφαλίζουν</a:t>
            </a:r>
            <a:r>
              <a:rPr sz="1000" spc="-70" dirty="0">
                <a:solidFill>
                  <a:srgbClr val="D4E4ED"/>
                </a:solidFill>
                <a:latin typeface="Calibri"/>
                <a:cs typeface="Calibri"/>
              </a:rPr>
              <a:t> την</a:t>
            </a:r>
            <a:r>
              <a:rPr sz="1000" spc="-6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εμπιστευτικότητα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των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10" dirty="0">
                <a:solidFill>
                  <a:srgbClr val="D4E4ED"/>
                </a:solidFill>
                <a:latin typeface="Calibri"/>
                <a:cs typeface="Calibri"/>
              </a:rPr>
              <a:t>δεδομένων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υλοποιώντας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ισχυρή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κρυπτογράφηση</a:t>
            </a:r>
            <a:r>
              <a:rPr sz="1000" spc="-105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ελέγχους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10" dirty="0">
                <a:solidFill>
                  <a:srgbClr val="D4E4ED"/>
                </a:solidFill>
                <a:latin typeface="Calibri"/>
                <a:cs typeface="Calibri"/>
              </a:rPr>
              <a:t>πρόσβασης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0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διαδικασίες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χειρισμού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δεδομένων</a:t>
            </a:r>
            <a:r>
              <a:rPr sz="1000" spc="-105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τρόπο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διασφαλίζεται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85" dirty="0">
                <a:solidFill>
                  <a:srgbClr val="D4E4ED"/>
                </a:solidFill>
                <a:latin typeface="Calibri"/>
                <a:cs typeface="Calibri"/>
              </a:rPr>
              <a:t>ότι</a:t>
            </a:r>
            <a:r>
              <a:rPr sz="1000" spc="-80" dirty="0">
                <a:solidFill>
                  <a:srgbClr val="D4E4ED"/>
                </a:solidFill>
                <a:latin typeface="Calibri"/>
                <a:cs typeface="Calibri"/>
              </a:rPr>
              <a:t> οι </a:t>
            </a:r>
            <a:r>
              <a:rPr sz="10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ευαίσθητες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πληροφορίες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10" dirty="0">
                <a:solidFill>
                  <a:srgbClr val="D4E4ED"/>
                </a:solidFill>
                <a:latin typeface="Calibri"/>
                <a:cs typeface="Calibri"/>
              </a:rPr>
              <a:t>παραμένουν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προσβάσιμες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μόνο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εξουσιοδοτημένα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4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000" spc="-145" dirty="0">
                <a:solidFill>
                  <a:srgbClr val="D4E4ED"/>
                </a:solidFill>
                <a:latin typeface="Calibri"/>
                <a:cs typeface="Calibri"/>
              </a:rPr>
              <a:t>μα</a:t>
            </a:r>
            <a:r>
              <a:rPr sz="1000" spc="-70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00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00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000" spc="-140" dirty="0">
                <a:solidFill>
                  <a:srgbClr val="D4E4ED"/>
                </a:solidFill>
                <a:latin typeface="Calibri"/>
                <a:cs typeface="Calibri"/>
              </a:rPr>
              <a:t>οσ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00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000" spc="-140" dirty="0">
                <a:solidFill>
                  <a:srgbClr val="D4E4ED"/>
                </a:solidFill>
                <a:latin typeface="Calibri"/>
                <a:cs typeface="Calibri"/>
              </a:rPr>
              <a:t>ύ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00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0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0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45" dirty="0">
                <a:solidFill>
                  <a:srgbClr val="D4E4ED"/>
                </a:solidFill>
                <a:latin typeface="Calibri"/>
                <a:cs typeface="Calibri"/>
              </a:rPr>
              <a:t>απ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όρ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0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000" spc="-18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0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0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000" spc="-160" dirty="0">
                <a:solidFill>
                  <a:srgbClr val="D4E4ED"/>
                </a:solidFill>
                <a:latin typeface="Calibri"/>
                <a:cs typeface="Calibri"/>
              </a:rPr>
              <a:t>μω</a:t>
            </a:r>
            <a:r>
              <a:rPr sz="10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0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00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0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0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000" spc="-15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0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20" dirty="0">
                <a:solidFill>
                  <a:srgbClr val="D4E4ED"/>
                </a:solidFill>
                <a:latin typeface="Calibri"/>
                <a:cs typeface="Calibri"/>
              </a:rPr>
              <a:t>ορ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000" spc="-13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000" spc="-150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000" spc="-12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000" spc="-15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000" spc="-5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9944" y="4528502"/>
            <a:ext cx="8763000" cy="1080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3615" marR="5080" algn="just">
              <a:lnSpc>
                <a:spcPct val="137300"/>
              </a:lnSpc>
              <a:spcBef>
                <a:spcPts val="100"/>
              </a:spcBef>
            </a:pP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Τα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μέτρα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πρέπει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διασφαλίζουν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τη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διαθεσιμότητα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10" dirty="0">
                <a:solidFill>
                  <a:srgbClr val="D4E4ED"/>
                </a:solidFill>
                <a:latin typeface="Calibri"/>
                <a:cs typeface="Calibri"/>
              </a:rPr>
              <a:t>συστημάτων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10" dirty="0">
                <a:solidFill>
                  <a:srgbClr val="D4E4ED"/>
                </a:solidFill>
                <a:latin typeface="Calibri"/>
                <a:cs typeface="Calibri"/>
              </a:rPr>
              <a:t>δεδομένων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όταν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τα 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χρειάζονται </a:t>
            </a:r>
            <a:r>
              <a:rPr sz="1000" spc="-80" dirty="0">
                <a:solidFill>
                  <a:srgbClr val="D4E4ED"/>
                </a:solidFill>
                <a:latin typeface="Calibri"/>
                <a:cs typeface="Calibri"/>
              </a:rPr>
              <a:t>οι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εξουσιοδοτημένοι 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χρήστες</a:t>
            </a:r>
            <a:r>
              <a:rPr sz="1000" spc="-90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000" spc="-14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00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περιλαμβάνει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την 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υλοποίηση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πλεονάζοντος</a:t>
            </a:r>
            <a:r>
              <a:rPr sz="1000" spc="-95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μηχανισμών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εναλλαγής αποτυχίας </a:t>
            </a:r>
            <a:r>
              <a:rPr sz="1000" spc="-114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σχεδίων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αντιμετώπισης περιστατικών 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για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την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ελαχιστοποίηση του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χρόνου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διακοπής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λειτουργίας 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τη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διασφάλιση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της 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συνέχειας</a:t>
            </a:r>
            <a:r>
              <a:rPr sz="10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0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95" dirty="0">
                <a:solidFill>
                  <a:srgbClr val="D4E4ED"/>
                </a:solidFill>
                <a:latin typeface="Calibri"/>
                <a:cs typeface="Calibri"/>
              </a:rPr>
              <a:t>επιχείρησης</a:t>
            </a:r>
            <a:r>
              <a:rPr sz="10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0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περίπτωση</a:t>
            </a:r>
            <a:r>
              <a:rPr sz="10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0" dirty="0">
                <a:solidFill>
                  <a:srgbClr val="D4E4ED"/>
                </a:solidFill>
                <a:latin typeface="Calibri"/>
                <a:cs typeface="Calibri"/>
              </a:rPr>
              <a:t>κυβερνοεπίθεσης</a:t>
            </a:r>
            <a:r>
              <a:rPr sz="10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1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0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105" dirty="0">
                <a:solidFill>
                  <a:srgbClr val="D4E4ED"/>
                </a:solidFill>
                <a:latin typeface="Calibri"/>
                <a:cs typeface="Calibri"/>
              </a:rPr>
              <a:t>βλάβης</a:t>
            </a:r>
            <a:r>
              <a:rPr sz="10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000" spc="-5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50" spc="-75" dirty="0">
                <a:solidFill>
                  <a:srgbClr val="FFFFFF"/>
                </a:solidFill>
                <a:latin typeface="Arial"/>
                <a:cs typeface="Arial"/>
              </a:rPr>
              <a:t>CSP001_C_E-TOPIC-1: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Pares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athod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Laur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ΗΠΑ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Φινλα</a:t>
            </a:r>
            <a:r>
              <a:rPr sz="850" spc="-3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δί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8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951527" y="0"/>
            <a:ext cx="3679190" cy="8229600"/>
            <a:chOff x="10951527" y="0"/>
            <a:chExt cx="3679190" cy="822960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72800" y="0"/>
              <a:ext cx="3657600" cy="82295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1126172" y="1935797"/>
            <a:ext cx="413384" cy="413384"/>
          </a:xfrm>
          <a:custGeom>
            <a:avLst/>
            <a:gdLst/>
            <a:ahLst/>
            <a:cxnLst/>
            <a:rect l="l" t="t" r="r" b="b"/>
            <a:pathLst>
              <a:path w="413384" h="413385">
                <a:moveTo>
                  <a:pt x="302895" y="0"/>
                </a:moveTo>
                <a:lnTo>
                  <a:pt x="110172" y="0"/>
                </a:lnTo>
                <a:lnTo>
                  <a:pt x="67309" y="8572"/>
                </a:lnTo>
                <a:lnTo>
                  <a:pt x="32384" y="32385"/>
                </a:lnTo>
                <a:lnTo>
                  <a:pt x="8572" y="67310"/>
                </a:lnTo>
                <a:lnTo>
                  <a:pt x="0" y="110172"/>
                </a:lnTo>
                <a:lnTo>
                  <a:pt x="0" y="302894"/>
                </a:lnTo>
                <a:lnTo>
                  <a:pt x="8572" y="345757"/>
                </a:lnTo>
                <a:lnTo>
                  <a:pt x="32384" y="380682"/>
                </a:lnTo>
                <a:lnTo>
                  <a:pt x="67309" y="404494"/>
                </a:lnTo>
                <a:lnTo>
                  <a:pt x="110172" y="413067"/>
                </a:lnTo>
                <a:lnTo>
                  <a:pt x="302895" y="413067"/>
                </a:lnTo>
                <a:lnTo>
                  <a:pt x="345757" y="404494"/>
                </a:lnTo>
                <a:lnTo>
                  <a:pt x="380682" y="380682"/>
                </a:lnTo>
                <a:lnTo>
                  <a:pt x="404495" y="345757"/>
                </a:lnTo>
                <a:lnTo>
                  <a:pt x="413067" y="302894"/>
                </a:lnTo>
                <a:lnTo>
                  <a:pt x="413067" y="110172"/>
                </a:lnTo>
                <a:lnTo>
                  <a:pt x="404495" y="67310"/>
                </a:lnTo>
                <a:lnTo>
                  <a:pt x="380682" y="32385"/>
                </a:lnTo>
                <a:lnTo>
                  <a:pt x="345757" y="8572"/>
                </a:lnTo>
                <a:lnTo>
                  <a:pt x="302895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277937" y="1992947"/>
            <a:ext cx="1162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0" dirty="0">
                <a:solidFill>
                  <a:srgbClr val="5EA8FF"/>
                </a:solidFill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577840" y="1866582"/>
            <a:ext cx="413384" cy="413384"/>
          </a:xfrm>
          <a:custGeom>
            <a:avLst/>
            <a:gdLst/>
            <a:ahLst/>
            <a:cxnLst/>
            <a:rect l="l" t="t" r="r" b="b"/>
            <a:pathLst>
              <a:path w="413385" h="413385">
                <a:moveTo>
                  <a:pt x="302895" y="0"/>
                </a:moveTo>
                <a:lnTo>
                  <a:pt x="110172" y="0"/>
                </a:lnTo>
                <a:lnTo>
                  <a:pt x="67310" y="8572"/>
                </a:lnTo>
                <a:lnTo>
                  <a:pt x="32385" y="32384"/>
                </a:lnTo>
                <a:lnTo>
                  <a:pt x="8572" y="67309"/>
                </a:lnTo>
                <a:lnTo>
                  <a:pt x="0" y="110172"/>
                </a:lnTo>
                <a:lnTo>
                  <a:pt x="0" y="302894"/>
                </a:lnTo>
                <a:lnTo>
                  <a:pt x="8572" y="345757"/>
                </a:lnTo>
                <a:lnTo>
                  <a:pt x="32385" y="380682"/>
                </a:lnTo>
                <a:lnTo>
                  <a:pt x="67310" y="404494"/>
                </a:lnTo>
                <a:lnTo>
                  <a:pt x="110172" y="413067"/>
                </a:lnTo>
                <a:lnTo>
                  <a:pt x="302895" y="413067"/>
                </a:lnTo>
                <a:lnTo>
                  <a:pt x="345757" y="404494"/>
                </a:lnTo>
                <a:lnTo>
                  <a:pt x="380682" y="380682"/>
                </a:lnTo>
                <a:lnTo>
                  <a:pt x="404495" y="345757"/>
                </a:lnTo>
                <a:lnTo>
                  <a:pt x="413067" y="302894"/>
                </a:lnTo>
                <a:lnTo>
                  <a:pt x="413067" y="110172"/>
                </a:lnTo>
                <a:lnTo>
                  <a:pt x="404495" y="67309"/>
                </a:lnTo>
                <a:lnTo>
                  <a:pt x="380682" y="32384"/>
                </a:lnTo>
                <a:lnTo>
                  <a:pt x="345757" y="8572"/>
                </a:lnTo>
                <a:lnTo>
                  <a:pt x="302895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695315" y="1923732"/>
            <a:ext cx="1308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75" dirty="0">
                <a:solidFill>
                  <a:srgbClr val="5EA8FF"/>
                </a:solidFill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26172" y="4027487"/>
            <a:ext cx="413384" cy="413384"/>
          </a:xfrm>
          <a:custGeom>
            <a:avLst/>
            <a:gdLst/>
            <a:ahLst/>
            <a:cxnLst/>
            <a:rect l="l" t="t" r="r" b="b"/>
            <a:pathLst>
              <a:path w="413384" h="413385">
                <a:moveTo>
                  <a:pt x="302895" y="0"/>
                </a:moveTo>
                <a:lnTo>
                  <a:pt x="110172" y="0"/>
                </a:lnTo>
                <a:lnTo>
                  <a:pt x="67309" y="8572"/>
                </a:lnTo>
                <a:lnTo>
                  <a:pt x="32384" y="32385"/>
                </a:lnTo>
                <a:lnTo>
                  <a:pt x="8572" y="67310"/>
                </a:lnTo>
                <a:lnTo>
                  <a:pt x="0" y="110172"/>
                </a:lnTo>
                <a:lnTo>
                  <a:pt x="0" y="302895"/>
                </a:lnTo>
                <a:lnTo>
                  <a:pt x="8572" y="345757"/>
                </a:lnTo>
                <a:lnTo>
                  <a:pt x="32384" y="380682"/>
                </a:lnTo>
                <a:lnTo>
                  <a:pt x="67309" y="404495"/>
                </a:lnTo>
                <a:lnTo>
                  <a:pt x="110172" y="413067"/>
                </a:lnTo>
                <a:lnTo>
                  <a:pt x="302895" y="413067"/>
                </a:lnTo>
                <a:lnTo>
                  <a:pt x="345757" y="404495"/>
                </a:lnTo>
                <a:lnTo>
                  <a:pt x="380682" y="380682"/>
                </a:lnTo>
                <a:lnTo>
                  <a:pt x="404495" y="345757"/>
                </a:lnTo>
                <a:lnTo>
                  <a:pt x="413067" y="302895"/>
                </a:lnTo>
                <a:lnTo>
                  <a:pt x="413067" y="110172"/>
                </a:lnTo>
                <a:lnTo>
                  <a:pt x="404495" y="67310"/>
                </a:lnTo>
                <a:lnTo>
                  <a:pt x="380682" y="32385"/>
                </a:lnTo>
                <a:lnTo>
                  <a:pt x="345757" y="8572"/>
                </a:lnTo>
                <a:lnTo>
                  <a:pt x="302895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244282" y="4084637"/>
            <a:ext cx="1308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75" dirty="0">
                <a:solidFill>
                  <a:srgbClr val="5EA8FF"/>
                </a:solidFill>
                <a:latin typeface="Times New Roman"/>
                <a:cs typeface="Times New Roman"/>
              </a:rPr>
              <a:t>3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29600"/>
            <a:chOff x="0" y="0"/>
            <a:chExt cx="14630400" cy="8229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24889" y="700722"/>
            <a:ext cx="567944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dirty="0">
                <a:solidFill>
                  <a:srgbClr val="3869EF"/>
                </a:solidFill>
                <a:latin typeface="Arial"/>
                <a:cs typeface="Arial"/>
              </a:rPr>
              <a:t>Ο</a:t>
            </a:r>
            <a:r>
              <a:rPr sz="3500" b="1" spc="-160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3500" b="1" spc="-65" dirty="0">
                <a:solidFill>
                  <a:srgbClr val="3869EF"/>
                </a:solidFill>
                <a:latin typeface="Arial"/>
                <a:cs typeface="Arial"/>
              </a:rPr>
              <a:t>ζωτικός</a:t>
            </a:r>
            <a:r>
              <a:rPr sz="3500" b="1" spc="-155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3500" b="1" spc="-60" dirty="0">
                <a:solidFill>
                  <a:srgbClr val="3869EF"/>
                </a:solidFill>
                <a:latin typeface="Arial"/>
                <a:cs typeface="Arial"/>
              </a:rPr>
              <a:t>ρόλος</a:t>
            </a:r>
            <a:r>
              <a:rPr sz="3500" b="1" spc="-160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3500" b="1" spc="-45" dirty="0">
                <a:solidFill>
                  <a:srgbClr val="3869EF"/>
                </a:solidFill>
                <a:latin typeface="Arial"/>
                <a:cs typeface="Arial"/>
              </a:rPr>
              <a:t>της</a:t>
            </a:r>
            <a:r>
              <a:rPr sz="3500" b="1" spc="-160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3500" b="1" spc="-60" dirty="0">
                <a:solidFill>
                  <a:srgbClr val="3869EF"/>
                </a:solidFill>
                <a:latin typeface="Arial"/>
                <a:cs typeface="Arial"/>
              </a:rPr>
              <a:t>ηθικής</a:t>
            </a:r>
            <a:endParaRPr sz="3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4889" y="1928812"/>
            <a:ext cx="3016885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0" dirty="0">
                <a:solidFill>
                  <a:srgbClr val="3869EF"/>
                </a:solidFill>
                <a:latin typeface="Calibri"/>
                <a:cs typeface="Calibri"/>
              </a:rPr>
              <a:t>Διασφάλιση</a:t>
            </a:r>
            <a:r>
              <a:rPr sz="1750" b="1" spc="-30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50" dirty="0">
                <a:solidFill>
                  <a:srgbClr val="3869EF"/>
                </a:solidFill>
                <a:latin typeface="Calibri"/>
                <a:cs typeface="Calibri"/>
              </a:rPr>
              <a:t>κρίσιμων</a:t>
            </a:r>
            <a:r>
              <a:rPr sz="1750" b="1" spc="-2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15" dirty="0">
                <a:solidFill>
                  <a:srgbClr val="3869EF"/>
                </a:solidFill>
                <a:latin typeface="Calibri"/>
                <a:cs typeface="Calibri"/>
              </a:rPr>
              <a:t>υποδομών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4889" y="2479040"/>
            <a:ext cx="3542029" cy="169735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639"/>
              </a:lnSpc>
              <a:spcBef>
                <a:spcPts val="185"/>
              </a:spcBef>
            </a:pPr>
            <a:r>
              <a:rPr sz="1400" spc="-254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25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τομέας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 της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 ενέργειας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αποτελεί</a:t>
            </a:r>
            <a:r>
              <a:rPr sz="1400" spc="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κρίσιμο</a:t>
            </a:r>
            <a:r>
              <a:rPr sz="1400" spc="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εξάρτημα 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της 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υ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π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δ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204" dirty="0">
                <a:solidFill>
                  <a:srgbClr val="262323"/>
                </a:solidFill>
                <a:latin typeface="Times New Roman"/>
                <a:cs typeface="Times New Roman"/>
              </a:rPr>
              <a:t>μ</a:t>
            </a:r>
            <a:r>
              <a:rPr sz="1400" spc="-200" dirty="0">
                <a:solidFill>
                  <a:srgbClr val="262323"/>
                </a:solidFill>
                <a:latin typeface="Times New Roman"/>
                <a:cs typeface="Times New Roman"/>
              </a:rPr>
              <a:t>ή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ενό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έθ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ου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00" dirty="0">
                <a:solidFill>
                  <a:srgbClr val="262323"/>
                </a:solidFill>
                <a:latin typeface="Arial"/>
                <a:cs typeface="Arial"/>
              </a:rPr>
              <a:t>,</a:t>
            </a:r>
            <a:r>
              <a:rPr sz="1400" spc="-120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π</a:t>
            </a:r>
            <a:r>
              <a:rPr sz="1400" spc="-20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ρ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έχ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20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εξ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υσ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ί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ες</a:t>
            </a:r>
            <a:r>
              <a:rPr sz="1400" spc="-114" dirty="0">
                <a:solidFill>
                  <a:srgbClr val="262323"/>
                </a:solidFill>
                <a:latin typeface="Arial"/>
                <a:cs typeface="Arial"/>
              </a:rPr>
              <a:t>/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δυ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ά</a:t>
            </a:r>
            <a:r>
              <a:rPr sz="1400" spc="-204" dirty="0">
                <a:solidFill>
                  <a:srgbClr val="262323"/>
                </a:solidFill>
                <a:latin typeface="Times New Roman"/>
                <a:cs typeface="Times New Roman"/>
              </a:rPr>
              <a:t>μ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4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4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π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ί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00" dirty="0">
                <a:solidFill>
                  <a:srgbClr val="262323"/>
                </a:solidFill>
                <a:latin typeface="Arial"/>
                <a:cs typeface="Arial"/>
              </a:rPr>
              <a:t>,  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επ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χ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ρήσε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κα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2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ουσ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ώ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δ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υπηρ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ί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ες</a:t>
            </a:r>
            <a:r>
              <a:rPr sz="1400" spc="-60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2700" marR="37465">
              <a:lnSpc>
                <a:spcPts val="1639"/>
              </a:lnSpc>
              <a:spcBef>
                <a:spcPts val="5"/>
              </a:spcBef>
            </a:pP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Οι</a:t>
            </a:r>
            <a:r>
              <a:rPr sz="1400" spc="-2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επαγγελματίες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της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κυβερνοασφάλειας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75" dirty="0">
                <a:solidFill>
                  <a:srgbClr val="262323"/>
                </a:solidFill>
                <a:latin typeface="Times New Roman"/>
                <a:cs typeface="Times New Roman"/>
              </a:rPr>
              <a:t>φέρουν</a:t>
            </a:r>
            <a:r>
              <a:rPr sz="1400" spc="1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70" dirty="0">
                <a:solidFill>
                  <a:srgbClr val="262323"/>
                </a:solidFill>
                <a:latin typeface="Times New Roman"/>
                <a:cs typeface="Times New Roman"/>
              </a:rPr>
              <a:t>τεράστια </a:t>
            </a:r>
            <a:r>
              <a:rPr sz="1400" spc="-3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ευ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θ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ύ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γ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προστα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ί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υ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235" dirty="0">
                <a:solidFill>
                  <a:srgbClr val="262323"/>
                </a:solidFill>
                <a:latin typeface="Times New Roman"/>
                <a:cs typeface="Times New Roman"/>
              </a:rPr>
              <a:t>ώ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ων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συστημά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τω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π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ό</a:t>
            </a:r>
            <a:endParaRPr sz="1400">
              <a:latin typeface="Times New Roman"/>
              <a:cs typeface="Times New Roman"/>
            </a:endParaRPr>
          </a:p>
          <a:p>
            <a:pPr marL="12700" marR="243204">
              <a:lnSpc>
                <a:spcPts val="1639"/>
              </a:lnSpc>
            </a:pP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κακόβουλο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λογισμικό</a:t>
            </a:r>
            <a:r>
              <a:rPr sz="1400" spc="-125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το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οποίο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δυνητικά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να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διακόψει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τον </a:t>
            </a:r>
            <a:r>
              <a:rPr sz="1400" spc="-3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ενεργειακό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εφοδιασμό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και</a:t>
            </a:r>
            <a:r>
              <a:rPr sz="1400" spc="-1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εκτεταμένες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ανατρεπτικές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90"/>
              </a:lnSpc>
            </a:pP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επιπτώσεις</a:t>
            </a:r>
            <a:r>
              <a:rPr sz="1400" spc="-125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83225" y="1928812"/>
            <a:ext cx="3509645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50" dirty="0">
                <a:solidFill>
                  <a:srgbClr val="3869EF"/>
                </a:solidFill>
                <a:latin typeface="Calibri"/>
                <a:cs typeface="Calibri"/>
              </a:rPr>
              <a:t>Συντήρηση</a:t>
            </a:r>
            <a:r>
              <a:rPr sz="1750" b="1" spc="-20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35" dirty="0">
                <a:solidFill>
                  <a:srgbClr val="3869EF"/>
                </a:solidFill>
                <a:latin typeface="Calibri"/>
                <a:cs typeface="Calibri"/>
              </a:rPr>
              <a:t>της</a:t>
            </a:r>
            <a:r>
              <a:rPr sz="1750" b="1" spc="-20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50" dirty="0">
                <a:solidFill>
                  <a:srgbClr val="3869EF"/>
                </a:solidFill>
                <a:latin typeface="Calibri"/>
                <a:cs typeface="Calibri"/>
              </a:rPr>
              <a:t>δημόσιας</a:t>
            </a:r>
            <a:r>
              <a:rPr sz="1750" b="1" spc="-2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50" dirty="0">
                <a:solidFill>
                  <a:srgbClr val="3869EF"/>
                </a:solidFill>
                <a:latin typeface="Calibri"/>
                <a:cs typeface="Calibri"/>
              </a:rPr>
              <a:t>εμπιστοσύνης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76875" y="2881629"/>
            <a:ext cx="3564254" cy="12814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7700"/>
              </a:lnSpc>
              <a:spcBef>
                <a:spcPts val="135"/>
              </a:spcBef>
            </a:pPr>
            <a:r>
              <a:rPr sz="1400" spc="-254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25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εμπιστοσύνη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του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 κοινού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στην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ενεργειακή 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βιομηχανία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είναι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4" dirty="0">
                <a:solidFill>
                  <a:srgbClr val="262323"/>
                </a:solidFill>
                <a:latin typeface="Times New Roman"/>
                <a:cs typeface="Times New Roman"/>
              </a:rPr>
              <a:t>ουσιώδης</a:t>
            </a:r>
            <a:r>
              <a:rPr sz="1400" spc="-7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για</a:t>
            </a:r>
            <a:r>
              <a:rPr sz="1400" spc="-7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συνεχή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λειτουργία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και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ανάπτυξή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της</a:t>
            </a:r>
            <a:r>
              <a:rPr sz="1400" spc="-165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r>
              <a:rPr sz="1400" spc="-75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Τηρώντας </a:t>
            </a:r>
            <a:r>
              <a:rPr sz="1400" spc="-21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τις 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αρχές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 δεοντολογίας</a:t>
            </a:r>
            <a:r>
              <a:rPr sz="1400" spc="-190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οι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επαγγελματίες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της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ασφάλειας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στον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κυβερνοχώρο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μπορούν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 να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συμβάλουν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 στη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συντήρηση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αυτής </a:t>
            </a:r>
            <a:r>
              <a:rPr sz="1400" spc="-100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400" spc="-95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διασφαλίζοντας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ότι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τα 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συμφέροντα</a:t>
            </a:r>
            <a:r>
              <a:rPr sz="1400" spc="-1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του</a:t>
            </a:r>
            <a:r>
              <a:rPr sz="1400" spc="1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κοινού</a:t>
            </a:r>
            <a:r>
              <a:rPr sz="1400" spc="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έχουν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0" dirty="0">
                <a:solidFill>
                  <a:srgbClr val="262323"/>
                </a:solidFill>
                <a:latin typeface="Times New Roman"/>
                <a:cs typeface="Times New Roman"/>
              </a:rPr>
              <a:t>προτεραιότητα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και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ότι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προστατεύεται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ασφάλειά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του</a:t>
            </a:r>
            <a:r>
              <a:rPr sz="1400" spc="-170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40925" y="1897379"/>
            <a:ext cx="2473960" cy="621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800"/>
              </a:lnSpc>
              <a:spcBef>
                <a:spcPts val="100"/>
              </a:spcBef>
            </a:pP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Τ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ήρησ</a:t>
            </a:r>
            <a:r>
              <a:rPr sz="1750" b="1" dirty="0">
                <a:solidFill>
                  <a:srgbClr val="3869EF"/>
                </a:solidFill>
                <a:latin typeface="Calibri"/>
                <a:cs typeface="Calibri"/>
              </a:rPr>
              <a:t>η</a:t>
            </a:r>
            <a:r>
              <a:rPr sz="1750" b="1" spc="-50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15" dirty="0">
                <a:solidFill>
                  <a:srgbClr val="3869EF"/>
                </a:solidFill>
                <a:latin typeface="Calibri"/>
                <a:cs typeface="Calibri"/>
              </a:rPr>
              <a:t>τη</a:t>
            </a:r>
            <a:r>
              <a:rPr sz="1750" b="1" dirty="0">
                <a:solidFill>
                  <a:srgbClr val="3869EF"/>
                </a:solidFill>
                <a:latin typeface="Calibri"/>
                <a:cs typeface="Calibri"/>
              </a:rPr>
              <a:t>ς</a:t>
            </a:r>
            <a:r>
              <a:rPr sz="1750" b="1" spc="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ε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π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αγγ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ε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λ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μ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ατική</a:t>
            </a:r>
            <a:r>
              <a:rPr sz="1750" b="1" dirty="0">
                <a:solidFill>
                  <a:srgbClr val="3869EF"/>
                </a:solidFill>
                <a:latin typeface="Calibri"/>
                <a:cs typeface="Calibri"/>
              </a:rPr>
              <a:t>ς  </a:t>
            </a:r>
            <a:r>
              <a:rPr sz="1750" b="1" spc="-15" dirty="0">
                <a:solidFill>
                  <a:srgbClr val="3869EF"/>
                </a:solidFill>
                <a:latin typeface="Calibri"/>
                <a:cs typeface="Calibri"/>
              </a:rPr>
              <a:t>ακεραιότητας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40925" y="2777172"/>
            <a:ext cx="3435985" cy="14884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97600"/>
              </a:lnSpc>
              <a:spcBef>
                <a:spcPts val="140"/>
              </a:spcBef>
            </a:pP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Οι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επαγγελματίες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στον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τομέα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της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ασφάλειας</a:t>
            </a:r>
            <a:r>
              <a:rPr sz="1400" spc="1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στον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κυβερνοχώρο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πρέπει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να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τηρούν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 τα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υψηλότερα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πρότυπα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επαγγελματικής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 ακεραιότητας</a:t>
            </a:r>
            <a:r>
              <a:rPr sz="1400" spc="-170" dirty="0">
                <a:solidFill>
                  <a:srgbClr val="262323"/>
                </a:solidFill>
                <a:latin typeface="Arial"/>
                <a:cs typeface="Arial"/>
              </a:rPr>
              <a:t>. 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Αυτό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περιλαμβάνει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τη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διατήρηση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της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 εμπιστευτικότητας</a:t>
            </a:r>
            <a:r>
              <a:rPr sz="1400" spc="-185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τον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σεβασμό</a:t>
            </a:r>
            <a:r>
              <a:rPr sz="1400" spc="-215" dirty="0">
                <a:solidFill>
                  <a:srgbClr val="262323"/>
                </a:solidFill>
                <a:latin typeface="Times New Roman"/>
                <a:cs typeface="Times New Roman"/>
              </a:rPr>
              <a:t> των</a:t>
            </a:r>
            <a:r>
              <a:rPr sz="1400" spc="-21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4" dirty="0">
                <a:solidFill>
                  <a:srgbClr val="262323"/>
                </a:solidFill>
                <a:latin typeface="Times New Roman"/>
                <a:cs typeface="Times New Roman"/>
              </a:rPr>
              <a:t>δικαιωμάτων </a:t>
            </a:r>
            <a:r>
              <a:rPr sz="1400" spc="-3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πνευματικής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ιδιοκτησίας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και </a:t>
            </a:r>
            <a:r>
              <a:rPr sz="1400" spc="-200" dirty="0">
                <a:solidFill>
                  <a:srgbClr val="262323"/>
                </a:solidFill>
                <a:latin typeface="Times New Roman"/>
                <a:cs typeface="Times New Roman"/>
              </a:rPr>
              <a:t>την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αποφυγή</a:t>
            </a:r>
            <a:r>
              <a:rPr sz="1400" spc="-21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συμφερόντων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που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θα 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μ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πορο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ύσα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να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θ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έ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ου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κ</a:t>
            </a:r>
            <a:r>
              <a:rPr sz="1400" spc="-75" dirty="0">
                <a:solidFill>
                  <a:srgbClr val="262323"/>
                </a:solidFill>
                <a:latin typeface="Times New Roman"/>
                <a:cs typeface="Times New Roman"/>
              </a:rPr>
              <a:t>ί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δυ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0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2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τι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κ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225" dirty="0">
                <a:solidFill>
                  <a:srgbClr val="262323"/>
                </a:solidFill>
                <a:latin typeface="Times New Roman"/>
                <a:cs typeface="Times New Roman"/>
              </a:rPr>
              <a:t>μ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εν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200" dirty="0">
                <a:solidFill>
                  <a:srgbClr val="262323"/>
                </a:solidFill>
                <a:latin typeface="Times New Roman"/>
                <a:cs typeface="Times New Roman"/>
              </a:rPr>
              <a:t>κότητ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κα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ι  </a:t>
            </a:r>
            <a:r>
              <a:rPr sz="1400" spc="-200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25" dirty="0">
                <a:solidFill>
                  <a:srgbClr val="262323"/>
                </a:solidFill>
                <a:latin typeface="Times New Roman"/>
                <a:cs typeface="Times New Roman"/>
              </a:rPr>
              <a:t>αμ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215" dirty="0">
                <a:solidFill>
                  <a:srgbClr val="262323"/>
                </a:solidFill>
                <a:latin typeface="Times New Roman"/>
                <a:cs typeface="Times New Roman"/>
              </a:rPr>
              <a:t>ρολ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270" dirty="0">
                <a:solidFill>
                  <a:srgbClr val="262323"/>
                </a:solidFill>
                <a:latin typeface="Times New Roman"/>
                <a:cs typeface="Times New Roman"/>
              </a:rPr>
              <a:t>ψ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ί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ου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20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9944" y="5337809"/>
            <a:ext cx="1761489" cy="28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75" dirty="0">
                <a:latin typeface="Arial"/>
                <a:cs typeface="Arial"/>
              </a:rPr>
              <a:t>CSP001_C_E-TOPIC-1: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spc="-35" dirty="0">
                <a:latin typeface="Arial"/>
                <a:cs typeface="Arial"/>
              </a:rPr>
              <a:t>Pares</a:t>
            </a:r>
            <a:r>
              <a:rPr sz="850" dirty="0">
                <a:latin typeface="Arial"/>
                <a:cs typeface="Arial"/>
              </a:rPr>
              <a:t>h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0" dirty="0">
                <a:latin typeface="Arial"/>
                <a:cs typeface="Arial"/>
              </a:rPr>
              <a:t>R</a:t>
            </a:r>
            <a:r>
              <a:rPr sz="850" spc="-35" dirty="0">
                <a:latin typeface="Arial"/>
                <a:cs typeface="Arial"/>
              </a:rPr>
              <a:t>athod</a:t>
            </a:r>
            <a:r>
              <a:rPr sz="850" dirty="0">
                <a:latin typeface="Arial"/>
                <a:cs typeface="Arial"/>
              </a:rPr>
              <a:t>,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Arial"/>
                <a:cs typeface="Arial"/>
              </a:rPr>
              <a:t>Laur</a:t>
            </a:r>
            <a:r>
              <a:rPr sz="850" spc="-30" dirty="0">
                <a:latin typeface="Arial"/>
                <a:cs typeface="Arial"/>
              </a:rPr>
              <a:t>e</a:t>
            </a:r>
            <a:r>
              <a:rPr sz="850" dirty="0">
                <a:latin typeface="Arial"/>
                <a:cs typeface="Arial"/>
              </a:rPr>
              <a:t>a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Calibri"/>
                <a:cs typeface="Calibri"/>
              </a:rPr>
              <a:t>ΗΠΑ</a:t>
            </a:r>
            <a:r>
              <a:rPr sz="850" dirty="0">
                <a:latin typeface="Arial"/>
                <a:cs typeface="Arial"/>
              </a:rPr>
              <a:t>,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Calibri"/>
                <a:cs typeface="Calibri"/>
              </a:rPr>
              <a:t>Φινλα</a:t>
            </a:r>
            <a:r>
              <a:rPr sz="850" spc="-30" dirty="0">
                <a:latin typeface="Calibri"/>
                <a:cs typeface="Calibri"/>
              </a:rPr>
              <a:t>ν</a:t>
            </a:r>
            <a:r>
              <a:rPr sz="850" spc="-35" dirty="0">
                <a:latin typeface="Calibri"/>
                <a:cs typeface="Calibri"/>
              </a:rPr>
              <a:t>δί</a:t>
            </a:r>
            <a:r>
              <a:rPr sz="850" dirty="0">
                <a:latin typeface="Calibri"/>
                <a:cs typeface="Calibri"/>
              </a:rPr>
              <a:t>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4119" y="627062"/>
            <a:ext cx="6459855" cy="885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600"/>
              </a:lnSpc>
              <a:spcBef>
                <a:spcPts val="100"/>
              </a:spcBef>
            </a:pPr>
            <a:r>
              <a:rPr sz="2550" spc="190" dirty="0">
                <a:solidFill>
                  <a:srgbClr val="5EA8FF"/>
                </a:solidFill>
              </a:rPr>
              <a:t>Υπεύθυνη</a:t>
            </a:r>
            <a:r>
              <a:rPr sz="2550" spc="155" dirty="0">
                <a:solidFill>
                  <a:srgbClr val="5EA8FF"/>
                </a:solidFill>
              </a:rPr>
              <a:t> </a:t>
            </a:r>
            <a:r>
              <a:rPr sz="2550" spc="175" dirty="0">
                <a:solidFill>
                  <a:srgbClr val="5EA8FF"/>
                </a:solidFill>
              </a:rPr>
              <a:t>επαγγελματική</a:t>
            </a:r>
            <a:r>
              <a:rPr sz="2550" spc="160" dirty="0">
                <a:solidFill>
                  <a:srgbClr val="5EA8FF"/>
                </a:solidFill>
              </a:rPr>
              <a:t> </a:t>
            </a:r>
            <a:r>
              <a:rPr sz="2550" spc="204" dirty="0">
                <a:solidFill>
                  <a:srgbClr val="5EA8FF"/>
                </a:solidFill>
              </a:rPr>
              <a:t>αποκάλυψη</a:t>
            </a:r>
            <a:r>
              <a:rPr sz="2550" spc="160" dirty="0">
                <a:solidFill>
                  <a:srgbClr val="5EA8FF"/>
                </a:solidFill>
              </a:rPr>
              <a:t> </a:t>
            </a:r>
            <a:r>
              <a:rPr sz="2550" spc="215" dirty="0">
                <a:solidFill>
                  <a:srgbClr val="5EA8FF"/>
                </a:solidFill>
              </a:rPr>
              <a:t>και </a:t>
            </a:r>
            <a:r>
              <a:rPr sz="2550" spc="-565" dirty="0">
                <a:solidFill>
                  <a:srgbClr val="5EA8FF"/>
                </a:solidFill>
              </a:rPr>
              <a:t> </a:t>
            </a:r>
            <a:r>
              <a:rPr sz="2550" spc="225" dirty="0">
                <a:solidFill>
                  <a:srgbClr val="5EA8FF"/>
                </a:solidFill>
              </a:rPr>
              <a:t>δεοντολογικές</a:t>
            </a:r>
            <a:r>
              <a:rPr sz="2550" spc="185" dirty="0">
                <a:solidFill>
                  <a:srgbClr val="5EA8FF"/>
                </a:solidFill>
              </a:rPr>
              <a:t> </a:t>
            </a:r>
            <a:r>
              <a:rPr sz="2550" spc="225" dirty="0">
                <a:solidFill>
                  <a:srgbClr val="5EA8FF"/>
                </a:solidFill>
              </a:rPr>
              <a:t>πρακτικές</a:t>
            </a:r>
            <a:endParaRPr sz="2550"/>
          </a:p>
        </p:txBody>
      </p:sp>
      <p:sp>
        <p:nvSpPr>
          <p:cNvPr id="3" name="object 3"/>
          <p:cNvSpPr txBox="1"/>
          <p:nvPr/>
        </p:nvSpPr>
        <p:spPr>
          <a:xfrm>
            <a:off x="2476893" y="2517297"/>
            <a:ext cx="71520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90" dirty="0">
                <a:solidFill>
                  <a:srgbClr val="5EA8FF"/>
                </a:solidFill>
                <a:latin typeface="Calibri"/>
                <a:cs typeface="Calibri"/>
              </a:rPr>
              <a:t>Προσδιορισμός</a:t>
            </a:r>
            <a:r>
              <a:rPr sz="1250" spc="3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5EA8FF"/>
                </a:solidFill>
                <a:latin typeface="Calibri"/>
                <a:cs typeface="Calibri"/>
              </a:rPr>
              <a:t>Ευπαθειών</a:t>
            </a:r>
            <a:endParaRPr sz="1250" dirty="0">
              <a:latin typeface="Calibri"/>
              <a:cs typeface="Calibri"/>
            </a:endParaRPr>
          </a:p>
          <a:p>
            <a:pPr marL="12700" marR="5080">
              <a:lnSpc>
                <a:spcPct val="137300"/>
              </a:lnSpc>
              <a:spcBef>
                <a:spcPts val="970"/>
              </a:spcBef>
            </a:pPr>
            <a:r>
              <a:rPr sz="1000" spc="-140" dirty="0">
                <a:latin typeface="Calibri"/>
                <a:cs typeface="Calibri"/>
              </a:rPr>
              <a:t>Οι</a:t>
            </a:r>
            <a:r>
              <a:rPr sz="1000" spc="-45" dirty="0">
                <a:latin typeface="Calibri"/>
                <a:cs typeface="Calibri"/>
              </a:rPr>
              <a:t> </a:t>
            </a:r>
            <a:r>
              <a:rPr sz="1000" spc="-145" dirty="0">
                <a:latin typeface="Calibri"/>
                <a:cs typeface="Calibri"/>
              </a:rPr>
              <a:t>επαγγελματίες</a:t>
            </a:r>
            <a:r>
              <a:rPr sz="1000" spc="-60" dirty="0">
                <a:latin typeface="Calibri"/>
                <a:cs typeface="Calibri"/>
              </a:rPr>
              <a:t> </a:t>
            </a:r>
            <a:r>
              <a:rPr sz="1000" spc="-135" dirty="0">
                <a:latin typeface="Calibri"/>
                <a:cs typeface="Calibri"/>
              </a:rPr>
              <a:t>της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spc="-155" dirty="0">
                <a:latin typeface="Calibri"/>
                <a:cs typeface="Calibri"/>
              </a:rPr>
              <a:t>ασφάλειας</a:t>
            </a:r>
            <a:r>
              <a:rPr sz="1000" spc="-80" dirty="0">
                <a:latin typeface="Calibri"/>
                <a:cs typeface="Calibri"/>
              </a:rPr>
              <a:t> </a:t>
            </a:r>
            <a:r>
              <a:rPr sz="1000" spc="-145" dirty="0">
                <a:latin typeface="Calibri"/>
                <a:cs typeface="Calibri"/>
              </a:rPr>
              <a:t>στον</a:t>
            </a:r>
            <a:r>
              <a:rPr sz="1000" spc="-60" dirty="0">
                <a:latin typeface="Calibri"/>
                <a:cs typeface="Calibri"/>
              </a:rPr>
              <a:t> </a:t>
            </a:r>
            <a:r>
              <a:rPr sz="1000" spc="-155" dirty="0">
                <a:latin typeface="Calibri"/>
                <a:cs typeface="Calibri"/>
              </a:rPr>
              <a:t>κυβερνοχώρο</a:t>
            </a:r>
            <a:r>
              <a:rPr sz="1000" spc="-80" dirty="0">
                <a:latin typeface="Calibri"/>
                <a:cs typeface="Calibri"/>
              </a:rPr>
              <a:t> </a:t>
            </a:r>
            <a:r>
              <a:rPr sz="1000" spc="-150" dirty="0">
                <a:latin typeface="Calibri"/>
                <a:cs typeface="Calibri"/>
              </a:rPr>
              <a:t>έχουν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155" dirty="0">
                <a:latin typeface="Calibri"/>
                <a:cs typeface="Calibri"/>
              </a:rPr>
              <a:t>ευθύνη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55" dirty="0">
                <a:latin typeface="Calibri"/>
                <a:cs typeface="Calibri"/>
              </a:rPr>
              <a:t>να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40" dirty="0">
                <a:latin typeface="Calibri"/>
                <a:cs typeface="Calibri"/>
              </a:rPr>
              <a:t>εντοπίζουν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-135" dirty="0">
                <a:latin typeface="Calibri"/>
                <a:cs typeface="Calibri"/>
              </a:rPr>
              <a:t>και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-155" dirty="0">
                <a:latin typeface="Calibri"/>
                <a:cs typeface="Calibri"/>
              </a:rPr>
              <a:t>να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60" dirty="0">
                <a:latin typeface="Calibri"/>
                <a:cs typeface="Calibri"/>
              </a:rPr>
              <a:t>αναφέρουν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10" dirty="0">
                <a:latin typeface="Calibri"/>
                <a:cs typeface="Calibri"/>
              </a:rPr>
              <a:t>τις</a:t>
            </a:r>
            <a:r>
              <a:rPr sz="1000" spc="120" dirty="0">
                <a:latin typeface="Calibri"/>
                <a:cs typeface="Calibri"/>
              </a:rPr>
              <a:t> </a:t>
            </a:r>
            <a:r>
              <a:rPr sz="1000" spc="-150" dirty="0">
                <a:latin typeface="Calibri"/>
                <a:cs typeface="Calibri"/>
              </a:rPr>
              <a:t>Ευπάθειες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155" dirty="0">
                <a:latin typeface="Calibri"/>
                <a:cs typeface="Calibri"/>
              </a:rPr>
              <a:t>των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ενεργειακών</a:t>
            </a:r>
            <a:r>
              <a:rPr sz="1000" spc="65" dirty="0">
                <a:latin typeface="Calibri"/>
                <a:cs typeface="Calibri"/>
              </a:rPr>
              <a:t> </a:t>
            </a:r>
            <a:r>
              <a:rPr sz="1000" spc="-135" dirty="0">
                <a:latin typeface="Calibri"/>
                <a:cs typeface="Calibri"/>
              </a:rPr>
              <a:t>συστημάτων</a:t>
            </a:r>
            <a:r>
              <a:rPr sz="1000" spc="-135" dirty="0">
                <a:latin typeface="Arial"/>
                <a:cs typeface="Arial"/>
              </a:rPr>
              <a:t>.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155" dirty="0">
                <a:latin typeface="Calibri"/>
                <a:cs typeface="Calibri"/>
              </a:rPr>
              <a:t>Η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25" dirty="0">
                <a:latin typeface="Calibri"/>
                <a:cs typeface="Calibri"/>
              </a:rPr>
              <a:t>διαδικασία</a:t>
            </a:r>
            <a:r>
              <a:rPr sz="1000" spc="75" dirty="0">
                <a:latin typeface="Calibri"/>
                <a:cs typeface="Calibri"/>
              </a:rPr>
              <a:t> </a:t>
            </a:r>
            <a:r>
              <a:rPr sz="1000" spc="-140" dirty="0">
                <a:latin typeface="Calibri"/>
                <a:cs typeface="Calibri"/>
              </a:rPr>
              <a:t>αυτή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-145" dirty="0">
                <a:latin typeface="Calibri"/>
                <a:cs typeface="Calibri"/>
              </a:rPr>
              <a:t>θα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πρέπει</a:t>
            </a:r>
            <a:r>
              <a:rPr sz="1000" spc="60" dirty="0">
                <a:latin typeface="Calibri"/>
                <a:cs typeface="Calibri"/>
              </a:rPr>
              <a:t> </a:t>
            </a:r>
            <a:r>
              <a:rPr sz="1000" spc="-135" dirty="0">
                <a:latin typeface="Calibri"/>
                <a:cs typeface="Calibri"/>
              </a:rPr>
              <a:t>να </a:t>
            </a:r>
            <a:r>
              <a:rPr sz="1000" spc="-130" dirty="0">
                <a:latin typeface="Calibri"/>
                <a:cs typeface="Calibri"/>
              </a:rPr>
              <a:t> </a:t>
            </a:r>
            <a:r>
              <a:rPr sz="1000" spc="-120" dirty="0">
                <a:latin typeface="Calibri"/>
                <a:cs typeface="Calibri"/>
              </a:rPr>
              <a:t>διεξάγεται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35" dirty="0">
                <a:latin typeface="Calibri"/>
                <a:cs typeface="Calibri"/>
              </a:rPr>
              <a:t>με</a:t>
            </a:r>
            <a:r>
              <a:rPr sz="1000" spc="-125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ηθικό</a:t>
            </a:r>
            <a:r>
              <a:rPr sz="1000" spc="-125" dirty="0">
                <a:latin typeface="Calibri"/>
                <a:cs typeface="Calibri"/>
              </a:rPr>
              <a:t> </a:t>
            </a:r>
            <a:r>
              <a:rPr sz="1000" spc="-120" dirty="0">
                <a:latin typeface="Calibri"/>
                <a:cs typeface="Calibri"/>
              </a:rPr>
              <a:t>και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επαγγελματικό</a:t>
            </a:r>
            <a:r>
              <a:rPr sz="1000" spc="-125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τρόπο</a:t>
            </a:r>
            <a:r>
              <a:rPr sz="1000" spc="-130" dirty="0">
                <a:latin typeface="Arial"/>
                <a:cs typeface="Arial"/>
              </a:rPr>
              <a:t>,</a:t>
            </a:r>
            <a:r>
              <a:rPr sz="1000" spc="-90" dirty="0">
                <a:latin typeface="Arial"/>
                <a:cs typeface="Arial"/>
              </a:rPr>
              <a:t> </a:t>
            </a:r>
            <a:r>
              <a:rPr sz="1000" spc="-130" dirty="0">
                <a:latin typeface="Calibri"/>
                <a:cs typeface="Calibri"/>
              </a:rPr>
              <a:t>χωρίς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5" dirty="0">
                <a:latin typeface="Calibri"/>
                <a:cs typeface="Calibri"/>
              </a:rPr>
              <a:t>εκμετάλλευση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10" dirty="0">
                <a:latin typeface="Calibri"/>
                <a:cs typeface="Calibri"/>
              </a:rPr>
              <a:t>ή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10" dirty="0">
                <a:latin typeface="Calibri"/>
                <a:cs typeface="Calibri"/>
              </a:rPr>
              <a:t>πρόκληση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5" dirty="0">
                <a:latin typeface="Calibri"/>
                <a:cs typeface="Calibri"/>
              </a:rPr>
              <a:t>βλάβης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0" dirty="0">
                <a:latin typeface="Calibri"/>
                <a:cs typeface="Calibri"/>
              </a:rPr>
              <a:t>στα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0" dirty="0">
                <a:latin typeface="Calibri"/>
                <a:cs typeface="Calibri"/>
              </a:rPr>
              <a:t>διερεύνηση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0" dirty="0">
                <a:latin typeface="Calibri"/>
                <a:cs typeface="Calibri"/>
              </a:rPr>
              <a:t>συστήματα</a:t>
            </a:r>
            <a:r>
              <a:rPr sz="1000" spc="-100" dirty="0">
                <a:latin typeface="Arial"/>
                <a:cs typeface="Arial"/>
              </a:rPr>
              <a:t>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91298" y="4267200"/>
            <a:ext cx="727519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90" dirty="0">
                <a:solidFill>
                  <a:srgbClr val="5EA8FF"/>
                </a:solidFill>
                <a:latin typeface="Calibri"/>
                <a:cs typeface="Calibri"/>
              </a:rPr>
              <a:t>Υπεύθυνη</a:t>
            </a:r>
            <a:r>
              <a:rPr sz="1250" spc="6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5EA8FF"/>
                </a:solidFill>
                <a:latin typeface="Calibri"/>
                <a:cs typeface="Calibri"/>
              </a:rPr>
              <a:t>γνωστοποίηση</a:t>
            </a:r>
            <a:endParaRPr sz="1250">
              <a:latin typeface="Calibri"/>
              <a:cs typeface="Calibri"/>
            </a:endParaRPr>
          </a:p>
          <a:p>
            <a:pPr marL="12700" marR="5080">
              <a:lnSpc>
                <a:spcPct val="137300"/>
              </a:lnSpc>
              <a:spcBef>
                <a:spcPts val="975"/>
              </a:spcBef>
            </a:pPr>
            <a:r>
              <a:rPr sz="1000" spc="-135" dirty="0">
                <a:latin typeface="Calibri"/>
                <a:cs typeface="Calibri"/>
              </a:rPr>
              <a:t>Μόλις</a:t>
            </a:r>
            <a:r>
              <a:rPr sz="1000" spc="-130" dirty="0">
                <a:latin typeface="Calibri"/>
                <a:cs typeface="Calibri"/>
              </a:rPr>
              <a:t> εντοπιστούν</a:t>
            </a:r>
            <a:r>
              <a:rPr sz="1000" spc="-125" dirty="0">
                <a:latin typeface="Calibri"/>
                <a:cs typeface="Calibri"/>
              </a:rPr>
              <a:t> τα</a:t>
            </a:r>
            <a:r>
              <a:rPr sz="1000" spc="-120" dirty="0">
                <a:latin typeface="Calibri"/>
                <a:cs typeface="Calibri"/>
              </a:rPr>
              <a:t> </a:t>
            </a:r>
            <a:r>
              <a:rPr sz="1000" spc="-135" dirty="0">
                <a:latin typeface="Calibri"/>
                <a:cs typeface="Calibri"/>
              </a:rPr>
              <a:t>ευπάθη</a:t>
            </a:r>
            <a:r>
              <a:rPr sz="1000" spc="-135" dirty="0">
                <a:latin typeface="Arial"/>
                <a:cs typeface="Arial"/>
              </a:rPr>
              <a:t>,</a:t>
            </a:r>
            <a:r>
              <a:rPr sz="1000" spc="-130" dirty="0">
                <a:latin typeface="Arial"/>
                <a:cs typeface="Arial"/>
              </a:rPr>
              <a:t> </a:t>
            </a:r>
            <a:r>
              <a:rPr sz="1000" spc="-145" dirty="0">
                <a:latin typeface="Calibri"/>
                <a:cs typeface="Calibri"/>
              </a:rPr>
              <a:t>θα</a:t>
            </a:r>
            <a:r>
              <a:rPr sz="1000" spc="-140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πρέπει</a:t>
            </a:r>
            <a:r>
              <a:rPr sz="1000" spc="-125" dirty="0">
                <a:latin typeface="Calibri"/>
                <a:cs typeface="Calibri"/>
              </a:rPr>
              <a:t> </a:t>
            </a:r>
            <a:r>
              <a:rPr sz="1000" spc="-135" dirty="0">
                <a:latin typeface="Calibri"/>
                <a:cs typeface="Calibri"/>
              </a:rPr>
              <a:t>να</a:t>
            </a:r>
            <a:r>
              <a:rPr sz="1000" spc="-130" dirty="0">
                <a:latin typeface="Calibri"/>
                <a:cs typeface="Calibri"/>
              </a:rPr>
              <a:t> </a:t>
            </a:r>
            <a:r>
              <a:rPr sz="1000" spc="-140" dirty="0">
                <a:latin typeface="Calibri"/>
                <a:cs typeface="Calibri"/>
              </a:rPr>
              <a:t>ακολουθηθούν</a:t>
            </a:r>
            <a:r>
              <a:rPr sz="1000" spc="-135" dirty="0">
                <a:latin typeface="Calibri"/>
                <a:cs typeface="Calibri"/>
              </a:rPr>
              <a:t> υπεύθυνες</a:t>
            </a:r>
            <a:r>
              <a:rPr sz="1000" spc="-130" dirty="0">
                <a:latin typeface="Calibri"/>
                <a:cs typeface="Calibri"/>
              </a:rPr>
              <a:t> </a:t>
            </a:r>
            <a:r>
              <a:rPr sz="1000" spc="-125" dirty="0">
                <a:latin typeface="Calibri"/>
                <a:cs typeface="Calibri"/>
              </a:rPr>
              <a:t>πρακτικές</a:t>
            </a:r>
            <a:r>
              <a:rPr sz="1000" spc="-120" dirty="0">
                <a:latin typeface="Calibri"/>
                <a:cs typeface="Calibri"/>
              </a:rPr>
              <a:t> </a:t>
            </a:r>
            <a:r>
              <a:rPr sz="1000" spc="-140" dirty="0">
                <a:latin typeface="Calibri"/>
                <a:cs typeface="Calibri"/>
              </a:rPr>
              <a:t>αποκάλυψης</a:t>
            </a:r>
            <a:r>
              <a:rPr sz="1000" spc="-140" dirty="0">
                <a:latin typeface="Arial"/>
                <a:cs typeface="Arial"/>
              </a:rPr>
              <a:t>.</a:t>
            </a:r>
            <a:r>
              <a:rPr sz="1000" spc="-135" dirty="0">
                <a:latin typeface="Arial"/>
                <a:cs typeface="Arial"/>
              </a:rPr>
              <a:t> </a:t>
            </a:r>
            <a:r>
              <a:rPr sz="1000" spc="-105" dirty="0">
                <a:latin typeface="Calibri"/>
                <a:cs typeface="Calibri"/>
              </a:rPr>
              <a:t>Αυτό</a:t>
            </a:r>
            <a:r>
              <a:rPr sz="1000" spc="-100" dirty="0">
                <a:latin typeface="Calibri"/>
                <a:cs typeface="Calibri"/>
              </a:rPr>
              <a:t> περιλαμβάνει</a:t>
            </a:r>
            <a:r>
              <a:rPr sz="1000" spc="-95" dirty="0">
                <a:latin typeface="Calibri"/>
                <a:cs typeface="Calibri"/>
              </a:rPr>
              <a:t> την</a:t>
            </a:r>
            <a:r>
              <a:rPr sz="1000" spc="-90" dirty="0">
                <a:latin typeface="Calibri"/>
                <a:cs typeface="Calibri"/>
              </a:rPr>
              <a:t> </a:t>
            </a:r>
            <a:r>
              <a:rPr sz="1000" spc="-110" dirty="0">
                <a:latin typeface="Calibri"/>
                <a:cs typeface="Calibri"/>
              </a:rPr>
              <a:t>ενημέρωση</a:t>
            </a:r>
            <a:r>
              <a:rPr sz="1000" spc="-105" dirty="0">
                <a:latin typeface="Calibri"/>
                <a:cs typeface="Calibri"/>
              </a:rPr>
              <a:t> των</a:t>
            </a:r>
            <a:r>
              <a:rPr sz="1000" spc="-100" dirty="0">
                <a:latin typeface="Calibri"/>
                <a:cs typeface="Calibri"/>
              </a:rPr>
              <a:t> </a:t>
            </a:r>
            <a:r>
              <a:rPr sz="1000" spc="-105" dirty="0">
                <a:latin typeface="Calibri"/>
                <a:cs typeface="Calibri"/>
              </a:rPr>
              <a:t>επηρεαζόμενων</a:t>
            </a:r>
            <a:r>
              <a:rPr sz="1000" spc="-100" dirty="0">
                <a:latin typeface="Calibri"/>
                <a:cs typeface="Calibri"/>
              </a:rPr>
              <a:t> </a:t>
            </a:r>
            <a:r>
              <a:rPr sz="1000" spc="-105" dirty="0">
                <a:latin typeface="Calibri"/>
                <a:cs typeface="Calibri"/>
              </a:rPr>
              <a:t>μερών</a:t>
            </a:r>
            <a:r>
              <a:rPr sz="1000" spc="-105" dirty="0">
                <a:latin typeface="Arial"/>
                <a:cs typeface="Arial"/>
              </a:rPr>
              <a:t>, </a:t>
            </a:r>
            <a:r>
              <a:rPr sz="1000" spc="-110" dirty="0">
                <a:latin typeface="Calibri"/>
                <a:cs typeface="Calibri"/>
              </a:rPr>
              <a:t>όπως</a:t>
            </a:r>
            <a:r>
              <a:rPr sz="1000" spc="-105" dirty="0">
                <a:latin typeface="Calibri"/>
                <a:cs typeface="Calibri"/>
              </a:rPr>
              <a:t> </a:t>
            </a:r>
            <a:r>
              <a:rPr sz="1000" spc="-80" dirty="0">
                <a:latin typeface="Calibri"/>
                <a:cs typeface="Calibri"/>
              </a:rPr>
              <a:t>οι</a:t>
            </a:r>
            <a:r>
              <a:rPr sz="1000" spc="-75" dirty="0">
                <a:latin typeface="Calibri"/>
                <a:cs typeface="Calibri"/>
              </a:rPr>
              <a:t> </a:t>
            </a:r>
            <a:r>
              <a:rPr sz="1000" spc="-90" dirty="0">
                <a:latin typeface="Calibri"/>
                <a:cs typeface="Calibri"/>
              </a:rPr>
              <a:t>ιδιοκτήτες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-110" dirty="0">
                <a:latin typeface="Calibri"/>
                <a:cs typeface="Calibri"/>
              </a:rPr>
              <a:t>συστημάτων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10" dirty="0">
                <a:latin typeface="Calibri"/>
                <a:cs typeface="Calibri"/>
              </a:rPr>
              <a:t>ή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0" dirty="0">
                <a:latin typeface="Calibri"/>
                <a:cs typeface="Calibri"/>
              </a:rPr>
              <a:t>οι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0" dirty="0">
                <a:latin typeface="Calibri"/>
                <a:cs typeface="Calibri"/>
              </a:rPr>
              <a:t>προμηθευτές</a:t>
            </a:r>
            <a:r>
              <a:rPr sz="1000" spc="-100" dirty="0">
                <a:latin typeface="Arial"/>
                <a:cs typeface="Arial"/>
              </a:rPr>
              <a:t>,</a:t>
            </a:r>
            <a:r>
              <a:rPr sz="1000" spc="-55" dirty="0">
                <a:latin typeface="Arial"/>
                <a:cs typeface="Arial"/>
              </a:rPr>
              <a:t> </a:t>
            </a:r>
            <a:r>
              <a:rPr sz="1000" spc="-90" dirty="0">
                <a:latin typeface="Calibri"/>
                <a:cs typeface="Calibri"/>
              </a:rPr>
              <a:t>και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επαρκούς</a:t>
            </a:r>
            <a:r>
              <a:rPr sz="1000" spc="-105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χρόνου</a:t>
            </a:r>
            <a:r>
              <a:rPr sz="1000" spc="-110" dirty="0">
                <a:latin typeface="Calibri"/>
                <a:cs typeface="Calibri"/>
              </a:rPr>
              <a:t> για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14" dirty="0">
                <a:latin typeface="Calibri"/>
                <a:cs typeface="Calibri"/>
              </a:rPr>
              <a:t>τη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25" dirty="0">
                <a:latin typeface="Calibri"/>
                <a:cs typeface="Calibri"/>
              </a:rPr>
              <a:t>διεύθυνσιοδότηση</a:t>
            </a:r>
            <a:r>
              <a:rPr sz="1000" spc="-114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των</a:t>
            </a:r>
            <a:r>
              <a:rPr sz="1000" spc="-110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ευπαθειών</a:t>
            </a:r>
            <a:r>
              <a:rPr sz="1000" spc="-110" dirty="0">
                <a:latin typeface="Calibri"/>
                <a:cs typeface="Calibri"/>
              </a:rPr>
              <a:t> </a:t>
            </a:r>
            <a:r>
              <a:rPr sz="1000" spc="-114" dirty="0">
                <a:latin typeface="Calibri"/>
                <a:cs typeface="Calibri"/>
              </a:rPr>
              <a:t>πριν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40" dirty="0">
                <a:latin typeface="Calibri"/>
                <a:cs typeface="Calibri"/>
              </a:rPr>
              <a:t>από</a:t>
            </a:r>
            <a:r>
              <a:rPr sz="1000" spc="-100" dirty="0">
                <a:latin typeface="Calibri"/>
                <a:cs typeface="Calibri"/>
              </a:rPr>
              <a:t> </a:t>
            </a:r>
            <a:r>
              <a:rPr sz="1000" spc="-120" dirty="0">
                <a:latin typeface="Calibri"/>
                <a:cs typeface="Calibri"/>
              </a:rPr>
              <a:t>την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40" dirty="0">
                <a:latin typeface="Calibri"/>
                <a:cs typeface="Calibri"/>
              </a:rPr>
              <a:t>αποκάλυψη</a:t>
            </a:r>
            <a:r>
              <a:rPr sz="1000" spc="-100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των</a:t>
            </a:r>
            <a:r>
              <a:rPr sz="1000" spc="-110" dirty="0">
                <a:latin typeface="Calibri"/>
                <a:cs typeface="Calibri"/>
              </a:rPr>
              <a:t> </a:t>
            </a:r>
            <a:r>
              <a:rPr sz="1000" spc="-135" dirty="0">
                <a:latin typeface="Calibri"/>
                <a:cs typeface="Calibri"/>
              </a:rPr>
              <a:t>πληροφοριών</a:t>
            </a:r>
            <a:r>
              <a:rPr sz="1000" spc="-105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προς</a:t>
            </a:r>
            <a:r>
              <a:rPr sz="1000" spc="-114" dirty="0">
                <a:latin typeface="Calibri"/>
                <a:cs typeface="Calibri"/>
              </a:rPr>
              <a:t> το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10" dirty="0">
                <a:latin typeface="Calibri"/>
                <a:cs typeface="Calibri"/>
              </a:rPr>
              <a:t>κοινό</a:t>
            </a:r>
            <a:r>
              <a:rPr sz="1000" spc="-110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8859" y="6409213"/>
            <a:ext cx="8824595" cy="142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0">
              <a:lnSpc>
                <a:spcPct val="100000"/>
              </a:lnSpc>
              <a:spcBef>
                <a:spcPts val="100"/>
              </a:spcBef>
            </a:pPr>
            <a:r>
              <a:rPr sz="1250" spc="55" dirty="0">
                <a:solidFill>
                  <a:srgbClr val="5EA8FF"/>
                </a:solidFill>
                <a:latin typeface="Calibri"/>
                <a:cs typeface="Calibri"/>
              </a:rPr>
              <a:t>Συνεργατική</a:t>
            </a:r>
            <a:r>
              <a:rPr sz="1250" spc="2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5EA8FF"/>
                </a:solidFill>
                <a:latin typeface="Calibri"/>
                <a:cs typeface="Calibri"/>
              </a:rPr>
              <a:t>αποκατάσταση</a:t>
            </a:r>
            <a:endParaRPr sz="1250" dirty="0">
              <a:latin typeface="Calibri"/>
              <a:cs typeface="Calibri"/>
            </a:endParaRPr>
          </a:p>
          <a:p>
            <a:pPr marL="1587500" marR="5080">
              <a:lnSpc>
                <a:spcPct val="137300"/>
              </a:lnSpc>
              <a:spcBef>
                <a:spcPts val="970"/>
              </a:spcBef>
            </a:pPr>
            <a:r>
              <a:rPr sz="1000" spc="-120" dirty="0">
                <a:latin typeface="Calibri"/>
                <a:cs typeface="Calibri"/>
              </a:rPr>
              <a:t>Οι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20" dirty="0">
                <a:latin typeface="Calibri"/>
                <a:cs typeface="Calibri"/>
              </a:rPr>
              <a:t>επαγγελματίες  </a:t>
            </a:r>
            <a:r>
              <a:rPr sz="1000" spc="-114" dirty="0">
                <a:latin typeface="Calibri"/>
                <a:cs typeface="Calibri"/>
              </a:rPr>
              <a:t>της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ασφάλειας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25" dirty="0">
                <a:latin typeface="Calibri"/>
                <a:cs typeface="Calibri"/>
              </a:rPr>
              <a:t>στον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κυβερνοχώρο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40" dirty="0">
                <a:latin typeface="Calibri"/>
                <a:cs typeface="Calibri"/>
              </a:rPr>
              <a:t>θα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20" dirty="0">
                <a:latin typeface="Calibri"/>
                <a:cs typeface="Calibri"/>
              </a:rPr>
              <a:t>πρέπει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να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20" dirty="0">
                <a:latin typeface="Calibri"/>
                <a:cs typeface="Calibri"/>
              </a:rPr>
              <a:t>συνεργάζονται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με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20" dirty="0">
                <a:latin typeface="Calibri"/>
                <a:cs typeface="Calibri"/>
              </a:rPr>
              <a:t>τα  </a:t>
            </a:r>
            <a:r>
              <a:rPr sz="1000" spc="-125" dirty="0">
                <a:latin typeface="Calibri"/>
                <a:cs typeface="Calibri"/>
              </a:rPr>
              <a:t>θιγόμενα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μέρη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10" dirty="0">
                <a:latin typeface="Calibri"/>
                <a:cs typeface="Calibri"/>
              </a:rPr>
              <a:t>για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20" dirty="0">
                <a:latin typeface="Calibri"/>
                <a:cs typeface="Calibri"/>
              </a:rPr>
              <a:t>την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ανάπτυξη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10" dirty="0">
                <a:latin typeface="Calibri"/>
                <a:cs typeface="Calibri"/>
              </a:rPr>
              <a:t>και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υλοποίηση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25" dirty="0">
                <a:latin typeface="Calibri"/>
                <a:cs typeface="Calibri"/>
              </a:rPr>
              <a:t>αποτελεσματικών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125" dirty="0">
                <a:latin typeface="Calibri"/>
                <a:cs typeface="Calibri"/>
              </a:rPr>
              <a:t>στρατηγικών </a:t>
            </a:r>
            <a:r>
              <a:rPr sz="1000" spc="-120" dirty="0">
                <a:latin typeface="Calibri"/>
                <a:cs typeface="Calibri"/>
              </a:rPr>
              <a:t> </a:t>
            </a:r>
            <a:r>
              <a:rPr sz="1000" spc="-125" dirty="0">
                <a:latin typeface="Calibri"/>
                <a:cs typeface="Calibri"/>
              </a:rPr>
              <a:t>αποκατάστασης</a:t>
            </a:r>
            <a:r>
              <a:rPr sz="1000" spc="-125" dirty="0">
                <a:latin typeface="Arial"/>
                <a:cs typeface="Arial"/>
              </a:rPr>
              <a:t>. </a:t>
            </a:r>
            <a:r>
              <a:rPr sz="1000" spc="-155" dirty="0">
                <a:latin typeface="Calibri"/>
                <a:cs typeface="Calibri"/>
              </a:rPr>
              <a:t>Η</a:t>
            </a:r>
            <a:r>
              <a:rPr sz="1000" spc="-75" dirty="0">
                <a:latin typeface="Calibri"/>
                <a:cs typeface="Calibri"/>
              </a:rPr>
              <a:t> </a:t>
            </a:r>
            <a:r>
              <a:rPr sz="1000" spc="-120" dirty="0">
                <a:latin typeface="Calibri"/>
                <a:cs typeface="Calibri"/>
              </a:rPr>
              <a:t>διαδικασία</a:t>
            </a:r>
            <a:r>
              <a:rPr sz="1000" spc="-114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αυτή</a:t>
            </a:r>
            <a:r>
              <a:rPr sz="1000" spc="-125" dirty="0">
                <a:latin typeface="Calibri"/>
                <a:cs typeface="Calibri"/>
              </a:rPr>
              <a:t> </a:t>
            </a:r>
            <a:r>
              <a:rPr sz="1000" spc="-140" dirty="0">
                <a:latin typeface="Calibri"/>
                <a:cs typeface="Calibri"/>
              </a:rPr>
              <a:t>θα</a:t>
            </a:r>
            <a:r>
              <a:rPr sz="1000" spc="-135" dirty="0">
                <a:latin typeface="Calibri"/>
                <a:cs typeface="Calibri"/>
              </a:rPr>
              <a:t> </a:t>
            </a:r>
            <a:r>
              <a:rPr sz="1000" spc="-120" dirty="0">
                <a:latin typeface="Calibri"/>
                <a:cs typeface="Calibri"/>
              </a:rPr>
              <a:t>πρέπει</a:t>
            </a:r>
            <a:r>
              <a:rPr sz="1000" spc="-114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να</a:t>
            </a:r>
            <a:r>
              <a:rPr sz="1000" spc="-125" dirty="0">
                <a:latin typeface="Calibri"/>
                <a:cs typeface="Calibri"/>
              </a:rPr>
              <a:t> </a:t>
            </a:r>
            <a:r>
              <a:rPr sz="1000" spc="-114" dirty="0">
                <a:latin typeface="Calibri"/>
                <a:cs typeface="Calibri"/>
              </a:rPr>
              <a:t>διέπεται</a:t>
            </a:r>
            <a:r>
              <a:rPr sz="1000" spc="-110" dirty="0">
                <a:latin typeface="Calibri"/>
                <a:cs typeface="Calibri"/>
              </a:rPr>
              <a:t> </a:t>
            </a:r>
            <a:r>
              <a:rPr sz="1000" spc="-140" dirty="0">
                <a:latin typeface="Calibri"/>
                <a:cs typeface="Calibri"/>
              </a:rPr>
              <a:t>από</a:t>
            </a:r>
            <a:r>
              <a:rPr sz="1000" spc="-135" dirty="0">
                <a:latin typeface="Calibri"/>
                <a:cs typeface="Calibri"/>
              </a:rPr>
              <a:t> </a:t>
            </a:r>
            <a:r>
              <a:rPr sz="1000" spc="-114" dirty="0">
                <a:latin typeface="Calibri"/>
                <a:cs typeface="Calibri"/>
              </a:rPr>
              <a:t>ηθικές</a:t>
            </a:r>
            <a:r>
              <a:rPr sz="1000" spc="-110" dirty="0">
                <a:latin typeface="Calibri"/>
                <a:cs typeface="Calibri"/>
              </a:rPr>
              <a:t> </a:t>
            </a:r>
            <a:r>
              <a:rPr sz="1000" spc="-135" dirty="0">
                <a:latin typeface="Calibri"/>
                <a:cs typeface="Calibri"/>
              </a:rPr>
              <a:t>αρχές</a:t>
            </a:r>
            <a:r>
              <a:rPr sz="1000" spc="-135" dirty="0">
                <a:latin typeface="Arial"/>
                <a:cs typeface="Arial"/>
              </a:rPr>
              <a:t>, </a:t>
            </a:r>
            <a:r>
              <a:rPr sz="1000" spc="-145" dirty="0">
                <a:latin typeface="Calibri"/>
                <a:cs typeface="Calibri"/>
              </a:rPr>
              <a:t>διασφαλίζοντας</a:t>
            </a:r>
            <a:r>
              <a:rPr sz="1000" spc="-140" dirty="0">
                <a:latin typeface="Calibri"/>
                <a:cs typeface="Calibri"/>
              </a:rPr>
              <a:t> </a:t>
            </a:r>
            <a:r>
              <a:rPr sz="1000" spc="-125" dirty="0">
                <a:latin typeface="Calibri"/>
                <a:cs typeface="Calibri"/>
              </a:rPr>
              <a:t>ότι</a:t>
            </a:r>
            <a:r>
              <a:rPr sz="1000" spc="-120" dirty="0">
                <a:latin typeface="Calibri"/>
                <a:cs typeface="Calibri"/>
              </a:rPr>
              <a:t> </a:t>
            </a:r>
            <a:r>
              <a:rPr sz="1000" spc="-150" dirty="0">
                <a:latin typeface="Calibri"/>
                <a:cs typeface="Calibri"/>
              </a:rPr>
              <a:t>λαμβάνονται</a:t>
            </a:r>
            <a:r>
              <a:rPr sz="1000" spc="-145" dirty="0">
                <a:latin typeface="Calibri"/>
                <a:cs typeface="Calibri"/>
              </a:rPr>
              <a:t> τα</a:t>
            </a:r>
            <a:r>
              <a:rPr sz="1000" spc="-140" dirty="0">
                <a:latin typeface="Calibri"/>
                <a:cs typeface="Calibri"/>
              </a:rPr>
              <a:t> </a:t>
            </a:r>
            <a:r>
              <a:rPr sz="1000" spc="-160" dirty="0">
                <a:latin typeface="Calibri"/>
                <a:cs typeface="Calibri"/>
              </a:rPr>
              <a:t>συμφέροντα</a:t>
            </a:r>
            <a:r>
              <a:rPr sz="1000" spc="-90" dirty="0">
                <a:latin typeface="Calibri"/>
                <a:cs typeface="Calibri"/>
              </a:rPr>
              <a:t> </a:t>
            </a:r>
            <a:r>
              <a:rPr sz="1000" spc="-165" dirty="0">
                <a:latin typeface="Calibri"/>
                <a:cs typeface="Calibri"/>
              </a:rPr>
              <a:t>όλων</a:t>
            </a:r>
            <a:r>
              <a:rPr sz="1000" spc="-100" dirty="0">
                <a:latin typeface="Calibri"/>
                <a:cs typeface="Calibri"/>
              </a:rPr>
              <a:t> </a:t>
            </a:r>
            <a:r>
              <a:rPr sz="1000" spc="-155" dirty="0">
                <a:latin typeface="Calibri"/>
                <a:cs typeface="Calibri"/>
              </a:rPr>
              <a:t>των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55" dirty="0">
                <a:latin typeface="Calibri"/>
                <a:cs typeface="Calibri"/>
              </a:rPr>
              <a:t>ενδιαφερομένων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50" dirty="0">
                <a:latin typeface="Calibri"/>
                <a:cs typeface="Calibri"/>
              </a:rPr>
              <a:t>μερών</a:t>
            </a:r>
            <a:r>
              <a:rPr sz="1000" spc="-150" dirty="0">
                <a:latin typeface="Arial"/>
                <a:cs typeface="Arial"/>
              </a:rPr>
              <a:t>,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55" dirty="0">
                <a:latin typeface="Calibri"/>
                <a:cs typeface="Calibri"/>
              </a:rPr>
              <a:t>συμπεριλαμβανομένου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50" dirty="0">
                <a:latin typeface="Calibri"/>
                <a:cs typeface="Calibri"/>
              </a:rPr>
              <a:t>του </a:t>
            </a:r>
            <a:r>
              <a:rPr sz="1000" spc="-145" dirty="0">
                <a:latin typeface="Calibri"/>
                <a:cs typeface="Calibri"/>
              </a:rPr>
              <a:t> </a:t>
            </a:r>
            <a:r>
              <a:rPr sz="1000" spc="-130" dirty="0">
                <a:latin typeface="Calibri"/>
                <a:cs typeface="Calibri"/>
              </a:rPr>
              <a:t>κοινού</a:t>
            </a:r>
            <a:r>
              <a:rPr sz="1000" spc="-130" dirty="0">
                <a:latin typeface="Arial"/>
                <a:cs typeface="Arial"/>
              </a:rPr>
              <a:t>.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50" spc="-75" dirty="0">
                <a:latin typeface="Arial"/>
                <a:cs typeface="Arial"/>
              </a:rPr>
              <a:t>CSP001_C_E-TOPIC-1:</a:t>
            </a:r>
            <a:endParaRPr sz="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spc="-35" dirty="0">
                <a:latin typeface="Arial"/>
                <a:cs typeface="Arial"/>
              </a:rPr>
              <a:t>Pares</a:t>
            </a:r>
            <a:r>
              <a:rPr sz="850" dirty="0">
                <a:latin typeface="Arial"/>
                <a:cs typeface="Arial"/>
              </a:rPr>
              <a:t>h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0" dirty="0">
                <a:latin typeface="Arial"/>
                <a:cs typeface="Arial"/>
              </a:rPr>
              <a:t>R</a:t>
            </a:r>
            <a:r>
              <a:rPr sz="850" spc="-35" dirty="0">
                <a:latin typeface="Arial"/>
                <a:cs typeface="Arial"/>
              </a:rPr>
              <a:t>athod</a:t>
            </a:r>
            <a:r>
              <a:rPr sz="850" dirty="0">
                <a:latin typeface="Arial"/>
                <a:cs typeface="Arial"/>
              </a:rPr>
              <a:t>,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Arial"/>
                <a:cs typeface="Arial"/>
              </a:rPr>
              <a:t>Laur</a:t>
            </a:r>
            <a:r>
              <a:rPr sz="850" spc="-30" dirty="0">
                <a:latin typeface="Arial"/>
                <a:cs typeface="Arial"/>
              </a:rPr>
              <a:t>e</a:t>
            </a:r>
            <a:r>
              <a:rPr sz="850" dirty="0">
                <a:latin typeface="Arial"/>
                <a:cs typeface="Arial"/>
              </a:rPr>
              <a:t>a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Calibri"/>
                <a:cs typeface="Calibri"/>
              </a:rPr>
              <a:t>ΗΠΑ</a:t>
            </a:r>
            <a:r>
              <a:rPr sz="850" dirty="0">
                <a:latin typeface="Arial"/>
                <a:cs typeface="Arial"/>
              </a:rPr>
              <a:t>,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Calibri"/>
                <a:cs typeface="Calibri"/>
              </a:rPr>
              <a:t>Φινλα</a:t>
            </a:r>
            <a:r>
              <a:rPr sz="850" spc="-30" dirty="0">
                <a:latin typeface="Calibri"/>
                <a:cs typeface="Calibri"/>
              </a:rPr>
              <a:t>ν</a:t>
            </a:r>
            <a:r>
              <a:rPr sz="850" spc="-35" dirty="0">
                <a:latin typeface="Calibri"/>
                <a:cs typeface="Calibri"/>
              </a:rPr>
              <a:t>δί</a:t>
            </a:r>
            <a:r>
              <a:rPr sz="850" dirty="0">
                <a:latin typeface="Calibri"/>
                <a:cs typeface="Calibri"/>
              </a:rPr>
              <a:t>α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0951527" y="0"/>
            <a:ext cx="3679190" cy="8229600"/>
            <a:chOff x="10951527" y="0"/>
            <a:chExt cx="3679190" cy="82296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72800" y="0"/>
              <a:ext cx="3657600" cy="82295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5380" y="2069782"/>
            <a:ext cx="915987" cy="551084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8905" y="744537"/>
            <a:ext cx="8422005" cy="845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800"/>
              </a:lnSpc>
              <a:spcBef>
                <a:spcPts val="100"/>
              </a:spcBef>
            </a:pPr>
            <a:r>
              <a:rPr sz="2450" spc="175" dirty="0">
                <a:solidFill>
                  <a:srgbClr val="5EA8FF"/>
                </a:solidFill>
              </a:rPr>
              <a:t>Υλοποίηση</a:t>
            </a:r>
            <a:r>
              <a:rPr sz="2450" spc="145" dirty="0">
                <a:solidFill>
                  <a:srgbClr val="5EA8FF"/>
                </a:solidFill>
              </a:rPr>
              <a:t> </a:t>
            </a:r>
            <a:r>
              <a:rPr sz="2450" spc="170" dirty="0">
                <a:solidFill>
                  <a:srgbClr val="5EA8FF"/>
                </a:solidFill>
              </a:rPr>
              <a:t>δεοντολογικών</a:t>
            </a:r>
            <a:r>
              <a:rPr sz="2450" spc="150" dirty="0">
                <a:solidFill>
                  <a:srgbClr val="5EA8FF"/>
                </a:solidFill>
              </a:rPr>
              <a:t> </a:t>
            </a:r>
            <a:r>
              <a:rPr sz="2450" spc="175" dirty="0">
                <a:solidFill>
                  <a:srgbClr val="5EA8FF"/>
                </a:solidFill>
              </a:rPr>
              <a:t>κατευθυντήριων</a:t>
            </a:r>
            <a:r>
              <a:rPr sz="2450" spc="150" dirty="0">
                <a:solidFill>
                  <a:srgbClr val="5EA8FF"/>
                </a:solidFill>
              </a:rPr>
              <a:t> </a:t>
            </a:r>
            <a:r>
              <a:rPr sz="2450" spc="195" dirty="0">
                <a:solidFill>
                  <a:srgbClr val="5EA8FF"/>
                </a:solidFill>
              </a:rPr>
              <a:t>γραμμών</a:t>
            </a:r>
            <a:r>
              <a:rPr sz="2450" spc="150" dirty="0">
                <a:solidFill>
                  <a:srgbClr val="5EA8FF"/>
                </a:solidFill>
              </a:rPr>
              <a:t> </a:t>
            </a:r>
            <a:r>
              <a:rPr sz="2450" spc="155" dirty="0">
                <a:solidFill>
                  <a:srgbClr val="5EA8FF"/>
                </a:solidFill>
              </a:rPr>
              <a:t>και </a:t>
            </a:r>
            <a:r>
              <a:rPr sz="2450" spc="-540" dirty="0">
                <a:solidFill>
                  <a:srgbClr val="5EA8FF"/>
                </a:solidFill>
              </a:rPr>
              <a:t> </a:t>
            </a:r>
            <a:r>
              <a:rPr sz="2450" spc="210" dirty="0">
                <a:solidFill>
                  <a:srgbClr val="5EA8FF"/>
                </a:solidFill>
              </a:rPr>
              <a:t>πολιτικών</a:t>
            </a:r>
            <a:endParaRPr sz="2450"/>
          </a:p>
        </p:txBody>
      </p:sp>
      <p:sp>
        <p:nvSpPr>
          <p:cNvPr id="3" name="object 3"/>
          <p:cNvSpPr txBox="1"/>
          <p:nvPr/>
        </p:nvSpPr>
        <p:spPr>
          <a:xfrm>
            <a:off x="2626360" y="2062479"/>
            <a:ext cx="36576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90" dirty="0">
                <a:solidFill>
                  <a:srgbClr val="5EA8FF"/>
                </a:solidFill>
                <a:latin typeface="Calibri"/>
                <a:cs typeface="Calibri"/>
              </a:rPr>
              <a:t>Καθιέρωση</a:t>
            </a:r>
            <a:r>
              <a:rPr spc="4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00" dirty="0">
                <a:solidFill>
                  <a:srgbClr val="5EA8FF"/>
                </a:solidFill>
                <a:latin typeface="Calibri"/>
                <a:cs typeface="Calibri"/>
              </a:rPr>
              <a:t>σαφών</a:t>
            </a:r>
            <a:r>
              <a:rPr spc="4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70" dirty="0">
                <a:solidFill>
                  <a:srgbClr val="5EA8FF"/>
                </a:solidFill>
                <a:latin typeface="Calibri"/>
                <a:cs typeface="Calibri"/>
              </a:rPr>
              <a:t>πολιτικών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26360" y="2363787"/>
            <a:ext cx="6816090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1200"/>
              </a:lnSpc>
              <a:spcBef>
                <a:spcPts val="100"/>
              </a:spcBef>
            </a:pPr>
            <a:r>
              <a:rPr sz="1100" spc="-90" dirty="0">
                <a:latin typeface="Calibri"/>
                <a:cs typeface="Calibri"/>
              </a:rPr>
              <a:t>Οι </a:t>
            </a:r>
            <a:r>
              <a:rPr sz="1100" spc="-95" dirty="0">
                <a:latin typeface="Calibri"/>
                <a:cs typeface="Calibri"/>
              </a:rPr>
              <a:t>οργανώσεις στον </a:t>
            </a:r>
            <a:r>
              <a:rPr sz="1100" spc="-100" dirty="0">
                <a:latin typeface="Calibri"/>
                <a:cs typeface="Calibri"/>
              </a:rPr>
              <a:t>τομέα</a:t>
            </a:r>
            <a:r>
              <a:rPr sz="1100" spc="-95" dirty="0">
                <a:latin typeface="Calibri"/>
                <a:cs typeface="Calibri"/>
              </a:rPr>
              <a:t> </a:t>
            </a:r>
            <a:r>
              <a:rPr sz="1100" spc="-90" dirty="0">
                <a:latin typeface="Calibri"/>
                <a:cs typeface="Calibri"/>
              </a:rPr>
              <a:t>της ενέργειας </a:t>
            </a:r>
            <a:r>
              <a:rPr sz="1100" spc="-110" dirty="0">
                <a:latin typeface="Calibri"/>
                <a:cs typeface="Calibri"/>
              </a:rPr>
              <a:t>θα</a:t>
            </a:r>
            <a:r>
              <a:rPr sz="1100" spc="-105" dirty="0">
                <a:latin typeface="Calibri"/>
                <a:cs typeface="Calibri"/>
              </a:rPr>
              <a:t> </a:t>
            </a:r>
            <a:r>
              <a:rPr sz="1100" spc="-95" dirty="0">
                <a:latin typeface="Calibri"/>
                <a:cs typeface="Calibri"/>
              </a:rPr>
              <a:t>πρέπει </a:t>
            </a:r>
            <a:r>
              <a:rPr sz="1100" spc="-100" dirty="0">
                <a:latin typeface="Calibri"/>
                <a:cs typeface="Calibri"/>
              </a:rPr>
              <a:t>να</a:t>
            </a:r>
            <a:r>
              <a:rPr sz="1100" spc="-95" dirty="0">
                <a:latin typeface="Calibri"/>
                <a:cs typeface="Calibri"/>
              </a:rPr>
              <a:t> </a:t>
            </a:r>
            <a:r>
              <a:rPr sz="1100" spc="-100" dirty="0">
                <a:latin typeface="Calibri"/>
                <a:cs typeface="Calibri"/>
              </a:rPr>
              <a:t>θεσπίσουν </a:t>
            </a:r>
            <a:r>
              <a:rPr sz="1100" spc="-95" dirty="0">
                <a:latin typeface="Calibri"/>
                <a:cs typeface="Calibri"/>
              </a:rPr>
              <a:t>σαφείς </a:t>
            </a:r>
            <a:r>
              <a:rPr sz="1100" spc="-85" dirty="0">
                <a:latin typeface="Calibri"/>
                <a:cs typeface="Calibri"/>
              </a:rPr>
              <a:t>και </a:t>
            </a:r>
            <a:r>
              <a:rPr sz="1100" spc="-100" dirty="0">
                <a:latin typeface="Calibri"/>
                <a:cs typeface="Calibri"/>
              </a:rPr>
              <a:t>ολοκληρωμένες </a:t>
            </a:r>
            <a:r>
              <a:rPr sz="1100" spc="-85" dirty="0">
                <a:latin typeface="Calibri"/>
                <a:cs typeface="Calibri"/>
              </a:rPr>
              <a:t>πολιτικές </a:t>
            </a:r>
            <a:r>
              <a:rPr sz="1100" spc="-110" dirty="0">
                <a:latin typeface="Calibri"/>
                <a:cs typeface="Calibri"/>
              </a:rPr>
              <a:t>που</a:t>
            </a:r>
            <a:r>
              <a:rPr sz="1100" spc="-105" dirty="0">
                <a:latin typeface="Calibri"/>
                <a:cs typeface="Calibri"/>
              </a:rPr>
              <a:t> </a:t>
            </a:r>
            <a:r>
              <a:rPr sz="1100" spc="-100" dirty="0">
                <a:latin typeface="Calibri"/>
                <a:cs typeface="Calibri"/>
              </a:rPr>
              <a:t>περιγράφουν </a:t>
            </a:r>
            <a:r>
              <a:rPr sz="1100" spc="-90" dirty="0">
                <a:latin typeface="Calibri"/>
                <a:cs typeface="Calibri"/>
              </a:rPr>
              <a:t>τις </a:t>
            </a:r>
            <a:r>
              <a:rPr sz="1100" spc="-114" dirty="0">
                <a:latin typeface="Calibri"/>
                <a:cs typeface="Calibri"/>
              </a:rPr>
              <a:t>δεοντολογικές</a:t>
            </a:r>
            <a:r>
              <a:rPr sz="1100" spc="-110" dirty="0">
                <a:latin typeface="Calibri"/>
                <a:cs typeface="Calibri"/>
              </a:rPr>
              <a:t> </a:t>
            </a:r>
            <a:r>
              <a:rPr sz="1100" spc="-114" dirty="0">
                <a:latin typeface="Calibri"/>
                <a:cs typeface="Calibri"/>
              </a:rPr>
              <a:t>κατευθυντήριες</a:t>
            </a:r>
            <a:r>
              <a:rPr sz="1100" spc="-110" dirty="0">
                <a:latin typeface="Calibri"/>
                <a:cs typeface="Calibri"/>
              </a:rPr>
              <a:t> </a:t>
            </a:r>
            <a:r>
              <a:rPr sz="1100" spc="-125" dirty="0">
                <a:latin typeface="Calibri"/>
                <a:cs typeface="Calibri"/>
              </a:rPr>
              <a:t>γραμμές</a:t>
            </a:r>
            <a:r>
              <a:rPr sz="1100" spc="-120" dirty="0">
                <a:latin typeface="Calibri"/>
                <a:cs typeface="Calibri"/>
              </a:rPr>
              <a:t> </a:t>
            </a:r>
            <a:r>
              <a:rPr sz="1100" spc="-105" dirty="0">
                <a:latin typeface="Calibri"/>
                <a:cs typeface="Calibri"/>
              </a:rPr>
              <a:t>για</a:t>
            </a:r>
            <a:r>
              <a:rPr sz="1100" spc="-100" dirty="0">
                <a:latin typeface="Calibri"/>
                <a:cs typeface="Calibri"/>
              </a:rPr>
              <a:t> </a:t>
            </a:r>
            <a:r>
              <a:rPr sz="1100" spc="-90" dirty="0">
                <a:latin typeface="Calibri"/>
                <a:cs typeface="Calibri"/>
              </a:rPr>
              <a:t>τις </a:t>
            </a:r>
            <a:r>
              <a:rPr sz="1100" spc="-85" dirty="0">
                <a:latin typeface="Calibri"/>
                <a:cs typeface="Calibri"/>
              </a:rPr>
              <a:t> </a:t>
            </a:r>
            <a:r>
              <a:rPr sz="1100" spc="-114" dirty="0">
                <a:latin typeface="Calibri"/>
                <a:cs typeface="Calibri"/>
              </a:rPr>
              <a:t>πρακτικές</a:t>
            </a:r>
            <a:r>
              <a:rPr sz="1100" spc="-110" dirty="0">
                <a:latin typeface="Calibri"/>
                <a:cs typeface="Calibri"/>
              </a:rPr>
              <a:t> </a:t>
            </a:r>
            <a:r>
              <a:rPr sz="1100" spc="-120" dirty="0">
                <a:latin typeface="Calibri"/>
                <a:cs typeface="Calibri"/>
              </a:rPr>
              <a:t>κυβερνοασφάλειας</a:t>
            </a:r>
            <a:r>
              <a:rPr sz="1100" spc="-120" dirty="0">
                <a:latin typeface="Arial"/>
                <a:cs typeface="Arial"/>
              </a:rPr>
              <a:t>. </a:t>
            </a:r>
            <a:r>
              <a:rPr sz="1100" spc="-120" dirty="0">
                <a:latin typeface="Calibri"/>
                <a:cs typeface="Calibri"/>
              </a:rPr>
              <a:t>Αυτές</a:t>
            </a:r>
            <a:r>
              <a:rPr sz="1100" spc="-114" dirty="0">
                <a:latin typeface="Calibri"/>
                <a:cs typeface="Calibri"/>
              </a:rPr>
              <a:t> </a:t>
            </a:r>
            <a:r>
              <a:rPr sz="1100" spc="-100" dirty="0">
                <a:latin typeface="Calibri"/>
                <a:cs typeface="Calibri"/>
              </a:rPr>
              <a:t>οι </a:t>
            </a:r>
            <a:r>
              <a:rPr sz="1100" spc="-105" dirty="0">
                <a:latin typeface="Calibri"/>
                <a:cs typeface="Calibri"/>
              </a:rPr>
              <a:t>πολιτικές </a:t>
            </a:r>
            <a:r>
              <a:rPr sz="1100" spc="-135" dirty="0">
                <a:latin typeface="Calibri"/>
                <a:cs typeface="Calibri"/>
              </a:rPr>
              <a:t>θα</a:t>
            </a:r>
            <a:r>
              <a:rPr sz="1100" spc="-130" dirty="0">
                <a:latin typeface="Calibri"/>
                <a:cs typeface="Calibri"/>
              </a:rPr>
              <a:t> </a:t>
            </a:r>
            <a:r>
              <a:rPr sz="1100" spc="-114" dirty="0">
                <a:latin typeface="Calibri"/>
                <a:cs typeface="Calibri"/>
              </a:rPr>
              <a:t>πρέπει</a:t>
            </a:r>
            <a:r>
              <a:rPr sz="1100" spc="-110" dirty="0">
                <a:latin typeface="Calibri"/>
                <a:cs typeface="Calibri"/>
              </a:rPr>
              <a:t> </a:t>
            </a:r>
            <a:r>
              <a:rPr sz="1100" spc="-125" dirty="0">
                <a:latin typeface="Calibri"/>
                <a:cs typeface="Calibri"/>
              </a:rPr>
              <a:t>να</a:t>
            </a:r>
            <a:r>
              <a:rPr sz="1100" spc="-120" dirty="0">
                <a:latin typeface="Calibri"/>
                <a:cs typeface="Calibri"/>
              </a:rPr>
              <a:t> </a:t>
            </a:r>
            <a:r>
              <a:rPr sz="1100" spc="-90" dirty="0">
                <a:latin typeface="Calibri"/>
                <a:cs typeface="Calibri"/>
              </a:rPr>
              <a:t>επανεξετάζονται </a:t>
            </a:r>
            <a:r>
              <a:rPr sz="1100" spc="-85" dirty="0">
                <a:latin typeface="Calibri"/>
                <a:cs typeface="Calibri"/>
              </a:rPr>
              <a:t>και </a:t>
            </a:r>
            <a:r>
              <a:rPr sz="1100" spc="-100" dirty="0">
                <a:latin typeface="Calibri"/>
                <a:cs typeface="Calibri"/>
              </a:rPr>
              <a:t>να</a:t>
            </a:r>
            <a:r>
              <a:rPr sz="1100" spc="-95" dirty="0">
                <a:latin typeface="Calibri"/>
                <a:cs typeface="Calibri"/>
              </a:rPr>
              <a:t> ενημερώνονται </a:t>
            </a:r>
            <a:r>
              <a:rPr sz="1100" spc="-105" dirty="0">
                <a:latin typeface="Calibri"/>
                <a:cs typeface="Calibri"/>
              </a:rPr>
              <a:t>τακτικά</a:t>
            </a:r>
            <a:r>
              <a:rPr sz="1100" spc="-105" dirty="0">
                <a:latin typeface="Arial"/>
                <a:cs typeface="Arial"/>
              </a:rPr>
              <a:t>, </a:t>
            </a:r>
            <a:r>
              <a:rPr sz="1100" spc="-105" dirty="0">
                <a:latin typeface="Calibri"/>
                <a:cs typeface="Calibri"/>
              </a:rPr>
              <a:t>ώστε</a:t>
            </a:r>
            <a:r>
              <a:rPr sz="1100" spc="-100" dirty="0">
                <a:latin typeface="Calibri"/>
                <a:cs typeface="Calibri"/>
              </a:rPr>
              <a:t> να</a:t>
            </a:r>
            <a:r>
              <a:rPr sz="1100" spc="-95" dirty="0">
                <a:latin typeface="Calibri"/>
                <a:cs typeface="Calibri"/>
              </a:rPr>
              <a:t> </a:t>
            </a:r>
            <a:r>
              <a:rPr sz="1100" spc="-90" dirty="0">
                <a:latin typeface="Calibri"/>
                <a:cs typeface="Calibri"/>
              </a:rPr>
              <a:t>αντικατοπτρίζουν </a:t>
            </a:r>
            <a:r>
              <a:rPr sz="1100" spc="-75" dirty="0">
                <a:latin typeface="Calibri"/>
                <a:cs typeface="Calibri"/>
              </a:rPr>
              <a:t>τις </a:t>
            </a:r>
            <a:r>
              <a:rPr sz="1100" spc="-95" dirty="0">
                <a:latin typeface="Calibri"/>
                <a:cs typeface="Calibri"/>
              </a:rPr>
              <a:t>αλλαγές στους κανονισμούς</a:t>
            </a:r>
            <a:r>
              <a:rPr sz="1100" spc="-95" dirty="0">
                <a:latin typeface="Arial"/>
                <a:cs typeface="Arial"/>
              </a:rPr>
              <a:t>, </a:t>
            </a:r>
            <a:r>
              <a:rPr sz="1100" spc="-100" dirty="0">
                <a:latin typeface="Calibri"/>
                <a:cs typeface="Calibri"/>
              </a:rPr>
              <a:t>τα </a:t>
            </a:r>
            <a:r>
              <a:rPr sz="1100" spc="-95" dirty="0">
                <a:latin typeface="Calibri"/>
                <a:cs typeface="Calibri"/>
              </a:rPr>
              <a:t> </a:t>
            </a:r>
            <a:r>
              <a:rPr sz="1100" spc="-105" dirty="0">
                <a:latin typeface="Calibri"/>
                <a:cs typeface="Calibri"/>
              </a:rPr>
              <a:t>πρότυπα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95" dirty="0">
                <a:latin typeface="Calibri"/>
                <a:cs typeface="Calibri"/>
              </a:rPr>
              <a:t>του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100" dirty="0">
                <a:latin typeface="Calibri"/>
                <a:cs typeface="Calibri"/>
              </a:rPr>
              <a:t>κλάδου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85" dirty="0">
                <a:latin typeface="Calibri"/>
                <a:cs typeface="Calibri"/>
              </a:rPr>
              <a:t>και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55" dirty="0">
                <a:latin typeface="Calibri"/>
                <a:cs typeface="Calibri"/>
              </a:rPr>
              <a:t>τις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0" dirty="0">
                <a:latin typeface="Calibri"/>
                <a:cs typeface="Calibri"/>
              </a:rPr>
              <a:t>αναδυόμενες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65" dirty="0">
                <a:latin typeface="Calibri"/>
                <a:cs typeface="Calibri"/>
              </a:rPr>
              <a:t>απειλές</a:t>
            </a:r>
            <a:r>
              <a:rPr sz="1100" spc="-65" dirty="0">
                <a:latin typeface="Arial"/>
                <a:cs typeface="Arial"/>
              </a:rPr>
              <a:t>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89066" y="3788350"/>
            <a:ext cx="500713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5" dirty="0">
                <a:solidFill>
                  <a:srgbClr val="5EA8FF"/>
                </a:solidFill>
                <a:latin typeface="Calibri"/>
                <a:cs typeface="Calibri"/>
              </a:rPr>
              <a:t>Παροχή</a:t>
            </a:r>
            <a:r>
              <a:rPr spc="8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10" dirty="0">
                <a:solidFill>
                  <a:srgbClr val="5EA8FF"/>
                </a:solidFill>
                <a:latin typeface="Calibri"/>
                <a:cs typeface="Calibri"/>
              </a:rPr>
              <a:t>κατάρτισης</a:t>
            </a:r>
            <a:r>
              <a:rPr spc="7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00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r>
              <a:rPr spc="7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00" dirty="0">
                <a:solidFill>
                  <a:srgbClr val="5EA8FF"/>
                </a:solidFill>
                <a:latin typeface="Calibri"/>
                <a:cs typeface="Calibri"/>
              </a:rPr>
              <a:t>ευαισθητοποίησης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89066" y="4311477"/>
            <a:ext cx="6775450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1100" spc="-90" dirty="0">
                <a:latin typeface="Calibri"/>
                <a:cs typeface="Calibri"/>
              </a:rPr>
              <a:t>Θα</a:t>
            </a:r>
            <a:r>
              <a:rPr sz="1100" spc="-85" dirty="0">
                <a:latin typeface="Calibri"/>
                <a:cs typeface="Calibri"/>
              </a:rPr>
              <a:t> </a:t>
            </a:r>
            <a:r>
              <a:rPr sz="1100" spc="-70" dirty="0">
                <a:latin typeface="Calibri"/>
                <a:cs typeface="Calibri"/>
              </a:rPr>
              <a:t>πρέπει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-75" dirty="0">
                <a:latin typeface="Calibri"/>
                <a:cs typeface="Calibri"/>
              </a:rPr>
              <a:t>να</a:t>
            </a:r>
            <a:r>
              <a:rPr sz="1100" spc="-70" dirty="0">
                <a:latin typeface="Calibri"/>
                <a:cs typeface="Calibri"/>
              </a:rPr>
              <a:t> </a:t>
            </a:r>
            <a:r>
              <a:rPr sz="1100" spc="-65" dirty="0">
                <a:latin typeface="Calibri"/>
                <a:cs typeface="Calibri"/>
              </a:rPr>
              <a:t>διεξάγονται </a:t>
            </a:r>
            <a:r>
              <a:rPr sz="1100" spc="-70" dirty="0">
                <a:latin typeface="Calibri"/>
                <a:cs typeface="Calibri"/>
              </a:rPr>
              <a:t>τακτικά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-80" dirty="0">
                <a:latin typeface="Calibri"/>
                <a:cs typeface="Calibri"/>
              </a:rPr>
              <a:t>προγράμματα</a:t>
            </a:r>
            <a:r>
              <a:rPr sz="1100" spc="-75" dirty="0">
                <a:latin typeface="Calibri"/>
                <a:cs typeface="Calibri"/>
              </a:rPr>
              <a:t> </a:t>
            </a:r>
            <a:r>
              <a:rPr sz="1100" spc="-70" dirty="0">
                <a:latin typeface="Calibri"/>
                <a:cs typeface="Calibri"/>
              </a:rPr>
              <a:t>κατάρτισης</a:t>
            </a:r>
            <a:r>
              <a:rPr sz="1100" spc="-65" dirty="0">
                <a:latin typeface="Calibri"/>
                <a:cs typeface="Calibri"/>
              </a:rPr>
              <a:t> και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75" dirty="0">
                <a:latin typeface="Calibri"/>
                <a:cs typeface="Calibri"/>
              </a:rPr>
              <a:t>ευαισθητοποίησης</a:t>
            </a:r>
            <a:r>
              <a:rPr sz="1100" spc="-75" dirty="0">
                <a:latin typeface="Arial"/>
                <a:cs typeface="Arial"/>
              </a:rPr>
              <a:t>, </a:t>
            </a:r>
            <a:r>
              <a:rPr sz="1100" spc="-80" dirty="0">
                <a:latin typeface="Calibri"/>
                <a:cs typeface="Calibri"/>
              </a:rPr>
              <a:t>ώστε</a:t>
            </a:r>
            <a:r>
              <a:rPr sz="1100" spc="-75" dirty="0">
                <a:latin typeface="Calibri"/>
                <a:cs typeface="Calibri"/>
              </a:rPr>
              <a:t> να</a:t>
            </a:r>
            <a:r>
              <a:rPr sz="1100" spc="-70" dirty="0">
                <a:latin typeface="Calibri"/>
                <a:cs typeface="Calibri"/>
              </a:rPr>
              <a:t> διασφαλίζεται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-60" dirty="0">
                <a:latin typeface="Calibri"/>
                <a:cs typeface="Calibri"/>
              </a:rPr>
              <a:t>ότι </a:t>
            </a:r>
            <a:r>
              <a:rPr sz="1100" spc="-70" dirty="0">
                <a:latin typeface="Calibri"/>
                <a:cs typeface="Calibri"/>
              </a:rPr>
              <a:t>όλοι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-100" dirty="0">
                <a:latin typeface="Calibri"/>
                <a:cs typeface="Calibri"/>
              </a:rPr>
              <a:t>οι</a:t>
            </a:r>
            <a:r>
              <a:rPr sz="1100" spc="-95" dirty="0">
                <a:latin typeface="Calibri"/>
                <a:cs typeface="Calibri"/>
              </a:rPr>
              <a:t> </a:t>
            </a:r>
            <a:r>
              <a:rPr sz="1100" spc="-114" dirty="0">
                <a:latin typeface="Calibri"/>
                <a:cs typeface="Calibri"/>
              </a:rPr>
              <a:t>επαγγελματίες</a:t>
            </a:r>
            <a:r>
              <a:rPr sz="1100" spc="-110" dirty="0">
                <a:latin typeface="Calibri"/>
                <a:cs typeface="Calibri"/>
              </a:rPr>
              <a:t> της</a:t>
            </a:r>
            <a:r>
              <a:rPr sz="1100" spc="-105" dirty="0">
                <a:latin typeface="Calibri"/>
                <a:cs typeface="Calibri"/>
              </a:rPr>
              <a:t> </a:t>
            </a:r>
            <a:r>
              <a:rPr sz="1100" spc="-125" dirty="0">
                <a:latin typeface="Calibri"/>
                <a:cs typeface="Calibri"/>
              </a:rPr>
              <a:t>κυβερνοασφάλειας</a:t>
            </a:r>
            <a:r>
              <a:rPr sz="1100" spc="-120" dirty="0">
                <a:latin typeface="Calibri"/>
                <a:cs typeface="Calibri"/>
              </a:rPr>
              <a:t> </a:t>
            </a:r>
            <a:r>
              <a:rPr sz="1100" spc="-110" dirty="0">
                <a:latin typeface="Calibri"/>
                <a:cs typeface="Calibri"/>
              </a:rPr>
              <a:t>και</a:t>
            </a:r>
            <a:r>
              <a:rPr sz="1100" spc="-105" dirty="0">
                <a:latin typeface="Calibri"/>
                <a:cs typeface="Calibri"/>
              </a:rPr>
              <a:t> </a:t>
            </a:r>
            <a:r>
              <a:rPr sz="1100" spc="-100" dirty="0">
                <a:latin typeface="Calibri"/>
                <a:cs typeface="Calibri"/>
              </a:rPr>
              <a:t>οι </a:t>
            </a:r>
            <a:r>
              <a:rPr sz="1100" spc="-95" dirty="0">
                <a:latin typeface="Calibri"/>
                <a:cs typeface="Calibri"/>
              </a:rPr>
              <a:t> </a:t>
            </a:r>
            <a:r>
              <a:rPr sz="1100" spc="-120" dirty="0">
                <a:latin typeface="Calibri"/>
                <a:cs typeface="Calibri"/>
              </a:rPr>
              <a:t>ενδιαφερόμενοι</a:t>
            </a:r>
            <a:r>
              <a:rPr sz="1100" spc="-114" dirty="0">
                <a:latin typeface="Calibri"/>
                <a:cs typeface="Calibri"/>
              </a:rPr>
              <a:t> </a:t>
            </a:r>
            <a:r>
              <a:rPr sz="1100" spc="-110" dirty="0">
                <a:latin typeface="Calibri"/>
                <a:cs typeface="Calibri"/>
              </a:rPr>
              <a:t>εντός</a:t>
            </a:r>
            <a:r>
              <a:rPr sz="1100" spc="-105" dirty="0">
                <a:latin typeface="Calibri"/>
                <a:cs typeface="Calibri"/>
              </a:rPr>
              <a:t> </a:t>
            </a:r>
            <a:r>
              <a:rPr sz="1100" spc="-110" dirty="0">
                <a:latin typeface="Calibri"/>
                <a:cs typeface="Calibri"/>
              </a:rPr>
              <a:t>της</a:t>
            </a:r>
            <a:r>
              <a:rPr sz="1100" spc="-105" dirty="0">
                <a:latin typeface="Calibri"/>
                <a:cs typeface="Calibri"/>
              </a:rPr>
              <a:t> </a:t>
            </a:r>
            <a:r>
              <a:rPr sz="1100" spc="-130" dirty="0">
                <a:latin typeface="Calibri"/>
                <a:cs typeface="Calibri"/>
              </a:rPr>
              <a:t>οργάνωσης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100" dirty="0">
                <a:latin typeface="Calibri"/>
                <a:cs typeface="Calibri"/>
              </a:rPr>
              <a:t>είναι</a:t>
            </a:r>
            <a:r>
              <a:rPr sz="1100" spc="-95" dirty="0">
                <a:latin typeface="Calibri"/>
                <a:cs typeface="Calibri"/>
              </a:rPr>
              <a:t> </a:t>
            </a:r>
            <a:r>
              <a:rPr sz="1100" spc="-110" dirty="0">
                <a:latin typeface="Calibri"/>
                <a:cs typeface="Calibri"/>
              </a:rPr>
              <a:t>εξοικειωμένοι</a:t>
            </a:r>
            <a:r>
              <a:rPr sz="1100" spc="-105" dirty="0">
                <a:latin typeface="Calibri"/>
                <a:cs typeface="Calibri"/>
              </a:rPr>
              <a:t> </a:t>
            </a:r>
            <a:r>
              <a:rPr sz="1100" spc="-125" dirty="0">
                <a:latin typeface="Calibri"/>
                <a:cs typeface="Calibri"/>
              </a:rPr>
              <a:t>με</a:t>
            </a:r>
            <a:r>
              <a:rPr sz="1100" spc="-120" dirty="0">
                <a:latin typeface="Calibri"/>
                <a:cs typeface="Calibri"/>
              </a:rPr>
              <a:t> </a:t>
            </a:r>
            <a:r>
              <a:rPr sz="1100" spc="-90" dirty="0">
                <a:latin typeface="Calibri"/>
                <a:cs typeface="Calibri"/>
              </a:rPr>
              <a:t>τις</a:t>
            </a:r>
            <a:r>
              <a:rPr sz="1100" spc="-85" dirty="0">
                <a:latin typeface="Calibri"/>
                <a:cs typeface="Calibri"/>
              </a:rPr>
              <a:t> </a:t>
            </a:r>
            <a:r>
              <a:rPr sz="1100" spc="-114" dirty="0">
                <a:latin typeface="Calibri"/>
                <a:cs typeface="Calibri"/>
              </a:rPr>
              <a:t>δεοντολογικές</a:t>
            </a:r>
            <a:r>
              <a:rPr sz="1100" spc="-110" dirty="0">
                <a:latin typeface="Calibri"/>
                <a:cs typeface="Calibri"/>
              </a:rPr>
              <a:t> </a:t>
            </a:r>
            <a:r>
              <a:rPr sz="1100" spc="-114" dirty="0">
                <a:latin typeface="Calibri"/>
                <a:cs typeface="Calibri"/>
              </a:rPr>
              <a:t>κατευθυντήριες</a:t>
            </a:r>
            <a:r>
              <a:rPr sz="1100" spc="-110" dirty="0">
                <a:latin typeface="Calibri"/>
                <a:cs typeface="Calibri"/>
              </a:rPr>
              <a:t> </a:t>
            </a:r>
            <a:r>
              <a:rPr sz="1100" spc="-125" dirty="0">
                <a:latin typeface="Calibri"/>
                <a:cs typeface="Calibri"/>
              </a:rPr>
              <a:t>γραμμές</a:t>
            </a:r>
            <a:r>
              <a:rPr sz="1100" spc="-120" dirty="0">
                <a:latin typeface="Calibri"/>
                <a:cs typeface="Calibri"/>
              </a:rPr>
              <a:t> </a:t>
            </a:r>
            <a:r>
              <a:rPr sz="1100" spc="-110" dirty="0">
                <a:latin typeface="Calibri"/>
                <a:cs typeface="Calibri"/>
              </a:rPr>
              <a:t>και</a:t>
            </a:r>
            <a:r>
              <a:rPr sz="1100" spc="-105" dirty="0">
                <a:latin typeface="Calibri"/>
                <a:cs typeface="Calibri"/>
              </a:rPr>
              <a:t> πολιτικές</a:t>
            </a:r>
            <a:r>
              <a:rPr sz="1100" spc="-105" dirty="0">
                <a:latin typeface="Arial"/>
                <a:cs typeface="Arial"/>
              </a:rPr>
              <a:t>. </a:t>
            </a:r>
            <a:r>
              <a:rPr sz="1100" spc="-125" dirty="0">
                <a:latin typeface="Calibri"/>
                <a:cs typeface="Calibri"/>
              </a:rPr>
              <a:t>Αυτό</a:t>
            </a:r>
            <a:r>
              <a:rPr sz="1100" spc="-120" dirty="0">
                <a:latin typeface="Calibri"/>
                <a:cs typeface="Calibri"/>
              </a:rPr>
              <a:t> συμβάλλει</a:t>
            </a:r>
            <a:r>
              <a:rPr sz="1100" spc="-114" dirty="0">
                <a:latin typeface="Calibri"/>
                <a:cs typeface="Calibri"/>
              </a:rPr>
              <a:t> </a:t>
            </a:r>
            <a:r>
              <a:rPr sz="1100" spc="-120" dirty="0">
                <a:latin typeface="Calibri"/>
                <a:cs typeface="Calibri"/>
              </a:rPr>
              <a:t>στην</a:t>
            </a:r>
            <a:r>
              <a:rPr sz="1100" spc="-114" dirty="0">
                <a:latin typeface="Calibri"/>
                <a:cs typeface="Calibri"/>
              </a:rPr>
              <a:t> </a:t>
            </a:r>
            <a:r>
              <a:rPr sz="1100" spc="-110" dirty="0">
                <a:latin typeface="Calibri"/>
                <a:cs typeface="Calibri"/>
              </a:rPr>
              <a:t>καλλιέργεια</a:t>
            </a:r>
            <a:r>
              <a:rPr sz="1100" spc="-105" dirty="0">
                <a:latin typeface="Calibri"/>
                <a:cs typeface="Calibri"/>
              </a:rPr>
              <a:t> </a:t>
            </a:r>
            <a:r>
              <a:rPr sz="1100" spc="-125" dirty="0">
                <a:latin typeface="Calibri"/>
                <a:cs typeface="Calibri"/>
              </a:rPr>
              <a:t>κουλτούρας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14" dirty="0">
                <a:latin typeface="Calibri"/>
                <a:cs typeface="Calibri"/>
              </a:rPr>
              <a:t>ηθικής </a:t>
            </a:r>
            <a:r>
              <a:rPr sz="1100" spc="-110" dirty="0">
                <a:latin typeface="Calibri"/>
                <a:cs typeface="Calibri"/>
              </a:rPr>
              <a:t> </a:t>
            </a:r>
            <a:r>
              <a:rPr sz="1100" spc="-125" dirty="0">
                <a:latin typeface="Calibri"/>
                <a:cs typeface="Calibri"/>
              </a:rPr>
              <a:t>συμπεριφοράς</a:t>
            </a:r>
            <a:r>
              <a:rPr sz="1100" spc="-105" dirty="0">
                <a:latin typeface="Calibri"/>
                <a:cs typeface="Calibri"/>
              </a:rPr>
              <a:t> </a:t>
            </a:r>
            <a:r>
              <a:rPr sz="1100" spc="-110" dirty="0">
                <a:latin typeface="Calibri"/>
                <a:cs typeface="Calibri"/>
              </a:rPr>
              <a:t>και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85" dirty="0">
                <a:latin typeface="Calibri"/>
                <a:cs typeface="Calibri"/>
              </a:rPr>
              <a:t>ενισχύει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90" dirty="0">
                <a:latin typeface="Calibri"/>
                <a:cs typeface="Calibri"/>
              </a:rPr>
              <a:t>τη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0" dirty="0">
                <a:latin typeface="Calibri"/>
                <a:cs typeface="Calibri"/>
              </a:rPr>
              <a:t>σημασία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0" dirty="0">
                <a:latin typeface="Calibri"/>
                <a:cs typeface="Calibri"/>
              </a:rPr>
              <a:t>των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5" dirty="0">
                <a:latin typeface="Calibri"/>
                <a:cs typeface="Calibri"/>
              </a:rPr>
              <a:t>υπεύθυνων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95" dirty="0">
                <a:latin typeface="Calibri"/>
                <a:cs typeface="Calibri"/>
              </a:rPr>
              <a:t>πρακτικών</a:t>
            </a:r>
            <a:r>
              <a:rPr sz="1100" spc="-95" dirty="0">
                <a:latin typeface="Arial"/>
                <a:cs typeface="Arial"/>
              </a:rPr>
              <a:t>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68760" y="5572106"/>
            <a:ext cx="7242175" cy="1035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90" dirty="0">
                <a:solidFill>
                  <a:srgbClr val="5EA8FF"/>
                </a:solidFill>
                <a:latin typeface="Calibri"/>
                <a:cs typeface="Calibri"/>
              </a:rPr>
              <a:t>Παρακολούθηση</a:t>
            </a:r>
            <a:r>
              <a:rPr sz="1600" spc="7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600" spc="75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r>
              <a:rPr sz="1600" spc="80" dirty="0">
                <a:solidFill>
                  <a:srgbClr val="5EA8FF"/>
                </a:solidFill>
                <a:latin typeface="Calibri"/>
                <a:cs typeface="Calibri"/>
              </a:rPr>
              <a:t> επιβολή </a:t>
            </a:r>
            <a:r>
              <a:rPr sz="1600" spc="70" dirty="0">
                <a:solidFill>
                  <a:srgbClr val="5EA8FF"/>
                </a:solidFill>
                <a:latin typeface="Calibri"/>
                <a:cs typeface="Calibri"/>
              </a:rPr>
              <a:t>της</a:t>
            </a:r>
            <a:r>
              <a:rPr sz="1600" spc="6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600" spc="85" dirty="0">
                <a:solidFill>
                  <a:srgbClr val="5EA8FF"/>
                </a:solidFill>
                <a:latin typeface="Calibri"/>
                <a:cs typeface="Calibri"/>
              </a:rPr>
              <a:t>συμμόρφωσης</a:t>
            </a:r>
            <a:endParaRPr sz="1600" dirty="0">
              <a:latin typeface="Calibri"/>
              <a:cs typeface="Calibri"/>
            </a:endParaRPr>
          </a:p>
          <a:p>
            <a:pPr marL="12700" marR="5080">
              <a:lnSpc>
                <a:spcPct val="141200"/>
              </a:lnSpc>
              <a:spcBef>
                <a:spcPts val="930"/>
              </a:spcBef>
            </a:pPr>
            <a:r>
              <a:rPr sz="1050" spc="-70" dirty="0">
                <a:latin typeface="Calibri"/>
                <a:cs typeface="Calibri"/>
              </a:rPr>
              <a:t>Οι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75" dirty="0">
                <a:latin typeface="Calibri"/>
                <a:cs typeface="Calibri"/>
              </a:rPr>
              <a:t>οργανώσεις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-85" dirty="0">
                <a:latin typeface="Calibri"/>
                <a:cs typeface="Calibri"/>
              </a:rPr>
              <a:t>θα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70" dirty="0">
                <a:latin typeface="Calibri"/>
                <a:cs typeface="Calibri"/>
              </a:rPr>
              <a:t>πρέπει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75" dirty="0">
                <a:latin typeface="Calibri"/>
                <a:cs typeface="Calibri"/>
              </a:rPr>
              <a:t>να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75" dirty="0">
                <a:latin typeface="Calibri"/>
                <a:cs typeface="Calibri"/>
              </a:rPr>
              <a:t>υλοποιούν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75" dirty="0">
                <a:latin typeface="Calibri"/>
                <a:cs typeface="Calibri"/>
              </a:rPr>
              <a:t>μηχανισμούς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65" dirty="0">
                <a:latin typeface="Calibri"/>
                <a:cs typeface="Calibri"/>
              </a:rPr>
              <a:t>για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70" dirty="0">
                <a:latin typeface="Calibri"/>
                <a:cs typeface="Calibri"/>
              </a:rPr>
              <a:t>την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80" dirty="0">
                <a:latin typeface="Calibri"/>
                <a:cs typeface="Calibri"/>
              </a:rPr>
              <a:t>παρακολούθηση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65" dirty="0">
                <a:latin typeface="Calibri"/>
                <a:cs typeface="Calibri"/>
              </a:rPr>
              <a:t>και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-70" dirty="0">
                <a:latin typeface="Calibri"/>
                <a:cs typeface="Calibri"/>
              </a:rPr>
              <a:t>την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75" dirty="0">
                <a:latin typeface="Calibri"/>
                <a:cs typeface="Calibri"/>
              </a:rPr>
              <a:t>επιβολή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70" dirty="0">
                <a:latin typeface="Calibri"/>
                <a:cs typeface="Calibri"/>
              </a:rPr>
              <a:t>της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85" dirty="0">
                <a:latin typeface="Calibri"/>
                <a:cs typeface="Calibri"/>
              </a:rPr>
              <a:t>συμμόρφωσης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75" dirty="0">
                <a:latin typeface="Calibri"/>
                <a:cs typeface="Calibri"/>
              </a:rPr>
              <a:t>με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75" dirty="0">
                <a:latin typeface="Calibri"/>
                <a:cs typeface="Calibri"/>
              </a:rPr>
              <a:t>τις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90" dirty="0">
                <a:latin typeface="Calibri"/>
                <a:cs typeface="Calibri"/>
              </a:rPr>
              <a:t>ηθικές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95" dirty="0">
                <a:latin typeface="Calibri"/>
                <a:cs typeface="Calibri"/>
              </a:rPr>
              <a:t>κατευθυντήριες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100" dirty="0">
                <a:latin typeface="Calibri"/>
                <a:cs typeface="Calibri"/>
              </a:rPr>
              <a:t>γραμμές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85" dirty="0">
                <a:latin typeface="Calibri"/>
                <a:cs typeface="Calibri"/>
              </a:rPr>
              <a:t>και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85" dirty="0">
                <a:latin typeface="Calibri"/>
                <a:cs typeface="Calibri"/>
              </a:rPr>
              <a:t>πολιτικές</a:t>
            </a:r>
            <a:r>
              <a:rPr sz="1050" spc="-85" dirty="0">
                <a:latin typeface="Arial"/>
                <a:cs typeface="Arial"/>
              </a:rPr>
              <a:t>.</a:t>
            </a:r>
            <a:r>
              <a:rPr sz="1050" spc="-45" dirty="0">
                <a:latin typeface="Arial"/>
                <a:cs typeface="Arial"/>
              </a:rPr>
              <a:t> </a:t>
            </a:r>
            <a:r>
              <a:rPr sz="1050" spc="-90" dirty="0">
                <a:latin typeface="Calibri"/>
                <a:cs typeface="Calibri"/>
              </a:rPr>
              <a:t>Αυτό </a:t>
            </a:r>
            <a:r>
              <a:rPr sz="1050" spc="-85" dirty="0">
                <a:latin typeface="Calibri"/>
                <a:cs typeface="Calibri"/>
              </a:rPr>
              <a:t> </a:t>
            </a:r>
            <a:r>
              <a:rPr sz="1050" spc="-95" dirty="0">
                <a:latin typeface="Calibri"/>
                <a:cs typeface="Calibri"/>
              </a:rPr>
              <a:t>μπορεί</a:t>
            </a:r>
            <a:r>
              <a:rPr sz="1050" spc="-90" dirty="0">
                <a:latin typeface="Calibri"/>
                <a:cs typeface="Calibri"/>
              </a:rPr>
              <a:t> </a:t>
            </a:r>
            <a:r>
              <a:rPr sz="1050" spc="-100" dirty="0">
                <a:latin typeface="Calibri"/>
                <a:cs typeface="Calibri"/>
              </a:rPr>
              <a:t>να</a:t>
            </a:r>
            <a:r>
              <a:rPr sz="1050" spc="-95" dirty="0">
                <a:latin typeface="Calibri"/>
                <a:cs typeface="Calibri"/>
              </a:rPr>
              <a:t> περιλαμβάνει</a:t>
            </a:r>
            <a:r>
              <a:rPr sz="1050" spc="-90" dirty="0">
                <a:latin typeface="Calibri"/>
                <a:cs typeface="Calibri"/>
              </a:rPr>
              <a:t> τη</a:t>
            </a:r>
            <a:r>
              <a:rPr sz="1050" spc="-85" dirty="0">
                <a:latin typeface="Calibri"/>
                <a:cs typeface="Calibri"/>
              </a:rPr>
              <a:t> </a:t>
            </a:r>
            <a:r>
              <a:rPr sz="1050" spc="-90" dirty="0">
                <a:latin typeface="Calibri"/>
                <a:cs typeface="Calibri"/>
              </a:rPr>
              <a:t>διενέργεια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-95" dirty="0">
                <a:latin typeface="Calibri"/>
                <a:cs typeface="Calibri"/>
              </a:rPr>
              <a:t>ελέγχων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-95" dirty="0">
                <a:latin typeface="Calibri"/>
                <a:cs typeface="Calibri"/>
              </a:rPr>
              <a:t>ασφαλείας</a:t>
            </a:r>
            <a:r>
              <a:rPr sz="1050" spc="-95" dirty="0">
                <a:latin typeface="Arial"/>
                <a:cs typeface="Arial"/>
              </a:rPr>
              <a:t>, </a:t>
            </a:r>
            <a:r>
              <a:rPr sz="1050" spc="-90" dirty="0">
                <a:latin typeface="Calibri"/>
                <a:cs typeface="Calibri"/>
              </a:rPr>
              <a:t>την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-100" dirty="0">
                <a:latin typeface="Calibri"/>
                <a:cs typeface="Calibri"/>
              </a:rPr>
              <a:t>υλοποίηση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145" dirty="0">
                <a:latin typeface="Calibri"/>
                <a:cs typeface="Calibri"/>
              </a:rPr>
              <a:t>προγραμμάτων</a:t>
            </a:r>
            <a:r>
              <a:rPr sz="1050" spc="-75" dirty="0">
                <a:latin typeface="Calibri"/>
                <a:cs typeface="Calibri"/>
              </a:rPr>
              <a:t> </a:t>
            </a:r>
            <a:r>
              <a:rPr sz="1050" spc="-100" dirty="0">
                <a:latin typeface="Calibri"/>
                <a:cs typeface="Calibri"/>
              </a:rPr>
              <a:t>προστασίας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100" dirty="0">
                <a:latin typeface="Calibri"/>
                <a:cs typeface="Calibri"/>
              </a:rPr>
              <a:t>των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100" dirty="0">
                <a:latin typeface="Calibri"/>
                <a:cs typeface="Calibri"/>
              </a:rPr>
              <a:t>πληροφοριοδοτών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85" dirty="0">
                <a:latin typeface="Calibri"/>
                <a:cs typeface="Calibri"/>
              </a:rPr>
              <a:t>και </a:t>
            </a:r>
            <a:r>
              <a:rPr sz="1050" spc="-90" dirty="0">
                <a:latin typeface="Calibri"/>
                <a:cs typeface="Calibri"/>
              </a:rPr>
              <a:t>τον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-100" dirty="0">
                <a:latin typeface="Calibri"/>
                <a:cs typeface="Calibri"/>
              </a:rPr>
              <a:t>καθορισμό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114" dirty="0">
                <a:latin typeface="Calibri"/>
                <a:cs typeface="Calibri"/>
              </a:rPr>
              <a:t>σαφών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100" dirty="0">
                <a:latin typeface="Calibri"/>
                <a:cs typeface="Calibri"/>
              </a:rPr>
              <a:t>συνεπειών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85" dirty="0">
                <a:latin typeface="Calibri"/>
                <a:cs typeface="Calibri"/>
              </a:rPr>
              <a:t>για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-75" dirty="0">
                <a:latin typeface="Calibri"/>
                <a:cs typeface="Calibri"/>
              </a:rPr>
              <a:t>τις </a:t>
            </a:r>
            <a:r>
              <a:rPr sz="1050" spc="-70" dirty="0">
                <a:latin typeface="Calibri"/>
                <a:cs typeface="Calibri"/>
              </a:rPr>
              <a:t> </a:t>
            </a:r>
            <a:r>
              <a:rPr sz="1050" spc="-90" dirty="0">
                <a:latin typeface="Calibri"/>
                <a:cs typeface="Calibri"/>
              </a:rPr>
              <a:t>παραβιάσεις</a:t>
            </a:r>
            <a:r>
              <a:rPr sz="1050" spc="-90" dirty="0">
                <a:latin typeface="Arial"/>
                <a:cs typeface="Arial"/>
              </a:rPr>
              <a:t>.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0600" y="7270749"/>
            <a:ext cx="1761489" cy="28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75" dirty="0">
                <a:latin typeface="Arial"/>
                <a:cs typeface="Arial"/>
              </a:rPr>
              <a:t>CSP001_C_E-TOPIC-1:</a:t>
            </a:r>
            <a:endParaRPr sz="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spc="-35" dirty="0">
                <a:latin typeface="Arial"/>
                <a:cs typeface="Arial"/>
              </a:rPr>
              <a:t>Pares</a:t>
            </a:r>
            <a:r>
              <a:rPr sz="850" dirty="0">
                <a:latin typeface="Arial"/>
                <a:cs typeface="Arial"/>
              </a:rPr>
              <a:t>h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0" dirty="0">
                <a:latin typeface="Arial"/>
                <a:cs typeface="Arial"/>
              </a:rPr>
              <a:t>R</a:t>
            </a:r>
            <a:r>
              <a:rPr sz="850" spc="-35" dirty="0">
                <a:latin typeface="Arial"/>
                <a:cs typeface="Arial"/>
              </a:rPr>
              <a:t>athod</a:t>
            </a:r>
            <a:r>
              <a:rPr sz="850" dirty="0">
                <a:latin typeface="Arial"/>
                <a:cs typeface="Arial"/>
              </a:rPr>
              <a:t>,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Arial"/>
                <a:cs typeface="Arial"/>
              </a:rPr>
              <a:t>Laur</a:t>
            </a:r>
            <a:r>
              <a:rPr sz="850" spc="-30" dirty="0">
                <a:latin typeface="Arial"/>
                <a:cs typeface="Arial"/>
              </a:rPr>
              <a:t>e</a:t>
            </a:r>
            <a:r>
              <a:rPr sz="850" dirty="0">
                <a:latin typeface="Arial"/>
                <a:cs typeface="Arial"/>
              </a:rPr>
              <a:t>a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Calibri"/>
                <a:cs typeface="Calibri"/>
              </a:rPr>
              <a:t>ΗΠΑ</a:t>
            </a:r>
            <a:r>
              <a:rPr sz="850" dirty="0">
                <a:latin typeface="Arial"/>
                <a:cs typeface="Arial"/>
              </a:rPr>
              <a:t>,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Calibri"/>
                <a:cs typeface="Calibri"/>
              </a:rPr>
              <a:t>Φινλα</a:t>
            </a:r>
            <a:r>
              <a:rPr sz="850" spc="-30" dirty="0">
                <a:latin typeface="Calibri"/>
                <a:cs typeface="Calibri"/>
              </a:rPr>
              <a:t>ν</a:t>
            </a:r>
            <a:r>
              <a:rPr sz="850" spc="-35" dirty="0">
                <a:latin typeface="Calibri"/>
                <a:cs typeface="Calibri"/>
              </a:rPr>
              <a:t>δί</a:t>
            </a:r>
            <a:r>
              <a:rPr sz="850" dirty="0">
                <a:latin typeface="Calibri"/>
                <a:cs typeface="Calibri"/>
              </a:rPr>
              <a:t>α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0951527" y="0"/>
            <a:ext cx="3679190" cy="8229600"/>
            <a:chOff x="10951527" y="0"/>
            <a:chExt cx="3679190" cy="82296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72800" y="0"/>
              <a:ext cx="3657600" cy="82295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385252" y="1852929"/>
            <a:ext cx="1009015" cy="5346065"/>
            <a:chOff x="1385252" y="1852929"/>
            <a:chExt cx="1009015" cy="5346065"/>
          </a:xfrm>
        </p:grpSpPr>
        <p:sp>
          <p:nvSpPr>
            <p:cNvPr id="13" name="object 13"/>
            <p:cNvSpPr/>
            <p:nvPr/>
          </p:nvSpPr>
          <p:spPr>
            <a:xfrm>
              <a:off x="1564957" y="1852929"/>
              <a:ext cx="829310" cy="5346700"/>
            </a:xfrm>
            <a:custGeom>
              <a:avLst/>
              <a:gdLst/>
              <a:ahLst/>
              <a:cxnLst/>
              <a:rect l="l" t="t" r="r" b="b"/>
              <a:pathLst>
                <a:path w="829310" h="5346700">
                  <a:moveTo>
                    <a:pt x="34925" y="0"/>
                  </a:moveTo>
                  <a:lnTo>
                    <a:pt x="0" y="0"/>
                  </a:lnTo>
                  <a:lnTo>
                    <a:pt x="0" y="5346077"/>
                  </a:lnTo>
                  <a:lnTo>
                    <a:pt x="34925" y="5346065"/>
                  </a:lnTo>
                  <a:lnTo>
                    <a:pt x="34925" y="0"/>
                  </a:lnTo>
                  <a:close/>
                </a:path>
                <a:path w="829310" h="5346700">
                  <a:moveTo>
                    <a:pt x="828992" y="316865"/>
                  </a:moveTo>
                  <a:lnTo>
                    <a:pt x="214947" y="316865"/>
                  </a:lnTo>
                  <a:lnTo>
                    <a:pt x="214947" y="352107"/>
                  </a:lnTo>
                  <a:lnTo>
                    <a:pt x="828992" y="352107"/>
                  </a:lnTo>
                  <a:lnTo>
                    <a:pt x="828992" y="316865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85252" y="1990089"/>
              <a:ext cx="394970" cy="394970"/>
            </a:xfrm>
            <a:custGeom>
              <a:avLst/>
              <a:gdLst/>
              <a:ahLst/>
              <a:cxnLst/>
              <a:rect l="l" t="t" r="r" b="b"/>
              <a:pathLst>
                <a:path w="394969" h="394969">
                  <a:moveTo>
                    <a:pt x="289559" y="0"/>
                  </a:moveTo>
                  <a:lnTo>
                    <a:pt x="105409" y="0"/>
                  </a:lnTo>
                  <a:lnTo>
                    <a:pt x="64134" y="8255"/>
                  </a:lnTo>
                  <a:lnTo>
                    <a:pt x="30797" y="30797"/>
                  </a:lnTo>
                  <a:lnTo>
                    <a:pt x="8254" y="64135"/>
                  </a:lnTo>
                  <a:lnTo>
                    <a:pt x="0" y="105410"/>
                  </a:lnTo>
                  <a:lnTo>
                    <a:pt x="0" y="289560"/>
                  </a:lnTo>
                  <a:lnTo>
                    <a:pt x="8254" y="330517"/>
                  </a:lnTo>
                  <a:lnTo>
                    <a:pt x="30797" y="363855"/>
                  </a:lnTo>
                  <a:lnTo>
                    <a:pt x="64134" y="386397"/>
                  </a:lnTo>
                  <a:lnTo>
                    <a:pt x="105409" y="394652"/>
                  </a:lnTo>
                  <a:lnTo>
                    <a:pt x="289559" y="394652"/>
                  </a:lnTo>
                  <a:lnTo>
                    <a:pt x="330517" y="386397"/>
                  </a:lnTo>
                  <a:lnTo>
                    <a:pt x="363854" y="363855"/>
                  </a:lnTo>
                  <a:lnTo>
                    <a:pt x="386397" y="330517"/>
                  </a:lnTo>
                  <a:lnTo>
                    <a:pt x="394652" y="289560"/>
                  </a:lnTo>
                  <a:lnTo>
                    <a:pt x="394652" y="105410"/>
                  </a:lnTo>
                  <a:lnTo>
                    <a:pt x="386397" y="64135"/>
                  </a:lnTo>
                  <a:lnTo>
                    <a:pt x="363854" y="30797"/>
                  </a:lnTo>
                  <a:lnTo>
                    <a:pt x="330517" y="8255"/>
                  </a:lnTo>
                  <a:lnTo>
                    <a:pt x="289559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79904" y="3916362"/>
              <a:ext cx="614045" cy="34925"/>
            </a:xfrm>
            <a:custGeom>
              <a:avLst/>
              <a:gdLst/>
              <a:ahLst/>
              <a:cxnLst/>
              <a:rect l="l" t="t" r="r" b="b"/>
              <a:pathLst>
                <a:path w="614044" h="34925">
                  <a:moveTo>
                    <a:pt x="614044" y="0"/>
                  </a:moveTo>
                  <a:lnTo>
                    <a:pt x="0" y="0"/>
                  </a:lnTo>
                  <a:lnTo>
                    <a:pt x="0" y="34925"/>
                  </a:lnTo>
                  <a:lnTo>
                    <a:pt x="614044" y="34925"/>
                  </a:lnTo>
                  <a:lnTo>
                    <a:pt x="614044" y="0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85252" y="3736657"/>
              <a:ext cx="394970" cy="394970"/>
            </a:xfrm>
            <a:custGeom>
              <a:avLst/>
              <a:gdLst/>
              <a:ahLst/>
              <a:cxnLst/>
              <a:rect l="l" t="t" r="r" b="b"/>
              <a:pathLst>
                <a:path w="394969" h="394970">
                  <a:moveTo>
                    <a:pt x="289559" y="0"/>
                  </a:moveTo>
                  <a:lnTo>
                    <a:pt x="105409" y="0"/>
                  </a:lnTo>
                  <a:lnTo>
                    <a:pt x="64134" y="8254"/>
                  </a:lnTo>
                  <a:lnTo>
                    <a:pt x="30797" y="30797"/>
                  </a:lnTo>
                  <a:lnTo>
                    <a:pt x="8254" y="64134"/>
                  </a:lnTo>
                  <a:lnTo>
                    <a:pt x="0" y="105409"/>
                  </a:lnTo>
                  <a:lnTo>
                    <a:pt x="0" y="289559"/>
                  </a:lnTo>
                  <a:lnTo>
                    <a:pt x="8254" y="330517"/>
                  </a:lnTo>
                  <a:lnTo>
                    <a:pt x="30797" y="363854"/>
                  </a:lnTo>
                  <a:lnTo>
                    <a:pt x="64134" y="386397"/>
                  </a:lnTo>
                  <a:lnTo>
                    <a:pt x="105409" y="394652"/>
                  </a:lnTo>
                  <a:lnTo>
                    <a:pt x="289559" y="394652"/>
                  </a:lnTo>
                  <a:lnTo>
                    <a:pt x="330517" y="386397"/>
                  </a:lnTo>
                  <a:lnTo>
                    <a:pt x="363854" y="363854"/>
                  </a:lnTo>
                  <a:lnTo>
                    <a:pt x="386397" y="330517"/>
                  </a:lnTo>
                  <a:lnTo>
                    <a:pt x="394652" y="289559"/>
                  </a:lnTo>
                  <a:lnTo>
                    <a:pt x="394652" y="105409"/>
                  </a:lnTo>
                  <a:lnTo>
                    <a:pt x="386397" y="64134"/>
                  </a:lnTo>
                  <a:lnTo>
                    <a:pt x="363854" y="30797"/>
                  </a:lnTo>
                  <a:lnTo>
                    <a:pt x="330517" y="8254"/>
                  </a:lnTo>
                  <a:lnTo>
                    <a:pt x="289559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79904" y="5944870"/>
              <a:ext cx="614045" cy="34925"/>
            </a:xfrm>
            <a:custGeom>
              <a:avLst/>
              <a:gdLst/>
              <a:ahLst/>
              <a:cxnLst/>
              <a:rect l="l" t="t" r="r" b="b"/>
              <a:pathLst>
                <a:path w="614044" h="34925">
                  <a:moveTo>
                    <a:pt x="614044" y="0"/>
                  </a:moveTo>
                  <a:lnTo>
                    <a:pt x="0" y="0"/>
                  </a:lnTo>
                  <a:lnTo>
                    <a:pt x="0" y="34924"/>
                  </a:lnTo>
                  <a:lnTo>
                    <a:pt x="614044" y="34924"/>
                  </a:lnTo>
                  <a:lnTo>
                    <a:pt x="614044" y="0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85252" y="5765164"/>
              <a:ext cx="394970" cy="394970"/>
            </a:xfrm>
            <a:custGeom>
              <a:avLst/>
              <a:gdLst/>
              <a:ahLst/>
              <a:cxnLst/>
              <a:rect l="l" t="t" r="r" b="b"/>
              <a:pathLst>
                <a:path w="394969" h="394970">
                  <a:moveTo>
                    <a:pt x="289559" y="0"/>
                  </a:moveTo>
                  <a:lnTo>
                    <a:pt x="105409" y="0"/>
                  </a:lnTo>
                  <a:lnTo>
                    <a:pt x="64134" y="8255"/>
                  </a:lnTo>
                  <a:lnTo>
                    <a:pt x="30797" y="30797"/>
                  </a:lnTo>
                  <a:lnTo>
                    <a:pt x="8254" y="64135"/>
                  </a:lnTo>
                  <a:lnTo>
                    <a:pt x="0" y="105410"/>
                  </a:lnTo>
                  <a:lnTo>
                    <a:pt x="0" y="289560"/>
                  </a:lnTo>
                  <a:lnTo>
                    <a:pt x="8254" y="330517"/>
                  </a:lnTo>
                  <a:lnTo>
                    <a:pt x="30797" y="363855"/>
                  </a:lnTo>
                  <a:lnTo>
                    <a:pt x="64134" y="386397"/>
                  </a:lnTo>
                  <a:lnTo>
                    <a:pt x="105409" y="394652"/>
                  </a:lnTo>
                  <a:lnTo>
                    <a:pt x="289559" y="394652"/>
                  </a:lnTo>
                  <a:lnTo>
                    <a:pt x="330517" y="386397"/>
                  </a:lnTo>
                  <a:lnTo>
                    <a:pt x="363854" y="363855"/>
                  </a:lnTo>
                  <a:lnTo>
                    <a:pt x="386397" y="330517"/>
                  </a:lnTo>
                  <a:lnTo>
                    <a:pt x="394652" y="289560"/>
                  </a:lnTo>
                  <a:lnTo>
                    <a:pt x="394652" y="105410"/>
                  </a:lnTo>
                  <a:lnTo>
                    <a:pt x="386397" y="64135"/>
                  </a:lnTo>
                  <a:lnTo>
                    <a:pt x="363854" y="30797"/>
                  </a:lnTo>
                  <a:lnTo>
                    <a:pt x="330517" y="8255"/>
                  </a:lnTo>
                  <a:lnTo>
                    <a:pt x="289559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17332" y="2048509"/>
            <a:ext cx="10858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-75" dirty="0">
                <a:solidFill>
                  <a:srgbClr val="5EA8FF"/>
                </a:solidFill>
                <a:latin typeface="Times New Roman"/>
                <a:cs typeface="Times New Roman"/>
              </a:rPr>
              <a:t>1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97330" y="3795712"/>
            <a:ext cx="12700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70" dirty="0">
                <a:solidFill>
                  <a:srgbClr val="5EA8FF"/>
                </a:solidFill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0505" y="5822950"/>
            <a:ext cx="12700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70" dirty="0">
                <a:solidFill>
                  <a:srgbClr val="5EA8FF"/>
                </a:solidFill>
                <a:latin typeface="Times New Roman"/>
                <a:cs typeface="Times New Roman"/>
              </a:rPr>
              <a:t>3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9213417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51A1F"/>
          </a:solidFill>
        </p:spPr>
        <p:txBody>
          <a:bodyPr wrap="square" lIns="0" tIns="0" rIns="0" bIns="0" rtlCol="0"/>
          <a:lstStyle/>
          <a:p>
            <a:endParaRPr sz="32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90240" y="515302"/>
            <a:ext cx="742935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195" dirty="0">
                <a:solidFill>
                  <a:srgbClr val="5EA8FF"/>
                </a:solidFill>
              </a:rPr>
              <a:t>Αποφυγή</a:t>
            </a:r>
            <a:r>
              <a:rPr sz="4000" spc="140" dirty="0">
                <a:solidFill>
                  <a:srgbClr val="5EA8FF"/>
                </a:solidFill>
              </a:rPr>
              <a:t> </a:t>
            </a:r>
            <a:r>
              <a:rPr sz="4000" spc="185" dirty="0">
                <a:solidFill>
                  <a:srgbClr val="5EA8FF"/>
                </a:solidFill>
              </a:rPr>
              <a:t>συγκρούσεων</a:t>
            </a:r>
            <a:r>
              <a:rPr sz="4000" spc="140" dirty="0">
                <a:solidFill>
                  <a:srgbClr val="5EA8FF"/>
                </a:solidFill>
              </a:rPr>
              <a:t> </a:t>
            </a:r>
            <a:r>
              <a:rPr sz="4000" spc="180" dirty="0">
                <a:solidFill>
                  <a:srgbClr val="5EA8FF"/>
                </a:solidFill>
              </a:rPr>
              <a:t>συμφερόντων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194436" y="2373312"/>
            <a:ext cx="4063364" cy="6783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500"/>
              </a:lnSpc>
              <a:spcBef>
                <a:spcPts val="100"/>
              </a:spcBef>
            </a:pPr>
            <a:r>
              <a:rPr sz="2000" spc="95" dirty="0">
                <a:solidFill>
                  <a:srgbClr val="5EA8FF"/>
                </a:solidFill>
                <a:latin typeface="Calibri"/>
                <a:cs typeface="Calibri"/>
              </a:rPr>
              <a:t>Προσωπικά </a:t>
            </a:r>
            <a:r>
              <a:rPr sz="2000" spc="75" dirty="0">
                <a:solidFill>
                  <a:srgbClr val="5EA8FF"/>
                </a:solidFill>
                <a:latin typeface="Calibri"/>
                <a:cs typeface="Calibri"/>
              </a:rPr>
              <a:t>έναντι </a:t>
            </a:r>
            <a:r>
              <a:rPr sz="2000" spc="85" dirty="0">
                <a:solidFill>
                  <a:srgbClr val="5EA8FF"/>
                </a:solidFill>
                <a:latin typeface="Calibri"/>
                <a:cs typeface="Calibri"/>
              </a:rPr>
              <a:t>επαγγελματικών </a:t>
            </a:r>
            <a:r>
              <a:rPr sz="2000" spc="-27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120" dirty="0">
                <a:solidFill>
                  <a:srgbClr val="5EA8FF"/>
                </a:solidFill>
                <a:latin typeface="Calibri"/>
                <a:cs typeface="Calibri"/>
              </a:rPr>
              <a:t>συμφερόντων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94436" y="3252787"/>
            <a:ext cx="4338862" cy="20367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000"/>
              </a:lnSpc>
              <a:spcBef>
                <a:spcPts val="100"/>
              </a:spcBef>
            </a:pP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επαγγελματίες</a:t>
            </a:r>
            <a:r>
              <a:rPr sz="140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της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ασφάλειας</a:t>
            </a:r>
            <a:r>
              <a:rPr sz="14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40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κυβερνοχώρο</a:t>
            </a:r>
            <a:r>
              <a:rPr sz="14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400" spc="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επαγρυπνούν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εντοπίζουν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και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αποφεύγουν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καταστάσεις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στις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οποίες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τα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προσωπικά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τους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συμφέροντα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ενδέχεται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συγκρούονται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τις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επαγγελματικές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τους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ευθύνες</a:t>
            </a:r>
            <a:r>
              <a:rPr sz="1400" spc="-14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400" spc="-13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Αυτό 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πε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70" dirty="0">
                <a:solidFill>
                  <a:srgbClr val="D4E4ED"/>
                </a:solidFill>
                <a:latin typeface="Calibri"/>
                <a:cs typeface="Calibri"/>
              </a:rPr>
              <a:t>αμβά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70" dirty="0">
                <a:solidFill>
                  <a:srgbClr val="D4E4ED"/>
                </a:solidFill>
                <a:latin typeface="Calibri"/>
                <a:cs typeface="Calibri"/>
              </a:rPr>
              <a:t>ομ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7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400" spc="-165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70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40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οσ</a:t>
            </a:r>
            <a:r>
              <a:rPr sz="1400" spc="-17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σδήπο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ε 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περιστάσεις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που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μπορούσαν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δυνητικά</a:t>
            </a:r>
            <a:r>
              <a:rPr sz="14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επηρεάσουν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αντικειμενικότητά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τους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θέσουν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 κίνδυνο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δεοντολογική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τους</a:t>
            </a:r>
            <a:r>
              <a:rPr sz="14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συμπεριφορά</a:t>
            </a:r>
            <a:r>
              <a:rPr sz="1400" spc="-13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48351" y="2392679"/>
            <a:ext cx="306130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14" dirty="0">
                <a:solidFill>
                  <a:srgbClr val="5EA8FF"/>
                </a:solidFill>
                <a:latin typeface="Calibri"/>
                <a:cs typeface="Calibri"/>
              </a:rPr>
              <a:t>Διαφάνεια</a:t>
            </a:r>
            <a:r>
              <a:rPr sz="2000" spc="9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105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r>
              <a:rPr sz="2000" spc="9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110" dirty="0">
                <a:solidFill>
                  <a:srgbClr val="5EA8FF"/>
                </a:solidFill>
                <a:latin typeface="Calibri"/>
                <a:cs typeface="Calibri"/>
              </a:rPr>
              <a:t>γνωστοποίηση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48351" y="3327082"/>
            <a:ext cx="4251302" cy="14507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000"/>
              </a:lnSpc>
              <a:spcBef>
                <a:spcPts val="100"/>
              </a:spcBef>
            </a:pP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περιπτώσεις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65" dirty="0">
                <a:solidFill>
                  <a:srgbClr val="D4E4ED"/>
                </a:solidFill>
                <a:latin typeface="Calibri"/>
                <a:cs typeface="Calibri"/>
              </a:rPr>
              <a:t>όπου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υπάρχει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δυνητική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σύγκρουση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συμφερόντων</a:t>
            </a:r>
            <a:r>
              <a:rPr sz="1400" spc="-130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400" spc="1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40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επαγγελματίες </a:t>
            </a:r>
            <a:r>
              <a:rPr sz="1400" spc="-2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εφαρμόζουν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διαφάνεια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αποκάλυπουν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σύγκρουση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 στα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σχετικά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ενδιαφερόμενα</a:t>
            </a:r>
            <a:r>
              <a:rPr sz="1400" spc="6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μέρη</a:t>
            </a:r>
            <a:r>
              <a:rPr sz="1400" spc="-12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400" spc="4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4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επιτρέπει</a:t>
            </a:r>
            <a:r>
              <a:rPr sz="1400" spc="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400" spc="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λήψη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κατάλληλων</a:t>
            </a:r>
            <a:r>
              <a:rPr sz="14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μέτρων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μετριασμό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του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κινδύνου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συντήρηση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ηθικής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ακεραιότητας</a:t>
            </a:r>
            <a:r>
              <a:rPr sz="1400" spc="-14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01631" y="2393315"/>
            <a:ext cx="379681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75" dirty="0">
                <a:solidFill>
                  <a:srgbClr val="5EA8FF"/>
                </a:solidFill>
                <a:latin typeface="Calibri"/>
                <a:cs typeface="Calibri"/>
              </a:rPr>
              <a:t>Εξαιρέσεις</a:t>
            </a:r>
            <a:r>
              <a:rPr sz="2000" spc="6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80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r>
              <a:rPr sz="2000" spc="7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85" dirty="0">
                <a:solidFill>
                  <a:srgbClr val="5EA8FF"/>
                </a:solidFill>
                <a:latin typeface="Calibri"/>
                <a:cs typeface="Calibri"/>
              </a:rPr>
              <a:t>δεοντολογική</a:t>
            </a:r>
            <a:r>
              <a:rPr sz="2000" spc="6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75" dirty="0">
                <a:solidFill>
                  <a:srgbClr val="5EA8FF"/>
                </a:solidFill>
                <a:latin typeface="Calibri"/>
                <a:cs typeface="Calibri"/>
              </a:rPr>
              <a:t>εποπτεία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01631" y="3327082"/>
            <a:ext cx="4222115" cy="17437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960">
              <a:lnSpc>
                <a:spcPct val="136000"/>
              </a:lnSpc>
              <a:spcBef>
                <a:spcPts val="100"/>
              </a:spcBef>
            </a:pP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Όταν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σύγκρουση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συμφερόντων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δεν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μπορεί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επιλυθεί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διαχειριστεί </a:t>
            </a:r>
            <a:r>
              <a:rPr sz="1400" spc="-2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επαρκώς</a:t>
            </a:r>
            <a:r>
              <a:rPr sz="1400" spc="-8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επαγγελματίες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της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ασφάλειας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στον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κυβερνοχώρο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να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απ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σύ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ρο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απ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άσ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ασ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5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36000"/>
              </a:lnSpc>
              <a:spcBef>
                <a:spcPts val="5"/>
              </a:spcBef>
            </a:pP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οργανώσεις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επίσης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συστήσουν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επιτροπές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διαδικασίες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δεοντολογικής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εποπτείας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εξέταση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διευθυνσιοδότηση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δυνητικών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κρ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ύ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8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400" spc="-165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8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9945" y="6806565"/>
            <a:ext cx="2313281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5" dirty="0">
                <a:solidFill>
                  <a:srgbClr val="FFFFFF"/>
                </a:solidFill>
                <a:latin typeface="Arial"/>
                <a:cs typeface="Arial"/>
              </a:rPr>
              <a:t>CSP001_C_E-TOPIC-1: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spc="-35" dirty="0">
                <a:solidFill>
                  <a:srgbClr val="FFFFFF"/>
                </a:solidFill>
                <a:latin typeface="Arial"/>
                <a:cs typeface="Arial"/>
              </a:rPr>
              <a:t>Pares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1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35" dirty="0">
                <a:solidFill>
                  <a:srgbClr val="FFFFFF"/>
                </a:solidFill>
                <a:latin typeface="Arial"/>
                <a:cs typeface="Arial"/>
              </a:rPr>
              <a:t>athod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1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FFFFFF"/>
                </a:solidFill>
                <a:latin typeface="Arial"/>
                <a:cs typeface="Arial"/>
              </a:rPr>
              <a:t>Laur</a:t>
            </a:r>
            <a:r>
              <a:rPr sz="1100" spc="-3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FFFFFF"/>
                </a:solidFill>
                <a:latin typeface="Calibri"/>
                <a:cs typeface="Calibri"/>
              </a:rPr>
              <a:t>ΗΠΑ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1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FFFFFF"/>
                </a:solidFill>
                <a:latin typeface="Calibri"/>
                <a:cs typeface="Calibri"/>
              </a:rPr>
              <a:t>Φινλα</a:t>
            </a:r>
            <a:r>
              <a:rPr sz="1100" spc="-3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100" spc="-35" dirty="0">
                <a:solidFill>
                  <a:srgbClr val="FFFFFF"/>
                </a:solidFill>
                <a:latin typeface="Calibri"/>
                <a:cs typeface="Calibri"/>
              </a:rPr>
              <a:t>δί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8" y="6796722"/>
            <a:ext cx="3402376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1725" y="833755"/>
            <a:ext cx="773747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10" dirty="0">
                <a:solidFill>
                  <a:srgbClr val="5EA8FF"/>
                </a:solidFill>
              </a:rPr>
              <a:t>Αναφορά</a:t>
            </a:r>
            <a:r>
              <a:rPr sz="3200" spc="125" dirty="0">
                <a:solidFill>
                  <a:srgbClr val="5EA8FF"/>
                </a:solidFill>
              </a:rPr>
              <a:t> </a:t>
            </a:r>
            <a:r>
              <a:rPr sz="3200" spc="170" dirty="0">
                <a:solidFill>
                  <a:srgbClr val="5EA8FF"/>
                </a:solidFill>
              </a:rPr>
              <a:t>περιστατικών</a:t>
            </a:r>
            <a:r>
              <a:rPr sz="3200" spc="120" dirty="0">
                <a:solidFill>
                  <a:srgbClr val="5EA8FF"/>
                </a:solidFill>
              </a:rPr>
              <a:t> </a:t>
            </a:r>
            <a:r>
              <a:rPr sz="3200" spc="190" dirty="0">
                <a:solidFill>
                  <a:srgbClr val="5EA8FF"/>
                </a:solidFill>
              </a:rPr>
              <a:t>ασφαλείας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2416810" y="1761490"/>
            <a:ext cx="261239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00" dirty="0">
                <a:solidFill>
                  <a:srgbClr val="5EA8FF"/>
                </a:solidFill>
                <a:latin typeface="Calibri"/>
                <a:cs typeface="Calibri"/>
              </a:rPr>
              <a:t>Άμεση</a:t>
            </a:r>
            <a:r>
              <a:rPr sz="2000" spc="2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114" dirty="0">
                <a:solidFill>
                  <a:srgbClr val="5EA8FF"/>
                </a:solidFill>
                <a:latin typeface="Calibri"/>
                <a:cs typeface="Calibri"/>
              </a:rPr>
              <a:t>ταυτοποίηση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89056" y="2205534"/>
            <a:ext cx="7403465" cy="1214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3100"/>
              </a:lnSpc>
              <a:spcBef>
                <a:spcPts val="100"/>
              </a:spcBef>
            </a:pPr>
            <a:r>
              <a:rPr sz="1400" spc="-120" dirty="0">
                <a:latin typeface="Calibri"/>
                <a:cs typeface="Calibri"/>
              </a:rPr>
              <a:t>Οι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spc="-120" dirty="0">
                <a:latin typeface="Calibri"/>
                <a:cs typeface="Calibri"/>
              </a:rPr>
              <a:t>επαγγελματίες</a:t>
            </a:r>
            <a:r>
              <a:rPr sz="1400" spc="-114" dirty="0">
                <a:latin typeface="Calibri"/>
                <a:cs typeface="Calibri"/>
              </a:rPr>
              <a:t> της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ασφάλειας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125" dirty="0">
                <a:latin typeface="Calibri"/>
                <a:cs typeface="Calibri"/>
              </a:rPr>
              <a:t>στον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κυβερνοχώρο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120" dirty="0">
                <a:latin typeface="Calibri"/>
                <a:cs typeface="Calibri"/>
              </a:rPr>
              <a:t>πρέπει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να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επαγρυπνούν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110" dirty="0">
                <a:latin typeface="Calibri"/>
                <a:cs typeface="Calibri"/>
              </a:rPr>
              <a:t>για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114" dirty="0">
                <a:latin typeface="Calibri"/>
                <a:cs typeface="Calibri"/>
              </a:rPr>
              <a:t>τον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135" dirty="0">
                <a:latin typeface="Calibri"/>
                <a:cs typeface="Calibri"/>
              </a:rPr>
              <a:t>άμεσο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-125" dirty="0">
                <a:latin typeface="Calibri"/>
                <a:cs typeface="Calibri"/>
              </a:rPr>
              <a:t>εντοπισμό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125" dirty="0">
                <a:latin typeface="Calibri"/>
                <a:cs typeface="Calibri"/>
              </a:rPr>
              <a:t>δυνητικών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περιστατικών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10" dirty="0">
                <a:latin typeface="Calibri"/>
                <a:cs typeface="Calibri"/>
              </a:rPr>
              <a:t>ή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110" dirty="0">
                <a:latin typeface="Calibri"/>
                <a:cs typeface="Calibri"/>
              </a:rPr>
              <a:t>παραβιάσεων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114" dirty="0">
                <a:latin typeface="Calibri"/>
                <a:cs typeface="Calibri"/>
              </a:rPr>
              <a:t>της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ασφάλειας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εντός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5" dirty="0">
                <a:latin typeface="Calibri"/>
                <a:cs typeface="Calibri"/>
              </a:rPr>
              <a:t>των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ενεργειακών 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-105" dirty="0">
                <a:latin typeface="Calibri"/>
                <a:cs typeface="Calibri"/>
              </a:rPr>
              <a:t>συστημάτων</a:t>
            </a:r>
            <a:r>
              <a:rPr sz="1400" spc="-105" dirty="0">
                <a:latin typeface="Arial"/>
                <a:cs typeface="Arial"/>
              </a:rPr>
              <a:t>.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0" dirty="0">
                <a:latin typeface="Calibri"/>
                <a:cs typeface="Calibri"/>
              </a:rPr>
              <a:t>υτό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περιλαμβάνει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τη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συνεχή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10" dirty="0">
                <a:latin typeface="Calibri"/>
                <a:cs typeface="Calibri"/>
              </a:rPr>
              <a:t>παρακολούθηση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των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135" dirty="0">
                <a:latin typeface="Calibri"/>
                <a:cs typeface="Calibri"/>
              </a:rPr>
              <a:t>συστημάτων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110" dirty="0">
                <a:latin typeface="Calibri"/>
                <a:cs typeface="Calibri"/>
              </a:rPr>
              <a:t>για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ύποπτη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120" dirty="0">
                <a:latin typeface="Calibri"/>
                <a:cs typeface="Calibri"/>
              </a:rPr>
              <a:t>δραστηριότητα</a:t>
            </a:r>
            <a:r>
              <a:rPr sz="1400" spc="-120" dirty="0">
                <a:latin typeface="Arial"/>
                <a:cs typeface="Arial"/>
              </a:rPr>
              <a:t>,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20" dirty="0">
                <a:latin typeface="Calibri"/>
                <a:cs typeface="Calibri"/>
              </a:rPr>
              <a:t>την</a:t>
            </a:r>
            <a:r>
              <a:rPr sz="1400" spc="-114" dirty="0">
                <a:latin typeface="Calibri"/>
                <a:cs typeface="Calibri"/>
              </a:rPr>
              <a:t> </a:t>
            </a:r>
            <a:r>
              <a:rPr sz="1400" spc="-135" dirty="0">
                <a:latin typeface="Calibri"/>
                <a:cs typeface="Calibri"/>
              </a:rPr>
              <a:t>ανάλυση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των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135" dirty="0">
                <a:latin typeface="Calibri"/>
                <a:cs typeface="Calibri"/>
              </a:rPr>
              <a:t>καταγραφών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110" dirty="0">
                <a:latin typeface="Calibri"/>
                <a:cs typeface="Calibri"/>
              </a:rPr>
              <a:t>και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14" dirty="0">
                <a:latin typeface="Calibri"/>
                <a:cs typeface="Calibri"/>
              </a:rPr>
              <a:t>τη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25" dirty="0">
                <a:latin typeface="Calibri"/>
                <a:cs typeface="Calibri"/>
              </a:rPr>
              <a:t>διερεύνηση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των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ανωμαλιών</a:t>
            </a:r>
            <a:r>
              <a:rPr sz="1400" spc="-130" dirty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24915" y="3643142"/>
            <a:ext cx="230759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90" dirty="0">
                <a:solidFill>
                  <a:srgbClr val="5EA8FF"/>
                </a:solidFill>
                <a:latin typeface="Calibri"/>
                <a:cs typeface="Calibri"/>
              </a:rPr>
              <a:t>Έγκαιρη</a:t>
            </a:r>
            <a:r>
              <a:rPr sz="2000" spc="2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95" dirty="0">
                <a:solidFill>
                  <a:srgbClr val="5EA8FF"/>
                </a:solidFill>
                <a:latin typeface="Calibri"/>
                <a:cs typeface="Calibri"/>
              </a:rPr>
              <a:t>αναφορά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73330" y="4114799"/>
            <a:ext cx="7452359" cy="9074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3100"/>
              </a:lnSpc>
              <a:spcBef>
                <a:spcPts val="100"/>
              </a:spcBef>
            </a:pPr>
            <a:r>
              <a:rPr sz="1400" spc="-130" dirty="0">
                <a:latin typeface="Calibri"/>
                <a:cs typeface="Calibri"/>
              </a:rPr>
              <a:t>Μόλις</a:t>
            </a:r>
            <a:r>
              <a:rPr sz="1400" spc="-125" dirty="0">
                <a:latin typeface="Calibri"/>
                <a:cs typeface="Calibri"/>
              </a:rPr>
              <a:t> </a:t>
            </a:r>
            <a:r>
              <a:rPr sz="1400" spc="-110" dirty="0">
                <a:latin typeface="Calibri"/>
                <a:cs typeface="Calibri"/>
              </a:rPr>
              <a:t>εντοπιστεί</a:t>
            </a:r>
            <a:r>
              <a:rPr sz="1400" spc="-105" dirty="0">
                <a:latin typeface="Calibri"/>
                <a:cs typeface="Calibri"/>
              </a:rPr>
              <a:t> </a:t>
            </a:r>
            <a:r>
              <a:rPr sz="1400" spc="-114" dirty="0">
                <a:latin typeface="Calibri"/>
                <a:cs typeface="Calibri"/>
              </a:rPr>
              <a:t>περιστατικό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spc="-125" dirty="0">
                <a:latin typeface="Calibri"/>
                <a:cs typeface="Calibri"/>
              </a:rPr>
              <a:t>ασφάλειας</a:t>
            </a:r>
            <a:r>
              <a:rPr sz="1400" spc="-125" dirty="0">
                <a:latin typeface="Arial"/>
                <a:cs typeface="Arial"/>
              </a:rPr>
              <a:t>, </a:t>
            </a:r>
            <a:r>
              <a:rPr sz="1400" spc="-140" dirty="0">
                <a:latin typeface="Calibri"/>
                <a:cs typeface="Calibri"/>
              </a:rPr>
              <a:t>θα</a:t>
            </a:r>
            <a:r>
              <a:rPr sz="1400" spc="-135" dirty="0">
                <a:latin typeface="Calibri"/>
                <a:cs typeface="Calibri"/>
              </a:rPr>
              <a:t> </a:t>
            </a:r>
            <a:r>
              <a:rPr sz="1400" spc="-120" dirty="0">
                <a:latin typeface="Calibri"/>
                <a:cs typeface="Calibri"/>
              </a:rPr>
              <a:t>πρέπει</a:t>
            </a:r>
            <a:r>
              <a:rPr sz="1400" spc="-114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να</a:t>
            </a:r>
            <a:r>
              <a:rPr sz="1400" spc="-125" dirty="0">
                <a:latin typeface="Calibri"/>
                <a:cs typeface="Calibri"/>
              </a:rPr>
              <a:t> αναφέρονται</a:t>
            </a:r>
            <a:r>
              <a:rPr sz="1400" spc="-120" dirty="0">
                <a:latin typeface="Calibri"/>
                <a:cs typeface="Calibri"/>
              </a:rPr>
              <a:t> </a:t>
            </a:r>
            <a:r>
              <a:rPr sz="1400" spc="-140" dirty="0">
                <a:latin typeface="Calibri"/>
                <a:cs typeface="Calibri"/>
              </a:rPr>
              <a:t>αμέσως</a:t>
            </a:r>
            <a:r>
              <a:rPr sz="1400" spc="-135" dirty="0">
                <a:latin typeface="Calibri"/>
                <a:cs typeface="Calibri"/>
              </a:rPr>
              <a:t> </a:t>
            </a:r>
            <a:r>
              <a:rPr sz="1400" spc="-145" dirty="0">
                <a:latin typeface="Calibri"/>
                <a:cs typeface="Calibri"/>
              </a:rPr>
              <a:t>μέσω</a:t>
            </a:r>
            <a:r>
              <a:rPr sz="1400" spc="-140" dirty="0">
                <a:latin typeface="Calibri"/>
                <a:cs typeface="Calibri"/>
              </a:rPr>
              <a:t> </a:t>
            </a:r>
            <a:r>
              <a:rPr sz="1400" spc="-105" dirty="0">
                <a:latin typeface="Calibri"/>
                <a:cs typeface="Calibri"/>
              </a:rPr>
              <a:t>των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καθιερωμένων</a:t>
            </a:r>
            <a:r>
              <a:rPr sz="1400" spc="-125" dirty="0">
                <a:latin typeface="Calibri"/>
                <a:cs typeface="Calibri"/>
              </a:rPr>
              <a:t> </a:t>
            </a:r>
            <a:r>
              <a:rPr sz="1400" spc="-105" dirty="0">
                <a:latin typeface="Calibri"/>
                <a:cs typeface="Calibri"/>
              </a:rPr>
              <a:t>διαύλων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90" dirty="0">
                <a:latin typeface="Calibri"/>
                <a:cs typeface="Calibri"/>
              </a:rPr>
              <a:t>και</a:t>
            </a:r>
            <a:r>
              <a:rPr sz="1400" spc="-85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διαδικασιών</a:t>
            </a:r>
            <a:r>
              <a:rPr sz="1400" spc="-95" dirty="0">
                <a:latin typeface="Arial"/>
                <a:cs typeface="Arial"/>
              </a:rPr>
              <a:t>. </a:t>
            </a:r>
            <a:r>
              <a:rPr sz="1400" spc="-125" dirty="0">
                <a:latin typeface="Calibri"/>
                <a:cs typeface="Calibri"/>
              </a:rPr>
              <a:t>Η</a:t>
            </a:r>
            <a:r>
              <a:rPr sz="1400" spc="-120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έγκαιρη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spc="-114" dirty="0">
                <a:latin typeface="Calibri"/>
                <a:cs typeface="Calibri"/>
              </a:rPr>
              <a:t>αναφορά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spc="-85" dirty="0">
                <a:latin typeface="Calibri"/>
                <a:cs typeface="Calibri"/>
              </a:rPr>
              <a:t>είναι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ζωτικής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spc="-105" dirty="0">
                <a:latin typeface="Calibri"/>
                <a:cs typeface="Calibri"/>
              </a:rPr>
              <a:t>σημασίας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90" dirty="0">
                <a:latin typeface="Calibri"/>
                <a:cs typeface="Calibri"/>
              </a:rPr>
              <a:t>για</a:t>
            </a:r>
            <a:r>
              <a:rPr sz="1400" spc="-85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τον 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μετριασμό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5" dirty="0">
                <a:latin typeface="Calibri"/>
                <a:cs typeface="Calibri"/>
              </a:rPr>
              <a:t>των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δυνητικών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ζημιών</a:t>
            </a:r>
            <a:r>
              <a:rPr sz="1400" spc="-95" dirty="0">
                <a:latin typeface="Arial"/>
                <a:cs typeface="Arial"/>
              </a:rPr>
              <a:t>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95" dirty="0">
                <a:latin typeface="Calibri"/>
                <a:cs typeface="Calibri"/>
              </a:rPr>
              <a:t>τον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περιορισμό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του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περιστατικού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90" dirty="0">
                <a:latin typeface="Calibri"/>
                <a:cs typeface="Calibri"/>
              </a:rPr>
              <a:t>και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την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έναρξη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105" dirty="0">
                <a:latin typeface="Calibri"/>
                <a:cs typeface="Calibri"/>
              </a:rPr>
              <a:t>των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5" dirty="0">
                <a:latin typeface="Calibri"/>
                <a:cs typeface="Calibri"/>
              </a:rPr>
              <a:t>κατάλληλων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105" dirty="0">
                <a:latin typeface="Calibri"/>
                <a:cs typeface="Calibri"/>
              </a:rPr>
              <a:t>μέτρων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αντιμετώπισης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39750" y="5499100"/>
            <a:ext cx="7546340" cy="13549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00" dirty="0">
                <a:solidFill>
                  <a:srgbClr val="5EA8FF"/>
                </a:solidFill>
                <a:latin typeface="Calibri"/>
                <a:cs typeface="Calibri"/>
              </a:rPr>
              <a:t>Ολοκληρωμένη</a:t>
            </a:r>
            <a:r>
              <a:rPr sz="2000" spc="5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114" dirty="0">
                <a:solidFill>
                  <a:srgbClr val="5EA8FF"/>
                </a:solidFill>
                <a:latin typeface="Calibri"/>
                <a:cs typeface="Calibri"/>
              </a:rPr>
              <a:t>τεκμηρίωση</a:t>
            </a:r>
            <a:endParaRPr sz="2000" dirty="0">
              <a:latin typeface="Calibri"/>
              <a:cs typeface="Calibri"/>
            </a:endParaRPr>
          </a:p>
          <a:p>
            <a:pPr marL="12700" marR="5080">
              <a:lnSpc>
                <a:spcPct val="143100"/>
              </a:lnSpc>
              <a:spcBef>
                <a:spcPts val="1055"/>
              </a:spcBef>
            </a:pPr>
            <a:r>
              <a:rPr sz="1400" spc="-125" dirty="0">
                <a:latin typeface="Calibri"/>
                <a:cs typeface="Calibri"/>
              </a:rPr>
              <a:t>Θα</a:t>
            </a:r>
            <a:r>
              <a:rPr sz="1400" spc="-120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πρέπει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-105" dirty="0">
                <a:latin typeface="Calibri"/>
                <a:cs typeface="Calibri"/>
              </a:rPr>
              <a:t>να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διατηρηθεί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λεπτομερής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τεκμηρίωση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του</a:t>
            </a:r>
            <a:r>
              <a:rPr sz="1400" spc="-95" dirty="0">
                <a:latin typeface="Calibri"/>
                <a:cs typeface="Calibri"/>
              </a:rPr>
              <a:t> περιστατικού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ασφάλειας</a:t>
            </a:r>
            <a:r>
              <a:rPr sz="1400" spc="-100" dirty="0">
                <a:latin typeface="Arial"/>
                <a:cs typeface="Arial"/>
              </a:rPr>
              <a:t>, </a:t>
            </a:r>
            <a:r>
              <a:rPr sz="1400" spc="-105" dirty="0">
                <a:latin typeface="Calibri"/>
                <a:cs typeface="Calibri"/>
              </a:rPr>
              <a:t>συμπεριλαμβανομένων</a:t>
            </a:r>
            <a:r>
              <a:rPr sz="1400" spc="-100" dirty="0">
                <a:latin typeface="Calibri"/>
                <a:cs typeface="Calibri"/>
              </a:rPr>
              <a:t> </a:t>
            </a:r>
            <a:r>
              <a:rPr sz="1400" spc="-135" dirty="0">
                <a:latin typeface="Calibri"/>
                <a:cs typeface="Calibri"/>
              </a:rPr>
              <a:t>πληροφοριών</a:t>
            </a:r>
            <a:r>
              <a:rPr sz="1400" spc="-130" dirty="0">
                <a:latin typeface="Calibri"/>
                <a:cs typeface="Calibri"/>
              </a:rPr>
              <a:t> με</a:t>
            </a:r>
            <a:r>
              <a:rPr sz="1400" spc="-125" dirty="0">
                <a:latin typeface="Calibri"/>
                <a:cs typeface="Calibri"/>
              </a:rPr>
              <a:t> </a:t>
            </a:r>
            <a:r>
              <a:rPr sz="1400" spc="-114" dirty="0">
                <a:latin typeface="Calibri"/>
                <a:cs typeface="Calibri"/>
              </a:rPr>
              <a:t>τη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spc="-145" dirty="0">
                <a:latin typeface="Calibri"/>
                <a:cs typeface="Calibri"/>
              </a:rPr>
              <a:t>φύση</a:t>
            </a:r>
            <a:r>
              <a:rPr sz="1400" spc="-140" dirty="0">
                <a:latin typeface="Calibri"/>
                <a:cs typeface="Calibri"/>
              </a:rPr>
              <a:t> </a:t>
            </a:r>
            <a:r>
              <a:rPr sz="1400" spc="-125" dirty="0">
                <a:latin typeface="Calibri"/>
                <a:cs typeface="Calibri"/>
              </a:rPr>
              <a:t>του</a:t>
            </a:r>
            <a:r>
              <a:rPr sz="1400" spc="-120" dirty="0">
                <a:latin typeface="Calibri"/>
                <a:cs typeface="Calibri"/>
              </a:rPr>
              <a:t> </a:t>
            </a:r>
            <a:r>
              <a:rPr sz="1400" spc="-114" dirty="0">
                <a:latin typeface="Calibri"/>
                <a:cs typeface="Calibri"/>
              </a:rPr>
              <a:t>περιστατικού</a:t>
            </a:r>
            <a:r>
              <a:rPr sz="1400" spc="-114" dirty="0">
                <a:latin typeface="Arial"/>
                <a:cs typeface="Arial"/>
              </a:rPr>
              <a:t>, </a:t>
            </a:r>
            <a:r>
              <a:rPr sz="1400" spc="-120" dirty="0">
                <a:latin typeface="Calibri"/>
                <a:cs typeface="Calibri"/>
              </a:rPr>
              <a:t>τα</a:t>
            </a:r>
            <a:r>
              <a:rPr sz="1400" spc="-114" dirty="0">
                <a:latin typeface="Calibri"/>
                <a:cs typeface="Calibri"/>
              </a:rPr>
              <a:t> </a:t>
            </a:r>
            <a:r>
              <a:rPr sz="1400" spc="-130" dirty="0">
                <a:latin typeface="Calibri"/>
                <a:cs typeface="Calibri"/>
              </a:rPr>
              <a:t>επηρεαζόμενα</a:t>
            </a:r>
            <a:r>
              <a:rPr sz="1400" spc="-125" dirty="0">
                <a:latin typeface="Calibri"/>
                <a:cs typeface="Calibri"/>
              </a:rPr>
              <a:t> συστήματα</a:t>
            </a:r>
            <a:r>
              <a:rPr sz="1400" spc="-125" dirty="0">
                <a:latin typeface="Arial"/>
                <a:cs typeface="Arial"/>
              </a:rPr>
              <a:t>,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spc="-90" dirty="0">
                <a:latin typeface="Calibri"/>
                <a:cs typeface="Calibri"/>
              </a:rPr>
              <a:t>τις </a:t>
            </a:r>
            <a:r>
              <a:rPr sz="1400" spc="-85" dirty="0">
                <a:latin typeface="Calibri"/>
                <a:cs typeface="Calibri"/>
              </a:rPr>
              <a:t> </a:t>
            </a:r>
            <a:r>
              <a:rPr sz="1400" spc="-114" dirty="0">
                <a:latin typeface="Calibri"/>
                <a:cs typeface="Calibri"/>
              </a:rPr>
              <a:t>δυνητικές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20" dirty="0">
                <a:latin typeface="Calibri"/>
                <a:cs typeface="Calibri"/>
              </a:rPr>
              <a:t>επιπτώσεις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10" dirty="0">
                <a:latin typeface="Calibri"/>
                <a:cs typeface="Calibri"/>
              </a:rPr>
              <a:t>και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90" dirty="0">
                <a:latin typeface="Calibri"/>
                <a:cs typeface="Calibri"/>
              </a:rPr>
              <a:t>τις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14" dirty="0">
                <a:latin typeface="Calibri"/>
                <a:cs typeface="Calibri"/>
              </a:rPr>
              <a:t>ενέργειες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70" dirty="0">
                <a:latin typeface="Arial"/>
                <a:cs typeface="Arial"/>
              </a:rPr>
              <a:t>.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5" dirty="0">
                <a:latin typeface="Calibri"/>
                <a:cs typeface="Calibri"/>
              </a:rPr>
              <a:t>Αυτή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110" dirty="0">
                <a:latin typeface="Calibri"/>
                <a:cs typeface="Calibri"/>
              </a:rPr>
              <a:t>η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τεκμηρίωση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χρησιμεύει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14" dirty="0">
                <a:latin typeface="Calibri"/>
                <a:cs typeface="Calibri"/>
              </a:rPr>
              <a:t>ως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spc="-100" dirty="0">
                <a:latin typeface="Calibri"/>
                <a:cs typeface="Calibri"/>
              </a:rPr>
              <a:t>πολύτιμος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5" dirty="0">
                <a:latin typeface="Calibri"/>
                <a:cs typeface="Calibri"/>
              </a:rPr>
              <a:t>πόρος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90" dirty="0">
                <a:latin typeface="Calibri"/>
                <a:cs typeface="Calibri"/>
              </a:rPr>
              <a:t>για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τη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διερεύνηση</a:t>
            </a:r>
            <a:r>
              <a:rPr sz="1400" spc="-95" dirty="0">
                <a:latin typeface="Arial"/>
                <a:cs typeface="Arial"/>
              </a:rPr>
              <a:t>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95" dirty="0">
                <a:latin typeface="Calibri"/>
                <a:cs typeface="Calibri"/>
              </a:rPr>
              <a:t>την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5" dirty="0">
                <a:latin typeface="Calibri"/>
                <a:cs typeface="Calibri"/>
              </a:rPr>
              <a:t>αποκατάσταση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90" dirty="0">
                <a:latin typeface="Calibri"/>
                <a:cs typeface="Calibri"/>
              </a:rPr>
              <a:t>και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95" dirty="0">
                <a:latin typeface="Calibri"/>
                <a:cs typeface="Calibri"/>
              </a:rPr>
              <a:t>την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14" dirty="0">
                <a:latin typeface="Calibri"/>
                <a:cs typeface="Calibri"/>
              </a:rPr>
              <a:t>πρόληψη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55" dirty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951527" y="0"/>
            <a:ext cx="3679190" cy="8168640"/>
            <a:chOff x="10951527" y="0"/>
            <a:chExt cx="3679190" cy="816864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72800" y="0"/>
              <a:ext cx="3657600" cy="81686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07432" y="2063432"/>
              <a:ext cx="3188335" cy="410273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094105" y="1548447"/>
            <a:ext cx="1080770" cy="5727065"/>
            <a:chOff x="1094105" y="1548447"/>
            <a:chExt cx="1080770" cy="5727065"/>
          </a:xfrm>
        </p:grpSpPr>
        <p:sp>
          <p:nvSpPr>
            <p:cNvPr id="14" name="object 14"/>
            <p:cNvSpPr/>
            <p:nvPr/>
          </p:nvSpPr>
          <p:spPr>
            <a:xfrm>
              <a:off x="1286192" y="1548447"/>
              <a:ext cx="888365" cy="5727065"/>
            </a:xfrm>
            <a:custGeom>
              <a:avLst/>
              <a:gdLst/>
              <a:ahLst/>
              <a:cxnLst/>
              <a:rect l="l" t="t" r="r" b="b"/>
              <a:pathLst>
                <a:path w="888364" h="5727065">
                  <a:moveTo>
                    <a:pt x="38100" y="0"/>
                  </a:moveTo>
                  <a:lnTo>
                    <a:pt x="0" y="0"/>
                  </a:lnTo>
                  <a:lnTo>
                    <a:pt x="0" y="5727065"/>
                  </a:lnTo>
                  <a:lnTo>
                    <a:pt x="38100" y="5727065"/>
                  </a:lnTo>
                  <a:lnTo>
                    <a:pt x="38100" y="0"/>
                  </a:lnTo>
                  <a:close/>
                </a:path>
                <a:path w="888364" h="5727065">
                  <a:moveTo>
                    <a:pt x="888365" y="339725"/>
                  </a:moveTo>
                  <a:lnTo>
                    <a:pt x="230187" y="339725"/>
                  </a:lnTo>
                  <a:lnTo>
                    <a:pt x="230187" y="376555"/>
                  </a:lnTo>
                  <a:lnTo>
                    <a:pt x="888365" y="376555"/>
                  </a:lnTo>
                  <a:lnTo>
                    <a:pt x="888365" y="339725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094105" y="1694815"/>
              <a:ext cx="422275" cy="423545"/>
            </a:xfrm>
            <a:custGeom>
              <a:avLst/>
              <a:gdLst/>
              <a:ahLst/>
              <a:cxnLst/>
              <a:rect l="l" t="t" r="r" b="b"/>
              <a:pathLst>
                <a:path w="422275" h="423544">
                  <a:moveTo>
                    <a:pt x="309562" y="0"/>
                  </a:moveTo>
                  <a:lnTo>
                    <a:pt x="112712" y="0"/>
                  </a:lnTo>
                  <a:lnTo>
                    <a:pt x="68897" y="8889"/>
                  </a:lnTo>
                  <a:lnTo>
                    <a:pt x="33019" y="33019"/>
                  </a:lnTo>
                  <a:lnTo>
                    <a:pt x="8889" y="68897"/>
                  </a:lnTo>
                  <a:lnTo>
                    <a:pt x="0" y="112712"/>
                  </a:lnTo>
                  <a:lnTo>
                    <a:pt x="0" y="311149"/>
                  </a:lnTo>
                  <a:lnTo>
                    <a:pt x="8889" y="354964"/>
                  </a:lnTo>
                  <a:lnTo>
                    <a:pt x="33019" y="390842"/>
                  </a:lnTo>
                  <a:lnTo>
                    <a:pt x="68897" y="414972"/>
                  </a:lnTo>
                  <a:lnTo>
                    <a:pt x="112712" y="423544"/>
                  </a:lnTo>
                  <a:lnTo>
                    <a:pt x="309562" y="423544"/>
                  </a:lnTo>
                  <a:lnTo>
                    <a:pt x="353377" y="414972"/>
                  </a:lnTo>
                  <a:lnTo>
                    <a:pt x="389254" y="390842"/>
                  </a:lnTo>
                  <a:lnTo>
                    <a:pt x="413384" y="354964"/>
                  </a:lnTo>
                  <a:lnTo>
                    <a:pt x="422275" y="311149"/>
                  </a:lnTo>
                  <a:lnTo>
                    <a:pt x="422275" y="112712"/>
                  </a:lnTo>
                  <a:lnTo>
                    <a:pt x="413384" y="68897"/>
                  </a:lnTo>
                  <a:lnTo>
                    <a:pt x="389254" y="33019"/>
                  </a:lnTo>
                  <a:lnTo>
                    <a:pt x="353377" y="8889"/>
                  </a:lnTo>
                  <a:lnTo>
                    <a:pt x="309562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516380" y="3759835"/>
              <a:ext cx="658495" cy="36830"/>
            </a:xfrm>
            <a:custGeom>
              <a:avLst/>
              <a:gdLst/>
              <a:ahLst/>
              <a:cxnLst/>
              <a:rect l="l" t="t" r="r" b="b"/>
              <a:pathLst>
                <a:path w="658494" h="36829">
                  <a:moveTo>
                    <a:pt x="658494" y="0"/>
                  </a:moveTo>
                  <a:lnTo>
                    <a:pt x="0" y="0"/>
                  </a:lnTo>
                  <a:lnTo>
                    <a:pt x="0" y="36512"/>
                  </a:lnTo>
                  <a:lnTo>
                    <a:pt x="658494" y="36512"/>
                  </a:lnTo>
                  <a:lnTo>
                    <a:pt x="658494" y="0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094105" y="3566160"/>
              <a:ext cx="422275" cy="423545"/>
            </a:xfrm>
            <a:custGeom>
              <a:avLst/>
              <a:gdLst/>
              <a:ahLst/>
              <a:cxnLst/>
              <a:rect l="l" t="t" r="r" b="b"/>
              <a:pathLst>
                <a:path w="422275" h="423545">
                  <a:moveTo>
                    <a:pt x="309562" y="0"/>
                  </a:moveTo>
                  <a:lnTo>
                    <a:pt x="112712" y="0"/>
                  </a:lnTo>
                  <a:lnTo>
                    <a:pt x="68897" y="8889"/>
                  </a:lnTo>
                  <a:lnTo>
                    <a:pt x="33019" y="33019"/>
                  </a:lnTo>
                  <a:lnTo>
                    <a:pt x="8889" y="68897"/>
                  </a:lnTo>
                  <a:lnTo>
                    <a:pt x="0" y="112712"/>
                  </a:lnTo>
                  <a:lnTo>
                    <a:pt x="0" y="311150"/>
                  </a:lnTo>
                  <a:lnTo>
                    <a:pt x="8889" y="354964"/>
                  </a:lnTo>
                  <a:lnTo>
                    <a:pt x="33019" y="390842"/>
                  </a:lnTo>
                  <a:lnTo>
                    <a:pt x="68897" y="414972"/>
                  </a:lnTo>
                  <a:lnTo>
                    <a:pt x="112712" y="423544"/>
                  </a:lnTo>
                  <a:lnTo>
                    <a:pt x="309562" y="423544"/>
                  </a:lnTo>
                  <a:lnTo>
                    <a:pt x="353377" y="414972"/>
                  </a:lnTo>
                  <a:lnTo>
                    <a:pt x="389254" y="390842"/>
                  </a:lnTo>
                  <a:lnTo>
                    <a:pt x="413384" y="354964"/>
                  </a:lnTo>
                  <a:lnTo>
                    <a:pt x="422275" y="311150"/>
                  </a:lnTo>
                  <a:lnTo>
                    <a:pt x="422275" y="112712"/>
                  </a:lnTo>
                  <a:lnTo>
                    <a:pt x="413384" y="68897"/>
                  </a:lnTo>
                  <a:lnTo>
                    <a:pt x="389254" y="33019"/>
                  </a:lnTo>
                  <a:lnTo>
                    <a:pt x="353377" y="8889"/>
                  </a:lnTo>
                  <a:lnTo>
                    <a:pt x="309562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516380" y="5631180"/>
              <a:ext cx="658495" cy="36830"/>
            </a:xfrm>
            <a:custGeom>
              <a:avLst/>
              <a:gdLst/>
              <a:ahLst/>
              <a:cxnLst/>
              <a:rect l="l" t="t" r="r" b="b"/>
              <a:pathLst>
                <a:path w="658494" h="36829">
                  <a:moveTo>
                    <a:pt x="658494" y="0"/>
                  </a:moveTo>
                  <a:lnTo>
                    <a:pt x="0" y="0"/>
                  </a:lnTo>
                  <a:lnTo>
                    <a:pt x="0" y="36512"/>
                  </a:lnTo>
                  <a:lnTo>
                    <a:pt x="658494" y="36512"/>
                  </a:lnTo>
                  <a:lnTo>
                    <a:pt x="658494" y="0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094105" y="5439092"/>
              <a:ext cx="422275" cy="422275"/>
            </a:xfrm>
            <a:custGeom>
              <a:avLst/>
              <a:gdLst/>
              <a:ahLst/>
              <a:cxnLst/>
              <a:rect l="l" t="t" r="r" b="b"/>
              <a:pathLst>
                <a:path w="422275" h="422275">
                  <a:moveTo>
                    <a:pt x="309562" y="0"/>
                  </a:moveTo>
                  <a:lnTo>
                    <a:pt x="112712" y="0"/>
                  </a:lnTo>
                  <a:lnTo>
                    <a:pt x="68897" y="8890"/>
                  </a:lnTo>
                  <a:lnTo>
                    <a:pt x="33019" y="33020"/>
                  </a:lnTo>
                  <a:lnTo>
                    <a:pt x="8889" y="68897"/>
                  </a:lnTo>
                  <a:lnTo>
                    <a:pt x="0" y="112712"/>
                  </a:lnTo>
                  <a:lnTo>
                    <a:pt x="0" y="309562"/>
                  </a:lnTo>
                  <a:lnTo>
                    <a:pt x="8889" y="353377"/>
                  </a:lnTo>
                  <a:lnTo>
                    <a:pt x="33019" y="389255"/>
                  </a:lnTo>
                  <a:lnTo>
                    <a:pt x="68897" y="413385"/>
                  </a:lnTo>
                  <a:lnTo>
                    <a:pt x="112712" y="422275"/>
                  </a:lnTo>
                  <a:lnTo>
                    <a:pt x="309562" y="422275"/>
                  </a:lnTo>
                  <a:lnTo>
                    <a:pt x="353377" y="413385"/>
                  </a:lnTo>
                  <a:lnTo>
                    <a:pt x="389254" y="389255"/>
                  </a:lnTo>
                  <a:lnTo>
                    <a:pt x="413384" y="353377"/>
                  </a:lnTo>
                  <a:lnTo>
                    <a:pt x="422275" y="309562"/>
                  </a:lnTo>
                  <a:lnTo>
                    <a:pt x="422275" y="112712"/>
                  </a:lnTo>
                  <a:lnTo>
                    <a:pt x="413384" y="68897"/>
                  </a:lnTo>
                  <a:lnTo>
                    <a:pt x="389254" y="33020"/>
                  </a:lnTo>
                  <a:lnTo>
                    <a:pt x="353377" y="8890"/>
                  </a:lnTo>
                  <a:lnTo>
                    <a:pt x="309562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34122" y="1756092"/>
            <a:ext cx="1143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>
                <a:solidFill>
                  <a:srgbClr val="5EA8FF"/>
                </a:solidFill>
                <a:latin typeface="Times New Roman"/>
                <a:cs typeface="Times New Roman"/>
              </a:rPr>
              <a:t>1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14437" y="3627754"/>
            <a:ext cx="13398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5" dirty="0">
                <a:solidFill>
                  <a:srgbClr val="5EA8FF"/>
                </a:solidFill>
                <a:latin typeface="Times New Roman"/>
                <a:cs typeface="Times New Roman"/>
              </a:rPr>
              <a:t>2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16025" y="5499100"/>
            <a:ext cx="13398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5" dirty="0">
                <a:solidFill>
                  <a:srgbClr val="5EA8FF"/>
                </a:solidFill>
                <a:latin typeface="Times New Roman"/>
                <a:cs typeface="Times New Roman"/>
              </a:rPr>
              <a:t>3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1139" y="509905"/>
            <a:ext cx="8671560" cy="946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900"/>
              </a:lnSpc>
              <a:spcBef>
                <a:spcPts val="100"/>
              </a:spcBef>
            </a:pPr>
            <a:r>
              <a:rPr sz="2700" spc="265" dirty="0">
                <a:solidFill>
                  <a:srgbClr val="5EA8FF"/>
                </a:solidFill>
              </a:rPr>
              <a:t>Συντήρηση</a:t>
            </a:r>
            <a:r>
              <a:rPr sz="2700" spc="190" dirty="0">
                <a:solidFill>
                  <a:srgbClr val="5EA8FF"/>
                </a:solidFill>
              </a:rPr>
              <a:t> </a:t>
            </a:r>
            <a:r>
              <a:rPr sz="2700" spc="240" dirty="0">
                <a:solidFill>
                  <a:srgbClr val="5EA8FF"/>
                </a:solidFill>
              </a:rPr>
              <a:t>της</a:t>
            </a:r>
            <a:r>
              <a:rPr sz="2700" spc="195" dirty="0">
                <a:solidFill>
                  <a:srgbClr val="5EA8FF"/>
                </a:solidFill>
              </a:rPr>
              <a:t> </a:t>
            </a:r>
            <a:r>
              <a:rPr sz="2700" spc="240" dirty="0">
                <a:solidFill>
                  <a:srgbClr val="5EA8FF"/>
                </a:solidFill>
              </a:rPr>
              <a:t>εμπιστευτικότητας</a:t>
            </a:r>
            <a:r>
              <a:rPr sz="2700" spc="190" dirty="0">
                <a:solidFill>
                  <a:srgbClr val="5EA8FF"/>
                </a:solidFill>
              </a:rPr>
              <a:t> </a:t>
            </a:r>
            <a:r>
              <a:rPr sz="2700" spc="254" dirty="0">
                <a:solidFill>
                  <a:srgbClr val="5EA8FF"/>
                </a:solidFill>
              </a:rPr>
              <a:t>στην</a:t>
            </a:r>
            <a:r>
              <a:rPr sz="2700" spc="190" dirty="0">
                <a:solidFill>
                  <a:srgbClr val="5EA8FF"/>
                </a:solidFill>
              </a:rPr>
              <a:t> </a:t>
            </a:r>
            <a:r>
              <a:rPr sz="2700" spc="245" dirty="0">
                <a:solidFill>
                  <a:srgbClr val="5EA8FF"/>
                </a:solidFill>
              </a:rPr>
              <a:t>ενεργειακή </a:t>
            </a:r>
            <a:r>
              <a:rPr sz="2700" spc="-595" dirty="0">
                <a:solidFill>
                  <a:srgbClr val="5EA8FF"/>
                </a:solidFill>
              </a:rPr>
              <a:t> </a:t>
            </a:r>
            <a:r>
              <a:rPr sz="2700" spc="260" dirty="0">
                <a:solidFill>
                  <a:srgbClr val="5EA8FF"/>
                </a:solidFill>
              </a:rPr>
              <a:t>κυβερνοασφάλεια</a:t>
            </a:r>
            <a:endParaRPr sz="2700"/>
          </a:p>
        </p:txBody>
      </p:sp>
      <p:sp>
        <p:nvSpPr>
          <p:cNvPr id="3" name="object 3"/>
          <p:cNvSpPr txBox="1"/>
          <p:nvPr/>
        </p:nvSpPr>
        <p:spPr>
          <a:xfrm>
            <a:off x="829944" y="7305040"/>
            <a:ext cx="1761489" cy="28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75" dirty="0">
                <a:latin typeface="Arial"/>
                <a:cs typeface="Arial"/>
              </a:rPr>
              <a:t>CSP001_C_E-TOPIC-1: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spc="-35" dirty="0">
                <a:latin typeface="Arial"/>
                <a:cs typeface="Arial"/>
              </a:rPr>
              <a:t>Pares</a:t>
            </a:r>
            <a:r>
              <a:rPr sz="850" dirty="0">
                <a:latin typeface="Arial"/>
                <a:cs typeface="Arial"/>
              </a:rPr>
              <a:t>h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0" dirty="0">
                <a:latin typeface="Arial"/>
                <a:cs typeface="Arial"/>
              </a:rPr>
              <a:t>R</a:t>
            </a:r>
            <a:r>
              <a:rPr sz="850" spc="-35" dirty="0">
                <a:latin typeface="Arial"/>
                <a:cs typeface="Arial"/>
              </a:rPr>
              <a:t>athod</a:t>
            </a:r>
            <a:r>
              <a:rPr sz="850" dirty="0">
                <a:latin typeface="Arial"/>
                <a:cs typeface="Arial"/>
              </a:rPr>
              <a:t>,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Arial"/>
                <a:cs typeface="Arial"/>
              </a:rPr>
              <a:t>Laur</a:t>
            </a:r>
            <a:r>
              <a:rPr sz="850" spc="-30" dirty="0">
                <a:latin typeface="Arial"/>
                <a:cs typeface="Arial"/>
              </a:rPr>
              <a:t>e</a:t>
            </a:r>
            <a:r>
              <a:rPr sz="850" dirty="0">
                <a:latin typeface="Arial"/>
                <a:cs typeface="Arial"/>
              </a:rPr>
              <a:t>a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Calibri"/>
                <a:cs typeface="Calibri"/>
              </a:rPr>
              <a:t>ΗΠΑ</a:t>
            </a:r>
            <a:r>
              <a:rPr sz="850" dirty="0">
                <a:latin typeface="Arial"/>
                <a:cs typeface="Arial"/>
              </a:rPr>
              <a:t>,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Calibri"/>
                <a:cs typeface="Calibri"/>
              </a:rPr>
              <a:t>Φινλα</a:t>
            </a:r>
            <a:r>
              <a:rPr sz="850" spc="-30" dirty="0">
                <a:latin typeface="Calibri"/>
                <a:cs typeface="Calibri"/>
              </a:rPr>
              <a:t>ν</a:t>
            </a:r>
            <a:r>
              <a:rPr sz="850" spc="-35" dirty="0">
                <a:latin typeface="Calibri"/>
                <a:cs typeface="Calibri"/>
              </a:rPr>
              <a:t>δί</a:t>
            </a:r>
            <a:r>
              <a:rPr sz="850" dirty="0">
                <a:latin typeface="Calibri"/>
                <a:cs typeface="Calibri"/>
              </a:rPr>
              <a:t>α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93035" y="4716145"/>
            <a:ext cx="4525010" cy="2677795"/>
          </a:xfrm>
          <a:custGeom>
            <a:avLst/>
            <a:gdLst/>
            <a:ahLst/>
            <a:cxnLst/>
            <a:rect l="l" t="t" r="r" b="b"/>
            <a:pathLst>
              <a:path w="4525009" h="2677795">
                <a:moveTo>
                  <a:pt x="4407852" y="0"/>
                </a:moveTo>
                <a:lnTo>
                  <a:pt x="116839" y="0"/>
                </a:lnTo>
                <a:lnTo>
                  <a:pt x="71437" y="9207"/>
                </a:lnTo>
                <a:lnTo>
                  <a:pt x="34289" y="34289"/>
                </a:lnTo>
                <a:lnTo>
                  <a:pt x="9207" y="71437"/>
                </a:lnTo>
                <a:lnTo>
                  <a:pt x="0" y="116839"/>
                </a:lnTo>
                <a:lnTo>
                  <a:pt x="0" y="2560954"/>
                </a:lnTo>
                <a:lnTo>
                  <a:pt x="9207" y="2606357"/>
                </a:lnTo>
                <a:lnTo>
                  <a:pt x="34289" y="2643504"/>
                </a:lnTo>
                <a:lnTo>
                  <a:pt x="71437" y="2668587"/>
                </a:lnTo>
                <a:lnTo>
                  <a:pt x="116839" y="2677794"/>
                </a:lnTo>
                <a:lnTo>
                  <a:pt x="4407852" y="2677794"/>
                </a:lnTo>
                <a:lnTo>
                  <a:pt x="4453572" y="2668587"/>
                </a:lnTo>
                <a:lnTo>
                  <a:pt x="4490402" y="2643504"/>
                </a:lnTo>
                <a:lnTo>
                  <a:pt x="4515485" y="2606357"/>
                </a:lnTo>
                <a:lnTo>
                  <a:pt x="4524692" y="2560954"/>
                </a:lnTo>
                <a:lnTo>
                  <a:pt x="4524692" y="116839"/>
                </a:lnTo>
                <a:lnTo>
                  <a:pt x="4515485" y="71437"/>
                </a:lnTo>
                <a:lnTo>
                  <a:pt x="4490402" y="34289"/>
                </a:lnTo>
                <a:lnTo>
                  <a:pt x="4453572" y="9207"/>
                </a:lnTo>
                <a:lnTo>
                  <a:pt x="440785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66085" y="4937759"/>
            <a:ext cx="3896360" cy="1537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>
                <a:solidFill>
                  <a:srgbClr val="5EA8FF"/>
                </a:solidFill>
                <a:latin typeface="Calibri"/>
                <a:cs typeface="Calibri"/>
              </a:rPr>
              <a:t>Διαδικασίες</a:t>
            </a:r>
            <a:r>
              <a:rPr spc="4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90" dirty="0">
                <a:solidFill>
                  <a:srgbClr val="5EA8FF"/>
                </a:solidFill>
                <a:latin typeface="Calibri"/>
                <a:cs typeface="Calibri"/>
              </a:rPr>
              <a:t>χειρισμού</a:t>
            </a:r>
            <a:r>
              <a:rPr spc="5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00" dirty="0">
                <a:solidFill>
                  <a:srgbClr val="5EA8FF"/>
                </a:solidFill>
                <a:latin typeface="Calibri"/>
                <a:cs typeface="Calibri"/>
              </a:rPr>
              <a:t>δεδομένων</a:t>
            </a:r>
            <a:endParaRPr>
              <a:latin typeface="Calibri"/>
              <a:cs typeface="Calibri"/>
            </a:endParaRPr>
          </a:p>
          <a:p>
            <a:pPr marL="12700" marR="5080">
              <a:lnSpc>
                <a:spcPct val="154200"/>
              </a:lnSpc>
              <a:spcBef>
                <a:spcPts val="1070"/>
              </a:spcBef>
            </a:pP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καθιερωθούν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σαφείς</a:t>
            </a:r>
            <a:r>
              <a:rPr sz="120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διαδικασίες</a:t>
            </a:r>
            <a:r>
              <a:rPr sz="1200" spc="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200" spc="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200" spc="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ασφαλή</a:t>
            </a:r>
            <a:r>
              <a:rPr sz="12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χειρισμό</a:t>
            </a:r>
            <a:r>
              <a:rPr sz="1200" spc="-9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200" spc="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αποθήκευση</a:t>
            </a:r>
            <a:r>
              <a:rPr sz="1200" spc="-105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00" spc="-26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διαβίβαση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διάθεση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εμπιστευτικών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δεδομένων</a:t>
            </a:r>
            <a:r>
              <a:rPr sz="1200" spc="-130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περιλαμβάνει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 τη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χρήση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κρυπτογραφημένων</a:t>
            </a:r>
            <a:r>
              <a:rPr sz="1200" spc="-8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ασφαλών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διαύλων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επικοινωνίας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αυστηρή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 των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πολιτικών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καταστροφής</a:t>
            </a:r>
            <a:r>
              <a:rPr sz="12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δεδομένων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412672" y="4716145"/>
            <a:ext cx="6129655" cy="3060700"/>
            <a:chOff x="7412672" y="4716145"/>
            <a:chExt cx="6129655" cy="3060700"/>
          </a:xfrm>
        </p:grpSpPr>
        <p:sp>
          <p:nvSpPr>
            <p:cNvPr id="7" name="object 7"/>
            <p:cNvSpPr/>
            <p:nvPr/>
          </p:nvSpPr>
          <p:spPr>
            <a:xfrm>
              <a:off x="7412672" y="4716145"/>
              <a:ext cx="4525010" cy="2677795"/>
            </a:xfrm>
            <a:custGeom>
              <a:avLst/>
              <a:gdLst/>
              <a:ahLst/>
              <a:cxnLst/>
              <a:rect l="l" t="t" r="r" b="b"/>
              <a:pathLst>
                <a:path w="4525009" h="2677795">
                  <a:moveTo>
                    <a:pt x="4407852" y="0"/>
                  </a:moveTo>
                  <a:lnTo>
                    <a:pt x="116840" y="0"/>
                  </a:lnTo>
                  <a:lnTo>
                    <a:pt x="71437" y="9207"/>
                  </a:lnTo>
                  <a:lnTo>
                    <a:pt x="34290" y="34289"/>
                  </a:lnTo>
                  <a:lnTo>
                    <a:pt x="9207" y="71437"/>
                  </a:lnTo>
                  <a:lnTo>
                    <a:pt x="0" y="116839"/>
                  </a:lnTo>
                  <a:lnTo>
                    <a:pt x="0" y="2560954"/>
                  </a:lnTo>
                  <a:lnTo>
                    <a:pt x="9207" y="2606357"/>
                  </a:lnTo>
                  <a:lnTo>
                    <a:pt x="34290" y="2643504"/>
                  </a:lnTo>
                  <a:lnTo>
                    <a:pt x="71437" y="2668587"/>
                  </a:lnTo>
                  <a:lnTo>
                    <a:pt x="116840" y="2677794"/>
                  </a:lnTo>
                  <a:lnTo>
                    <a:pt x="4407852" y="2677794"/>
                  </a:lnTo>
                  <a:lnTo>
                    <a:pt x="4453572" y="2668587"/>
                  </a:lnTo>
                  <a:lnTo>
                    <a:pt x="4490402" y="2643504"/>
                  </a:lnTo>
                  <a:lnTo>
                    <a:pt x="4515485" y="2606357"/>
                  </a:lnTo>
                  <a:lnTo>
                    <a:pt x="4524692" y="2560954"/>
                  </a:lnTo>
                  <a:lnTo>
                    <a:pt x="4524692" y="116839"/>
                  </a:lnTo>
                  <a:lnTo>
                    <a:pt x="4515485" y="71437"/>
                  </a:lnTo>
                  <a:lnTo>
                    <a:pt x="4490402" y="34289"/>
                  </a:lnTo>
                  <a:lnTo>
                    <a:pt x="4453572" y="9207"/>
                  </a:lnTo>
                  <a:lnTo>
                    <a:pt x="4407852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51527" y="7294880"/>
              <a:ext cx="2590800" cy="48164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85087" y="4937759"/>
            <a:ext cx="3840479" cy="2260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0" dirty="0">
                <a:solidFill>
                  <a:srgbClr val="5EA8FF"/>
                </a:solidFill>
                <a:latin typeface="Calibri"/>
                <a:cs typeface="Calibri"/>
              </a:rPr>
              <a:t>Ευαισθητοποίηση</a:t>
            </a:r>
            <a:r>
              <a:rPr spc="7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14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r>
              <a:rPr spc="7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14" dirty="0">
                <a:solidFill>
                  <a:srgbClr val="5EA8FF"/>
                </a:solidFill>
                <a:latin typeface="Calibri"/>
                <a:cs typeface="Calibri"/>
              </a:rPr>
              <a:t>κατάρτιση</a:t>
            </a:r>
            <a:endParaRPr>
              <a:latin typeface="Calibri"/>
              <a:cs typeface="Calibri"/>
            </a:endParaRPr>
          </a:p>
          <a:p>
            <a:pPr marL="12700" marR="5080">
              <a:lnSpc>
                <a:spcPct val="144200"/>
              </a:lnSpc>
              <a:spcBef>
                <a:spcPts val="1070"/>
              </a:spcBef>
            </a:pP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επαγγελματίες</a:t>
            </a:r>
            <a:r>
              <a:rPr sz="14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ασφάλειας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κυβερνοχώρο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ενδιαφερόμενοι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πρέπει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λαμβάνουν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τακτική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κατάρτιση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προγραμματισμένα προγράμματα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 ευαισθητοποίησης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για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 ενισχύουν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 τη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σημασία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συντήρησης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της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εμπιστευτικότητας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του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ορθού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χειρισμού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ευαίσθητων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πληροφοριών</a:t>
            </a:r>
            <a:r>
              <a:rPr sz="1400" spc="-11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93035" y="1841182"/>
            <a:ext cx="4525010" cy="2679065"/>
          </a:xfrm>
          <a:custGeom>
            <a:avLst/>
            <a:gdLst/>
            <a:ahLst/>
            <a:cxnLst/>
            <a:rect l="l" t="t" r="r" b="b"/>
            <a:pathLst>
              <a:path w="4525009" h="2679065">
                <a:moveTo>
                  <a:pt x="4407852" y="0"/>
                </a:moveTo>
                <a:lnTo>
                  <a:pt x="116839" y="0"/>
                </a:lnTo>
                <a:lnTo>
                  <a:pt x="71437" y="9207"/>
                </a:lnTo>
                <a:lnTo>
                  <a:pt x="34289" y="34289"/>
                </a:lnTo>
                <a:lnTo>
                  <a:pt x="9207" y="71437"/>
                </a:lnTo>
                <a:lnTo>
                  <a:pt x="0" y="116839"/>
                </a:lnTo>
                <a:lnTo>
                  <a:pt x="0" y="2562542"/>
                </a:lnTo>
                <a:lnTo>
                  <a:pt x="9207" y="2607944"/>
                </a:lnTo>
                <a:lnTo>
                  <a:pt x="34289" y="2645092"/>
                </a:lnTo>
                <a:lnTo>
                  <a:pt x="71437" y="2669857"/>
                </a:lnTo>
                <a:lnTo>
                  <a:pt x="116839" y="2679065"/>
                </a:lnTo>
                <a:lnTo>
                  <a:pt x="4407852" y="2679065"/>
                </a:lnTo>
                <a:lnTo>
                  <a:pt x="4453255" y="2669857"/>
                </a:lnTo>
                <a:lnTo>
                  <a:pt x="4490402" y="2645092"/>
                </a:lnTo>
                <a:lnTo>
                  <a:pt x="4515485" y="2607944"/>
                </a:lnTo>
                <a:lnTo>
                  <a:pt x="4524692" y="2562542"/>
                </a:lnTo>
                <a:lnTo>
                  <a:pt x="4524692" y="116839"/>
                </a:lnTo>
                <a:lnTo>
                  <a:pt x="4515485" y="71437"/>
                </a:lnTo>
                <a:lnTo>
                  <a:pt x="4490402" y="34289"/>
                </a:lnTo>
                <a:lnTo>
                  <a:pt x="4453255" y="9207"/>
                </a:lnTo>
                <a:lnTo>
                  <a:pt x="440785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11" name="object 11"/>
          <p:cNvSpPr txBox="1"/>
          <p:nvPr/>
        </p:nvSpPr>
        <p:spPr>
          <a:xfrm>
            <a:off x="2966085" y="2064067"/>
            <a:ext cx="3923665" cy="1950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5" dirty="0">
                <a:solidFill>
                  <a:srgbClr val="5EA8FF"/>
                </a:solidFill>
                <a:latin typeface="Calibri"/>
                <a:cs typeface="Calibri"/>
              </a:rPr>
              <a:t>Ταξινόμηση</a:t>
            </a:r>
            <a:r>
              <a:rPr spc="4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90" dirty="0">
                <a:solidFill>
                  <a:srgbClr val="5EA8FF"/>
                </a:solidFill>
                <a:latin typeface="Calibri"/>
                <a:cs typeface="Calibri"/>
              </a:rPr>
              <a:t>δεδομένων</a:t>
            </a:r>
            <a:endParaRPr>
              <a:latin typeface="Calibri"/>
              <a:cs typeface="Calibri"/>
            </a:endParaRPr>
          </a:p>
          <a:p>
            <a:pPr marL="12700" marR="5080">
              <a:lnSpc>
                <a:spcPct val="144200"/>
              </a:lnSpc>
              <a:spcBef>
                <a:spcPts val="1065"/>
              </a:spcBef>
            </a:pP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οργανώσεις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 ενέργειας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υλοποιούν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ισχυρά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συστήματα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ταξινόμησης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δεδομένων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εντοπισμό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κατηγοριοποίηση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ευαίσθητων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πληροφοριών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με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βάση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το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επίπεδο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εμπιστευτικότητάς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τους</a:t>
            </a:r>
            <a:r>
              <a:rPr sz="1400" spc="-114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ενεργοποιεί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υλοποίηση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κατάλληλων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ελέγ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κα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σμ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βασ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6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412672" y="1841182"/>
            <a:ext cx="4525010" cy="2679065"/>
          </a:xfrm>
          <a:custGeom>
            <a:avLst/>
            <a:gdLst/>
            <a:ahLst/>
            <a:cxnLst/>
            <a:rect l="l" t="t" r="r" b="b"/>
            <a:pathLst>
              <a:path w="4525009" h="2679065">
                <a:moveTo>
                  <a:pt x="4407852" y="0"/>
                </a:moveTo>
                <a:lnTo>
                  <a:pt x="116840" y="0"/>
                </a:lnTo>
                <a:lnTo>
                  <a:pt x="71437" y="9207"/>
                </a:lnTo>
                <a:lnTo>
                  <a:pt x="34290" y="34289"/>
                </a:lnTo>
                <a:lnTo>
                  <a:pt x="9207" y="71437"/>
                </a:lnTo>
                <a:lnTo>
                  <a:pt x="0" y="116839"/>
                </a:lnTo>
                <a:lnTo>
                  <a:pt x="0" y="2562542"/>
                </a:lnTo>
                <a:lnTo>
                  <a:pt x="9207" y="2607944"/>
                </a:lnTo>
                <a:lnTo>
                  <a:pt x="34290" y="2645092"/>
                </a:lnTo>
                <a:lnTo>
                  <a:pt x="71437" y="2669857"/>
                </a:lnTo>
                <a:lnTo>
                  <a:pt x="116840" y="2679065"/>
                </a:lnTo>
                <a:lnTo>
                  <a:pt x="4407852" y="2679065"/>
                </a:lnTo>
                <a:lnTo>
                  <a:pt x="4453255" y="2669857"/>
                </a:lnTo>
                <a:lnTo>
                  <a:pt x="4490402" y="2645092"/>
                </a:lnTo>
                <a:lnTo>
                  <a:pt x="4515485" y="2607944"/>
                </a:lnTo>
                <a:lnTo>
                  <a:pt x="4524692" y="2562542"/>
                </a:lnTo>
                <a:lnTo>
                  <a:pt x="4524692" y="116839"/>
                </a:lnTo>
                <a:lnTo>
                  <a:pt x="4515485" y="71437"/>
                </a:lnTo>
                <a:lnTo>
                  <a:pt x="4490402" y="34289"/>
                </a:lnTo>
                <a:lnTo>
                  <a:pt x="4453255" y="9207"/>
                </a:lnTo>
                <a:lnTo>
                  <a:pt x="440785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13" name="object 13"/>
          <p:cNvSpPr txBox="1"/>
          <p:nvPr/>
        </p:nvSpPr>
        <p:spPr>
          <a:xfrm>
            <a:off x="7685087" y="2064067"/>
            <a:ext cx="283051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0" dirty="0">
                <a:solidFill>
                  <a:srgbClr val="5EA8FF"/>
                </a:solidFill>
                <a:latin typeface="Calibri"/>
                <a:cs typeface="Calibri"/>
              </a:rPr>
              <a:t>Έλεγχοι</a:t>
            </a:r>
            <a:r>
              <a:rPr spc="2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00" dirty="0">
                <a:solidFill>
                  <a:srgbClr val="5EA8FF"/>
                </a:solidFill>
                <a:latin typeface="Calibri"/>
                <a:cs typeface="Calibri"/>
              </a:rPr>
              <a:t>πρόσβασης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85087" y="2405062"/>
            <a:ext cx="3978910" cy="18425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4200"/>
              </a:lnSpc>
              <a:spcBef>
                <a:spcPts val="100"/>
              </a:spcBef>
            </a:pP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πρόσβαση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εμπιστευτικές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πληροφορίες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περιορίζεται</a:t>
            </a:r>
            <a:r>
              <a:rPr sz="1400" spc="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4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βάση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τις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αρχές </a:t>
            </a:r>
            <a:r>
              <a:rPr sz="1400" spc="-2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του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ελάχιστου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προνομίου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ανάγκης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γνώσης</a:t>
            </a:r>
            <a:r>
              <a:rPr sz="1400" spc="-105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περιλαμβάνει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την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υλοποίηση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 ισχυρών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μηχανισμών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επαλήθευσης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 χρήστη</a:t>
            </a:r>
            <a:r>
              <a:rPr sz="1400" spc="-8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ελέγχων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πρόσβασης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βάσει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ρόλων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ακτ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κώ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ωρή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μί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67635" y="569277"/>
            <a:ext cx="9671050" cy="44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50" spc="220" dirty="0">
                <a:solidFill>
                  <a:srgbClr val="5EA8FF"/>
                </a:solidFill>
              </a:rPr>
              <a:t>Ολοκληρώνω</a:t>
            </a:r>
            <a:r>
              <a:rPr sz="2750" spc="160" dirty="0">
                <a:solidFill>
                  <a:srgbClr val="5EA8FF"/>
                </a:solidFill>
              </a:rPr>
              <a:t> </a:t>
            </a:r>
            <a:r>
              <a:rPr sz="2750" spc="190" dirty="0">
                <a:solidFill>
                  <a:srgbClr val="5EA8FF"/>
                </a:solidFill>
              </a:rPr>
              <a:t>την</a:t>
            </a:r>
            <a:r>
              <a:rPr sz="2750" spc="160" dirty="0">
                <a:solidFill>
                  <a:srgbClr val="5EA8FF"/>
                </a:solidFill>
              </a:rPr>
              <a:t> </a:t>
            </a:r>
            <a:r>
              <a:rPr sz="2750" spc="195" dirty="0">
                <a:solidFill>
                  <a:srgbClr val="5EA8FF"/>
                </a:solidFill>
              </a:rPr>
              <a:t>ακεραιότητα</a:t>
            </a:r>
            <a:r>
              <a:rPr sz="2750" spc="170" dirty="0">
                <a:solidFill>
                  <a:srgbClr val="5EA8FF"/>
                </a:solidFill>
              </a:rPr>
              <a:t> </a:t>
            </a:r>
            <a:r>
              <a:rPr sz="2750" spc="200" dirty="0">
                <a:solidFill>
                  <a:srgbClr val="5EA8FF"/>
                </a:solidFill>
              </a:rPr>
              <a:t>στα</a:t>
            </a:r>
            <a:r>
              <a:rPr sz="2750" spc="165" dirty="0">
                <a:solidFill>
                  <a:srgbClr val="5EA8FF"/>
                </a:solidFill>
              </a:rPr>
              <a:t> </a:t>
            </a:r>
            <a:r>
              <a:rPr sz="2750" spc="185" dirty="0">
                <a:solidFill>
                  <a:srgbClr val="5EA8FF"/>
                </a:solidFill>
              </a:rPr>
              <a:t>ενεργειακά</a:t>
            </a:r>
            <a:r>
              <a:rPr sz="2750" spc="170" dirty="0">
                <a:solidFill>
                  <a:srgbClr val="5EA8FF"/>
                </a:solidFill>
              </a:rPr>
              <a:t> </a:t>
            </a:r>
            <a:r>
              <a:rPr sz="2750" spc="200" dirty="0">
                <a:solidFill>
                  <a:srgbClr val="5EA8FF"/>
                </a:solidFill>
              </a:rPr>
              <a:t>συστήματα</a:t>
            </a:r>
            <a:endParaRPr sz="2750"/>
          </a:p>
        </p:txBody>
      </p:sp>
      <p:sp>
        <p:nvSpPr>
          <p:cNvPr id="4" name="object 4"/>
          <p:cNvSpPr txBox="1"/>
          <p:nvPr/>
        </p:nvSpPr>
        <p:spPr>
          <a:xfrm>
            <a:off x="2668270" y="2442527"/>
            <a:ext cx="160147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80" dirty="0">
                <a:solidFill>
                  <a:srgbClr val="5EA8FF"/>
                </a:solidFill>
                <a:latin typeface="Calibri"/>
                <a:cs typeface="Calibri"/>
              </a:rPr>
              <a:t>Έλεγχοι</a:t>
            </a:r>
            <a:r>
              <a:rPr sz="1350" spc="2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5EA8FF"/>
                </a:solidFill>
                <a:latin typeface="Calibri"/>
                <a:cs typeface="Calibri"/>
              </a:rPr>
              <a:t>πρόσβασης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68270" y="2798445"/>
            <a:ext cx="1887220" cy="31992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100"/>
              </a:spcBef>
            </a:pP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οπο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ησ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σχ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ρό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ζω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ση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σί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α 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ήρ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κε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ητ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συ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στ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μά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4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400" spc="-5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Αυ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τό 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ρι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αμβά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σχ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ρού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μη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σμ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ύ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αυ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ηση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ρή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45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400" spc="-5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ρι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ορ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σμού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ρό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κού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λε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ροπή 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ξ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ουσ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οδό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ρό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ι 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τροποποιήσεων</a:t>
            </a:r>
            <a:r>
              <a:rPr sz="1400" spc="-12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05400" y="2425065"/>
            <a:ext cx="1643380" cy="471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500"/>
              </a:lnSpc>
              <a:spcBef>
                <a:spcPts val="100"/>
              </a:spcBef>
            </a:pPr>
            <a:r>
              <a:rPr sz="1350" spc="95" dirty="0">
                <a:solidFill>
                  <a:srgbClr val="5EA8FF"/>
                </a:solidFill>
                <a:latin typeface="Calibri"/>
                <a:cs typeface="Calibri"/>
              </a:rPr>
              <a:t>Ασφαλείς</a:t>
            </a:r>
            <a:r>
              <a:rPr sz="1350" spc="2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5EA8FF"/>
                </a:solidFill>
                <a:latin typeface="Calibri"/>
                <a:cs typeface="Calibri"/>
              </a:rPr>
              <a:t>πρακτικές </a:t>
            </a:r>
            <a:r>
              <a:rPr sz="1350" spc="-29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5EA8FF"/>
                </a:solidFill>
                <a:latin typeface="Calibri"/>
                <a:cs typeface="Calibri"/>
              </a:rPr>
              <a:t>κωδικοποίησης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5400" y="3021647"/>
            <a:ext cx="1931670" cy="3427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100"/>
              </a:spcBef>
            </a:pP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ρησ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κώ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κω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ηση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ουσ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35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άπ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τυ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ξ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συ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ση  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ογ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σμ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κού</a:t>
            </a:r>
            <a:r>
              <a:rPr sz="14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οκληρω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μέ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70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λε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0" dirty="0">
                <a:solidFill>
                  <a:srgbClr val="D4E4ED"/>
                </a:solidFill>
                <a:latin typeface="Arial"/>
                <a:cs typeface="Arial"/>
              </a:rPr>
              <a:t>. 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4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ρι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αμβά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ήρηση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9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έλ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στ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65" dirty="0">
                <a:solidFill>
                  <a:srgbClr val="D4E4ED"/>
                </a:solidFill>
                <a:latin typeface="Calibri"/>
                <a:cs typeface="Calibri"/>
              </a:rPr>
              <a:t>κώ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80" dirty="0">
                <a:solidFill>
                  <a:srgbClr val="D4E4ED"/>
                </a:solidFill>
                <a:latin typeface="Arial"/>
                <a:cs typeface="Arial"/>
              </a:rPr>
              <a:t>, 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νέ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ελ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γχ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65" dirty="0">
                <a:solidFill>
                  <a:srgbClr val="D4E4ED"/>
                </a:solidFill>
                <a:latin typeface="Calibri"/>
                <a:cs typeface="Calibri"/>
              </a:rPr>
              <a:t>κώ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  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προγραμματισμού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υλοποίηση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ού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κω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πο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ηση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απ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8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190" dirty="0">
                <a:solidFill>
                  <a:srgbClr val="D4E4ED"/>
                </a:solidFill>
                <a:latin typeface="Calibri"/>
                <a:cs typeface="Calibri"/>
              </a:rPr>
              <a:t>πα</a:t>
            </a:r>
            <a:r>
              <a:rPr sz="1400" spc="-180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23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9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3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ση  τ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9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ξ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85" dirty="0">
                <a:solidFill>
                  <a:srgbClr val="D4E4ED"/>
                </a:solidFill>
                <a:latin typeface="Calibri"/>
                <a:cs typeface="Calibri"/>
              </a:rPr>
              <a:t>οπ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στ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1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229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85" dirty="0">
                <a:solidFill>
                  <a:srgbClr val="D4E4ED"/>
                </a:solidFill>
                <a:latin typeface="Calibri"/>
                <a:cs typeface="Calibri"/>
              </a:rPr>
              <a:t>συ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στ</a:t>
            </a:r>
            <a:r>
              <a:rPr sz="1400" spc="-18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190" dirty="0">
                <a:solidFill>
                  <a:srgbClr val="D4E4ED"/>
                </a:solidFill>
                <a:latin typeface="Calibri"/>
                <a:cs typeface="Calibri"/>
              </a:rPr>
              <a:t>μά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95" dirty="0">
                <a:solidFill>
                  <a:srgbClr val="D4E4ED"/>
                </a:solidFill>
                <a:latin typeface="Calibri"/>
                <a:cs typeface="Calibri"/>
              </a:rPr>
              <a:t>ων</a:t>
            </a:r>
            <a:r>
              <a:rPr sz="1400" spc="-9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43165" y="2425065"/>
            <a:ext cx="1421130" cy="695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500"/>
              </a:lnSpc>
              <a:spcBef>
                <a:spcPts val="100"/>
              </a:spcBef>
            </a:pPr>
            <a:r>
              <a:rPr sz="1350" spc="110" dirty="0">
                <a:solidFill>
                  <a:srgbClr val="5EA8FF"/>
                </a:solidFill>
                <a:latin typeface="Calibri"/>
                <a:cs typeface="Calibri"/>
              </a:rPr>
              <a:t>Τακτικοί </a:t>
            </a:r>
            <a:r>
              <a:rPr sz="1350" spc="114" dirty="0">
                <a:solidFill>
                  <a:srgbClr val="5EA8FF"/>
                </a:solidFill>
                <a:latin typeface="Calibri"/>
                <a:cs typeface="Calibri"/>
              </a:rPr>
              <a:t>έλεγχοι </a:t>
            </a:r>
            <a:r>
              <a:rPr sz="1350" spc="-29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130" dirty="0">
                <a:solidFill>
                  <a:srgbClr val="5EA8FF"/>
                </a:solidFill>
                <a:latin typeface="Calibri"/>
                <a:cs typeface="Calibri"/>
              </a:rPr>
              <a:t>ασφαλείας </a:t>
            </a:r>
            <a:r>
              <a:rPr sz="1350" spc="105" dirty="0">
                <a:solidFill>
                  <a:srgbClr val="5EA8FF"/>
                </a:solidFill>
                <a:latin typeface="Calibri"/>
                <a:cs typeface="Calibri"/>
              </a:rPr>
              <a:t>και </a:t>
            </a:r>
            <a:r>
              <a:rPr sz="1350" spc="11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140" dirty="0">
                <a:solidFill>
                  <a:srgbClr val="5EA8FF"/>
                </a:solidFill>
                <a:latin typeface="Calibri"/>
                <a:cs typeface="Calibri"/>
              </a:rPr>
              <a:t>π</a:t>
            </a:r>
            <a:r>
              <a:rPr sz="1350" spc="135" dirty="0">
                <a:solidFill>
                  <a:srgbClr val="5EA8FF"/>
                </a:solidFill>
                <a:latin typeface="Calibri"/>
                <a:cs typeface="Calibri"/>
              </a:rPr>
              <a:t>α</a:t>
            </a:r>
            <a:r>
              <a:rPr sz="1350" spc="125" dirty="0">
                <a:solidFill>
                  <a:srgbClr val="5EA8FF"/>
                </a:solidFill>
                <a:latin typeface="Calibri"/>
                <a:cs typeface="Calibri"/>
              </a:rPr>
              <a:t>ρ</a:t>
            </a:r>
            <a:r>
              <a:rPr sz="1350" spc="135" dirty="0">
                <a:solidFill>
                  <a:srgbClr val="5EA8FF"/>
                </a:solidFill>
                <a:latin typeface="Calibri"/>
                <a:cs typeface="Calibri"/>
              </a:rPr>
              <a:t>α</a:t>
            </a:r>
            <a:r>
              <a:rPr sz="1350" spc="110" dirty="0">
                <a:solidFill>
                  <a:srgbClr val="5EA8FF"/>
                </a:solidFill>
                <a:latin typeface="Calibri"/>
                <a:cs typeface="Calibri"/>
              </a:rPr>
              <a:t>κ</a:t>
            </a:r>
            <a:r>
              <a:rPr sz="1350" spc="130" dirty="0">
                <a:solidFill>
                  <a:srgbClr val="5EA8FF"/>
                </a:solidFill>
                <a:latin typeface="Calibri"/>
                <a:cs typeface="Calibri"/>
              </a:rPr>
              <a:t>ο</a:t>
            </a:r>
            <a:r>
              <a:rPr sz="1350" spc="114" dirty="0">
                <a:solidFill>
                  <a:srgbClr val="5EA8FF"/>
                </a:solidFill>
                <a:latin typeface="Calibri"/>
                <a:cs typeface="Calibri"/>
              </a:rPr>
              <a:t>λ</a:t>
            </a:r>
            <a:r>
              <a:rPr sz="1350" spc="130" dirty="0">
                <a:solidFill>
                  <a:srgbClr val="5EA8FF"/>
                </a:solidFill>
                <a:latin typeface="Calibri"/>
                <a:cs typeface="Calibri"/>
              </a:rPr>
              <a:t>ούθ</a:t>
            </a:r>
            <a:r>
              <a:rPr sz="1350" spc="135" dirty="0">
                <a:solidFill>
                  <a:srgbClr val="5EA8FF"/>
                </a:solidFill>
                <a:latin typeface="Calibri"/>
                <a:cs typeface="Calibri"/>
              </a:rPr>
              <a:t>η</a:t>
            </a:r>
            <a:r>
              <a:rPr sz="1350" spc="130" dirty="0">
                <a:solidFill>
                  <a:srgbClr val="5EA8FF"/>
                </a:solidFill>
                <a:latin typeface="Calibri"/>
                <a:cs typeface="Calibri"/>
              </a:rPr>
              <a:t>σ</a:t>
            </a:r>
            <a:r>
              <a:rPr sz="1350" spc="145" dirty="0">
                <a:solidFill>
                  <a:srgbClr val="5EA8FF"/>
                </a:solidFill>
                <a:latin typeface="Calibri"/>
                <a:cs typeface="Calibri"/>
              </a:rPr>
              <a:t>η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43165" y="3244850"/>
            <a:ext cx="1841500" cy="41128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100"/>
              </a:spcBef>
            </a:pP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400" spc="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πρέπει 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διενεργούνται 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κο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λε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ι 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κο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ούθ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συ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στ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μά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οπ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σμ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η  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διευθυνσιοδότηση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δυνητικών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ρο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ημά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20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κε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ητ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80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τό 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ρι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μβ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πα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κο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ούθ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α  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εξ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οδό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τε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λλ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γέ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65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η 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νέ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ξ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ογή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6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170" dirty="0">
                <a:solidFill>
                  <a:srgbClr val="D4E4ED"/>
                </a:solidFill>
                <a:latin typeface="Calibri"/>
                <a:cs typeface="Calibri"/>
              </a:rPr>
              <a:t>πά</a:t>
            </a:r>
            <a:r>
              <a:rPr sz="1400" spc="-165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7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υσ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ημ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ι  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ψ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σβο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3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80294" y="2425065"/>
            <a:ext cx="1368425" cy="1141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500"/>
              </a:lnSpc>
              <a:spcBef>
                <a:spcPts val="100"/>
              </a:spcBef>
            </a:pPr>
            <a:r>
              <a:rPr sz="1350" spc="125" dirty="0">
                <a:solidFill>
                  <a:srgbClr val="5EA8FF"/>
                </a:solidFill>
                <a:latin typeface="Calibri"/>
                <a:cs typeface="Calibri"/>
              </a:rPr>
              <a:t>Μηχανισμοί </a:t>
            </a:r>
            <a:r>
              <a:rPr sz="1350" spc="13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120" dirty="0">
                <a:solidFill>
                  <a:srgbClr val="5EA8FF"/>
                </a:solidFill>
                <a:latin typeface="Calibri"/>
                <a:cs typeface="Calibri"/>
              </a:rPr>
              <a:t>δημιουργίας </a:t>
            </a:r>
            <a:r>
              <a:rPr sz="1350" spc="12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130" dirty="0">
                <a:solidFill>
                  <a:srgbClr val="5EA8FF"/>
                </a:solidFill>
                <a:latin typeface="Calibri"/>
                <a:cs typeface="Calibri"/>
              </a:rPr>
              <a:t>αντιγράφων </a:t>
            </a:r>
            <a:r>
              <a:rPr sz="1350" spc="13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130" dirty="0">
                <a:solidFill>
                  <a:srgbClr val="5EA8FF"/>
                </a:solidFill>
                <a:latin typeface="Calibri"/>
                <a:cs typeface="Calibri"/>
              </a:rPr>
              <a:t>ασφαλείας </a:t>
            </a:r>
            <a:r>
              <a:rPr sz="1350" spc="114" dirty="0">
                <a:solidFill>
                  <a:srgbClr val="5EA8FF"/>
                </a:solidFill>
                <a:latin typeface="Calibri"/>
                <a:cs typeface="Calibri"/>
              </a:rPr>
              <a:t>και </a:t>
            </a:r>
            <a:r>
              <a:rPr sz="1350" spc="12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350" spc="135" dirty="0">
                <a:solidFill>
                  <a:srgbClr val="5EA8FF"/>
                </a:solidFill>
                <a:latin typeface="Calibri"/>
                <a:cs typeface="Calibri"/>
              </a:rPr>
              <a:t>α</a:t>
            </a:r>
            <a:r>
              <a:rPr sz="1350" spc="140" dirty="0">
                <a:solidFill>
                  <a:srgbClr val="5EA8FF"/>
                </a:solidFill>
                <a:latin typeface="Calibri"/>
                <a:cs typeface="Calibri"/>
              </a:rPr>
              <a:t>π</a:t>
            </a:r>
            <a:r>
              <a:rPr sz="1350" spc="130" dirty="0">
                <a:solidFill>
                  <a:srgbClr val="5EA8FF"/>
                </a:solidFill>
                <a:latin typeface="Calibri"/>
                <a:cs typeface="Calibri"/>
              </a:rPr>
              <a:t>ο</a:t>
            </a:r>
            <a:r>
              <a:rPr sz="1350" spc="110" dirty="0">
                <a:solidFill>
                  <a:srgbClr val="5EA8FF"/>
                </a:solidFill>
                <a:latin typeface="Calibri"/>
                <a:cs typeface="Calibri"/>
              </a:rPr>
              <a:t>κ</a:t>
            </a:r>
            <a:r>
              <a:rPr sz="1350" spc="135" dirty="0">
                <a:solidFill>
                  <a:srgbClr val="5EA8FF"/>
                </a:solidFill>
                <a:latin typeface="Calibri"/>
                <a:cs typeface="Calibri"/>
              </a:rPr>
              <a:t>α</a:t>
            </a:r>
            <a:r>
              <a:rPr sz="1350" spc="95" dirty="0">
                <a:solidFill>
                  <a:srgbClr val="5EA8FF"/>
                </a:solidFill>
                <a:latin typeface="Calibri"/>
                <a:cs typeface="Calibri"/>
              </a:rPr>
              <a:t>τ</a:t>
            </a:r>
            <a:r>
              <a:rPr sz="1350" spc="135" dirty="0">
                <a:solidFill>
                  <a:srgbClr val="5EA8FF"/>
                </a:solidFill>
                <a:latin typeface="Calibri"/>
                <a:cs typeface="Calibri"/>
              </a:rPr>
              <a:t>ά</a:t>
            </a:r>
            <a:r>
              <a:rPr sz="1350" spc="130" dirty="0">
                <a:solidFill>
                  <a:srgbClr val="5EA8FF"/>
                </a:solidFill>
                <a:latin typeface="Calibri"/>
                <a:cs typeface="Calibri"/>
              </a:rPr>
              <a:t>σ</a:t>
            </a:r>
            <a:r>
              <a:rPr sz="1350" spc="95" dirty="0">
                <a:solidFill>
                  <a:srgbClr val="5EA8FF"/>
                </a:solidFill>
                <a:latin typeface="Calibri"/>
                <a:cs typeface="Calibri"/>
              </a:rPr>
              <a:t>τ</a:t>
            </a:r>
            <a:r>
              <a:rPr sz="1350" spc="140" dirty="0">
                <a:solidFill>
                  <a:srgbClr val="5EA8FF"/>
                </a:solidFill>
                <a:latin typeface="Calibri"/>
                <a:cs typeface="Calibri"/>
              </a:rPr>
              <a:t>α</a:t>
            </a:r>
            <a:r>
              <a:rPr sz="1350" spc="130" dirty="0">
                <a:solidFill>
                  <a:srgbClr val="5EA8FF"/>
                </a:solidFill>
                <a:latin typeface="Calibri"/>
                <a:cs typeface="Calibri"/>
              </a:rPr>
              <a:t>σ</a:t>
            </a:r>
            <a:r>
              <a:rPr sz="1350" spc="135" dirty="0">
                <a:solidFill>
                  <a:srgbClr val="5EA8FF"/>
                </a:solidFill>
                <a:latin typeface="Calibri"/>
                <a:cs typeface="Calibri"/>
              </a:rPr>
              <a:t>η</a:t>
            </a:r>
            <a:r>
              <a:rPr sz="1350" spc="110" dirty="0">
                <a:solidFill>
                  <a:srgbClr val="5EA8FF"/>
                </a:solidFill>
                <a:latin typeface="Calibri"/>
                <a:cs typeface="Calibri"/>
              </a:rPr>
              <a:t>ς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80294" y="3697605"/>
            <a:ext cx="1910080" cy="3427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100"/>
              </a:spcBef>
            </a:pP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πρέπει 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υλοποιηθούν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 ισχυροί </a:t>
            </a:r>
            <a:r>
              <a:rPr sz="1400" spc="-2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σμο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ρε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ι  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ση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30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400" spc="-5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οκληρώ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η  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ασφάλεια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ενεργειακών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συστημάτων </a:t>
            </a:r>
            <a:r>
              <a:rPr sz="1400" spc="-2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ρίπ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συμ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ντο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λε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ή  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ου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συ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στ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μα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ος</a:t>
            </a:r>
            <a:r>
              <a:rPr sz="1400" spc="-80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τό  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ρι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55" dirty="0">
                <a:solidFill>
                  <a:srgbClr val="D4E4ED"/>
                </a:solidFill>
                <a:latin typeface="Calibri"/>
                <a:cs typeface="Calibri"/>
              </a:rPr>
              <a:t>μβ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η  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πλεονάζοντων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αντιγράφων 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30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400" spc="-3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δοκ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35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αδ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κτ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ησ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3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35" dirty="0">
                <a:solidFill>
                  <a:srgbClr val="D4E4ED"/>
                </a:solidFill>
                <a:latin typeface="Calibri"/>
                <a:cs typeface="Calibri"/>
              </a:rPr>
              <a:t>ν  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4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16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απ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6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9944" y="7461250"/>
            <a:ext cx="1761489" cy="38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75" dirty="0">
                <a:solidFill>
                  <a:srgbClr val="FFFFFF"/>
                </a:solidFill>
                <a:latin typeface="Arial"/>
                <a:cs typeface="Arial"/>
              </a:rPr>
              <a:t>CSP001_C_E-TOPIC-1: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Pares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athod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Laur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ΗΠΑ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Φινλα</a:t>
            </a:r>
            <a:r>
              <a:rPr sz="850" spc="-3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δί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7" y="7493000"/>
            <a:ext cx="2590800" cy="48164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9212" y="1822767"/>
            <a:ext cx="399732" cy="40132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26025" y="1822767"/>
            <a:ext cx="401320" cy="40132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64425" y="1822767"/>
            <a:ext cx="399732" cy="40132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01555" y="1822767"/>
            <a:ext cx="399732" cy="40132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>
            <a:endParaRPr sz="32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36594" y="500062"/>
            <a:ext cx="1017460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170" dirty="0">
                <a:solidFill>
                  <a:srgbClr val="5EA8FF"/>
                </a:solidFill>
              </a:rPr>
              <a:t>Διαθεσιμότητα</a:t>
            </a:r>
            <a:r>
              <a:rPr sz="4000" spc="120" dirty="0">
                <a:solidFill>
                  <a:srgbClr val="5EA8FF"/>
                </a:solidFill>
              </a:rPr>
              <a:t> </a:t>
            </a:r>
            <a:r>
              <a:rPr sz="4000" spc="170" dirty="0">
                <a:solidFill>
                  <a:srgbClr val="5EA8FF"/>
                </a:solidFill>
              </a:rPr>
              <a:t>ενεργειακών</a:t>
            </a:r>
            <a:r>
              <a:rPr sz="4000" spc="125" dirty="0">
                <a:solidFill>
                  <a:srgbClr val="5EA8FF"/>
                </a:solidFill>
              </a:rPr>
              <a:t> </a:t>
            </a:r>
            <a:r>
              <a:rPr sz="4000" spc="180" dirty="0">
                <a:solidFill>
                  <a:srgbClr val="5EA8FF"/>
                </a:solidFill>
              </a:rPr>
              <a:t>συστημάτων</a:t>
            </a:r>
            <a:endParaRPr sz="4000" dirty="0"/>
          </a:p>
        </p:txBody>
      </p:sp>
      <p:sp>
        <p:nvSpPr>
          <p:cNvPr id="4" name="object 4"/>
          <p:cNvSpPr txBox="1"/>
          <p:nvPr/>
        </p:nvSpPr>
        <p:spPr>
          <a:xfrm>
            <a:off x="3411220" y="1950402"/>
            <a:ext cx="855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00" spc="-50" dirty="0">
                <a:solidFill>
                  <a:srgbClr val="D4E4ED"/>
                </a:solidFill>
                <a:latin typeface="Calibri"/>
                <a:cs typeface="Calibri"/>
              </a:rPr>
              <a:t>ζ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72375" y="1890712"/>
            <a:ext cx="3396615" cy="7683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Υλοπο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ίη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ση</a:t>
            </a:r>
            <a:r>
              <a:rPr sz="12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πλεο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00" spc="-40" dirty="0">
                <a:solidFill>
                  <a:srgbClr val="D4E4ED"/>
                </a:solidFill>
                <a:latin typeface="Calibri"/>
                <a:cs typeface="Calibri"/>
              </a:rPr>
              <a:t>ζ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τω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συστημά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τω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κα</a:t>
            </a:r>
            <a:r>
              <a:rPr sz="1200" spc="-3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ξ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τημ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άτω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ξ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λισ</a:t>
            </a:r>
            <a:r>
              <a:rPr sz="1200" spc="-50" dirty="0">
                <a:solidFill>
                  <a:srgbClr val="D4E4ED"/>
                </a:solidFill>
                <a:latin typeface="Calibri"/>
                <a:cs typeface="Calibri"/>
              </a:rPr>
              <a:t>η  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συνεχούς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λειτουργίας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περίπτωση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βλαβών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επιθέσεων</a:t>
            </a:r>
            <a:r>
              <a:rPr sz="1200" spc="-114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11220" y="4860925"/>
            <a:ext cx="1117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solidFill>
                  <a:srgbClr val="D4E4ED"/>
                </a:solidFill>
                <a:latin typeface="Calibri"/>
                <a:cs typeface="Calibri"/>
              </a:rPr>
              <a:t>Μηχανισμοί</a:t>
            </a:r>
            <a:r>
              <a:rPr sz="12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D4E4ED"/>
                </a:solidFill>
                <a:latin typeface="Calibri"/>
                <a:cs typeface="Calibri"/>
              </a:rPr>
              <a:t>αποτυχίας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72375" y="4801234"/>
            <a:ext cx="3242945" cy="7683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Καθιέρωση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αυτοματοποιημένων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μηχανισμών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εναλλαγής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αποτυχίας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για 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την 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αδιάλειπτη</a:t>
            </a:r>
            <a:r>
              <a:rPr sz="12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μετάβαση</a:t>
            </a:r>
            <a:r>
              <a:rPr sz="12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2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εφεδρικά</a:t>
            </a:r>
            <a:r>
              <a:rPr sz="12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συστήματα</a:t>
            </a:r>
            <a:r>
              <a:rPr sz="12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εξαρτήματα</a:t>
            </a:r>
            <a:r>
              <a:rPr sz="12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2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περίπτωση 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 αποτυχίας</a:t>
            </a:r>
            <a:r>
              <a:rPr sz="120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9944" y="7137717"/>
            <a:ext cx="1761489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5" dirty="0">
                <a:solidFill>
                  <a:srgbClr val="FFFFFF"/>
                </a:solidFill>
                <a:latin typeface="Arial"/>
                <a:cs typeface="Arial"/>
              </a:rPr>
              <a:t>CSP001_C_E-TOPIC-1: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spc="-35" dirty="0">
                <a:solidFill>
                  <a:srgbClr val="FFFFFF"/>
                </a:solidFill>
                <a:latin typeface="Arial"/>
                <a:cs typeface="Arial"/>
              </a:rPr>
              <a:t>Pares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1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100" spc="-35" dirty="0">
                <a:solidFill>
                  <a:srgbClr val="FFFFFF"/>
                </a:solidFill>
                <a:latin typeface="Arial"/>
                <a:cs typeface="Arial"/>
              </a:rPr>
              <a:t>athod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1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FFFFFF"/>
                </a:solidFill>
                <a:latin typeface="Arial"/>
                <a:cs typeface="Arial"/>
              </a:rPr>
              <a:t>Laur</a:t>
            </a:r>
            <a:r>
              <a:rPr sz="1100" spc="-3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FFFFFF"/>
                </a:solidFill>
                <a:latin typeface="Calibri"/>
                <a:cs typeface="Calibri"/>
              </a:rPr>
              <a:t>ΗΠΑ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1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FFFFFF"/>
                </a:solidFill>
                <a:latin typeface="Calibri"/>
                <a:cs typeface="Calibri"/>
              </a:rPr>
              <a:t>Φινλα</a:t>
            </a:r>
            <a:r>
              <a:rPr sz="1100" spc="-3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100" spc="-35" dirty="0">
                <a:solidFill>
                  <a:srgbClr val="FFFFFF"/>
                </a:solidFill>
                <a:latin typeface="Calibri"/>
                <a:cs typeface="Calibri"/>
              </a:rPr>
              <a:t>δί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11854" y="5747384"/>
            <a:ext cx="10966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D4E4ED"/>
                </a:solidFill>
                <a:latin typeface="Calibri"/>
                <a:cs typeface="Calibri"/>
              </a:rPr>
              <a:t>Επιχειρησιακή</a:t>
            </a:r>
            <a:r>
              <a:rPr sz="12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D4E4ED"/>
                </a:solidFill>
                <a:latin typeface="Calibri"/>
                <a:cs typeface="Calibri"/>
              </a:rPr>
              <a:t>συνέχεια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73009" y="5687695"/>
            <a:ext cx="3515360" cy="1028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100"/>
              </a:spcBef>
            </a:pP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Υλοποίηση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στρατηγικών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σχεδίων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επιχειρησιακής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συνέχειας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διασφάλιση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της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διαθεσιμότητας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κρίσιμων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ενεργειακών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συστημάτων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υπηρεσιών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κατά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διάρκεια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 και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απ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τρ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επτ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κέ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κα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στ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σει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00" spc="-5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7" y="7593965"/>
            <a:ext cx="2590800" cy="48164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157854" y="1253489"/>
            <a:ext cx="8315325" cy="446276"/>
          </a:xfrm>
          <a:prstGeom prst="rect">
            <a:avLst/>
          </a:prstGeom>
          <a:solidFill>
            <a:srgbClr val="11141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266065">
              <a:lnSpc>
                <a:spcPct val="100000"/>
              </a:lnSpc>
              <a:spcBef>
                <a:spcPts val="555"/>
              </a:spcBef>
              <a:tabLst>
                <a:tab pos="4426585" algn="l"/>
              </a:tabLst>
            </a:pPr>
            <a:r>
              <a:rPr sz="1200" b="1" spc="-10" dirty="0">
                <a:solidFill>
                  <a:srgbClr val="D4E4ED"/>
                </a:solidFill>
                <a:latin typeface="Calibri"/>
                <a:cs typeface="Calibri"/>
              </a:rPr>
              <a:t>Μέτρο	</a:t>
            </a:r>
            <a:r>
              <a:rPr sz="1200" b="1" spc="-15" dirty="0">
                <a:solidFill>
                  <a:srgbClr val="D4E4ED"/>
                </a:solidFill>
                <a:latin typeface="Calibri"/>
                <a:cs typeface="Calibri"/>
              </a:rPr>
              <a:t>Περιγραφή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57854" y="2824797"/>
            <a:ext cx="8315325" cy="1065530"/>
          </a:xfrm>
          <a:custGeom>
            <a:avLst/>
            <a:gdLst/>
            <a:ahLst/>
            <a:cxnLst/>
            <a:rect l="l" t="t" r="r" b="b"/>
            <a:pathLst>
              <a:path w="8315325" h="1065529">
                <a:moveTo>
                  <a:pt x="8315007" y="0"/>
                </a:moveTo>
                <a:lnTo>
                  <a:pt x="0" y="0"/>
                </a:lnTo>
                <a:lnTo>
                  <a:pt x="0" y="1065212"/>
                </a:lnTo>
                <a:lnTo>
                  <a:pt x="8315007" y="1065212"/>
                </a:lnTo>
                <a:lnTo>
                  <a:pt x="8315007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 sz="3200"/>
          </a:p>
        </p:txBody>
      </p:sp>
      <p:sp>
        <p:nvSpPr>
          <p:cNvPr id="14" name="object 14"/>
          <p:cNvSpPr txBox="1"/>
          <p:nvPr/>
        </p:nvSpPr>
        <p:spPr>
          <a:xfrm>
            <a:off x="3424872" y="3015615"/>
            <a:ext cx="9683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ξ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ορ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πησ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ορ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3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ου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85709" y="2955925"/>
            <a:ext cx="2964180" cy="5091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41200"/>
              </a:lnSpc>
              <a:spcBef>
                <a:spcPts val="100"/>
              </a:spcBef>
            </a:pP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Διανομή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του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φόρτου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εργασίας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πολλαπλά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συστήματα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για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αποφυγή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υπερ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όρ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ση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κα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ασ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λισ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157854" y="3533140"/>
            <a:ext cx="8315325" cy="1345565"/>
          </a:xfrm>
          <a:custGeom>
            <a:avLst/>
            <a:gdLst/>
            <a:ahLst/>
            <a:cxnLst/>
            <a:rect l="l" t="t" r="r" b="b"/>
            <a:pathLst>
              <a:path w="8315325" h="1345564">
                <a:moveTo>
                  <a:pt x="8315007" y="0"/>
                </a:moveTo>
                <a:lnTo>
                  <a:pt x="0" y="0"/>
                </a:lnTo>
                <a:lnTo>
                  <a:pt x="0" y="1345564"/>
                </a:lnTo>
                <a:lnTo>
                  <a:pt x="8315007" y="1345564"/>
                </a:lnTo>
                <a:lnTo>
                  <a:pt x="8315007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 sz="3200"/>
          </a:p>
        </p:txBody>
      </p:sp>
      <p:sp>
        <p:nvSpPr>
          <p:cNvPr id="18" name="object 18"/>
          <p:cNvSpPr txBox="1"/>
          <p:nvPr/>
        </p:nvSpPr>
        <p:spPr>
          <a:xfrm>
            <a:off x="3424872" y="3723957"/>
            <a:ext cx="117538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30" dirty="0">
                <a:solidFill>
                  <a:srgbClr val="D4E4ED"/>
                </a:solidFill>
                <a:latin typeface="Calibri"/>
                <a:cs typeface="Calibri"/>
              </a:rPr>
              <a:t>τι</a:t>
            </a:r>
            <a:r>
              <a:rPr sz="1200" spc="-35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00" spc="-4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3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ώπ</a:t>
            </a:r>
            <a:r>
              <a:rPr sz="1200" spc="-3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2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περ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στ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τι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00" spc="-170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85709" y="3664267"/>
            <a:ext cx="3175635" cy="10281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41400"/>
              </a:lnSpc>
              <a:spcBef>
                <a:spcPts val="95"/>
              </a:spcBef>
            </a:pP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Ανάπτυξη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δοκιμή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σχεδίων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αντιμετώπισης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περιστατικών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γρήγορο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εντοπισμό</a:t>
            </a:r>
            <a:r>
              <a:rPr sz="1200" spc="-9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ανταπόκριση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ανάκαμψη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από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ασφαλείας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που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μπορεί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να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πι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τώ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200" spc="-4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ιμ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συσ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τήμ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τος</a:t>
            </a:r>
            <a:r>
              <a:rPr sz="120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6454" y="596265"/>
            <a:ext cx="10606405" cy="1082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900"/>
              </a:lnSpc>
              <a:spcBef>
                <a:spcPts val="100"/>
              </a:spcBef>
            </a:pPr>
            <a:r>
              <a:rPr sz="3100" spc="215" dirty="0">
                <a:solidFill>
                  <a:srgbClr val="5EA8FF"/>
                </a:solidFill>
              </a:rPr>
              <a:t>Δεοντολογικά</a:t>
            </a:r>
            <a:r>
              <a:rPr sz="3100" spc="180" dirty="0">
                <a:solidFill>
                  <a:srgbClr val="5EA8FF"/>
                </a:solidFill>
              </a:rPr>
              <a:t> </a:t>
            </a:r>
            <a:r>
              <a:rPr sz="3100" spc="225" dirty="0">
                <a:solidFill>
                  <a:srgbClr val="5EA8FF"/>
                </a:solidFill>
              </a:rPr>
              <a:t>ζητήματα</a:t>
            </a:r>
            <a:r>
              <a:rPr sz="3100" spc="180" dirty="0">
                <a:solidFill>
                  <a:srgbClr val="5EA8FF"/>
                </a:solidFill>
              </a:rPr>
              <a:t> </a:t>
            </a:r>
            <a:r>
              <a:rPr sz="3100" spc="220" dirty="0">
                <a:solidFill>
                  <a:srgbClr val="5EA8FF"/>
                </a:solidFill>
              </a:rPr>
              <a:t>στην</a:t>
            </a:r>
            <a:r>
              <a:rPr sz="3100" spc="180" dirty="0">
                <a:solidFill>
                  <a:srgbClr val="5EA8FF"/>
                </a:solidFill>
              </a:rPr>
              <a:t> </a:t>
            </a:r>
            <a:r>
              <a:rPr sz="3100" spc="305" dirty="0">
                <a:solidFill>
                  <a:srgbClr val="5EA8FF"/>
                </a:solidFill>
              </a:rPr>
              <a:t>έρευνα</a:t>
            </a:r>
            <a:r>
              <a:rPr sz="3100" spc="220" dirty="0">
                <a:solidFill>
                  <a:srgbClr val="5EA8FF"/>
                </a:solidFill>
              </a:rPr>
              <a:t> </a:t>
            </a:r>
            <a:r>
              <a:rPr sz="3100" spc="200" dirty="0">
                <a:solidFill>
                  <a:srgbClr val="5EA8FF"/>
                </a:solidFill>
              </a:rPr>
              <a:t>για</a:t>
            </a:r>
            <a:r>
              <a:rPr sz="3100" spc="185" dirty="0">
                <a:solidFill>
                  <a:srgbClr val="5EA8FF"/>
                </a:solidFill>
              </a:rPr>
              <a:t> </a:t>
            </a:r>
            <a:r>
              <a:rPr sz="3100" spc="280" dirty="0">
                <a:solidFill>
                  <a:srgbClr val="5EA8FF"/>
                </a:solidFill>
              </a:rPr>
              <a:t>την</a:t>
            </a:r>
            <a:r>
              <a:rPr sz="3100" spc="175" dirty="0">
                <a:solidFill>
                  <a:srgbClr val="5EA8FF"/>
                </a:solidFill>
              </a:rPr>
              <a:t> </a:t>
            </a:r>
            <a:r>
              <a:rPr sz="3100" spc="210" dirty="0">
                <a:solidFill>
                  <a:srgbClr val="5EA8FF"/>
                </a:solidFill>
              </a:rPr>
              <a:t>ενεργειακή </a:t>
            </a:r>
            <a:r>
              <a:rPr sz="3100" spc="-685" dirty="0">
                <a:solidFill>
                  <a:srgbClr val="5EA8FF"/>
                </a:solidFill>
              </a:rPr>
              <a:t> </a:t>
            </a:r>
            <a:r>
              <a:rPr sz="3100" spc="310" dirty="0">
                <a:solidFill>
                  <a:srgbClr val="5EA8FF"/>
                </a:solidFill>
              </a:rPr>
              <a:t>κυβερνοασφάλεια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2116454" y="2259647"/>
            <a:ext cx="24930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35" dirty="0">
                <a:solidFill>
                  <a:srgbClr val="5EA8FF"/>
                </a:solidFill>
                <a:latin typeface="Calibri"/>
                <a:cs typeface="Calibri"/>
              </a:rPr>
              <a:t>Υπεύθυνος</a:t>
            </a:r>
            <a:r>
              <a:rPr sz="1500" spc="5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5EA8FF"/>
                </a:solidFill>
                <a:latin typeface="Calibri"/>
                <a:cs typeface="Calibri"/>
              </a:rPr>
              <a:t>πειραματισμός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6454" y="2749550"/>
            <a:ext cx="2918460" cy="15938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έρευνα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τομέα</a:t>
            </a:r>
            <a:r>
              <a:rPr sz="125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της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που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αφ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ρά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ενε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γε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συσ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ρέπε</a:t>
            </a:r>
            <a:r>
              <a:rPr sz="1250" spc="-3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α  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διεξάγεται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υπεύθυνο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ελεγχόμενο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τρόπο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50" spc="-8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φα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ίζ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είτ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σε  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λει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γικ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συσ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υπ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οδ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μέ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ζ</a:t>
            </a:r>
            <a:r>
              <a:rPr sz="1250" spc="-19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ση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μα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. 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 μπορεί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περιλαμβάνει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 τη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χρήση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απομονωμένων 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ιβ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22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ιμών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ιώσεω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απ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ση 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ελ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έγχων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22950" y="2259647"/>
            <a:ext cx="19500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0" dirty="0">
                <a:solidFill>
                  <a:srgbClr val="5EA8FF"/>
                </a:solidFill>
                <a:latin typeface="Calibri"/>
                <a:cs typeface="Calibri"/>
              </a:rPr>
              <a:t>Έρευνα</a:t>
            </a:r>
            <a:r>
              <a:rPr sz="1500" spc="3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5EA8FF"/>
                </a:solidFill>
                <a:latin typeface="Calibri"/>
                <a:cs typeface="Calibri"/>
              </a:rPr>
              <a:t>διπλής</a:t>
            </a:r>
            <a:r>
              <a:rPr sz="1500" spc="5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5EA8FF"/>
                </a:solidFill>
                <a:latin typeface="Calibri"/>
                <a:cs typeface="Calibri"/>
              </a:rPr>
              <a:t>χρήσης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22950" y="3080702"/>
            <a:ext cx="2795270" cy="13970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ερευνητές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2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γνωρίζουν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δυνητική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ιπ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ήσ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ερ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σί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υς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ευρ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μα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ι 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τεχνικές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χρησιμοποιηθούν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για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κακόβουλους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ού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ρέπε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υπά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λλ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διασφαλίσεις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δεοντολογικές</a:t>
            </a:r>
            <a:r>
              <a:rPr sz="125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εκτιμήσεις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25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την </a:t>
            </a:r>
            <a:r>
              <a:rPr sz="1250" spc="-2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απ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οπ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ησ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ερευν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ών 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αποτελεσμάτων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8809" y="2235517"/>
            <a:ext cx="2648585" cy="530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600"/>
              </a:lnSpc>
              <a:spcBef>
                <a:spcPts val="100"/>
              </a:spcBef>
            </a:pPr>
            <a:r>
              <a:rPr sz="1500" spc="130" dirty="0">
                <a:solidFill>
                  <a:srgbClr val="5EA8FF"/>
                </a:solidFill>
                <a:latin typeface="Calibri"/>
                <a:cs typeface="Calibri"/>
              </a:rPr>
              <a:t>Ιδιωτικότητα</a:t>
            </a:r>
            <a:r>
              <a:rPr sz="1500" spc="7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r>
              <a:rPr sz="1500" spc="8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5EA8FF"/>
                </a:solidFill>
                <a:latin typeface="Calibri"/>
                <a:cs typeface="Calibri"/>
              </a:rPr>
              <a:t>προστασία </a:t>
            </a:r>
            <a:r>
              <a:rPr sz="1500" spc="-32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150" dirty="0">
                <a:solidFill>
                  <a:srgbClr val="5EA8FF"/>
                </a:solidFill>
                <a:latin typeface="Calibri"/>
                <a:cs typeface="Calibri"/>
              </a:rPr>
              <a:t>δεδομένων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28809" y="2972434"/>
            <a:ext cx="2974340" cy="13970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έρευνα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που</a:t>
            </a:r>
            <a:r>
              <a:rPr sz="12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αφορά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ενεργειακά</a:t>
            </a:r>
            <a:r>
              <a:rPr sz="1250" spc="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συστήματα</a:t>
            </a:r>
            <a:r>
              <a:rPr sz="1250" spc="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μπορεί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25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περιλαμβάνει</a:t>
            </a:r>
            <a:r>
              <a:rPr sz="125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25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συλλογή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ανάλυση</a:t>
            </a:r>
            <a:r>
              <a:rPr sz="12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ευαίσθητων </a:t>
            </a:r>
            <a:r>
              <a:rPr sz="1250" spc="-2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εδ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μέν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25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έπε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αμ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α 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μέτρα 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για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προστασία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 ιδιωτικής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ζωής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της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εμπ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ισ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ευ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ικ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200" dirty="0">
                <a:solidFill>
                  <a:srgbClr val="D4E4ED"/>
                </a:solidFill>
                <a:latin typeface="Calibri"/>
                <a:cs typeface="Calibri"/>
              </a:rPr>
              <a:t>σω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ικ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ευαίσθ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204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ορ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ών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ου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σχετ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ύ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ύ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ι 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υθ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υν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μμ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εο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γί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9944" y="5854700"/>
            <a:ext cx="1761489" cy="28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75" dirty="0">
                <a:solidFill>
                  <a:srgbClr val="FFFFFF"/>
                </a:solidFill>
                <a:latin typeface="Arial"/>
                <a:cs typeface="Arial"/>
              </a:rPr>
              <a:t>CSP001_C_E-TOPIC-1: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Pares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athod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Laur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ΗΠΑ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Φινλα</a:t>
            </a:r>
            <a:r>
              <a:rPr sz="850" spc="-3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δί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7" y="5844857"/>
            <a:ext cx="2590800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2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22215" y="1074102"/>
            <a:ext cx="6096000" cy="39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50" spc="170" dirty="0">
                <a:solidFill>
                  <a:srgbClr val="5EA8FF"/>
                </a:solidFill>
              </a:rPr>
              <a:t>Συνεργασία</a:t>
            </a:r>
            <a:r>
              <a:rPr sz="2450" spc="145" dirty="0">
                <a:solidFill>
                  <a:srgbClr val="5EA8FF"/>
                </a:solidFill>
              </a:rPr>
              <a:t> </a:t>
            </a:r>
            <a:r>
              <a:rPr sz="2450" spc="155" dirty="0">
                <a:solidFill>
                  <a:srgbClr val="5EA8FF"/>
                </a:solidFill>
              </a:rPr>
              <a:t>και</a:t>
            </a:r>
            <a:r>
              <a:rPr sz="2450" spc="150" dirty="0">
                <a:solidFill>
                  <a:srgbClr val="5EA8FF"/>
                </a:solidFill>
              </a:rPr>
              <a:t> </a:t>
            </a:r>
            <a:r>
              <a:rPr sz="2450" spc="170" dirty="0">
                <a:solidFill>
                  <a:srgbClr val="5EA8FF"/>
                </a:solidFill>
              </a:rPr>
              <a:t>ανταλλαγή</a:t>
            </a:r>
            <a:r>
              <a:rPr sz="2450" spc="135" dirty="0">
                <a:solidFill>
                  <a:srgbClr val="5EA8FF"/>
                </a:solidFill>
              </a:rPr>
              <a:t> </a:t>
            </a:r>
            <a:r>
              <a:rPr sz="2450" spc="185" dirty="0">
                <a:solidFill>
                  <a:srgbClr val="5EA8FF"/>
                </a:solidFill>
              </a:rPr>
              <a:t>πληροφοριών</a:t>
            </a:r>
            <a:endParaRPr sz="2450"/>
          </a:p>
        </p:txBody>
      </p:sp>
      <p:sp>
        <p:nvSpPr>
          <p:cNvPr id="4" name="object 4"/>
          <p:cNvSpPr txBox="1"/>
          <p:nvPr/>
        </p:nvSpPr>
        <p:spPr>
          <a:xfrm>
            <a:off x="6171565" y="1944370"/>
            <a:ext cx="6989445" cy="28897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85" dirty="0">
                <a:solidFill>
                  <a:srgbClr val="5EA8FF"/>
                </a:solidFill>
                <a:latin typeface="Calibri"/>
                <a:cs typeface="Calibri"/>
              </a:rPr>
              <a:t>Δημιουργία</a:t>
            </a:r>
            <a:r>
              <a:rPr sz="1600" spc="6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600" spc="95" dirty="0">
                <a:solidFill>
                  <a:srgbClr val="5EA8FF"/>
                </a:solidFill>
                <a:latin typeface="Calibri"/>
                <a:cs typeface="Calibri"/>
              </a:rPr>
              <a:t>εμπιστοσύνης</a:t>
            </a:r>
            <a:endParaRPr sz="1600" dirty="0">
              <a:latin typeface="Calibri"/>
              <a:cs typeface="Calibri"/>
            </a:endParaRPr>
          </a:p>
          <a:p>
            <a:pPr marL="12700" marR="431165">
              <a:lnSpc>
                <a:spcPct val="136000"/>
              </a:lnSpc>
              <a:spcBef>
                <a:spcPts val="940"/>
              </a:spcBef>
            </a:pPr>
            <a:r>
              <a:rPr sz="1100" spc="-15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100" spc="-1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αποτελεσματική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συνεργασία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ανταλλαγή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πληροφοριών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τομέα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1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ενεργειακής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απαιτούν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εδραίωση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εμπιστοσύνης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μεταξύ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των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 ενδιαφερομένων</a:t>
            </a:r>
            <a:r>
              <a:rPr sz="1100" spc="-12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100" spc="-6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συνεπάγεται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οικοδόμηση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σχέσεων</a:t>
            </a:r>
            <a:r>
              <a:rPr sz="1100" spc="-125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100" spc="-6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τήρηση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ηθικών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αρχών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επίδειξη</a:t>
            </a:r>
            <a:r>
              <a:rPr sz="11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δέσμευσης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1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προστασία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πληροφοριών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75" dirty="0">
                <a:solidFill>
                  <a:srgbClr val="D4E4ED"/>
                </a:solidFill>
                <a:latin typeface="Calibri"/>
                <a:cs typeface="Calibri"/>
              </a:rPr>
              <a:t>κοινών</a:t>
            </a:r>
            <a:r>
              <a:rPr sz="110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4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lang="en-US" sz="1100" spc="-45" dirty="0">
              <a:solidFill>
                <a:srgbClr val="D4E4ED"/>
              </a:solidFill>
              <a:latin typeface="Arial"/>
              <a:cs typeface="Arial"/>
            </a:endParaRPr>
          </a:p>
          <a:p>
            <a:pPr marL="12700" marR="431165">
              <a:lnSpc>
                <a:spcPct val="136000"/>
              </a:lnSpc>
              <a:spcBef>
                <a:spcPts val="940"/>
              </a:spcBef>
            </a:pPr>
            <a:endParaRPr lang="en-US" sz="1100" spc="-45" dirty="0">
              <a:solidFill>
                <a:srgbClr val="D4E4ED"/>
              </a:solidFill>
              <a:latin typeface="Arial"/>
              <a:cs typeface="Arial"/>
            </a:endParaRPr>
          </a:p>
          <a:p>
            <a:pPr marL="12700" marR="431165">
              <a:lnSpc>
                <a:spcPct val="136000"/>
              </a:lnSpc>
              <a:spcBef>
                <a:spcPts val="940"/>
              </a:spcBef>
            </a:pPr>
            <a:endParaRPr sz="11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600" spc="60" dirty="0">
                <a:solidFill>
                  <a:srgbClr val="5EA8FF"/>
                </a:solidFill>
                <a:latin typeface="Calibri"/>
                <a:cs typeface="Calibri"/>
              </a:rPr>
              <a:t>Ορισμός</a:t>
            </a:r>
            <a:r>
              <a:rPr sz="1600" spc="2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600" spc="50" dirty="0">
                <a:solidFill>
                  <a:srgbClr val="5EA8FF"/>
                </a:solidFill>
                <a:latin typeface="Calibri"/>
                <a:cs typeface="Calibri"/>
              </a:rPr>
              <a:t>πρωτοκόλλων</a:t>
            </a:r>
            <a:endParaRPr sz="1600" dirty="0">
              <a:latin typeface="Calibri"/>
              <a:cs typeface="Calibri"/>
            </a:endParaRPr>
          </a:p>
          <a:p>
            <a:pPr marL="12700" marR="5080">
              <a:lnSpc>
                <a:spcPct val="136000"/>
              </a:lnSpc>
              <a:spcBef>
                <a:spcPts val="935"/>
              </a:spcBef>
            </a:pP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θεσπιστούν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σαφή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πρωτόκολλα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9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διαδικασίες</a:t>
            </a:r>
            <a:r>
              <a:rPr sz="11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που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θα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διέπουν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την</a:t>
            </a:r>
            <a:r>
              <a:rPr sz="11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ανταλλαγή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πληροφοριών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πληροφοριών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40" dirty="0">
                <a:solidFill>
                  <a:srgbClr val="D4E4ED"/>
                </a:solidFill>
                <a:latin typeface="Calibri"/>
                <a:cs typeface="Calibri"/>
              </a:rPr>
              <a:t>που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σχετίζονται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απειλές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και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περιστατικά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r>
              <a:rPr sz="1100" spc="-12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100" spc="-7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Τα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εν</a:t>
            </a:r>
            <a:r>
              <a:rPr sz="11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λόγω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πρωτόκολλα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4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διευθυνσιοδοτούν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θέματα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40" dirty="0">
                <a:solidFill>
                  <a:srgbClr val="D4E4ED"/>
                </a:solidFill>
                <a:latin typeface="Calibri"/>
                <a:cs typeface="Calibri"/>
              </a:rPr>
              <a:t>όπως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εμπιστευτικότητα</a:t>
            </a:r>
            <a:r>
              <a:rPr sz="1100" spc="-114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100" spc="-6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χειρισμός</a:t>
            </a:r>
            <a:r>
              <a:rPr sz="11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δεδομένων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προστασία</a:t>
            </a:r>
            <a:r>
              <a:rPr sz="11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πληροφοριών</a:t>
            </a:r>
            <a:r>
              <a:rPr sz="1100" spc="-13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71565" y="5562600"/>
            <a:ext cx="6802755" cy="10436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75" dirty="0">
                <a:solidFill>
                  <a:srgbClr val="5EA8FF"/>
                </a:solidFill>
                <a:latin typeface="Times New Roman"/>
                <a:cs typeface="Times New Roman"/>
              </a:rPr>
              <a:t>Foster</a:t>
            </a:r>
            <a:r>
              <a:rPr sz="1600" spc="5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1600" spc="90" dirty="0">
                <a:solidFill>
                  <a:srgbClr val="5EA8FF"/>
                </a:solidFill>
                <a:latin typeface="Times New Roman"/>
                <a:cs typeface="Times New Roman"/>
              </a:rPr>
              <a:t>Partnerships</a:t>
            </a:r>
            <a:endParaRPr sz="1600" dirty="0">
              <a:latin typeface="Times New Roman"/>
              <a:cs typeface="Times New Roman"/>
            </a:endParaRPr>
          </a:p>
          <a:p>
            <a:pPr marL="12700" marR="5080">
              <a:lnSpc>
                <a:spcPct val="136000"/>
              </a:lnSpc>
              <a:spcBef>
                <a:spcPts val="875"/>
              </a:spcBef>
            </a:pP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προώθηση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συμπράξεων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9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9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1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συνεργασίας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μεταξύ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ενεργειακών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οργανώσεων</a:t>
            </a:r>
            <a:r>
              <a:rPr sz="1100" spc="-105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1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κυβερνητικών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υπηρεσιών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εμπειρογνωμόνων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 στον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τομέα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της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είναι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ζωτικής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σημασίας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1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συλλογικής</a:t>
            </a:r>
            <a:r>
              <a:rPr sz="11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άμυνας</a:t>
            </a:r>
            <a:r>
              <a:rPr sz="1100" spc="-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έναντι</a:t>
            </a:r>
            <a:r>
              <a:rPr sz="11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1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5" dirty="0">
                <a:solidFill>
                  <a:srgbClr val="D4E4ED"/>
                </a:solidFill>
                <a:latin typeface="Calibri"/>
                <a:cs typeface="Calibri"/>
              </a:rPr>
              <a:t>κυβερνοαπειλών</a:t>
            </a:r>
            <a:r>
              <a:rPr sz="1100" spc="-12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100" spc="3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1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επιτρέπει</a:t>
            </a:r>
            <a:r>
              <a:rPr sz="11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1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ανταλλαγή</a:t>
            </a:r>
            <a:r>
              <a:rPr sz="11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βέλτιστων</a:t>
            </a:r>
            <a:r>
              <a:rPr sz="11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πρακτικών</a:t>
            </a:r>
            <a:r>
              <a:rPr sz="1100" spc="-12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100" spc="-135" dirty="0">
                <a:solidFill>
                  <a:srgbClr val="D4E4ED"/>
                </a:solidFill>
                <a:latin typeface="Calibri"/>
                <a:cs typeface="Calibri"/>
              </a:rPr>
              <a:t>πληροφοριών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σχετικά</a:t>
            </a:r>
            <a:r>
              <a:rPr sz="11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30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90" dirty="0">
                <a:solidFill>
                  <a:srgbClr val="D4E4ED"/>
                </a:solidFill>
                <a:latin typeface="Calibri"/>
                <a:cs typeface="Calibri"/>
              </a:rPr>
              <a:t>τις</a:t>
            </a:r>
            <a:r>
              <a:rPr sz="11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4" dirty="0">
                <a:solidFill>
                  <a:srgbClr val="D4E4ED"/>
                </a:solidFill>
                <a:latin typeface="Calibri"/>
                <a:cs typeface="Calibri"/>
              </a:rPr>
              <a:t>απειλές</a:t>
            </a:r>
            <a:r>
              <a:rPr sz="11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1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1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5" dirty="0">
                <a:solidFill>
                  <a:srgbClr val="D4E4ED"/>
                </a:solidFill>
                <a:latin typeface="Calibri"/>
                <a:cs typeface="Calibri"/>
              </a:rPr>
              <a:t>ανάπτυξη</a:t>
            </a:r>
            <a:r>
              <a:rPr sz="11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100" dirty="0">
                <a:solidFill>
                  <a:srgbClr val="D4E4ED"/>
                </a:solidFill>
                <a:latin typeface="Calibri"/>
                <a:cs typeface="Calibri"/>
              </a:rPr>
              <a:t>συντονισμένου</a:t>
            </a:r>
            <a:r>
              <a:rPr sz="1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λογισμικού</a:t>
            </a:r>
            <a:r>
              <a:rPr sz="11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100" spc="-95" dirty="0">
                <a:solidFill>
                  <a:srgbClr val="D4E4ED"/>
                </a:solidFill>
                <a:latin typeface="Calibri"/>
                <a:cs typeface="Calibri"/>
              </a:rPr>
              <a:t>αντιμετώπισης</a:t>
            </a:r>
            <a:r>
              <a:rPr sz="1100" spc="-9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657600" cy="82295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43792" y="1739900"/>
            <a:ext cx="883920" cy="532034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78920" y="7391400"/>
            <a:ext cx="2590800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6924" y="492442"/>
            <a:ext cx="992187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185" dirty="0">
                <a:solidFill>
                  <a:srgbClr val="5EA8FF"/>
                </a:solidFill>
                <a:latin typeface="Times New Roman"/>
                <a:cs typeface="Times New Roman"/>
              </a:rPr>
              <a:t>Ethical</a:t>
            </a:r>
            <a:r>
              <a:rPr sz="4000" spc="90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4000" spc="220" dirty="0">
                <a:solidFill>
                  <a:srgbClr val="5EA8FF"/>
                </a:solidFill>
                <a:latin typeface="Times New Roman"/>
                <a:cs typeface="Times New Roman"/>
              </a:rPr>
              <a:t>Hacking</a:t>
            </a:r>
            <a:r>
              <a:rPr sz="4000" spc="114" dirty="0">
                <a:solidFill>
                  <a:srgbClr val="5EA8FF"/>
                </a:solidFill>
                <a:latin typeface="Times New Roman"/>
                <a:cs typeface="Times New Roman"/>
              </a:rPr>
              <a:t> </a:t>
            </a:r>
            <a:r>
              <a:rPr sz="4000" spc="200" dirty="0">
                <a:solidFill>
                  <a:srgbClr val="5EA8FF"/>
                </a:solidFill>
              </a:rPr>
              <a:t>και</a:t>
            </a:r>
            <a:r>
              <a:rPr sz="4000" spc="160" dirty="0">
                <a:solidFill>
                  <a:srgbClr val="5EA8FF"/>
                </a:solidFill>
              </a:rPr>
              <a:t> </a:t>
            </a:r>
            <a:r>
              <a:rPr sz="4000" spc="204" dirty="0">
                <a:solidFill>
                  <a:srgbClr val="5EA8FF"/>
                </a:solidFill>
              </a:rPr>
              <a:t>δοκιμές</a:t>
            </a:r>
            <a:r>
              <a:rPr sz="4000" spc="150" dirty="0">
                <a:solidFill>
                  <a:srgbClr val="5EA8FF"/>
                </a:solidFill>
              </a:rPr>
              <a:t> </a:t>
            </a:r>
            <a:r>
              <a:rPr sz="4000" spc="215" dirty="0">
                <a:solidFill>
                  <a:srgbClr val="5EA8FF"/>
                </a:solidFill>
              </a:rPr>
              <a:t>διείσδυσης</a:t>
            </a:r>
            <a:endParaRPr sz="4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401" y="1323657"/>
            <a:ext cx="538448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05" dirty="0">
                <a:solidFill>
                  <a:srgbClr val="5EA8FF"/>
                </a:solidFill>
                <a:latin typeface="Calibri"/>
                <a:cs typeface="Calibri"/>
              </a:rPr>
              <a:t>Πεδίο</a:t>
            </a:r>
            <a:r>
              <a:rPr sz="2000" spc="8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114" dirty="0">
                <a:solidFill>
                  <a:srgbClr val="5EA8FF"/>
                </a:solidFill>
                <a:latin typeface="Calibri"/>
                <a:cs typeface="Calibri"/>
              </a:rPr>
              <a:t>εφαρμογής</a:t>
            </a:r>
            <a:r>
              <a:rPr sz="2000" spc="8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95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r>
              <a:rPr sz="2000" spc="7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100" dirty="0">
                <a:solidFill>
                  <a:srgbClr val="5EA8FF"/>
                </a:solidFill>
                <a:latin typeface="Calibri"/>
                <a:cs typeface="Calibri"/>
              </a:rPr>
              <a:t>εξουσιοδότηση</a:t>
            </a:r>
            <a:r>
              <a:rPr sz="2000" spc="7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100" dirty="0">
                <a:solidFill>
                  <a:srgbClr val="5EA8FF"/>
                </a:solidFill>
                <a:latin typeface="Calibri"/>
                <a:cs typeface="Calibri"/>
              </a:rPr>
              <a:t>χρήστη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63912" y="1629727"/>
            <a:ext cx="2934970" cy="2220416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643890" algn="r">
              <a:lnSpc>
                <a:spcPct val="103499"/>
              </a:lnSpc>
              <a:spcBef>
                <a:spcPts val="60"/>
              </a:spcBef>
            </a:pP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δραστηριότητες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δεοντολογικής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παράκαμψης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ασφαλείας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δοκιμών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διείσδυσης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διεξάγονται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εντός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σαφώς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καθορισμένου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 πεδίου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εφαρμογής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την 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κατάλληλη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εξουσιοδότηση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από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τους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σχετικούς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χρήστες</a:t>
            </a:r>
            <a:r>
              <a:rPr sz="1400" spc="-90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τρόπο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διασφαλίζεται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ότι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δραστηριότητες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επικεντρώνονται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σε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νόμιμους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στόχους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δεν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προκαλούν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κατά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λάθος</a:t>
            </a:r>
            <a:endParaRPr sz="1400" dirty="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40"/>
              </a:spcBef>
            </a:pP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βλάβη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παραβιάζουν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νόμους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κανονισμούς</a:t>
            </a:r>
            <a:r>
              <a:rPr sz="1400" spc="-9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3131" y="4039870"/>
            <a:ext cx="538448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85" dirty="0">
                <a:solidFill>
                  <a:srgbClr val="5EA8FF"/>
                </a:solidFill>
                <a:latin typeface="Calibri"/>
                <a:cs typeface="Calibri"/>
              </a:rPr>
              <a:t>Ασφαλισμένο</a:t>
            </a:r>
            <a:r>
              <a:rPr sz="2000" spc="4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65" dirty="0">
                <a:solidFill>
                  <a:srgbClr val="5EA8FF"/>
                </a:solidFill>
                <a:latin typeface="Calibri"/>
                <a:cs typeface="Calibri"/>
              </a:rPr>
              <a:t>χειρισμό</a:t>
            </a:r>
            <a:r>
              <a:rPr sz="2000" spc="4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85" dirty="0">
                <a:solidFill>
                  <a:srgbClr val="5EA8FF"/>
                </a:solidFill>
                <a:latin typeface="Calibri"/>
                <a:cs typeface="Calibri"/>
              </a:rPr>
              <a:t>δεδομένων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0267" y="4346575"/>
            <a:ext cx="2889250" cy="3071867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608965" algn="r">
              <a:lnSpc>
                <a:spcPct val="103499"/>
              </a:lnSpc>
              <a:spcBef>
                <a:spcPts val="60"/>
              </a:spcBef>
            </a:pP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Κατά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διάρκεια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της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ηθικής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παράκαμψης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ασφαλείας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των </a:t>
            </a:r>
            <a:r>
              <a:rPr sz="1400" spc="-2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δοκιμών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διείσδυσης</a:t>
            </a:r>
            <a:r>
              <a:rPr sz="1400" spc="-11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επαγγελματίες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κυβερνοασφάλειας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ενδέχεται </a:t>
            </a:r>
            <a:r>
              <a:rPr sz="1400" spc="-2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πρ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ση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υα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σθη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μέ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συσ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τήμ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70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ίν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 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επιτακτική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ανάγκη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χειρίζονται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αυτά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τα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δεδομένα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 ασφάλεια</a:t>
            </a:r>
            <a:r>
              <a:rPr sz="1400" spc="-14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να 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διατηρούν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 την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εμπιστευτικότητα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 και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50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400" spc="-1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40" dirty="0">
                <a:solidFill>
                  <a:srgbClr val="D4E4ED"/>
                </a:solidFill>
                <a:latin typeface="Calibri"/>
                <a:cs typeface="Calibri"/>
              </a:rPr>
              <a:t>διασφαλίζουν</a:t>
            </a:r>
            <a:r>
              <a:rPr sz="140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ότι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υπάρχουν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οι 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κα</a:t>
            </a:r>
            <a:r>
              <a:rPr sz="140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ασ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λίσ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4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απο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τρ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ξουσ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endParaRPr sz="1400">
              <a:latin typeface="Calibri"/>
              <a:cs typeface="Calibri"/>
            </a:endParaRPr>
          </a:p>
          <a:p>
            <a:pPr marL="2365375" marR="5080" indent="55880" algn="r">
              <a:lnSpc>
                <a:spcPts val="1190"/>
              </a:lnSpc>
              <a:spcBef>
                <a:spcPts val="35"/>
              </a:spcBef>
            </a:pP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πρ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400" spc="-55" dirty="0">
                <a:solidFill>
                  <a:srgbClr val="D4E4ED"/>
                </a:solidFill>
                <a:latin typeface="Calibri"/>
                <a:cs typeface="Calibri"/>
              </a:rPr>
              <a:t>ς  κ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400" spc="-7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400" spc="-50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400" spc="-65" dirty="0">
                <a:solidFill>
                  <a:srgbClr val="D4E4ED"/>
                </a:solidFill>
                <a:latin typeface="Calibri"/>
                <a:cs typeface="Calibri"/>
              </a:rPr>
              <a:t>ρηση</a:t>
            </a:r>
            <a:r>
              <a:rPr sz="1400" spc="-3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33104" y="2393315"/>
            <a:ext cx="439229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80" dirty="0">
                <a:solidFill>
                  <a:srgbClr val="5EA8FF"/>
                </a:solidFill>
                <a:latin typeface="Calibri"/>
                <a:cs typeface="Calibri"/>
              </a:rPr>
              <a:t>Γνωστοποίηση</a:t>
            </a:r>
            <a:r>
              <a:rPr sz="2000" spc="5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70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r>
              <a:rPr sz="2000" spc="5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2000" spc="85" dirty="0">
                <a:solidFill>
                  <a:srgbClr val="5EA8FF"/>
                </a:solidFill>
                <a:latin typeface="Calibri"/>
                <a:cs typeface="Calibri"/>
              </a:rPr>
              <a:t>αναφορά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33105" y="2700020"/>
            <a:ext cx="3025775" cy="1773562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60"/>
              </a:spcBef>
            </a:pP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Τυχόν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ευπάθειες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αδυναμίες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ασφάλειας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που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εντοπίζονται</a:t>
            </a:r>
            <a:r>
              <a:rPr sz="1400" spc="-8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κατά</a:t>
            </a:r>
            <a:r>
              <a:rPr sz="14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400" spc="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διάρκεια </a:t>
            </a:r>
            <a:r>
              <a:rPr sz="1400" spc="-2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της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παράκαμψης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ασφαλείας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των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δοκιμών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διείσδυσης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να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γνωστοποιούνται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υπεύθυνα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 στα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ενδιαφερόμενα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μέρη</a:t>
            </a:r>
            <a:r>
              <a:rPr sz="1400" spc="-125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400" spc="-13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4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επιτρέπει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την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έγκαιρη</a:t>
            </a:r>
            <a:r>
              <a:rPr sz="14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αποκατάσταση</a:t>
            </a:r>
            <a:r>
              <a:rPr sz="1400" spc="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spc="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400" spc="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D4E4ED"/>
                </a:solidFill>
                <a:latin typeface="Calibri"/>
                <a:cs typeface="Calibri"/>
              </a:rPr>
              <a:t>μετριασμό</a:t>
            </a:r>
            <a:r>
              <a:rPr sz="1400" spc="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400" spc="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δυνητικών</a:t>
            </a:r>
            <a:r>
              <a:rPr sz="14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κινδύνων</a:t>
            </a:r>
            <a:r>
              <a:rPr sz="1400" spc="-114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400" spc="-11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400" spc="-120" dirty="0">
                <a:solidFill>
                  <a:srgbClr val="D4E4ED"/>
                </a:solidFill>
                <a:latin typeface="Calibri"/>
                <a:cs typeface="Calibri"/>
              </a:rPr>
              <a:t>τηρώντας</a:t>
            </a:r>
            <a:r>
              <a:rPr sz="14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τις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ηθικές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D4E4ED"/>
                </a:solidFill>
                <a:latin typeface="Calibri"/>
                <a:cs typeface="Calibri"/>
              </a:rPr>
              <a:t>αρχές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4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D4E4ED"/>
                </a:solidFill>
                <a:latin typeface="Calibri"/>
                <a:cs typeface="Calibri"/>
              </a:rPr>
              <a:t>τις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βέλτιστες</a:t>
            </a:r>
            <a:r>
              <a:rPr sz="14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D4E4ED"/>
                </a:solidFill>
                <a:latin typeface="Calibri"/>
                <a:cs typeface="Calibri"/>
              </a:rPr>
              <a:t>πρακτικές</a:t>
            </a:r>
            <a:r>
              <a:rPr sz="1400" spc="-11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9944" y="5955982"/>
            <a:ext cx="176148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5" dirty="0">
                <a:solidFill>
                  <a:srgbClr val="FFFFFF"/>
                </a:solidFill>
                <a:latin typeface="Arial"/>
                <a:cs typeface="Arial"/>
              </a:rPr>
              <a:t>CSP001_C_E-TOPIC-1: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Pares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athod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Laur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ΗΠΑ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Φινλα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δί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525894" y="1276667"/>
            <a:ext cx="1579245" cy="5966460"/>
            <a:chOff x="6525894" y="1276667"/>
            <a:chExt cx="1579245" cy="5966460"/>
          </a:xfrm>
        </p:grpSpPr>
        <p:sp>
          <p:nvSpPr>
            <p:cNvPr id="12" name="object 12"/>
            <p:cNvSpPr/>
            <p:nvPr/>
          </p:nvSpPr>
          <p:spPr>
            <a:xfrm>
              <a:off x="6525894" y="1276667"/>
              <a:ext cx="806450" cy="5966460"/>
            </a:xfrm>
            <a:custGeom>
              <a:avLst/>
              <a:gdLst/>
              <a:ahLst/>
              <a:cxnLst/>
              <a:rect l="l" t="t" r="r" b="b"/>
              <a:pathLst>
                <a:path w="806450" h="5966459">
                  <a:moveTo>
                    <a:pt x="597535" y="307975"/>
                  </a:moveTo>
                  <a:lnTo>
                    <a:pt x="0" y="307975"/>
                  </a:lnTo>
                  <a:lnTo>
                    <a:pt x="0" y="341312"/>
                  </a:lnTo>
                  <a:lnTo>
                    <a:pt x="597535" y="341312"/>
                  </a:lnTo>
                  <a:lnTo>
                    <a:pt x="597535" y="307975"/>
                  </a:lnTo>
                  <a:close/>
                </a:path>
                <a:path w="806450" h="5966459">
                  <a:moveTo>
                    <a:pt x="806132" y="0"/>
                  </a:moveTo>
                  <a:lnTo>
                    <a:pt x="772795" y="0"/>
                  </a:lnTo>
                  <a:lnTo>
                    <a:pt x="772795" y="5966460"/>
                  </a:lnTo>
                  <a:lnTo>
                    <a:pt x="806132" y="5966460"/>
                  </a:lnTo>
                  <a:lnTo>
                    <a:pt x="806132" y="0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3" name="object 13"/>
            <p:cNvSpPr/>
            <p:nvPr/>
          </p:nvSpPr>
          <p:spPr>
            <a:xfrm>
              <a:off x="7123429" y="1409382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281622" y="0"/>
                  </a:moveTo>
                  <a:lnTo>
                    <a:pt x="102552" y="0"/>
                  </a:lnTo>
                  <a:lnTo>
                    <a:pt x="62547" y="7937"/>
                  </a:lnTo>
                  <a:lnTo>
                    <a:pt x="29845" y="29845"/>
                  </a:lnTo>
                  <a:lnTo>
                    <a:pt x="7937" y="62547"/>
                  </a:lnTo>
                  <a:lnTo>
                    <a:pt x="0" y="102552"/>
                  </a:lnTo>
                  <a:lnTo>
                    <a:pt x="0" y="281622"/>
                  </a:lnTo>
                  <a:lnTo>
                    <a:pt x="7937" y="321627"/>
                  </a:lnTo>
                  <a:lnTo>
                    <a:pt x="29845" y="354012"/>
                  </a:lnTo>
                  <a:lnTo>
                    <a:pt x="62547" y="375919"/>
                  </a:lnTo>
                  <a:lnTo>
                    <a:pt x="102552" y="384175"/>
                  </a:lnTo>
                  <a:lnTo>
                    <a:pt x="281622" y="384175"/>
                  </a:lnTo>
                  <a:lnTo>
                    <a:pt x="321627" y="375919"/>
                  </a:lnTo>
                  <a:lnTo>
                    <a:pt x="354012" y="354012"/>
                  </a:lnTo>
                  <a:lnTo>
                    <a:pt x="375920" y="321627"/>
                  </a:lnTo>
                  <a:lnTo>
                    <a:pt x="384175" y="281622"/>
                  </a:lnTo>
                  <a:lnTo>
                    <a:pt x="384175" y="102552"/>
                  </a:lnTo>
                  <a:lnTo>
                    <a:pt x="375920" y="62547"/>
                  </a:lnTo>
                  <a:lnTo>
                    <a:pt x="354012" y="29845"/>
                  </a:lnTo>
                  <a:lnTo>
                    <a:pt x="321627" y="7937"/>
                  </a:lnTo>
                  <a:lnTo>
                    <a:pt x="281622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7507287" y="2438082"/>
              <a:ext cx="597535" cy="34925"/>
            </a:xfrm>
            <a:custGeom>
              <a:avLst/>
              <a:gdLst/>
              <a:ahLst/>
              <a:cxnLst/>
              <a:rect l="l" t="t" r="r" b="b"/>
              <a:pathLst>
                <a:path w="597534" h="34925">
                  <a:moveTo>
                    <a:pt x="597534" y="0"/>
                  </a:moveTo>
                  <a:lnTo>
                    <a:pt x="0" y="0"/>
                  </a:lnTo>
                  <a:lnTo>
                    <a:pt x="0" y="34925"/>
                  </a:lnTo>
                  <a:lnTo>
                    <a:pt x="597534" y="34925"/>
                  </a:lnTo>
                  <a:lnTo>
                    <a:pt x="597534" y="0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7123429" y="2264092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281622" y="0"/>
                  </a:moveTo>
                  <a:lnTo>
                    <a:pt x="102552" y="0"/>
                  </a:lnTo>
                  <a:lnTo>
                    <a:pt x="62547" y="7937"/>
                  </a:lnTo>
                  <a:lnTo>
                    <a:pt x="29845" y="29845"/>
                  </a:lnTo>
                  <a:lnTo>
                    <a:pt x="7937" y="62547"/>
                  </a:lnTo>
                  <a:lnTo>
                    <a:pt x="0" y="102552"/>
                  </a:lnTo>
                  <a:lnTo>
                    <a:pt x="0" y="281622"/>
                  </a:lnTo>
                  <a:lnTo>
                    <a:pt x="7937" y="321627"/>
                  </a:lnTo>
                  <a:lnTo>
                    <a:pt x="29845" y="354012"/>
                  </a:lnTo>
                  <a:lnTo>
                    <a:pt x="62547" y="375920"/>
                  </a:lnTo>
                  <a:lnTo>
                    <a:pt x="102552" y="384175"/>
                  </a:lnTo>
                  <a:lnTo>
                    <a:pt x="281622" y="384175"/>
                  </a:lnTo>
                  <a:lnTo>
                    <a:pt x="321627" y="375920"/>
                  </a:lnTo>
                  <a:lnTo>
                    <a:pt x="354012" y="354012"/>
                  </a:lnTo>
                  <a:lnTo>
                    <a:pt x="375920" y="321627"/>
                  </a:lnTo>
                  <a:lnTo>
                    <a:pt x="384175" y="281622"/>
                  </a:lnTo>
                  <a:lnTo>
                    <a:pt x="384175" y="102552"/>
                  </a:lnTo>
                  <a:lnTo>
                    <a:pt x="375920" y="62547"/>
                  </a:lnTo>
                  <a:lnTo>
                    <a:pt x="354012" y="29845"/>
                  </a:lnTo>
                  <a:lnTo>
                    <a:pt x="321627" y="7937"/>
                  </a:lnTo>
                  <a:lnTo>
                    <a:pt x="281622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6525894" y="4653914"/>
              <a:ext cx="597535" cy="33655"/>
            </a:xfrm>
            <a:custGeom>
              <a:avLst/>
              <a:gdLst/>
              <a:ahLst/>
              <a:cxnLst/>
              <a:rect l="l" t="t" r="r" b="b"/>
              <a:pathLst>
                <a:path w="597534" h="33654">
                  <a:moveTo>
                    <a:pt x="597534" y="0"/>
                  </a:moveTo>
                  <a:lnTo>
                    <a:pt x="0" y="0"/>
                  </a:lnTo>
                  <a:lnTo>
                    <a:pt x="0" y="33655"/>
                  </a:lnTo>
                  <a:lnTo>
                    <a:pt x="597534" y="33655"/>
                  </a:lnTo>
                  <a:lnTo>
                    <a:pt x="597534" y="0"/>
                  </a:lnTo>
                  <a:close/>
                </a:path>
              </a:pathLst>
            </a:custGeom>
            <a:solidFill>
              <a:srgbClr val="285487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7123429" y="4478655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281622" y="0"/>
                  </a:moveTo>
                  <a:lnTo>
                    <a:pt x="102552" y="0"/>
                  </a:lnTo>
                  <a:lnTo>
                    <a:pt x="62547" y="7937"/>
                  </a:lnTo>
                  <a:lnTo>
                    <a:pt x="29845" y="29845"/>
                  </a:lnTo>
                  <a:lnTo>
                    <a:pt x="7937" y="62547"/>
                  </a:lnTo>
                  <a:lnTo>
                    <a:pt x="0" y="102552"/>
                  </a:lnTo>
                  <a:lnTo>
                    <a:pt x="0" y="281622"/>
                  </a:lnTo>
                  <a:lnTo>
                    <a:pt x="7937" y="321627"/>
                  </a:lnTo>
                  <a:lnTo>
                    <a:pt x="29845" y="354012"/>
                  </a:lnTo>
                  <a:lnTo>
                    <a:pt x="62547" y="375920"/>
                  </a:lnTo>
                  <a:lnTo>
                    <a:pt x="102552" y="384175"/>
                  </a:lnTo>
                  <a:lnTo>
                    <a:pt x="281622" y="384175"/>
                  </a:lnTo>
                  <a:lnTo>
                    <a:pt x="321627" y="375920"/>
                  </a:lnTo>
                  <a:lnTo>
                    <a:pt x="354012" y="354012"/>
                  </a:lnTo>
                  <a:lnTo>
                    <a:pt x="375920" y="321627"/>
                  </a:lnTo>
                  <a:lnTo>
                    <a:pt x="384175" y="281622"/>
                  </a:lnTo>
                  <a:lnTo>
                    <a:pt x="384175" y="102552"/>
                  </a:lnTo>
                  <a:lnTo>
                    <a:pt x="375920" y="62547"/>
                  </a:lnTo>
                  <a:lnTo>
                    <a:pt x="354012" y="29845"/>
                  </a:lnTo>
                  <a:lnTo>
                    <a:pt x="321627" y="7937"/>
                  </a:lnTo>
                  <a:lnTo>
                    <a:pt x="281622" y="0"/>
                  </a:lnTo>
                  <a:close/>
                </a:path>
              </a:pathLst>
            </a:custGeom>
            <a:solidFill>
              <a:srgbClr val="11141C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250747" y="1463357"/>
            <a:ext cx="1060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70" dirty="0">
                <a:solidFill>
                  <a:srgbClr val="5EA8FF"/>
                </a:solidFill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32332" y="2317432"/>
            <a:ext cx="12382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70" dirty="0">
                <a:solidFill>
                  <a:srgbClr val="5EA8FF"/>
                </a:solidFill>
                <a:latin typeface="Times New Roman"/>
                <a:cs typeface="Times New Roman"/>
              </a:rPr>
              <a:t>2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33919" y="4531677"/>
            <a:ext cx="12382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70" dirty="0">
                <a:solidFill>
                  <a:srgbClr val="5EA8FF"/>
                </a:solidFill>
                <a:latin typeface="Times New Roman"/>
                <a:cs typeface="Times New Roman"/>
              </a:rPr>
              <a:t>3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1527" y="5945822"/>
            <a:ext cx="2590800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4482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10915" y="523875"/>
            <a:ext cx="1003141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225" dirty="0">
                <a:solidFill>
                  <a:srgbClr val="5EA8FF"/>
                </a:solidFill>
              </a:rPr>
              <a:t>Απειλές</a:t>
            </a:r>
            <a:r>
              <a:rPr sz="3600" spc="175" dirty="0">
                <a:solidFill>
                  <a:srgbClr val="5EA8FF"/>
                </a:solidFill>
              </a:rPr>
              <a:t> </a:t>
            </a:r>
            <a:r>
              <a:rPr sz="3600" spc="225" dirty="0">
                <a:solidFill>
                  <a:srgbClr val="5EA8FF"/>
                </a:solidFill>
              </a:rPr>
              <a:t>εκ</a:t>
            </a:r>
            <a:r>
              <a:rPr sz="3600" spc="175" dirty="0">
                <a:solidFill>
                  <a:srgbClr val="5EA8FF"/>
                </a:solidFill>
              </a:rPr>
              <a:t> </a:t>
            </a:r>
            <a:r>
              <a:rPr sz="3600" spc="254" dirty="0">
                <a:solidFill>
                  <a:srgbClr val="5EA8FF"/>
                </a:solidFill>
              </a:rPr>
              <a:t>των</a:t>
            </a:r>
            <a:r>
              <a:rPr sz="3600" spc="170" dirty="0">
                <a:solidFill>
                  <a:srgbClr val="5EA8FF"/>
                </a:solidFill>
              </a:rPr>
              <a:t> </a:t>
            </a:r>
            <a:r>
              <a:rPr sz="3600" spc="275" dirty="0">
                <a:solidFill>
                  <a:srgbClr val="5EA8FF"/>
                </a:solidFill>
              </a:rPr>
              <a:t>έσω</a:t>
            </a:r>
            <a:r>
              <a:rPr sz="3600" spc="185" dirty="0">
                <a:solidFill>
                  <a:srgbClr val="5EA8FF"/>
                </a:solidFill>
              </a:rPr>
              <a:t> </a:t>
            </a:r>
            <a:r>
              <a:rPr sz="3600" spc="215" dirty="0">
                <a:solidFill>
                  <a:srgbClr val="5EA8FF"/>
                </a:solidFill>
              </a:rPr>
              <a:t>και</a:t>
            </a:r>
            <a:r>
              <a:rPr sz="3600" spc="175" dirty="0">
                <a:solidFill>
                  <a:srgbClr val="5EA8FF"/>
                </a:solidFill>
              </a:rPr>
              <a:t> </a:t>
            </a:r>
            <a:r>
              <a:rPr sz="3600" spc="229" dirty="0">
                <a:solidFill>
                  <a:srgbClr val="5EA8FF"/>
                </a:solidFill>
              </a:rPr>
              <a:t>ηθική</a:t>
            </a:r>
            <a:r>
              <a:rPr sz="3600" spc="175" dirty="0">
                <a:solidFill>
                  <a:srgbClr val="5EA8FF"/>
                </a:solidFill>
              </a:rPr>
              <a:t> </a:t>
            </a:r>
            <a:r>
              <a:rPr sz="3600" spc="245" dirty="0">
                <a:solidFill>
                  <a:srgbClr val="5EA8FF"/>
                </a:solidFill>
              </a:rPr>
              <a:t>συμπεριφορά</a:t>
            </a:r>
            <a:endParaRPr sz="3600" dirty="0"/>
          </a:p>
        </p:txBody>
      </p:sp>
      <p:sp>
        <p:nvSpPr>
          <p:cNvPr id="4" name="object 4"/>
          <p:cNvSpPr txBox="1"/>
          <p:nvPr/>
        </p:nvSpPr>
        <p:spPr>
          <a:xfrm>
            <a:off x="3672204" y="1510665"/>
            <a:ext cx="3980814" cy="611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500"/>
              </a:lnSpc>
              <a:spcBef>
                <a:spcPts val="100"/>
              </a:spcBef>
            </a:pPr>
            <a:r>
              <a:rPr spc="125" dirty="0">
                <a:solidFill>
                  <a:srgbClr val="5EA8FF"/>
                </a:solidFill>
                <a:latin typeface="Calibri"/>
                <a:cs typeface="Calibri"/>
              </a:rPr>
              <a:t>Ενημέρωση</a:t>
            </a:r>
            <a:r>
              <a:rPr spc="7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05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r>
              <a:rPr spc="8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35" dirty="0">
                <a:solidFill>
                  <a:srgbClr val="5EA8FF"/>
                </a:solidFill>
                <a:latin typeface="Calibri"/>
                <a:cs typeface="Calibri"/>
              </a:rPr>
              <a:t>κατάρτιση</a:t>
            </a:r>
            <a:r>
              <a:rPr spc="7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25" dirty="0">
                <a:solidFill>
                  <a:srgbClr val="5EA8FF"/>
                </a:solidFill>
                <a:latin typeface="Calibri"/>
                <a:cs typeface="Calibri"/>
              </a:rPr>
              <a:t>των </a:t>
            </a:r>
            <a:r>
              <a:rPr spc="-27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20" dirty="0">
                <a:solidFill>
                  <a:srgbClr val="5EA8FF"/>
                </a:solidFill>
                <a:latin typeface="Calibri"/>
                <a:cs typeface="Calibri"/>
              </a:rPr>
              <a:t>εργαζομένων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72204" y="2066924"/>
            <a:ext cx="3199130" cy="13862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100"/>
              </a:spcBef>
            </a:pP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αν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ού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κλ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μέ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00" spc="-5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ογ</a:t>
            </a:r>
            <a:r>
              <a:rPr sz="1200" spc="-5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μμα</a:t>
            </a:r>
            <a:r>
              <a:rPr sz="1200" spc="-40" dirty="0">
                <a:solidFill>
                  <a:srgbClr val="D4E4ED"/>
                </a:solidFill>
                <a:latin typeface="Calibri"/>
                <a:cs typeface="Calibri"/>
              </a:rPr>
              <a:t>τα 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ευαισθητοποίησης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 και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κατάρτισης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για </a:t>
            </a:r>
            <a:r>
              <a:rPr sz="1200" spc="-50" dirty="0">
                <a:solidFill>
                  <a:srgbClr val="D4E4ED"/>
                </a:solidFill>
                <a:latin typeface="Calibri"/>
                <a:cs typeface="Calibri"/>
              </a:rPr>
              <a:t>την 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εκπαίδευση</a:t>
            </a:r>
            <a:r>
              <a:rPr sz="1200" spc="-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των </a:t>
            </a:r>
            <a:r>
              <a:rPr sz="1200" spc="-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εργαζομένων</a:t>
            </a:r>
            <a:r>
              <a:rPr sz="1200" spc="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D4E4ED"/>
                </a:solidFill>
                <a:latin typeface="Calibri"/>
                <a:cs typeface="Calibri"/>
              </a:rPr>
              <a:t>σχετικά 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200" spc="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τις</a:t>
            </a:r>
            <a:r>
              <a:rPr sz="1200" spc="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εσωτερικές</a:t>
            </a:r>
            <a:r>
              <a:rPr sz="12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απειλές</a:t>
            </a:r>
            <a:r>
              <a:rPr sz="1200" spc="-11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2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ηθική</a:t>
            </a:r>
            <a:r>
              <a:rPr sz="12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συμπεριφορά 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ημα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το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κυ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ρο</a:t>
            </a:r>
            <a:r>
              <a:rPr sz="1200" spc="-5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200" spc="-6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υμ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λλε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τη 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δημιουργία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κουλτούρας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ασφάλειας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μειώνει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κίνδυνο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ακούσιων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ή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κόβ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υλω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00" spc="-15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170" dirty="0">
                <a:solidFill>
                  <a:srgbClr val="D4E4ED"/>
                </a:solidFill>
                <a:latin typeface="Calibri"/>
                <a:cs typeface="Calibri"/>
              </a:rPr>
              <a:t>ασ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7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ρι</a:t>
            </a:r>
            <a:r>
              <a:rPr sz="1200" spc="-16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7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21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21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200" spc="-16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21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00" spc="-8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74025" y="1530667"/>
            <a:ext cx="503174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5" dirty="0">
                <a:solidFill>
                  <a:srgbClr val="5EA8FF"/>
                </a:solidFill>
                <a:latin typeface="Calibri"/>
                <a:cs typeface="Calibri"/>
              </a:rPr>
              <a:t>Έλεγχοι</a:t>
            </a:r>
            <a:r>
              <a:rPr spc="8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25" dirty="0">
                <a:solidFill>
                  <a:srgbClr val="5EA8FF"/>
                </a:solidFill>
                <a:latin typeface="Calibri"/>
                <a:cs typeface="Calibri"/>
              </a:rPr>
              <a:t>πρόσβασης</a:t>
            </a:r>
            <a:r>
              <a:rPr spc="8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05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r>
              <a:rPr spc="8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20" dirty="0">
                <a:solidFill>
                  <a:srgbClr val="5EA8FF"/>
                </a:solidFill>
                <a:latin typeface="Calibri"/>
                <a:cs typeface="Calibri"/>
              </a:rPr>
              <a:t>παρακολούθηση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4025" y="2140902"/>
            <a:ext cx="3350260" cy="1188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100"/>
              </a:spcBef>
            </a:pP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υλοποίηση</a:t>
            </a:r>
            <a:r>
              <a:rPr sz="12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ισχυρών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ελέγχων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πρόσβασης</a:t>
            </a:r>
            <a:r>
              <a:rPr sz="1200" spc="-80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00" spc="-4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αρχών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ελάχιστων</a:t>
            </a:r>
            <a:r>
              <a:rPr sz="12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προνομίων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 και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συνεχής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παρακολούθηση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των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δραστηριοτήτων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χρηστών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μπορεί</a:t>
            </a:r>
            <a:r>
              <a:rPr sz="120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να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βοηθήσει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εντοπισμό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τον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μετριασμό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εσωτερικών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απειλών</a:t>
            </a:r>
            <a:r>
              <a:rPr sz="1200" spc="-100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Αυτό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περιλαμβάνει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την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παρακολούθηση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ύποπτης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συμπεριφοράς</a:t>
            </a:r>
            <a:r>
              <a:rPr sz="1200" spc="-10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προσπαθειών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μη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εξουσιοδοτημένης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πρόσβασης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διαρροής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δεδομένων</a:t>
            </a:r>
            <a:r>
              <a:rPr sz="1200" spc="-13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2203" y="4435157"/>
            <a:ext cx="398081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4" dirty="0">
                <a:solidFill>
                  <a:srgbClr val="5EA8FF"/>
                </a:solidFill>
                <a:latin typeface="Calibri"/>
                <a:cs typeface="Calibri"/>
              </a:rPr>
              <a:t>Προστασία</a:t>
            </a:r>
            <a:r>
              <a:rPr spc="5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25" dirty="0">
                <a:solidFill>
                  <a:srgbClr val="5EA8FF"/>
                </a:solidFill>
                <a:latin typeface="Calibri"/>
                <a:cs typeface="Calibri"/>
              </a:rPr>
              <a:t>των</a:t>
            </a:r>
            <a:r>
              <a:rPr spc="5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25" dirty="0">
                <a:solidFill>
                  <a:srgbClr val="5EA8FF"/>
                </a:solidFill>
                <a:latin typeface="Calibri"/>
                <a:cs typeface="Calibri"/>
              </a:rPr>
              <a:t>πληροφοριοδοτών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2204" y="4761230"/>
            <a:ext cx="3321685" cy="13862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100"/>
              </a:spcBef>
            </a:pP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Οι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οργανώσεις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θεσπίσουν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πολιτικές και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διαδικασίες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προστασίας </a:t>
            </a:r>
            <a:r>
              <a:rPr sz="1200" spc="-2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2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πληροφοριοδοτών</a:t>
            </a:r>
            <a:r>
              <a:rPr sz="12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200" spc="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2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ενθαρρύνουν</a:t>
            </a:r>
            <a:r>
              <a:rPr sz="1200" spc="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την</a:t>
            </a:r>
            <a:r>
              <a:rPr sz="1200" spc="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αναφορά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D4E4ED"/>
                </a:solidFill>
                <a:latin typeface="Calibri"/>
                <a:cs typeface="Calibri"/>
              </a:rPr>
              <a:t>ανήθικων</a:t>
            </a:r>
            <a:r>
              <a:rPr sz="12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65" dirty="0">
                <a:solidFill>
                  <a:srgbClr val="D4E4ED"/>
                </a:solidFill>
                <a:latin typeface="Calibri"/>
                <a:cs typeface="Calibri"/>
              </a:rPr>
              <a:t>ή </a:t>
            </a:r>
            <a:r>
              <a:rPr sz="1200" spc="-16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75" dirty="0">
                <a:solidFill>
                  <a:srgbClr val="D4E4ED"/>
                </a:solidFill>
                <a:latin typeface="Calibri"/>
                <a:cs typeface="Calibri"/>
              </a:rPr>
              <a:t>πα</a:t>
            </a:r>
            <a:r>
              <a:rPr sz="1200" spc="-15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175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16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195" dirty="0">
                <a:solidFill>
                  <a:srgbClr val="D4E4ED"/>
                </a:solidFill>
                <a:latin typeface="Calibri"/>
                <a:cs typeface="Calibri"/>
              </a:rPr>
              <a:t>μω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00" spc="-15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170" dirty="0">
                <a:solidFill>
                  <a:srgbClr val="D4E4ED"/>
                </a:solidFill>
                <a:latin typeface="Calibri"/>
                <a:cs typeface="Calibri"/>
              </a:rPr>
              <a:t>ασ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7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ρι</a:t>
            </a:r>
            <a:r>
              <a:rPr sz="1200" spc="-16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7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21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70" dirty="0">
                <a:solidFill>
                  <a:srgbClr val="D4E4ED"/>
                </a:solidFill>
                <a:latin typeface="Calibri"/>
                <a:cs typeface="Calibri"/>
              </a:rPr>
              <a:t>πο</a:t>
            </a:r>
            <a:r>
              <a:rPr sz="1200" spc="-16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6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ζο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7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70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σφ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το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κυ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ρο</a:t>
            </a:r>
            <a:r>
              <a:rPr sz="1200" spc="-55" dirty="0">
                <a:solidFill>
                  <a:srgbClr val="D4E4ED"/>
                </a:solidFill>
                <a:latin typeface="Arial"/>
                <a:cs typeface="Arial"/>
              </a:rPr>
              <a:t>. 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δημιουργεί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ένα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περιβάλλον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εμπιστοσύνης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υπευθυνότητας</a:t>
            </a:r>
            <a:r>
              <a:rPr sz="1200" spc="-10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ενώ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παράλληλα</a:t>
            </a:r>
            <a:r>
              <a:rPr sz="120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προστατεύει</a:t>
            </a:r>
            <a:r>
              <a:rPr sz="120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όσους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αναφέρουν</a:t>
            </a:r>
            <a:r>
              <a:rPr sz="1200" spc="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δυνητικές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απειλές</a:t>
            </a:r>
            <a:r>
              <a:rPr sz="12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παραβιάσεις</a:t>
            </a:r>
            <a:r>
              <a:rPr sz="1200" spc="-12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74658" y="4435157"/>
            <a:ext cx="503174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4" dirty="0">
                <a:solidFill>
                  <a:srgbClr val="5EA8FF"/>
                </a:solidFill>
                <a:latin typeface="Calibri"/>
                <a:cs typeface="Calibri"/>
              </a:rPr>
              <a:t>Αντιμετώπιση</a:t>
            </a:r>
            <a:r>
              <a:rPr spc="9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05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r>
              <a:rPr spc="9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35" dirty="0">
                <a:solidFill>
                  <a:srgbClr val="5EA8FF"/>
                </a:solidFill>
                <a:latin typeface="Calibri"/>
                <a:cs typeface="Calibri"/>
              </a:rPr>
              <a:t>διερεύνηση</a:t>
            </a:r>
            <a:r>
              <a:rPr spc="8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pc="110" dirty="0">
                <a:solidFill>
                  <a:srgbClr val="5EA8FF"/>
                </a:solidFill>
                <a:latin typeface="Calibri"/>
                <a:cs typeface="Calibri"/>
              </a:rPr>
              <a:t>περιστατικών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74659" y="4760277"/>
            <a:ext cx="3749675" cy="793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100"/>
              </a:spcBef>
            </a:pP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πρ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4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2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πά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80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ου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αφ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αδ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6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0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00" spc="-6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τι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7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ύν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η  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δυ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τι</a:t>
            </a:r>
            <a:r>
              <a:rPr sz="1200" spc="-150" dirty="0">
                <a:solidFill>
                  <a:srgbClr val="D4E4ED"/>
                </a:solidFill>
                <a:latin typeface="Calibri"/>
                <a:cs typeface="Calibri"/>
              </a:rPr>
              <a:t>κώ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8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50" dirty="0">
                <a:solidFill>
                  <a:srgbClr val="D4E4ED"/>
                </a:solidFill>
                <a:latin typeface="Calibri"/>
                <a:cs typeface="Calibri"/>
              </a:rPr>
              <a:t>κώ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απ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00" spc="-17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7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200" spc="-7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00" spc="-15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3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0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περ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αμβά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90" dirty="0">
                <a:solidFill>
                  <a:srgbClr val="D4E4ED"/>
                </a:solidFill>
                <a:latin typeface="Calibri"/>
                <a:cs typeface="Calibri"/>
              </a:rPr>
              <a:t>χ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τι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00" spc="-8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0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περ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00" spc="-150" dirty="0">
                <a:solidFill>
                  <a:srgbClr val="D4E4ED"/>
                </a:solidFill>
                <a:latin typeface="Calibri"/>
                <a:cs typeface="Calibri"/>
              </a:rPr>
              <a:t>κώ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00" spc="-55" dirty="0">
                <a:solidFill>
                  <a:srgbClr val="D4E4ED"/>
                </a:solidFill>
                <a:latin typeface="Arial"/>
                <a:cs typeface="Arial"/>
              </a:rPr>
              <a:t>,  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δυνατότητες</a:t>
            </a:r>
            <a:r>
              <a:rPr sz="1200" spc="-114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εγκληματολογικής</a:t>
            </a:r>
            <a:r>
              <a:rPr sz="120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ανάλυσης</a:t>
            </a:r>
            <a:r>
              <a:rPr sz="1200" spc="-10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0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συνεργασία</a:t>
            </a:r>
            <a:r>
              <a:rPr sz="120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D4E4ED"/>
                </a:solidFill>
                <a:latin typeface="Calibri"/>
                <a:cs typeface="Calibri"/>
              </a:rPr>
              <a:t>με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55" dirty="0">
                <a:solidFill>
                  <a:srgbClr val="D4E4ED"/>
                </a:solidFill>
                <a:latin typeface="Calibri"/>
                <a:cs typeface="Calibri"/>
              </a:rPr>
              <a:t>τις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υπηρεσίες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επιβολής</a:t>
            </a:r>
            <a:r>
              <a:rPr sz="1200" spc="-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του </a:t>
            </a:r>
            <a:r>
              <a:rPr sz="1200" spc="-2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D4E4ED"/>
                </a:solidFill>
                <a:latin typeface="Calibri"/>
                <a:cs typeface="Calibri"/>
              </a:rPr>
              <a:t>νόμου</a:t>
            </a:r>
            <a:r>
              <a:rPr sz="1200" spc="-125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00" spc="-8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00" spc="-75" dirty="0">
                <a:solidFill>
                  <a:srgbClr val="D4E4ED"/>
                </a:solidFill>
                <a:latin typeface="Calibri"/>
                <a:cs typeface="Calibri"/>
              </a:rPr>
              <a:t>όταν</a:t>
            </a:r>
            <a:r>
              <a:rPr sz="120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00" spc="-4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9944" y="6247129"/>
            <a:ext cx="1761489" cy="4975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75" dirty="0">
                <a:solidFill>
                  <a:srgbClr val="FFFFFF"/>
                </a:solidFill>
                <a:latin typeface="Arial"/>
                <a:cs typeface="Arial"/>
              </a:rPr>
              <a:t>CSP001_C_E-TOPIC-1: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50" spc="-35" dirty="0">
                <a:solidFill>
                  <a:srgbClr val="FFFFFF"/>
                </a:solidFill>
                <a:latin typeface="Arial"/>
                <a:cs typeface="Arial"/>
              </a:rPr>
              <a:t>Pares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0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050" spc="-35" dirty="0">
                <a:solidFill>
                  <a:srgbClr val="FFFFFF"/>
                </a:solidFill>
                <a:latin typeface="Arial"/>
                <a:cs typeface="Arial"/>
              </a:rPr>
              <a:t>athod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0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FFFFFF"/>
                </a:solidFill>
                <a:latin typeface="Arial"/>
                <a:cs typeface="Arial"/>
              </a:rPr>
              <a:t>Laur</a:t>
            </a:r>
            <a:r>
              <a:rPr sz="1050" spc="-3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0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FFFFFF"/>
                </a:solidFill>
                <a:latin typeface="Calibri"/>
                <a:cs typeface="Calibri"/>
              </a:rPr>
              <a:t>ΗΠΑ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0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FFFFFF"/>
                </a:solidFill>
                <a:latin typeface="Calibri"/>
                <a:cs typeface="Calibri"/>
              </a:rPr>
              <a:t>Φινλα</a:t>
            </a:r>
            <a:r>
              <a:rPr sz="1050" spc="-3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050" spc="-35" dirty="0">
                <a:solidFill>
                  <a:srgbClr val="FFFFFF"/>
                </a:solidFill>
                <a:latin typeface="Calibri"/>
                <a:cs typeface="Calibri"/>
              </a:rPr>
              <a:t>δί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003867" y="1440497"/>
            <a:ext cx="408305" cy="408305"/>
          </a:xfrm>
          <a:custGeom>
            <a:avLst/>
            <a:gdLst/>
            <a:ahLst/>
            <a:cxnLst/>
            <a:rect l="l" t="t" r="r" b="b"/>
            <a:pathLst>
              <a:path w="408304" h="408305">
                <a:moveTo>
                  <a:pt x="299402" y="0"/>
                </a:moveTo>
                <a:lnTo>
                  <a:pt x="108902" y="0"/>
                </a:lnTo>
                <a:lnTo>
                  <a:pt x="66675" y="8572"/>
                </a:lnTo>
                <a:lnTo>
                  <a:pt x="31750" y="31750"/>
                </a:lnTo>
                <a:lnTo>
                  <a:pt x="8572" y="66675"/>
                </a:lnTo>
                <a:lnTo>
                  <a:pt x="0" y="108902"/>
                </a:lnTo>
                <a:lnTo>
                  <a:pt x="0" y="299402"/>
                </a:lnTo>
                <a:lnTo>
                  <a:pt x="8572" y="341947"/>
                </a:lnTo>
                <a:lnTo>
                  <a:pt x="31750" y="376555"/>
                </a:lnTo>
                <a:lnTo>
                  <a:pt x="66675" y="399732"/>
                </a:lnTo>
                <a:lnTo>
                  <a:pt x="108902" y="408305"/>
                </a:lnTo>
                <a:lnTo>
                  <a:pt x="299402" y="408305"/>
                </a:lnTo>
                <a:lnTo>
                  <a:pt x="341947" y="399732"/>
                </a:lnTo>
                <a:lnTo>
                  <a:pt x="376555" y="376555"/>
                </a:lnTo>
                <a:lnTo>
                  <a:pt x="399732" y="341947"/>
                </a:lnTo>
                <a:lnTo>
                  <a:pt x="408305" y="299402"/>
                </a:lnTo>
                <a:lnTo>
                  <a:pt x="408305" y="108902"/>
                </a:lnTo>
                <a:lnTo>
                  <a:pt x="399732" y="66675"/>
                </a:lnTo>
                <a:lnTo>
                  <a:pt x="376555" y="31750"/>
                </a:lnTo>
                <a:lnTo>
                  <a:pt x="341947" y="8572"/>
                </a:lnTo>
                <a:lnTo>
                  <a:pt x="29940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14" name="object 14"/>
          <p:cNvSpPr txBox="1"/>
          <p:nvPr/>
        </p:nvSpPr>
        <p:spPr>
          <a:xfrm>
            <a:off x="3155950" y="1497647"/>
            <a:ext cx="11176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75" dirty="0">
                <a:solidFill>
                  <a:srgbClr val="5EA8FF"/>
                </a:solidFill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406640" y="1378585"/>
            <a:ext cx="408305" cy="408305"/>
          </a:xfrm>
          <a:custGeom>
            <a:avLst/>
            <a:gdLst/>
            <a:ahLst/>
            <a:cxnLst/>
            <a:rect l="l" t="t" r="r" b="b"/>
            <a:pathLst>
              <a:path w="408304" h="408305">
                <a:moveTo>
                  <a:pt x="299402" y="0"/>
                </a:moveTo>
                <a:lnTo>
                  <a:pt x="108902" y="0"/>
                </a:lnTo>
                <a:lnTo>
                  <a:pt x="66675" y="8572"/>
                </a:lnTo>
                <a:lnTo>
                  <a:pt x="31750" y="31750"/>
                </a:lnTo>
                <a:lnTo>
                  <a:pt x="8572" y="66675"/>
                </a:lnTo>
                <a:lnTo>
                  <a:pt x="0" y="108902"/>
                </a:lnTo>
                <a:lnTo>
                  <a:pt x="0" y="299402"/>
                </a:lnTo>
                <a:lnTo>
                  <a:pt x="8572" y="341947"/>
                </a:lnTo>
                <a:lnTo>
                  <a:pt x="31750" y="376555"/>
                </a:lnTo>
                <a:lnTo>
                  <a:pt x="66675" y="399732"/>
                </a:lnTo>
                <a:lnTo>
                  <a:pt x="108902" y="408305"/>
                </a:lnTo>
                <a:lnTo>
                  <a:pt x="299402" y="408305"/>
                </a:lnTo>
                <a:lnTo>
                  <a:pt x="341947" y="399732"/>
                </a:lnTo>
                <a:lnTo>
                  <a:pt x="376554" y="376555"/>
                </a:lnTo>
                <a:lnTo>
                  <a:pt x="399732" y="341947"/>
                </a:lnTo>
                <a:lnTo>
                  <a:pt x="408304" y="299402"/>
                </a:lnTo>
                <a:lnTo>
                  <a:pt x="408304" y="108902"/>
                </a:lnTo>
                <a:lnTo>
                  <a:pt x="399732" y="66675"/>
                </a:lnTo>
                <a:lnTo>
                  <a:pt x="376554" y="31750"/>
                </a:lnTo>
                <a:lnTo>
                  <a:pt x="341947" y="8572"/>
                </a:lnTo>
                <a:lnTo>
                  <a:pt x="29940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16" name="object 16"/>
          <p:cNvSpPr txBox="1"/>
          <p:nvPr/>
        </p:nvSpPr>
        <p:spPr>
          <a:xfrm>
            <a:off x="7522209" y="1435734"/>
            <a:ext cx="13081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75" dirty="0">
                <a:solidFill>
                  <a:srgbClr val="5EA8F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03867" y="4345304"/>
            <a:ext cx="408305" cy="408305"/>
          </a:xfrm>
          <a:custGeom>
            <a:avLst/>
            <a:gdLst/>
            <a:ahLst/>
            <a:cxnLst/>
            <a:rect l="l" t="t" r="r" b="b"/>
            <a:pathLst>
              <a:path w="408304" h="408304">
                <a:moveTo>
                  <a:pt x="299402" y="0"/>
                </a:moveTo>
                <a:lnTo>
                  <a:pt x="108902" y="0"/>
                </a:lnTo>
                <a:lnTo>
                  <a:pt x="66675" y="8572"/>
                </a:lnTo>
                <a:lnTo>
                  <a:pt x="31750" y="31750"/>
                </a:lnTo>
                <a:lnTo>
                  <a:pt x="8572" y="66675"/>
                </a:lnTo>
                <a:lnTo>
                  <a:pt x="0" y="108902"/>
                </a:lnTo>
                <a:lnTo>
                  <a:pt x="0" y="299402"/>
                </a:lnTo>
                <a:lnTo>
                  <a:pt x="8572" y="341947"/>
                </a:lnTo>
                <a:lnTo>
                  <a:pt x="31750" y="376555"/>
                </a:lnTo>
                <a:lnTo>
                  <a:pt x="66675" y="399732"/>
                </a:lnTo>
                <a:lnTo>
                  <a:pt x="108902" y="408305"/>
                </a:lnTo>
                <a:lnTo>
                  <a:pt x="299402" y="408305"/>
                </a:lnTo>
                <a:lnTo>
                  <a:pt x="341947" y="399732"/>
                </a:lnTo>
                <a:lnTo>
                  <a:pt x="376555" y="376555"/>
                </a:lnTo>
                <a:lnTo>
                  <a:pt x="399732" y="341947"/>
                </a:lnTo>
                <a:lnTo>
                  <a:pt x="408305" y="299402"/>
                </a:lnTo>
                <a:lnTo>
                  <a:pt x="408305" y="108902"/>
                </a:lnTo>
                <a:lnTo>
                  <a:pt x="399732" y="66675"/>
                </a:lnTo>
                <a:lnTo>
                  <a:pt x="376555" y="31750"/>
                </a:lnTo>
                <a:lnTo>
                  <a:pt x="341947" y="8572"/>
                </a:lnTo>
                <a:lnTo>
                  <a:pt x="29940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18" name="object 18"/>
          <p:cNvSpPr txBox="1"/>
          <p:nvPr/>
        </p:nvSpPr>
        <p:spPr>
          <a:xfrm>
            <a:off x="3121977" y="4401820"/>
            <a:ext cx="12573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35" dirty="0">
                <a:solidFill>
                  <a:srgbClr val="5EA8FF"/>
                </a:solidFill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406640" y="3998595"/>
            <a:ext cx="408305" cy="408305"/>
          </a:xfrm>
          <a:custGeom>
            <a:avLst/>
            <a:gdLst/>
            <a:ahLst/>
            <a:cxnLst/>
            <a:rect l="l" t="t" r="r" b="b"/>
            <a:pathLst>
              <a:path w="408304" h="408304">
                <a:moveTo>
                  <a:pt x="299402" y="0"/>
                </a:moveTo>
                <a:lnTo>
                  <a:pt x="108902" y="0"/>
                </a:lnTo>
                <a:lnTo>
                  <a:pt x="66675" y="8572"/>
                </a:lnTo>
                <a:lnTo>
                  <a:pt x="31750" y="31750"/>
                </a:lnTo>
                <a:lnTo>
                  <a:pt x="8572" y="66675"/>
                </a:lnTo>
                <a:lnTo>
                  <a:pt x="0" y="108902"/>
                </a:lnTo>
                <a:lnTo>
                  <a:pt x="0" y="299402"/>
                </a:lnTo>
                <a:lnTo>
                  <a:pt x="8572" y="341947"/>
                </a:lnTo>
                <a:lnTo>
                  <a:pt x="31750" y="376554"/>
                </a:lnTo>
                <a:lnTo>
                  <a:pt x="66675" y="399732"/>
                </a:lnTo>
                <a:lnTo>
                  <a:pt x="108902" y="408304"/>
                </a:lnTo>
                <a:lnTo>
                  <a:pt x="299402" y="408304"/>
                </a:lnTo>
                <a:lnTo>
                  <a:pt x="341947" y="399732"/>
                </a:lnTo>
                <a:lnTo>
                  <a:pt x="376554" y="376554"/>
                </a:lnTo>
                <a:lnTo>
                  <a:pt x="399732" y="341947"/>
                </a:lnTo>
                <a:lnTo>
                  <a:pt x="408304" y="299402"/>
                </a:lnTo>
                <a:lnTo>
                  <a:pt x="408304" y="108902"/>
                </a:lnTo>
                <a:lnTo>
                  <a:pt x="399732" y="66675"/>
                </a:lnTo>
                <a:lnTo>
                  <a:pt x="376554" y="31750"/>
                </a:lnTo>
                <a:lnTo>
                  <a:pt x="341947" y="8572"/>
                </a:lnTo>
                <a:lnTo>
                  <a:pt x="299402" y="0"/>
                </a:lnTo>
                <a:close/>
              </a:path>
            </a:pathLst>
          </a:custGeom>
          <a:solidFill>
            <a:srgbClr val="11141C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20" name="object 20"/>
          <p:cNvSpPr txBox="1"/>
          <p:nvPr/>
        </p:nvSpPr>
        <p:spPr>
          <a:xfrm>
            <a:off x="7517765" y="4055109"/>
            <a:ext cx="13525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10" dirty="0">
                <a:solidFill>
                  <a:srgbClr val="5EA8FF"/>
                </a:solidFill>
                <a:latin typeface="Times New Roman"/>
                <a:cs typeface="Times New Roman"/>
              </a:rPr>
              <a:t>4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7" y="6237287"/>
            <a:ext cx="2590800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4889" y="700722"/>
            <a:ext cx="1193673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-210" dirty="0">
                <a:solidFill>
                  <a:srgbClr val="3869EF"/>
                </a:solidFill>
                <a:latin typeface="Arial"/>
                <a:cs typeface="Arial"/>
              </a:rPr>
              <a:t>Δε</a:t>
            </a:r>
            <a:r>
              <a:rPr sz="3500" b="1" spc="-220" dirty="0">
                <a:solidFill>
                  <a:srgbClr val="3869EF"/>
                </a:solidFill>
                <a:latin typeface="Arial"/>
                <a:cs typeface="Arial"/>
              </a:rPr>
              <a:t>ο</a:t>
            </a:r>
            <a:r>
              <a:rPr sz="3500" b="1" spc="-195" dirty="0">
                <a:solidFill>
                  <a:srgbClr val="3869EF"/>
                </a:solidFill>
                <a:latin typeface="Arial"/>
                <a:cs typeface="Arial"/>
              </a:rPr>
              <a:t>ντολ</a:t>
            </a:r>
            <a:r>
              <a:rPr sz="3500" b="1" spc="-225" dirty="0">
                <a:solidFill>
                  <a:srgbClr val="3869EF"/>
                </a:solidFill>
                <a:latin typeface="Arial"/>
                <a:cs typeface="Arial"/>
              </a:rPr>
              <a:t>ο</a:t>
            </a:r>
            <a:r>
              <a:rPr sz="3500" b="1" spc="-195" dirty="0">
                <a:solidFill>
                  <a:srgbClr val="3869EF"/>
                </a:solidFill>
                <a:latin typeface="Arial"/>
                <a:cs typeface="Arial"/>
              </a:rPr>
              <a:t>γ</a:t>
            </a:r>
            <a:r>
              <a:rPr sz="3500" b="1" spc="-100" dirty="0">
                <a:solidFill>
                  <a:srgbClr val="3869EF"/>
                </a:solidFill>
                <a:latin typeface="Arial"/>
                <a:cs typeface="Arial"/>
              </a:rPr>
              <a:t>ι</a:t>
            </a:r>
            <a:r>
              <a:rPr sz="3500" b="1" spc="-200" dirty="0">
                <a:solidFill>
                  <a:srgbClr val="3869EF"/>
                </a:solidFill>
                <a:latin typeface="Arial"/>
                <a:cs typeface="Arial"/>
              </a:rPr>
              <a:t>κ</a:t>
            </a:r>
            <a:r>
              <a:rPr sz="3500" b="1" spc="-170" dirty="0">
                <a:solidFill>
                  <a:srgbClr val="3869EF"/>
                </a:solidFill>
                <a:latin typeface="Arial"/>
                <a:cs typeface="Arial"/>
              </a:rPr>
              <a:t>έ</a:t>
            </a:r>
            <a:r>
              <a:rPr sz="3500" b="1" spc="-180" dirty="0">
                <a:solidFill>
                  <a:srgbClr val="3869EF"/>
                </a:solidFill>
                <a:latin typeface="Arial"/>
                <a:cs typeface="Arial"/>
              </a:rPr>
              <a:t>ς</a:t>
            </a:r>
            <a:r>
              <a:rPr sz="3500" b="1" spc="-100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3500" b="1" spc="-275" dirty="0">
                <a:solidFill>
                  <a:srgbClr val="3869EF"/>
                </a:solidFill>
                <a:latin typeface="Arial"/>
                <a:cs typeface="Arial"/>
              </a:rPr>
              <a:t>π</a:t>
            </a:r>
            <a:r>
              <a:rPr sz="3500" b="1" spc="-210" dirty="0">
                <a:solidFill>
                  <a:srgbClr val="3869EF"/>
                </a:solidFill>
                <a:latin typeface="Arial"/>
                <a:cs typeface="Arial"/>
              </a:rPr>
              <a:t>ροκ</a:t>
            </a:r>
            <a:r>
              <a:rPr sz="3500" b="1" spc="-204" dirty="0">
                <a:solidFill>
                  <a:srgbClr val="3869EF"/>
                </a:solidFill>
                <a:latin typeface="Arial"/>
                <a:cs typeface="Arial"/>
              </a:rPr>
              <a:t>λ</a:t>
            </a:r>
            <a:r>
              <a:rPr sz="3500" b="1" spc="-215" dirty="0">
                <a:solidFill>
                  <a:srgbClr val="3869EF"/>
                </a:solidFill>
                <a:latin typeface="Arial"/>
                <a:cs typeface="Arial"/>
              </a:rPr>
              <a:t>ή</a:t>
            </a:r>
            <a:r>
              <a:rPr sz="3500" b="1" spc="-250" dirty="0">
                <a:solidFill>
                  <a:srgbClr val="3869EF"/>
                </a:solidFill>
                <a:latin typeface="Arial"/>
                <a:cs typeface="Arial"/>
              </a:rPr>
              <a:t>σ</a:t>
            </a:r>
            <a:r>
              <a:rPr sz="3500" b="1" spc="-140" dirty="0">
                <a:solidFill>
                  <a:srgbClr val="3869EF"/>
                </a:solidFill>
                <a:latin typeface="Arial"/>
                <a:cs typeface="Arial"/>
              </a:rPr>
              <a:t>ει</a:t>
            </a:r>
            <a:r>
              <a:rPr sz="3500" b="1" spc="-180" dirty="0">
                <a:solidFill>
                  <a:srgbClr val="3869EF"/>
                </a:solidFill>
                <a:latin typeface="Arial"/>
                <a:cs typeface="Arial"/>
              </a:rPr>
              <a:t>ς</a:t>
            </a:r>
            <a:r>
              <a:rPr sz="3500" b="1" spc="-105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3500" b="1" spc="-215" dirty="0">
                <a:solidFill>
                  <a:srgbClr val="3869EF"/>
                </a:solidFill>
                <a:latin typeface="Arial"/>
                <a:cs typeface="Arial"/>
              </a:rPr>
              <a:t>στη</a:t>
            </a:r>
            <a:r>
              <a:rPr sz="3500" b="1" spc="-195" dirty="0">
                <a:solidFill>
                  <a:srgbClr val="3869EF"/>
                </a:solidFill>
                <a:latin typeface="Arial"/>
                <a:cs typeface="Arial"/>
              </a:rPr>
              <a:t>ν</a:t>
            </a:r>
            <a:r>
              <a:rPr sz="3500" b="1" spc="-100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3500" b="1" spc="-175" dirty="0">
                <a:solidFill>
                  <a:srgbClr val="3869EF"/>
                </a:solidFill>
                <a:latin typeface="Arial"/>
                <a:cs typeface="Arial"/>
              </a:rPr>
              <a:t>ενεργει</a:t>
            </a:r>
            <a:r>
              <a:rPr sz="3500" b="1" spc="-225" dirty="0">
                <a:solidFill>
                  <a:srgbClr val="3869EF"/>
                </a:solidFill>
                <a:latin typeface="Arial"/>
                <a:cs typeface="Arial"/>
              </a:rPr>
              <a:t>α</a:t>
            </a:r>
            <a:r>
              <a:rPr sz="3500" b="1" spc="-200" dirty="0">
                <a:solidFill>
                  <a:srgbClr val="3869EF"/>
                </a:solidFill>
                <a:latin typeface="Arial"/>
                <a:cs typeface="Arial"/>
              </a:rPr>
              <a:t>κ</a:t>
            </a:r>
            <a:r>
              <a:rPr sz="3500" b="1" spc="-210" dirty="0">
                <a:solidFill>
                  <a:srgbClr val="3869EF"/>
                </a:solidFill>
                <a:latin typeface="Arial"/>
                <a:cs typeface="Arial"/>
              </a:rPr>
              <a:t>ή</a:t>
            </a:r>
            <a:r>
              <a:rPr sz="3500" b="1" spc="-75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3500" b="1" spc="-210" dirty="0">
                <a:solidFill>
                  <a:srgbClr val="3869EF"/>
                </a:solidFill>
                <a:latin typeface="Arial"/>
                <a:cs typeface="Arial"/>
              </a:rPr>
              <a:t>κ</a:t>
            </a:r>
            <a:r>
              <a:rPr sz="3500" b="1" spc="-220" dirty="0">
                <a:solidFill>
                  <a:srgbClr val="3869EF"/>
                </a:solidFill>
                <a:latin typeface="Arial"/>
                <a:cs typeface="Arial"/>
              </a:rPr>
              <a:t>υ</a:t>
            </a:r>
            <a:r>
              <a:rPr sz="3500" b="1" spc="-229" dirty="0">
                <a:solidFill>
                  <a:srgbClr val="3869EF"/>
                </a:solidFill>
                <a:latin typeface="Arial"/>
                <a:cs typeface="Arial"/>
              </a:rPr>
              <a:t>β</a:t>
            </a:r>
            <a:r>
              <a:rPr sz="3500" b="1" spc="-180" dirty="0">
                <a:solidFill>
                  <a:srgbClr val="3869EF"/>
                </a:solidFill>
                <a:latin typeface="Arial"/>
                <a:cs typeface="Arial"/>
              </a:rPr>
              <a:t>ε</a:t>
            </a:r>
            <a:r>
              <a:rPr sz="3500" b="1" spc="-229" dirty="0">
                <a:solidFill>
                  <a:srgbClr val="3869EF"/>
                </a:solidFill>
                <a:latin typeface="Arial"/>
                <a:cs typeface="Arial"/>
              </a:rPr>
              <a:t>ρ</a:t>
            </a:r>
            <a:r>
              <a:rPr sz="3500" b="1" spc="-210" dirty="0">
                <a:solidFill>
                  <a:srgbClr val="3869EF"/>
                </a:solidFill>
                <a:latin typeface="Arial"/>
                <a:cs typeface="Arial"/>
              </a:rPr>
              <a:t>ν</a:t>
            </a:r>
            <a:r>
              <a:rPr sz="3500" b="1" spc="-229" dirty="0">
                <a:solidFill>
                  <a:srgbClr val="3869EF"/>
                </a:solidFill>
                <a:latin typeface="Arial"/>
                <a:cs typeface="Arial"/>
              </a:rPr>
              <a:t>οα</a:t>
            </a:r>
            <a:r>
              <a:rPr sz="3500" b="1" spc="-250" dirty="0">
                <a:solidFill>
                  <a:srgbClr val="3869EF"/>
                </a:solidFill>
                <a:latin typeface="Arial"/>
                <a:cs typeface="Arial"/>
              </a:rPr>
              <a:t>σ</a:t>
            </a:r>
            <a:r>
              <a:rPr sz="3500" b="1" spc="-265" dirty="0">
                <a:solidFill>
                  <a:srgbClr val="3869EF"/>
                </a:solidFill>
                <a:latin typeface="Arial"/>
                <a:cs typeface="Arial"/>
              </a:rPr>
              <a:t>φ</a:t>
            </a:r>
            <a:r>
              <a:rPr sz="3500" b="1" spc="-229" dirty="0">
                <a:solidFill>
                  <a:srgbClr val="3869EF"/>
                </a:solidFill>
                <a:latin typeface="Arial"/>
                <a:cs typeface="Arial"/>
              </a:rPr>
              <a:t>ά</a:t>
            </a:r>
            <a:r>
              <a:rPr sz="3500" b="1" spc="-210" dirty="0">
                <a:solidFill>
                  <a:srgbClr val="3869EF"/>
                </a:solidFill>
                <a:latin typeface="Arial"/>
                <a:cs typeface="Arial"/>
              </a:rPr>
              <a:t>λ</a:t>
            </a:r>
            <a:r>
              <a:rPr sz="3500" b="1" spc="-180" dirty="0">
                <a:solidFill>
                  <a:srgbClr val="3869EF"/>
                </a:solidFill>
                <a:latin typeface="Arial"/>
                <a:cs typeface="Arial"/>
              </a:rPr>
              <a:t>ε</a:t>
            </a:r>
            <a:r>
              <a:rPr sz="3500" b="1" spc="-110" dirty="0">
                <a:solidFill>
                  <a:srgbClr val="3869EF"/>
                </a:solidFill>
                <a:latin typeface="Arial"/>
                <a:cs typeface="Arial"/>
              </a:rPr>
              <a:t>ι</a:t>
            </a:r>
            <a:r>
              <a:rPr sz="3500" b="1" spc="-215" dirty="0">
                <a:solidFill>
                  <a:srgbClr val="3869EF"/>
                </a:solidFill>
                <a:latin typeface="Arial"/>
                <a:cs typeface="Arial"/>
              </a:rPr>
              <a:t>α</a:t>
            </a:r>
            <a:endParaRPr sz="3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4889" y="2559684"/>
            <a:ext cx="318897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Α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π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όρρητ</a:t>
            </a:r>
            <a:r>
              <a:rPr sz="1750" b="1" dirty="0">
                <a:solidFill>
                  <a:srgbClr val="3869EF"/>
                </a:solidFill>
                <a:latin typeface="Calibri"/>
                <a:cs typeface="Calibri"/>
              </a:rPr>
              <a:t>ο</a:t>
            </a:r>
            <a:r>
              <a:rPr sz="1750" b="1" spc="-60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κα</a:t>
            </a:r>
            <a:r>
              <a:rPr sz="1750" b="1" dirty="0">
                <a:solidFill>
                  <a:srgbClr val="3869EF"/>
                </a:solidFill>
                <a:latin typeface="Calibri"/>
                <a:cs typeface="Calibri"/>
              </a:rPr>
              <a:t>ι</a:t>
            </a:r>
            <a:r>
              <a:rPr sz="1750" b="1" spc="-5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α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σ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φ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ά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λε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ι</a:t>
            </a:r>
            <a:r>
              <a:rPr sz="1750" b="1" dirty="0">
                <a:solidFill>
                  <a:srgbClr val="3869EF"/>
                </a:solidFill>
                <a:latin typeface="Calibri"/>
                <a:cs typeface="Calibri"/>
              </a:rPr>
              <a:t>α</a:t>
            </a:r>
            <a:r>
              <a:rPr sz="1750" b="1" spc="-5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δεδο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μ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έ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ν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ω</a:t>
            </a:r>
            <a:r>
              <a:rPr sz="1750" b="1" dirty="0">
                <a:solidFill>
                  <a:srgbClr val="3869EF"/>
                </a:solidFill>
                <a:latin typeface="Calibri"/>
                <a:cs typeface="Calibri"/>
              </a:rPr>
              <a:t>ν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4889" y="3017520"/>
            <a:ext cx="3760470" cy="14890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639"/>
              </a:lnSpc>
              <a:spcBef>
                <a:spcPts val="185"/>
              </a:spcBef>
            </a:pP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Οι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εταιρείες 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ενέργειας 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συλλέγουν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και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αποθηκεύουν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τεράστιες 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πο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ότ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ευ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ί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θ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ητω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δε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δ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ομέ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ων</a:t>
            </a:r>
            <a:r>
              <a:rPr sz="1400" spc="-80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συμπε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ρ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λ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μβα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νομ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έ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νω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ν  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πληροφοριών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πελατών</a:t>
            </a:r>
            <a:r>
              <a:rPr sz="1400" spc="-135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λειτουργικών 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δεδομένων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στοιχείων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κρίσιμων </a:t>
            </a:r>
            <a:r>
              <a:rPr sz="1400" spc="-3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10" dirty="0">
                <a:solidFill>
                  <a:srgbClr val="262323"/>
                </a:solidFill>
                <a:latin typeface="Times New Roman"/>
                <a:cs typeface="Times New Roman"/>
              </a:rPr>
              <a:t>υποδομών</a:t>
            </a:r>
            <a:r>
              <a:rPr sz="1400" spc="-210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2700" marR="10795">
              <a:lnSpc>
                <a:spcPts val="1639"/>
              </a:lnSpc>
              <a:spcBef>
                <a:spcPts val="5"/>
              </a:spcBef>
            </a:pPr>
            <a:r>
              <a:rPr sz="1400" spc="-260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επα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γγε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λ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μ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ί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κυ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β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ρνο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204" dirty="0">
                <a:solidFill>
                  <a:srgbClr val="262323"/>
                </a:solidFill>
                <a:latin typeface="Times New Roman"/>
                <a:cs typeface="Times New Roman"/>
              </a:rPr>
              <a:t>φ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ά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λ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πρέ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π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δ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ασ</a:t>
            </a:r>
            <a:r>
              <a:rPr sz="1400" spc="-210" dirty="0">
                <a:solidFill>
                  <a:srgbClr val="262323"/>
                </a:solidFill>
                <a:latin typeface="Times New Roman"/>
                <a:cs typeface="Times New Roman"/>
              </a:rPr>
              <a:t>φ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αλ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ί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ζ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υν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ότι 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τα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δεδομένα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αυτά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προστατεύονται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από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ανεξουσιοδοτημένη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90"/>
              </a:lnSpc>
            </a:pP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πρόσβαση</a:t>
            </a:r>
            <a:r>
              <a:rPr sz="1400" spc="-120" dirty="0">
                <a:solidFill>
                  <a:srgbClr val="262323"/>
                </a:solidFill>
                <a:latin typeface="Arial"/>
                <a:cs typeface="Arial"/>
              </a:rPr>
              <a:t>,</a:t>
            </a:r>
            <a:r>
              <a:rPr sz="1400" spc="-80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κατάχρηση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ή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αποκάλυψη</a:t>
            </a:r>
            <a:r>
              <a:rPr sz="1400" spc="-145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96865" y="2528252"/>
            <a:ext cx="2606675" cy="621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800"/>
              </a:lnSpc>
              <a:spcBef>
                <a:spcPts val="100"/>
              </a:spcBef>
            </a:pP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Ε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ξ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ι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σ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ορρ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ό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πησ</a:t>
            </a:r>
            <a:r>
              <a:rPr sz="1750" b="1" dirty="0">
                <a:solidFill>
                  <a:srgbClr val="3869EF"/>
                </a:solidFill>
                <a:latin typeface="Calibri"/>
                <a:cs typeface="Calibri"/>
              </a:rPr>
              <a:t>η</a:t>
            </a:r>
            <a:r>
              <a:rPr sz="1750" b="1" spc="-60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α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σ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φ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ά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λε</a:t>
            </a:r>
            <a:r>
              <a:rPr sz="1750" b="1" spc="-70" dirty="0">
                <a:solidFill>
                  <a:srgbClr val="3869EF"/>
                </a:solidFill>
                <a:latin typeface="Calibri"/>
                <a:cs typeface="Calibri"/>
              </a:rPr>
              <a:t>ι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α</a:t>
            </a:r>
            <a:r>
              <a:rPr sz="1750" b="1" dirty="0">
                <a:solidFill>
                  <a:srgbClr val="3869EF"/>
                </a:solidFill>
                <a:latin typeface="Calibri"/>
                <a:cs typeface="Calibri"/>
              </a:rPr>
              <a:t>ς</a:t>
            </a:r>
            <a:r>
              <a:rPr sz="1750" b="1" spc="-5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75" dirty="0">
                <a:solidFill>
                  <a:srgbClr val="3869EF"/>
                </a:solidFill>
                <a:latin typeface="Calibri"/>
                <a:cs typeface="Calibri"/>
              </a:rPr>
              <a:t>κα</a:t>
            </a:r>
            <a:r>
              <a:rPr sz="1750" b="1" dirty="0">
                <a:solidFill>
                  <a:srgbClr val="3869EF"/>
                </a:solidFill>
                <a:latin typeface="Calibri"/>
                <a:cs typeface="Calibri"/>
              </a:rPr>
              <a:t>ι  </a:t>
            </a:r>
            <a:r>
              <a:rPr sz="1750" b="1" spc="-15" dirty="0">
                <a:solidFill>
                  <a:srgbClr val="3869EF"/>
                </a:solidFill>
                <a:latin typeface="Calibri"/>
                <a:cs typeface="Calibri"/>
              </a:rPr>
              <a:t>προσβασιμότητας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96865" y="3308350"/>
            <a:ext cx="3778885" cy="12801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97600"/>
              </a:lnSpc>
              <a:spcBef>
                <a:spcPts val="140"/>
              </a:spcBef>
            </a:pP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Ενώ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τα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ισχυρά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μέτρα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 ασφαλείας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είναι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ουσιώδη</a:t>
            </a:r>
            <a:r>
              <a:rPr sz="1400" spc="-135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πρέπει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να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εξ</a:t>
            </a:r>
            <a:r>
              <a:rPr sz="1400" spc="-7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ρ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ροπού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ντ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7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μ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ά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γ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κ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πρόσβαση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του 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εξουσιοδοτημένου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προσωπικού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στα</a:t>
            </a:r>
            <a:r>
              <a:rPr sz="1400" spc="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συστήματα</a:t>
            </a:r>
            <a:r>
              <a:rPr sz="1400" spc="1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και 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τα 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δεδομένα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εγκαίρως</a:t>
            </a:r>
            <a:r>
              <a:rPr sz="1400" spc="-160" dirty="0">
                <a:solidFill>
                  <a:srgbClr val="262323"/>
                </a:solidFill>
                <a:latin typeface="Arial"/>
                <a:cs typeface="Arial"/>
              </a:rPr>
              <a:t>.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Οι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υπερβολικά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περιοριστικοί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έλεγχοι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μπορούν </a:t>
            </a:r>
            <a:r>
              <a:rPr sz="1400" spc="-3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εμ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π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οδ</a:t>
            </a:r>
            <a:r>
              <a:rPr sz="1400" spc="-75" dirty="0">
                <a:solidFill>
                  <a:srgbClr val="262323"/>
                </a:solidFill>
                <a:latin typeface="Times New Roman"/>
                <a:cs typeface="Times New Roman"/>
              </a:rPr>
              <a:t>ί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σου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0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2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215" dirty="0">
                <a:solidFill>
                  <a:srgbClr val="262323"/>
                </a:solidFill>
                <a:latin typeface="Times New Roman"/>
                <a:cs typeface="Times New Roman"/>
              </a:rPr>
              <a:t>π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οδοτικ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ή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4" dirty="0">
                <a:solidFill>
                  <a:srgbClr val="262323"/>
                </a:solidFill>
                <a:latin typeface="Times New Roman"/>
                <a:cs typeface="Times New Roman"/>
              </a:rPr>
              <a:t>λ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το</a:t>
            </a:r>
            <a:r>
              <a:rPr sz="1400" spc="-210" dirty="0">
                <a:solidFill>
                  <a:srgbClr val="262323"/>
                </a:solidFill>
                <a:latin typeface="Times New Roman"/>
                <a:cs typeface="Times New Roman"/>
              </a:rPr>
              <a:t>υ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ργί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κα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4" dirty="0">
                <a:solidFill>
                  <a:srgbClr val="262323"/>
                </a:solidFill>
                <a:latin typeface="Times New Roman"/>
                <a:cs typeface="Times New Roman"/>
              </a:rPr>
              <a:t>δυνητ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κά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θέ</a:t>
            </a:r>
            <a:r>
              <a:rPr sz="1400" spc="-225" dirty="0">
                <a:solidFill>
                  <a:srgbClr val="262323"/>
                </a:solidFill>
                <a:latin typeface="Times New Roman"/>
                <a:cs typeface="Times New Roman"/>
              </a:rPr>
              <a:t>σο</a:t>
            </a:r>
            <a:r>
              <a:rPr sz="1400" spc="-200" dirty="0">
                <a:solidFill>
                  <a:srgbClr val="262323"/>
                </a:solidFill>
                <a:latin typeface="Times New Roman"/>
                <a:cs typeface="Times New Roman"/>
              </a:rPr>
              <a:t>υν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σε  κίνδυν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29" dirty="0">
                <a:solidFill>
                  <a:srgbClr val="262323"/>
                </a:solidFill>
                <a:latin typeface="Times New Roman"/>
                <a:cs typeface="Times New Roman"/>
              </a:rPr>
              <a:t>ζω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ές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κα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αστά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σει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έκτ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κτ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ά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γ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κ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00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68840" y="2559684"/>
            <a:ext cx="214630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5" dirty="0">
                <a:solidFill>
                  <a:srgbClr val="3869EF"/>
                </a:solidFill>
                <a:latin typeface="Calibri"/>
                <a:cs typeface="Calibri"/>
              </a:rPr>
              <a:t>Αποκάλυψη</a:t>
            </a:r>
            <a:r>
              <a:rPr sz="1750" b="1" spc="-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1750" b="1" spc="-50" dirty="0">
                <a:solidFill>
                  <a:srgbClr val="3869EF"/>
                </a:solidFill>
                <a:latin typeface="Calibri"/>
                <a:cs typeface="Calibri"/>
              </a:rPr>
              <a:t>ευπάθειας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68840" y="3017520"/>
            <a:ext cx="3468370" cy="16973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97600"/>
              </a:lnSpc>
              <a:spcBef>
                <a:spcPts val="140"/>
              </a:spcBef>
            </a:pP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Οι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επαγγελματίες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της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κυβερνοασφάλειας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ενδέχεται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45" dirty="0">
                <a:solidFill>
                  <a:srgbClr val="262323"/>
                </a:solidFill>
                <a:latin typeface="Times New Roman"/>
                <a:cs typeface="Times New Roman"/>
              </a:rPr>
              <a:t>να </a:t>
            </a:r>
            <a:r>
              <a:rPr sz="1400" spc="-2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54" dirty="0">
                <a:solidFill>
                  <a:srgbClr val="262323"/>
                </a:solidFill>
                <a:latin typeface="Times New Roman"/>
                <a:cs typeface="Times New Roman"/>
              </a:rPr>
              <a:t>ανακαλύψουν</a:t>
            </a:r>
            <a:r>
              <a:rPr sz="1400" spc="-25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15" dirty="0">
                <a:solidFill>
                  <a:srgbClr val="262323"/>
                </a:solidFill>
                <a:latin typeface="Times New Roman"/>
                <a:cs typeface="Times New Roman"/>
              </a:rPr>
              <a:t>κρίσιμες</a:t>
            </a:r>
            <a:r>
              <a:rPr sz="1400" spc="-21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29" dirty="0">
                <a:solidFill>
                  <a:srgbClr val="262323"/>
                </a:solidFill>
                <a:latin typeface="Times New Roman"/>
                <a:cs typeface="Times New Roman"/>
              </a:rPr>
              <a:t>Ευπάθειες</a:t>
            </a:r>
            <a:r>
              <a:rPr sz="1400" spc="-22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40" dirty="0">
                <a:solidFill>
                  <a:srgbClr val="262323"/>
                </a:solidFill>
                <a:latin typeface="Times New Roman"/>
                <a:cs typeface="Times New Roman"/>
              </a:rPr>
              <a:t>σε</a:t>
            </a:r>
            <a:r>
              <a:rPr sz="1400" spc="-2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συστήματα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ή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λογισμικό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που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χ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ρ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ησι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μ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οπο</a:t>
            </a:r>
            <a:r>
              <a:rPr sz="1400" spc="-7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ού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τα</a:t>
            </a:r>
            <a:r>
              <a:rPr sz="1400" spc="-7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στο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τομ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έ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τη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εν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έ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ρ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γ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9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60" dirty="0">
                <a:solidFill>
                  <a:srgbClr val="262323"/>
                </a:solidFill>
                <a:latin typeface="Arial"/>
                <a:cs typeface="Arial"/>
              </a:rPr>
              <a:t>.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Π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ρ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έπε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2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να 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αντιμετωπίσουν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 το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ηθικό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δίλημμα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 του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αν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θα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πρέπει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να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ποκ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λ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ύ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ψ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ου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υ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έ</a:t>
            </a:r>
            <a:r>
              <a:rPr sz="1400" spc="-11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τι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40" dirty="0">
                <a:solidFill>
                  <a:srgbClr val="262323"/>
                </a:solidFill>
                <a:latin typeface="Times New Roman"/>
                <a:cs typeface="Times New Roman"/>
              </a:rPr>
              <a:t>Ευ</a:t>
            </a:r>
            <a:r>
              <a:rPr sz="1400" spc="-215" dirty="0">
                <a:solidFill>
                  <a:srgbClr val="262323"/>
                </a:solidFill>
                <a:latin typeface="Times New Roman"/>
                <a:cs typeface="Times New Roman"/>
              </a:rPr>
              <a:t>π</a:t>
            </a:r>
            <a:r>
              <a:rPr sz="1400" spc="-225" dirty="0">
                <a:solidFill>
                  <a:srgbClr val="262323"/>
                </a:solidFill>
                <a:latin typeface="Times New Roman"/>
                <a:cs typeface="Times New Roman"/>
              </a:rPr>
              <a:t>ά</a:t>
            </a:r>
            <a:r>
              <a:rPr sz="1400" spc="-204" dirty="0">
                <a:solidFill>
                  <a:srgbClr val="262323"/>
                </a:solidFill>
                <a:latin typeface="Times New Roman"/>
                <a:cs typeface="Times New Roman"/>
              </a:rPr>
              <a:t>θ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14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04" dirty="0">
                <a:solidFill>
                  <a:srgbClr val="262323"/>
                </a:solidFill>
                <a:latin typeface="Times New Roman"/>
                <a:cs typeface="Times New Roman"/>
              </a:rPr>
              <a:t>δ</a:t>
            </a:r>
            <a:r>
              <a:rPr sz="1400" spc="-22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229" dirty="0">
                <a:solidFill>
                  <a:srgbClr val="262323"/>
                </a:solidFill>
                <a:latin typeface="Times New Roman"/>
                <a:cs typeface="Times New Roman"/>
              </a:rPr>
              <a:t>μ</a:t>
            </a:r>
            <a:r>
              <a:rPr sz="1400" spc="-215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229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200" dirty="0">
                <a:solidFill>
                  <a:srgbClr val="262323"/>
                </a:solidFill>
                <a:latin typeface="Times New Roman"/>
                <a:cs typeface="Times New Roman"/>
              </a:rPr>
              <a:t>ίω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20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γ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90" dirty="0">
                <a:solidFill>
                  <a:srgbClr val="262323"/>
                </a:solidFill>
                <a:latin typeface="Times New Roman"/>
                <a:cs typeface="Times New Roman"/>
              </a:rPr>
              <a:t>γ</a:t>
            </a:r>
            <a:r>
              <a:rPr sz="1400" spc="-204" dirty="0">
                <a:solidFill>
                  <a:srgbClr val="262323"/>
                </a:solidFill>
                <a:latin typeface="Times New Roman"/>
                <a:cs typeface="Times New Roman"/>
              </a:rPr>
              <a:t>ον</a:t>
            </a:r>
            <a:r>
              <a:rPr sz="1400" spc="-215" dirty="0">
                <a:solidFill>
                  <a:srgbClr val="262323"/>
                </a:solidFill>
                <a:latin typeface="Times New Roman"/>
                <a:cs typeface="Times New Roman"/>
              </a:rPr>
              <a:t>ό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215" dirty="0">
                <a:solidFill>
                  <a:srgbClr val="262323"/>
                </a:solidFill>
                <a:latin typeface="Times New Roman"/>
                <a:cs typeface="Times New Roman"/>
              </a:rPr>
              <a:t>πο</a:t>
            </a:r>
            <a:r>
              <a:rPr sz="1400" spc="-210" dirty="0">
                <a:solidFill>
                  <a:srgbClr val="262323"/>
                </a:solidFill>
                <a:latin typeface="Times New Roman"/>
                <a:cs typeface="Times New Roman"/>
              </a:rPr>
              <a:t>υ</a:t>
            </a:r>
            <a:r>
              <a:rPr sz="1400" spc="-8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θα  μπορ</a:t>
            </a:r>
            <a:r>
              <a:rPr sz="1400" spc="-215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210" dirty="0">
                <a:solidFill>
                  <a:srgbClr val="262323"/>
                </a:solidFill>
                <a:latin typeface="Times New Roman"/>
                <a:cs typeface="Times New Roman"/>
              </a:rPr>
              <a:t>ύ</a:t>
            </a:r>
            <a:r>
              <a:rPr sz="1400" spc="-235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8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δυνητ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κά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5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α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βοηθήσε</a:t>
            </a:r>
            <a:r>
              <a:rPr sz="1400" spc="-9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κα</a:t>
            </a:r>
            <a:r>
              <a:rPr sz="1400" spc="-180" dirty="0">
                <a:solidFill>
                  <a:srgbClr val="262323"/>
                </a:solidFill>
                <a:latin typeface="Times New Roman"/>
                <a:cs typeface="Times New Roman"/>
              </a:rPr>
              <a:t>κόβουλο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υ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95" dirty="0">
                <a:solidFill>
                  <a:srgbClr val="262323"/>
                </a:solidFill>
                <a:latin typeface="Times New Roman"/>
                <a:cs typeface="Times New Roman"/>
              </a:rPr>
              <a:t>φο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ρ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ε</a:t>
            </a:r>
            <a:r>
              <a:rPr sz="1400" spc="-100" dirty="0">
                <a:solidFill>
                  <a:srgbClr val="262323"/>
                </a:solidFill>
                <a:latin typeface="Times New Roman"/>
                <a:cs typeface="Times New Roman"/>
              </a:rPr>
              <a:t>ί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ς</a:t>
            </a:r>
            <a:r>
              <a:rPr sz="1400" spc="-100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ή</a:t>
            </a:r>
            <a:r>
              <a:rPr sz="1400" spc="-6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να  </a:t>
            </a:r>
            <a:r>
              <a:rPr sz="1400" spc="-175" dirty="0">
                <a:solidFill>
                  <a:srgbClr val="262323"/>
                </a:solidFill>
                <a:latin typeface="Times New Roman"/>
                <a:cs typeface="Times New Roman"/>
              </a:rPr>
              <a:t>συνεργαστούν</a:t>
            </a:r>
            <a:r>
              <a:rPr sz="1400" spc="-6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με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60" dirty="0">
                <a:solidFill>
                  <a:srgbClr val="262323"/>
                </a:solidFill>
                <a:latin typeface="Times New Roman"/>
                <a:cs typeface="Times New Roman"/>
              </a:rPr>
              <a:t>τους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70" dirty="0">
                <a:solidFill>
                  <a:srgbClr val="262323"/>
                </a:solidFill>
                <a:latin typeface="Times New Roman"/>
                <a:cs typeface="Times New Roman"/>
              </a:rPr>
              <a:t>προμηθευτές</a:t>
            </a:r>
            <a:r>
              <a:rPr sz="1400" spc="-5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Times New Roman"/>
                <a:cs typeface="Times New Roman"/>
              </a:rPr>
              <a:t>και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Times New Roman"/>
                <a:cs typeface="Times New Roman"/>
              </a:rPr>
              <a:t>τις</a:t>
            </a:r>
            <a:r>
              <a:rPr sz="1400" spc="-3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οργανώσεις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για</a:t>
            </a:r>
            <a:r>
              <a:rPr sz="1400" spc="-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τη </a:t>
            </a:r>
            <a:r>
              <a:rPr sz="1400" spc="-335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40" dirty="0">
                <a:solidFill>
                  <a:srgbClr val="262323"/>
                </a:solidFill>
                <a:latin typeface="Times New Roman"/>
                <a:cs typeface="Times New Roman"/>
              </a:rPr>
              <a:t>δ</a:t>
            </a:r>
            <a:r>
              <a:rPr sz="1400" spc="-75" dirty="0">
                <a:solidFill>
                  <a:srgbClr val="262323"/>
                </a:solidFill>
                <a:latin typeface="Times New Roman"/>
                <a:cs typeface="Times New Roman"/>
              </a:rPr>
              <a:t>ι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ευ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θυ</a:t>
            </a:r>
            <a:r>
              <a:rPr sz="1400" spc="-130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σι</a:t>
            </a:r>
            <a:r>
              <a:rPr sz="1400" spc="-145" dirty="0">
                <a:solidFill>
                  <a:srgbClr val="262323"/>
                </a:solidFill>
                <a:latin typeface="Times New Roman"/>
                <a:cs typeface="Times New Roman"/>
              </a:rPr>
              <a:t>ο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δότ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σ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ων</a:t>
            </a:r>
            <a:r>
              <a:rPr sz="1400" spc="-40" dirty="0">
                <a:solidFill>
                  <a:srgbClr val="262323"/>
                </a:solidFill>
                <a:latin typeface="Times New Roman"/>
                <a:cs typeface="Times New Roman"/>
              </a:rPr>
              <a:t> 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ζ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150" dirty="0">
                <a:solidFill>
                  <a:srgbClr val="262323"/>
                </a:solidFill>
                <a:latin typeface="Times New Roman"/>
                <a:cs typeface="Times New Roman"/>
              </a:rPr>
              <a:t>η</a:t>
            </a:r>
            <a:r>
              <a:rPr sz="1400" spc="-155" dirty="0">
                <a:solidFill>
                  <a:srgbClr val="262323"/>
                </a:solidFill>
                <a:latin typeface="Times New Roman"/>
                <a:cs typeface="Times New Roman"/>
              </a:rPr>
              <a:t>μά</a:t>
            </a:r>
            <a:r>
              <a:rPr sz="1400" spc="-120" dirty="0">
                <a:solidFill>
                  <a:srgbClr val="262323"/>
                </a:solidFill>
                <a:latin typeface="Times New Roman"/>
                <a:cs typeface="Times New Roman"/>
              </a:rPr>
              <a:t>τ</a:t>
            </a:r>
            <a:r>
              <a:rPr sz="1400" spc="-185" dirty="0">
                <a:solidFill>
                  <a:srgbClr val="262323"/>
                </a:solidFill>
                <a:latin typeface="Times New Roman"/>
                <a:cs typeface="Times New Roman"/>
              </a:rPr>
              <a:t>ω</a:t>
            </a:r>
            <a:r>
              <a:rPr sz="1400" spc="-135" dirty="0">
                <a:solidFill>
                  <a:srgbClr val="262323"/>
                </a:solidFill>
                <a:latin typeface="Times New Roman"/>
                <a:cs typeface="Times New Roman"/>
              </a:rPr>
              <a:t>ν</a:t>
            </a:r>
            <a:r>
              <a:rPr sz="1400" spc="-80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9944" y="6035040"/>
            <a:ext cx="1761489" cy="28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75" dirty="0">
                <a:latin typeface="Arial"/>
                <a:cs typeface="Arial"/>
              </a:rPr>
              <a:t>CSP001_C_E-TOPIC-1: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spc="-35" dirty="0">
                <a:latin typeface="Arial"/>
                <a:cs typeface="Arial"/>
              </a:rPr>
              <a:t>Pares</a:t>
            </a:r>
            <a:r>
              <a:rPr sz="850" dirty="0">
                <a:latin typeface="Arial"/>
                <a:cs typeface="Arial"/>
              </a:rPr>
              <a:t>h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0" dirty="0">
                <a:latin typeface="Arial"/>
                <a:cs typeface="Arial"/>
              </a:rPr>
              <a:t>R</a:t>
            </a:r>
            <a:r>
              <a:rPr sz="850" spc="-35" dirty="0">
                <a:latin typeface="Arial"/>
                <a:cs typeface="Arial"/>
              </a:rPr>
              <a:t>athod</a:t>
            </a:r>
            <a:r>
              <a:rPr sz="850" dirty="0">
                <a:latin typeface="Arial"/>
                <a:cs typeface="Arial"/>
              </a:rPr>
              <a:t>,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Arial"/>
                <a:cs typeface="Arial"/>
              </a:rPr>
              <a:t>Laur</a:t>
            </a:r>
            <a:r>
              <a:rPr sz="850" spc="-30" dirty="0">
                <a:latin typeface="Arial"/>
                <a:cs typeface="Arial"/>
              </a:rPr>
              <a:t>e</a:t>
            </a:r>
            <a:r>
              <a:rPr sz="850" dirty="0">
                <a:latin typeface="Arial"/>
                <a:cs typeface="Arial"/>
              </a:rPr>
              <a:t>a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Calibri"/>
                <a:cs typeface="Calibri"/>
              </a:rPr>
              <a:t>ΗΠΑ</a:t>
            </a:r>
            <a:r>
              <a:rPr sz="850" dirty="0">
                <a:latin typeface="Arial"/>
                <a:cs typeface="Arial"/>
              </a:rPr>
              <a:t>,</a:t>
            </a:r>
            <a:r>
              <a:rPr sz="850" spc="-65" dirty="0">
                <a:latin typeface="Arial"/>
                <a:cs typeface="Arial"/>
              </a:rPr>
              <a:t> </a:t>
            </a:r>
            <a:r>
              <a:rPr sz="850" spc="-35" dirty="0">
                <a:latin typeface="Calibri"/>
                <a:cs typeface="Calibri"/>
              </a:rPr>
              <a:t>Φινλα</a:t>
            </a:r>
            <a:r>
              <a:rPr sz="850" spc="-30" dirty="0">
                <a:latin typeface="Calibri"/>
                <a:cs typeface="Calibri"/>
              </a:rPr>
              <a:t>ν</a:t>
            </a:r>
            <a:r>
              <a:rPr sz="850" spc="-35" dirty="0">
                <a:latin typeface="Calibri"/>
                <a:cs typeface="Calibri"/>
              </a:rPr>
              <a:t>δί</a:t>
            </a:r>
            <a:r>
              <a:rPr sz="850" dirty="0">
                <a:latin typeface="Calibri"/>
                <a:cs typeface="Calibri"/>
              </a:rPr>
              <a:t>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7" y="6024879"/>
            <a:ext cx="2590800" cy="48164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467" y="1775777"/>
            <a:ext cx="501332" cy="50292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18759" y="1775777"/>
            <a:ext cx="501332" cy="50292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91052" y="1775777"/>
            <a:ext cx="501332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4889" y="700722"/>
            <a:ext cx="880999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-240" dirty="0">
                <a:solidFill>
                  <a:srgbClr val="3869EF"/>
                </a:solidFill>
                <a:latin typeface="Arial"/>
                <a:cs typeface="Arial"/>
              </a:rPr>
              <a:t>Πρ</a:t>
            </a:r>
            <a:r>
              <a:rPr sz="3500" b="1" spc="-225" dirty="0">
                <a:solidFill>
                  <a:srgbClr val="3869EF"/>
                </a:solidFill>
                <a:latin typeface="Arial"/>
                <a:cs typeface="Arial"/>
              </a:rPr>
              <a:t>ο</a:t>
            </a:r>
            <a:r>
              <a:rPr sz="3500" b="1" spc="-195" dirty="0">
                <a:solidFill>
                  <a:srgbClr val="3869EF"/>
                </a:solidFill>
                <a:latin typeface="Arial"/>
                <a:cs typeface="Arial"/>
              </a:rPr>
              <a:t>γ</a:t>
            </a:r>
            <a:r>
              <a:rPr sz="3500" b="1" spc="-225" dirty="0">
                <a:solidFill>
                  <a:srgbClr val="3869EF"/>
                </a:solidFill>
                <a:latin typeface="Arial"/>
                <a:cs typeface="Arial"/>
              </a:rPr>
              <a:t>ρ</a:t>
            </a:r>
            <a:r>
              <a:rPr sz="3500" b="1" spc="-204" dirty="0">
                <a:solidFill>
                  <a:srgbClr val="3869EF"/>
                </a:solidFill>
                <a:latin typeface="Arial"/>
                <a:cs typeface="Arial"/>
              </a:rPr>
              <a:t>αμματισμό</a:t>
            </a:r>
            <a:r>
              <a:rPr sz="3500" b="1" spc="-180" dirty="0">
                <a:solidFill>
                  <a:srgbClr val="3869EF"/>
                </a:solidFill>
                <a:latin typeface="Arial"/>
                <a:cs typeface="Arial"/>
              </a:rPr>
              <a:t>ς</a:t>
            </a:r>
            <a:r>
              <a:rPr sz="3500" b="1" spc="-100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3500" b="1" spc="-200" dirty="0">
                <a:solidFill>
                  <a:srgbClr val="3869EF"/>
                </a:solidFill>
                <a:latin typeface="Arial"/>
                <a:cs typeface="Arial"/>
              </a:rPr>
              <a:t>δεοντολο</a:t>
            </a:r>
            <a:r>
              <a:rPr sz="3500" b="1" spc="-195" dirty="0">
                <a:solidFill>
                  <a:srgbClr val="3869EF"/>
                </a:solidFill>
                <a:latin typeface="Arial"/>
                <a:cs typeface="Arial"/>
              </a:rPr>
              <a:t>γ</a:t>
            </a:r>
            <a:r>
              <a:rPr sz="3500" b="1" spc="-105" dirty="0">
                <a:solidFill>
                  <a:srgbClr val="3869EF"/>
                </a:solidFill>
                <a:latin typeface="Arial"/>
                <a:cs typeface="Arial"/>
              </a:rPr>
              <a:t>ι</a:t>
            </a:r>
            <a:r>
              <a:rPr sz="3500" b="1" spc="-200" dirty="0">
                <a:solidFill>
                  <a:srgbClr val="3869EF"/>
                </a:solidFill>
                <a:latin typeface="Arial"/>
                <a:cs typeface="Arial"/>
              </a:rPr>
              <a:t>κ</a:t>
            </a:r>
            <a:r>
              <a:rPr sz="3500" b="1" spc="-220" dirty="0">
                <a:solidFill>
                  <a:srgbClr val="3869EF"/>
                </a:solidFill>
                <a:latin typeface="Arial"/>
                <a:cs typeface="Arial"/>
              </a:rPr>
              <a:t>ή</a:t>
            </a:r>
            <a:r>
              <a:rPr sz="3500" b="1" spc="-180" dirty="0">
                <a:solidFill>
                  <a:srgbClr val="3869EF"/>
                </a:solidFill>
                <a:latin typeface="Arial"/>
                <a:cs typeface="Arial"/>
              </a:rPr>
              <a:t>ς</a:t>
            </a:r>
            <a:r>
              <a:rPr sz="3500" b="1" spc="-70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3500" b="1" spc="-210" dirty="0">
                <a:solidFill>
                  <a:srgbClr val="3869EF"/>
                </a:solidFill>
                <a:latin typeface="Arial"/>
                <a:cs typeface="Arial"/>
              </a:rPr>
              <a:t>κ</a:t>
            </a:r>
            <a:r>
              <a:rPr sz="3500" b="1" spc="-229" dirty="0">
                <a:solidFill>
                  <a:srgbClr val="3869EF"/>
                </a:solidFill>
                <a:latin typeface="Arial"/>
                <a:cs typeface="Arial"/>
              </a:rPr>
              <a:t>ο</a:t>
            </a:r>
            <a:r>
              <a:rPr sz="3500" b="1" spc="-220" dirty="0">
                <a:solidFill>
                  <a:srgbClr val="3869EF"/>
                </a:solidFill>
                <a:latin typeface="Arial"/>
                <a:cs typeface="Arial"/>
              </a:rPr>
              <a:t>υ</a:t>
            </a:r>
            <a:r>
              <a:rPr sz="3500" b="1" spc="-210" dirty="0">
                <a:solidFill>
                  <a:srgbClr val="3869EF"/>
                </a:solidFill>
                <a:latin typeface="Arial"/>
                <a:cs typeface="Arial"/>
              </a:rPr>
              <a:t>λ</a:t>
            </a:r>
            <a:r>
              <a:rPr sz="3500" b="1" spc="-165" dirty="0">
                <a:solidFill>
                  <a:srgbClr val="3869EF"/>
                </a:solidFill>
                <a:latin typeface="Arial"/>
                <a:cs typeface="Arial"/>
              </a:rPr>
              <a:t>τ</a:t>
            </a:r>
            <a:r>
              <a:rPr sz="3500" b="1" spc="-235" dirty="0">
                <a:solidFill>
                  <a:srgbClr val="3869EF"/>
                </a:solidFill>
                <a:latin typeface="Arial"/>
                <a:cs typeface="Arial"/>
              </a:rPr>
              <a:t>ο</a:t>
            </a:r>
            <a:r>
              <a:rPr sz="3500" b="1" spc="-215" dirty="0">
                <a:solidFill>
                  <a:srgbClr val="3869EF"/>
                </a:solidFill>
                <a:latin typeface="Arial"/>
                <a:cs typeface="Arial"/>
              </a:rPr>
              <a:t>ύ</a:t>
            </a:r>
            <a:r>
              <a:rPr sz="3500" b="1" spc="-235" dirty="0">
                <a:solidFill>
                  <a:srgbClr val="3869EF"/>
                </a:solidFill>
                <a:latin typeface="Arial"/>
                <a:cs typeface="Arial"/>
              </a:rPr>
              <a:t>ρ</a:t>
            </a:r>
            <a:r>
              <a:rPr sz="3500" b="1" spc="-225" dirty="0">
                <a:solidFill>
                  <a:srgbClr val="3869EF"/>
                </a:solidFill>
                <a:latin typeface="Arial"/>
                <a:cs typeface="Arial"/>
              </a:rPr>
              <a:t>α</a:t>
            </a:r>
            <a:r>
              <a:rPr sz="3500" b="1" spc="-180" dirty="0">
                <a:solidFill>
                  <a:srgbClr val="3869EF"/>
                </a:solidFill>
                <a:latin typeface="Arial"/>
                <a:cs typeface="Arial"/>
              </a:rPr>
              <a:t>ς</a:t>
            </a:r>
            <a:endParaRPr sz="3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20713" y="1420767"/>
            <a:ext cx="10964545" cy="11439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3869EF"/>
                </a:solidFill>
                <a:latin typeface="Calibri"/>
                <a:cs typeface="Calibri"/>
              </a:rPr>
              <a:t>Δέσμευση </a:t>
            </a:r>
            <a:r>
              <a:rPr sz="2400" b="1" spc="-55" dirty="0">
                <a:solidFill>
                  <a:srgbClr val="3869EF"/>
                </a:solidFill>
                <a:latin typeface="Calibri"/>
                <a:cs typeface="Calibri"/>
              </a:rPr>
              <a:t>ηγεσίας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400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προώθηση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μιας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ηθικής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κουλτούρας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στην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ενεργειακή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κυβερνοασφάλεια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ξεκινά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ισχυρή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δέσμευση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από 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ηγεσία</a:t>
            </a:r>
            <a:r>
              <a:rPr sz="1400" spc="-80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r>
              <a:rPr sz="1400" spc="-40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Τα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στελέχη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τα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ανώτερα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διοικητικά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στελέχη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πρέπει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δίνουν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τον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τόνο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δίνουν  το 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παράδειγμα</a:t>
            </a:r>
            <a:r>
              <a:rPr sz="1400" spc="-105" dirty="0">
                <a:solidFill>
                  <a:srgbClr val="262323"/>
                </a:solidFill>
                <a:latin typeface="Arial"/>
                <a:cs typeface="Arial"/>
              </a:rPr>
              <a:t>,</a:t>
            </a:r>
            <a:r>
              <a:rPr sz="1400" spc="-55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επιδεικνύοντας  </a:t>
            </a:r>
            <a:r>
              <a:rPr sz="1400" spc="-120" dirty="0">
                <a:solidFill>
                  <a:srgbClr val="262323"/>
                </a:solidFill>
                <a:latin typeface="Calibri"/>
                <a:cs typeface="Calibri"/>
              </a:rPr>
              <a:t>αφοσίωση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στην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ηθική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262323"/>
                </a:solidFill>
                <a:latin typeface="Calibri"/>
                <a:cs typeface="Calibri"/>
              </a:rPr>
              <a:t>συμπεριφορά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θέτοντάς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την  </a:t>
            </a:r>
            <a:r>
              <a:rPr sz="1400" spc="-120" dirty="0">
                <a:solidFill>
                  <a:srgbClr val="262323"/>
                </a:solidFill>
                <a:latin typeface="Calibri"/>
                <a:cs typeface="Calibri"/>
              </a:rPr>
              <a:t>ως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προτεραιότητα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25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400" spc="-12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00" spc="-114" dirty="0">
                <a:solidFill>
                  <a:srgbClr val="262323"/>
                </a:solidFill>
                <a:latin typeface="Calibri"/>
                <a:cs typeface="Calibri"/>
              </a:rPr>
              <a:t>ρ</a:t>
            </a:r>
            <a:r>
              <a:rPr sz="1400" spc="-125" dirty="0">
                <a:solidFill>
                  <a:srgbClr val="262323"/>
                </a:solidFill>
                <a:latin typeface="Calibri"/>
                <a:cs typeface="Calibri"/>
              </a:rPr>
              <a:t>ά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400" spc="-120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λ</a:t>
            </a:r>
            <a:r>
              <a:rPr sz="1400" spc="-125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25" dirty="0">
                <a:solidFill>
                  <a:srgbClr val="262323"/>
                </a:solidFill>
                <a:latin typeface="Calibri"/>
                <a:cs typeface="Calibri"/>
              </a:rPr>
              <a:t>μ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4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400" spc="-120" dirty="0">
                <a:solidFill>
                  <a:srgbClr val="262323"/>
                </a:solidFill>
                <a:latin typeface="Calibri"/>
                <a:cs typeface="Calibri"/>
              </a:rPr>
              <a:t>ου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4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επι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χ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ει</a:t>
            </a:r>
            <a:r>
              <a:rPr sz="1400" spc="-114" dirty="0">
                <a:solidFill>
                  <a:srgbClr val="262323"/>
                </a:solidFill>
                <a:latin typeface="Calibri"/>
                <a:cs typeface="Calibri"/>
              </a:rPr>
              <a:t>ρη</a:t>
            </a:r>
            <a:r>
              <a:rPr sz="1400" spc="-125" dirty="0">
                <a:solidFill>
                  <a:srgbClr val="262323"/>
                </a:solidFill>
                <a:latin typeface="Calibri"/>
                <a:cs typeface="Calibri"/>
              </a:rPr>
              <a:t>μ</a:t>
            </a:r>
            <a:r>
              <a:rPr sz="1400" spc="-120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τ</a:t>
            </a:r>
            <a:r>
              <a:rPr sz="1400" spc="-6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κ</a:t>
            </a:r>
            <a:r>
              <a:rPr sz="1400" spc="-114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400" spc="-120" dirty="0">
                <a:solidFill>
                  <a:srgbClr val="262323"/>
                </a:solidFill>
                <a:latin typeface="Calibri"/>
                <a:cs typeface="Calibri"/>
              </a:rPr>
              <a:t>ύ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4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στ</a:t>
            </a:r>
            <a:r>
              <a:rPr sz="1400" spc="-114" dirty="0">
                <a:solidFill>
                  <a:srgbClr val="262323"/>
                </a:solidFill>
                <a:latin typeface="Calibri"/>
                <a:cs typeface="Calibri"/>
              </a:rPr>
              <a:t>ό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χ</a:t>
            </a:r>
            <a:r>
              <a:rPr sz="1400" spc="-120" dirty="0">
                <a:solidFill>
                  <a:srgbClr val="262323"/>
                </a:solidFill>
                <a:latin typeface="Calibri"/>
                <a:cs typeface="Calibri"/>
              </a:rPr>
              <a:t>ου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400" spc="-60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52089" y="2789554"/>
            <a:ext cx="10998835" cy="2921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60" dirty="0">
                <a:solidFill>
                  <a:srgbClr val="3869EF"/>
                </a:solidFill>
                <a:latin typeface="Calibri"/>
                <a:cs typeface="Calibri"/>
              </a:rPr>
              <a:t>Ολοκληρωμένες</a:t>
            </a:r>
            <a:r>
              <a:rPr sz="2400" b="1" spc="1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3869EF"/>
                </a:solidFill>
                <a:latin typeface="Calibri"/>
                <a:cs typeface="Calibri"/>
              </a:rPr>
              <a:t>πολιτικές</a:t>
            </a:r>
            <a:r>
              <a:rPr sz="2400" b="1" spc="20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3869EF"/>
                </a:solidFill>
                <a:latin typeface="Calibri"/>
                <a:cs typeface="Calibri"/>
              </a:rPr>
              <a:t>και</a:t>
            </a:r>
            <a:r>
              <a:rPr sz="2400" b="1" spc="2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2400" b="1" spc="-65" dirty="0">
                <a:solidFill>
                  <a:srgbClr val="3869EF"/>
                </a:solidFill>
                <a:latin typeface="Calibri"/>
                <a:cs typeface="Calibri"/>
              </a:rPr>
              <a:t>κατάρτιση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Οι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οργανώσεις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θα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πρέπει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προγραμματίσουν 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υλοποιήσουν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ολοκληρωμένες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πολιτικές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διαδικασίες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που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περιγράφουν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αναμενόμενη 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ηθική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συμπεριφορά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παρέχουν  καθοδήγηση 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αντιμετώπιση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ηθικών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διλημμάτων</a:t>
            </a:r>
            <a:r>
              <a:rPr sz="1400" spc="-105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r>
              <a:rPr sz="1400" spc="-50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135" dirty="0">
                <a:solidFill>
                  <a:srgbClr val="262323"/>
                </a:solidFill>
                <a:latin typeface="Calibri"/>
                <a:cs typeface="Calibri"/>
              </a:rPr>
              <a:t>Θα</a:t>
            </a:r>
            <a:r>
              <a:rPr sz="1400" spc="-6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πρέπει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προγραμματίζονται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τακτικά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262323"/>
                </a:solidFill>
                <a:latin typeface="Calibri"/>
                <a:cs typeface="Calibri"/>
              </a:rPr>
              <a:t>προγράμματα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κατάρτισης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ευαισθητοποίησης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διασφαλίζεται</a:t>
            </a:r>
            <a:r>
              <a:rPr sz="1400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ότι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όλοι</a:t>
            </a:r>
            <a:r>
              <a:rPr sz="1400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οι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εργαζόμενοι</a:t>
            </a:r>
            <a:r>
              <a:rPr sz="1400" spc="-90" dirty="0">
                <a:solidFill>
                  <a:srgbClr val="262323"/>
                </a:solidFill>
                <a:latin typeface="Arial"/>
                <a:cs typeface="Arial"/>
              </a:rPr>
              <a:t>,</a:t>
            </a:r>
            <a:r>
              <a:rPr sz="1400" spc="-50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114" dirty="0">
                <a:solidFill>
                  <a:srgbClr val="262323"/>
                </a:solidFill>
                <a:latin typeface="Calibri"/>
                <a:cs typeface="Calibri"/>
              </a:rPr>
              <a:t>συμπεριλαμβανομένων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επαγγελματιών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στον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τομέα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κυβερνοασφάλειας</a:t>
            </a:r>
            <a:r>
              <a:rPr sz="1400" spc="-105" dirty="0">
                <a:solidFill>
                  <a:srgbClr val="262323"/>
                </a:solidFill>
                <a:latin typeface="Arial"/>
                <a:cs typeface="Arial"/>
              </a:rPr>
              <a:t>,</a:t>
            </a:r>
            <a:r>
              <a:rPr sz="1400" spc="-55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είναι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εξοικειωμένοι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αυτές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πολιτικές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κατανοούν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ευθύνες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τους</a:t>
            </a:r>
            <a:r>
              <a:rPr sz="1400" spc="-95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55" dirty="0">
                <a:solidFill>
                  <a:srgbClr val="3869EF"/>
                </a:solidFill>
                <a:latin typeface="Calibri"/>
                <a:cs typeface="Calibri"/>
              </a:rPr>
              <a:t>Ανοιχτή</a:t>
            </a:r>
            <a:r>
              <a:rPr sz="2400" b="1" spc="10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3869EF"/>
                </a:solidFill>
                <a:latin typeface="Calibri"/>
                <a:cs typeface="Calibri"/>
              </a:rPr>
              <a:t>επικοινωνία</a:t>
            </a:r>
            <a:r>
              <a:rPr sz="2400" b="1" spc="1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3869EF"/>
                </a:solidFill>
                <a:latin typeface="Calibri"/>
                <a:cs typeface="Calibri"/>
              </a:rPr>
              <a:t>και</a:t>
            </a:r>
            <a:r>
              <a:rPr sz="2400" b="1" spc="1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2400" b="1" spc="-75" dirty="0">
                <a:solidFill>
                  <a:srgbClr val="3869EF"/>
                </a:solidFill>
                <a:latin typeface="Calibri"/>
                <a:cs typeface="Calibri"/>
              </a:rPr>
              <a:t>αναφορά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400" spc="-135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400" spc="-114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δημιουργία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ενός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περιβάλλοντος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262323"/>
                </a:solidFill>
                <a:latin typeface="Calibri"/>
                <a:cs typeface="Calibri"/>
              </a:rPr>
              <a:t>όπου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οι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εργαζόμενοι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αισθάνονται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άνετα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θέτουν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ηθικές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ανησυχίες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262323"/>
                </a:solidFill>
                <a:latin typeface="Calibri"/>
                <a:cs typeface="Calibri"/>
              </a:rPr>
              <a:t>αναφέρουν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δυνητικές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παραβιάσεις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είναι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ζωτικής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σημασίας</a:t>
            </a:r>
            <a:r>
              <a:rPr sz="1400" spc="-105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r>
              <a:rPr sz="1400" spc="-50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Οι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οργανώσεις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262323"/>
                </a:solidFill>
                <a:latin typeface="Calibri"/>
                <a:cs typeface="Calibri"/>
              </a:rPr>
              <a:t>θα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πρέπει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δημιουργούν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σαφείς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διαύλους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αναφοράς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να 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διασφαλίζουν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70" dirty="0">
                <a:solidFill>
                  <a:srgbClr val="262323"/>
                </a:solidFill>
                <a:latin typeface="Calibri"/>
                <a:cs typeface="Calibri"/>
              </a:rPr>
              <a:t>ότι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οι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ανησυχίες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διευθυνσιοδοτούνται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άμεσα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χωρίς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αντίποινα</a:t>
            </a:r>
            <a:r>
              <a:rPr sz="1400" spc="-75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10814" y="5753070"/>
            <a:ext cx="11005820" cy="11439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60" dirty="0">
                <a:solidFill>
                  <a:srgbClr val="3869EF"/>
                </a:solidFill>
                <a:latin typeface="Calibri"/>
                <a:cs typeface="Calibri"/>
              </a:rPr>
              <a:t>Συνεχής</a:t>
            </a:r>
            <a:r>
              <a:rPr sz="2400" b="1" spc="1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2400" b="1" spc="-65" dirty="0">
                <a:solidFill>
                  <a:srgbClr val="3869EF"/>
                </a:solidFill>
                <a:latin typeface="Calibri"/>
                <a:cs typeface="Calibri"/>
              </a:rPr>
              <a:t>παρακολούθηση</a:t>
            </a:r>
            <a:r>
              <a:rPr sz="2400" b="1" spc="2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3869EF"/>
                </a:solidFill>
                <a:latin typeface="Calibri"/>
                <a:cs typeface="Calibri"/>
              </a:rPr>
              <a:t>και</a:t>
            </a:r>
            <a:r>
              <a:rPr sz="2400" b="1" spc="25" dirty="0">
                <a:solidFill>
                  <a:srgbClr val="3869EF"/>
                </a:solidFill>
                <a:latin typeface="Calibri"/>
                <a:cs typeface="Calibri"/>
              </a:rPr>
              <a:t> </a:t>
            </a:r>
            <a:r>
              <a:rPr sz="2400" b="1" spc="-65" dirty="0">
                <a:solidFill>
                  <a:srgbClr val="3869EF"/>
                </a:solidFill>
                <a:latin typeface="Calibri"/>
                <a:cs typeface="Calibri"/>
              </a:rPr>
              <a:t>βελτίωση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1400" spc="-135" dirty="0">
                <a:solidFill>
                  <a:srgbClr val="262323"/>
                </a:solidFill>
                <a:latin typeface="Calibri"/>
                <a:cs typeface="Calibri"/>
              </a:rPr>
              <a:t>Η</a:t>
            </a:r>
            <a:r>
              <a:rPr sz="1400" spc="-114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δεοντολογική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4" dirty="0">
                <a:solidFill>
                  <a:srgbClr val="262323"/>
                </a:solidFill>
                <a:latin typeface="Calibri"/>
                <a:cs typeface="Calibri"/>
              </a:rPr>
              <a:t>συμπεριφορά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20" dirty="0">
                <a:solidFill>
                  <a:srgbClr val="262323"/>
                </a:solidFill>
                <a:latin typeface="Calibri"/>
                <a:cs typeface="Calibri"/>
              </a:rPr>
              <a:t>θα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πρέπει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παρακολουθείται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αξιολογείται</a:t>
            </a:r>
            <a:r>
              <a:rPr sz="1400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συνεχώς</a:t>
            </a:r>
            <a:r>
              <a:rPr sz="1400" spc="-105" dirty="0">
                <a:solidFill>
                  <a:srgbClr val="262323"/>
                </a:solidFill>
                <a:latin typeface="Arial"/>
                <a:cs typeface="Arial"/>
              </a:rPr>
              <a:t>,</a:t>
            </a:r>
            <a:r>
              <a:rPr sz="1400" spc="-50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διαδικασίες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τον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εντοπισμό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10" dirty="0">
                <a:solidFill>
                  <a:srgbClr val="262323"/>
                </a:solidFill>
                <a:latin typeface="Calibri"/>
                <a:cs typeface="Calibri"/>
              </a:rPr>
              <a:t>προς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βελτίωση</a:t>
            </a:r>
            <a:r>
              <a:rPr sz="1400" spc="-100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r>
              <a:rPr sz="1400" spc="-55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Οι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τακτικοί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0" dirty="0">
                <a:solidFill>
                  <a:srgbClr val="262323"/>
                </a:solidFill>
                <a:latin typeface="Calibri"/>
                <a:cs typeface="Calibri"/>
              </a:rPr>
              <a:t>έλεγχοι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ασφαλείας</a:t>
            </a:r>
            <a:r>
              <a:rPr sz="1400" spc="-105" dirty="0">
                <a:solidFill>
                  <a:srgbClr val="262323"/>
                </a:solidFill>
                <a:latin typeface="Arial"/>
                <a:cs typeface="Arial"/>
              </a:rPr>
              <a:t>,</a:t>
            </a:r>
            <a:r>
              <a:rPr sz="1400" spc="-50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οι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εκτιμήσεις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105" dirty="0">
                <a:solidFill>
                  <a:srgbClr val="262323"/>
                </a:solidFill>
                <a:latin typeface="Calibri"/>
                <a:cs typeface="Calibri"/>
              </a:rPr>
              <a:t>κινδύνου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οι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μηχανισμοί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ανατροφοδότησης 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μπορούν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να 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βοηθήσουν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οργανώσεις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βρίσκονται</a:t>
            </a:r>
            <a:r>
              <a:rPr sz="1400" spc="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εμπρός  </a:t>
            </a:r>
            <a:r>
              <a:rPr sz="1400" spc="-95" dirty="0">
                <a:solidFill>
                  <a:srgbClr val="262323"/>
                </a:solidFill>
                <a:latin typeface="Calibri"/>
                <a:cs typeface="Calibri"/>
              </a:rPr>
              <a:t>από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65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400" spc="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αναδυόμενες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80" dirty="0">
                <a:solidFill>
                  <a:srgbClr val="262323"/>
                </a:solidFill>
                <a:latin typeface="Calibri"/>
                <a:cs typeface="Calibri"/>
              </a:rPr>
              <a:t>ηθικές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προκλήσεις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75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90" dirty="0">
                <a:solidFill>
                  <a:srgbClr val="262323"/>
                </a:solidFill>
                <a:latin typeface="Calibri"/>
                <a:cs typeface="Calibri"/>
              </a:rPr>
              <a:t>να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διατηρούν</a:t>
            </a:r>
            <a:r>
              <a:rPr sz="1400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μια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ισχυρή</a:t>
            </a:r>
            <a:r>
              <a:rPr sz="14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ηθική</a:t>
            </a:r>
            <a:r>
              <a:rPr sz="14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400" spc="-85" dirty="0">
                <a:solidFill>
                  <a:srgbClr val="262323"/>
                </a:solidFill>
                <a:latin typeface="Calibri"/>
                <a:cs typeface="Calibri"/>
              </a:rPr>
              <a:t>κουλτούρα</a:t>
            </a:r>
            <a:r>
              <a:rPr sz="1400" spc="-85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7112" y="1562100"/>
            <a:ext cx="1266507" cy="570420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58600" y="7467600"/>
            <a:ext cx="2590800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8344" y="1053147"/>
            <a:ext cx="13589635" cy="1624965"/>
          </a:xfrm>
          <a:custGeom>
            <a:avLst/>
            <a:gdLst/>
            <a:ahLst/>
            <a:cxnLst/>
            <a:rect l="l" t="t" r="r" b="b"/>
            <a:pathLst>
              <a:path w="13589635" h="1624964">
                <a:moveTo>
                  <a:pt x="13589635" y="0"/>
                </a:moveTo>
                <a:lnTo>
                  <a:pt x="0" y="0"/>
                </a:lnTo>
                <a:lnTo>
                  <a:pt x="0" y="1624647"/>
                </a:lnTo>
                <a:lnTo>
                  <a:pt x="13589635" y="1624647"/>
                </a:lnTo>
                <a:lnTo>
                  <a:pt x="13589635" y="0"/>
                </a:lnTo>
                <a:close/>
              </a:path>
            </a:pathLst>
          </a:custGeom>
          <a:solidFill>
            <a:srgbClr val="4952FF">
              <a:alpha val="4705"/>
            </a:srgbClr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7887652" y="1178242"/>
            <a:ext cx="5915660" cy="570156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R="5080">
              <a:lnSpc>
                <a:spcPct val="103299"/>
              </a:lnSpc>
              <a:spcBef>
                <a:spcPts val="60"/>
              </a:spcBef>
            </a:pP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Τα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πρότυπα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αυτά</a:t>
            </a:r>
            <a:r>
              <a:rPr sz="1200" spc="-95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τα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οποία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αναπτύχθηκαν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από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Αμερικανική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Εταιρεία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Αξιοπιστίας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Ασφάλειας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85" dirty="0">
                <a:solidFill>
                  <a:srgbClr val="262323"/>
                </a:solidFill>
                <a:latin typeface="Arial"/>
                <a:cs typeface="Arial"/>
              </a:rPr>
              <a:t>(), 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θεσπίζουν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απαιτήσεις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262323"/>
                </a:solidFill>
                <a:latin typeface="Calibri"/>
                <a:cs typeface="Calibri"/>
              </a:rPr>
              <a:t>ασφαλή </a:t>
            </a:r>
            <a:r>
              <a:rPr sz="1200" spc="-1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διατήρηση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περιουσιακών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 στοιχείων</a:t>
            </a:r>
            <a:r>
              <a:rPr sz="12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262323"/>
                </a:solidFill>
                <a:latin typeface="Calibri"/>
                <a:cs typeface="Calibri"/>
              </a:rPr>
              <a:t>υποδομών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70" dirty="0">
                <a:solidFill>
                  <a:srgbClr val="262323"/>
                </a:solidFill>
                <a:latin typeface="Arial"/>
                <a:cs typeface="Arial"/>
              </a:rPr>
              <a:t>,</a:t>
            </a:r>
            <a:r>
              <a:rPr sz="1200" spc="-65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ελέγχων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κυβερνοασφάλειας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 και</a:t>
            </a:r>
            <a:r>
              <a:rPr sz="12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πρακτικών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 διαχείρισης</a:t>
            </a:r>
            <a:r>
              <a:rPr sz="1200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κινδύνων</a:t>
            </a:r>
            <a:r>
              <a:rPr sz="1200" spc="-120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6325" y="884872"/>
            <a:ext cx="1960880" cy="9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solidFill>
                  <a:srgbClr val="262323"/>
                </a:solidFill>
                <a:latin typeface="Calibri"/>
                <a:cs typeface="Calibri"/>
              </a:rPr>
              <a:t>Κανονισμός</a:t>
            </a:r>
            <a:r>
              <a:rPr sz="1200" b="1" spc="-15" dirty="0">
                <a:solidFill>
                  <a:srgbClr val="262323"/>
                </a:solidFill>
                <a:latin typeface="Arial"/>
                <a:cs typeface="Arial"/>
              </a:rPr>
              <a:t>/</a:t>
            </a:r>
            <a:r>
              <a:rPr sz="1200" b="1" spc="-15" dirty="0">
                <a:solidFill>
                  <a:srgbClr val="262323"/>
                </a:solidFill>
                <a:latin typeface="Calibri"/>
                <a:cs typeface="Calibri"/>
              </a:rPr>
              <a:t>νόμος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3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200" b="1" spc="-35" dirty="0">
                <a:solidFill>
                  <a:srgbClr val="262323"/>
                </a:solidFill>
                <a:latin typeface="Calibri"/>
                <a:cs typeface="Calibri"/>
              </a:rPr>
              <a:t>ρο</a:t>
            </a:r>
            <a:r>
              <a:rPr sz="1200" b="1" spc="-3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200" b="1" spc="-35" dirty="0">
                <a:solidFill>
                  <a:srgbClr val="262323"/>
                </a:solidFill>
                <a:latin typeface="Calibri"/>
                <a:cs typeface="Calibri"/>
              </a:rPr>
              <a:t>τα</a:t>
            </a:r>
            <a:r>
              <a:rPr sz="1200" b="1" spc="-30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200" b="1" spc="-35" dirty="0">
                <a:solidFill>
                  <a:srgbClr val="262323"/>
                </a:solidFill>
                <a:latin typeface="Calibri"/>
                <a:cs typeface="Calibri"/>
              </a:rPr>
              <a:t>ία</a:t>
            </a:r>
            <a:r>
              <a:rPr sz="1200" b="1" dirty="0">
                <a:solidFill>
                  <a:srgbClr val="262323"/>
                </a:solidFill>
                <a:latin typeface="Calibri"/>
                <a:cs typeface="Calibri"/>
              </a:rPr>
              <a:t>ς</a:t>
            </a:r>
            <a:r>
              <a:rPr sz="1200" b="1" spc="-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b="1" spc="-35" dirty="0">
                <a:solidFill>
                  <a:srgbClr val="262323"/>
                </a:solidFill>
                <a:latin typeface="Calibri"/>
                <a:cs typeface="Calibri"/>
              </a:rPr>
              <a:t>κρ</a:t>
            </a:r>
            <a:r>
              <a:rPr sz="1200" b="1" spc="-30" dirty="0">
                <a:solidFill>
                  <a:srgbClr val="262323"/>
                </a:solidFill>
                <a:latin typeface="Calibri"/>
                <a:cs typeface="Calibri"/>
              </a:rPr>
              <a:t>ί</a:t>
            </a:r>
            <a:r>
              <a:rPr sz="1200" b="1" spc="-35" dirty="0">
                <a:solidFill>
                  <a:srgbClr val="262323"/>
                </a:solidFill>
                <a:latin typeface="Calibri"/>
                <a:cs typeface="Calibri"/>
              </a:rPr>
              <a:t>σ</a:t>
            </a:r>
            <a:r>
              <a:rPr sz="1200" b="1" spc="-3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200" b="1" spc="-35" dirty="0">
                <a:solidFill>
                  <a:srgbClr val="262323"/>
                </a:solidFill>
                <a:latin typeface="Calibri"/>
                <a:cs typeface="Calibri"/>
              </a:rPr>
              <a:t>μω</a:t>
            </a:r>
            <a:r>
              <a:rPr sz="1200" b="1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00" b="1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b="1" spc="-35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200" b="1" spc="-3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200" b="1" spc="-35" dirty="0">
                <a:solidFill>
                  <a:srgbClr val="262323"/>
                </a:solidFill>
                <a:latin typeface="Calibri"/>
                <a:cs typeface="Calibri"/>
              </a:rPr>
              <a:t>οδο</a:t>
            </a:r>
            <a:r>
              <a:rPr sz="1200" b="1" spc="-30" dirty="0">
                <a:solidFill>
                  <a:srgbClr val="262323"/>
                </a:solidFill>
                <a:latin typeface="Calibri"/>
                <a:cs typeface="Calibri"/>
              </a:rPr>
              <a:t>μ</a:t>
            </a:r>
            <a:r>
              <a:rPr sz="1200" b="1" spc="-35" dirty="0">
                <a:solidFill>
                  <a:srgbClr val="262323"/>
                </a:solidFill>
                <a:latin typeface="Calibri"/>
                <a:cs typeface="Calibri"/>
              </a:rPr>
              <a:t>ώ</a:t>
            </a:r>
            <a:r>
              <a:rPr sz="1200" b="1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00" b="1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b="1" spc="-35" dirty="0">
                <a:solidFill>
                  <a:srgbClr val="262323"/>
                </a:solidFill>
                <a:latin typeface="Arial"/>
                <a:cs typeface="Arial"/>
              </a:rPr>
              <a:t>CIP</a:t>
            </a:r>
            <a:r>
              <a:rPr sz="1200" b="1" dirty="0">
                <a:solidFill>
                  <a:srgbClr val="262323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24888" y="149542"/>
            <a:ext cx="11548111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85" dirty="0">
                <a:solidFill>
                  <a:srgbClr val="3869EF"/>
                </a:solidFill>
                <a:latin typeface="Arial"/>
                <a:cs typeface="Arial"/>
              </a:rPr>
              <a:t>Ρυθμιστικές</a:t>
            </a:r>
            <a:r>
              <a:rPr sz="4400" b="1" spc="-100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4400" b="1" spc="-175" dirty="0">
                <a:solidFill>
                  <a:srgbClr val="3869EF"/>
                </a:solidFill>
                <a:latin typeface="Arial"/>
                <a:cs typeface="Arial"/>
              </a:rPr>
              <a:t>και</a:t>
            </a:r>
            <a:r>
              <a:rPr sz="4400" b="1" spc="-100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4400" b="1" spc="-185" dirty="0">
                <a:solidFill>
                  <a:srgbClr val="3869EF"/>
                </a:solidFill>
                <a:latin typeface="Arial"/>
                <a:cs typeface="Arial"/>
              </a:rPr>
              <a:t>νομικές</a:t>
            </a:r>
            <a:r>
              <a:rPr sz="4400" b="1" spc="-85" dirty="0">
                <a:solidFill>
                  <a:srgbClr val="3869EF"/>
                </a:solidFill>
                <a:latin typeface="Arial"/>
                <a:cs typeface="Arial"/>
              </a:rPr>
              <a:t> </a:t>
            </a:r>
            <a:r>
              <a:rPr sz="4400" b="1" spc="-185" dirty="0">
                <a:solidFill>
                  <a:srgbClr val="3869EF"/>
                </a:solidFill>
                <a:latin typeface="Arial"/>
                <a:cs typeface="Arial"/>
              </a:rPr>
              <a:t>εκτιμήσεις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4634" y="884872"/>
            <a:ext cx="187896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solidFill>
                  <a:srgbClr val="262323"/>
                </a:solidFill>
                <a:latin typeface="Calibri"/>
                <a:cs typeface="Calibri"/>
              </a:rPr>
              <a:t>Περιγραφή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4634" y="2753677"/>
            <a:ext cx="5626735" cy="760336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60"/>
              </a:spcBef>
            </a:pP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Διάφοροι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 νόμοι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περί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απορρήτου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δεδομένων</a:t>
            </a:r>
            <a:r>
              <a:rPr sz="1200" spc="-105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όπως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 ο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Γενικός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Κανονισμός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Προστασία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Δεδομένων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Arial"/>
                <a:cs typeface="Arial"/>
              </a:rPr>
              <a:t>(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ΓΚΠΔ</a:t>
            </a:r>
            <a:r>
              <a:rPr sz="1200" spc="-95" dirty="0">
                <a:solidFill>
                  <a:srgbClr val="262323"/>
                </a:solidFill>
                <a:latin typeface="Arial"/>
                <a:cs typeface="Arial"/>
              </a:rPr>
              <a:t>) </a:t>
            </a:r>
            <a:r>
              <a:rPr sz="1200" spc="-75" dirty="0">
                <a:solidFill>
                  <a:srgbClr val="262323"/>
                </a:solidFill>
                <a:latin typeface="Calibri"/>
                <a:cs typeface="Calibri"/>
              </a:rPr>
              <a:t>και </a:t>
            </a:r>
            <a:r>
              <a:rPr sz="1200" spc="-80" dirty="0">
                <a:solidFill>
                  <a:srgbClr val="262323"/>
                </a:solidFill>
                <a:latin typeface="Calibri"/>
                <a:cs typeface="Calibri"/>
              </a:rPr>
              <a:t>ο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Νόμος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80" dirty="0">
                <a:solidFill>
                  <a:srgbClr val="262323"/>
                </a:solidFill>
                <a:latin typeface="Calibri"/>
                <a:cs typeface="Calibri"/>
              </a:rPr>
              <a:t>της </a:t>
            </a:r>
            <a:r>
              <a:rPr sz="1200" spc="-7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Καλιφόρνιας</a:t>
            </a:r>
            <a:r>
              <a:rPr sz="12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262323"/>
                </a:solidFill>
                <a:latin typeface="Calibri"/>
                <a:cs typeface="Calibri"/>
              </a:rPr>
              <a:t>για </a:t>
            </a:r>
            <a:r>
              <a:rPr sz="1200" spc="-80" dirty="0">
                <a:solidFill>
                  <a:srgbClr val="262323"/>
                </a:solidFill>
                <a:latin typeface="Calibri"/>
                <a:cs typeface="Calibri"/>
              </a:rPr>
              <a:t>την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Προστασία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 του</a:t>
            </a:r>
            <a:r>
              <a:rPr sz="1200" spc="-8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Απορρήτου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Καταναλωτών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262323"/>
                </a:solidFill>
                <a:latin typeface="Arial"/>
                <a:cs typeface="Arial"/>
              </a:rPr>
              <a:t>CCPA), 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διέπουν</a:t>
            </a:r>
            <a:r>
              <a:rPr sz="1200" spc="-80" dirty="0">
                <a:solidFill>
                  <a:srgbClr val="262323"/>
                </a:solidFill>
                <a:latin typeface="Calibri"/>
                <a:cs typeface="Calibri"/>
              </a:rPr>
              <a:t> τη 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συλλογή</a:t>
            </a:r>
            <a:r>
              <a:rPr sz="1200" spc="-85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200" spc="-80" dirty="0">
                <a:solidFill>
                  <a:srgbClr val="262323"/>
                </a:solidFill>
                <a:latin typeface="Calibri"/>
                <a:cs typeface="Calibri"/>
              </a:rPr>
              <a:t>τη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χρήση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262323"/>
                </a:solidFill>
                <a:latin typeface="Calibri"/>
                <a:cs typeface="Calibri"/>
              </a:rPr>
              <a:t>και 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προστασία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των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262323"/>
                </a:solidFill>
                <a:latin typeface="Calibri"/>
                <a:cs typeface="Calibri"/>
              </a:rPr>
              <a:t>προσωπικών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δεδομένων</a:t>
            </a:r>
            <a:r>
              <a:rPr sz="1200" spc="-130" dirty="0">
                <a:solidFill>
                  <a:srgbClr val="262323"/>
                </a:solidFill>
                <a:latin typeface="Arial"/>
                <a:cs typeface="Arial"/>
              </a:rPr>
              <a:t>,</a:t>
            </a:r>
            <a:r>
              <a:rPr sz="1200" spc="-75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συμπεριλαμβανομένων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262323"/>
                </a:solidFill>
                <a:latin typeface="Calibri"/>
                <a:cs typeface="Calibri"/>
              </a:rPr>
              <a:t>πληροφοριών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262323"/>
                </a:solidFill>
                <a:latin typeface="Calibri"/>
                <a:cs typeface="Calibri"/>
              </a:rPr>
              <a:t>που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κατέχουν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οι</a:t>
            </a:r>
            <a:r>
              <a:rPr sz="12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εταιρείες</a:t>
            </a:r>
            <a:r>
              <a:rPr sz="120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ενέργειας</a:t>
            </a:r>
            <a:r>
              <a:rPr sz="1200" spc="-110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53361" y="6137273"/>
            <a:ext cx="5913120" cy="379976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60"/>
              </a:spcBef>
            </a:pP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Οι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κανονισμοί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262323"/>
                </a:solidFill>
                <a:latin typeface="Calibri"/>
                <a:cs typeface="Calibri"/>
              </a:rPr>
              <a:t>που</a:t>
            </a:r>
            <a:r>
              <a:rPr sz="1200" spc="-13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διέπουν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τις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εξαγωγές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ευαίσθητων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τεχνολογιών</a:t>
            </a:r>
            <a:r>
              <a:rPr sz="1200" spc="-114" dirty="0">
                <a:solidFill>
                  <a:srgbClr val="262323"/>
                </a:solidFill>
                <a:latin typeface="Arial"/>
                <a:cs typeface="Arial"/>
              </a:rPr>
              <a:t>,</a:t>
            </a:r>
            <a:r>
              <a:rPr sz="1200" spc="-110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συμπεριλαμβανομένων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 ορισμένων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τεχνικών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κυβερνοασφάλειας</a:t>
            </a:r>
            <a:r>
              <a:rPr sz="1200" spc="-100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ενδέχεται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ναγια</a:t>
            </a:r>
            <a:r>
              <a:rPr sz="12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που</a:t>
            </a:r>
            <a:r>
              <a:rPr sz="12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λειτουργούν</a:t>
            </a:r>
            <a:r>
              <a:rPr sz="1200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διεθνώς</a:t>
            </a:r>
            <a:r>
              <a:rPr sz="1200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262323"/>
                </a:solidFill>
                <a:latin typeface="Calibri"/>
                <a:cs typeface="Calibri"/>
              </a:rPr>
              <a:t>ή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συνεργάζονται</a:t>
            </a:r>
            <a:r>
              <a:rPr sz="1200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ξένες</a:t>
            </a:r>
            <a:r>
              <a:rPr sz="1200" spc="-4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οντότητες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9944" y="7321232"/>
            <a:ext cx="1761489" cy="4975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75" dirty="0">
                <a:latin typeface="Arial"/>
                <a:cs typeface="Arial"/>
              </a:rPr>
              <a:t>CSP001_C_E-TOPIC-1: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50" spc="-35" dirty="0">
                <a:latin typeface="Arial"/>
                <a:cs typeface="Arial"/>
              </a:rPr>
              <a:t>Pares</a:t>
            </a:r>
            <a:r>
              <a:rPr sz="1050" dirty="0">
                <a:latin typeface="Arial"/>
                <a:cs typeface="Arial"/>
              </a:rPr>
              <a:t>h</a:t>
            </a:r>
            <a:r>
              <a:rPr sz="1050" spc="-65" dirty="0">
                <a:latin typeface="Arial"/>
                <a:cs typeface="Arial"/>
              </a:rPr>
              <a:t> </a:t>
            </a:r>
            <a:r>
              <a:rPr sz="1050" spc="-30" dirty="0">
                <a:latin typeface="Arial"/>
                <a:cs typeface="Arial"/>
              </a:rPr>
              <a:t>R</a:t>
            </a:r>
            <a:r>
              <a:rPr sz="1050" spc="-35" dirty="0">
                <a:latin typeface="Arial"/>
                <a:cs typeface="Arial"/>
              </a:rPr>
              <a:t>athod</a:t>
            </a:r>
            <a:r>
              <a:rPr sz="1050" dirty="0">
                <a:latin typeface="Arial"/>
                <a:cs typeface="Arial"/>
              </a:rPr>
              <a:t>,</a:t>
            </a:r>
            <a:r>
              <a:rPr sz="1050" spc="-65" dirty="0">
                <a:latin typeface="Arial"/>
                <a:cs typeface="Arial"/>
              </a:rPr>
              <a:t> </a:t>
            </a:r>
            <a:r>
              <a:rPr sz="1050" spc="-35" dirty="0">
                <a:latin typeface="Arial"/>
                <a:cs typeface="Arial"/>
              </a:rPr>
              <a:t>Laur</a:t>
            </a:r>
            <a:r>
              <a:rPr sz="1050" spc="-30" dirty="0">
                <a:latin typeface="Arial"/>
                <a:cs typeface="Arial"/>
              </a:rPr>
              <a:t>e</a:t>
            </a:r>
            <a:r>
              <a:rPr sz="1050" dirty="0">
                <a:latin typeface="Arial"/>
                <a:cs typeface="Arial"/>
              </a:rPr>
              <a:t>a</a:t>
            </a:r>
            <a:r>
              <a:rPr sz="1050" spc="-65" dirty="0">
                <a:latin typeface="Arial"/>
                <a:cs typeface="Arial"/>
              </a:rPr>
              <a:t> </a:t>
            </a:r>
            <a:r>
              <a:rPr sz="1050" spc="-35" dirty="0">
                <a:latin typeface="Calibri"/>
                <a:cs typeface="Calibri"/>
              </a:rPr>
              <a:t>ΗΠΑ</a:t>
            </a:r>
            <a:r>
              <a:rPr sz="1050" dirty="0">
                <a:latin typeface="Arial"/>
                <a:cs typeface="Arial"/>
              </a:rPr>
              <a:t>,</a:t>
            </a:r>
            <a:r>
              <a:rPr sz="1050" spc="-65" dirty="0">
                <a:latin typeface="Arial"/>
                <a:cs typeface="Arial"/>
              </a:rPr>
              <a:t> </a:t>
            </a:r>
            <a:r>
              <a:rPr sz="1050" spc="-35" dirty="0">
                <a:latin typeface="Calibri"/>
                <a:cs typeface="Calibri"/>
              </a:rPr>
              <a:t>Φινλα</a:t>
            </a:r>
            <a:r>
              <a:rPr sz="1050" spc="-30" dirty="0">
                <a:latin typeface="Calibri"/>
                <a:cs typeface="Calibri"/>
              </a:rPr>
              <a:t>ν</a:t>
            </a:r>
            <a:r>
              <a:rPr sz="1050" spc="-35" dirty="0">
                <a:latin typeface="Calibri"/>
                <a:cs typeface="Calibri"/>
              </a:rPr>
              <a:t>δί</a:t>
            </a:r>
            <a:r>
              <a:rPr sz="1050" dirty="0">
                <a:latin typeface="Calibri"/>
                <a:cs typeface="Calibri"/>
              </a:rPr>
              <a:t>α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7" y="7311072"/>
            <a:ext cx="2590800" cy="48164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076325" y="2930525"/>
            <a:ext cx="113792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00" b="1" spc="-70" dirty="0">
                <a:solidFill>
                  <a:srgbClr val="262323"/>
                </a:solidFill>
                <a:latin typeface="Calibri"/>
                <a:cs typeface="Calibri"/>
              </a:rPr>
              <a:t>όμο</a:t>
            </a:r>
            <a:r>
              <a:rPr sz="1200" b="1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200" b="1" spc="-7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200" b="1" spc="-55" dirty="0">
                <a:solidFill>
                  <a:srgbClr val="262323"/>
                </a:solidFill>
                <a:latin typeface="Calibri"/>
                <a:cs typeface="Calibri"/>
              </a:rPr>
              <a:t>ερ</a:t>
            </a:r>
            <a:r>
              <a:rPr sz="1200" b="1" dirty="0">
                <a:solidFill>
                  <a:srgbClr val="262323"/>
                </a:solidFill>
                <a:latin typeface="Calibri"/>
                <a:cs typeface="Calibri"/>
              </a:rPr>
              <a:t>ί</a:t>
            </a:r>
            <a:r>
              <a:rPr sz="1200" b="1" spc="-55" dirty="0">
                <a:solidFill>
                  <a:srgbClr val="262323"/>
                </a:solidFill>
                <a:latin typeface="Calibri"/>
                <a:cs typeface="Calibri"/>
              </a:rPr>
              <a:t> α</a:t>
            </a:r>
            <a:r>
              <a:rPr sz="1200" b="1" spc="-50" dirty="0">
                <a:solidFill>
                  <a:srgbClr val="262323"/>
                </a:solidFill>
                <a:latin typeface="Calibri"/>
                <a:cs typeface="Calibri"/>
              </a:rPr>
              <a:t>π</a:t>
            </a:r>
            <a:r>
              <a:rPr sz="1200" b="1" spc="-55" dirty="0">
                <a:solidFill>
                  <a:srgbClr val="262323"/>
                </a:solidFill>
                <a:latin typeface="Calibri"/>
                <a:cs typeface="Calibri"/>
              </a:rPr>
              <a:t>ορρ</a:t>
            </a:r>
            <a:r>
              <a:rPr sz="1200" b="1" spc="-50" dirty="0">
                <a:solidFill>
                  <a:srgbClr val="262323"/>
                </a:solidFill>
                <a:latin typeface="Calibri"/>
                <a:cs typeface="Calibri"/>
              </a:rPr>
              <a:t>ή</a:t>
            </a:r>
            <a:r>
              <a:rPr sz="1200" b="1" spc="-55" dirty="0">
                <a:solidFill>
                  <a:srgbClr val="262323"/>
                </a:solidFill>
                <a:latin typeface="Calibri"/>
                <a:cs typeface="Calibri"/>
              </a:rPr>
              <a:t>το</a:t>
            </a:r>
            <a:r>
              <a:rPr sz="1200" b="1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6325" y="6156642"/>
            <a:ext cx="12490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90" dirty="0">
                <a:solidFill>
                  <a:srgbClr val="262323"/>
                </a:solidFill>
                <a:latin typeface="Calibri"/>
                <a:cs typeface="Calibri"/>
              </a:rPr>
              <a:t>Ν</a:t>
            </a:r>
            <a:r>
              <a:rPr sz="1200" b="1" spc="-75" dirty="0">
                <a:solidFill>
                  <a:srgbClr val="262323"/>
                </a:solidFill>
                <a:latin typeface="Calibri"/>
                <a:cs typeface="Calibri"/>
              </a:rPr>
              <a:t>ό</a:t>
            </a:r>
            <a:r>
              <a:rPr sz="1200" b="1" spc="-85" dirty="0">
                <a:solidFill>
                  <a:srgbClr val="262323"/>
                </a:solidFill>
                <a:latin typeface="Calibri"/>
                <a:cs typeface="Calibri"/>
              </a:rPr>
              <a:t>μ</a:t>
            </a:r>
            <a:r>
              <a:rPr sz="1200" b="1" spc="-8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00" b="1" spc="-30" dirty="0">
                <a:solidFill>
                  <a:srgbClr val="262323"/>
                </a:solidFill>
                <a:latin typeface="Calibri"/>
                <a:cs typeface="Calibri"/>
              </a:rPr>
              <a:t>ι</a:t>
            </a:r>
            <a:r>
              <a:rPr sz="1200" b="1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262323"/>
                </a:solidFill>
                <a:latin typeface="Calibri"/>
                <a:cs typeface="Calibri"/>
              </a:rPr>
              <a:t>ελέγχ</a:t>
            </a:r>
            <a:r>
              <a:rPr sz="1200" b="1" spc="-60" dirty="0">
                <a:solidFill>
                  <a:srgbClr val="262323"/>
                </a:solidFill>
                <a:latin typeface="Calibri"/>
                <a:cs typeface="Calibri"/>
              </a:rPr>
              <a:t>ο</a:t>
            </a:r>
            <a:r>
              <a:rPr sz="1200" b="1" spc="-55" dirty="0">
                <a:solidFill>
                  <a:srgbClr val="262323"/>
                </a:solidFill>
                <a:latin typeface="Calibri"/>
                <a:cs typeface="Calibri"/>
              </a:rPr>
              <a:t>υ</a:t>
            </a:r>
            <a:r>
              <a:rPr sz="1200" b="1" spc="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262323"/>
                </a:solidFill>
                <a:latin typeface="Calibri"/>
                <a:cs typeface="Calibri"/>
              </a:rPr>
              <a:t>ε</a:t>
            </a:r>
            <a:r>
              <a:rPr sz="1200" b="1" spc="-40" dirty="0">
                <a:solidFill>
                  <a:srgbClr val="262323"/>
                </a:solidFill>
                <a:latin typeface="Calibri"/>
                <a:cs typeface="Calibri"/>
              </a:rPr>
              <a:t>ξ</a:t>
            </a:r>
            <a:r>
              <a:rPr sz="1200" b="1" spc="-65" dirty="0">
                <a:solidFill>
                  <a:srgbClr val="262323"/>
                </a:solidFill>
                <a:latin typeface="Calibri"/>
                <a:cs typeface="Calibri"/>
              </a:rPr>
              <a:t>α</a:t>
            </a:r>
            <a:r>
              <a:rPr sz="1200" b="1" spc="-55" dirty="0">
                <a:solidFill>
                  <a:srgbClr val="262323"/>
                </a:solidFill>
                <a:latin typeface="Calibri"/>
                <a:cs typeface="Calibri"/>
              </a:rPr>
              <a:t>γ</a:t>
            </a:r>
            <a:r>
              <a:rPr sz="1200" b="1" spc="-75" dirty="0">
                <a:solidFill>
                  <a:srgbClr val="262323"/>
                </a:solidFill>
                <a:latin typeface="Calibri"/>
                <a:cs typeface="Calibri"/>
              </a:rPr>
              <a:t>ω</a:t>
            </a:r>
            <a:r>
              <a:rPr sz="1200" b="1" spc="-55" dirty="0">
                <a:solidFill>
                  <a:srgbClr val="262323"/>
                </a:solidFill>
                <a:latin typeface="Calibri"/>
                <a:cs typeface="Calibri"/>
              </a:rPr>
              <a:t>γ</a:t>
            </a:r>
            <a:r>
              <a:rPr sz="1200" b="1" spc="-60" dirty="0">
                <a:solidFill>
                  <a:srgbClr val="262323"/>
                </a:solidFill>
                <a:latin typeface="Calibri"/>
                <a:cs typeface="Calibri"/>
              </a:rPr>
              <a:t>ών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28344" y="4076700"/>
            <a:ext cx="13589635" cy="1623060"/>
          </a:xfrm>
          <a:custGeom>
            <a:avLst/>
            <a:gdLst/>
            <a:ahLst/>
            <a:cxnLst/>
            <a:rect l="l" t="t" r="r" b="b"/>
            <a:pathLst>
              <a:path w="13589635" h="1623060">
                <a:moveTo>
                  <a:pt x="13589635" y="0"/>
                </a:moveTo>
                <a:lnTo>
                  <a:pt x="0" y="0"/>
                </a:lnTo>
                <a:lnTo>
                  <a:pt x="0" y="1623060"/>
                </a:lnTo>
                <a:lnTo>
                  <a:pt x="13589635" y="1623060"/>
                </a:lnTo>
                <a:lnTo>
                  <a:pt x="13589635" y="0"/>
                </a:lnTo>
                <a:close/>
              </a:path>
            </a:pathLst>
          </a:custGeom>
          <a:solidFill>
            <a:srgbClr val="4952FF">
              <a:alpha val="4705"/>
            </a:srgbClr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14" name="object 14"/>
          <p:cNvSpPr txBox="1"/>
          <p:nvPr/>
        </p:nvSpPr>
        <p:spPr>
          <a:xfrm>
            <a:off x="1076325" y="4378007"/>
            <a:ext cx="316928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0" dirty="0">
                <a:solidFill>
                  <a:srgbClr val="262323"/>
                </a:solidFill>
                <a:latin typeface="Calibri"/>
                <a:cs typeface="Calibri"/>
              </a:rPr>
              <a:t>Νόμοι</a:t>
            </a:r>
            <a:r>
              <a:rPr sz="1200" b="1" spc="-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262323"/>
                </a:solidFill>
                <a:latin typeface="Calibri"/>
                <a:cs typeface="Calibri"/>
              </a:rPr>
              <a:t>περί</a:t>
            </a:r>
            <a:r>
              <a:rPr sz="1200" b="1" spc="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b="1" spc="-55" dirty="0">
                <a:solidFill>
                  <a:srgbClr val="262323"/>
                </a:solidFill>
                <a:latin typeface="Calibri"/>
                <a:cs typeface="Calibri"/>
              </a:rPr>
              <a:t>ανταλλαγής</a:t>
            </a:r>
            <a:r>
              <a:rPr sz="1200" b="1" spc="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b="1" spc="-60" dirty="0">
                <a:solidFill>
                  <a:srgbClr val="262323"/>
                </a:solidFill>
                <a:latin typeface="Calibri"/>
                <a:cs typeface="Calibri"/>
              </a:rPr>
              <a:t>πληροφοριών</a:t>
            </a:r>
            <a:r>
              <a:rPr sz="1200" b="1" spc="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200" b="1" spc="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200" b="1" spc="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b="1" spc="-55" dirty="0">
                <a:solidFill>
                  <a:srgbClr val="262323"/>
                </a:solidFill>
                <a:latin typeface="Calibri"/>
                <a:cs typeface="Calibri"/>
              </a:rPr>
              <a:t>κυβερνοασφάλεια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74952" y="4200842"/>
            <a:ext cx="5880100" cy="760336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60"/>
              </a:spcBef>
            </a:pP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Νόμοι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όπως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 ο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νόμος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 περί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ανταλλαγής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πληροφοριών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για</a:t>
            </a:r>
            <a:r>
              <a:rPr sz="1200" spc="-8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την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κυβερνοασφάλεια</a:t>
            </a:r>
            <a:r>
              <a:rPr sz="1200" spc="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262323"/>
                </a:solidFill>
                <a:latin typeface="Arial"/>
                <a:cs typeface="Arial"/>
              </a:rPr>
              <a:t>Cybersecurity </a:t>
            </a:r>
            <a:r>
              <a:rPr sz="1200" spc="-95" dirty="0">
                <a:solidFill>
                  <a:srgbClr val="262323"/>
                </a:solidFill>
                <a:latin typeface="Arial"/>
                <a:cs typeface="Arial"/>
              </a:rPr>
              <a:t>Information </a:t>
            </a:r>
            <a:r>
              <a:rPr sz="1200" spc="-105" dirty="0">
                <a:solidFill>
                  <a:srgbClr val="262323"/>
                </a:solidFill>
                <a:latin typeface="Arial"/>
                <a:cs typeface="Arial"/>
              </a:rPr>
              <a:t>Sharing </a:t>
            </a:r>
            <a:r>
              <a:rPr sz="1200" spc="-100" dirty="0">
                <a:solidFill>
                  <a:srgbClr val="262323"/>
                </a:solidFill>
                <a:latin typeface="Arial"/>
                <a:cs typeface="Arial"/>
              </a:rPr>
              <a:t>Act </a:t>
            </a:r>
            <a:r>
              <a:rPr sz="1200" spc="-70" dirty="0">
                <a:solidFill>
                  <a:srgbClr val="262323"/>
                </a:solidFill>
                <a:latin typeface="Arial"/>
                <a:cs typeface="Arial"/>
              </a:rPr>
              <a:t>- </a:t>
            </a:r>
            <a:r>
              <a:rPr sz="1200" spc="-110" dirty="0">
                <a:solidFill>
                  <a:srgbClr val="262323"/>
                </a:solidFill>
                <a:latin typeface="Arial"/>
                <a:cs typeface="Arial"/>
              </a:rPr>
              <a:t>CISA)</a:t>
            </a:r>
            <a:r>
              <a:rPr sz="1200" spc="55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την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ανταλλαγή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πληροφοριών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σχετικά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με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262323"/>
                </a:solidFill>
                <a:latin typeface="Calibri"/>
                <a:cs typeface="Calibri"/>
              </a:rPr>
              <a:t>τις 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απειλές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στον</a:t>
            </a:r>
            <a:r>
              <a:rPr sz="1200" spc="-9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κυβερνοχώρο</a:t>
            </a:r>
            <a:r>
              <a:rPr sz="1200" spc="-100" dirty="0">
                <a:solidFill>
                  <a:srgbClr val="262323"/>
                </a:solidFill>
                <a:latin typeface="Calibri"/>
                <a:cs typeface="Calibri"/>
              </a:rPr>
              <a:t> μεταξύ</a:t>
            </a:r>
            <a:r>
              <a:rPr sz="1200" spc="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200" spc="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262323"/>
                </a:solidFill>
                <a:latin typeface="Calibri"/>
                <a:cs typeface="Calibri"/>
              </a:rPr>
              <a:t>κυβέρνησης</a:t>
            </a:r>
            <a:r>
              <a:rPr sz="1200" spc="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00" spc="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του</a:t>
            </a:r>
            <a:r>
              <a:rPr sz="12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90" dirty="0">
                <a:solidFill>
                  <a:srgbClr val="262323"/>
                </a:solidFill>
                <a:latin typeface="Calibri"/>
                <a:cs typeface="Calibri"/>
              </a:rPr>
              <a:t>ιδιωτικού</a:t>
            </a:r>
            <a:r>
              <a:rPr sz="1200" spc="4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τομέα</a:t>
            </a:r>
            <a:r>
              <a:rPr sz="1200" spc="-120" dirty="0">
                <a:solidFill>
                  <a:srgbClr val="262323"/>
                </a:solidFill>
                <a:latin typeface="Arial"/>
                <a:cs typeface="Arial"/>
              </a:rPr>
              <a:t>,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συμπεριλαμβανομένων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262323"/>
                </a:solidFill>
                <a:latin typeface="Calibri"/>
                <a:cs typeface="Calibri"/>
              </a:rPr>
              <a:t>των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ενεργειακών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εταιρειών</a:t>
            </a:r>
            <a:r>
              <a:rPr sz="1200" spc="-110" dirty="0">
                <a:solidFill>
                  <a:srgbClr val="262323"/>
                </a:solidFill>
                <a:latin typeface="Arial"/>
                <a:cs typeface="Arial"/>
              </a:rPr>
              <a:t>,</a:t>
            </a:r>
            <a:r>
              <a:rPr sz="1200" spc="-75" dirty="0">
                <a:solidFill>
                  <a:srgbClr val="262323"/>
                </a:solidFill>
                <a:latin typeface="Arial"/>
                <a:cs typeface="Arial"/>
              </a:rPr>
              <a:t> 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τη</a:t>
            </a:r>
            <a:r>
              <a:rPr sz="12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262323"/>
                </a:solidFill>
                <a:latin typeface="Calibri"/>
                <a:cs typeface="Calibri"/>
              </a:rPr>
              <a:t>βελτίωση  </a:t>
            </a:r>
            <a:r>
              <a:rPr sz="1200" spc="-114" dirty="0">
                <a:solidFill>
                  <a:srgbClr val="262323"/>
                </a:solidFill>
                <a:latin typeface="Calibri"/>
                <a:cs typeface="Calibri"/>
              </a:rPr>
              <a:t>της</a:t>
            </a:r>
            <a:r>
              <a:rPr sz="1200" spc="-2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συνολικής</a:t>
            </a:r>
            <a:r>
              <a:rPr sz="12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ετοιμότητας</a:t>
            </a:r>
            <a:r>
              <a:rPr sz="1200" spc="-20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262323"/>
                </a:solidFill>
                <a:latin typeface="Calibri"/>
                <a:cs typeface="Calibri"/>
              </a:rPr>
              <a:t>και</a:t>
            </a:r>
            <a:r>
              <a:rPr sz="1200" spc="-15" dirty="0">
                <a:solidFill>
                  <a:srgbClr val="262323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262323"/>
                </a:solidFill>
                <a:latin typeface="Calibri"/>
                <a:cs typeface="Calibri"/>
              </a:rPr>
              <a:t>αντίδρασης</a:t>
            </a:r>
            <a:r>
              <a:rPr sz="1200" spc="-120" dirty="0">
                <a:solidFill>
                  <a:srgbClr val="262323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1F2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6454" y="1173162"/>
            <a:ext cx="621030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195" dirty="0">
                <a:solidFill>
                  <a:srgbClr val="5EA8FF"/>
                </a:solidFill>
              </a:rPr>
              <a:t>Διαχείριση</a:t>
            </a:r>
            <a:r>
              <a:rPr sz="3100" spc="150" dirty="0">
                <a:solidFill>
                  <a:srgbClr val="5EA8FF"/>
                </a:solidFill>
              </a:rPr>
              <a:t> </a:t>
            </a:r>
            <a:r>
              <a:rPr sz="3100" spc="220" dirty="0">
                <a:solidFill>
                  <a:srgbClr val="5EA8FF"/>
                </a:solidFill>
              </a:rPr>
              <a:t>κινδύνων</a:t>
            </a:r>
            <a:r>
              <a:rPr sz="3100" spc="150" dirty="0">
                <a:solidFill>
                  <a:srgbClr val="5EA8FF"/>
                </a:solidFill>
              </a:rPr>
              <a:t> </a:t>
            </a:r>
            <a:r>
              <a:rPr sz="3100" spc="254" dirty="0">
                <a:solidFill>
                  <a:srgbClr val="5EA8FF"/>
                </a:solidFill>
              </a:rPr>
              <a:t>από</a:t>
            </a:r>
            <a:r>
              <a:rPr sz="3100" spc="160" dirty="0">
                <a:solidFill>
                  <a:srgbClr val="5EA8FF"/>
                </a:solidFill>
              </a:rPr>
              <a:t> </a:t>
            </a:r>
            <a:r>
              <a:rPr sz="3100" spc="200" dirty="0">
                <a:solidFill>
                  <a:srgbClr val="5EA8FF"/>
                </a:solidFill>
              </a:rPr>
              <a:t>τρίτους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2116454" y="2271712"/>
            <a:ext cx="27800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14" dirty="0">
                <a:solidFill>
                  <a:srgbClr val="5EA8FF"/>
                </a:solidFill>
                <a:latin typeface="Calibri"/>
                <a:cs typeface="Calibri"/>
              </a:rPr>
              <a:t>Δέουσα</a:t>
            </a:r>
            <a:r>
              <a:rPr sz="1500" spc="7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5EA8FF"/>
                </a:solidFill>
                <a:latin typeface="Calibri"/>
                <a:cs typeface="Calibri"/>
              </a:rPr>
              <a:t>επιμέλεια</a:t>
            </a:r>
            <a:r>
              <a:rPr sz="1500" spc="85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5EA8FF"/>
                </a:solidFill>
                <a:latin typeface="Calibri"/>
                <a:cs typeface="Calibri"/>
              </a:rPr>
              <a:t>και</a:t>
            </a:r>
            <a:r>
              <a:rPr sz="1500" spc="8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5EA8FF"/>
                </a:solidFill>
                <a:latin typeface="Calibri"/>
                <a:cs typeface="Calibri"/>
              </a:rPr>
              <a:t>έλεγχος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6454" y="2761615"/>
            <a:ext cx="2865755" cy="15938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ορ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ώσει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εν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έρ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ρέπε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ιεξά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50" dirty="0">
                <a:solidFill>
                  <a:srgbClr val="D4E4ED"/>
                </a:solidFill>
                <a:latin typeface="Calibri"/>
                <a:cs typeface="Calibri"/>
              </a:rPr>
              <a:t>υν  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διεξοδικές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διαδικασίες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δέουσας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επιμέλειας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 και 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ελέγχου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65" dirty="0">
                <a:solidFill>
                  <a:srgbClr val="D4E4ED"/>
                </a:solidFill>
                <a:latin typeface="Calibri"/>
                <a:cs typeface="Calibri"/>
              </a:rPr>
              <a:t>όταν</a:t>
            </a:r>
            <a:r>
              <a:rPr sz="1250" spc="-60" dirty="0">
                <a:solidFill>
                  <a:srgbClr val="D4E4ED"/>
                </a:solidFill>
                <a:latin typeface="Calibri"/>
                <a:cs typeface="Calibri"/>
              </a:rPr>
              <a:t> ελκύονται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από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τρίτους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προμηθευτές</a:t>
            </a:r>
            <a:r>
              <a:rPr sz="1250" spc="-155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50" spc="-15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εργολάβους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παρόχους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υπηρεσιών</a:t>
            </a:r>
            <a:r>
              <a:rPr sz="1250" spc="-15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περιλαμβάνει </a:t>
            </a:r>
            <a:r>
              <a:rPr sz="1250" spc="-27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ξι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γη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22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22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μέ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ασφάλειας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στον</a:t>
            </a:r>
            <a:r>
              <a:rPr sz="12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κυβερνοχώρο</a:t>
            </a:r>
            <a:r>
              <a:rPr sz="1250" spc="-160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50" spc="25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πολιτικών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τους</a:t>
            </a:r>
            <a:r>
              <a:rPr sz="12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και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ησ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ύπ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γι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μετ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ων 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ύ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ων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22950" y="2271712"/>
            <a:ext cx="22631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00" dirty="0">
                <a:solidFill>
                  <a:srgbClr val="5EA8FF"/>
                </a:solidFill>
                <a:latin typeface="Calibri"/>
                <a:cs typeface="Calibri"/>
              </a:rPr>
              <a:t>Συμβατικές</a:t>
            </a:r>
            <a:r>
              <a:rPr sz="1500" spc="6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5EA8FF"/>
                </a:solidFill>
                <a:latin typeface="Calibri"/>
                <a:cs typeface="Calibri"/>
              </a:rPr>
              <a:t>υποχρεώσεις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22950" y="3097847"/>
            <a:ext cx="2996565" cy="15938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ρέπε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θιερ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ωθ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ύ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210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εί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συμβ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κές 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υπ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χρεώσει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συμφ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ίε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επ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έδ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ου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υπ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ηρ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εσιώ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με 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9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ί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20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υς</a:t>
            </a:r>
            <a:r>
              <a:rPr sz="1250" spc="-105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50" spc="-2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2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21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2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ίε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204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250" spc="-21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215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9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ιγρ</a:t>
            </a:r>
            <a:r>
              <a:rPr sz="1250" spc="-229" dirty="0">
                <a:solidFill>
                  <a:srgbClr val="D4E4ED"/>
                </a:solidFill>
                <a:latin typeface="Calibri"/>
                <a:cs typeface="Calibri"/>
              </a:rPr>
              <a:t>άφ</a:t>
            </a:r>
            <a:r>
              <a:rPr sz="1250" spc="-20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210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ύ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4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η  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συν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ή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ησ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εμπ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ισ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ευ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ικ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,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ερ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ό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7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21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21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ς 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διαθεσιμότητας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95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250" spc="-1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200" dirty="0">
                <a:solidFill>
                  <a:srgbClr val="D4E4ED"/>
                </a:solidFill>
                <a:latin typeface="Calibri"/>
                <a:cs typeface="Calibri"/>
              </a:rPr>
              <a:t>συστημάτων</a:t>
            </a:r>
            <a:r>
              <a:rPr sz="1250" spc="-1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των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 δεδομένων</a:t>
            </a:r>
            <a:r>
              <a:rPr sz="1250" spc="-95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Οι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συμβάσεις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αυτές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θα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πρέπει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επίσης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να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περιλαμβάνουν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διατάξεις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για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τη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δεοντολογική</a:t>
            </a:r>
            <a:r>
              <a:rPr sz="125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συμπεριφορά</a:t>
            </a:r>
            <a:r>
              <a:rPr sz="1250" spc="-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50" spc="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την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210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ά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ιστ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ικ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ών</a:t>
            </a:r>
            <a:r>
              <a:rPr sz="1250" spc="-90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8175" y="2271712"/>
            <a:ext cx="23501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00" dirty="0">
                <a:solidFill>
                  <a:srgbClr val="5EA8FF"/>
                </a:solidFill>
                <a:latin typeface="Calibri"/>
                <a:cs typeface="Calibri"/>
              </a:rPr>
              <a:t>Συνεχής</a:t>
            </a:r>
            <a:r>
              <a:rPr sz="1500" spc="50" dirty="0">
                <a:solidFill>
                  <a:srgbClr val="5EA8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5EA8FF"/>
                </a:solidFill>
                <a:latin typeface="Calibri"/>
                <a:cs typeface="Calibri"/>
              </a:rPr>
              <a:t>παρακολούθηση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28175" y="3097847"/>
            <a:ext cx="2901950" cy="12001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γ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70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80" dirty="0">
                <a:solidFill>
                  <a:srgbClr val="D4E4ED"/>
                </a:solidFill>
                <a:latin typeface="Calibri"/>
                <a:cs typeface="Calibri"/>
              </a:rPr>
              <a:t>ς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θ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πρ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έ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πα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λ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ουθ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ο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ύ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α 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ελέγχουν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συνεχώς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τις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80" dirty="0">
                <a:solidFill>
                  <a:srgbClr val="D4E4ED"/>
                </a:solidFill>
                <a:latin typeface="Calibri"/>
                <a:cs typeface="Calibri"/>
              </a:rPr>
              <a:t>δραστηριότητες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τρίτων</a:t>
            </a:r>
            <a:r>
              <a:rPr sz="1250" spc="-165" dirty="0">
                <a:solidFill>
                  <a:srgbClr val="D4E4ED"/>
                </a:solidFill>
                <a:latin typeface="Arial"/>
                <a:cs typeface="Arial"/>
              </a:rPr>
              <a:t>,</a:t>
            </a:r>
            <a:r>
              <a:rPr sz="1250" spc="-160" dirty="0">
                <a:solidFill>
                  <a:srgbClr val="D4E4ED"/>
                </a:solidFill>
                <a:latin typeface="Arial"/>
                <a:cs typeface="Arial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την 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π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ρ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όσ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β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σ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5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7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συμμ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όρ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φ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ωσ</a:t>
            </a:r>
            <a:r>
              <a:rPr sz="1250" spc="-100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μ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ε</a:t>
            </a:r>
            <a:r>
              <a:rPr sz="1250" spc="1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α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θιερ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ωμέν</a:t>
            </a:r>
            <a:r>
              <a:rPr sz="1250" spc="-85" dirty="0">
                <a:solidFill>
                  <a:srgbClr val="D4E4ED"/>
                </a:solidFill>
                <a:latin typeface="Calibri"/>
                <a:cs typeface="Calibri"/>
              </a:rPr>
              <a:t>α  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ασφάλειας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50" spc="-10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14" dirty="0">
                <a:solidFill>
                  <a:srgbClr val="D4E4ED"/>
                </a:solidFill>
                <a:latin typeface="Calibri"/>
                <a:cs typeface="Calibri"/>
              </a:rPr>
              <a:t>δεοντολογίας</a:t>
            </a:r>
            <a:r>
              <a:rPr sz="1250" spc="-114" dirty="0">
                <a:solidFill>
                  <a:srgbClr val="D4E4ED"/>
                </a:solidFill>
                <a:latin typeface="Arial"/>
                <a:cs typeface="Arial"/>
              </a:rPr>
              <a:t>.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Αυτό</a:t>
            </a:r>
            <a:r>
              <a:rPr sz="1250" spc="-135" dirty="0">
                <a:solidFill>
                  <a:srgbClr val="D4E4ED"/>
                </a:solidFill>
                <a:latin typeface="Calibri"/>
                <a:cs typeface="Calibri"/>
              </a:rPr>
              <a:t> συμβάλλει</a:t>
            </a:r>
            <a:r>
              <a:rPr sz="1250" spc="-1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στη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0" dirty="0">
                <a:solidFill>
                  <a:srgbClr val="D4E4ED"/>
                </a:solidFill>
                <a:latin typeface="Calibri"/>
                <a:cs typeface="Calibri"/>
              </a:rPr>
              <a:t>διασφάλιση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 του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έγκαιρου</a:t>
            </a:r>
            <a:r>
              <a:rPr sz="1250" spc="9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εντοπισμού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και</a:t>
            </a:r>
            <a:r>
              <a:rPr sz="12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5" dirty="0">
                <a:solidFill>
                  <a:srgbClr val="D4E4ED"/>
                </a:solidFill>
                <a:latin typeface="Calibri"/>
                <a:cs typeface="Calibri"/>
              </a:rPr>
              <a:t>μετριασμού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225" dirty="0">
                <a:solidFill>
                  <a:srgbClr val="D4E4ED"/>
                </a:solidFill>
                <a:latin typeface="Calibri"/>
                <a:cs typeface="Calibri"/>
              </a:rPr>
              <a:t>ω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30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υ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η</a:t>
            </a:r>
            <a:r>
              <a:rPr sz="1250" spc="-125" dirty="0">
                <a:solidFill>
                  <a:srgbClr val="D4E4ED"/>
                </a:solidFill>
                <a:latin typeface="Calibri"/>
                <a:cs typeface="Calibri"/>
              </a:rPr>
              <a:t>τ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5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225" dirty="0">
                <a:solidFill>
                  <a:srgbClr val="D4E4ED"/>
                </a:solidFill>
                <a:latin typeface="Calibri"/>
                <a:cs typeface="Calibri"/>
              </a:rPr>
              <a:t>ώ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25" dirty="0">
                <a:solidFill>
                  <a:srgbClr val="D4E4ED"/>
                </a:solidFill>
                <a:latin typeface="Calibri"/>
                <a:cs typeface="Calibri"/>
              </a:rPr>
              <a:t> </a:t>
            </a:r>
            <a:r>
              <a:rPr sz="1250" spc="-150" dirty="0">
                <a:solidFill>
                  <a:srgbClr val="D4E4ED"/>
                </a:solidFill>
                <a:latin typeface="Calibri"/>
                <a:cs typeface="Calibri"/>
              </a:rPr>
              <a:t>κ</a:t>
            </a:r>
            <a:r>
              <a:rPr sz="1250" spc="-95" dirty="0">
                <a:solidFill>
                  <a:srgbClr val="D4E4ED"/>
                </a:solidFill>
                <a:latin typeface="Calibri"/>
                <a:cs typeface="Calibri"/>
              </a:rPr>
              <a:t>ι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65" dirty="0">
                <a:solidFill>
                  <a:srgbClr val="D4E4ED"/>
                </a:solidFill>
                <a:latin typeface="Calibri"/>
                <a:cs typeface="Calibri"/>
              </a:rPr>
              <a:t>δ</a:t>
            </a:r>
            <a:r>
              <a:rPr sz="1250" spc="-175" dirty="0">
                <a:solidFill>
                  <a:srgbClr val="D4E4ED"/>
                </a:solidFill>
                <a:latin typeface="Calibri"/>
                <a:cs typeface="Calibri"/>
              </a:rPr>
              <a:t>ύ</a:t>
            </a:r>
            <a:r>
              <a:rPr sz="1250" spc="-140" dirty="0">
                <a:solidFill>
                  <a:srgbClr val="D4E4ED"/>
                </a:solidFill>
                <a:latin typeface="Calibri"/>
                <a:cs typeface="Calibri"/>
              </a:rPr>
              <a:t>ν</a:t>
            </a:r>
            <a:r>
              <a:rPr sz="1250" spc="-185" dirty="0">
                <a:solidFill>
                  <a:srgbClr val="D4E4ED"/>
                </a:solidFill>
                <a:latin typeface="Calibri"/>
                <a:cs typeface="Calibri"/>
              </a:rPr>
              <a:t>ων</a:t>
            </a:r>
            <a:r>
              <a:rPr sz="1250" spc="-55" dirty="0">
                <a:solidFill>
                  <a:srgbClr val="D4E4ED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9944" y="6242684"/>
            <a:ext cx="1761489" cy="28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75" dirty="0">
                <a:solidFill>
                  <a:srgbClr val="FFFFFF"/>
                </a:solidFill>
                <a:latin typeface="Arial"/>
                <a:cs typeface="Arial"/>
              </a:rPr>
              <a:t>CSP001_C_E-TOPIC-1: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Pares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athod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Laur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ΗΠΑ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Φινλα</a:t>
            </a:r>
            <a:r>
              <a:rPr sz="850" spc="-3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δί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51527" y="6232525"/>
            <a:ext cx="2590800" cy="481647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29600"/>
            <a:chOff x="0" y="0"/>
            <a:chExt cx="14630400" cy="8229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564" y="7528559"/>
              <a:ext cx="2194560" cy="5257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4580" y="759777"/>
            <a:ext cx="2280920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b="1" spc="-40" dirty="0">
                <a:solidFill>
                  <a:srgbClr val="F9CF01"/>
                </a:solidFill>
                <a:latin typeface="Arial"/>
                <a:cs typeface="Arial"/>
              </a:rPr>
              <a:t>Αναφορές</a:t>
            </a:r>
            <a:endParaRPr sz="37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4425" y="1997018"/>
            <a:ext cx="12188825" cy="2961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0670" indent="-267970">
              <a:lnSpc>
                <a:spcPts val="1935"/>
              </a:lnSpc>
              <a:buSzPct val="141666"/>
              <a:buAutoNum type="arabicPeriod"/>
              <a:tabLst>
                <a:tab pos="280670" algn="l"/>
              </a:tabLst>
            </a:pPr>
            <a:r>
              <a:rPr sz="1200" spc="-160" dirty="0">
                <a:solidFill>
                  <a:srgbClr val="FFFFFF"/>
                </a:solidFill>
                <a:latin typeface="Arial"/>
                <a:cs typeface="Arial"/>
              </a:rPr>
              <a:t>IEEE.</a:t>
            </a:r>
            <a:r>
              <a:rPr sz="12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Arial"/>
                <a:cs typeface="Arial"/>
              </a:rPr>
              <a:t>(2016).</a:t>
            </a:r>
            <a:r>
              <a:rPr sz="12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Κώδικας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προγραμματισμού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Arial"/>
                <a:cs typeface="Arial"/>
              </a:rPr>
              <a:t>IEEE.</a:t>
            </a:r>
            <a:r>
              <a:rPr sz="12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Arial"/>
                <a:cs typeface="Arial"/>
                <a:hlinkClick r:id="rId5"/>
              </a:rPr>
              <a:t>https://www.ieee.org/about/corporate/governance/p7-8.html</a:t>
            </a:r>
            <a:endParaRPr sz="1200">
              <a:latin typeface="Arial"/>
              <a:cs typeface="Arial"/>
            </a:endParaRPr>
          </a:p>
          <a:p>
            <a:pPr marL="281305" marR="5080" indent="-268605">
              <a:lnSpc>
                <a:spcPct val="87200"/>
              </a:lnSpc>
              <a:spcBef>
                <a:spcPts val="575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Κώδικας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προγραμματισμού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επαγγελματικής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συμπεριφοράς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80" dirty="0">
                <a:solidFill>
                  <a:srgbClr val="FFFFFF"/>
                </a:solidFill>
                <a:latin typeface="Arial"/>
                <a:cs typeface="Arial"/>
              </a:rPr>
              <a:t>ACM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Arial"/>
                <a:cs typeface="Arial"/>
              </a:rPr>
              <a:t>2018). </a:t>
            </a:r>
            <a:r>
              <a:rPr sz="1200" spc="-120" dirty="0">
                <a:solidFill>
                  <a:srgbClr val="FFFFFF"/>
                </a:solidFill>
                <a:latin typeface="Arial"/>
                <a:cs typeface="Arial"/>
                <a:hlinkClick r:id="rId6"/>
              </a:rPr>
              <a:t>www.acm.org/code-of-Associ</a:t>
            </a:r>
            <a:r>
              <a:rPr sz="1200" spc="-120" dirty="0">
                <a:solidFill>
                  <a:srgbClr val="FFFFFF"/>
                </a:solidFill>
                <a:latin typeface="Arial"/>
                <a:cs typeface="Arial"/>
              </a:rPr>
              <a:t>ation </a:t>
            </a:r>
            <a:r>
              <a:rPr sz="1200" spc="-100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1200" spc="-125" dirty="0">
                <a:solidFill>
                  <a:srgbClr val="FFFFFF"/>
                </a:solidFill>
                <a:latin typeface="Arial"/>
                <a:cs typeface="Arial"/>
              </a:rPr>
              <a:t>Computational Machinery. 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:// 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xml-ph-0000@DeepL 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200" spc="-65" dirty="0">
                <a:solidFill>
                  <a:srgbClr val="FFFFFF"/>
                </a:solidFill>
                <a:latin typeface="Calibri"/>
                <a:cs typeface="Calibri"/>
              </a:rPr>
              <a:t>λογισμικό </a:t>
            </a:r>
            <a:r>
              <a:rPr sz="1200" spc="-70" dirty="0">
                <a:solidFill>
                  <a:srgbClr val="FFFFFF"/>
                </a:solidFill>
                <a:latin typeface="Calibri"/>
                <a:cs typeface="Calibri"/>
              </a:rPr>
              <a:t>μηχανικής</a:t>
            </a:r>
            <a:r>
              <a:rPr sz="12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75" dirty="0">
                <a:solidFill>
                  <a:srgbClr val="FFFFFF"/>
                </a:solidFill>
                <a:latin typeface="Calibri"/>
                <a:cs typeface="Calibri"/>
              </a:rPr>
              <a:t>μετάφρασης</a:t>
            </a:r>
            <a:r>
              <a:rPr sz="12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Calibri"/>
                <a:cs typeface="Calibri"/>
              </a:rPr>
              <a:t>βασισμένο</a:t>
            </a:r>
            <a:r>
              <a:rPr sz="12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spc="-65" dirty="0">
                <a:solidFill>
                  <a:srgbClr val="FFFFFF"/>
                </a:solidFill>
                <a:latin typeface="Calibri"/>
                <a:cs typeface="Calibri"/>
              </a:rPr>
              <a:t>ην </a:t>
            </a:r>
            <a:r>
              <a:rPr sz="1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Calibri"/>
                <a:cs typeface="Calibri"/>
              </a:rPr>
              <a:t>ΤΝ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 marL="280035" indent="-267335">
              <a:lnSpc>
                <a:spcPct val="100000"/>
              </a:lnSpc>
              <a:spcBef>
                <a:spcPts val="420"/>
              </a:spcBef>
              <a:buSzPct val="141666"/>
              <a:buAutoNum type="arabicPeriod"/>
              <a:tabLst>
                <a:tab pos="280035" algn="l"/>
              </a:tabLst>
            </a:pPr>
            <a:r>
              <a:rPr sz="1200" spc="-114" dirty="0">
                <a:solidFill>
                  <a:srgbClr val="FFFFFF"/>
                </a:solidFill>
                <a:latin typeface="Arial"/>
                <a:cs typeface="Arial"/>
              </a:rPr>
              <a:t>Barquin,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Arial"/>
                <a:cs typeface="Arial"/>
              </a:rPr>
              <a:t>R.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Arial"/>
                <a:cs typeface="Arial"/>
              </a:rPr>
              <a:t>C(1992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Μαΐου</a:t>
            </a:r>
            <a:r>
              <a:rPr sz="1200" spc="-120" dirty="0">
                <a:solidFill>
                  <a:srgbClr val="FFFFFF"/>
                </a:solidFill>
                <a:latin typeface="Arial"/>
                <a:cs typeface="Arial"/>
              </a:rPr>
              <a:t>).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αναζήτηση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Arial"/>
                <a:cs typeface="Arial"/>
              </a:rPr>
              <a:t>"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Δέκα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60" dirty="0">
                <a:solidFill>
                  <a:srgbClr val="FFFFFF"/>
                </a:solidFill>
                <a:latin typeface="Calibri"/>
                <a:cs typeface="Calibri"/>
              </a:rPr>
              <a:t>Εντολών</a:t>
            </a:r>
            <a:r>
              <a:rPr sz="1200" spc="160" dirty="0">
                <a:solidFill>
                  <a:srgbClr val="FFFFFF"/>
                </a:solidFill>
                <a:latin typeface="Arial"/>
                <a:cs typeface="Arial"/>
              </a:rPr>
              <a:t>"</a:t>
            </a:r>
            <a:r>
              <a:rPr sz="1200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1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00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ηθική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υπολογιστών</a:t>
            </a:r>
            <a:r>
              <a:rPr sz="1200" spc="-12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Arial"/>
                <a:cs typeface="Arial"/>
              </a:rPr>
              <a:t>Computer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Arial"/>
                <a:cs typeface="Arial"/>
              </a:rPr>
              <a:t>Ethics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FFFFFF"/>
                </a:solidFill>
                <a:latin typeface="Arial"/>
                <a:cs typeface="Arial"/>
              </a:rPr>
              <a:t>Institute.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Arial"/>
                <a:cs typeface="Arial"/>
              </a:rPr>
              <a:t>https://en.wikipedia.org/wiki/Ten_Commandments_of_Computer_Ethics</a:t>
            </a:r>
            <a:endParaRPr sz="1200">
              <a:latin typeface="Arial"/>
              <a:cs typeface="Arial"/>
            </a:endParaRPr>
          </a:p>
          <a:p>
            <a:pPr marL="280035" indent="-267335">
              <a:lnSpc>
                <a:spcPct val="100000"/>
              </a:lnSpc>
              <a:spcBef>
                <a:spcPts val="330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Δέκα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Εντολές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Ηθικής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Υπολογιστών</a:t>
            </a:r>
            <a:r>
              <a:rPr sz="1200" spc="-114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δημιουργήθηκαν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Arial"/>
                <a:cs typeface="Arial"/>
              </a:rPr>
              <a:t>1992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Calibri"/>
                <a:cs typeface="Calibri"/>
              </a:rPr>
              <a:t>Ινστιτούτο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Ηθικής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Υπολογιστών</a:t>
            </a:r>
            <a:r>
              <a:rPr sz="1200" spc="-114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0" dirty="0">
                <a:solidFill>
                  <a:srgbClr val="FFFFFF"/>
                </a:solidFill>
                <a:latin typeface="Calibri"/>
                <a:cs typeface="Calibri"/>
              </a:rPr>
              <a:t>προσφέρουν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ένα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θεμελιώδες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σύνολο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αρχών</a:t>
            </a:r>
            <a:r>
              <a:rPr sz="1200" spc="-130" dirty="0">
                <a:solidFill>
                  <a:srgbClr val="FFFFFF"/>
                </a:solidFill>
                <a:latin typeface="Calibri"/>
                <a:cs typeface="Calibri"/>
              </a:rPr>
              <a:t> για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δεοντολογική 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χρήση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υπολογιστών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Arial"/>
                <a:cs typeface="Arial"/>
              </a:rPr>
              <a:t>(Barquin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Arial"/>
                <a:cs typeface="Arial"/>
              </a:rPr>
              <a:t>1992).</a:t>
            </a:r>
            <a:endParaRPr sz="1200">
              <a:latin typeface="Arial"/>
              <a:cs typeface="Arial"/>
            </a:endParaRPr>
          </a:p>
          <a:p>
            <a:pPr marL="280035" indent="-267335">
              <a:lnSpc>
                <a:spcPct val="100000"/>
              </a:lnSpc>
              <a:spcBef>
                <a:spcPts val="320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Οργανισμός</a:t>
            </a:r>
            <a:r>
              <a:rPr sz="1200" spc="-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Ευρωπαϊκής</a:t>
            </a:r>
            <a:r>
              <a:rPr sz="1200" spc="-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Ένωσης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την 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r>
              <a:rPr sz="1200" spc="-15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2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Arial"/>
                <a:cs typeface="Arial"/>
              </a:rPr>
              <a:t>(2022).</a:t>
            </a:r>
            <a:r>
              <a:rPr sz="12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80" dirty="0">
                <a:solidFill>
                  <a:srgbClr val="FFFFFF"/>
                </a:solidFill>
                <a:latin typeface="Arial"/>
                <a:cs typeface="Arial"/>
              </a:rPr>
              <a:t>ECSF,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Ευρωπαϊκό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πλαίσιο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δεξιοτήτων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200" spc="-15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Υπηρεσία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Εκδόσεων</a:t>
            </a:r>
            <a:r>
              <a:rPr sz="1200" spc="-15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Arial"/>
                <a:cs typeface="Arial"/>
              </a:rPr>
              <a:t>https://doi.org/10.2824/859537</a:t>
            </a:r>
            <a:endParaRPr sz="1200">
              <a:latin typeface="Arial"/>
              <a:cs typeface="Arial"/>
            </a:endParaRPr>
          </a:p>
          <a:p>
            <a:pPr marL="280670" indent="-267970">
              <a:lnSpc>
                <a:spcPct val="100000"/>
              </a:lnSpc>
              <a:spcBef>
                <a:spcPts val="330"/>
              </a:spcBef>
              <a:buSzPct val="141666"/>
              <a:buAutoNum type="arabicPeriod"/>
              <a:tabLst>
                <a:tab pos="280670" algn="l"/>
              </a:tabLst>
            </a:pPr>
            <a:r>
              <a:rPr sz="1200" spc="-180" dirty="0">
                <a:solidFill>
                  <a:srgbClr val="FFFFFF"/>
                </a:solidFill>
                <a:latin typeface="Arial"/>
                <a:cs typeface="Arial"/>
              </a:rPr>
              <a:t>R.</a:t>
            </a:r>
            <a:r>
              <a:rPr sz="12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10" dirty="0">
                <a:solidFill>
                  <a:srgbClr val="FFFFFF"/>
                </a:solidFill>
                <a:latin typeface="Arial"/>
                <a:cs typeface="Arial"/>
              </a:rPr>
              <a:t>Schoon</a:t>
            </a:r>
            <a:r>
              <a:rPr sz="12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2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Arial"/>
                <a:cs typeface="Arial"/>
              </a:rPr>
              <a:t>Kleinaltepohl,</a:t>
            </a:r>
            <a:r>
              <a:rPr sz="12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75" dirty="0">
                <a:solidFill>
                  <a:srgbClr val="FFFFFF"/>
                </a:solidFill>
                <a:latin typeface="Arial"/>
                <a:cs typeface="Arial"/>
              </a:rPr>
              <a:t>Cybersecurity</a:t>
            </a:r>
            <a:r>
              <a:rPr sz="12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2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7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Arial"/>
                <a:cs typeface="Arial"/>
              </a:rPr>
              <a:t>Electricity</a:t>
            </a:r>
            <a:r>
              <a:rPr sz="12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70" dirty="0">
                <a:solidFill>
                  <a:srgbClr val="FFFFFF"/>
                </a:solidFill>
                <a:latin typeface="Arial"/>
                <a:cs typeface="Arial"/>
              </a:rPr>
              <a:t>Sector:</a:t>
            </a:r>
            <a:r>
              <a:rPr sz="12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70" dirty="0">
                <a:solidFill>
                  <a:srgbClr val="FFFFFF"/>
                </a:solidFill>
                <a:latin typeface="Arial"/>
                <a:cs typeface="Arial"/>
              </a:rPr>
              <a:t>SpringerLink,</a:t>
            </a:r>
            <a:r>
              <a:rPr sz="12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75" dirty="0">
                <a:solidFill>
                  <a:srgbClr val="FFFFFF"/>
                </a:solidFill>
                <a:latin typeface="Arial"/>
                <a:cs typeface="Arial"/>
              </a:rPr>
              <a:t>2018).</a:t>
            </a:r>
            <a:endParaRPr sz="1200">
              <a:latin typeface="Arial"/>
              <a:cs typeface="Arial"/>
            </a:endParaRPr>
          </a:p>
          <a:p>
            <a:pPr marL="280670" indent="-267970">
              <a:lnSpc>
                <a:spcPct val="100000"/>
              </a:lnSpc>
              <a:spcBef>
                <a:spcPts val="325"/>
              </a:spcBef>
              <a:buSzPct val="141666"/>
              <a:buAutoNum type="arabicPeriod"/>
              <a:tabLst>
                <a:tab pos="280670" algn="l"/>
              </a:tabLst>
            </a:pPr>
            <a:r>
              <a:rPr sz="1200" spc="-18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1200" spc="-1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6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00" spc="-1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85" dirty="0">
                <a:solidFill>
                  <a:srgbClr val="FFFFFF"/>
                </a:solidFill>
                <a:latin typeface="Arial"/>
                <a:cs typeface="Arial"/>
              </a:rPr>
              <a:t>Indus</a:t>
            </a:r>
            <a:r>
              <a:rPr sz="1200" spc="-1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spc="-12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spc="-204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6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200" dirty="0">
                <a:solidFill>
                  <a:srgbClr val="FFFFFF"/>
                </a:solidFill>
                <a:latin typeface="Arial"/>
                <a:cs typeface="Arial"/>
              </a:rPr>
              <a:t>ybe</a:t>
            </a:r>
            <a:r>
              <a:rPr sz="1200" spc="-12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00" spc="-185" dirty="0">
                <a:solidFill>
                  <a:srgbClr val="FFFFFF"/>
                </a:solidFill>
                <a:latin typeface="Arial"/>
                <a:cs typeface="Arial"/>
              </a:rPr>
              <a:t>secur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spc="-18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2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200" spc="-204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00" spc="-12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200" spc="-1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04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sz="1200" spc="-2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200" spc="-145" dirty="0">
                <a:solidFill>
                  <a:srgbClr val="FFFFFF"/>
                </a:solidFill>
                <a:latin typeface="Arial"/>
                <a:cs typeface="Arial"/>
              </a:rPr>
              <a:t>5).</a:t>
            </a:r>
            <a:endParaRPr sz="1200">
              <a:latin typeface="Arial"/>
              <a:cs typeface="Arial"/>
            </a:endParaRPr>
          </a:p>
          <a:p>
            <a:pPr marL="280035" indent="-267335">
              <a:lnSpc>
                <a:spcPct val="100000"/>
              </a:lnSpc>
              <a:spcBef>
                <a:spcPts val="245"/>
              </a:spcBef>
              <a:buSzPct val="141666"/>
              <a:buAutoNum type="arabicPeriod"/>
              <a:tabLst>
                <a:tab pos="280035" algn="l"/>
              </a:tabLst>
            </a:pPr>
            <a:r>
              <a:rPr sz="1200" spc="-155" dirty="0">
                <a:solidFill>
                  <a:srgbClr val="FFFFFF"/>
                </a:solidFill>
                <a:latin typeface="Arial"/>
                <a:cs typeface="Arial"/>
              </a:rPr>
              <a:t>ECSO,</a:t>
            </a:r>
            <a:r>
              <a:rPr sz="1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Arial"/>
                <a:cs typeface="Arial"/>
              </a:rPr>
              <a:t>"Energy</a:t>
            </a:r>
            <a:r>
              <a:rPr sz="1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0" dirty="0">
                <a:solidFill>
                  <a:srgbClr val="FFFFFF"/>
                </a:solidFill>
                <a:latin typeface="Arial"/>
                <a:cs typeface="Arial"/>
              </a:rPr>
              <a:t>Networks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Arial"/>
                <a:cs typeface="Arial"/>
              </a:rPr>
              <a:t>Smart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Arial"/>
                <a:cs typeface="Arial"/>
              </a:rPr>
              <a:t>Grids",</a:t>
            </a:r>
            <a:r>
              <a:rPr sz="1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0" dirty="0">
                <a:solidFill>
                  <a:srgbClr val="FFFFFF"/>
                </a:solidFill>
                <a:latin typeface="Arial"/>
                <a:cs typeface="Arial"/>
              </a:rPr>
              <a:t>Ασφάλεια</a:t>
            </a:r>
            <a:r>
              <a:rPr sz="1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για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Arial"/>
                <a:cs typeface="Arial"/>
              </a:rPr>
              <a:t>το</a:t>
            </a:r>
            <a:r>
              <a:rPr sz="1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Arial"/>
                <a:cs typeface="Arial"/>
              </a:rPr>
              <a:t>Ενεργειακό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Arial"/>
                <a:cs typeface="Arial"/>
              </a:rPr>
              <a:t>WG3,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Arial"/>
                <a:cs typeface="Arial"/>
              </a:rPr>
              <a:t>Συναρμολόγηση,ΝοέμβριοςURL: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Arial"/>
                <a:cs typeface="Arial"/>
              </a:rPr>
              <a:t>https://.eu/ecso-uploads/2022/10/5fdb2673903c6.pdf</a:t>
            </a:r>
            <a:endParaRPr sz="1200">
              <a:latin typeface="Arial"/>
              <a:cs typeface="Arial"/>
            </a:endParaRPr>
          </a:p>
          <a:p>
            <a:pPr marL="281305" marR="4611370" indent="-268605">
              <a:lnSpc>
                <a:spcPct val="82100"/>
              </a:lnSpc>
              <a:spcBef>
                <a:spcPts val="630"/>
              </a:spcBef>
              <a:buSzPct val="141666"/>
              <a:buAutoNum type="arabicPeriod"/>
              <a:tabLst>
                <a:tab pos="280035" algn="l"/>
              </a:tabLst>
            </a:pPr>
            <a:r>
              <a:rPr sz="1200" spc="-110" dirty="0">
                <a:solidFill>
                  <a:srgbClr val="FFFFFF"/>
                </a:solidFill>
                <a:latin typeface="Arial"/>
                <a:cs typeface="Arial"/>
              </a:rPr>
              <a:t>ENISA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0" dirty="0">
                <a:solidFill>
                  <a:srgbClr val="FFFFFF"/>
                </a:solidFill>
                <a:latin typeface="Arial"/>
                <a:cs typeface="Arial"/>
              </a:rPr>
              <a:t>(Ευρωπαϊκή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Υπηρεσία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FFFFFF"/>
                </a:solidFill>
                <a:latin typeface="Arial"/>
                <a:cs typeface="Arial"/>
              </a:rPr>
              <a:t>Κυβερνοασφάλειας),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95" dirty="0">
                <a:solidFill>
                  <a:srgbClr val="FFFFFF"/>
                </a:solidFill>
                <a:latin typeface="Arial"/>
                <a:cs typeface="Arial"/>
              </a:rPr>
              <a:t>"Smart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90" dirty="0">
                <a:solidFill>
                  <a:srgbClr val="FFFFFF"/>
                </a:solidFill>
                <a:latin typeface="Arial"/>
                <a:cs typeface="Arial"/>
              </a:rPr>
              <a:t>Grid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90" dirty="0">
                <a:solidFill>
                  <a:srgbClr val="FFFFFF"/>
                </a:solidFill>
                <a:latin typeface="Arial"/>
                <a:cs typeface="Arial"/>
              </a:rPr>
              <a:t>Threat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Landscape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Arial"/>
                <a:cs typeface="Arial"/>
              </a:rPr>
              <a:t>Good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85" dirty="0">
                <a:solidFill>
                  <a:srgbClr val="FFFFFF"/>
                </a:solidFill>
                <a:latin typeface="Arial"/>
                <a:cs typeface="Arial"/>
              </a:rPr>
              <a:t>Practice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90" dirty="0">
                <a:solidFill>
                  <a:srgbClr val="FFFFFF"/>
                </a:solidFill>
                <a:latin typeface="Arial"/>
                <a:cs typeface="Arial"/>
              </a:rPr>
              <a:t>Guide",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0" dirty="0">
                <a:solidFill>
                  <a:srgbClr val="FFFFFF"/>
                </a:solidFill>
                <a:latin typeface="Arial"/>
                <a:cs typeface="Arial"/>
              </a:rPr>
              <a:t>ΔεκέμβριοςURL: </a:t>
            </a:r>
            <a:r>
              <a:rPr sz="12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Arial"/>
                <a:cs typeface="Arial"/>
              </a:rPr>
              <a:t>https://</a:t>
            </a:r>
            <a:r>
              <a:rPr sz="1200" spc="-140" dirty="0">
                <a:solidFill>
                  <a:srgbClr val="FFFFFF"/>
                </a:solidFill>
                <a:latin typeface="Arial"/>
                <a:cs typeface="Arial"/>
                <a:hlinkClick r:id="rId7"/>
              </a:rPr>
              <a:t>www.</a:t>
            </a:r>
            <a:r>
              <a:rPr sz="1200" u="sng" spc="-140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8"/>
              </a:rPr>
              <a:t>enisa.europa.eu/publications/smart-grid-threat-landscape-and-good-practice-guide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4110" y="4193539"/>
            <a:ext cx="32575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10.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34463" y="4269740"/>
            <a:ext cx="31927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Άλλ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7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200" spc="-17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00" spc="-195" dirty="0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ορ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ου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7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200" spc="-17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00" spc="-195" dirty="0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ον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00" spc="-17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00" spc="-8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μα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εν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200" spc="-13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00" spc="-17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200" spc="-13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00" spc="-18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ΠΣ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8080" y="5610542"/>
            <a:ext cx="28568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Εκπαιδευτές</a:t>
            </a:r>
            <a:r>
              <a:rPr sz="1250" spc="-5" dirty="0">
                <a:solidFill>
                  <a:srgbClr val="11171F"/>
                </a:solidFill>
                <a:latin typeface="Arial"/>
                <a:cs typeface="Arial"/>
              </a:rPr>
              <a:t>: Paresh</a:t>
            </a:r>
            <a:r>
              <a:rPr sz="1250" dirty="0">
                <a:solidFill>
                  <a:srgbClr val="11171F"/>
                </a:solidFill>
                <a:latin typeface="Arial"/>
                <a:cs typeface="Arial"/>
              </a:rPr>
              <a:t> &amp;</a:t>
            </a:r>
            <a:r>
              <a:rPr sz="12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Δημήτρης</a:t>
            </a:r>
            <a:r>
              <a:rPr sz="1250" spc="6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Κούτρας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004165" y="5610542"/>
            <a:ext cx="19939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30" dirty="0">
                <a:solidFill>
                  <a:srgbClr val="11171F"/>
                </a:solidFill>
                <a:latin typeface="Arial"/>
                <a:cs typeface="Arial"/>
              </a:rPr>
              <a:t>2</a:t>
            </a:r>
            <a:r>
              <a:rPr sz="1250" dirty="0">
                <a:solidFill>
                  <a:srgbClr val="11171F"/>
                </a:solidFill>
                <a:latin typeface="Arial"/>
                <a:cs typeface="Arial"/>
              </a:rPr>
              <a:t>2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65754" y="6097270"/>
            <a:ext cx="1761489" cy="28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75" dirty="0">
                <a:solidFill>
                  <a:srgbClr val="FFFFFF"/>
                </a:solidFill>
                <a:latin typeface="Arial"/>
                <a:cs typeface="Arial"/>
              </a:rPr>
              <a:t>CSP001_C_E-TOPIC-1: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Pares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athod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Laur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ΗΠΑ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Φινλα</a:t>
            </a:r>
            <a:r>
              <a:rPr sz="850" spc="-3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δί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29600"/>
            <a:chOff x="0" y="0"/>
            <a:chExt cx="14630400" cy="8229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564" y="7528559"/>
              <a:ext cx="2194560" cy="5257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51527" y="7593965"/>
              <a:ext cx="2590800" cy="48164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4580" y="759777"/>
            <a:ext cx="3674745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b="1" spc="-270" dirty="0">
                <a:solidFill>
                  <a:srgbClr val="F9CF01"/>
                </a:solidFill>
                <a:latin typeface="Arial"/>
                <a:cs typeface="Arial"/>
              </a:rPr>
              <a:t>Δ</a:t>
            </a:r>
            <a:r>
              <a:rPr sz="3750" b="1" spc="-100" dirty="0">
                <a:solidFill>
                  <a:srgbClr val="F9CF01"/>
                </a:solidFill>
                <a:latin typeface="Arial"/>
                <a:cs typeface="Arial"/>
              </a:rPr>
              <a:t>ι</a:t>
            </a:r>
            <a:r>
              <a:rPr sz="3750" b="1" spc="-229" dirty="0">
                <a:solidFill>
                  <a:srgbClr val="F9CF01"/>
                </a:solidFill>
                <a:latin typeface="Arial"/>
                <a:cs typeface="Arial"/>
              </a:rPr>
              <a:t>α</a:t>
            </a:r>
            <a:r>
              <a:rPr sz="3750" b="1" spc="-265" dirty="0">
                <a:solidFill>
                  <a:srgbClr val="F9CF01"/>
                </a:solidFill>
                <a:latin typeface="Arial"/>
                <a:cs typeface="Arial"/>
              </a:rPr>
              <a:t>φ</a:t>
            </a:r>
            <a:r>
              <a:rPr sz="3750" b="1" spc="-225" dirty="0">
                <a:solidFill>
                  <a:srgbClr val="F9CF01"/>
                </a:solidFill>
                <a:latin typeface="Arial"/>
                <a:cs typeface="Arial"/>
              </a:rPr>
              <a:t>ά</a:t>
            </a:r>
            <a:r>
              <a:rPr sz="3750" b="1" spc="-210" dirty="0">
                <a:solidFill>
                  <a:srgbClr val="F9CF01"/>
                </a:solidFill>
                <a:latin typeface="Arial"/>
                <a:cs typeface="Arial"/>
              </a:rPr>
              <a:t>ν</a:t>
            </a:r>
            <a:r>
              <a:rPr sz="3750" b="1" spc="-170" dirty="0">
                <a:solidFill>
                  <a:srgbClr val="F9CF01"/>
                </a:solidFill>
                <a:latin typeface="Arial"/>
                <a:cs typeface="Arial"/>
              </a:rPr>
              <a:t>ε</a:t>
            </a:r>
            <a:r>
              <a:rPr sz="3750" b="1" spc="-105" dirty="0">
                <a:solidFill>
                  <a:srgbClr val="F9CF01"/>
                </a:solidFill>
                <a:latin typeface="Arial"/>
                <a:cs typeface="Arial"/>
              </a:rPr>
              <a:t>ι</a:t>
            </a:r>
            <a:r>
              <a:rPr sz="3750" b="1" spc="-225" dirty="0">
                <a:solidFill>
                  <a:srgbClr val="F9CF01"/>
                </a:solidFill>
                <a:latin typeface="Arial"/>
                <a:cs typeface="Arial"/>
              </a:rPr>
              <a:t>α</a:t>
            </a:r>
            <a:r>
              <a:rPr sz="3750" b="1" spc="-125" dirty="0">
                <a:solidFill>
                  <a:srgbClr val="F9CF01"/>
                </a:solidFill>
                <a:latin typeface="Arial"/>
                <a:cs typeface="Arial"/>
              </a:rPr>
              <a:t>:</a:t>
            </a:r>
            <a:r>
              <a:rPr sz="3750" b="1" spc="-90" dirty="0">
                <a:solidFill>
                  <a:srgbClr val="F9CF01"/>
                </a:solidFill>
                <a:latin typeface="Arial"/>
                <a:cs typeface="Arial"/>
              </a:rPr>
              <a:t> </a:t>
            </a:r>
            <a:r>
              <a:rPr sz="3750" b="1" spc="-150" dirty="0">
                <a:solidFill>
                  <a:srgbClr val="F9CF01"/>
                </a:solidFill>
                <a:latin typeface="Arial"/>
                <a:cs typeface="Arial"/>
              </a:rPr>
              <a:t>Π</a:t>
            </a:r>
            <a:r>
              <a:rPr sz="3750" b="1" spc="-130" dirty="0">
                <a:solidFill>
                  <a:srgbClr val="F9CF01"/>
                </a:solidFill>
                <a:latin typeface="Arial"/>
                <a:cs typeface="Arial"/>
              </a:rPr>
              <a:t>η</a:t>
            </a:r>
            <a:r>
              <a:rPr sz="3750" b="1" spc="-120" dirty="0">
                <a:solidFill>
                  <a:srgbClr val="F9CF01"/>
                </a:solidFill>
                <a:latin typeface="Arial"/>
                <a:cs typeface="Arial"/>
              </a:rPr>
              <a:t>γ</a:t>
            </a:r>
            <a:r>
              <a:rPr sz="3750" b="1" spc="-100" dirty="0">
                <a:solidFill>
                  <a:srgbClr val="F9CF01"/>
                </a:solidFill>
                <a:latin typeface="Arial"/>
                <a:cs typeface="Arial"/>
              </a:rPr>
              <a:t>έ</a:t>
            </a:r>
            <a:r>
              <a:rPr sz="3750" b="1" spc="-95" dirty="0">
                <a:solidFill>
                  <a:srgbClr val="F9CF01"/>
                </a:solidFill>
                <a:latin typeface="Arial"/>
                <a:cs typeface="Arial"/>
              </a:rPr>
              <a:t>ς</a:t>
            </a:r>
            <a:endParaRPr sz="37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4425" y="1994946"/>
            <a:ext cx="11660505" cy="2519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0035" indent="-267335">
              <a:lnSpc>
                <a:spcPts val="1939"/>
              </a:lnSpc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Περιεχόμενο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βίντεο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Arial"/>
                <a:cs typeface="Arial"/>
              </a:rPr>
              <a:t>teaser:</a:t>
            </a:r>
            <a:r>
              <a:rPr sz="1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περιεχόμενο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FFFFFF"/>
                </a:solidFill>
                <a:latin typeface="Calibri"/>
                <a:cs typeface="Calibri"/>
              </a:rPr>
              <a:t>αυτού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βίντεο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βασίζεται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πακέτο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λογισμικού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Arial"/>
                <a:cs typeface="Arial"/>
              </a:rPr>
              <a:t>CyberSecProDeliverables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πολύτιμες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συνεισφορές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τους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εταίρους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Arial"/>
                <a:cs typeface="Arial"/>
              </a:rPr>
              <a:t>CyberSecPro</a:t>
            </a:r>
            <a:endParaRPr sz="1200">
              <a:latin typeface="Arial"/>
              <a:cs typeface="Arial"/>
            </a:endParaRPr>
          </a:p>
          <a:p>
            <a:pPr marL="280035" indent="-267335">
              <a:lnSpc>
                <a:spcPct val="100000"/>
              </a:lnSpc>
              <a:spcBef>
                <a:spcPts val="325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Γλωσσική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εξειδίκευση</a:t>
            </a:r>
            <a:r>
              <a:rPr sz="1200" spc="-13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παραδοτέο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5" dirty="0">
                <a:solidFill>
                  <a:srgbClr val="FFFFFF"/>
                </a:solidFill>
                <a:latin typeface="Arial"/>
                <a:cs typeface="Arial"/>
              </a:rPr>
              <a:t>D3.1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αυστηρή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γλωσσική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διόρθωση</a:t>
            </a:r>
            <a:r>
              <a:rPr sz="1200" spc="-15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Αυτό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περιελάμβανε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χρήση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Τεχνητής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Νοημοσύνης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70" dirty="0">
                <a:solidFill>
                  <a:srgbClr val="FFFFFF"/>
                </a:solidFill>
                <a:latin typeface="Arial"/>
                <a:cs typeface="Arial"/>
              </a:rPr>
              <a:t>Grammarly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σχολαστική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αναθεώρηση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φυσικό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ομιλητή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αγγλικής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γλώσσας</a:t>
            </a:r>
            <a:r>
              <a:rPr sz="1200" spc="-12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280035" indent="-267335">
              <a:lnSpc>
                <a:spcPct val="100000"/>
              </a:lnSpc>
              <a:spcBef>
                <a:spcPts val="325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Περιεχόμενο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πολυμέσων</a:t>
            </a:r>
            <a:r>
              <a:rPr sz="1200" spc="-12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Arial"/>
                <a:cs typeface="Arial"/>
              </a:rPr>
              <a:t>Pictory,</a:t>
            </a:r>
            <a:r>
              <a:rPr sz="1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Arial"/>
                <a:cs typeface="Arial"/>
              </a:rPr>
              <a:t>Getty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Arial"/>
                <a:cs typeface="Arial"/>
              </a:rPr>
              <a:t>Images</a:t>
            </a:r>
            <a:r>
              <a:rPr sz="1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άλλες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ανοίγουν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85" dirty="0">
                <a:solidFill>
                  <a:srgbClr val="FFFFFF"/>
                </a:solidFill>
                <a:latin typeface="Calibri"/>
                <a:cs typeface="Calibri"/>
              </a:rPr>
              <a:t>βάσεις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0" dirty="0">
                <a:solidFill>
                  <a:srgbClr val="FFFFFF"/>
                </a:solidFill>
                <a:latin typeface="Calibri"/>
                <a:cs typeface="Calibri"/>
              </a:rPr>
              <a:t>δεδομένων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95" dirty="0">
                <a:solidFill>
                  <a:srgbClr val="FFFFFF"/>
                </a:solidFill>
                <a:latin typeface="Calibri"/>
                <a:cs typeface="Calibri"/>
              </a:rPr>
              <a:t>πολυμέσων</a:t>
            </a:r>
            <a:r>
              <a:rPr sz="1200" spc="-9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280035" indent="-267335">
              <a:lnSpc>
                <a:spcPct val="100000"/>
              </a:lnSpc>
              <a:spcBef>
                <a:spcPts val="320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Συνεργασία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εταίρων</a:t>
            </a:r>
            <a:r>
              <a:rPr sz="1200" spc="-14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Arial"/>
                <a:cs typeface="Arial"/>
              </a:rPr>
              <a:t>CyberSecPro,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συμπεριλαμβανομένων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φωτογραφιών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εκπαιδευτών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είναι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χαρακτηριστικό</a:t>
            </a:r>
            <a:r>
              <a:rPr sz="1200" spc="-14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χαρακτηριστικό  </a:t>
            </a:r>
            <a:r>
              <a:rPr sz="1200" spc="-6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Calibri"/>
                <a:cs typeface="Calibri"/>
              </a:rPr>
              <a:t>προγραμματίζω</a:t>
            </a:r>
            <a:r>
              <a:rPr sz="1200" spc="-6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280035" indent="-267335">
              <a:lnSpc>
                <a:spcPct val="100000"/>
              </a:lnSpc>
              <a:spcBef>
                <a:spcPts val="325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Μαθησιακά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υλικά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μάθησης</a:t>
            </a:r>
            <a:r>
              <a:rPr sz="1200" spc="-15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εκπαιδευτικό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υλικό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αυτή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ενότητα 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5" dirty="0">
                <a:solidFill>
                  <a:srgbClr val="FFFFFF"/>
                </a:solidFill>
                <a:latin typeface="Arial"/>
                <a:cs typeface="Arial"/>
              </a:rPr>
              <a:t>CyberSecPro</a:t>
            </a:r>
            <a:r>
              <a:rPr sz="12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παραδόθηκε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εισηγμένο 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εκπαιδευτή</a:t>
            </a:r>
            <a:r>
              <a:rPr sz="1200" spc="-14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τα  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εύσημα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αποδίδονται 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στους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συγγραφείς</a:t>
            </a:r>
            <a:r>
              <a:rPr sz="1200" spc="-114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280670" indent="-267970">
              <a:lnSpc>
                <a:spcPct val="100000"/>
              </a:lnSpc>
              <a:spcBef>
                <a:spcPts val="330"/>
              </a:spcBef>
              <a:buSzPct val="141666"/>
              <a:buFont typeface="Arial"/>
              <a:buAutoNum type="arabicPeriod"/>
              <a:tabLst>
                <a:tab pos="280670" algn="l"/>
              </a:tabLst>
            </a:pP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Δημιουργική</a:t>
            </a:r>
            <a:r>
              <a:rPr sz="1200" spc="-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πίστωση</a:t>
            </a:r>
            <a:r>
              <a:rPr sz="1200" spc="-14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Arial"/>
                <a:cs typeface="Arial"/>
              </a:rPr>
              <a:t>teaser</a:t>
            </a:r>
            <a:r>
              <a:rPr sz="1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δημιουργήθηκε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πόρων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τον 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Ευρωπαίο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επαγγελματία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5" dirty="0">
                <a:solidFill>
                  <a:srgbClr val="FFFFFF"/>
                </a:solidFill>
                <a:latin typeface="Arial"/>
                <a:cs typeface="Arial"/>
              </a:rPr>
              <a:t>Paresh</a:t>
            </a:r>
            <a:r>
              <a:rPr sz="12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Arial"/>
                <a:cs typeface="Arial"/>
              </a:rPr>
              <a:t>Rathod.</a:t>
            </a:r>
            <a:endParaRPr sz="1200">
              <a:latin typeface="Arial"/>
              <a:cs typeface="Arial"/>
            </a:endParaRPr>
          </a:p>
          <a:p>
            <a:pPr marL="280035" indent="-267335">
              <a:lnSpc>
                <a:spcPct val="100000"/>
              </a:lnSpc>
              <a:spcBef>
                <a:spcPts val="315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Υλικό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κατάρτισης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δημιουργήθηκε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τη 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χρήση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ακαδημαϊκής</a:t>
            </a:r>
            <a:r>
              <a:rPr sz="1200" spc="-1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ερευνητικής 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βιβλιογραφίας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Ανοικτού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Εκπαιδευτικού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Υλικού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80" dirty="0">
                <a:solidFill>
                  <a:srgbClr val="FFFFFF"/>
                </a:solidFill>
                <a:latin typeface="Arial"/>
                <a:cs typeface="Arial"/>
              </a:rPr>
              <a:t>(OEM)</a:t>
            </a:r>
            <a:r>
              <a:rPr sz="12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δέουσες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στους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συγγραφείς</a:t>
            </a:r>
            <a:r>
              <a:rPr sz="1200" spc="-14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281305" marR="5080" indent="-268605">
              <a:lnSpc>
                <a:spcPct val="87200"/>
              </a:lnSpc>
              <a:spcBef>
                <a:spcPts val="585"/>
              </a:spcBef>
              <a:buSzPct val="141666"/>
              <a:buFont typeface="Arial"/>
              <a:buAutoNum type="arabicPeriod"/>
              <a:tabLst>
                <a:tab pos="280035" algn="l"/>
              </a:tabLst>
            </a:pP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Ορισμένο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υλικό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χρησιμοποίησε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 εργαλεία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βασισμένα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Τεχνητή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Νοημοσύνη</a:t>
            </a:r>
            <a:r>
              <a:rPr sz="1200" spc="-16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συμπεριλαμβανομένων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προσομοιωτών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70" dirty="0">
                <a:solidFill>
                  <a:srgbClr val="FFFFFF"/>
                </a:solidFill>
                <a:latin typeface="Calibri"/>
                <a:cs typeface="Calibri"/>
              </a:rPr>
              <a:t>φωνής</a:t>
            </a:r>
            <a:r>
              <a:rPr sz="1200" spc="-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δέουσες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πιστώσεις</a:t>
            </a:r>
            <a:r>
              <a:rPr sz="12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στους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συγγραφείς</a:t>
            </a:r>
            <a:r>
              <a:rPr sz="1200" spc="-140" dirty="0">
                <a:solidFill>
                  <a:srgbClr val="FFFFFF"/>
                </a:solidFill>
                <a:latin typeface="Arial"/>
                <a:cs typeface="Arial"/>
              </a:rPr>
              <a:t>),</a:t>
            </a:r>
            <a:r>
              <a:rPr sz="120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3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προσφέρει</a:t>
            </a:r>
            <a:r>
              <a:rPr sz="120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85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Calibri"/>
                <a:cs typeface="Calibri"/>
              </a:rPr>
              <a:t>καλύτερες</a:t>
            </a:r>
            <a:r>
              <a:rPr sz="1200"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Calibri"/>
                <a:cs typeface="Calibri"/>
              </a:rPr>
              <a:t>εμπειρίες</a:t>
            </a:r>
            <a:r>
              <a:rPr sz="1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60" dirty="0">
                <a:solidFill>
                  <a:srgbClr val="FFFFFF"/>
                </a:solidFill>
                <a:latin typeface="Calibri"/>
                <a:cs typeface="Calibri"/>
              </a:rPr>
              <a:t>μάθησης</a:t>
            </a:r>
            <a:r>
              <a:rPr sz="1200" spc="-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Calibri"/>
                <a:cs typeface="Calibri"/>
              </a:rPr>
              <a:t>στους </a:t>
            </a:r>
            <a:r>
              <a:rPr sz="1200" spc="-114" dirty="0">
                <a:solidFill>
                  <a:srgbClr val="FFFFFF"/>
                </a:solidFill>
                <a:latin typeface="Calibri"/>
                <a:cs typeface="Calibri"/>
              </a:rPr>
              <a:t> συμμετέχοντες</a:t>
            </a:r>
            <a:r>
              <a:rPr sz="1200" spc="-114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8080" y="5601017"/>
            <a:ext cx="28568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Εκπαιδευτές</a:t>
            </a:r>
            <a:r>
              <a:rPr sz="1250" spc="-5" dirty="0">
                <a:solidFill>
                  <a:srgbClr val="11171F"/>
                </a:solidFill>
                <a:latin typeface="Arial"/>
                <a:cs typeface="Arial"/>
              </a:rPr>
              <a:t>: Paresh</a:t>
            </a:r>
            <a:r>
              <a:rPr sz="1250" dirty="0">
                <a:solidFill>
                  <a:srgbClr val="11171F"/>
                </a:solidFill>
                <a:latin typeface="Arial"/>
                <a:cs typeface="Arial"/>
              </a:rPr>
              <a:t> &amp;</a:t>
            </a:r>
            <a:r>
              <a:rPr sz="1250" spc="5" dirty="0">
                <a:solidFill>
                  <a:srgbClr val="11171F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Δημήτρης</a:t>
            </a:r>
            <a:r>
              <a:rPr sz="1250" spc="65" dirty="0">
                <a:solidFill>
                  <a:srgbClr val="11171F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11171F"/>
                </a:solidFill>
                <a:latin typeface="Calibri"/>
                <a:cs typeface="Calibri"/>
              </a:rPr>
              <a:t>Κούτρας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39394" y="5601017"/>
            <a:ext cx="19939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30" dirty="0">
                <a:solidFill>
                  <a:srgbClr val="11171F"/>
                </a:solidFill>
                <a:latin typeface="Arial"/>
                <a:cs typeface="Arial"/>
              </a:rPr>
              <a:t>2</a:t>
            </a:r>
            <a:r>
              <a:rPr sz="1250" dirty="0">
                <a:solidFill>
                  <a:srgbClr val="11171F"/>
                </a:solidFill>
                <a:latin typeface="Arial"/>
                <a:cs typeface="Arial"/>
              </a:rPr>
              <a:t>3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65754" y="6087745"/>
            <a:ext cx="1761489" cy="28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75" dirty="0">
                <a:solidFill>
                  <a:srgbClr val="FFFFFF"/>
                </a:solidFill>
                <a:latin typeface="Arial"/>
                <a:cs typeface="Arial"/>
              </a:rPr>
              <a:t>CSP001_C_E-TOPIC-1: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Pares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athod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Arial"/>
                <a:cs typeface="Arial"/>
              </a:rPr>
              <a:t>Laur</a:t>
            </a:r>
            <a:r>
              <a:rPr sz="850" spc="-3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ΗΠΑ</a:t>
            </a:r>
            <a:r>
              <a:rPr sz="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Φινλα</a:t>
            </a:r>
            <a:r>
              <a:rPr sz="850" spc="-3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δί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630400" cy="8255000"/>
            <a:chOff x="0" y="0"/>
            <a:chExt cx="14630400" cy="8255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67475" y="6032"/>
              <a:ext cx="6435090" cy="8206740"/>
            </a:xfrm>
            <a:custGeom>
              <a:avLst/>
              <a:gdLst/>
              <a:ahLst/>
              <a:cxnLst/>
              <a:rect l="l" t="t" r="r" b="b"/>
              <a:pathLst>
                <a:path w="6435090" h="8206740">
                  <a:moveTo>
                    <a:pt x="6434708" y="0"/>
                  </a:moveTo>
                  <a:lnTo>
                    <a:pt x="2307272" y="0"/>
                  </a:lnTo>
                  <a:lnTo>
                    <a:pt x="0" y="8206739"/>
                  </a:lnTo>
                  <a:lnTo>
                    <a:pt x="4127500" y="8206739"/>
                  </a:lnTo>
                  <a:lnTo>
                    <a:pt x="6434708" y="0"/>
                  </a:lnTo>
                  <a:close/>
                </a:path>
              </a:pathLst>
            </a:custGeom>
            <a:solidFill>
              <a:srgbClr val="12BDE4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75287" y="0"/>
              <a:ext cx="2310130" cy="8229600"/>
            </a:xfrm>
            <a:custGeom>
              <a:avLst/>
              <a:gdLst/>
              <a:ahLst/>
              <a:cxnLst/>
              <a:rect l="l" t="t" r="r" b="b"/>
              <a:pathLst>
                <a:path w="2310129" h="8229600">
                  <a:moveTo>
                    <a:pt x="2309812" y="0"/>
                  </a:moveTo>
                  <a:lnTo>
                    <a:pt x="0" y="8229600"/>
                  </a:lnTo>
                </a:path>
              </a:pathLst>
            </a:custGeom>
            <a:ln w="25400">
              <a:solidFill>
                <a:srgbClr val="1117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2275" y="901382"/>
            <a:ext cx="5011420" cy="72517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2690"/>
              </a:lnSpc>
              <a:spcBef>
                <a:spcPts val="295"/>
              </a:spcBef>
            </a:pPr>
            <a:r>
              <a:rPr sz="2350" b="1" spc="-114" dirty="0">
                <a:solidFill>
                  <a:srgbClr val="12BDE4"/>
                </a:solidFill>
                <a:latin typeface="Calibri"/>
                <a:cs typeface="Calibri"/>
              </a:rPr>
              <a:t>Συνδεθ</a:t>
            </a:r>
            <a:r>
              <a:rPr sz="2350" b="1" spc="-120" dirty="0">
                <a:solidFill>
                  <a:srgbClr val="12BDE4"/>
                </a:solidFill>
                <a:latin typeface="Calibri"/>
                <a:cs typeface="Calibri"/>
              </a:rPr>
              <a:t>ε</a:t>
            </a:r>
            <a:r>
              <a:rPr sz="2350" b="1" spc="-114" dirty="0">
                <a:solidFill>
                  <a:srgbClr val="12BDE4"/>
                </a:solidFill>
                <a:latin typeface="Calibri"/>
                <a:cs typeface="Calibri"/>
              </a:rPr>
              <a:t>ί</a:t>
            </a:r>
            <a:r>
              <a:rPr sz="2350" b="1" spc="-120" dirty="0">
                <a:solidFill>
                  <a:srgbClr val="12BDE4"/>
                </a:solidFill>
                <a:latin typeface="Calibri"/>
                <a:cs typeface="Calibri"/>
              </a:rPr>
              <a:t>τ</a:t>
            </a:r>
            <a:r>
              <a:rPr sz="2350" b="1" dirty="0">
                <a:solidFill>
                  <a:srgbClr val="12BDE4"/>
                </a:solidFill>
                <a:latin typeface="Calibri"/>
                <a:cs typeface="Calibri"/>
              </a:rPr>
              <a:t>ε</a:t>
            </a:r>
            <a:r>
              <a:rPr sz="2350" b="1" spc="-105" dirty="0">
                <a:solidFill>
                  <a:srgbClr val="12BDE4"/>
                </a:solidFill>
                <a:latin typeface="Calibri"/>
                <a:cs typeface="Calibri"/>
              </a:rPr>
              <a:t> </a:t>
            </a:r>
            <a:r>
              <a:rPr sz="2350" b="1" spc="-114" dirty="0">
                <a:solidFill>
                  <a:srgbClr val="12BDE4"/>
                </a:solidFill>
                <a:latin typeface="Calibri"/>
                <a:cs typeface="Calibri"/>
              </a:rPr>
              <a:t>μ</a:t>
            </a:r>
            <a:r>
              <a:rPr sz="2350" b="1" dirty="0">
                <a:solidFill>
                  <a:srgbClr val="12BDE4"/>
                </a:solidFill>
                <a:latin typeface="Calibri"/>
                <a:cs typeface="Calibri"/>
              </a:rPr>
              <a:t>ε</a:t>
            </a:r>
            <a:r>
              <a:rPr sz="2350" b="1" spc="-105" dirty="0">
                <a:solidFill>
                  <a:srgbClr val="12BDE4"/>
                </a:solidFill>
                <a:latin typeface="Calibri"/>
                <a:cs typeface="Calibri"/>
              </a:rPr>
              <a:t> </a:t>
            </a:r>
            <a:r>
              <a:rPr sz="2350" b="1" spc="-114" dirty="0">
                <a:solidFill>
                  <a:srgbClr val="12BDE4"/>
                </a:solidFill>
                <a:latin typeface="Calibri"/>
                <a:cs typeface="Calibri"/>
              </a:rPr>
              <a:t>τ</a:t>
            </a:r>
            <a:r>
              <a:rPr sz="2350" b="1" dirty="0">
                <a:solidFill>
                  <a:srgbClr val="12BDE4"/>
                </a:solidFill>
                <a:latin typeface="Calibri"/>
                <a:cs typeface="Calibri"/>
              </a:rPr>
              <a:t>ο</a:t>
            </a:r>
            <a:r>
              <a:rPr sz="2350" b="1" spc="-105" dirty="0">
                <a:solidFill>
                  <a:srgbClr val="12BDE4"/>
                </a:solidFill>
                <a:latin typeface="Calibri"/>
                <a:cs typeface="Calibri"/>
              </a:rPr>
              <a:t> </a:t>
            </a:r>
            <a:r>
              <a:rPr sz="2350" b="1" spc="-114" dirty="0">
                <a:solidFill>
                  <a:srgbClr val="12BDE4"/>
                </a:solidFill>
                <a:latin typeface="Arial"/>
                <a:cs typeface="Arial"/>
              </a:rPr>
              <a:t>CyberSecPro</a:t>
            </a:r>
            <a:r>
              <a:rPr sz="2350" b="1" dirty="0">
                <a:solidFill>
                  <a:srgbClr val="12BDE4"/>
                </a:solidFill>
                <a:latin typeface="Arial"/>
                <a:cs typeface="Arial"/>
              </a:rPr>
              <a:t>:</a:t>
            </a:r>
            <a:r>
              <a:rPr sz="2350" b="1" spc="-225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2350" b="1" spc="-114" dirty="0">
                <a:solidFill>
                  <a:srgbClr val="12BDE4"/>
                </a:solidFill>
                <a:latin typeface="Calibri"/>
                <a:cs typeface="Calibri"/>
              </a:rPr>
              <a:t>Πώ</a:t>
            </a:r>
            <a:r>
              <a:rPr sz="2350" b="1" dirty="0">
                <a:solidFill>
                  <a:srgbClr val="12BDE4"/>
                </a:solidFill>
                <a:latin typeface="Calibri"/>
                <a:cs typeface="Calibri"/>
              </a:rPr>
              <a:t>ς</a:t>
            </a:r>
            <a:r>
              <a:rPr sz="2350" b="1" spc="-105" dirty="0">
                <a:solidFill>
                  <a:srgbClr val="12BDE4"/>
                </a:solidFill>
                <a:latin typeface="Calibri"/>
                <a:cs typeface="Calibri"/>
              </a:rPr>
              <a:t> </a:t>
            </a:r>
            <a:r>
              <a:rPr sz="2350" b="1" spc="-5" dirty="0">
                <a:latin typeface="Calibri"/>
                <a:cs typeface="Calibri"/>
              </a:rPr>
              <a:t>να  εγγραφείτε</a:t>
            </a:r>
            <a:r>
              <a:rPr sz="2350" b="1" spc="125" dirty="0">
                <a:latin typeface="Calibri"/>
                <a:cs typeface="Calibri"/>
              </a:rPr>
              <a:t> </a:t>
            </a:r>
            <a:r>
              <a:rPr sz="2350" b="1" spc="-5" dirty="0">
                <a:latin typeface="Calibri"/>
                <a:cs typeface="Calibri"/>
              </a:rPr>
              <a:t>και</a:t>
            </a:r>
            <a:r>
              <a:rPr sz="2350" b="1" spc="130" dirty="0">
                <a:latin typeface="Calibri"/>
                <a:cs typeface="Calibri"/>
              </a:rPr>
              <a:t> </a:t>
            </a:r>
            <a:r>
              <a:rPr sz="2350" b="1" spc="-15" dirty="0">
                <a:latin typeface="Calibri"/>
                <a:cs typeface="Calibri"/>
              </a:rPr>
              <a:t>πρακτικές</a:t>
            </a:r>
            <a:r>
              <a:rPr sz="2350" b="1" spc="105" dirty="0">
                <a:latin typeface="Calibri"/>
                <a:cs typeface="Calibri"/>
              </a:rPr>
              <a:t> </a:t>
            </a:r>
            <a:r>
              <a:rPr sz="2350" b="1" spc="-15" dirty="0">
                <a:latin typeface="Calibri"/>
                <a:cs typeface="Calibri"/>
              </a:rPr>
              <a:t>πληροφορίες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3780" y="2033587"/>
            <a:ext cx="5274945" cy="1437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100"/>
              </a:spcBef>
              <a:buClr>
                <a:srgbClr val="12BDE4"/>
              </a:buClr>
              <a:buSzPct val="140740"/>
              <a:buFont typeface="Arial"/>
              <a:buAutoNum type="arabicPeriod"/>
              <a:tabLst>
                <a:tab pos="423545" algn="l"/>
                <a:tab pos="424180" algn="l"/>
              </a:tabLst>
            </a:pP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Ιστοσελίδα</a:t>
            </a:r>
            <a:r>
              <a:rPr sz="1350" spc="-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3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spc="-1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</a:t>
            </a:r>
            <a:r>
              <a:rPr sz="1350" u="sng" spc="-15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4"/>
              </a:rPr>
              <a:t>cybersecpro-project.eu</a:t>
            </a:r>
            <a:endParaRPr sz="1350">
              <a:latin typeface="Arial"/>
              <a:cs typeface="Arial"/>
            </a:endParaRPr>
          </a:p>
          <a:p>
            <a:pPr marL="424180" indent="-411480">
              <a:lnSpc>
                <a:spcPct val="100000"/>
              </a:lnSpc>
              <a:spcBef>
                <a:spcPts val="1385"/>
              </a:spcBef>
              <a:buClr>
                <a:srgbClr val="12BDE4"/>
              </a:buClr>
              <a:buSzPct val="140740"/>
              <a:buAutoNum type="arabicPeriod"/>
              <a:tabLst>
                <a:tab pos="423545" algn="l"/>
                <a:tab pos="424180" algn="l"/>
              </a:tabLst>
            </a:pPr>
            <a:r>
              <a:rPr sz="1350" spc="90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sz="13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Arial"/>
                <a:cs typeface="Arial"/>
              </a:rPr>
              <a:t>(Twitter):</a:t>
            </a:r>
            <a:r>
              <a:rPr sz="135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FFFFFF"/>
                </a:solidFill>
                <a:latin typeface="Arial"/>
                <a:cs typeface="Arial"/>
              </a:rPr>
              <a:t>https://</a:t>
            </a:r>
            <a:r>
              <a:rPr sz="1350" u="sng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5"/>
              </a:rPr>
              <a:t>twitter.com/CyberSecPro_eu</a:t>
            </a:r>
            <a:endParaRPr sz="1350">
              <a:latin typeface="Arial"/>
              <a:cs typeface="Arial"/>
            </a:endParaRPr>
          </a:p>
          <a:p>
            <a:pPr marL="423545" marR="5080" indent="-411480">
              <a:lnSpc>
                <a:spcPct val="99000"/>
              </a:lnSpc>
              <a:spcBef>
                <a:spcPts val="1310"/>
              </a:spcBef>
              <a:buClr>
                <a:srgbClr val="12BDE4"/>
              </a:buClr>
              <a:buSzPct val="140740"/>
              <a:buAutoNum type="arabicPeriod"/>
              <a:tabLst>
                <a:tab pos="423545" algn="l"/>
                <a:tab pos="424180" algn="l"/>
              </a:tabLst>
            </a:pPr>
            <a:r>
              <a:rPr sz="1350" spc="50" dirty="0">
                <a:solidFill>
                  <a:srgbClr val="FFFFFF"/>
                </a:solidFill>
                <a:latin typeface="Arial"/>
                <a:cs typeface="Arial"/>
              </a:rPr>
              <a:t>LinkedIn</a:t>
            </a:r>
            <a:r>
              <a:rPr sz="13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350" spc="50" dirty="0">
                <a:solidFill>
                  <a:srgbClr val="FFFFFF"/>
                </a:solidFill>
                <a:latin typeface="Calibri"/>
                <a:cs typeface="Calibri"/>
              </a:rPr>
              <a:t>επαγγελματικό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45" dirty="0">
                <a:solidFill>
                  <a:srgbClr val="FFFFFF"/>
                </a:solidFill>
                <a:latin typeface="Calibri"/>
                <a:cs typeface="Calibri"/>
              </a:rPr>
              <a:t>κοινωνικό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40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r>
              <a:rPr sz="1350" spc="40" dirty="0">
                <a:solidFill>
                  <a:srgbClr val="FFFFFF"/>
                </a:solidFill>
                <a:latin typeface="Arial"/>
                <a:cs typeface="Arial"/>
              </a:rPr>
              <a:t>): </a:t>
            </a:r>
            <a:r>
              <a:rPr sz="1350" spc="45" dirty="0">
                <a:solidFill>
                  <a:srgbClr val="12BDE4"/>
                </a:solidFill>
                <a:latin typeface="Arial"/>
                <a:cs typeface="Arial"/>
              </a:rPr>
              <a:t> </a:t>
            </a:r>
            <a:r>
              <a:rPr sz="1350" u="sng" spc="50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6"/>
              </a:rPr>
              <a:t>https://www.linkedin.com/company/cybers</a:t>
            </a:r>
            <a:r>
              <a:rPr sz="1350" u="sng" spc="-5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sz="1350" u="sng" spc="45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  <a:hlinkClick r:id="rId6"/>
              </a:rPr>
              <a:t>ecpro-eupr</a:t>
            </a:r>
            <a:r>
              <a:rPr sz="1350" u="sng" spc="45" dirty="0">
                <a:solidFill>
                  <a:srgbClr val="12BDE4"/>
                </a:solidFill>
                <a:uFill>
                  <a:solidFill>
                    <a:srgbClr val="12BDE4"/>
                  </a:solidFill>
                </a:uFill>
                <a:latin typeface="Arial"/>
                <a:cs typeface="Arial"/>
              </a:rPr>
              <a:t>oject/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60412" y="111125"/>
            <a:ext cx="13870305" cy="8118475"/>
            <a:chOff x="760412" y="111125"/>
            <a:chExt cx="13870305" cy="8118475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22365" y="111125"/>
              <a:ext cx="8408035" cy="81184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17627" y="306070"/>
              <a:ext cx="7868284" cy="76168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0412" y="5364479"/>
              <a:ext cx="6050280" cy="28651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5357" y="5559425"/>
              <a:ext cx="5461952" cy="23637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5612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Σας</a:t>
            </a:r>
            <a:r>
              <a:rPr spc="110" dirty="0"/>
              <a:t> </a:t>
            </a:r>
            <a:r>
              <a:rPr spc="80" dirty="0"/>
              <a:t>ευχαριστώ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42959" y="4154804"/>
            <a:ext cx="5438140" cy="4279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210"/>
              </a:spcBef>
            </a:pP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Παρακαλείστε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στέλνετε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όλες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2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ερωτήσεις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στους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εκπαιδευτές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2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350" spc="2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350" spc="2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350" spc="20" dirty="0">
                <a:solidFill>
                  <a:srgbClr val="FFFFFF"/>
                </a:solidFill>
                <a:latin typeface="Arial"/>
                <a:cs typeface="Arial"/>
              </a:rPr>
              <a:t>): </a:t>
            </a:r>
            <a:r>
              <a:rPr sz="1350" spc="-3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spc="15" dirty="0">
                <a:solidFill>
                  <a:srgbClr val="12BDE4"/>
                </a:solidFill>
                <a:latin typeface="Arial"/>
                <a:cs typeface="Arial"/>
                <a:hlinkClick r:id="rId2"/>
              </a:rPr>
              <a:t>paresh.rathod@laurea.</a:t>
            </a:r>
            <a:r>
              <a:rPr sz="1350" spc="15" dirty="0">
                <a:solidFill>
                  <a:srgbClr val="12BDE4"/>
                </a:solidFill>
                <a:latin typeface="Arial"/>
                <a:cs typeface="Arial"/>
              </a:rPr>
              <a:t>fi</a:t>
            </a:r>
            <a:endParaRPr sz="13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4384" y="7115492"/>
            <a:ext cx="1846580" cy="28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55" dirty="0">
                <a:solidFill>
                  <a:srgbClr val="FFFFFF"/>
                </a:solidFill>
                <a:latin typeface="Arial"/>
                <a:cs typeface="Arial"/>
              </a:rPr>
              <a:t>CSP001_C_E-TOPIC-1: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b="1" spc="-35" dirty="0">
                <a:solidFill>
                  <a:srgbClr val="FFFFFF"/>
                </a:solidFill>
                <a:latin typeface="Arial"/>
                <a:cs typeface="Arial"/>
              </a:rPr>
              <a:t>Pares</a:t>
            </a:r>
            <a:r>
              <a:rPr sz="850" b="1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8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b="1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850" b="1" spc="-35" dirty="0">
                <a:solidFill>
                  <a:srgbClr val="FFFFFF"/>
                </a:solidFill>
                <a:latin typeface="Arial"/>
                <a:cs typeface="Arial"/>
              </a:rPr>
              <a:t>athod</a:t>
            </a:r>
            <a:r>
              <a:rPr sz="850" b="1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b="1" spc="-3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850" b="1" spc="-35" dirty="0">
                <a:solidFill>
                  <a:srgbClr val="FFFFFF"/>
                </a:solidFill>
                <a:latin typeface="Arial"/>
                <a:cs typeface="Arial"/>
              </a:rPr>
              <a:t>au</a:t>
            </a:r>
            <a:r>
              <a:rPr sz="850" b="1" spc="-3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850" b="1" spc="-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85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850" b="1" spc="-3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-3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50" b="1" spc="-35" dirty="0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850" b="1" spc="-3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-35" dirty="0">
                <a:solidFill>
                  <a:srgbClr val="FFFFFF"/>
                </a:solidFill>
                <a:latin typeface="Calibri"/>
                <a:cs typeface="Calibri"/>
              </a:rPr>
              <a:t>νλαν</a:t>
            </a:r>
            <a:r>
              <a:rPr sz="850" b="1" spc="-3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850" b="1" spc="-3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11355" cy="6883400"/>
            <a:chOff x="0" y="0"/>
            <a:chExt cx="12111355" cy="6883400"/>
          </a:xfrm>
        </p:grpSpPr>
        <p:sp>
          <p:nvSpPr>
            <p:cNvPr id="3" name="object 3"/>
            <p:cNvSpPr/>
            <p:nvPr/>
          </p:nvSpPr>
          <p:spPr>
            <a:xfrm>
              <a:off x="5386387" y="1270"/>
              <a:ext cx="5360670" cy="6837680"/>
            </a:xfrm>
            <a:custGeom>
              <a:avLst/>
              <a:gdLst/>
              <a:ahLst/>
              <a:cxnLst/>
              <a:rect l="l" t="t" r="r" b="b"/>
              <a:pathLst>
                <a:path w="5360670" h="6837680">
                  <a:moveTo>
                    <a:pt x="5360670" y="0"/>
                  </a:moveTo>
                  <a:lnTo>
                    <a:pt x="1922145" y="0"/>
                  </a:lnTo>
                  <a:lnTo>
                    <a:pt x="0" y="6837680"/>
                  </a:lnTo>
                  <a:lnTo>
                    <a:pt x="3438525" y="6837680"/>
                  </a:lnTo>
                  <a:lnTo>
                    <a:pt x="5360670" y="0"/>
                  </a:lnTo>
                  <a:close/>
                </a:path>
              </a:pathLst>
            </a:custGeom>
            <a:solidFill>
              <a:srgbClr val="FFB800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3109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8375" y="0"/>
              <a:ext cx="2549525" cy="6847205"/>
            </a:xfrm>
            <a:custGeom>
              <a:avLst/>
              <a:gdLst/>
              <a:ahLst/>
              <a:cxnLst/>
              <a:rect l="l" t="t" r="r" b="b"/>
              <a:pathLst>
                <a:path w="2549525" h="6847205">
                  <a:moveTo>
                    <a:pt x="1325562" y="2279332"/>
                  </a:moveTo>
                  <a:lnTo>
                    <a:pt x="1275397" y="2287587"/>
                  </a:lnTo>
                  <a:lnTo>
                    <a:pt x="1229995" y="2308542"/>
                  </a:lnTo>
                  <a:lnTo>
                    <a:pt x="1191577" y="2341879"/>
                  </a:lnTo>
                  <a:lnTo>
                    <a:pt x="1162685" y="2385695"/>
                  </a:lnTo>
                  <a:lnTo>
                    <a:pt x="1162685" y="2386965"/>
                  </a:lnTo>
                  <a:lnTo>
                    <a:pt x="821689" y="3659187"/>
                  </a:lnTo>
                  <a:lnTo>
                    <a:pt x="0" y="6845934"/>
                  </a:lnTo>
                  <a:lnTo>
                    <a:pt x="6667" y="6846887"/>
                  </a:lnTo>
                  <a:lnTo>
                    <a:pt x="20002" y="6847205"/>
                  </a:lnTo>
                  <a:lnTo>
                    <a:pt x="26670" y="6847205"/>
                  </a:lnTo>
                  <a:lnTo>
                    <a:pt x="845905" y="3665220"/>
                  </a:lnTo>
                  <a:lnTo>
                    <a:pt x="1186814" y="2394585"/>
                  </a:lnTo>
                  <a:lnTo>
                    <a:pt x="1211579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514" y="2303779"/>
                  </a:lnTo>
                  <a:lnTo>
                    <a:pt x="1421635" y="2303779"/>
                  </a:lnTo>
                  <a:lnTo>
                    <a:pt x="1377314" y="2285365"/>
                  </a:lnTo>
                  <a:lnTo>
                    <a:pt x="1325562" y="2279332"/>
                  </a:lnTo>
                  <a:close/>
                </a:path>
                <a:path w="2549525" h="6847205">
                  <a:moveTo>
                    <a:pt x="1421635" y="2303779"/>
                  </a:moveTo>
                  <a:lnTo>
                    <a:pt x="1326514" y="2303779"/>
                  </a:lnTo>
                  <a:lnTo>
                    <a:pt x="1370964" y="2309495"/>
                  </a:lnTo>
                  <a:lnTo>
                    <a:pt x="1416685" y="2330450"/>
                  </a:lnTo>
                  <a:lnTo>
                    <a:pt x="1452879" y="2363470"/>
                  </a:lnTo>
                  <a:lnTo>
                    <a:pt x="1477010" y="2405697"/>
                  </a:lnTo>
                  <a:lnTo>
                    <a:pt x="1487487" y="2453322"/>
                  </a:lnTo>
                  <a:lnTo>
                    <a:pt x="1482407" y="2503487"/>
                  </a:lnTo>
                  <a:lnTo>
                    <a:pt x="1223645" y="3457575"/>
                  </a:lnTo>
                  <a:lnTo>
                    <a:pt x="1217929" y="3493135"/>
                  </a:lnTo>
                  <a:lnTo>
                    <a:pt x="1226820" y="3563620"/>
                  </a:lnTo>
                  <a:lnTo>
                    <a:pt x="1262379" y="3626802"/>
                  </a:lnTo>
                  <a:lnTo>
                    <a:pt x="1318577" y="3670300"/>
                  </a:lnTo>
                  <a:lnTo>
                    <a:pt x="1401762" y="3689667"/>
                  </a:lnTo>
                  <a:lnTo>
                    <a:pt x="1449070" y="3683317"/>
                  </a:lnTo>
                  <a:lnTo>
                    <a:pt x="1492250" y="3665220"/>
                  </a:lnTo>
                  <a:lnTo>
                    <a:pt x="1495163" y="3662997"/>
                  </a:lnTo>
                  <a:lnTo>
                    <a:pt x="1408112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014" y="3584257"/>
                  </a:lnTo>
                  <a:lnTo>
                    <a:pt x="1243012" y="3526154"/>
                  </a:lnTo>
                  <a:lnTo>
                    <a:pt x="1242377" y="3495357"/>
                  </a:lnTo>
                  <a:lnTo>
                    <a:pt x="1247775" y="3463925"/>
                  </a:lnTo>
                  <a:lnTo>
                    <a:pt x="1506537" y="2509837"/>
                  </a:lnTo>
                  <a:lnTo>
                    <a:pt x="1512887" y="2460942"/>
                  </a:lnTo>
                  <a:lnTo>
                    <a:pt x="1506537" y="2413952"/>
                  </a:lnTo>
                  <a:lnTo>
                    <a:pt x="1488439" y="2370454"/>
                  </a:lnTo>
                  <a:lnTo>
                    <a:pt x="1460182" y="2333307"/>
                  </a:lnTo>
                  <a:lnTo>
                    <a:pt x="1422400" y="2304097"/>
                  </a:lnTo>
                  <a:lnTo>
                    <a:pt x="1421635" y="2303779"/>
                  </a:lnTo>
                  <a:close/>
                </a:path>
                <a:path w="2549525" h="6847205">
                  <a:moveTo>
                    <a:pt x="2549525" y="0"/>
                  </a:moveTo>
                  <a:lnTo>
                    <a:pt x="2523172" y="0"/>
                  </a:lnTo>
                  <a:lnTo>
                    <a:pt x="1945322" y="2096770"/>
                  </a:lnTo>
                  <a:lnTo>
                    <a:pt x="1552257" y="3546475"/>
                  </a:lnTo>
                  <a:lnTo>
                    <a:pt x="1531302" y="3592195"/>
                  </a:lnTo>
                  <a:lnTo>
                    <a:pt x="1497964" y="3628390"/>
                  </a:lnTo>
                  <a:lnTo>
                    <a:pt x="1456054" y="3652520"/>
                  </a:lnTo>
                  <a:lnTo>
                    <a:pt x="1408112" y="3662997"/>
                  </a:lnTo>
                  <a:lnTo>
                    <a:pt x="1495163" y="3662997"/>
                  </a:lnTo>
                  <a:lnTo>
                    <a:pt x="1529714" y="3636645"/>
                  </a:lnTo>
                  <a:lnTo>
                    <a:pt x="1558925" y="3599179"/>
                  </a:lnTo>
                  <a:lnTo>
                    <a:pt x="1577339" y="3554095"/>
                  </a:lnTo>
                  <a:lnTo>
                    <a:pt x="1970722" y="2104390"/>
                  </a:lnTo>
                  <a:lnTo>
                    <a:pt x="2547620" y="5715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5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10407" y="6353492"/>
              <a:ext cx="2500947" cy="46482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370954" y="1209992"/>
            <a:ext cx="5455920" cy="12884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3260"/>
              </a:lnSpc>
              <a:spcBef>
                <a:spcPts val="340"/>
              </a:spcBef>
            </a:pPr>
            <a:r>
              <a:rPr sz="2850" spc="90" dirty="0">
                <a:solidFill>
                  <a:srgbClr val="000000"/>
                </a:solidFill>
              </a:rPr>
              <a:t>Ουσιώδεις αρχές </a:t>
            </a:r>
            <a:r>
              <a:rPr sz="2850" spc="120" dirty="0">
                <a:solidFill>
                  <a:srgbClr val="000000"/>
                </a:solidFill>
              </a:rPr>
              <a:t>και διαχείριση </a:t>
            </a:r>
            <a:r>
              <a:rPr sz="2850" spc="125" dirty="0">
                <a:solidFill>
                  <a:srgbClr val="000000"/>
                </a:solidFill>
              </a:rPr>
              <a:t> </a:t>
            </a:r>
            <a:r>
              <a:rPr sz="2850" spc="90" dirty="0">
                <a:solidFill>
                  <a:srgbClr val="000000"/>
                </a:solidFill>
              </a:rPr>
              <a:t>της</a:t>
            </a:r>
            <a:r>
              <a:rPr sz="2850" spc="15" dirty="0">
                <a:solidFill>
                  <a:srgbClr val="000000"/>
                </a:solidFill>
              </a:rPr>
              <a:t> </a:t>
            </a:r>
            <a:r>
              <a:rPr sz="2850" spc="95" dirty="0">
                <a:solidFill>
                  <a:srgbClr val="000000"/>
                </a:solidFill>
              </a:rPr>
              <a:t>ασφάλειας</a:t>
            </a:r>
            <a:r>
              <a:rPr sz="2850" spc="25" dirty="0">
                <a:solidFill>
                  <a:srgbClr val="000000"/>
                </a:solidFill>
              </a:rPr>
              <a:t> </a:t>
            </a:r>
            <a:r>
              <a:rPr sz="2850" spc="95" dirty="0">
                <a:solidFill>
                  <a:srgbClr val="000000"/>
                </a:solidFill>
              </a:rPr>
              <a:t>στον</a:t>
            </a:r>
            <a:r>
              <a:rPr sz="2850" spc="20" dirty="0">
                <a:solidFill>
                  <a:srgbClr val="000000"/>
                </a:solidFill>
              </a:rPr>
              <a:t> </a:t>
            </a:r>
            <a:r>
              <a:rPr sz="2850" spc="95" dirty="0">
                <a:solidFill>
                  <a:srgbClr val="000000"/>
                </a:solidFill>
              </a:rPr>
              <a:t>κυβερνοχώρο </a:t>
            </a:r>
            <a:r>
              <a:rPr sz="2850" spc="-630" dirty="0">
                <a:solidFill>
                  <a:srgbClr val="000000"/>
                </a:solidFill>
              </a:rPr>
              <a:t> </a:t>
            </a:r>
            <a:r>
              <a:rPr sz="2850" spc="114" dirty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2850" spc="114" dirty="0">
                <a:solidFill>
                  <a:srgbClr val="000000"/>
                </a:solidFill>
              </a:rPr>
              <a:t>τομέας</a:t>
            </a:r>
            <a:r>
              <a:rPr sz="2850" spc="85" dirty="0">
                <a:solidFill>
                  <a:srgbClr val="000000"/>
                </a:solidFill>
              </a:rPr>
              <a:t> </a:t>
            </a:r>
            <a:r>
              <a:rPr sz="2850" spc="100" dirty="0">
                <a:solidFill>
                  <a:srgbClr val="000000"/>
                </a:solidFill>
              </a:rPr>
              <a:t>ενέργειας</a:t>
            </a:r>
            <a:r>
              <a:rPr sz="2850" spc="10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70954" y="2618740"/>
            <a:ext cx="5043170" cy="202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b="1" spc="-10" dirty="0">
                <a:solidFill>
                  <a:srgbClr val="D6791A"/>
                </a:solidFill>
                <a:latin typeface="Times New Roman"/>
                <a:cs typeface="Times New Roman"/>
              </a:rPr>
              <a:t>CSP001</a:t>
            </a:r>
            <a:endParaRPr sz="42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330"/>
              </a:spcBef>
            </a:pPr>
            <a:r>
              <a:rPr sz="1400" spc="75" dirty="0">
                <a:latin typeface="Times New Roman"/>
                <a:cs typeface="Times New Roman"/>
              </a:rPr>
              <a:t>Θέμα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55" dirty="0">
                <a:latin typeface="Times New Roman"/>
                <a:cs typeface="Times New Roman"/>
              </a:rPr>
              <a:t>2/10: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60" dirty="0">
                <a:latin typeface="Times New Roman"/>
                <a:cs typeface="Times New Roman"/>
              </a:rPr>
              <a:t>Θεμελιώδεις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60" dirty="0">
                <a:latin typeface="Times New Roman"/>
                <a:cs typeface="Times New Roman"/>
              </a:rPr>
              <a:t>γνώσεις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60" dirty="0">
                <a:latin typeface="Times New Roman"/>
                <a:cs typeface="Times New Roman"/>
              </a:rPr>
              <a:t>και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55" dirty="0">
                <a:latin typeface="Times New Roman"/>
                <a:cs typeface="Times New Roman"/>
              </a:rPr>
              <a:t>ταξινομία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60" dirty="0">
                <a:latin typeface="Times New Roman"/>
                <a:cs typeface="Times New Roman"/>
              </a:rPr>
              <a:t>της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55" dirty="0">
                <a:latin typeface="Times New Roman"/>
                <a:cs typeface="Times New Roman"/>
              </a:rPr>
              <a:t>ενεργειακής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65" dirty="0">
                <a:latin typeface="Times New Roman"/>
                <a:cs typeface="Times New Roman"/>
              </a:rPr>
              <a:t>κυβερνοασφάλειας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60" dirty="0">
                <a:latin typeface="Times New Roman"/>
                <a:cs typeface="Times New Roman"/>
              </a:rPr>
              <a:t>και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60" dirty="0">
                <a:latin typeface="Times New Roman"/>
                <a:cs typeface="Times New Roman"/>
              </a:rPr>
              <a:t>του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65" dirty="0">
                <a:latin typeface="Times New Roman"/>
                <a:cs typeface="Times New Roman"/>
              </a:rPr>
              <a:t>σώματος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60" dirty="0">
                <a:latin typeface="Times New Roman"/>
                <a:cs typeface="Times New Roman"/>
              </a:rPr>
              <a:t>γνώσεων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250" spc="70" dirty="0">
                <a:latin typeface="Calibri"/>
                <a:cs typeface="Calibri"/>
              </a:rPr>
              <a:t>ΠΑΡΟΥΣΊΑΣΗ</a:t>
            </a:r>
            <a:r>
              <a:rPr sz="1250" spc="175" dirty="0">
                <a:latin typeface="Calibri"/>
                <a:cs typeface="Calibri"/>
              </a:rPr>
              <a:t> </a:t>
            </a:r>
            <a:r>
              <a:rPr sz="1250" spc="40" dirty="0">
                <a:latin typeface="Times New Roman"/>
                <a:cs typeface="Times New Roman"/>
              </a:rPr>
              <a:t>:</a:t>
            </a:r>
            <a:r>
              <a:rPr sz="1250" spc="105" dirty="0">
                <a:latin typeface="Times New Roman"/>
                <a:cs typeface="Times New Roman"/>
              </a:rPr>
              <a:t> </a:t>
            </a:r>
            <a:r>
              <a:rPr sz="1250" spc="60" dirty="0">
                <a:latin typeface="Calibri"/>
                <a:cs typeface="Calibri"/>
              </a:rPr>
              <a:t>ΣΤΥΛΙΑΝΌΣ</a:t>
            </a:r>
            <a:endParaRPr sz="12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50" spc="105" dirty="0">
                <a:latin typeface="Times New Roman"/>
                <a:cs typeface="Times New Roman"/>
              </a:rPr>
              <a:t>KARAGIANNIS</a:t>
            </a:r>
            <a:r>
              <a:rPr sz="1250" spc="165" dirty="0">
                <a:latin typeface="Times New Roman"/>
                <a:cs typeface="Times New Roman"/>
              </a:rPr>
              <a:t> </a:t>
            </a:r>
            <a:r>
              <a:rPr sz="1250" spc="95" dirty="0">
                <a:latin typeface="Times New Roman"/>
                <a:cs typeface="Times New Roman"/>
              </a:rPr>
              <a:t>PDMFC,</a:t>
            </a:r>
            <a:r>
              <a:rPr sz="1250" spc="165" dirty="0">
                <a:latin typeface="Times New Roman"/>
                <a:cs typeface="Times New Roman"/>
              </a:rPr>
              <a:t> </a:t>
            </a:r>
            <a:r>
              <a:rPr sz="1250" spc="95" dirty="0">
                <a:latin typeface="Calibri"/>
                <a:cs typeface="Calibri"/>
              </a:rPr>
              <a:t>ΠΟΡΤΟΓΑΛ</a:t>
            </a:r>
            <a:r>
              <a:rPr lang="en-US" sz="1250" spc="95" dirty="0">
                <a:latin typeface="Calibri"/>
                <a:cs typeface="Calibri"/>
              </a:rPr>
              <a:t>I</a:t>
            </a:r>
            <a:r>
              <a:rPr sz="1250" spc="95" dirty="0">
                <a:latin typeface="Calibri"/>
                <a:cs typeface="Calibri"/>
              </a:rPr>
              <a:t>Α</a:t>
            </a:r>
            <a:endParaRPr sz="12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478000" cy="82296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134" y="806767"/>
              <a:ext cx="1621155" cy="477488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70020" y="509587"/>
            <a:ext cx="29737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10" dirty="0">
                <a:latin typeface="Calibri"/>
                <a:cs typeface="Calibri"/>
              </a:rPr>
              <a:t>Βιομηχανία</a:t>
            </a:r>
            <a:r>
              <a:rPr b="1" spc="155" dirty="0">
                <a:latin typeface="Calibri"/>
                <a:cs typeface="Calibri"/>
              </a:rPr>
              <a:t> </a:t>
            </a:r>
            <a:r>
              <a:rPr b="1" spc="114" dirty="0">
                <a:latin typeface="Calibri"/>
                <a:cs typeface="Calibri"/>
              </a:rPr>
              <a:t>ενέργειας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72534" y="826538"/>
            <a:ext cx="8061325" cy="372427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1155"/>
              </a:spcBef>
            </a:pPr>
            <a:r>
              <a:rPr sz="1550" b="1" spc="50" dirty="0">
                <a:solidFill>
                  <a:srgbClr val="FFB800"/>
                </a:solidFill>
                <a:latin typeface="Calibri"/>
                <a:cs typeface="Calibri"/>
              </a:rPr>
              <a:t>Η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0" dirty="0">
                <a:solidFill>
                  <a:srgbClr val="FFB800"/>
                </a:solidFill>
                <a:latin typeface="Calibri"/>
                <a:cs typeface="Calibri"/>
              </a:rPr>
              <a:t>ενεργειακή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βιομηχανία</a:t>
            </a:r>
            <a:r>
              <a:rPr sz="1550" b="1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40" dirty="0">
                <a:solidFill>
                  <a:srgbClr val="FFB800"/>
                </a:solidFill>
                <a:latin typeface="Calibri"/>
                <a:cs typeface="Calibri"/>
              </a:rPr>
              <a:t>ως</a:t>
            </a:r>
            <a:r>
              <a:rPr sz="1550" b="1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πρωταρχικός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25" dirty="0">
                <a:solidFill>
                  <a:srgbClr val="FFB800"/>
                </a:solidFill>
                <a:latin typeface="Calibri"/>
                <a:cs typeface="Calibri"/>
              </a:rPr>
              <a:t>στόχος</a:t>
            </a:r>
            <a:r>
              <a:rPr sz="1550" b="1" spc="4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κυβερνοεπιθέσεων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Calibri"/>
              <a:cs typeface="Calibri"/>
            </a:endParaRPr>
          </a:p>
          <a:p>
            <a:pPr marL="286385" marR="6985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ανατροπή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μπορεί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να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οδηγήσει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σε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εκτεταμένο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χάος,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οικονομικές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απώλειες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να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θέσει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κίνδυνο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ζωές.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800"/>
              </a:buClr>
              <a:buFont typeface="Arial"/>
              <a:buChar char="▪"/>
            </a:pPr>
            <a:endParaRPr sz="1600">
              <a:latin typeface="Times New Roman"/>
              <a:cs typeface="Times New Roman"/>
            </a:endParaRPr>
          </a:p>
          <a:p>
            <a:pPr marL="286385" marR="6350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Κρίσιμες υποδομές: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δίκτυα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ηλεκτρικής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ενέργειας,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διυλιστήρια πετρελαίου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οι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πυρηνικές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εγκαταστάσεις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αποτελούν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ελκυστικούς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στόχους.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800"/>
              </a:buClr>
              <a:buFont typeface="Arial"/>
              <a:buChar char="▪"/>
            </a:pPr>
            <a:endParaRPr sz="1600">
              <a:latin typeface="Times New Roman"/>
              <a:cs typeface="Times New Roman"/>
            </a:endParaRPr>
          </a:p>
          <a:p>
            <a:pPr marL="286385" marR="7620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Οικονομικά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κίνητρα: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Οι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εγκληματίες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του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κυβερνοχώρου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αναζητούν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οικονομικό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κέρδος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μέσω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Ransomware,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εκβιασμού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ή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χειραγώγησης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800"/>
              </a:buClr>
              <a:buFont typeface="Arial"/>
              <a:buChar char="▪"/>
            </a:pPr>
            <a:endParaRPr sz="16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Επιθέσεις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χρηματοδοτούμενες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από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κράτος: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Οι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γεωπολιτικές εντάσεις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μπορεί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να οδηγήσουν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έθνη στο να στοχεύσουν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αντίπαλες ενεργειακές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υποδομές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στρατηγικό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πλεονέκτημα.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2800" y="5769927"/>
            <a:ext cx="40544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554200" cy="83058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134" y="806767"/>
              <a:ext cx="1621155" cy="477488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577590" y="509587"/>
            <a:ext cx="677672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90" dirty="0">
                <a:latin typeface="Calibri"/>
                <a:cs typeface="Calibri"/>
              </a:rPr>
              <a:t>Γιατί</a:t>
            </a:r>
            <a:r>
              <a:rPr b="1" spc="180" dirty="0">
                <a:latin typeface="Calibri"/>
                <a:cs typeface="Calibri"/>
              </a:rPr>
              <a:t> </a:t>
            </a:r>
            <a:r>
              <a:rPr b="1" spc="60" dirty="0">
                <a:latin typeface="Calibri"/>
                <a:cs typeface="Calibri"/>
              </a:rPr>
              <a:t>η</a:t>
            </a:r>
            <a:r>
              <a:rPr b="1" spc="225" dirty="0">
                <a:latin typeface="Calibri"/>
                <a:cs typeface="Calibri"/>
              </a:rPr>
              <a:t> </a:t>
            </a:r>
            <a:r>
              <a:rPr b="1" spc="130" dirty="0">
                <a:latin typeface="Calibri"/>
                <a:cs typeface="Calibri"/>
              </a:rPr>
              <a:t>κυβερνοασφάλεια</a:t>
            </a:r>
            <a:r>
              <a:rPr b="1" spc="225" dirty="0">
                <a:latin typeface="Calibri"/>
                <a:cs typeface="Calibri"/>
              </a:rPr>
              <a:t> </a:t>
            </a:r>
            <a:r>
              <a:rPr b="1" spc="45" dirty="0">
                <a:latin typeface="Calibri"/>
                <a:cs typeface="Calibri"/>
              </a:rPr>
              <a:t>είναι</a:t>
            </a:r>
            <a:r>
              <a:rPr b="1" spc="70" dirty="0">
                <a:latin typeface="Calibri"/>
                <a:cs typeface="Calibri"/>
              </a:rPr>
              <a:t> </a:t>
            </a:r>
            <a:r>
              <a:rPr b="1" spc="110" dirty="0">
                <a:latin typeface="Calibri"/>
                <a:cs typeface="Calibri"/>
              </a:rPr>
              <a:t>ζωτικής</a:t>
            </a:r>
            <a:r>
              <a:rPr b="1" spc="210" dirty="0">
                <a:latin typeface="Calibri"/>
                <a:cs typeface="Calibri"/>
              </a:rPr>
              <a:t> </a:t>
            </a:r>
            <a:r>
              <a:rPr b="1" spc="114" dirty="0">
                <a:latin typeface="Calibri"/>
                <a:cs typeface="Calibri"/>
              </a:rPr>
              <a:t>σημασίας</a:t>
            </a:r>
            <a:r>
              <a:rPr b="1" spc="114" dirty="0">
                <a:latin typeface="Times New Roman"/>
                <a:cs typeface="Times New Roman"/>
              </a:rPr>
              <a:t>;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72534" y="826538"/>
            <a:ext cx="8064500" cy="451993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40970">
              <a:lnSpc>
                <a:spcPct val="100000"/>
              </a:lnSpc>
              <a:spcBef>
                <a:spcPts val="1155"/>
              </a:spcBef>
            </a:pPr>
            <a:r>
              <a:rPr sz="1550" b="1" spc="50" dirty="0">
                <a:solidFill>
                  <a:srgbClr val="FFB800"/>
                </a:solidFill>
                <a:latin typeface="Calibri"/>
                <a:cs typeface="Calibri"/>
              </a:rPr>
              <a:t>Η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0" dirty="0">
                <a:solidFill>
                  <a:srgbClr val="FFB800"/>
                </a:solidFill>
                <a:latin typeface="Calibri"/>
                <a:cs typeface="Calibri"/>
              </a:rPr>
              <a:t>ενεργειακή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βιομηχανία</a:t>
            </a:r>
            <a:r>
              <a:rPr sz="1550" b="1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40" dirty="0">
                <a:solidFill>
                  <a:srgbClr val="FFB800"/>
                </a:solidFill>
                <a:latin typeface="Calibri"/>
                <a:cs typeface="Calibri"/>
              </a:rPr>
              <a:t>ως</a:t>
            </a:r>
            <a:r>
              <a:rPr sz="1550" b="1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πρωταρχικός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25" dirty="0">
                <a:solidFill>
                  <a:srgbClr val="FFB800"/>
                </a:solidFill>
                <a:latin typeface="Calibri"/>
                <a:cs typeface="Calibri"/>
              </a:rPr>
              <a:t>στόχος</a:t>
            </a:r>
            <a:r>
              <a:rPr sz="1550" b="1" spc="4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κυβερνοεπιθέσεων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Calibri"/>
              <a:cs typeface="Calibri"/>
            </a:endParaRPr>
          </a:p>
          <a:p>
            <a:pPr marL="286385" marR="7620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Ευπάθεια υποδομών: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ηλικίας,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τα διασυνδεδεμένα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δίκτυα και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παρωχημένα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ευάλωτα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εκμετάλλευση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ευπάθειας.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800"/>
              </a:buClr>
              <a:buFont typeface="Arial"/>
              <a:buChar char="▪"/>
            </a:pPr>
            <a:endParaRPr sz="1600">
              <a:latin typeface="Times New Roman"/>
              <a:cs typeface="Times New Roman"/>
            </a:endParaRPr>
          </a:p>
          <a:p>
            <a:pPr marL="286385" marR="5715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Ακεραιότητα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δεδομένων: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700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χειραγώγηση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των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κατανάλωσης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μπορεί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να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ανατρέψει την ισορροπία μεταξύ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προσφοράς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ζήτησης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να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προκαλέσει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οικονομική</a:t>
            </a:r>
            <a:r>
              <a:rPr sz="17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αστάθεια.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800"/>
              </a:buClr>
              <a:buFont typeface="Arial"/>
              <a:buChar char="▪"/>
            </a:pPr>
            <a:endParaRPr sz="16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Λειτουργικό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ανατρεπτικό: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Οι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επιθέσεις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κακόβουλου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λογισμικού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ή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άρνησης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παροχής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υπηρεσιών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μπορούν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να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σταματήσουν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παραγωγικότητα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τη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διανομή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ενέργειας,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προκαλώντας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εκτεταμένες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διακοπές.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800"/>
              </a:buClr>
              <a:buFont typeface="Arial"/>
              <a:buChar char="▪"/>
            </a:pPr>
            <a:endParaRPr sz="1600">
              <a:latin typeface="Times New Roman"/>
              <a:cs typeface="Times New Roman"/>
            </a:endParaRPr>
          </a:p>
          <a:p>
            <a:pPr marL="286385" marR="8890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Περιβαλλοντικοί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κίνδυνοι: </a:t>
            </a: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αλλοίωση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των συστημάτων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 μπορεί να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οδηγήσει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σε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περιβαλλοντικές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καταστροφές,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θέτοντας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σε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κίνδυνο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οικοσυστήματα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δημόσια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υγεία.</a:t>
            </a:r>
            <a:endParaRPr sz="1700">
              <a:latin typeface="Times New Roman"/>
              <a:cs typeface="Times New Roman"/>
            </a:endParaRPr>
          </a:p>
          <a:p>
            <a:pPr marL="862330">
              <a:lnSpc>
                <a:spcPct val="100000"/>
              </a:lnSpc>
              <a:spcBef>
                <a:spcPts val="109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782800" cy="83058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134" y="806767"/>
              <a:ext cx="1621155" cy="477488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70020" y="76517"/>
            <a:ext cx="6296025" cy="69532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>
              <a:lnSpc>
                <a:spcPts val="2580"/>
              </a:lnSpc>
              <a:spcBef>
                <a:spcPts val="285"/>
              </a:spcBef>
            </a:pPr>
            <a:r>
              <a:rPr b="1" spc="65" dirty="0">
                <a:latin typeface="Calibri"/>
                <a:cs typeface="Calibri"/>
              </a:rPr>
              <a:t>Αυξανόμενη</a:t>
            </a:r>
            <a:r>
              <a:rPr b="1" spc="345" dirty="0">
                <a:latin typeface="Calibri"/>
                <a:cs typeface="Calibri"/>
              </a:rPr>
              <a:t> </a:t>
            </a:r>
            <a:r>
              <a:rPr b="1" spc="65" dirty="0">
                <a:latin typeface="Calibri"/>
                <a:cs typeface="Calibri"/>
              </a:rPr>
              <a:t>σύνθετη</a:t>
            </a:r>
            <a:r>
              <a:rPr b="1" spc="340" dirty="0">
                <a:latin typeface="Calibri"/>
                <a:cs typeface="Calibri"/>
              </a:rPr>
              <a:t> </a:t>
            </a:r>
            <a:r>
              <a:rPr b="1" spc="70" dirty="0">
                <a:latin typeface="Calibri"/>
                <a:cs typeface="Calibri"/>
              </a:rPr>
              <a:t>πολυπλοκότητα</a:t>
            </a:r>
            <a:r>
              <a:rPr b="1" spc="34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στο</a:t>
            </a:r>
            <a:r>
              <a:rPr b="1" spc="180" dirty="0">
                <a:latin typeface="Calibri"/>
                <a:cs typeface="Calibri"/>
              </a:rPr>
              <a:t> </a:t>
            </a:r>
            <a:r>
              <a:rPr b="1" spc="155" dirty="0">
                <a:latin typeface="Calibri"/>
                <a:cs typeface="Calibri"/>
              </a:rPr>
              <a:t>τοπίο </a:t>
            </a:r>
            <a:r>
              <a:rPr b="1" spc="-495" dirty="0">
                <a:latin typeface="Calibri"/>
                <a:cs typeface="Calibri"/>
              </a:rPr>
              <a:t> </a:t>
            </a:r>
            <a:r>
              <a:rPr b="1" spc="45" dirty="0">
                <a:latin typeface="Calibri"/>
                <a:cs typeface="Calibri"/>
              </a:rPr>
              <a:t>του</a:t>
            </a:r>
            <a:r>
              <a:rPr b="1" spc="185" dirty="0">
                <a:latin typeface="Calibri"/>
                <a:cs typeface="Calibri"/>
              </a:rPr>
              <a:t> </a:t>
            </a:r>
            <a:r>
              <a:rPr b="1" spc="60" dirty="0">
                <a:latin typeface="Calibri"/>
                <a:cs typeface="Calibri"/>
              </a:rPr>
              <a:t>κυβερνοχώρου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72534" y="721220"/>
            <a:ext cx="8063230" cy="2757805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1150"/>
              </a:spcBef>
            </a:pPr>
            <a:r>
              <a:rPr sz="1550" b="1" spc="50" dirty="0">
                <a:solidFill>
                  <a:srgbClr val="FFB800"/>
                </a:solidFill>
                <a:latin typeface="Calibri"/>
                <a:cs typeface="Calibri"/>
              </a:rPr>
              <a:t>Η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0" dirty="0">
                <a:solidFill>
                  <a:srgbClr val="FFB800"/>
                </a:solidFill>
                <a:latin typeface="Calibri"/>
                <a:cs typeface="Calibri"/>
              </a:rPr>
              <a:t>ενεργειακή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βιομηχανία</a:t>
            </a:r>
            <a:r>
              <a:rPr sz="1550" b="1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40" dirty="0">
                <a:solidFill>
                  <a:srgbClr val="FFB800"/>
                </a:solidFill>
                <a:latin typeface="Calibri"/>
                <a:cs typeface="Calibri"/>
              </a:rPr>
              <a:t>ως</a:t>
            </a:r>
            <a:r>
              <a:rPr sz="1550" b="1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πρωταρχικός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25" dirty="0">
                <a:solidFill>
                  <a:srgbClr val="FFB800"/>
                </a:solidFill>
                <a:latin typeface="Calibri"/>
                <a:cs typeface="Calibri"/>
              </a:rPr>
              <a:t>στόχος</a:t>
            </a:r>
            <a:r>
              <a:rPr sz="1550" b="1" spc="4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κυβερνοεπιθέσεων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286385" marR="5080" indent="-274320" algn="just">
              <a:lnSpc>
                <a:spcPts val="2030"/>
              </a:lnSpc>
              <a:spcBef>
                <a:spcPts val="5"/>
              </a:spcBef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Οι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επιθέσεις στις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ενεργειακές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υποδομές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μπορούν να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χρησιμεύσουν 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ως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φόρμες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κυβερνοπολέμου 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ή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τρομοκρατίας,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παράγοντας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Ευπάθεια 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ως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θέμα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εθνικής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ασφάλειας.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B800"/>
              </a:buClr>
              <a:buFont typeface="Arial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5750" algn="l"/>
                <a:tab pos="286385" algn="l"/>
                <a:tab pos="1407795" algn="l"/>
                <a:tab pos="2787015" algn="l"/>
                <a:tab pos="3996054" algn="l"/>
              </a:tabLst>
            </a:pP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	οργανώσεις	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πλοήγηση	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μια</a:t>
            </a:r>
            <a:r>
              <a:rPr sz="17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πολύπλευρη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κυβερνοχώρος</a:t>
            </a:r>
            <a:endParaRPr sz="17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  <a:spcBef>
                <a:spcPts val="70"/>
              </a:spcBef>
            </a:pP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τοπίο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εν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μέσω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γεωπολιτικών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αβεβαιοτήτων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6385" algn="l"/>
                <a:tab pos="287020" algn="l"/>
              </a:tabLst>
            </a:pP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Οι</a:t>
            </a:r>
            <a:r>
              <a:rPr sz="1700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αρμοδιότητες</a:t>
            </a:r>
            <a:r>
              <a:rPr sz="1700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επεκτείνονται</a:t>
            </a:r>
            <a:r>
              <a:rPr sz="1700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πέρα</a:t>
            </a:r>
            <a:r>
              <a:rPr sz="1700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από</a:t>
            </a:r>
            <a:r>
              <a:rPr sz="1700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700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</a:t>
            </a:r>
            <a:r>
              <a:rPr sz="1700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700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κυβερνοχώρο</a:t>
            </a:r>
            <a:r>
              <a:rPr sz="1700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46854" y="3433762"/>
            <a:ext cx="778446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4180" algn="l"/>
                <a:tab pos="2237105" algn="l"/>
                <a:tab pos="3405504" algn="l"/>
                <a:tab pos="3983990" algn="l"/>
                <a:tab pos="4452620" algn="l"/>
                <a:tab pos="5912485" algn="l"/>
                <a:tab pos="7027545" algn="l"/>
                <a:tab pos="7551420" algn="l"/>
              </a:tabLst>
            </a:pP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εριλα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μ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βάνουν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απ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αλλ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ή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από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50" dirty="0">
                <a:solidFill>
                  <a:srgbClr val="FFFFFF"/>
                </a:solidFill>
                <a:latin typeface="Times New Roman"/>
                <a:cs typeface="Times New Roman"/>
              </a:rPr>
              <a:t>τι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ς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νθ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ρ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ακού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χ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ες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κπομπ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ές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κα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ι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2534" y="3586903"/>
            <a:ext cx="8059420" cy="1141730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286385">
              <a:lnSpc>
                <a:spcPct val="100000"/>
              </a:lnSpc>
              <a:spcBef>
                <a:spcPts val="919"/>
              </a:spcBef>
            </a:pP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διευκόλυνση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ενεργειακής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μετάβασης.</a:t>
            </a: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286385" marR="5080" indent="-274320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6385" algn="l"/>
                <a:tab pos="287020" algn="l"/>
                <a:tab pos="2439670" algn="l"/>
                <a:tab pos="3623310" algn="l"/>
                <a:tab pos="4495800" algn="l"/>
                <a:tab pos="4931410" algn="l"/>
                <a:tab pos="7009765" algn="l"/>
              </a:tabLst>
            </a:pP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Φιλοξεν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ί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ύ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νθ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ω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συ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νδ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έ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σεω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δικτύο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υ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κα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ι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υ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ποδο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μ</a:t>
            </a:r>
            <a:r>
              <a:rPr sz="1700" spc="105" dirty="0">
                <a:solidFill>
                  <a:srgbClr val="FFFFFF"/>
                </a:solidFill>
                <a:latin typeface="Times New Roman"/>
                <a:cs typeface="Times New Roman"/>
              </a:rPr>
              <a:t>ώ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ε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μέ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ω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δυν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αμ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ι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κ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ών 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ρυθμιστικών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περιβαλλόντων.</a:t>
            </a:r>
            <a:endParaRPr sz="17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22800" y="5581332"/>
            <a:ext cx="40544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3058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932" y="581977"/>
              <a:ext cx="1778000" cy="525113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70020" y="509587"/>
            <a:ext cx="417131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20" dirty="0">
                <a:latin typeface="Calibri"/>
                <a:cs typeface="Calibri"/>
              </a:rPr>
              <a:t>Κορμός</a:t>
            </a:r>
            <a:r>
              <a:rPr b="1" spc="215" dirty="0">
                <a:latin typeface="Calibri"/>
                <a:cs typeface="Calibri"/>
              </a:rPr>
              <a:t> </a:t>
            </a:r>
            <a:r>
              <a:rPr b="1" spc="50" dirty="0">
                <a:latin typeface="Calibri"/>
                <a:cs typeface="Calibri"/>
              </a:rPr>
              <a:t>δικτύου</a:t>
            </a:r>
            <a:r>
              <a:rPr b="1" spc="70" dirty="0">
                <a:latin typeface="Calibri"/>
                <a:cs typeface="Calibri"/>
              </a:rPr>
              <a:t> </a:t>
            </a:r>
            <a:r>
              <a:rPr b="1" spc="90" dirty="0">
                <a:latin typeface="Calibri"/>
                <a:cs typeface="Calibri"/>
              </a:rPr>
              <a:t>της</a:t>
            </a:r>
            <a:r>
              <a:rPr b="1" spc="185" dirty="0">
                <a:latin typeface="Calibri"/>
                <a:cs typeface="Calibri"/>
              </a:rPr>
              <a:t> </a:t>
            </a:r>
            <a:r>
              <a:rPr b="1" spc="105" dirty="0">
                <a:latin typeface="Calibri"/>
                <a:cs typeface="Calibri"/>
              </a:rPr>
              <a:t>οικονομίας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72534" y="826538"/>
            <a:ext cx="7637145" cy="323850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1155"/>
              </a:spcBef>
            </a:pPr>
            <a:r>
              <a:rPr sz="1550" b="1" spc="50" dirty="0">
                <a:solidFill>
                  <a:srgbClr val="FFB800"/>
                </a:solidFill>
                <a:latin typeface="Calibri"/>
                <a:cs typeface="Calibri"/>
              </a:rPr>
              <a:t>Η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0" dirty="0">
                <a:solidFill>
                  <a:srgbClr val="FFB800"/>
                </a:solidFill>
                <a:latin typeface="Calibri"/>
                <a:cs typeface="Calibri"/>
              </a:rPr>
              <a:t>ενεργειακή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βιομηχανία</a:t>
            </a:r>
            <a:r>
              <a:rPr sz="1550" b="1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40" dirty="0">
                <a:solidFill>
                  <a:srgbClr val="FFB800"/>
                </a:solidFill>
                <a:latin typeface="Calibri"/>
                <a:cs typeface="Calibri"/>
              </a:rPr>
              <a:t>ως</a:t>
            </a:r>
            <a:r>
              <a:rPr sz="1550" b="1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πρωταρχικός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25" dirty="0">
                <a:solidFill>
                  <a:srgbClr val="FFB800"/>
                </a:solidFill>
                <a:latin typeface="Calibri"/>
                <a:cs typeface="Calibri"/>
              </a:rPr>
              <a:t>στόχος</a:t>
            </a:r>
            <a:r>
              <a:rPr sz="1550" b="1" spc="4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κυβερνοεπιθέσεων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5750" algn="l"/>
                <a:tab pos="286385" algn="l"/>
              </a:tabLst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7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απαραίτητη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7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κρίσιμους</a:t>
            </a:r>
            <a:r>
              <a:rPr sz="17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οικονομικούς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55" dirty="0">
                <a:solidFill>
                  <a:srgbClr val="FFFFFF"/>
                </a:solidFill>
                <a:latin typeface="Times New Roman"/>
                <a:cs typeface="Times New Roman"/>
              </a:rPr>
              <a:t>τομείς:</a:t>
            </a:r>
            <a:endParaRPr sz="1700">
              <a:latin typeface="Times New Roman"/>
              <a:cs typeface="Times New Roman"/>
            </a:endParaRPr>
          </a:p>
          <a:p>
            <a:pPr marL="913130" lvl="1" indent="-367030">
              <a:lnSpc>
                <a:spcPct val="100000"/>
              </a:lnSpc>
              <a:spcBef>
                <a:spcPts val="1190"/>
              </a:spcBef>
              <a:buSzPct val="141176"/>
              <a:buFont typeface="Times New Roman"/>
              <a:buAutoNum type="romanLcParenBoth"/>
              <a:tabLst>
                <a:tab pos="913130" algn="l"/>
              </a:tabLst>
            </a:pP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Κατασκευή</a:t>
            </a:r>
            <a:endParaRPr sz="1700">
              <a:latin typeface="Calibri"/>
              <a:cs typeface="Calibri"/>
            </a:endParaRPr>
          </a:p>
          <a:p>
            <a:pPr marL="991869" lvl="1" indent="-445770">
              <a:lnSpc>
                <a:spcPct val="100000"/>
              </a:lnSpc>
              <a:spcBef>
                <a:spcPts val="1135"/>
              </a:spcBef>
              <a:buSzPct val="141176"/>
              <a:buFont typeface="Times New Roman"/>
              <a:buAutoNum type="romanLcParenBoth"/>
              <a:tabLst>
                <a:tab pos="991869" algn="l"/>
              </a:tabLst>
            </a:pP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Γεωργία</a:t>
            </a:r>
            <a:endParaRPr sz="1700">
              <a:latin typeface="Calibri"/>
              <a:cs typeface="Calibri"/>
            </a:endParaRPr>
          </a:p>
          <a:p>
            <a:pPr marL="1090930" lvl="1" indent="-544830">
              <a:lnSpc>
                <a:spcPct val="100000"/>
              </a:lnSpc>
              <a:spcBef>
                <a:spcPts val="1145"/>
              </a:spcBef>
              <a:buSzPct val="141176"/>
              <a:buFont typeface="Times New Roman"/>
              <a:buAutoNum type="romanLcParenBoth"/>
              <a:tabLst>
                <a:tab pos="1090930" algn="l"/>
              </a:tabLst>
            </a:pP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Μεταφορά</a:t>
            </a:r>
            <a:endParaRPr sz="1700">
              <a:latin typeface="Calibri"/>
              <a:cs typeface="Calibri"/>
            </a:endParaRPr>
          </a:p>
          <a:p>
            <a:pPr marL="286385" marR="5080" indent="-274320">
              <a:lnSpc>
                <a:spcPts val="2030"/>
              </a:lnSpc>
              <a:spcBef>
                <a:spcPts val="1910"/>
              </a:spcBef>
              <a:buClr>
                <a:srgbClr val="FFB800"/>
              </a:buClr>
              <a:buSzPct val="141176"/>
              <a:buFont typeface="Arial"/>
              <a:buChar char="▪"/>
              <a:tabLst>
                <a:tab pos="286385" algn="l"/>
                <a:tab pos="287020" algn="l"/>
              </a:tabLst>
            </a:pPr>
            <a:r>
              <a:rPr sz="1700" spc="125" dirty="0">
                <a:solidFill>
                  <a:srgbClr val="FFFFFF"/>
                </a:solidFill>
                <a:latin typeface="Times New Roman"/>
                <a:cs typeface="Times New Roman"/>
              </a:rPr>
              <a:t>Οι 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διακοπές </a:t>
            </a: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στον 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ενεργειακό </a:t>
            </a: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εφοδιασμό </a:t>
            </a:r>
            <a:r>
              <a:rPr sz="1700" spc="125" dirty="0">
                <a:solidFill>
                  <a:srgbClr val="FFFFFF"/>
                </a:solidFill>
                <a:latin typeface="Times New Roman"/>
                <a:cs typeface="Times New Roman"/>
              </a:rPr>
              <a:t>μπορούν </a:t>
            </a: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να οδηγήσουν σε </a:t>
            </a:r>
            <a:r>
              <a:rPr sz="1700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σημαντικές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ανατροπές,</a:t>
            </a:r>
            <a:r>
              <a:rPr sz="17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σταματώντας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25" dirty="0">
                <a:solidFill>
                  <a:srgbClr val="FFFFFF"/>
                </a:solidFill>
                <a:latin typeface="Times New Roman"/>
                <a:cs typeface="Times New Roman"/>
              </a:rPr>
              <a:t>παραγωγή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0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εφοδιαστική.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622800" y="6239529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954" y="850264"/>
              <a:ext cx="1580514" cy="421893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70020" y="368617"/>
            <a:ext cx="5906770" cy="6908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ts val="2540"/>
              </a:lnSpc>
              <a:spcBef>
                <a:spcPts val="315"/>
              </a:spcBef>
              <a:tabLst>
                <a:tab pos="1327150" algn="l"/>
                <a:tab pos="3333750" algn="l"/>
                <a:tab pos="4791710" algn="l"/>
              </a:tabLst>
            </a:pPr>
            <a:r>
              <a:rPr b="1" spc="165" dirty="0">
                <a:latin typeface="Calibri"/>
                <a:cs typeface="Calibri"/>
              </a:rPr>
              <a:t>Μ</a:t>
            </a:r>
            <a:r>
              <a:rPr b="1" spc="120" dirty="0">
                <a:latin typeface="Calibri"/>
                <a:cs typeface="Calibri"/>
              </a:rPr>
              <a:t>ε</a:t>
            </a:r>
            <a:r>
              <a:rPr b="1" spc="125" dirty="0">
                <a:latin typeface="Calibri"/>
                <a:cs typeface="Calibri"/>
              </a:rPr>
              <a:t>λ</a:t>
            </a:r>
            <a:r>
              <a:rPr b="1" spc="120" dirty="0">
                <a:latin typeface="Calibri"/>
                <a:cs typeface="Calibri"/>
              </a:rPr>
              <a:t>έ</a:t>
            </a:r>
            <a:r>
              <a:rPr b="1" spc="110" dirty="0">
                <a:latin typeface="Calibri"/>
                <a:cs typeface="Calibri"/>
              </a:rPr>
              <a:t>τ</a:t>
            </a:r>
            <a:r>
              <a:rPr b="1" spc="60" dirty="0">
                <a:latin typeface="Calibri"/>
                <a:cs typeface="Calibri"/>
              </a:rPr>
              <a:t>η</a:t>
            </a:r>
            <a:r>
              <a:rPr b="1" dirty="0">
                <a:latin typeface="Calibri"/>
                <a:cs typeface="Calibri"/>
              </a:rPr>
              <a:t>	</a:t>
            </a:r>
            <a:r>
              <a:rPr b="1" spc="130" dirty="0">
                <a:latin typeface="Calibri"/>
                <a:cs typeface="Calibri"/>
              </a:rPr>
              <a:t>π</a:t>
            </a:r>
            <a:r>
              <a:rPr b="1" spc="120" dirty="0">
                <a:latin typeface="Calibri"/>
                <a:cs typeface="Calibri"/>
              </a:rPr>
              <a:t>ε</a:t>
            </a:r>
            <a:r>
              <a:rPr b="1" spc="125" dirty="0">
                <a:latin typeface="Calibri"/>
                <a:cs typeface="Calibri"/>
              </a:rPr>
              <a:t>ρ</a:t>
            </a:r>
            <a:r>
              <a:rPr b="1" spc="95" dirty="0">
                <a:latin typeface="Calibri"/>
                <a:cs typeface="Calibri"/>
              </a:rPr>
              <a:t>ί</a:t>
            </a:r>
            <a:r>
              <a:rPr b="1" spc="130" dirty="0">
                <a:latin typeface="Calibri"/>
                <a:cs typeface="Calibri"/>
              </a:rPr>
              <a:t>π</a:t>
            </a:r>
            <a:r>
              <a:rPr b="1" spc="110" dirty="0">
                <a:latin typeface="Calibri"/>
                <a:cs typeface="Calibri"/>
              </a:rPr>
              <a:t>τ</a:t>
            </a:r>
            <a:r>
              <a:rPr b="1" spc="145" dirty="0">
                <a:latin typeface="Calibri"/>
                <a:cs typeface="Calibri"/>
              </a:rPr>
              <a:t>ω</a:t>
            </a:r>
            <a:r>
              <a:rPr b="1" spc="130" dirty="0">
                <a:latin typeface="Calibri"/>
                <a:cs typeface="Calibri"/>
              </a:rPr>
              <a:t>σ</a:t>
            </a:r>
            <a:r>
              <a:rPr b="1" spc="125" dirty="0">
                <a:latin typeface="Calibri"/>
                <a:cs typeface="Calibri"/>
              </a:rPr>
              <a:t>η</a:t>
            </a:r>
            <a:r>
              <a:rPr b="1" spc="110" dirty="0">
                <a:latin typeface="Calibri"/>
                <a:cs typeface="Calibri"/>
              </a:rPr>
              <a:t>ς</a:t>
            </a:r>
            <a:r>
              <a:rPr b="1" spc="35" dirty="0">
                <a:latin typeface="Times New Roman"/>
                <a:cs typeface="Times New Roman"/>
              </a:rPr>
              <a:t>:</a:t>
            </a:r>
            <a:r>
              <a:rPr b="1" dirty="0">
                <a:latin typeface="Times New Roman"/>
                <a:cs typeface="Times New Roman"/>
              </a:rPr>
              <a:t>	</a:t>
            </a:r>
            <a:r>
              <a:rPr b="1" spc="150" dirty="0">
                <a:latin typeface="Times New Roman"/>
                <a:cs typeface="Times New Roman"/>
              </a:rPr>
              <a:t>C</a:t>
            </a:r>
            <a:r>
              <a:rPr b="1" spc="130" dirty="0">
                <a:latin typeface="Times New Roman"/>
                <a:cs typeface="Times New Roman"/>
              </a:rPr>
              <a:t>o</a:t>
            </a:r>
            <a:r>
              <a:rPr b="1" spc="100" dirty="0">
                <a:latin typeface="Times New Roman"/>
                <a:cs typeface="Times New Roman"/>
              </a:rPr>
              <a:t>l</a:t>
            </a:r>
            <a:r>
              <a:rPr b="1" spc="125" dirty="0">
                <a:latin typeface="Times New Roman"/>
                <a:cs typeface="Times New Roman"/>
              </a:rPr>
              <a:t>o</a:t>
            </a:r>
            <a:r>
              <a:rPr b="1" spc="135" dirty="0">
                <a:latin typeface="Times New Roman"/>
                <a:cs typeface="Times New Roman"/>
              </a:rPr>
              <a:t>n</a:t>
            </a:r>
            <a:r>
              <a:rPr b="1" spc="100" dirty="0">
                <a:latin typeface="Times New Roman"/>
                <a:cs typeface="Times New Roman"/>
              </a:rPr>
              <a:t>i</a:t>
            </a:r>
            <a:r>
              <a:rPr b="1" spc="125" dirty="0">
                <a:latin typeface="Times New Roman"/>
                <a:cs typeface="Times New Roman"/>
              </a:rPr>
              <a:t>a</a:t>
            </a:r>
            <a:r>
              <a:rPr b="1" spc="30" dirty="0">
                <a:latin typeface="Times New Roman"/>
                <a:cs typeface="Times New Roman"/>
              </a:rPr>
              <a:t>l</a:t>
            </a:r>
            <a:r>
              <a:rPr b="1" dirty="0">
                <a:latin typeface="Times New Roman"/>
                <a:cs typeface="Times New Roman"/>
              </a:rPr>
              <a:t>	</a:t>
            </a:r>
            <a:r>
              <a:rPr b="1" spc="140" dirty="0">
                <a:latin typeface="Times New Roman"/>
                <a:cs typeface="Times New Roman"/>
              </a:rPr>
              <a:t>P</a:t>
            </a:r>
            <a:r>
              <a:rPr b="1" spc="100" dirty="0">
                <a:latin typeface="Times New Roman"/>
                <a:cs typeface="Times New Roman"/>
              </a:rPr>
              <a:t>i</a:t>
            </a:r>
            <a:r>
              <a:rPr b="1" spc="130" dirty="0">
                <a:latin typeface="Times New Roman"/>
                <a:cs typeface="Times New Roman"/>
              </a:rPr>
              <a:t>p</a:t>
            </a:r>
            <a:r>
              <a:rPr b="1" spc="125" dirty="0">
                <a:latin typeface="Times New Roman"/>
                <a:cs typeface="Times New Roman"/>
              </a:rPr>
              <a:t>e</a:t>
            </a:r>
            <a:r>
              <a:rPr b="1" spc="100" dirty="0">
                <a:latin typeface="Times New Roman"/>
                <a:cs typeface="Times New Roman"/>
              </a:rPr>
              <a:t>li</a:t>
            </a:r>
            <a:r>
              <a:rPr b="1" spc="135" dirty="0">
                <a:latin typeface="Times New Roman"/>
                <a:cs typeface="Times New Roman"/>
              </a:rPr>
              <a:t>n</a:t>
            </a:r>
            <a:r>
              <a:rPr b="1" spc="35" dirty="0">
                <a:latin typeface="Times New Roman"/>
                <a:cs typeface="Times New Roman"/>
              </a:rPr>
              <a:t>e  </a:t>
            </a:r>
            <a:r>
              <a:rPr b="1" spc="114" dirty="0">
                <a:latin typeface="Times New Roman"/>
                <a:cs typeface="Times New Roman"/>
              </a:rPr>
              <a:t>Cyberattack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72534" y="994588"/>
            <a:ext cx="8199120" cy="967740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1150"/>
              </a:spcBef>
            </a:pPr>
            <a:r>
              <a:rPr sz="1550" b="1" spc="50" dirty="0">
                <a:solidFill>
                  <a:srgbClr val="FFB800"/>
                </a:solidFill>
                <a:latin typeface="Calibri"/>
                <a:cs typeface="Calibri"/>
              </a:rPr>
              <a:t>Η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0" dirty="0">
                <a:solidFill>
                  <a:srgbClr val="FFB800"/>
                </a:solidFill>
                <a:latin typeface="Calibri"/>
                <a:cs typeface="Calibri"/>
              </a:rPr>
              <a:t>ενεργειακή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βιομηχανία</a:t>
            </a:r>
            <a:r>
              <a:rPr sz="1550" b="1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40" dirty="0">
                <a:solidFill>
                  <a:srgbClr val="FFB800"/>
                </a:solidFill>
                <a:latin typeface="Calibri"/>
                <a:cs typeface="Calibri"/>
              </a:rPr>
              <a:t>ως</a:t>
            </a:r>
            <a:r>
              <a:rPr sz="1550" b="1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πρωταρχικός</a:t>
            </a:r>
            <a:r>
              <a:rPr sz="1550" b="1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25" dirty="0">
                <a:solidFill>
                  <a:srgbClr val="FFB800"/>
                </a:solidFill>
                <a:latin typeface="Calibri"/>
                <a:cs typeface="Calibri"/>
              </a:rPr>
              <a:t>στόχος</a:t>
            </a:r>
            <a:r>
              <a:rPr sz="1550" b="1" spc="4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50" b="1" spc="35" dirty="0">
                <a:solidFill>
                  <a:srgbClr val="FFB800"/>
                </a:solidFill>
                <a:latin typeface="Calibri"/>
                <a:cs typeface="Calibri"/>
              </a:rPr>
              <a:t>κυβερνοεπιθέσεων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41176"/>
              <a:buFont typeface="Arial"/>
              <a:buChar char="▪"/>
              <a:tabLst>
                <a:tab pos="285750" algn="l"/>
                <a:tab pos="286385" algn="l"/>
                <a:tab pos="800735" algn="l"/>
                <a:tab pos="1588770" algn="l"/>
                <a:tab pos="2659380" algn="l"/>
                <a:tab pos="4836795" algn="l"/>
              </a:tabLst>
            </a:pP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Το	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2021,	Colonial	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Αγωγός</a:t>
            </a:r>
            <a:r>
              <a:rPr sz="1700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δεδομένων,	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ο</a:t>
            </a:r>
            <a:r>
              <a:rPr sz="1700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μεγαλύτερος</a:t>
            </a:r>
            <a:r>
              <a:rPr sz="1700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Αγωγός</a:t>
            </a:r>
            <a:r>
              <a:rPr sz="1700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46220" y="1908175"/>
            <a:ext cx="10166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7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ΗΠΑ,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2534" y="2061223"/>
            <a:ext cx="8061959" cy="2178685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286385">
              <a:lnSpc>
                <a:spcPct val="100000"/>
              </a:lnSpc>
              <a:spcBef>
                <a:spcPts val="1005"/>
              </a:spcBef>
            </a:pP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operator,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χτυπήθηκε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 επίθεση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Ransomware.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>
              <a:latin typeface="Times New Roman"/>
              <a:cs typeface="Times New Roman"/>
            </a:endParaRPr>
          </a:p>
          <a:p>
            <a:pPr marL="286385" marR="5715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διακοπή της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λειτουργίας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του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αγωγού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Colonial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ανατρέπουν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παροχή καυσίμων στη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μισή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Ανατολική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Ακτή,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με αποτέλεσμα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αύξηση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τιμών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έλλειψη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καυσίμων.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800"/>
              </a:buClr>
              <a:buFont typeface="Arial"/>
              <a:buChar char="▪"/>
            </a:pPr>
            <a:endParaRPr sz="16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περιστατικό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του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αγωγού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Colonial ανέδειξε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την ευαισθησία του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τομέα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απειλές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κυβερνοχώρο.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72534" y="4450715"/>
            <a:ext cx="8061959" cy="79946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86385" marR="5080" indent="-274320" algn="just">
              <a:lnSpc>
                <a:spcPts val="2030"/>
              </a:lnSpc>
              <a:spcBef>
                <a:spcPts val="175"/>
              </a:spcBef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Τα</a:t>
            </a:r>
            <a:r>
              <a:rPr sz="17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εντοπισμένα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ευπάθεια,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όπως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οι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ανεκπλήρωτες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θέσεις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διαχείρισης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της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κυβερνοασφάλειας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τα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ανενεργά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VPN,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υπογράμμισαν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55" dirty="0">
                <a:solidFill>
                  <a:srgbClr val="FFFFFF"/>
                </a:solidFill>
                <a:latin typeface="Times New Roman"/>
                <a:cs typeface="Times New Roman"/>
              </a:rPr>
              <a:t>τις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συστημικές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αδυναμίες.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622800" y="5822651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954" y="850264"/>
              <a:ext cx="1580514" cy="421893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70020" y="76517"/>
            <a:ext cx="7076440" cy="69532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>
              <a:lnSpc>
                <a:spcPts val="2580"/>
              </a:lnSpc>
              <a:spcBef>
                <a:spcPts val="285"/>
              </a:spcBef>
              <a:tabLst>
                <a:tab pos="2286635" algn="l"/>
                <a:tab pos="5252085" algn="l"/>
              </a:tabLst>
            </a:pPr>
            <a:r>
              <a:rPr b="1" spc="165" dirty="0">
                <a:latin typeface="Calibri"/>
                <a:cs typeface="Calibri"/>
              </a:rPr>
              <a:t>Μ</a:t>
            </a:r>
            <a:r>
              <a:rPr b="1" spc="120" dirty="0">
                <a:latin typeface="Calibri"/>
                <a:cs typeface="Calibri"/>
              </a:rPr>
              <a:t>ε</a:t>
            </a:r>
            <a:r>
              <a:rPr b="1" spc="125" dirty="0">
                <a:latin typeface="Calibri"/>
                <a:cs typeface="Calibri"/>
              </a:rPr>
              <a:t>λ</a:t>
            </a:r>
            <a:r>
              <a:rPr b="1" spc="120" dirty="0">
                <a:latin typeface="Calibri"/>
                <a:cs typeface="Calibri"/>
              </a:rPr>
              <a:t>έ</a:t>
            </a:r>
            <a:r>
              <a:rPr b="1" spc="110" dirty="0">
                <a:latin typeface="Calibri"/>
                <a:cs typeface="Calibri"/>
              </a:rPr>
              <a:t>τ</a:t>
            </a:r>
            <a:r>
              <a:rPr b="1" spc="60" dirty="0">
                <a:latin typeface="Calibri"/>
                <a:cs typeface="Calibri"/>
              </a:rPr>
              <a:t>η</a:t>
            </a:r>
            <a:r>
              <a:rPr b="1" dirty="0">
                <a:latin typeface="Calibri"/>
                <a:cs typeface="Calibri"/>
              </a:rPr>
              <a:t>	</a:t>
            </a:r>
            <a:r>
              <a:rPr b="1" spc="130" dirty="0">
                <a:latin typeface="Calibri"/>
                <a:cs typeface="Calibri"/>
              </a:rPr>
              <a:t>π</a:t>
            </a:r>
            <a:r>
              <a:rPr b="1" spc="120" dirty="0">
                <a:latin typeface="Calibri"/>
                <a:cs typeface="Calibri"/>
              </a:rPr>
              <a:t>ε</a:t>
            </a:r>
            <a:r>
              <a:rPr b="1" spc="125" dirty="0">
                <a:latin typeface="Calibri"/>
                <a:cs typeface="Calibri"/>
              </a:rPr>
              <a:t>ρ</a:t>
            </a:r>
            <a:r>
              <a:rPr b="1" spc="95" dirty="0">
                <a:latin typeface="Calibri"/>
                <a:cs typeface="Calibri"/>
              </a:rPr>
              <a:t>ί</a:t>
            </a:r>
            <a:r>
              <a:rPr b="1" spc="130" dirty="0">
                <a:latin typeface="Calibri"/>
                <a:cs typeface="Calibri"/>
              </a:rPr>
              <a:t>π</a:t>
            </a:r>
            <a:r>
              <a:rPr b="1" spc="110" dirty="0">
                <a:latin typeface="Calibri"/>
                <a:cs typeface="Calibri"/>
              </a:rPr>
              <a:t>τ</a:t>
            </a:r>
            <a:r>
              <a:rPr b="1" spc="145" dirty="0">
                <a:latin typeface="Calibri"/>
                <a:cs typeface="Calibri"/>
              </a:rPr>
              <a:t>ω</a:t>
            </a:r>
            <a:r>
              <a:rPr b="1" spc="130" dirty="0">
                <a:latin typeface="Calibri"/>
                <a:cs typeface="Calibri"/>
              </a:rPr>
              <a:t>σ</a:t>
            </a:r>
            <a:r>
              <a:rPr b="1" spc="125" dirty="0">
                <a:latin typeface="Calibri"/>
                <a:cs typeface="Calibri"/>
              </a:rPr>
              <a:t>η</a:t>
            </a:r>
            <a:r>
              <a:rPr b="1" spc="110" dirty="0">
                <a:latin typeface="Calibri"/>
                <a:cs typeface="Calibri"/>
              </a:rPr>
              <a:t>ς</a:t>
            </a:r>
            <a:r>
              <a:rPr b="1" spc="35" dirty="0">
                <a:latin typeface="Times New Roman"/>
                <a:cs typeface="Times New Roman"/>
              </a:rPr>
              <a:t>:</a:t>
            </a:r>
            <a:r>
              <a:rPr b="1" dirty="0">
                <a:latin typeface="Times New Roman"/>
                <a:cs typeface="Times New Roman"/>
              </a:rPr>
              <a:t>	</a:t>
            </a:r>
            <a:r>
              <a:rPr b="1" spc="135" dirty="0">
                <a:latin typeface="Calibri"/>
                <a:cs typeface="Calibri"/>
              </a:rPr>
              <a:t>Κυβ</a:t>
            </a:r>
            <a:r>
              <a:rPr b="1" spc="125" dirty="0">
                <a:latin typeface="Calibri"/>
                <a:cs typeface="Calibri"/>
              </a:rPr>
              <a:t>ε</a:t>
            </a:r>
            <a:r>
              <a:rPr b="1" spc="140" dirty="0">
                <a:latin typeface="Calibri"/>
                <a:cs typeface="Calibri"/>
              </a:rPr>
              <a:t>ρ</a:t>
            </a:r>
            <a:r>
              <a:rPr b="1" spc="125" dirty="0">
                <a:latin typeface="Calibri"/>
                <a:cs typeface="Calibri"/>
              </a:rPr>
              <a:t>ν</a:t>
            </a:r>
            <a:r>
              <a:rPr b="1" spc="135" dirty="0">
                <a:latin typeface="Calibri"/>
                <a:cs typeface="Calibri"/>
              </a:rPr>
              <a:t>η</a:t>
            </a:r>
            <a:r>
              <a:rPr b="1" spc="114" dirty="0">
                <a:latin typeface="Calibri"/>
                <a:cs typeface="Calibri"/>
              </a:rPr>
              <a:t>τ</a:t>
            </a:r>
            <a:r>
              <a:rPr b="1" spc="105" dirty="0">
                <a:latin typeface="Calibri"/>
                <a:cs typeface="Calibri"/>
              </a:rPr>
              <a:t>ι</a:t>
            </a:r>
            <a:r>
              <a:rPr b="1" spc="130" dirty="0">
                <a:latin typeface="Calibri"/>
                <a:cs typeface="Calibri"/>
              </a:rPr>
              <a:t>κέ</a:t>
            </a:r>
            <a:r>
              <a:rPr b="1" spc="30" dirty="0">
                <a:latin typeface="Calibri"/>
                <a:cs typeface="Calibri"/>
              </a:rPr>
              <a:t>ς  </a:t>
            </a:r>
            <a:r>
              <a:rPr b="1" spc="120" dirty="0">
                <a:latin typeface="Calibri"/>
                <a:cs typeface="Calibri"/>
              </a:rPr>
              <a:t>προειδοποιήσεις</a:t>
            </a:r>
            <a:r>
              <a:rPr b="1" spc="220" dirty="0">
                <a:latin typeface="Calibri"/>
                <a:cs typeface="Calibri"/>
              </a:rPr>
              <a:t> </a:t>
            </a:r>
            <a:r>
              <a:rPr b="1" spc="90" dirty="0">
                <a:latin typeface="Calibri"/>
                <a:cs typeface="Calibri"/>
              </a:rPr>
              <a:t>και</a:t>
            </a:r>
            <a:r>
              <a:rPr b="1" spc="195" dirty="0">
                <a:latin typeface="Calibri"/>
                <a:cs typeface="Calibri"/>
              </a:rPr>
              <a:t> </a:t>
            </a:r>
            <a:r>
              <a:rPr b="1" spc="114" dirty="0">
                <a:latin typeface="Calibri"/>
                <a:cs typeface="Calibri"/>
              </a:rPr>
              <a:t>προφυλάξεις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72534" y="781209"/>
            <a:ext cx="8202295" cy="479361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790"/>
              </a:spcBef>
            </a:pPr>
            <a:r>
              <a:rPr sz="2000" b="1" spc="-5" dirty="0">
                <a:solidFill>
                  <a:srgbClr val="FFB800"/>
                </a:solidFill>
                <a:latin typeface="Calibri"/>
                <a:cs typeface="Calibri"/>
              </a:rPr>
              <a:t>Μελέτη</a:t>
            </a:r>
            <a:r>
              <a:rPr sz="2000" b="1" spc="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B800"/>
                </a:solidFill>
                <a:latin typeface="Calibri"/>
                <a:cs typeface="Calibri"/>
              </a:rPr>
              <a:t>περίπτωσης</a:t>
            </a:r>
            <a:r>
              <a:rPr sz="2000" b="1" spc="-5" dirty="0">
                <a:solidFill>
                  <a:srgbClr val="FFB800"/>
                </a:solidFill>
                <a:latin typeface="Times New Roman"/>
                <a:cs typeface="Times New Roman"/>
              </a:rPr>
              <a:t>: </a:t>
            </a:r>
            <a:r>
              <a:rPr sz="2000" b="1" spc="-10" dirty="0">
                <a:solidFill>
                  <a:srgbClr val="FFB800"/>
                </a:solidFill>
                <a:latin typeface="Calibri"/>
                <a:cs typeface="Calibri"/>
              </a:rPr>
              <a:t>Αγωγός</a:t>
            </a:r>
            <a:r>
              <a:rPr sz="2000" b="1" spc="2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B800"/>
                </a:solidFill>
                <a:latin typeface="Calibri"/>
                <a:cs typeface="Calibri"/>
              </a:rPr>
              <a:t>δεδομένων</a:t>
            </a:r>
            <a:r>
              <a:rPr sz="2000" b="1" spc="3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B800"/>
                </a:solidFill>
                <a:latin typeface="Times New Roman"/>
                <a:cs typeface="Times New Roman"/>
              </a:rPr>
              <a:t>Colonial</a:t>
            </a:r>
            <a:endParaRPr sz="2000">
              <a:latin typeface="Times New Roman"/>
              <a:cs typeface="Times New Roman"/>
            </a:endParaRPr>
          </a:p>
          <a:p>
            <a:pPr marL="286385" marR="151130" indent="-274320" algn="just">
              <a:lnSpc>
                <a:spcPts val="2030"/>
              </a:lnSpc>
              <a:spcBef>
                <a:spcPts val="1610"/>
              </a:spcBef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Τον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Απρίλιο του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2022, 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κυβέρνηση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ΗΠΑ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εξέδωσε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προειδοποίηση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προειδοποιούσε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55" dirty="0">
                <a:solidFill>
                  <a:srgbClr val="FFFFFF"/>
                </a:solidFill>
                <a:latin typeface="Times New Roman"/>
                <a:cs typeface="Times New Roman"/>
              </a:rPr>
              <a:t>τις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εταιρείες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υψηλό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κίνδυνο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κυβερνοεπιθέσεων.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Arial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5750" algn="l"/>
                <a:tab pos="286385" algn="l"/>
              </a:tabLst>
            </a:pP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Οι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συστάσεις</a:t>
            </a:r>
            <a:r>
              <a:rPr sz="17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περιλάμβαναν:</a:t>
            </a:r>
            <a:endParaRPr sz="170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1270"/>
              </a:spcBef>
            </a:pP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Ενεργοποίηση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επαλήθευσης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πολλαπλών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παραγόντων</a:t>
            </a:r>
            <a:endParaRPr sz="1700">
              <a:latin typeface="Calibri"/>
              <a:cs typeface="Calibri"/>
            </a:endParaRPr>
          </a:p>
          <a:p>
            <a:pPr marL="927100" marR="5080">
              <a:lnSpc>
                <a:spcPct val="101699"/>
              </a:lnSpc>
              <a:spcBef>
                <a:spcPts val="1320"/>
              </a:spcBef>
              <a:tabLst>
                <a:tab pos="1839595" algn="l"/>
                <a:tab pos="2724785" algn="l"/>
                <a:tab pos="3244850" algn="l"/>
                <a:tab pos="4239260" algn="l"/>
                <a:tab pos="5503545" algn="l"/>
                <a:tab pos="6010910" algn="l"/>
                <a:tab pos="7353934" algn="l"/>
                <a:tab pos="7823834" algn="l"/>
              </a:tabLst>
            </a:pP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Τακ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spc="55" dirty="0">
                <a:solidFill>
                  <a:srgbClr val="FFFFFF"/>
                </a:solidFill>
                <a:latin typeface="Calibri"/>
                <a:cs typeface="Calibri"/>
              </a:rPr>
              <a:t>ικ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λλ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5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spc="100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ωδ</a:t>
            </a:r>
            <a:r>
              <a:rPr sz="1700" spc="3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700" spc="100" dirty="0">
                <a:solidFill>
                  <a:srgbClr val="FFFFFF"/>
                </a:solidFill>
                <a:latin typeface="Calibri"/>
                <a:cs typeface="Calibri"/>
              </a:rPr>
              <a:t>ώ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πρόσβ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ση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ου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συ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ήμ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spc="4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spc="120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700" spc="50" dirty="0">
                <a:solidFill>
                  <a:srgbClr val="FFFFFF"/>
                </a:solidFill>
                <a:latin typeface="Calibri"/>
                <a:cs typeface="Calibri"/>
              </a:rPr>
              <a:t>ν 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συσκευών</a:t>
            </a:r>
            <a:endParaRPr sz="1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Calibri"/>
              <a:cs typeface="Calibri"/>
            </a:endParaRPr>
          </a:p>
          <a:p>
            <a:pPr marL="286385" marR="146685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Οι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ενεργειακές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εταιρείες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πρέπει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να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δώσουν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προτεραιότητα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στα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μέτρα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κυβερνοασφάλειας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την προστασία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τόσο των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λειτουργικών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τους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όσο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καταναλωτών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από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δυνητικές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κυβερνοαπειλές.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B800"/>
              </a:buClr>
              <a:buFont typeface="Arial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5750" algn="l"/>
                <a:tab pos="286385" algn="l"/>
              </a:tabLst>
            </a:pP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Τα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προδραστικά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μέτρα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ουσιώδη</a:t>
            </a:r>
            <a:r>
              <a:rPr sz="17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τον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μετριασμό</a:t>
            </a:r>
            <a:r>
              <a:rPr sz="17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κινδύνων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endParaRPr sz="1700">
              <a:latin typeface="Times New Roman"/>
              <a:cs typeface="Times New Roman"/>
            </a:endParaRPr>
          </a:p>
          <a:p>
            <a:pPr marL="286385" marR="5080">
              <a:lnSpc>
                <a:spcPct val="101699"/>
              </a:lnSpc>
              <a:spcBef>
                <a:spcPts val="35"/>
              </a:spcBef>
            </a:pP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700" spc="4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εξασφαλίζουν</a:t>
            </a:r>
            <a:r>
              <a:rPr sz="1700" spc="4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ανθεκτικότητα</a:t>
            </a:r>
            <a:r>
              <a:rPr sz="1700" spc="4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17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πρόσωπο</a:t>
            </a:r>
            <a:r>
              <a:rPr sz="17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(face</a:t>
            </a:r>
            <a:r>
              <a:rPr sz="1700" spc="3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55" dirty="0">
                <a:solidFill>
                  <a:srgbClr val="FFFFFF"/>
                </a:solidFill>
                <a:latin typeface="Times New Roman"/>
                <a:cs typeface="Times New Roman"/>
              </a:rPr>
              <a:t>recognition</a:t>
            </a:r>
            <a:r>
              <a:rPr sz="1700" spc="3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55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1700" spc="3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αναγνώριση </a:t>
            </a:r>
            <a:r>
              <a:rPr sz="1700" spc="-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προσώπου</a:t>
            </a:r>
            <a:r>
              <a:rPr sz="17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μέσω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ΤΝ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όπως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Face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ID)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622800" y="6147771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" y="0"/>
            <a:ext cx="14630401" cy="77724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954" y="850264"/>
              <a:ext cx="1580514" cy="421893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70020" y="509587"/>
            <a:ext cx="317436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05" dirty="0">
                <a:latin typeface="Calibri"/>
                <a:cs typeface="Calibri"/>
              </a:rPr>
              <a:t>Επιθέσεις</a:t>
            </a:r>
            <a:r>
              <a:rPr b="1" spc="160" dirty="0">
                <a:latin typeface="Calibri"/>
                <a:cs typeface="Calibri"/>
              </a:rPr>
              <a:t> </a:t>
            </a:r>
            <a:r>
              <a:rPr b="1" spc="130" dirty="0">
                <a:latin typeface="Times New Roman"/>
                <a:cs typeface="Times New Roman"/>
              </a:rPr>
              <a:t>Ransomware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72534" y="838330"/>
            <a:ext cx="8064500" cy="3907154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1175"/>
              </a:spcBef>
            </a:pPr>
            <a:r>
              <a:rPr sz="2000" b="1" spc="-5" dirty="0">
                <a:solidFill>
                  <a:srgbClr val="FFB800"/>
                </a:solidFill>
                <a:latin typeface="Calibri"/>
                <a:cs typeface="Calibri"/>
              </a:rPr>
              <a:t>Μελέτη</a:t>
            </a:r>
            <a:r>
              <a:rPr sz="2000" b="1" spc="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B800"/>
                </a:solidFill>
                <a:latin typeface="Calibri"/>
                <a:cs typeface="Calibri"/>
              </a:rPr>
              <a:t>περίπτωσης</a:t>
            </a:r>
            <a:r>
              <a:rPr sz="2000" b="1" spc="-5" dirty="0">
                <a:solidFill>
                  <a:srgbClr val="FFB800"/>
                </a:solidFill>
                <a:latin typeface="Times New Roman"/>
                <a:cs typeface="Times New Roman"/>
              </a:rPr>
              <a:t>: </a:t>
            </a:r>
            <a:r>
              <a:rPr sz="2000" b="1" spc="-10" dirty="0">
                <a:solidFill>
                  <a:srgbClr val="FFB800"/>
                </a:solidFill>
                <a:latin typeface="Calibri"/>
                <a:cs typeface="Calibri"/>
              </a:rPr>
              <a:t>Αγωγός</a:t>
            </a:r>
            <a:r>
              <a:rPr sz="2000" b="1" spc="2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B800"/>
                </a:solidFill>
                <a:latin typeface="Calibri"/>
                <a:cs typeface="Calibri"/>
              </a:rPr>
              <a:t>δεδομένων</a:t>
            </a:r>
            <a:r>
              <a:rPr sz="2000" b="1" spc="3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B800"/>
                </a:solidFill>
                <a:latin typeface="Times New Roman"/>
                <a:cs typeface="Times New Roman"/>
              </a:rPr>
              <a:t>Colonial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5500"/>
              </a:lnSpc>
              <a:spcBef>
                <a:spcPts val="805"/>
              </a:spcBef>
            </a:pP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Σημαντική απειλή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Οι εγκληματίες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κυβερνοχώρου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χρησιμοποιούν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κακόβουλο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λογισμικό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εμποδίσουν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πρόσβαση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στα δεδομένα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μιας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οργάνωσης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ή 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απειλούν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διαρρεύσουν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ευαίσθητες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πληροφορίες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340"/>
              </a:spcBef>
            </a:pP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Στρατηγικές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μετριασμού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41176"/>
              <a:buFont typeface="Arial"/>
              <a:buChar char="▪"/>
              <a:tabLst>
                <a:tab pos="285750" algn="l"/>
                <a:tab pos="286385" algn="l"/>
              </a:tabLst>
            </a:pP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Προγραμματιστής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λογισμικού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ισχυρά</a:t>
            </a:r>
            <a:r>
              <a:rPr sz="17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σχέδια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αντιμετώπισης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συμβάντων.</a:t>
            </a:r>
            <a:endParaRPr sz="1700">
              <a:latin typeface="Times New Roman"/>
              <a:cs typeface="Times New Roman"/>
            </a:endParaRPr>
          </a:p>
          <a:p>
            <a:pPr marL="12700" marR="3803650">
              <a:lnSpc>
                <a:spcPct val="142600"/>
              </a:lnSpc>
              <a:spcBef>
                <a:spcPts val="1015"/>
              </a:spcBef>
              <a:buClr>
                <a:srgbClr val="FFB800"/>
              </a:buClr>
              <a:buSzPct val="141176"/>
              <a:buFont typeface="Arial"/>
              <a:buChar char="▪"/>
              <a:tabLst>
                <a:tab pos="285750" algn="l"/>
                <a:tab pos="286385" algn="l"/>
              </a:tabLst>
            </a:pP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Αφαλή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υπολογιστών.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Μελέτη </a:t>
            </a:r>
            <a:r>
              <a:rPr sz="1700" spc="-40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περίπτωσης: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Volue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Technology</a:t>
            </a:r>
            <a:endParaRPr sz="1700">
              <a:latin typeface="Times New Roman"/>
              <a:cs typeface="Times New Roman"/>
            </a:endParaRPr>
          </a:p>
          <a:p>
            <a:pPr marL="286385" marR="10160" indent="-274320">
              <a:lnSpc>
                <a:spcPts val="2030"/>
              </a:lnSpc>
              <a:spcBef>
                <a:spcPts val="1590"/>
              </a:spcBef>
              <a:buClr>
                <a:srgbClr val="FFB800"/>
              </a:buClr>
              <a:buSzPct val="141176"/>
              <a:buFont typeface="Arial"/>
              <a:buChar char="▪"/>
              <a:tabLst>
                <a:tab pos="286385" algn="l"/>
                <a:tab pos="287020" algn="l"/>
              </a:tabLst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Ο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νορβηγικός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προμηθευτής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πράσινης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Volue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Technology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αντιμετώπισε </a:t>
            </a:r>
            <a:r>
              <a:rPr sz="1700" spc="-40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ανατρεπτικές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επιθέσεις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44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χώρες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λόγω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επιθέσεων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Ransomware.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2800" y="5291137"/>
            <a:ext cx="40544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706600" cy="8001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459" y="1745297"/>
              <a:ext cx="956944" cy="259143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70020" y="301942"/>
            <a:ext cx="495998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60" dirty="0">
                <a:latin typeface="Times New Roman"/>
                <a:cs typeface="Times New Roman"/>
              </a:rPr>
              <a:t>Phishing</a:t>
            </a:r>
            <a:r>
              <a:rPr b="1" spc="165" dirty="0">
                <a:latin typeface="Times New Roman"/>
                <a:cs typeface="Times New Roman"/>
              </a:rPr>
              <a:t> </a:t>
            </a:r>
            <a:r>
              <a:rPr b="1" spc="175" dirty="0">
                <a:latin typeface="Calibri"/>
                <a:cs typeface="Calibri"/>
              </a:rPr>
              <a:t>μέσω</a:t>
            </a:r>
            <a:r>
              <a:rPr b="1" spc="220" dirty="0">
                <a:latin typeface="Calibri"/>
                <a:cs typeface="Calibri"/>
              </a:rPr>
              <a:t> </a:t>
            </a:r>
            <a:r>
              <a:rPr b="1" spc="160" dirty="0">
                <a:latin typeface="Calibri"/>
                <a:cs typeface="Calibri"/>
              </a:rPr>
              <a:t>κινητού</a:t>
            </a:r>
            <a:r>
              <a:rPr b="1" spc="215" dirty="0">
                <a:latin typeface="Calibri"/>
                <a:cs typeface="Calibri"/>
              </a:rPr>
              <a:t> </a:t>
            </a:r>
            <a:r>
              <a:rPr b="1" spc="180" dirty="0">
                <a:latin typeface="Calibri"/>
                <a:cs typeface="Calibri"/>
              </a:rPr>
              <a:t>τηλεφώνου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812540" y="776922"/>
            <a:ext cx="8059420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Αυξανόμενη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ευπάθεια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161%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αύξηση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επιθέσεων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phishing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στόχο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κινητές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συσκευές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46109" y="1168082"/>
            <a:ext cx="3299460" cy="5238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εκμετάλλευση</a:t>
            </a:r>
            <a:r>
              <a:rPr sz="1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ευπάθειας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συσκευές</a:t>
            </a:r>
            <a:r>
              <a:rPr sz="15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περιέχουν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ευαίσθητες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9080" y="2083117"/>
            <a:ext cx="2157095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5780" algn="l"/>
              </a:tabLst>
            </a:pP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στο	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εντοπισμό</a:t>
            </a:r>
            <a:r>
              <a:rPr sz="15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33075" y="2083117"/>
            <a:ext cx="1332865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αναχαίτιση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12540" y="1168082"/>
            <a:ext cx="3955415" cy="143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6680">
              <a:lnSpc>
                <a:spcPct val="105500"/>
              </a:lnSpc>
              <a:spcBef>
                <a:spcPts val="100"/>
              </a:spcBef>
              <a:tabLst>
                <a:tab pos="1061085" algn="l"/>
                <a:tab pos="3277235" algn="l"/>
              </a:tabLst>
            </a:pP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Κίνδυνοι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:	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Διαδικτυακοί εγκληματίες 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550" spc="40" dirty="0">
                <a:solidFill>
                  <a:srgbClr val="FFFFFF"/>
                </a:solidFill>
                <a:latin typeface="Calibri"/>
                <a:cs typeface="Calibri"/>
              </a:rPr>
              <a:t>ζ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550" spc="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550" spc="4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πληροφορίες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50">
              <a:latin typeface="Times New Roman"/>
              <a:cs typeface="Times New Roman"/>
            </a:endParaRPr>
          </a:p>
          <a:p>
            <a:pPr marL="12700" marR="5080">
              <a:lnSpc>
                <a:spcPct val="107700"/>
              </a:lnSpc>
              <a:spcBef>
                <a:spcPts val="1175"/>
              </a:spcBef>
              <a:tabLst>
                <a:tab pos="1457325" algn="l"/>
                <a:tab pos="2894330" algn="l"/>
              </a:tabLst>
            </a:pP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550" spc="4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ησ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550" spc="40" dirty="0">
                <a:solidFill>
                  <a:srgbClr val="FFFFFF"/>
                </a:solidFill>
                <a:latin typeface="Calibri"/>
                <a:cs typeface="Calibri"/>
              </a:rPr>
              <a:t>ζ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ος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πα</a:t>
            </a:r>
            <a:r>
              <a:rPr sz="1550" spc="2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550" spc="50" dirty="0">
                <a:solidFill>
                  <a:srgbClr val="FFFFFF"/>
                </a:solidFill>
                <a:latin typeface="Calibri"/>
                <a:cs typeface="Calibri"/>
              </a:rPr>
              <a:t>η  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απόπειρες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phishing.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37535" y="2839720"/>
            <a:ext cx="8836025" cy="224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0"/>
              </a:spcBef>
            </a:pPr>
            <a:r>
              <a:rPr sz="2250" b="1" spc="155" dirty="0">
                <a:solidFill>
                  <a:srgbClr val="FFFFFF"/>
                </a:solidFill>
                <a:latin typeface="Calibri"/>
                <a:cs typeface="Calibri"/>
              </a:rPr>
              <a:t>Επιθέσεις</a:t>
            </a:r>
            <a:r>
              <a:rPr sz="2250" b="1" spc="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50" b="1" spc="160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2250" b="1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50" b="1" spc="175" dirty="0">
                <a:solidFill>
                  <a:srgbClr val="FFFFFF"/>
                </a:solidFill>
                <a:latin typeface="Calibri"/>
                <a:cs typeface="Calibri"/>
              </a:rPr>
              <a:t>αλυσίδα</a:t>
            </a:r>
            <a:r>
              <a:rPr sz="2250" b="1" spc="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50" b="1" spc="180" dirty="0">
                <a:solidFill>
                  <a:srgbClr val="FFFFFF"/>
                </a:solidFill>
                <a:latin typeface="Calibri"/>
                <a:cs typeface="Calibri"/>
              </a:rPr>
              <a:t>εφοδιασμού</a:t>
            </a:r>
            <a:endParaRPr sz="2250">
              <a:latin typeface="Calibri"/>
              <a:cs typeface="Calibri"/>
            </a:endParaRPr>
          </a:p>
          <a:p>
            <a:pPr marL="12700" marR="100965" algn="just">
              <a:lnSpc>
                <a:spcPct val="105500"/>
              </a:lnSpc>
              <a:spcBef>
                <a:spcPts val="1770"/>
              </a:spcBef>
            </a:pP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Επισκόπηση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απειλών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Οι 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εγκληματίες 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του κυβερνοχώρου αποκτούν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ανεξουσιοδότητη 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πρόσβαση </a:t>
            </a:r>
            <a:r>
              <a:rPr sz="155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εταιρειών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μέσω</a:t>
            </a:r>
            <a:r>
              <a:rPr sz="155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τρίτων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προμηθευτών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ασθενέστερα 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πρωτόκολλα 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50">
              <a:latin typeface="Times New Roman"/>
              <a:cs typeface="Times New Roman"/>
            </a:endParaRPr>
          </a:p>
          <a:p>
            <a:pPr marL="12700" marR="5080">
              <a:lnSpc>
                <a:spcPct val="104700"/>
              </a:lnSpc>
              <a:spcBef>
                <a:spcPts val="1245"/>
              </a:spcBef>
              <a:tabLst>
                <a:tab pos="2227580" algn="l"/>
                <a:tab pos="3030220" algn="l"/>
                <a:tab pos="4849495" algn="l"/>
              </a:tabLst>
            </a:pP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Μέτρα</a:t>
            </a:r>
            <a:r>
              <a:rPr sz="15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αντιμετώπισης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:	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Εντολή	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	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βέλτιστες  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πρακτικές  για  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τρίτο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-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προμηθευτές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κόμματος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Διασφάλιση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 εφαρμογής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αποτελεσματικών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σχεδίων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αντιμετώπισης </a:t>
            </a:r>
            <a:r>
              <a:rPr sz="1550" spc="-3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περιστατικών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22800" y="5686425"/>
            <a:ext cx="40544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79248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0572115" cy="6853555"/>
            <a:chOff x="0" y="0"/>
            <a:chExt cx="10572115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475" y="1858645"/>
              <a:ext cx="933132" cy="23447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7325" y="964564"/>
              <a:ext cx="6574472" cy="514032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58590" y="409257"/>
            <a:ext cx="584327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55" dirty="0">
                <a:latin typeface="Calibri"/>
                <a:cs typeface="Calibri"/>
              </a:rPr>
              <a:t>Κορυφαίοι</a:t>
            </a:r>
            <a:r>
              <a:rPr b="1" spc="70" dirty="0">
                <a:latin typeface="Calibri"/>
                <a:cs typeface="Calibri"/>
              </a:rPr>
              <a:t> </a:t>
            </a:r>
            <a:r>
              <a:rPr b="1" spc="50" dirty="0">
                <a:latin typeface="Calibri"/>
                <a:cs typeface="Calibri"/>
              </a:rPr>
              <a:t>φορείς</a:t>
            </a:r>
            <a:r>
              <a:rPr b="1" spc="145" dirty="0">
                <a:latin typeface="Calibri"/>
                <a:cs typeface="Calibri"/>
              </a:rPr>
              <a:t> </a:t>
            </a:r>
            <a:r>
              <a:rPr b="1" spc="120" dirty="0">
                <a:latin typeface="Calibri"/>
                <a:cs typeface="Calibri"/>
              </a:rPr>
              <a:t>απειλών</a:t>
            </a:r>
            <a:r>
              <a:rPr b="1" spc="220" dirty="0">
                <a:latin typeface="Calibri"/>
                <a:cs typeface="Calibri"/>
              </a:rPr>
              <a:t> </a:t>
            </a:r>
            <a:r>
              <a:rPr b="1" spc="50" dirty="0">
                <a:latin typeface="Calibri"/>
                <a:cs typeface="Calibri"/>
              </a:rPr>
              <a:t>για</a:t>
            </a:r>
            <a:r>
              <a:rPr b="1" spc="75" dirty="0">
                <a:latin typeface="Calibri"/>
                <a:cs typeface="Calibri"/>
              </a:rPr>
              <a:t> </a:t>
            </a:r>
            <a:r>
              <a:rPr b="1" spc="95" dirty="0">
                <a:latin typeface="Calibri"/>
                <a:cs typeface="Calibri"/>
              </a:rPr>
              <a:t>την</a:t>
            </a:r>
            <a:r>
              <a:rPr b="1" spc="200" dirty="0">
                <a:latin typeface="Calibri"/>
                <a:cs typeface="Calibri"/>
              </a:rPr>
              <a:t> </a:t>
            </a:r>
            <a:r>
              <a:rPr b="1" spc="105" dirty="0">
                <a:latin typeface="Calibri"/>
                <a:cs typeface="Calibri"/>
              </a:rPr>
              <a:t>ενέργεια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38190" y="5829300"/>
            <a:ext cx="3601720" cy="1936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40"/>
              </a:lnSpc>
            </a:pPr>
            <a:r>
              <a:rPr sz="1250" spc="-5" dirty="0">
                <a:solidFill>
                  <a:srgbClr val="212121"/>
                </a:solidFill>
                <a:latin typeface="Arial"/>
                <a:cs typeface="Arial"/>
              </a:rPr>
              <a:t>Bristow, M. (2021).</a:t>
            </a:r>
            <a:r>
              <a:rPr sz="1250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212121"/>
                </a:solidFill>
                <a:latin typeface="Calibri"/>
                <a:cs typeface="Calibri"/>
              </a:rPr>
              <a:t>Μια</a:t>
            </a:r>
            <a:r>
              <a:rPr sz="1250" spc="6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12121"/>
                </a:solidFill>
                <a:latin typeface="Calibri"/>
                <a:cs typeface="Calibri"/>
              </a:rPr>
              <a:t>έρευνα</a:t>
            </a:r>
            <a:r>
              <a:rPr sz="1250" spc="6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12121"/>
                </a:solidFill>
                <a:latin typeface="Calibri"/>
                <a:cs typeface="Calibri"/>
              </a:rPr>
              <a:t>χωρίς</a:t>
            </a:r>
            <a:r>
              <a:rPr sz="1250" spc="5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12121"/>
                </a:solidFill>
                <a:latin typeface="Arial"/>
                <a:cs typeface="Arial"/>
              </a:rPr>
              <a:t>2021:</a:t>
            </a:r>
            <a:r>
              <a:rPr sz="125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212121"/>
                </a:solidFill>
                <a:latin typeface="Arial"/>
                <a:cs typeface="Arial"/>
              </a:rPr>
              <a:t>eng.</a:t>
            </a:r>
            <a:r>
              <a:rPr sz="1250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250" i="1" spc="-5" dirty="0">
                <a:solidFill>
                  <a:srgbClr val="212121"/>
                </a:solidFill>
                <a:latin typeface="Arial"/>
                <a:cs typeface="Arial"/>
              </a:rPr>
              <a:t>In.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22800" y="6267468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603105" cy="6853555"/>
            <a:chOff x="0" y="0"/>
            <a:chExt cx="9603105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382" y="1460500"/>
              <a:ext cx="1148715" cy="320230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8307" y="733107"/>
              <a:ext cx="5364480" cy="516953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07484" y="82867"/>
            <a:ext cx="502158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65" dirty="0">
                <a:latin typeface="Calibri"/>
                <a:cs typeface="Calibri"/>
              </a:rPr>
              <a:t>Κίνδυνος</a:t>
            </a:r>
            <a:r>
              <a:rPr b="1" spc="220" dirty="0">
                <a:latin typeface="Calibri"/>
                <a:cs typeface="Calibri"/>
              </a:rPr>
              <a:t> </a:t>
            </a:r>
            <a:r>
              <a:rPr b="1" spc="145" dirty="0">
                <a:latin typeface="Calibri"/>
                <a:cs typeface="Calibri"/>
              </a:rPr>
              <a:t>με</a:t>
            </a:r>
            <a:r>
              <a:rPr b="1" spc="229" dirty="0">
                <a:latin typeface="Calibri"/>
                <a:cs typeface="Calibri"/>
              </a:rPr>
              <a:t> </a:t>
            </a:r>
            <a:r>
              <a:rPr b="1" spc="145" dirty="0">
                <a:latin typeface="Calibri"/>
                <a:cs typeface="Calibri"/>
              </a:rPr>
              <a:t>την</a:t>
            </a:r>
            <a:r>
              <a:rPr b="1" spc="229" dirty="0">
                <a:latin typeface="Calibri"/>
                <a:cs typeface="Calibri"/>
              </a:rPr>
              <a:t> </a:t>
            </a:r>
            <a:r>
              <a:rPr b="1" spc="175" dirty="0">
                <a:latin typeface="Calibri"/>
                <a:cs typeface="Calibri"/>
              </a:rPr>
              <a:t>πάροδο</a:t>
            </a:r>
            <a:r>
              <a:rPr b="1" spc="225" dirty="0">
                <a:latin typeface="Calibri"/>
                <a:cs typeface="Calibri"/>
              </a:rPr>
              <a:t> </a:t>
            </a:r>
            <a:r>
              <a:rPr b="1" spc="95" dirty="0">
                <a:latin typeface="Calibri"/>
                <a:cs typeface="Calibri"/>
              </a:rPr>
              <a:t>του</a:t>
            </a:r>
            <a:r>
              <a:rPr b="1" spc="65" dirty="0">
                <a:latin typeface="Calibri"/>
                <a:cs typeface="Calibri"/>
              </a:rPr>
              <a:t> </a:t>
            </a:r>
            <a:r>
              <a:rPr b="1" spc="95" dirty="0">
                <a:latin typeface="Calibri"/>
                <a:cs typeface="Calibri"/>
              </a:rPr>
              <a:t>χρόνου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38190" y="5710872"/>
            <a:ext cx="3601720" cy="1936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40"/>
              </a:lnSpc>
            </a:pPr>
            <a:r>
              <a:rPr sz="1250" spc="-5" dirty="0">
                <a:solidFill>
                  <a:srgbClr val="212121"/>
                </a:solidFill>
                <a:latin typeface="Arial"/>
                <a:cs typeface="Arial"/>
              </a:rPr>
              <a:t>Bristow, M. (2021).</a:t>
            </a:r>
            <a:r>
              <a:rPr sz="1250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212121"/>
                </a:solidFill>
                <a:latin typeface="Calibri"/>
                <a:cs typeface="Calibri"/>
              </a:rPr>
              <a:t>Μια</a:t>
            </a:r>
            <a:r>
              <a:rPr sz="1250" spc="6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12121"/>
                </a:solidFill>
                <a:latin typeface="Calibri"/>
                <a:cs typeface="Calibri"/>
              </a:rPr>
              <a:t>έρευνα</a:t>
            </a:r>
            <a:r>
              <a:rPr sz="1250" spc="6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12121"/>
                </a:solidFill>
                <a:latin typeface="Calibri"/>
                <a:cs typeface="Calibri"/>
              </a:rPr>
              <a:t>χωρίς</a:t>
            </a:r>
            <a:r>
              <a:rPr sz="1250" spc="5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12121"/>
                </a:solidFill>
                <a:latin typeface="Arial"/>
                <a:cs typeface="Arial"/>
              </a:rPr>
              <a:t>2021:</a:t>
            </a:r>
            <a:r>
              <a:rPr sz="125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212121"/>
                </a:solidFill>
                <a:latin typeface="Arial"/>
                <a:cs typeface="Arial"/>
              </a:rPr>
              <a:t>eng.</a:t>
            </a:r>
            <a:r>
              <a:rPr sz="1250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250" i="1" spc="-5" dirty="0">
                <a:solidFill>
                  <a:srgbClr val="212121"/>
                </a:solidFill>
                <a:latin typeface="Arial"/>
                <a:cs typeface="Arial"/>
              </a:rPr>
              <a:t>In.</a:t>
            </a:r>
            <a:endParaRPr sz="12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622800" y="6149041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706600" cy="80772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4662" y="1552257"/>
              <a:ext cx="1166495" cy="326358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70020" y="301942"/>
            <a:ext cx="3732529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20" dirty="0">
                <a:latin typeface="Calibri"/>
                <a:cs typeface="Calibri"/>
              </a:rPr>
              <a:t>Κορυφαίοι</a:t>
            </a:r>
            <a:r>
              <a:rPr b="1" spc="210" dirty="0">
                <a:latin typeface="Calibri"/>
                <a:cs typeface="Calibri"/>
              </a:rPr>
              <a:t> </a:t>
            </a:r>
            <a:r>
              <a:rPr b="1" spc="40" dirty="0">
                <a:latin typeface="Calibri"/>
                <a:cs typeface="Calibri"/>
              </a:rPr>
              <a:t>φορείς</a:t>
            </a:r>
            <a:r>
              <a:rPr b="1" spc="130" dirty="0">
                <a:latin typeface="Calibri"/>
                <a:cs typeface="Calibri"/>
              </a:rPr>
              <a:t> </a:t>
            </a:r>
            <a:r>
              <a:rPr b="1" spc="114" dirty="0">
                <a:latin typeface="Calibri"/>
                <a:cs typeface="Calibri"/>
              </a:rPr>
              <a:t>επίθεσης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812540" y="1108074"/>
            <a:ext cx="7485380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700"/>
              </a:lnSpc>
              <a:spcBef>
                <a:spcPts val="100"/>
              </a:spcBef>
            </a:pP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Παρατήρηση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ότι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κυριότεροι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επιτιθέμενοι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δεν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είναι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απομακρυσμένη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πρόσβαση </a:t>
            </a:r>
            <a:r>
              <a:rPr sz="1550" spc="-3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τεχνολογίες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αξιοποίηση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διασύνδεσης</a:t>
            </a:r>
            <a:r>
              <a:rPr sz="15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85" dirty="0">
                <a:solidFill>
                  <a:srgbClr val="FFFFFF"/>
                </a:solidFill>
                <a:latin typeface="Calibri"/>
                <a:cs typeface="Calibri"/>
              </a:rPr>
              <a:t>ως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λειτουργία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ενεργοποίησης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2540" y="2348229"/>
            <a:ext cx="8060055" cy="21374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87020" marR="5080" indent="-274320" algn="just">
              <a:lnSpc>
                <a:spcPts val="1850"/>
              </a:lnSpc>
              <a:spcBef>
                <a:spcPts val="170"/>
              </a:spcBef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Εκμετάλλευση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ευπάθειας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εφαρμογών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έχουν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πρόσβαση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στο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κοινό-Ποιο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επίπεδο </a:t>
            </a:r>
            <a:r>
              <a:rPr sz="1550" spc="-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συνδεσιμότητας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ή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 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είναι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δυνατό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από 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τις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εφαρμογές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εκτίθενται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στο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Ίντερνετ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ποια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αρχιτεκτονική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υπάρχει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τον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μετριασμό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κινδύνων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ICS;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B800"/>
              </a:buClr>
              <a:buFont typeface="Arial"/>
              <a:buChar char="▪"/>
            </a:pPr>
            <a:endParaRPr sz="15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6385" algn="l"/>
                <a:tab pos="287020" algn="l"/>
              </a:tabLst>
            </a:pP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Συσκευές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Ίντερνετ-Είναι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συνδεσιμότητα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συσκευής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παρακάμπτει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95" dirty="0">
                <a:solidFill>
                  <a:srgbClr val="FFFFFF"/>
                </a:solidFill>
                <a:latin typeface="Times New Roman"/>
                <a:cs typeface="Times New Roman"/>
              </a:rPr>
              <a:t>DMZ;</a:t>
            </a:r>
            <a:endParaRPr sz="1550">
              <a:latin typeface="Times New Roman"/>
              <a:cs typeface="Times New Roman"/>
            </a:endParaRPr>
          </a:p>
          <a:p>
            <a:pPr marL="287020" marR="5080" indent="-274320" algn="just">
              <a:lnSpc>
                <a:spcPct val="100000"/>
              </a:lnSpc>
              <a:spcBef>
                <a:spcPts val="1810"/>
              </a:spcBef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Προσκόλληση μέσω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spear-phishing 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- 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ορθά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διαρθρωμένο περιβάλλον </a:t>
            </a:r>
            <a:r>
              <a:rPr sz="1550" spc="105" dirty="0">
                <a:solidFill>
                  <a:srgbClr val="FFFFFF"/>
                </a:solidFill>
                <a:latin typeface="Times New Roman"/>
                <a:cs typeface="Times New Roman"/>
              </a:rPr>
              <a:t>OT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δεν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θα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πρέπει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να 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έχει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κατευθύνει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άμεσα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υπηρεσίες ηλεκτρονικού ταχυδρομείου,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ωστόσο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phishing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εξακολουθεί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να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αποτελεί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έναν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σχετικά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υψηλόβαθμο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φορέα.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2800" y="4854892"/>
            <a:ext cx="40544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706600" cy="81534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984" y="1824037"/>
              <a:ext cx="925830" cy="245776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70020" y="425132"/>
            <a:ext cx="1971039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10" dirty="0">
                <a:latin typeface="Calibri"/>
                <a:cs typeface="Calibri"/>
              </a:rPr>
              <a:t>Έξυπνα</a:t>
            </a:r>
            <a:r>
              <a:rPr b="1" spc="155" dirty="0">
                <a:latin typeface="Calibri"/>
                <a:cs typeface="Calibri"/>
              </a:rPr>
              <a:t> </a:t>
            </a:r>
            <a:r>
              <a:rPr b="1" spc="100" dirty="0">
                <a:latin typeface="Calibri"/>
                <a:cs typeface="Calibri"/>
              </a:rPr>
              <a:t>δίκτυα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27450" y="1200784"/>
            <a:ext cx="8065134" cy="14433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87020" marR="5080" indent="-274320" algn="just">
              <a:lnSpc>
                <a:spcPts val="1850"/>
              </a:lnSpc>
              <a:spcBef>
                <a:spcPts val="170"/>
              </a:spcBef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έξυπνα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δίκτυα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ολοκληρώνουν 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τις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ενέργειες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από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όλους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τους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συνδεδεμένους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χρήστες.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Παρέχουν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δικατευθυντική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μεταξύ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τελικών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χρηστών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διαχειριστών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δικτύου.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800"/>
              </a:buClr>
              <a:buFont typeface="Arial"/>
              <a:buChar char="▪"/>
            </a:pPr>
            <a:endParaRPr sz="1500">
              <a:latin typeface="Times New Roman"/>
              <a:cs typeface="Times New Roman"/>
            </a:endParaRPr>
          </a:p>
          <a:p>
            <a:pPr marL="287020" indent="-273685">
              <a:lnSpc>
                <a:spcPct val="10000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6385" algn="l"/>
                <a:tab pos="287020" algn="l"/>
              </a:tabLst>
            </a:pP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Καταναλωτές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νοικοκυριά,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επιχειρήσεις)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συνδεδεμένοι</a:t>
            </a:r>
            <a:r>
              <a:rPr sz="15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με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95" dirty="0">
                <a:solidFill>
                  <a:srgbClr val="FFFFFF"/>
                </a:solidFill>
                <a:latin typeface="Times New Roman"/>
                <a:cs typeface="Times New Roman"/>
              </a:rPr>
              <a:t>ΔΣΔ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μέσω</a:t>
            </a:r>
            <a:endParaRPr sz="155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65"/>
              </a:spcBef>
            </a:pP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έξυπνοι μετρητές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20" dirty="0">
                <a:solidFill>
                  <a:srgbClr val="FFFFFF"/>
                </a:solidFill>
                <a:latin typeface="Times New Roman"/>
                <a:cs typeface="Times New Roman"/>
              </a:rPr>
              <a:t>WAN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27450" y="2862579"/>
            <a:ext cx="2084705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41935"/>
              <a:buFont typeface="Arial"/>
              <a:buChar char="▪"/>
              <a:tabLst>
                <a:tab pos="286385" algn="l"/>
                <a:tab pos="287020" algn="l"/>
                <a:tab pos="1301750" algn="l"/>
              </a:tabLst>
            </a:pP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Smart	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μετρητές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31559" y="2862579"/>
            <a:ext cx="4287520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3690" algn="l"/>
                <a:tab pos="2444750" algn="l"/>
              </a:tabLst>
            </a:pP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οριοθετούν</a:t>
            </a:r>
            <a:r>
              <a:rPr sz="15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το	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DSO	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ICT</a:t>
            </a:r>
            <a:r>
              <a:rPr sz="155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(Information</a:t>
            </a:r>
            <a:r>
              <a:rPr sz="155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27450" y="3097529"/>
            <a:ext cx="7294880" cy="190881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87020" marR="407670">
              <a:lnSpc>
                <a:spcPts val="1850"/>
              </a:lnSpc>
              <a:spcBef>
                <a:spcPts val="170"/>
              </a:spcBef>
              <a:tabLst>
                <a:tab pos="1301750" algn="l"/>
              </a:tabLst>
            </a:pP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Communication</a:t>
            </a:r>
            <a:r>
              <a:rPr sz="155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Technology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Τεχνολογίες</a:t>
            </a:r>
            <a:r>
              <a:rPr sz="15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Πληροφορικής</a:t>
            </a:r>
            <a:r>
              <a:rPr sz="155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5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Επικοινωνιών) </a:t>
            </a:r>
            <a:r>
              <a:rPr sz="1550" spc="-3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υποδομή	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5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δίκτυο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εγκαταστάσεων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πελατών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L="287020" marR="5080" indent="-274320">
              <a:lnSpc>
                <a:spcPct val="10000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6385" algn="l"/>
                <a:tab pos="287020" algn="l"/>
              </a:tabLst>
            </a:pP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Αύξηση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δυνατοτήτων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αυτοματισμού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στα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δίκτυα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μεταφοράς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50" spc="-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διανομής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800"/>
              </a:buClr>
              <a:buFont typeface="Arial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7020" indent="-273685">
              <a:lnSpc>
                <a:spcPct val="10000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6385" algn="l"/>
                <a:tab pos="287020" algn="l"/>
              </a:tabLst>
            </a:pP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Επικαιροποίηση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υφιστάμενων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τεχνολογιών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EMS,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90" dirty="0">
                <a:solidFill>
                  <a:srgbClr val="FFFFFF"/>
                </a:solidFill>
                <a:latin typeface="Times New Roman"/>
                <a:cs typeface="Times New Roman"/>
              </a:rPr>
              <a:t>DMS,</a:t>
            </a:r>
            <a:r>
              <a:rPr sz="15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95" dirty="0">
                <a:solidFill>
                  <a:srgbClr val="FFFFFF"/>
                </a:solidFill>
                <a:latin typeface="Times New Roman"/>
                <a:cs typeface="Times New Roman"/>
              </a:rPr>
              <a:t>SCADA)</a:t>
            </a:r>
            <a:endParaRPr sz="155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60"/>
              </a:spcBef>
            </a:pP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έξυπνα</a:t>
            </a:r>
            <a:r>
              <a:rPr sz="15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85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22800" y="6056312"/>
            <a:ext cx="40544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630400" cy="81534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1786870" cy="6853555"/>
            <a:chOff x="0" y="0"/>
            <a:chExt cx="1178687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984" y="1824037"/>
              <a:ext cx="925830" cy="24577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8432" y="1068387"/>
              <a:ext cx="7818120" cy="475043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70020" y="441325"/>
            <a:ext cx="1971039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10" dirty="0">
                <a:latin typeface="Calibri"/>
                <a:cs typeface="Calibri"/>
              </a:rPr>
              <a:t>Έξυπνα</a:t>
            </a:r>
            <a:r>
              <a:rPr b="1" spc="155" dirty="0">
                <a:latin typeface="Calibri"/>
                <a:cs typeface="Calibri"/>
              </a:rPr>
              <a:t> </a:t>
            </a:r>
            <a:r>
              <a:rPr b="1" spc="100" dirty="0">
                <a:latin typeface="Calibri"/>
                <a:cs typeface="Calibri"/>
              </a:rPr>
              <a:t>δίκτυα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370579" y="5895975"/>
            <a:ext cx="3912870" cy="553720"/>
          </a:xfrm>
          <a:prstGeom prst="rect">
            <a:avLst/>
          </a:prstGeom>
          <a:solidFill>
            <a:srgbClr val="BFBFB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80"/>
              </a:lnSpc>
            </a:pPr>
            <a:r>
              <a:rPr sz="1250" spc="70" dirty="0">
                <a:latin typeface="Calibri"/>
                <a:cs typeface="Calibri"/>
              </a:rPr>
              <a:t>https://</a:t>
            </a:r>
            <a:r>
              <a:rPr sz="1250" spc="70" dirty="0">
                <a:latin typeface="Calibri"/>
                <a:cs typeface="Calibri"/>
                <a:hlinkClick r:id="rId5"/>
              </a:rPr>
              <a:t>www.enisa.europa.eu/publications/co</a:t>
            </a:r>
            <a:r>
              <a:rPr sz="1250" spc="70" dirty="0">
                <a:latin typeface="Calibri"/>
                <a:cs typeface="Calibri"/>
              </a:rPr>
              <a:t>mmuni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cation-network-αλληλοεξαρτήσεις-in-smart-grids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2800" y="6602094"/>
            <a:ext cx="40544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859000" cy="8382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1522710" cy="6853555"/>
            <a:chOff x="0" y="0"/>
            <a:chExt cx="1152271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984" y="1824037"/>
              <a:ext cx="925830" cy="24577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4904" y="1024255"/>
              <a:ext cx="7837805" cy="463613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70020" y="441325"/>
            <a:ext cx="1971039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10" dirty="0">
                <a:latin typeface="Calibri"/>
                <a:cs typeface="Calibri"/>
              </a:rPr>
              <a:t>Έξυπνα</a:t>
            </a:r>
            <a:r>
              <a:rPr b="1" spc="155" dirty="0">
                <a:latin typeface="Calibri"/>
                <a:cs typeface="Calibri"/>
              </a:rPr>
              <a:t> </a:t>
            </a:r>
            <a:r>
              <a:rPr b="1" spc="100" dirty="0">
                <a:latin typeface="Calibri"/>
                <a:cs typeface="Calibri"/>
              </a:rPr>
              <a:t>δίκτυα</a:t>
            </a:r>
          </a:p>
        </p:txBody>
      </p:sp>
      <p:sp>
        <p:nvSpPr>
          <p:cNvPr id="9" name="object 9"/>
          <p:cNvSpPr/>
          <p:nvPr/>
        </p:nvSpPr>
        <p:spPr>
          <a:xfrm>
            <a:off x="3370579" y="5895975"/>
            <a:ext cx="3900170" cy="276860"/>
          </a:xfrm>
          <a:custGeom>
            <a:avLst/>
            <a:gdLst/>
            <a:ahLst/>
            <a:cxnLst/>
            <a:rect l="l" t="t" r="r" b="b"/>
            <a:pathLst>
              <a:path w="3900170" h="276860">
                <a:moveTo>
                  <a:pt x="3899852" y="0"/>
                </a:moveTo>
                <a:lnTo>
                  <a:pt x="0" y="0"/>
                </a:lnTo>
                <a:lnTo>
                  <a:pt x="0" y="276859"/>
                </a:lnTo>
                <a:lnTo>
                  <a:pt x="3899852" y="276859"/>
                </a:lnTo>
                <a:lnTo>
                  <a:pt x="3899852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70579" y="5895975"/>
            <a:ext cx="3912870" cy="27686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95"/>
              </a:spcBef>
            </a:pPr>
            <a:r>
              <a:rPr sz="1250" spc="70" dirty="0">
                <a:latin typeface="Calibri"/>
                <a:cs typeface="Calibri"/>
              </a:rPr>
              <a:t>https://</a:t>
            </a:r>
            <a:r>
              <a:rPr sz="1250" spc="70" dirty="0">
                <a:latin typeface="Calibri"/>
                <a:cs typeface="Calibri"/>
                <a:hlinkClick r:id="rId5"/>
              </a:rPr>
              <a:t>www.enisa.europa.eu/publications/co</a:t>
            </a:r>
            <a:r>
              <a:rPr sz="1250" spc="70" dirty="0">
                <a:latin typeface="Calibri"/>
                <a:cs typeface="Calibri"/>
              </a:rPr>
              <a:t>mmuni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70579" y="6172834"/>
            <a:ext cx="8220075" cy="276860"/>
          </a:xfrm>
          <a:custGeom>
            <a:avLst/>
            <a:gdLst/>
            <a:ahLst/>
            <a:cxnLst/>
            <a:rect l="l" t="t" r="r" b="b"/>
            <a:pathLst>
              <a:path w="8220075" h="276860">
                <a:moveTo>
                  <a:pt x="8219757" y="0"/>
                </a:moveTo>
                <a:lnTo>
                  <a:pt x="0" y="0"/>
                </a:lnTo>
                <a:lnTo>
                  <a:pt x="0" y="276859"/>
                </a:lnTo>
                <a:lnTo>
                  <a:pt x="8219757" y="276859"/>
                </a:lnTo>
                <a:lnTo>
                  <a:pt x="8219757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70579" y="6172834"/>
            <a:ext cx="8220075" cy="27686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95"/>
              </a:spcBef>
            </a:pPr>
            <a:r>
              <a:rPr sz="1250" spc="80" dirty="0">
                <a:latin typeface="Calibri"/>
                <a:cs typeface="Calibri"/>
              </a:rPr>
              <a:t>αλληλοεξαρτώμενα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δίκτυα-αλληλοεξαρτώμενα </a:t>
            </a:r>
            <a:r>
              <a:rPr sz="1250" spc="85" dirty="0">
                <a:latin typeface="Calibri"/>
                <a:cs typeface="Calibri"/>
              </a:rPr>
              <a:t>δίκτυα-αλληλοεξαρτώμενα δίκτυα-αλληλοεξαρτώμενα </a:t>
            </a:r>
            <a:r>
              <a:rPr sz="1250" spc="80" dirty="0">
                <a:latin typeface="Calibri"/>
                <a:cs typeface="Calibri"/>
              </a:rPr>
              <a:t>δίκτυα-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370579" y="6449695"/>
            <a:ext cx="3502025" cy="276860"/>
          </a:xfrm>
          <a:custGeom>
            <a:avLst/>
            <a:gdLst/>
            <a:ahLst/>
            <a:cxnLst/>
            <a:rect l="l" t="t" r="r" b="b"/>
            <a:pathLst>
              <a:path w="3502025" h="276859">
                <a:moveTo>
                  <a:pt x="3502025" y="0"/>
                </a:moveTo>
                <a:lnTo>
                  <a:pt x="0" y="0"/>
                </a:lnTo>
                <a:lnTo>
                  <a:pt x="0" y="276859"/>
                </a:lnTo>
                <a:lnTo>
                  <a:pt x="3502025" y="276859"/>
                </a:lnTo>
                <a:lnTo>
                  <a:pt x="350202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370579" y="6449695"/>
            <a:ext cx="3514725" cy="27686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95"/>
              </a:spcBef>
            </a:pPr>
            <a:r>
              <a:rPr sz="1250" spc="90" dirty="0">
                <a:latin typeface="Calibri"/>
                <a:cs typeface="Calibri"/>
              </a:rPr>
              <a:t>αλληλοεξαρτώμενα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δίκτυα-αλληλοεξαρτώμενα</a:t>
            </a:r>
            <a:endParaRPr sz="125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4859000" cy="85344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984" y="1824037"/>
              <a:ext cx="925830" cy="245776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45117" y="332422"/>
            <a:ext cx="8455025" cy="34746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793750">
              <a:lnSpc>
                <a:spcPct val="101800"/>
              </a:lnSpc>
              <a:spcBef>
                <a:spcPts val="50"/>
              </a:spcBef>
            </a:pPr>
            <a:r>
              <a:rPr b="1" spc="70" dirty="0">
                <a:latin typeface="Calibri"/>
                <a:cs typeface="Calibri"/>
              </a:rPr>
              <a:t>Επ</a:t>
            </a:r>
            <a:r>
              <a:rPr b="1" spc="70" dirty="0" err="1">
                <a:latin typeface="Calibri"/>
                <a:cs typeface="Calibri"/>
              </a:rPr>
              <a:t>ικοινωνί</a:t>
            </a:r>
            <a:r>
              <a:rPr b="1" spc="70" dirty="0">
                <a:latin typeface="Calibri"/>
                <a:cs typeface="Calibri"/>
              </a:rPr>
              <a:t>α</a:t>
            </a:r>
            <a:r>
              <a:rPr b="1" spc="200" dirty="0">
                <a:latin typeface="Calibri"/>
                <a:cs typeface="Calibri"/>
              </a:rPr>
              <a:t> </a:t>
            </a:r>
            <a:r>
              <a:rPr lang="el-GR" b="1" spc="200" dirty="0"/>
              <a:t>στα </a:t>
            </a:r>
            <a:r>
              <a:rPr b="1" spc="30" dirty="0" err="1">
                <a:latin typeface="Calibri"/>
                <a:cs typeface="Calibri"/>
              </a:rPr>
              <a:t>Έξυ</a:t>
            </a:r>
            <a:r>
              <a:rPr b="1" spc="30" dirty="0">
                <a:latin typeface="Calibri"/>
                <a:cs typeface="Calibri"/>
              </a:rPr>
              <a:t>πνα</a:t>
            </a:r>
            <a:r>
              <a:rPr b="1" spc="125" dirty="0">
                <a:latin typeface="Calibri"/>
                <a:cs typeface="Calibri"/>
              </a:rPr>
              <a:t> </a:t>
            </a:r>
            <a:r>
              <a:rPr b="1" spc="30" dirty="0">
                <a:latin typeface="Calibri"/>
                <a:cs typeface="Calibri"/>
              </a:rPr>
              <a:t>δίκτυα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27450" y="1555115"/>
            <a:ext cx="8249284" cy="3359253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87020" marR="193675" indent="-274320" algn="just">
              <a:lnSpc>
                <a:spcPts val="2030"/>
              </a:lnSpc>
              <a:spcBef>
                <a:spcPts val="175"/>
              </a:spcBef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επιπέδου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μεταφοράς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(TLS):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Πρωτόκολλο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 δικτύου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κρυπτογραφία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κρυπτογράφηση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δεδομένων. </a:t>
            </a: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SSL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v3 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είναι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ένας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απαρχαιωμένος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προκάτοχός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του.</a:t>
            </a: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800"/>
              </a:buClr>
              <a:buFont typeface="Arial"/>
              <a:buChar char="▪"/>
            </a:pPr>
            <a:endParaRPr sz="1600" dirty="0">
              <a:latin typeface="Times New Roman"/>
              <a:cs typeface="Times New Roman"/>
            </a:endParaRPr>
          </a:p>
          <a:p>
            <a:pPr marL="287020" marR="193040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451484" algn="l"/>
              </a:tabLst>
            </a:pPr>
            <a:r>
              <a:rPr dirty="0"/>
              <a:t>	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IEC</a:t>
            </a:r>
            <a:r>
              <a:rPr sz="17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62351: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Πρότυπο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την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ασφάλεια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πρωτοκόλλων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όπως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τα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IEC</a:t>
            </a:r>
            <a:r>
              <a:rPr sz="17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XML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(Extensible</a:t>
            </a:r>
            <a:r>
              <a:rPr sz="1700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Markup</a:t>
            </a:r>
            <a:r>
              <a:rPr sz="1700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Language</a:t>
            </a:r>
            <a:r>
              <a:rPr sz="17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1700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δομημένη</a:t>
            </a:r>
            <a:r>
              <a:rPr sz="17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μορφή</a:t>
            </a:r>
            <a:r>
              <a:rPr sz="17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ανταλλαγής</a:t>
            </a:r>
            <a:r>
              <a:rPr sz="1700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δεδομένωνn)</a:t>
            </a:r>
            <a:r>
              <a:rPr sz="1700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60870,</a:t>
            </a:r>
            <a:endParaRPr sz="1700" dirty="0">
              <a:latin typeface="Times New Roman"/>
              <a:cs typeface="Times New Roman"/>
            </a:endParaRPr>
          </a:p>
          <a:p>
            <a:pPr marL="287020">
              <a:lnSpc>
                <a:spcPts val="1960"/>
              </a:lnSpc>
            </a:pP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IETC,</a:t>
            </a:r>
            <a:r>
              <a:rPr sz="17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IECκαι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IEC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61968.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lang="el-GR" sz="1700" spc="15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287020">
              <a:lnSpc>
                <a:spcPts val="1960"/>
              </a:lnSpc>
            </a:pP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Χαρα</a:t>
            </a:r>
            <a:r>
              <a:rPr sz="1700" spc="35" dirty="0" err="1">
                <a:solidFill>
                  <a:srgbClr val="FFFFFF"/>
                </a:solidFill>
                <a:latin typeface="Times New Roman"/>
                <a:cs typeface="Times New Roman"/>
              </a:rPr>
              <a:t>κτηριστικά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lang="el-GR"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spc="80" dirty="0" err="1">
                <a:solidFill>
                  <a:srgbClr val="FFFFFF"/>
                </a:solidFill>
                <a:latin typeface="Calibri"/>
                <a:cs typeface="Calibri"/>
              </a:rPr>
              <a:t>εριλ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αμβάνουν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100" dirty="0">
                <a:solidFill>
                  <a:srgbClr val="FFFFFF"/>
                </a:solidFill>
                <a:latin typeface="Times New Roman"/>
                <a:cs typeface="Times New Roman"/>
              </a:rPr>
              <a:t>TLS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κρυπτογράφηση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lang="el-GR"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πιστοποίηση στον </a:t>
            </a:r>
            <a:r>
              <a:rPr sz="1700" spc="60" dirty="0" err="1">
                <a:solidFill>
                  <a:srgbClr val="FFFFFF"/>
                </a:solidFill>
                <a:latin typeface="Calibri"/>
                <a:cs typeface="Calibri"/>
              </a:rPr>
              <a:t>κόμ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βο</a:t>
            </a:r>
            <a:r>
              <a:rPr sz="1700" spc="50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17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ταυτοποίηση</a:t>
            </a:r>
            <a:r>
              <a:rPr sz="17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χρήστη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287020" marR="192405" indent="-274320" algn="just">
              <a:lnSpc>
                <a:spcPts val="203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7020" algn="l"/>
              </a:tabLst>
            </a:pPr>
            <a:r>
              <a:rPr sz="1700" spc="90" dirty="0">
                <a:solidFill>
                  <a:srgbClr val="FFFFFF"/>
                </a:solidFill>
                <a:latin typeface="Times New Roman"/>
                <a:cs typeface="Times New Roman"/>
              </a:rPr>
              <a:t>IEV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IEC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61850-90-12: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Παρέχει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κατευθυντήριες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γραμμές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 μηχανική </a:t>
            </a:r>
            <a:r>
              <a:rPr sz="1700" spc="105" dirty="0">
                <a:solidFill>
                  <a:srgbClr val="FFFFFF"/>
                </a:solidFill>
                <a:latin typeface="Times New Roman"/>
                <a:cs typeface="Times New Roman"/>
              </a:rPr>
              <a:t>WAN, </a:t>
            </a:r>
            <a:r>
              <a:rPr sz="1700" spc="-40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εστιάζοντας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ιδιαίτερα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στην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προστασία,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τον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έλεγχο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την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παρακολούθηση </a:t>
            </a:r>
            <a:r>
              <a:rPr sz="1700" spc="-40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μεταξύ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υποσταθμών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κέντρων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ελέγχου.</a:t>
            </a:r>
            <a:endParaRPr sz="1700" dirty="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563600" cy="88392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984" y="1824037"/>
              <a:ext cx="925830" cy="245776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45117" y="332422"/>
            <a:ext cx="8455025" cy="34746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793750">
              <a:lnSpc>
                <a:spcPct val="101800"/>
              </a:lnSpc>
              <a:spcBef>
                <a:spcPts val="50"/>
              </a:spcBef>
            </a:pPr>
            <a:r>
              <a:rPr b="1" spc="70" dirty="0">
                <a:latin typeface="Calibri"/>
                <a:cs typeface="Calibri"/>
              </a:rPr>
              <a:t>Επ</a:t>
            </a:r>
            <a:r>
              <a:rPr b="1" spc="70" dirty="0" err="1">
                <a:latin typeface="Calibri"/>
                <a:cs typeface="Calibri"/>
              </a:rPr>
              <a:t>ικοινωνί</a:t>
            </a:r>
            <a:r>
              <a:rPr b="1" spc="70" dirty="0">
                <a:latin typeface="Calibri"/>
                <a:cs typeface="Calibri"/>
              </a:rPr>
              <a:t>α</a:t>
            </a:r>
            <a:r>
              <a:rPr b="1" spc="200" dirty="0">
                <a:latin typeface="Calibri"/>
                <a:cs typeface="Calibri"/>
              </a:rPr>
              <a:t> </a:t>
            </a:r>
            <a:r>
              <a:rPr b="1" spc="25" dirty="0">
                <a:latin typeface="Calibri"/>
                <a:cs typeface="Calibri"/>
              </a:rPr>
              <a:t>στ</a:t>
            </a:r>
            <a:r>
              <a:rPr lang="el-GR" b="1" spc="25" dirty="0">
                <a:latin typeface="Calibri"/>
                <a:cs typeface="Calibri"/>
              </a:rPr>
              <a:t>α</a:t>
            </a:r>
            <a:r>
              <a:rPr b="1" spc="125" dirty="0">
                <a:latin typeface="Calibri"/>
                <a:cs typeface="Calibri"/>
              </a:rPr>
              <a:t> </a:t>
            </a:r>
            <a:r>
              <a:rPr b="1" spc="30" dirty="0" err="1">
                <a:latin typeface="Calibri"/>
                <a:cs typeface="Calibri"/>
              </a:rPr>
              <a:t>Έξυ</a:t>
            </a:r>
            <a:r>
              <a:rPr b="1" spc="30" dirty="0">
                <a:latin typeface="Calibri"/>
                <a:cs typeface="Calibri"/>
              </a:rPr>
              <a:t>πνα</a:t>
            </a:r>
            <a:r>
              <a:rPr b="1" spc="125" dirty="0">
                <a:latin typeface="Calibri"/>
                <a:cs typeface="Calibri"/>
              </a:rPr>
              <a:t> </a:t>
            </a:r>
            <a:r>
              <a:rPr b="1" spc="30" dirty="0">
                <a:latin typeface="Calibri"/>
                <a:cs typeface="Calibri"/>
              </a:rPr>
              <a:t>δίκτυα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27450" y="1549717"/>
            <a:ext cx="8063230" cy="354457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87020" marR="6350" indent="-274320" algn="just">
              <a:lnSpc>
                <a:spcPts val="1850"/>
              </a:lnSpc>
              <a:spcBef>
                <a:spcPts val="170"/>
              </a:spcBef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πρωτοκόλλου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Ίντερνετ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IPSec):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Πρωτόκολλο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την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προστασία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επικοινωνιών IP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με ταυτοποίηση χρήστη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κρυπτογράφηση,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λειτουργικό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στο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επίπεδο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Ίντερνετ.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800"/>
              </a:buClr>
              <a:buFont typeface="Arial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7020" marR="5080" indent="-274320" algn="just">
              <a:lnSpc>
                <a:spcPts val="185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Ασφαλισμένο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Shell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(SSH):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Πρωτόκολλο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ασφαλείς απομακρυσμένες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συνδέσεις,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εφαρμόζει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κρυπτογράφηση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προστασία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δεδομένων. Απαιτεί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έναν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λειτουργικό </a:t>
            </a:r>
            <a:r>
              <a:rPr sz="1550" spc="-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διακομιστή</a:t>
            </a:r>
            <a:r>
              <a:rPr sz="15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90" dirty="0">
                <a:solidFill>
                  <a:srgbClr val="FFFFFF"/>
                </a:solidFill>
                <a:latin typeface="Times New Roman"/>
                <a:cs typeface="Times New Roman"/>
              </a:rPr>
              <a:t>SSH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απομακρυσμένο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υπολογιστή.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800"/>
              </a:buClr>
              <a:buFont typeface="Arial"/>
              <a:buChar char="▪"/>
            </a:pPr>
            <a:endParaRPr sz="1500">
              <a:latin typeface="Times New Roman"/>
              <a:cs typeface="Times New Roman"/>
            </a:endParaRPr>
          </a:p>
          <a:p>
            <a:pPr marL="287020" marR="6985" indent="-274320" algn="just">
              <a:lnSpc>
                <a:spcPct val="10000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95" dirty="0">
                <a:solidFill>
                  <a:srgbClr val="FFFFFF"/>
                </a:solidFill>
                <a:latin typeface="Times New Roman"/>
                <a:cs typeface="Times New Roman"/>
              </a:rPr>
              <a:t>DNP3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Ασφαλισμένο: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Ασφαλισμένη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έκδοση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πρωτοκόλλου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95" dirty="0">
                <a:solidFill>
                  <a:srgbClr val="FFFFFF"/>
                </a:solidFill>
                <a:latin typeface="Times New Roman"/>
                <a:cs typeface="Times New Roman"/>
              </a:rPr>
              <a:t>DNP3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με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πρόσθετα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μέτρα </a:t>
            </a:r>
            <a:r>
              <a:rPr sz="1550" spc="-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ασφαλείας,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όπως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ταυτοποίηση χρήστη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κρυπτογράφηση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δεδομένων,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συμβατή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με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πρότυπο</a:t>
            </a:r>
            <a:r>
              <a:rPr sz="15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IEC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62351-5.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800"/>
              </a:buClr>
              <a:buFont typeface="Arial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7020" marR="6985" indent="-274320" algn="just">
              <a:lnSpc>
                <a:spcPct val="10000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Εικονικό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ιδιωτικό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δίκτυο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(VPN):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Εννοιολογικό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ιδιωτικό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δίκτυο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πάνω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από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δημόσια </a:t>
            </a:r>
            <a:r>
              <a:rPr sz="1550" spc="-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δίκτυα,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όπως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Ίντερνετ,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χρησιμοποιεί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πρωτόκολλα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σήραγγας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κρυπτογράφηση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ασφαλή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εμπιστευτικότητα</a:t>
            </a:r>
            <a:r>
              <a:rPr sz="15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δεδομένων.</a:t>
            </a:r>
            <a:endParaRPr sz="155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622800" y="5626436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411200" cy="8382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990" y="1937702"/>
              <a:ext cx="857885" cy="221488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42409" y="53022"/>
            <a:ext cx="7043420" cy="69532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>
              <a:lnSpc>
                <a:spcPts val="2580"/>
              </a:lnSpc>
              <a:spcBef>
                <a:spcPts val="285"/>
              </a:spcBef>
            </a:pPr>
            <a:r>
              <a:rPr b="1" spc="180" dirty="0">
                <a:latin typeface="Calibri"/>
                <a:cs typeface="Calibri"/>
              </a:rPr>
              <a:t>Προκλήσεις</a:t>
            </a:r>
            <a:r>
              <a:rPr b="1" spc="290" dirty="0">
                <a:latin typeface="Calibri"/>
                <a:cs typeface="Calibri"/>
              </a:rPr>
              <a:t> </a:t>
            </a:r>
            <a:r>
              <a:rPr b="1" spc="140" dirty="0">
                <a:latin typeface="Calibri"/>
                <a:cs typeface="Calibri"/>
              </a:rPr>
              <a:t>στην</a:t>
            </a:r>
            <a:r>
              <a:rPr b="1" spc="204" dirty="0">
                <a:latin typeface="Calibri"/>
                <a:cs typeface="Calibri"/>
              </a:rPr>
              <a:t> </a:t>
            </a:r>
            <a:r>
              <a:rPr b="1" spc="180" dirty="0">
                <a:latin typeface="Calibri"/>
                <a:cs typeface="Calibri"/>
              </a:rPr>
              <a:t>κυβερνοασφάλεια</a:t>
            </a:r>
            <a:r>
              <a:rPr b="1" spc="270" dirty="0">
                <a:latin typeface="Calibri"/>
                <a:cs typeface="Calibri"/>
              </a:rPr>
              <a:t> </a:t>
            </a:r>
            <a:r>
              <a:rPr b="1" spc="165" dirty="0">
                <a:latin typeface="Calibri"/>
                <a:cs typeface="Calibri"/>
              </a:rPr>
              <a:t>των</a:t>
            </a:r>
            <a:r>
              <a:rPr b="1" spc="245" dirty="0">
                <a:latin typeface="Calibri"/>
                <a:cs typeface="Calibri"/>
              </a:rPr>
              <a:t> </a:t>
            </a:r>
            <a:r>
              <a:rPr b="1" spc="150" dirty="0">
                <a:latin typeface="Calibri"/>
                <a:cs typeface="Calibri"/>
              </a:rPr>
              <a:t>αιολικών </a:t>
            </a:r>
            <a:r>
              <a:rPr b="1" spc="-490" dirty="0">
                <a:latin typeface="Calibri"/>
                <a:cs typeface="Calibri"/>
              </a:rPr>
              <a:t> </a:t>
            </a:r>
            <a:r>
              <a:rPr b="1" spc="180" dirty="0">
                <a:latin typeface="Calibri"/>
                <a:cs typeface="Calibri"/>
              </a:rPr>
              <a:t>εγκαταστάσεων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27450" y="1056957"/>
            <a:ext cx="8063230" cy="378079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87020" marR="6350" indent="-274320" algn="just">
              <a:lnSpc>
                <a:spcPts val="1850"/>
              </a:lnSpc>
              <a:spcBef>
                <a:spcPts val="170"/>
              </a:spcBef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Οι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αιολικοί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σταθμοί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διαθέτουν ποικίλα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αυτοματισμού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 ελέγχου, γεγονός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δημιουργεί προκλήσεις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τη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διευθυνσιοδότηση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κινδύνων,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μετριασμών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50" spc="-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κανονισμών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κυβερνοασφάλειας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επίπεδο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τομέα.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800"/>
              </a:buClr>
              <a:buFont typeface="Arial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7020" marR="5715" indent="-274320" algn="just">
              <a:lnSpc>
                <a:spcPts val="185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11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παραλλακτικότητα στα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σχέδια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αιολικών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εγκαταστάσεων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περιλαμβάνει διαφορές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στο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μέγεθος, την ικανότητα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παραγωγής,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σχεδιασμό του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δικτύου,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πρωτόκολλα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επικοινωνίας,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τις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δομές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των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κέντρων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ελέγχου,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τις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πρακτικές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συντήρησης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τις 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γεωγραφικές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τοποθεσίες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Arial"/>
              <a:buChar char="▪"/>
            </a:pPr>
            <a:endParaRPr sz="1600">
              <a:latin typeface="Times New Roman"/>
              <a:cs typeface="Times New Roman"/>
            </a:endParaRPr>
          </a:p>
          <a:p>
            <a:pPr marL="287020" marR="5080" indent="-274320" algn="just">
              <a:lnSpc>
                <a:spcPts val="185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11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καθιέρωση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ενός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καθολικού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συνόλου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απαιτήσεων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ασφάλειας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παρεμποδίζεται 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από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αυτές 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τις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παραλλαγές,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αν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κοινή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χρήση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γενικών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οδηγιών ασφάλειας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παραμένει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εφικτή.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800"/>
              </a:buClr>
              <a:buFont typeface="Arial"/>
              <a:buChar char="▪"/>
            </a:pPr>
            <a:endParaRPr sz="1500">
              <a:latin typeface="Times New Roman"/>
              <a:cs typeface="Times New Roman"/>
            </a:endParaRPr>
          </a:p>
          <a:p>
            <a:pPr marL="287020" marR="6350" indent="-274320" algn="just">
              <a:lnSpc>
                <a:spcPct val="10000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11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επιφάνεια επίθεσης αναφέρεται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στα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αθροιστικά εκτεθειμένα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συστήματα,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δίκτυα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ή 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περιουσιακά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στοιχεία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στον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κυβερνοχώρο που 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είναι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ευάλωτα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σε αντίπαλη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στόχευση,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οποία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μπορεί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να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οδηγήσει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κακόβουλο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αποτέλεσμα.</a:t>
            </a:r>
            <a:endParaRPr sz="155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622800" y="5406726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563600" cy="8001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134" y="623252"/>
              <a:ext cx="1573530" cy="486060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42409" y="333692"/>
            <a:ext cx="7073265" cy="34560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474345">
              <a:lnSpc>
                <a:spcPct val="101800"/>
              </a:lnSpc>
              <a:spcBef>
                <a:spcPts val="50"/>
              </a:spcBef>
            </a:pPr>
            <a:r>
              <a:rPr lang="el-GR" dirty="0"/>
              <a:t>Επικοινωνίες Υποσταθμού Συλλογής</a:t>
            </a:r>
            <a:endParaRPr b="1" spc="35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27450" y="1685925"/>
            <a:ext cx="8063865" cy="3786504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87020" marR="5080" indent="-274320" algn="just">
              <a:lnSpc>
                <a:spcPts val="1850"/>
              </a:lnSpc>
              <a:spcBef>
                <a:spcPts val="170"/>
              </a:spcBef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Κέντρο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Ελέγχου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Μεταφοράς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Χρησιμότητας: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εξάρτημα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αυτό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χρησιμεύει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ως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κεντρικός </a:t>
            </a:r>
            <a:r>
              <a:rPr sz="1550" spc="-3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κόμβος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τη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διαχείριση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 τον έλεγχο της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μεταφοράς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ηλεκτρικής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εντός του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περιφερειακού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δικτύου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ηλεκτρικής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ενέργειας.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Επιβλέπει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τη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λειτουργικότητα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των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υποσταθμών, παρακολουθεί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 επίδοση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του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δικτύου και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συντονίζει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τη διανομή των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εξουσιών/δυνάμεων</a:t>
            </a:r>
            <a:r>
              <a:rPr sz="15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όλο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δίκτυο.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Arial"/>
              <a:buChar char="▪"/>
            </a:pPr>
            <a:endParaRPr sz="1600">
              <a:latin typeface="Times New Roman"/>
              <a:cs typeface="Times New Roman"/>
            </a:endParaRPr>
          </a:p>
          <a:p>
            <a:pPr marL="287020" marR="6350" indent="-274320" algn="just">
              <a:lnSpc>
                <a:spcPts val="185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Εποπτικό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Κέντρο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Ελέγχου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Λειτουργίας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Αιολικού Σταθμού: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Αυτό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κέντρο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υπεύθυνο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την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εποπτεία και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τη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διαχείριση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λειτουργικών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του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αιολικού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σταθμού. Παρακολουθεί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 επίδοση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ανεμογεννητριών,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ελέγχει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παραγωγή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διασφαλίζει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αποδοτική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ασφαλή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λειτουργία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5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αιολικού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σταθμού.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Arial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7020" marR="5080" indent="-274320" algn="just">
              <a:lnSpc>
                <a:spcPct val="10000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Διακομιστής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πρόβλεψης: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Αυτός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ο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εξυπηρετητής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χρησιμοποιεί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δεδομένα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καιρού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50" spc="-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προλεκτικούς αλγόριθμους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 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πρόβλεψη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μελλοντικών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συνθηκών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ανέμου.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Βοηθά 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στη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βελτιστοποίηση της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παραγωγής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παρέχοντας πληροφορίες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σχετικά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με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αναμενόμενα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πρότυπα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ανέμου,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ενεργοποιώντας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τον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καλύτερο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σχεδιασμό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χρονοπρογραμματισμό</a:t>
            </a:r>
            <a:r>
              <a:rPr sz="15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παραγωγής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αιολικής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ενέργειας.</a:t>
            </a:r>
            <a:endParaRPr sz="155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622800" y="5700414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563600" cy="84582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134" y="623252"/>
              <a:ext cx="1573530" cy="486060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727450" y="1527492"/>
            <a:ext cx="8065770" cy="237617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87020" marR="8255" indent="-274320" algn="just">
              <a:lnSpc>
                <a:spcPts val="1850"/>
              </a:lnSpc>
              <a:spcBef>
                <a:spcPts val="170"/>
              </a:spcBef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Δίκτυο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υποσταθμών: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Αυτό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δίκτυο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συνδέει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διάφορους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υποσταθμούς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εντός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της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υποδομής του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αιολικού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σταθμού.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Διευκολύνει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τη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μεταφορά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τη διανομή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ηλεκτρικής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μεταξύ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διαφόρων εξαρτημάτων του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αιολικού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σταθμού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του ευρύτερου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δικτύου</a:t>
            </a:r>
            <a:r>
              <a:rPr sz="155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ηλεκτρικής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Arial"/>
              <a:buChar char="▪"/>
            </a:pPr>
            <a:endParaRPr sz="1600">
              <a:latin typeface="Times New Roman"/>
              <a:cs typeface="Times New Roman"/>
            </a:endParaRPr>
          </a:p>
          <a:p>
            <a:pPr marL="287020" marR="5080" indent="-274320" algn="just">
              <a:lnSpc>
                <a:spcPts val="1850"/>
              </a:lnSpc>
              <a:buClr>
                <a:srgbClr val="FFB800"/>
              </a:buClr>
              <a:buSzPct val="141935"/>
              <a:buFont typeface="Arial"/>
              <a:buChar char="▪"/>
              <a:tabLst>
                <a:tab pos="287020" algn="l"/>
              </a:tabLst>
            </a:pP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Αιολικός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σταθμός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50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15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Τοπικό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δίκτυο: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8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55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δίκτυο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αυτό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περιλαμβάνει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εσωτερική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επικοινωνιακή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υποδομή</a:t>
            </a:r>
            <a:r>
              <a:rPr sz="15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αιολικού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σταθμού.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Συνδέει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διάφορα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εξαρτήματα,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όπως </a:t>
            </a:r>
            <a:r>
              <a:rPr sz="1550" spc="-3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ανεμογεννήτριες, </a:t>
            </a:r>
            <a:r>
              <a:rPr sz="1550" spc="7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 παρακολούθησης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κέντρα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ελέγχου, διευκολύνοντας την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 ανταλλαγή δεδομένων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και τον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συντονισμό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550" spc="70" dirty="0">
                <a:solidFill>
                  <a:srgbClr val="FFFFFF"/>
                </a:solidFill>
                <a:latin typeface="Times New Roman"/>
                <a:cs typeface="Times New Roman"/>
              </a:rPr>
              <a:t>αποδοτική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λειτουργία και </a:t>
            </a:r>
            <a:r>
              <a:rPr sz="155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διαχείριση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 της</a:t>
            </a:r>
            <a:r>
              <a:rPr sz="15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αιολικής</a:t>
            </a:r>
            <a:r>
              <a:rPr sz="15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Times New Roman"/>
                <a:cs typeface="Times New Roman"/>
              </a:rPr>
              <a:t>μονάδας.</a:t>
            </a:r>
            <a:endParaRPr sz="155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622800" y="5436571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DFC2EC03-EEA8-31DC-3D87-08235253E11D}"/>
              </a:ext>
            </a:extLst>
          </p:cNvPr>
          <p:cNvSpPr txBox="1">
            <a:spLocks/>
          </p:cNvSpPr>
          <p:nvPr/>
        </p:nvSpPr>
        <p:spPr>
          <a:xfrm>
            <a:off x="4042409" y="333692"/>
            <a:ext cx="7073265" cy="34560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>
            <a:lvl1pPr>
              <a:defRPr sz="2250" b="0" i="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5080" indent="474345">
              <a:lnSpc>
                <a:spcPct val="101800"/>
              </a:lnSpc>
              <a:spcBef>
                <a:spcPts val="50"/>
              </a:spcBef>
            </a:pPr>
            <a:r>
              <a:rPr lang="el-GR" kern="0"/>
              <a:t>Επικοινωνίες Υποσταθμού Συλλογής</a:t>
            </a:r>
            <a:endParaRPr lang="el-GR" b="1" kern="0" spc="35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0219" y="771207"/>
              <a:ext cx="1589405" cy="468915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42409" y="137477"/>
            <a:ext cx="381698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05" dirty="0">
                <a:latin typeface="Calibri"/>
                <a:cs typeface="Calibri"/>
              </a:rPr>
              <a:t>Ομάδες</a:t>
            </a:r>
            <a:r>
              <a:rPr b="1" spc="185" dirty="0">
                <a:latin typeface="Calibri"/>
                <a:cs typeface="Calibri"/>
              </a:rPr>
              <a:t> </a:t>
            </a:r>
            <a:r>
              <a:rPr b="1" spc="120" dirty="0">
                <a:latin typeface="Calibri"/>
                <a:cs typeface="Calibri"/>
              </a:rPr>
              <a:t>εσωτερικής</a:t>
            </a:r>
            <a:r>
              <a:rPr b="1" spc="229" dirty="0">
                <a:latin typeface="Calibri"/>
                <a:cs typeface="Calibri"/>
              </a:rPr>
              <a:t> </a:t>
            </a:r>
            <a:r>
              <a:rPr b="1" spc="114" dirty="0">
                <a:latin typeface="Calibri"/>
                <a:cs typeface="Calibri"/>
              </a:rPr>
              <a:t>απειλής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095740" y="718184"/>
            <a:ext cx="26968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9560" algn="l"/>
                <a:tab pos="1654810" algn="l"/>
              </a:tabLst>
            </a:pP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ή	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Συγκεντρωτής	δεδομένων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28084" y="705802"/>
            <a:ext cx="5229225" cy="50736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  <a:tabLst>
                <a:tab pos="2226310" algn="l"/>
                <a:tab pos="3613785" algn="l"/>
                <a:tab pos="4621530" algn="l"/>
              </a:tabLst>
            </a:pP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Ιδ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οκτ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500" spc="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χε</a:t>
            </a:r>
            <a:r>
              <a:rPr sz="1500" spc="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500" spc="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περ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ουσ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ώ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στ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500" spc="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χείων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AO</a:t>
            </a:r>
            <a:r>
              <a:rPr sz="1500" spc="10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Δυνατότητα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ακούσιας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έκθεσης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κρίσιμων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πληροφοριών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28084" y="1343977"/>
            <a:ext cx="8176259" cy="266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6839" algn="just">
              <a:lnSpc>
                <a:spcPct val="105400"/>
              </a:lnSpc>
              <a:spcBef>
                <a:spcPts val="100"/>
              </a:spcBef>
            </a:pP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Πρωτότυπος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κατασκευαστής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εξοπλισμού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(OEM):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Σχεδιάζει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υλοποιεί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εξοπλισμό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παραγωγής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εξουσίας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δυνάμεων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Ευπάθεια σε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στοχευμένες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επιθέσεις και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παραβιάσεις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αλυσίδας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εφοδιασμού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 marL="12700" marR="866775">
              <a:lnSpc>
                <a:spcPct val="107800"/>
              </a:lnSpc>
              <a:spcBef>
                <a:spcPts val="1180"/>
              </a:spcBef>
            </a:pP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Χρησιμότητα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Αποδέκτης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παραγόμενης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δυνητικές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έμμεσες 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απειλές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35" dirty="0">
                <a:solidFill>
                  <a:srgbClr val="FFFFFF"/>
                </a:solidFill>
                <a:latin typeface="Calibri"/>
                <a:cs typeface="Calibri"/>
              </a:rPr>
              <a:t>αν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5" dirty="0">
                <a:solidFill>
                  <a:srgbClr val="FFFFFF"/>
                </a:solidFill>
                <a:latin typeface="Calibri"/>
                <a:cs typeface="Calibri"/>
              </a:rPr>
              <a:t>εκτεθεί</a:t>
            </a:r>
            <a:r>
              <a:rPr sz="1500" spc="1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 marL="12700" marR="750570">
              <a:lnSpc>
                <a:spcPct val="105400"/>
              </a:lnSpc>
              <a:spcBef>
                <a:spcPts val="1240"/>
              </a:spcBef>
            </a:pP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Συντηρητές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τεχνικοί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Ουσιώδης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τη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συνήθη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συντήρηση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χωρίς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συνεπή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πρότυπα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ct val="105400"/>
              </a:lnSpc>
              <a:spcBef>
                <a:spcPts val="1220"/>
              </a:spcBef>
            </a:pP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Ολοκληρωτής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αρχείο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εγκατάστασης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λογισμικού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Έχουν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προνομιακή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πρόσβαση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στα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συστήματα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αιολικών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εγκαταστάσεων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πρωταρχικοί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στόχοι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συμβιβασμό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28084" y="4152582"/>
            <a:ext cx="5632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Τρίτος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58765" y="4152582"/>
            <a:ext cx="6564630" cy="48640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0"/>
              </a:spcBef>
              <a:tabLst>
                <a:tab pos="1222375" algn="l"/>
                <a:tab pos="1925955" algn="l"/>
                <a:tab pos="4243070" algn="l"/>
                <a:tab pos="5419725" algn="l"/>
              </a:tabLst>
            </a:pP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500" spc="2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λλέκ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500" spc="4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5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κλ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500" spc="90" dirty="0">
                <a:solidFill>
                  <a:srgbClr val="FFFFFF"/>
                </a:solidFill>
                <a:latin typeface="Calibri"/>
                <a:cs typeface="Calibri"/>
              </a:rPr>
              <a:t>ώ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ω  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στο	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δεδομένα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28084" y="4630737"/>
            <a:ext cx="46399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συγκέντρωση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λύσεις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λογισμικού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5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σχολαστικό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έλεγχο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622800" y="5436571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2917" y="747394"/>
              <a:ext cx="1603057" cy="472376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42409" y="453072"/>
            <a:ext cx="361632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70" dirty="0">
                <a:latin typeface="Calibri"/>
                <a:cs typeface="Calibri"/>
              </a:rPr>
              <a:t>Εξωτερικές</a:t>
            </a:r>
            <a:r>
              <a:rPr b="1" spc="175" dirty="0">
                <a:latin typeface="Calibri"/>
                <a:cs typeface="Calibri"/>
              </a:rPr>
              <a:t> </a:t>
            </a:r>
            <a:r>
              <a:rPr b="1" spc="45" dirty="0">
                <a:latin typeface="Calibri"/>
                <a:cs typeface="Calibri"/>
              </a:rPr>
              <a:t>ομάδες</a:t>
            </a:r>
            <a:r>
              <a:rPr b="1" spc="150" dirty="0">
                <a:latin typeface="Calibri"/>
                <a:cs typeface="Calibri"/>
              </a:rPr>
              <a:t> </a:t>
            </a:r>
            <a:r>
              <a:rPr b="1" spc="60" dirty="0">
                <a:latin typeface="Calibri"/>
                <a:cs typeface="Calibri"/>
              </a:rPr>
              <a:t>απειλών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28084" y="1110297"/>
            <a:ext cx="8063230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algn="just">
              <a:lnSpc>
                <a:spcPct val="105500"/>
              </a:lnSpc>
              <a:spcBef>
                <a:spcPts val="100"/>
              </a:spcBef>
            </a:pP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Ιδιοκτήτες γης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Μπορεί να προκαλέσουν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ακούσια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ζημιά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σε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περιουσιακά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στοιχεία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κατά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διάρκεια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συνήθων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δραστηριοτήτων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5500"/>
              </a:lnSpc>
              <a:spcBef>
                <a:spcPts val="1220"/>
              </a:spcBef>
            </a:pP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Ομάδες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ακτιβιστών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Υποκινούνται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περιβαλλοντικές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ανησυχίες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ενέχουν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κινδύνους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φυσικών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επιθέσεων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διαμαρτυριών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5500"/>
              </a:lnSpc>
              <a:spcBef>
                <a:spcPts val="1220"/>
              </a:spcBef>
            </a:pP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Στοιχεία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εγκλήματος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κυβερνοχώρο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στο φυσικό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περιβάλλον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Στοχεύουν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αιολικούς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σταθμούς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οικονομικό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κέρδος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κακόβουλο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σκοπό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όλο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περισσότερο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μέσω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επιθέσεων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Ransomware.</a:t>
            </a:r>
            <a:endParaRPr sz="17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5500"/>
              </a:lnSpc>
              <a:spcBef>
                <a:spcPts val="1235"/>
              </a:spcBef>
            </a:pP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Εθνικοί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κρατικοί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δρώντες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Ελκυστικές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δραστηριότητες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κατασκοπείας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αναγνώρισης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θέτοντας σημαντικές απειλές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υποδομές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αιολικής ενέργειας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τα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συμφέροντα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εθνικής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622800" y="5582939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2917" y="747394"/>
              <a:ext cx="1603057" cy="472376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42409" y="453072"/>
            <a:ext cx="360743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20" dirty="0">
                <a:latin typeface="Calibri"/>
                <a:cs typeface="Calibri"/>
              </a:rPr>
              <a:t>Δυνητικοί</a:t>
            </a:r>
            <a:r>
              <a:rPr b="1" spc="210" dirty="0">
                <a:latin typeface="Calibri"/>
                <a:cs typeface="Calibri"/>
              </a:rPr>
              <a:t> </a:t>
            </a:r>
            <a:r>
              <a:rPr b="1" spc="40" dirty="0">
                <a:latin typeface="Calibri"/>
                <a:cs typeface="Calibri"/>
              </a:rPr>
              <a:t>φορείς</a:t>
            </a:r>
            <a:r>
              <a:rPr b="1" spc="125" dirty="0">
                <a:latin typeface="Calibri"/>
                <a:cs typeface="Calibri"/>
              </a:rPr>
              <a:t> </a:t>
            </a:r>
            <a:r>
              <a:rPr b="1" spc="120" dirty="0">
                <a:latin typeface="Calibri"/>
                <a:cs typeface="Calibri"/>
              </a:rPr>
              <a:t>επίθεσης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728084" y="1110297"/>
            <a:ext cx="8063865" cy="3749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970">
              <a:lnSpc>
                <a:spcPct val="105500"/>
              </a:lnSpc>
              <a:spcBef>
                <a:spcPts val="100"/>
              </a:spcBef>
            </a:pP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Επισκόπηση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φορέων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επίθεσης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7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00" dirty="0">
                <a:solidFill>
                  <a:srgbClr val="FFFFFF"/>
                </a:solidFill>
                <a:latin typeface="Calibri"/>
                <a:cs typeface="Calibri"/>
              </a:rPr>
              <a:t>Μέσα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με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οποία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αντίπαλοι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αποκτούν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αρχική </a:t>
            </a:r>
            <a:r>
              <a:rPr sz="1700" spc="-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πρόσβαση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σε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συστήματα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Ταξινομούνται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τρεις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ομάδες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buClr>
                <a:srgbClr val="FFB800"/>
              </a:buClr>
              <a:buSzPct val="141176"/>
              <a:buFont typeface="Arial"/>
              <a:buChar char="▪"/>
              <a:tabLst>
                <a:tab pos="285750" algn="l"/>
                <a:tab pos="286385" algn="l"/>
              </a:tabLst>
            </a:pP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Κλειστό,</a:t>
            </a:r>
            <a:r>
              <a:rPr sz="17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Φυσική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</a:t>
            </a:r>
            <a:endParaRPr sz="17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1885"/>
              </a:spcBef>
              <a:buClr>
                <a:srgbClr val="FFB800"/>
              </a:buClr>
              <a:buSzPct val="141176"/>
              <a:buFont typeface="Arial"/>
              <a:buChar char="▪"/>
              <a:tabLst>
                <a:tab pos="285750" algn="l"/>
                <a:tab pos="286385" algn="l"/>
              </a:tabLst>
            </a:pP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Απομακρυσμένα,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κυβερνοενεργοποιημένα</a:t>
            </a:r>
            <a:endParaRPr sz="17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1895"/>
              </a:spcBef>
              <a:buClr>
                <a:srgbClr val="FFB800"/>
              </a:buClr>
              <a:buSzPct val="141176"/>
              <a:buFont typeface="Arial"/>
              <a:buChar char="▪"/>
              <a:tabLst>
                <a:tab pos="285750" algn="l"/>
                <a:tab pos="286385" algn="l"/>
              </a:tabLst>
            </a:pP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Μικτές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-15" dirty="0">
                <a:solidFill>
                  <a:srgbClr val="FFFFFF"/>
                </a:solidFill>
                <a:latin typeface="Times New Roman"/>
                <a:cs typeface="Times New Roman"/>
              </a:rPr>
              <a:t>επιθέσεις</a:t>
            </a:r>
            <a:r>
              <a:rPr sz="17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25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κυβερνοχώρο-φυσικής</a:t>
            </a:r>
            <a:endParaRPr sz="17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5500"/>
              </a:lnSpc>
              <a:spcBef>
                <a:spcPts val="1150"/>
              </a:spcBef>
            </a:pP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Τύποι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φορέων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επίθεσης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Φυσική πρόσβαση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σε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ανεμογεννήτριες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ή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υποσταθμούς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συλλέκτη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Πρόσβαση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μέσω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απομακρυσμένων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συνδέσεων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Στόχευση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παροδικών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περιουσιακών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στοιχείων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στον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κυβερνοχώρο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700" spc="5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εξοπλισμός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συντήρησης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τεχνικών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πεδίου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622800" y="5802331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76200" y="-762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01331" y="-71755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394" y="3032125"/>
              <a:ext cx="931544" cy="24164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6177" y="785812"/>
              <a:ext cx="869632" cy="21780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42409" y="453072"/>
            <a:ext cx="375856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20" dirty="0">
                <a:latin typeface="Times New Roman"/>
                <a:cs typeface="Times New Roman"/>
              </a:rPr>
              <a:t>Industroyer</a:t>
            </a:r>
            <a:r>
              <a:rPr b="1" spc="160" dirty="0">
                <a:latin typeface="Times New Roman"/>
                <a:cs typeface="Times New Roman"/>
              </a:rPr>
              <a:t> </a:t>
            </a:r>
            <a:r>
              <a:rPr b="1" spc="85" dirty="0">
                <a:latin typeface="Calibri"/>
                <a:cs typeface="Calibri"/>
              </a:rPr>
              <a:t>στην</a:t>
            </a:r>
            <a:r>
              <a:rPr b="1" spc="155" dirty="0">
                <a:latin typeface="Calibri"/>
                <a:cs typeface="Calibri"/>
              </a:rPr>
              <a:t> </a:t>
            </a:r>
            <a:r>
              <a:rPr b="1" spc="114" dirty="0">
                <a:latin typeface="Calibri"/>
                <a:cs typeface="Calibri"/>
              </a:rPr>
              <a:t>Ουκρανία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413735" y="1478161"/>
            <a:ext cx="8248650" cy="4646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9079" algn="just">
              <a:lnSpc>
                <a:spcPct val="107800"/>
              </a:lnSpc>
              <a:spcBef>
                <a:spcPts val="100"/>
              </a:spcBef>
            </a:pPr>
            <a:r>
              <a:rPr lang="el-GR" sz="1700" spc="85" dirty="0">
                <a:solidFill>
                  <a:srgbClr val="FFFFFF"/>
                </a:solidFill>
                <a:latin typeface="Calibri"/>
                <a:cs typeface="Calibri"/>
              </a:rPr>
              <a:t>Περίπτωση Χρήσης: </a:t>
            </a:r>
            <a:r>
              <a:rPr lang="el-GR" sz="1700" spc="85" dirty="0" err="1">
                <a:solidFill>
                  <a:srgbClr val="FFFFFF"/>
                </a:solidFill>
                <a:latin typeface="Calibri"/>
                <a:cs typeface="Calibri"/>
              </a:rPr>
              <a:t>Industroyer</a:t>
            </a:r>
            <a:r>
              <a:rPr lang="el-GR" sz="1700" spc="85" dirty="0">
                <a:solidFill>
                  <a:srgbClr val="FFFFFF"/>
                </a:solidFill>
                <a:latin typeface="Calibri"/>
                <a:cs typeface="Calibri"/>
              </a:rPr>
              <a:t> στην Ουκρανία, 2016</a:t>
            </a:r>
          </a:p>
          <a:p>
            <a:pPr marL="12700" marR="259079" algn="just">
              <a:lnSpc>
                <a:spcPct val="107800"/>
              </a:lnSpc>
              <a:spcBef>
                <a:spcPts val="100"/>
              </a:spcBef>
            </a:pPr>
            <a:endParaRPr lang="el-GR" sz="1700" spc="8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259079" algn="just">
              <a:lnSpc>
                <a:spcPct val="107800"/>
              </a:lnSpc>
              <a:spcBef>
                <a:spcPts val="100"/>
              </a:spcBef>
            </a:pPr>
            <a:r>
              <a:rPr lang="el-GR" sz="1700" spc="85" dirty="0">
                <a:solidFill>
                  <a:srgbClr val="FFFFFF"/>
                </a:solidFill>
                <a:latin typeface="Calibri"/>
                <a:cs typeface="Calibri"/>
              </a:rPr>
              <a:t>    Δεκέμβριος 2016: </a:t>
            </a:r>
            <a:r>
              <a:rPr lang="el-GR" sz="1700" spc="85" dirty="0" err="1">
                <a:solidFill>
                  <a:srgbClr val="FFFFFF"/>
                </a:solidFill>
                <a:latin typeface="Calibri"/>
                <a:cs typeface="Calibri"/>
              </a:rPr>
              <a:t>Κυβερνοεπίθεση</a:t>
            </a:r>
            <a:r>
              <a:rPr lang="el-GR" sz="1700" spc="85" dirty="0">
                <a:solidFill>
                  <a:srgbClr val="FFFFFF"/>
                </a:solidFill>
                <a:latin typeface="Calibri"/>
                <a:cs typeface="Calibri"/>
              </a:rPr>
              <a:t> στην εταιρεία μεταφοράς ενέργειας </a:t>
            </a:r>
            <a:r>
              <a:rPr lang="el-GR" sz="1700" spc="85" dirty="0" err="1">
                <a:solidFill>
                  <a:srgbClr val="FFFFFF"/>
                </a:solidFill>
                <a:latin typeface="Calibri"/>
                <a:cs typeface="Calibri"/>
              </a:rPr>
              <a:t>Ukrenergo</a:t>
            </a:r>
            <a:r>
              <a:rPr lang="el-GR" sz="1700" spc="85" dirty="0">
                <a:solidFill>
                  <a:srgbClr val="FFFFFF"/>
                </a:solidFill>
                <a:latin typeface="Calibri"/>
                <a:cs typeface="Calibri"/>
              </a:rPr>
              <a:t>, σε έναν υποσταθμό κοντά στο Κίεβο.</a:t>
            </a:r>
          </a:p>
          <a:p>
            <a:pPr marL="12700" marR="259079" algn="just">
              <a:lnSpc>
                <a:spcPct val="107800"/>
              </a:lnSpc>
              <a:spcBef>
                <a:spcPts val="100"/>
              </a:spcBef>
            </a:pPr>
            <a:endParaRPr lang="el-GR" sz="1700" spc="8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259079" algn="just">
              <a:lnSpc>
                <a:spcPct val="107800"/>
              </a:lnSpc>
              <a:spcBef>
                <a:spcPts val="100"/>
              </a:spcBef>
            </a:pPr>
            <a:r>
              <a:rPr lang="el-GR" sz="1700" spc="85" dirty="0">
                <a:solidFill>
                  <a:srgbClr val="FFFFFF"/>
                </a:solidFill>
                <a:latin typeface="Calibri"/>
                <a:cs typeface="Calibri"/>
              </a:rPr>
              <a:t>    Το κακόβουλο λογισμικό ήταν αρθρωτό και υποδείκνυε πιθανή μεγαλύτερη και συγχρονισμένη επίθεση.</a:t>
            </a:r>
          </a:p>
          <a:p>
            <a:pPr marL="12700" marR="259079" algn="just">
              <a:lnSpc>
                <a:spcPct val="107800"/>
              </a:lnSpc>
              <a:spcBef>
                <a:spcPts val="100"/>
              </a:spcBef>
            </a:pPr>
            <a:endParaRPr lang="el-GR" sz="1700" spc="8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259079" algn="just">
              <a:lnSpc>
                <a:spcPct val="107800"/>
              </a:lnSpc>
              <a:spcBef>
                <a:spcPts val="100"/>
              </a:spcBef>
            </a:pPr>
            <a:r>
              <a:rPr lang="el-GR" sz="1700" spc="85" dirty="0">
                <a:solidFill>
                  <a:srgbClr val="FFFFFF"/>
                </a:solidFill>
                <a:latin typeface="Calibri"/>
                <a:cs typeface="Calibri"/>
              </a:rPr>
              <a:t>    </a:t>
            </a:r>
            <a:r>
              <a:rPr lang="el-GR" sz="1700" spc="85" dirty="0" err="1">
                <a:solidFill>
                  <a:srgbClr val="FFFFFF"/>
                </a:solidFill>
                <a:latin typeface="Calibri"/>
                <a:cs typeface="Calibri"/>
              </a:rPr>
              <a:t>Industroyer</a:t>
            </a:r>
            <a:r>
              <a:rPr lang="el-GR" sz="1700" spc="85" dirty="0">
                <a:solidFill>
                  <a:srgbClr val="FFFFFF"/>
                </a:solidFill>
                <a:latin typeface="Calibri"/>
                <a:cs typeface="Calibri"/>
              </a:rPr>
              <a:t>: Πλαίσιο αρθρωτού κακόβουλου λογισμικού που επιτρέπει άμεση αλληλεπίδραση με ICS εξοπλισμό μέσω βιομηχανικών πρωτοκόλλων.</a:t>
            </a:r>
          </a:p>
          <a:p>
            <a:pPr marL="12700" marR="259079" algn="just">
              <a:lnSpc>
                <a:spcPct val="107800"/>
              </a:lnSpc>
              <a:spcBef>
                <a:spcPts val="100"/>
              </a:spcBef>
            </a:pPr>
            <a:endParaRPr lang="el-GR" sz="1700" spc="8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259079" algn="just">
              <a:lnSpc>
                <a:spcPct val="107800"/>
              </a:lnSpc>
              <a:spcBef>
                <a:spcPts val="100"/>
              </a:spcBef>
            </a:pPr>
            <a:r>
              <a:rPr lang="el-GR" sz="1700" spc="85" dirty="0">
                <a:solidFill>
                  <a:srgbClr val="FFFFFF"/>
                </a:solidFill>
                <a:latin typeface="Calibri"/>
                <a:cs typeface="Calibri"/>
              </a:rPr>
              <a:t>    Industroyer2 (Απρίλιος 2022): Ανανεωμένη εκδοχή που στόχευσε </a:t>
            </a:r>
            <a:r>
              <a:rPr lang="el-GR" sz="1700" spc="85" dirty="0" err="1">
                <a:solidFill>
                  <a:srgbClr val="FFFFFF"/>
                </a:solidFill>
                <a:latin typeface="Calibri"/>
                <a:cs typeface="Calibri"/>
              </a:rPr>
              <a:t>πάροχο</a:t>
            </a:r>
            <a:r>
              <a:rPr lang="el-GR" sz="1700" spc="85" dirty="0">
                <a:solidFill>
                  <a:srgbClr val="FFFFFF"/>
                </a:solidFill>
                <a:latin typeface="Calibri"/>
                <a:cs typeface="Calibri"/>
              </a:rPr>
              <a:t> ενέργειας στην Ουκρανία, περιορισμένη στο πρωτόκολλο IEC 60870-5-104.</a:t>
            </a:r>
          </a:p>
          <a:p>
            <a:pPr marL="12700" marR="259079" algn="just">
              <a:lnSpc>
                <a:spcPct val="107800"/>
              </a:lnSpc>
              <a:spcBef>
                <a:spcPts val="100"/>
              </a:spcBef>
            </a:pPr>
            <a:endParaRPr lang="el-GR" sz="1700" spc="85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259079" algn="just">
              <a:lnSpc>
                <a:spcPct val="107800"/>
              </a:lnSpc>
              <a:spcBef>
                <a:spcPts val="100"/>
              </a:spcBef>
            </a:pPr>
            <a:r>
              <a:rPr lang="el-GR" sz="1700" spc="85" dirty="0">
                <a:solidFill>
                  <a:srgbClr val="FFFFFF"/>
                </a:solidFill>
                <a:latin typeface="Calibri"/>
                <a:cs typeface="Calibri"/>
              </a:rPr>
              <a:t>    Industroyer2: Διαθέτει δυνατότητα διαμόρφωσης και περιλαμβάνει </a:t>
            </a:r>
            <a:r>
              <a:rPr lang="el-GR" sz="1700" spc="85" dirty="0" err="1">
                <a:solidFill>
                  <a:srgbClr val="FFFFFF"/>
                </a:solidFill>
                <a:latin typeface="Calibri"/>
                <a:cs typeface="Calibri"/>
              </a:rPr>
              <a:t>wipers</a:t>
            </a:r>
            <a:r>
              <a:rPr lang="el-GR" sz="1700" spc="85" dirty="0">
                <a:solidFill>
                  <a:srgbClr val="FFFFFF"/>
                </a:solidFill>
                <a:latin typeface="Calibri"/>
                <a:cs typeface="Calibri"/>
              </a:rPr>
              <a:t> που καταστρέφουν δεδομένα και στοιχεία μετά την εκτέλεση.</a:t>
            </a:r>
            <a:endParaRPr lang="el-GR" sz="1700" dirty="0">
              <a:latin typeface="Times New Roman"/>
              <a:cs typeface="Times New Roma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394" y="3032125"/>
              <a:ext cx="931544" cy="24164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6177" y="785812"/>
              <a:ext cx="869632" cy="21780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42409" y="453072"/>
            <a:ext cx="375856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20" dirty="0">
                <a:latin typeface="Times New Roman"/>
                <a:cs typeface="Times New Roman"/>
              </a:rPr>
              <a:t>Industroyer</a:t>
            </a:r>
            <a:r>
              <a:rPr b="1" spc="160" dirty="0">
                <a:latin typeface="Times New Roman"/>
                <a:cs typeface="Times New Roman"/>
              </a:rPr>
              <a:t> </a:t>
            </a:r>
            <a:r>
              <a:rPr b="1" spc="85" dirty="0">
                <a:latin typeface="Calibri"/>
                <a:cs typeface="Calibri"/>
              </a:rPr>
              <a:t>στην</a:t>
            </a:r>
            <a:r>
              <a:rPr b="1" spc="155" dirty="0">
                <a:latin typeface="Calibri"/>
                <a:cs typeface="Calibri"/>
              </a:rPr>
              <a:t> </a:t>
            </a:r>
            <a:r>
              <a:rPr b="1" spc="114" dirty="0">
                <a:latin typeface="Calibri"/>
                <a:cs typeface="Calibri"/>
              </a:rPr>
              <a:t>Ουκρανία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28084" y="1179829"/>
            <a:ext cx="8067040" cy="3816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ts val="2105"/>
              </a:lnSpc>
              <a:buClr>
                <a:srgbClr val="FFB800"/>
              </a:buClr>
              <a:buSzPct val="140000"/>
              <a:buFont typeface="Times New Roman"/>
              <a:buAutoNum type="arabicPeriod"/>
              <a:tabLst>
                <a:tab pos="469265" algn="l"/>
                <a:tab pos="469900" algn="l"/>
              </a:tabLst>
            </a:pP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Αρχική</a:t>
            </a:r>
            <a:r>
              <a:rPr sz="1500" spc="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πρόσβαση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500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5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επιτιθέμενοι</a:t>
            </a:r>
            <a:r>
              <a:rPr sz="1500" spc="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απέκτησαν</a:t>
            </a:r>
            <a:r>
              <a:rPr sz="15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πρόσβαση</a:t>
            </a:r>
            <a:r>
              <a:rPr sz="1500" spc="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15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r>
              <a:rPr sz="15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500" spc="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ουκρανικού</a:t>
            </a:r>
            <a:endParaRPr sz="1500">
              <a:latin typeface="Calibri"/>
              <a:cs typeface="Calibri"/>
            </a:endParaRPr>
          </a:p>
          <a:p>
            <a:pPr marL="469900">
              <a:lnSpc>
                <a:spcPts val="1789"/>
              </a:lnSpc>
            </a:pP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υποσταθμού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μεταφοράς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ενδεχομένως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μέσω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κλεμμένων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διαπιστευτηρίων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ευπαθειών</a:t>
            </a:r>
            <a:endParaRPr sz="15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95"/>
              </a:spcBef>
            </a:pP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περίμετρο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δικτύου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 marL="469900" marR="5080" indent="-457200" algn="just">
              <a:lnSpc>
                <a:spcPct val="102800"/>
              </a:lnSpc>
              <a:spcBef>
                <a:spcPts val="1190"/>
              </a:spcBef>
              <a:buClr>
                <a:srgbClr val="FFB800"/>
              </a:buClr>
              <a:buSzPct val="140000"/>
              <a:buFont typeface="Times New Roman"/>
              <a:buAutoNum type="arabicPeriod" startAt="2"/>
              <a:tabLst>
                <a:tab pos="469900" algn="l"/>
              </a:tabLst>
            </a:pP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Διαδικασία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μεταφοράς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κώδικα 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από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ανάπτυξη σε χρήση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παραγωγής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δομοστοιχειωτό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πλαίσιο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κακόβουλου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λογισμικού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Industroyer,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διεξήχθη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ενεργοποιώντας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κατευθυνόμενη αλληλεπίδραση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τον εξοπλισμό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ICS 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μέσω </a:t>
            </a:r>
            <a:r>
              <a:rPr sz="1500" spc="-5" dirty="0">
                <a:solidFill>
                  <a:srgbClr val="FFFFFF"/>
                </a:solidFill>
                <a:latin typeface="Calibri"/>
                <a:cs typeface="Calibri"/>
              </a:rPr>
              <a:t>βιομηχανικών πρωτοκόλλων 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Times New Roman"/>
                <a:cs typeface="Times New Roman"/>
              </a:rPr>
              <a:t>(IEC 60870-5-101, IEC 60870- 5-104,</a:t>
            </a:r>
            <a:r>
              <a:rPr sz="15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Times New Roman"/>
                <a:cs typeface="Times New Roman"/>
              </a:rPr>
              <a:t>61850 OPC).</a:t>
            </a:r>
            <a:endParaRPr sz="1500">
              <a:latin typeface="Times New Roman"/>
              <a:cs typeface="Times New Roman"/>
            </a:endParaRPr>
          </a:p>
          <a:p>
            <a:pPr marL="469900" marR="7620" indent="-457200" algn="just">
              <a:lnSpc>
                <a:spcPct val="102299"/>
              </a:lnSpc>
              <a:spcBef>
                <a:spcPts val="1125"/>
              </a:spcBef>
              <a:buClr>
                <a:srgbClr val="FFB800"/>
              </a:buClr>
              <a:buSzPct val="140000"/>
              <a:buFont typeface="Times New Roman"/>
              <a:buAutoNum type="arabicPeriod" startAt="2"/>
              <a:tabLst>
                <a:tab pos="469900" algn="l"/>
              </a:tabLst>
            </a:pP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Καταμέτρηση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αναγνώριση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Οι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μονάδες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κακόβουλου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λογισμικού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απαρίθμησαν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περιβάλλον του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υποσταθμού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εντοπίσουν τους στόχους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αξιολογήσουν 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Ευπάθειες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Συστήματος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 marL="469900" marR="8890" indent="-457200" algn="just">
              <a:lnSpc>
                <a:spcPct val="102299"/>
              </a:lnSpc>
              <a:spcBef>
                <a:spcPts val="1205"/>
              </a:spcBef>
              <a:buClr>
                <a:srgbClr val="FFB800"/>
              </a:buClr>
              <a:buSzPct val="140000"/>
              <a:buFont typeface="Times New Roman"/>
              <a:buAutoNum type="arabicPeriod" startAt="2"/>
              <a:tabLst>
                <a:tab pos="469900" algn="l"/>
              </a:tabLst>
            </a:pP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Χειραγώγηση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επιτιθέμενοι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χειραγωγούσαν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φυσικό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έλεγχο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διεργασιών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στο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βιομηχανικό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περιβάλλον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αλλάζοντας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τιμές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παραμέτρους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ρύθμισης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όπως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το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άνοιγμα των διακοπτών του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υποσταθμού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2800" y="5407342"/>
            <a:ext cx="40544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394" y="3032125"/>
              <a:ext cx="931544" cy="24164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6177" y="785812"/>
              <a:ext cx="869632" cy="21780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42409" y="453072"/>
            <a:ext cx="375856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20" dirty="0">
                <a:latin typeface="Times New Roman"/>
                <a:cs typeface="Times New Roman"/>
              </a:rPr>
              <a:t>Industroyer</a:t>
            </a:r>
            <a:r>
              <a:rPr b="1" spc="160" dirty="0">
                <a:latin typeface="Times New Roman"/>
                <a:cs typeface="Times New Roman"/>
              </a:rPr>
              <a:t> </a:t>
            </a:r>
            <a:r>
              <a:rPr b="1" spc="85" dirty="0">
                <a:latin typeface="Calibri"/>
                <a:cs typeface="Calibri"/>
              </a:rPr>
              <a:t>στην</a:t>
            </a:r>
            <a:r>
              <a:rPr b="1" spc="155" dirty="0">
                <a:latin typeface="Calibri"/>
                <a:cs typeface="Calibri"/>
              </a:rPr>
              <a:t> </a:t>
            </a:r>
            <a:r>
              <a:rPr b="1" spc="114" dirty="0">
                <a:latin typeface="Calibri"/>
                <a:cs typeface="Calibri"/>
              </a:rPr>
              <a:t>Ουκρανία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28084" y="1179829"/>
            <a:ext cx="8064500" cy="240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ts val="2105"/>
              </a:lnSpc>
              <a:buClr>
                <a:srgbClr val="FFB800"/>
              </a:buClr>
              <a:buSzPct val="140000"/>
              <a:buFont typeface="Times New Roman"/>
              <a:buAutoNum type="arabicPeriod" startAt="5"/>
              <a:tabLst>
                <a:tab pos="469265" algn="l"/>
                <a:tab pos="469900" algn="l"/>
              </a:tabLst>
            </a:pP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Άρνηση</a:t>
            </a:r>
            <a:r>
              <a:rPr sz="15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παροχής</a:t>
            </a:r>
            <a:r>
              <a:rPr sz="15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υπηρεσιών</a:t>
            </a:r>
            <a:r>
              <a:rPr sz="15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DoS):</a:t>
            </a:r>
            <a:r>
              <a:rPr sz="1500" spc="2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Μια</a:t>
            </a:r>
            <a:r>
              <a:rPr sz="1500" spc="3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μονάδα</a:t>
            </a:r>
            <a:r>
              <a:rPr sz="1500" spc="3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DoS</a:t>
            </a:r>
            <a:r>
              <a:rPr sz="1500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απέδωσε</a:t>
            </a:r>
            <a:r>
              <a:rPr sz="1500" spc="3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συγκεκριμένες</a:t>
            </a:r>
            <a:r>
              <a:rPr sz="1500" spc="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σειρές</a:t>
            </a:r>
            <a:endParaRPr sz="1500">
              <a:latin typeface="Calibri"/>
              <a:cs typeface="Calibri"/>
            </a:endParaRPr>
          </a:p>
          <a:p>
            <a:pPr marL="469900">
              <a:lnSpc>
                <a:spcPts val="1789"/>
              </a:lnSpc>
            </a:pP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ηλεκτρονόμων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Siemens</a:t>
            </a:r>
            <a:r>
              <a:rPr sz="1500" spc="4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Siprotec</a:t>
            </a:r>
            <a:r>
              <a:rPr sz="1500" spc="48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μη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ανταποκρινόμενες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500" spc="4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ανατρέποντας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κανονική</a:t>
            </a:r>
            <a:endParaRPr sz="15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95"/>
              </a:spcBef>
            </a:pP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λειτουργία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συσκευής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 marL="469900" marR="6985" indent="-457200" algn="just">
              <a:lnSpc>
                <a:spcPct val="98800"/>
              </a:lnSpc>
              <a:spcBef>
                <a:spcPts val="1290"/>
              </a:spcBef>
              <a:buClr>
                <a:srgbClr val="FFB800"/>
              </a:buClr>
              <a:buSzPct val="140000"/>
              <a:buFont typeface="Times New Roman"/>
              <a:buAutoNum type="arabicPeriod" startAt="6"/>
              <a:tabLst>
                <a:tab pos="469900" algn="l"/>
              </a:tabLst>
            </a:pP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Απώλεια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κακόβουλο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λογισμικό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ανατρέπει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λειτουργία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των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ηλεκτρονόμων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προστασίας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5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οδηγώντας σε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απώλεια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ασφάλειας στον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υποσταθμό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 marL="469900" marR="5080" indent="-457200" algn="just">
              <a:lnSpc>
                <a:spcPct val="102299"/>
              </a:lnSpc>
              <a:spcBef>
                <a:spcPts val="1205"/>
              </a:spcBef>
              <a:buClr>
                <a:srgbClr val="FFB800"/>
              </a:buClr>
              <a:buSzPct val="140000"/>
              <a:buFont typeface="Times New Roman"/>
              <a:buAutoNum type="arabicPeriod" startAt="6"/>
              <a:tabLst>
                <a:tab pos="469900" algn="l"/>
              </a:tabLst>
            </a:pP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Κλοπή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λειτουργικών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πληροφοριών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επιτιθέμενοι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παραβίασαν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ιστορικό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δεδομένων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κλέβοντας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κρίσιμες λειτουργικές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πληροφορίες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σχετικά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περιβάλλον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υποσταθμού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38980" y="3868419"/>
            <a:ext cx="7315834" cy="514350"/>
          </a:xfrm>
          <a:custGeom>
            <a:avLst/>
            <a:gdLst/>
            <a:ahLst/>
            <a:cxnLst/>
            <a:rect l="l" t="t" r="r" b="b"/>
            <a:pathLst>
              <a:path w="7315834" h="514350">
                <a:moveTo>
                  <a:pt x="3992245" y="343535"/>
                </a:moveTo>
                <a:lnTo>
                  <a:pt x="0" y="343535"/>
                </a:lnTo>
                <a:lnTo>
                  <a:pt x="0" y="514032"/>
                </a:lnTo>
                <a:lnTo>
                  <a:pt x="3992245" y="514032"/>
                </a:lnTo>
                <a:lnTo>
                  <a:pt x="3992245" y="343535"/>
                </a:lnTo>
                <a:close/>
              </a:path>
              <a:path w="7315834" h="514350">
                <a:moveTo>
                  <a:pt x="7314247" y="0"/>
                </a:moveTo>
                <a:lnTo>
                  <a:pt x="0" y="0"/>
                </a:lnTo>
                <a:lnTo>
                  <a:pt x="0" y="160655"/>
                </a:lnTo>
                <a:lnTo>
                  <a:pt x="7314247" y="160655"/>
                </a:lnTo>
                <a:lnTo>
                  <a:pt x="7314247" y="0"/>
                </a:lnTo>
                <a:close/>
              </a:path>
              <a:path w="7315834" h="514350">
                <a:moveTo>
                  <a:pt x="7315835" y="166687"/>
                </a:moveTo>
                <a:lnTo>
                  <a:pt x="5105717" y="166687"/>
                </a:lnTo>
                <a:lnTo>
                  <a:pt x="0" y="166687"/>
                </a:lnTo>
                <a:lnTo>
                  <a:pt x="0" y="337185"/>
                </a:lnTo>
                <a:lnTo>
                  <a:pt x="5105717" y="337185"/>
                </a:lnTo>
                <a:lnTo>
                  <a:pt x="7315835" y="337185"/>
                </a:lnTo>
                <a:lnTo>
                  <a:pt x="7315835" y="1666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538979" y="3847147"/>
            <a:ext cx="7315834" cy="53848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algn="just">
              <a:lnSpc>
                <a:spcPct val="103000"/>
              </a:lnSpc>
              <a:spcBef>
                <a:spcPts val="60"/>
              </a:spcBef>
            </a:pP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Freeman, </a:t>
            </a:r>
            <a:r>
              <a:rPr sz="1100" dirty="0">
                <a:solidFill>
                  <a:srgbClr val="212121"/>
                </a:solidFill>
                <a:latin typeface="Arial"/>
                <a:cs typeface="Arial"/>
              </a:rPr>
              <a:t>S. 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G., Kress-Weitenhagen, M. A., Gentle, J. P., Culler, M. J., </a:t>
            </a:r>
            <a:r>
              <a:rPr sz="1100" dirty="0">
                <a:solidFill>
                  <a:srgbClr val="212121"/>
                </a:solidFill>
                <a:latin typeface="Arial"/>
                <a:cs typeface="Arial"/>
              </a:rPr>
              <a:t>Egan, 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M. M., </a:t>
            </a:r>
            <a:r>
              <a:rPr sz="1100" dirty="0">
                <a:solidFill>
                  <a:srgbClr val="212121"/>
                </a:solidFill>
                <a:latin typeface="Arial"/>
                <a:cs typeface="Arial"/>
              </a:rPr>
              <a:t>&amp; 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Stolworthy, </a:t>
            </a:r>
            <a:r>
              <a:rPr sz="1100" dirty="0">
                <a:solidFill>
                  <a:srgbClr val="212121"/>
                </a:solidFill>
                <a:latin typeface="Arial"/>
                <a:cs typeface="Arial"/>
              </a:rPr>
              <a:t>R. V. 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(2024). </a:t>
            </a:r>
            <a:r>
              <a:rPr sz="11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100" i="1" spc="-5" dirty="0">
                <a:solidFill>
                  <a:srgbClr val="212121"/>
                </a:solidFill>
                <a:latin typeface="Calibri"/>
                <a:cs typeface="Calibri"/>
              </a:rPr>
              <a:t>Επιφάνεια</a:t>
            </a:r>
            <a:r>
              <a:rPr sz="1100" i="1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212121"/>
                </a:solidFill>
                <a:latin typeface="Calibri"/>
                <a:cs typeface="Calibri"/>
              </a:rPr>
              <a:t>επίθεσης</a:t>
            </a:r>
            <a:r>
              <a:rPr sz="1100" i="1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212121"/>
                </a:solidFill>
                <a:latin typeface="Calibri"/>
                <a:cs typeface="Calibri"/>
              </a:rPr>
              <a:t>των</a:t>
            </a:r>
            <a:r>
              <a:rPr sz="1100" i="1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212121"/>
                </a:solidFill>
                <a:latin typeface="Calibri"/>
                <a:cs typeface="Calibri"/>
              </a:rPr>
              <a:t>τεχνολογιών</a:t>
            </a:r>
            <a:r>
              <a:rPr sz="1100" i="1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212121"/>
                </a:solidFill>
                <a:latin typeface="Calibri"/>
                <a:cs typeface="Calibri"/>
              </a:rPr>
              <a:t>αιολικής</a:t>
            </a:r>
            <a:r>
              <a:rPr sz="1100" i="1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212121"/>
                </a:solidFill>
                <a:latin typeface="Calibri"/>
                <a:cs typeface="Calibri"/>
              </a:rPr>
              <a:t>ενέργειας</a:t>
            </a:r>
            <a:r>
              <a:rPr sz="1100" i="1" spc="23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212121"/>
                </a:solidFill>
                <a:latin typeface="Calibri"/>
                <a:cs typeface="Calibri"/>
              </a:rPr>
              <a:t>στις</a:t>
            </a:r>
            <a:r>
              <a:rPr sz="1100" i="1" spc="24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212121"/>
                </a:solidFill>
                <a:latin typeface="Calibri"/>
                <a:cs typeface="Calibri"/>
              </a:rPr>
              <a:t>Ηνωμένες</a:t>
            </a:r>
            <a:r>
              <a:rPr sz="1100" i="1" spc="24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212121"/>
                </a:solidFill>
                <a:latin typeface="Calibri"/>
                <a:cs typeface="Calibri"/>
              </a:rPr>
              <a:t>Πολιτείες</a:t>
            </a:r>
            <a:r>
              <a:rPr sz="1100" i="1" spc="23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(</a:t>
            </a:r>
            <a:r>
              <a:rPr sz="1100" spc="-5" dirty="0">
                <a:solidFill>
                  <a:srgbClr val="212121"/>
                </a:solidFill>
                <a:latin typeface="Calibri"/>
                <a:cs typeface="Calibri"/>
              </a:rPr>
              <a:t>αριθ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.</a:t>
            </a:r>
            <a:r>
              <a:rPr sz="1100" spc="3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INL/RPT-24-76133-Rev000). </a:t>
            </a:r>
            <a:r>
              <a:rPr sz="11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Idaho</a:t>
            </a:r>
            <a:r>
              <a:rPr sz="11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National</a:t>
            </a:r>
            <a:r>
              <a:rPr sz="11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Laboratory</a:t>
            </a:r>
            <a:r>
              <a:rPr sz="110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), Idaho</a:t>
            </a:r>
            <a:r>
              <a:rPr sz="1100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Falls, ID (</a:t>
            </a:r>
            <a:r>
              <a:rPr sz="1100" spc="-5" dirty="0">
                <a:solidFill>
                  <a:srgbClr val="212121"/>
                </a:solidFill>
                <a:latin typeface="Calibri"/>
                <a:cs typeface="Calibri"/>
              </a:rPr>
              <a:t>Ηνωμένες</a:t>
            </a:r>
            <a:r>
              <a:rPr sz="1100" spc="5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12121"/>
                </a:solidFill>
                <a:latin typeface="Calibri"/>
                <a:cs typeface="Calibri"/>
              </a:rPr>
              <a:t>Πολιτείες</a:t>
            </a:r>
            <a:r>
              <a:rPr sz="1100" spc="-5" dirty="0">
                <a:solidFill>
                  <a:srgbClr val="212121"/>
                </a:solidFill>
                <a:latin typeface="Arial"/>
                <a:cs typeface="Arial"/>
              </a:rPr>
              <a:t>).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22800" y="5291772"/>
            <a:ext cx="40544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925" y="1418589"/>
              <a:ext cx="1199197" cy="335978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42409" y="271145"/>
            <a:ext cx="45700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120" dirty="0">
                <a:latin typeface="Calibri"/>
                <a:cs typeface="Calibri"/>
              </a:rPr>
              <a:t>Μάθηση</a:t>
            </a:r>
            <a:r>
              <a:rPr sz="2000" b="1" spc="120" dirty="0">
                <a:latin typeface="Times New Roman"/>
                <a:cs typeface="Times New Roman"/>
              </a:rPr>
              <a:t>:</a:t>
            </a:r>
            <a:r>
              <a:rPr sz="2000" b="1" spc="170" dirty="0">
                <a:latin typeface="Times New Roman"/>
                <a:cs typeface="Times New Roman"/>
              </a:rPr>
              <a:t> </a:t>
            </a:r>
            <a:r>
              <a:rPr sz="2000" b="1" spc="114" dirty="0">
                <a:latin typeface="Times New Roman"/>
                <a:cs typeface="Times New Roman"/>
              </a:rPr>
              <a:t>Industroyer</a:t>
            </a:r>
            <a:r>
              <a:rPr sz="2000" b="1" spc="165" dirty="0">
                <a:latin typeface="Times New Roman"/>
                <a:cs typeface="Times New Roman"/>
              </a:rPr>
              <a:t> </a:t>
            </a:r>
            <a:r>
              <a:rPr sz="2000" b="1" spc="80" dirty="0">
                <a:latin typeface="Calibri"/>
                <a:cs typeface="Calibri"/>
              </a:rPr>
              <a:t>στην</a:t>
            </a:r>
            <a:r>
              <a:rPr sz="2000" b="1" spc="155" dirty="0">
                <a:latin typeface="Calibri"/>
                <a:cs typeface="Calibri"/>
              </a:rPr>
              <a:t> </a:t>
            </a:r>
            <a:r>
              <a:rPr sz="2000" b="1" spc="105" dirty="0">
                <a:latin typeface="Calibri"/>
                <a:cs typeface="Calibri"/>
              </a:rPr>
              <a:t>Ουκρανία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28084" y="777240"/>
            <a:ext cx="8067040" cy="4043679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715" algn="just">
              <a:lnSpc>
                <a:spcPts val="1670"/>
              </a:lnSpc>
              <a:spcBef>
                <a:spcPts val="160"/>
              </a:spcBef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Ευπάθεια πρωτοκόλλων: Οι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αντίπαλοι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εκμεταλλεύτηκαν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ευπάθειες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 ευρέως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χρησιμοποιούμενα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βιομηχανικά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πρωτόκολλα,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επισημαίνοντας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σημασία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ασφαλούς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και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παρακολούθησης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ανώμαλες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συμπεριφορές.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70"/>
              </a:lnSpc>
              <a:spcBef>
                <a:spcPts val="1235"/>
              </a:spcBef>
            </a:pP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Δομοστοιχειωτή 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προσαρμοστικότητα 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κακόβουλου 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λογισμικού: </a:t>
            </a:r>
            <a:r>
              <a:rPr sz="1400" spc="150" dirty="0">
                <a:solidFill>
                  <a:srgbClr val="FFFFFF"/>
                </a:solidFill>
                <a:latin typeface="Times New Roman"/>
                <a:cs typeface="Times New Roman"/>
              </a:rPr>
              <a:t>Ο 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δομοστοιχειωτός 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χαρακτήρας 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Industroyer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επέτρεψε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στους</a:t>
            </a: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αντιπάλους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να</a:t>
            </a:r>
            <a:r>
              <a:rPr sz="14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προσαρμόσουν</a:t>
            </a:r>
            <a:r>
              <a:rPr sz="14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κακόβουλο</a:t>
            </a:r>
            <a:r>
              <a:rPr sz="14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λογισμικό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διάφορους 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στόχους, τονίζοντας 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ανάγκη 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ευέλικτους 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προσαρμοστικούς μηχανισμούς 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άμυνας.</a:t>
            </a:r>
            <a:endParaRPr sz="1400">
              <a:latin typeface="Times New Roman"/>
              <a:cs typeface="Times New Roman"/>
            </a:endParaRPr>
          </a:p>
          <a:p>
            <a:pPr marL="12700" marR="11430" algn="just">
              <a:lnSpc>
                <a:spcPts val="1670"/>
              </a:lnSpc>
              <a:spcBef>
                <a:spcPts val="1225"/>
              </a:spcBef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Έγκαιρη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 και αντιμετώπιση: </a:t>
            </a: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έγκαιρη ανίχνευση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ανώμαλων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δραστηριοτήτων και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ταχεία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αντίδραση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είναι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ζωτικής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σημασίας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τον μετριασμό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επιπτώσεων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κυβερνοεπιθέσεων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στις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υποδομές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ζωτικής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σημασίας.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ts val="1670"/>
              </a:lnSpc>
              <a:spcBef>
                <a:spcPts val="1225"/>
              </a:spcBef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Ενισχυμένη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παρακολούθηση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έλεγχος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πρόσβασης: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4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υλοποίηση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ενισχυμένων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μηχανισμών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ελέγχου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μπορεί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να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βοηθήσει στον εντοπισμό και την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αποτροπή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ανεξουσιοδότητης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πρόσβασης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κρίσιμα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δεδομένα.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ts val="1670"/>
              </a:lnSpc>
              <a:spcBef>
                <a:spcPts val="1225"/>
              </a:spcBef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Διατομεακή</a:t>
            </a:r>
            <a:r>
              <a:rPr sz="14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συνεργασία:</a:t>
            </a:r>
            <a:r>
              <a:rPr sz="14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4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συνεργασία</a:t>
            </a:r>
            <a:r>
              <a:rPr sz="14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μεταξύ</a:t>
            </a:r>
            <a:r>
              <a:rPr sz="14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4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τομέων</a:t>
            </a:r>
            <a:r>
              <a:rPr sz="1400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400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ανταλλαγή</a:t>
            </a:r>
            <a:r>
              <a:rPr sz="14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πληροφοριών</a:t>
            </a:r>
            <a:r>
              <a:rPr sz="1400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σχετικά </a:t>
            </a:r>
            <a:r>
              <a:rPr sz="1400" spc="-3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τις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απειλές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μπορεί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να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βελτιώσει την ανθεκτικότητα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έναντι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απειλών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στον κυβερνοχώρο,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ιδίως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εκείνων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στοχεύουν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υποδομές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ζωτικής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σημασίας.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2800" y="5035867"/>
            <a:ext cx="40544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1535" y="1994217"/>
              <a:ext cx="857885" cy="221488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42409" y="476250"/>
            <a:ext cx="69932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120" dirty="0">
                <a:latin typeface="Calibri"/>
                <a:cs typeface="Calibri"/>
              </a:rPr>
              <a:t>Προκλήσεις</a:t>
            </a:r>
            <a:r>
              <a:rPr sz="2000" b="1" spc="235" dirty="0">
                <a:latin typeface="Calibri"/>
                <a:cs typeface="Calibri"/>
              </a:rPr>
              <a:t> </a:t>
            </a:r>
            <a:r>
              <a:rPr sz="2000" b="1" spc="125" dirty="0">
                <a:latin typeface="Calibri"/>
                <a:cs typeface="Calibri"/>
              </a:rPr>
              <a:t>κυβερνοασφάλειας</a:t>
            </a:r>
            <a:r>
              <a:rPr sz="2000" b="1" spc="245" dirty="0">
                <a:latin typeface="Calibri"/>
                <a:cs typeface="Calibri"/>
              </a:rPr>
              <a:t> </a:t>
            </a:r>
            <a:r>
              <a:rPr sz="2000" b="1" spc="85" dirty="0">
                <a:latin typeface="Calibri"/>
                <a:cs typeface="Calibri"/>
              </a:rPr>
              <a:t>στον</a:t>
            </a:r>
            <a:r>
              <a:rPr sz="2000" b="1" spc="170" dirty="0">
                <a:latin typeface="Calibri"/>
                <a:cs typeface="Calibri"/>
              </a:rPr>
              <a:t> </a:t>
            </a:r>
            <a:r>
              <a:rPr sz="2000" b="1" spc="100" dirty="0">
                <a:latin typeface="Calibri"/>
                <a:cs typeface="Calibri"/>
              </a:rPr>
              <a:t>τομέα</a:t>
            </a:r>
            <a:r>
              <a:rPr sz="2000" b="1" spc="200" dirty="0">
                <a:latin typeface="Calibri"/>
                <a:cs typeface="Calibri"/>
              </a:rPr>
              <a:t> </a:t>
            </a:r>
            <a:r>
              <a:rPr sz="2000" b="1" spc="80" dirty="0">
                <a:latin typeface="Calibri"/>
                <a:cs typeface="Calibri"/>
              </a:rPr>
              <a:t>της</a:t>
            </a:r>
            <a:r>
              <a:rPr sz="2000" b="1" spc="185" dirty="0">
                <a:latin typeface="Calibri"/>
                <a:cs typeface="Calibri"/>
              </a:rPr>
              <a:t> </a:t>
            </a:r>
            <a:r>
              <a:rPr sz="2000" b="1" spc="100" dirty="0">
                <a:latin typeface="Calibri"/>
                <a:cs typeface="Calibri"/>
              </a:rPr>
              <a:t>ενέργειας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92854" y="1091565"/>
            <a:ext cx="7998459" cy="2525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5500"/>
              </a:lnSpc>
              <a:spcBef>
                <a:spcPts val="100"/>
              </a:spcBef>
            </a:pP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Απαιτήσεις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σε πραγματικό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χρόνο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περιορίζοντας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υλοποίηση τυποποιημένων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μέτρων ασφαλείας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λόγω προβλημάτων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λανθάνων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χρόνου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5500"/>
              </a:lnSpc>
              <a:spcBef>
                <a:spcPts val="1235"/>
              </a:spcBef>
            </a:pP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Διαδοχική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σύνδεση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Διασυνδεδεμένες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ηλεκτρικές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εγκαταστάσεις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αγωγοί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δεδομένων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μπορούν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οδηγήσουν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εκτεταμένες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διακοπές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ελλείψεις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εφοδιασμού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πέρα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τα σύνορα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5500"/>
              </a:lnSpc>
              <a:spcBef>
                <a:spcPts val="1230"/>
              </a:spcBef>
            </a:pP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Παρωχημένα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νέες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τεχνολογίες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Ολοκλήρωση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παρωχημένων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συστημάτων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σύγχρονες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τεχνολογίες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αυτοματισμού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όπως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οι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συσκευές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IoT,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ενέχει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κινδύνους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κυβερνοχώρο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2800" y="4665345"/>
            <a:ext cx="40544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9627" y="1901189"/>
              <a:ext cx="905510" cy="239045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42409" y="969009"/>
            <a:ext cx="38982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125" dirty="0">
                <a:latin typeface="Calibri"/>
                <a:cs typeface="Calibri"/>
              </a:rPr>
              <a:t>Διακυβέρνηση</a:t>
            </a:r>
            <a:r>
              <a:rPr sz="2000" b="1" spc="204" dirty="0">
                <a:latin typeface="Calibri"/>
                <a:cs typeface="Calibri"/>
              </a:rPr>
              <a:t> </a:t>
            </a:r>
            <a:r>
              <a:rPr sz="2000" b="1" spc="80" dirty="0">
                <a:latin typeface="Calibri"/>
                <a:cs typeface="Calibri"/>
              </a:rPr>
              <a:t>και</a:t>
            </a:r>
            <a:r>
              <a:rPr sz="2000" b="1" spc="165" dirty="0">
                <a:latin typeface="Calibri"/>
                <a:cs typeface="Calibri"/>
              </a:rPr>
              <a:t> </a:t>
            </a:r>
            <a:r>
              <a:rPr sz="2000" b="1" spc="110" dirty="0">
                <a:latin typeface="Calibri"/>
                <a:cs typeface="Calibri"/>
              </a:rPr>
              <a:t>οικοσύστημα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28084" y="1861184"/>
            <a:ext cx="8063865" cy="3230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ts val="2380"/>
              </a:lnSpc>
              <a:buClr>
                <a:srgbClr val="FFB800"/>
              </a:buClr>
              <a:buSzPct val="141176"/>
              <a:buFont typeface="Times New Roman"/>
              <a:buAutoNum type="arabicPeriod"/>
              <a:tabLst>
                <a:tab pos="469265" algn="l"/>
                <a:tab pos="469900" algn="l"/>
              </a:tabLst>
            </a:pP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Υπάρχει</a:t>
            </a:r>
            <a:r>
              <a:rPr sz="17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επικαιροποιημένος</a:t>
            </a:r>
            <a:r>
              <a:rPr sz="17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κατάλογος</a:t>
            </a:r>
            <a:r>
              <a:rPr sz="17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7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πιο</a:t>
            </a:r>
            <a:r>
              <a:rPr sz="17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κρίσιμων</a:t>
            </a:r>
            <a:r>
              <a:rPr sz="17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συστημάτων</a:t>
            </a:r>
            <a:r>
              <a:rPr sz="1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ΤΠ</a:t>
            </a:r>
            <a:r>
              <a:rPr sz="17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endParaRPr sz="1700">
              <a:latin typeface="Calibri"/>
              <a:cs typeface="Calibri"/>
            </a:endParaRPr>
          </a:p>
          <a:p>
            <a:pPr marL="469900">
              <a:lnSpc>
                <a:spcPts val="2025"/>
              </a:lnSpc>
            </a:pP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ΟΤ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ποιες</a:t>
            </a:r>
            <a:r>
              <a:rPr sz="17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είναι</a:t>
            </a:r>
            <a:r>
              <a:rPr sz="17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σχετικές</a:t>
            </a:r>
            <a:r>
              <a:rPr sz="17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απειλές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7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θα</a:t>
            </a:r>
            <a:r>
              <a:rPr sz="17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μπορούσαν</a:t>
            </a:r>
            <a:endParaRPr sz="17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110"/>
              </a:spcBef>
            </a:pP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7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επηρεάσουν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700">
              <a:latin typeface="Times New Roman"/>
              <a:cs typeface="Times New Roman"/>
            </a:endParaRPr>
          </a:p>
          <a:p>
            <a:pPr marL="469900" marR="5080" indent="-457200" algn="just">
              <a:lnSpc>
                <a:spcPct val="103400"/>
              </a:lnSpc>
              <a:spcBef>
                <a:spcPts val="1175"/>
              </a:spcBef>
              <a:buClr>
                <a:srgbClr val="FFB800"/>
              </a:buClr>
              <a:buSzPct val="141176"/>
              <a:buFont typeface="Times New Roman"/>
              <a:buAutoNum type="arabicPeriod" startAt="2"/>
              <a:tabLst>
                <a:tab pos="469900" algn="l"/>
              </a:tabLst>
            </a:pP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Διαθέτουμε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ένα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συνολικό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πρόγραμμα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διαχείρισης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κινδύνων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επίσης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γνωστό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ως</a:t>
            </a:r>
            <a:r>
              <a:rPr sz="17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σύστημα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διαχείρισης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της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ασφάλειας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πληροφοριών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)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καλύπτει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τόσο τα συστήματα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ΤΠ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όσο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 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τα συστήματα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ΟΤ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700">
              <a:latin typeface="Times New Roman"/>
              <a:cs typeface="Times New Roman"/>
            </a:endParaRPr>
          </a:p>
          <a:p>
            <a:pPr marL="469900" marR="5080" indent="-457200" algn="just">
              <a:lnSpc>
                <a:spcPct val="102299"/>
              </a:lnSpc>
              <a:spcBef>
                <a:spcPts val="1195"/>
              </a:spcBef>
              <a:buClr>
                <a:srgbClr val="FFB800"/>
              </a:buClr>
              <a:buSzPct val="141176"/>
              <a:buFont typeface="Times New Roman"/>
              <a:buAutoNum type="arabicPeriod" startAt="2"/>
              <a:tabLst>
                <a:tab pos="469900" algn="l"/>
              </a:tabLst>
            </a:pP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Έχουμε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καλή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κατανόηση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συνολικού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οικοσυστήματός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μας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προαπαιτούμενων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οργανισμών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μας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εντός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εκτός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του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προμηθευτών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πωλητών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μας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2800" y="6193154"/>
            <a:ext cx="40544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2644" y="2102802"/>
              <a:ext cx="853757" cy="205009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42409" y="422275"/>
            <a:ext cx="13430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114" dirty="0">
                <a:latin typeface="Calibri"/>
                <a:cs typeface="Calibri"/>
              </a:rPr>
              <a:t>Προστασία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28084" y="993775"/>
            <a:ext cx="8062595" cy="4258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ts val="2380"/>
              </a:lnSpc>
              <a:buClr>
                <a:srgbClr val="FFB800"/>
              </a:buClr>
              <a:buSzPct val="141176"/>
              <a:buFont typeface="Times New Roman"/>
              <a:buAutoNum type="arabicPeriod"/>
              <a:tabLst>
                <a:tab pos="469265" algn="l"/>
                <a:tab pos="469900" algn="l"/>
              </a:tabLst>
            </a:pP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Προγραμματίζουμε</a:t>
            </a:r>
            <a:r>
              <a:rPr sz="1700" spc="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ένα</a:t>
            </a:r>
            <a:r>
              <a:rPr sz="170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πρόγραμμα</a:t>
            </a:r>
            <a:r>
              <a:rPr sz="1700" spc="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διαχείρισης</a:t>
            </a:r>
            <a:r>
              <a:rPr sz="170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ευπαθειών</a:t>
            </a:r>
            <a:r>
              <a:rPr sz="170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700" spc="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διασφαλίζει</a:t>
            </a:r>
            <a:endParaRPr sz="1700">
              <a:latin typeface="Calibri"/>
              <a:cs typeface="Calibri"/>
            </a:endParaRPr>
          </a:p>
          <a:p>
            <a:pPr marL="469900">
              <a:lnSpc>
                <a:spcPts val="2025"/>
              </a:lnSpc>
            </a:pP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ότι</a:t>
            </a:r>
            <a:r>
              <a:rPr sz="1700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όλα</a:t>
            </a:r>
            <a:r>
              <a:rPr sz="1700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700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700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ΤΠ</a:t>
            </a:r>
            <a:r>
              <a:rPr sz="1700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ΟΤ</a:t>
            </a:r>
            <a:r>
              <a:rPr sz="1700" spc="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ενημερώνονται</a:t>
            </a:r>
            <a:r>
              <a:rPr sz="1700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διόρθωσης</a:t>
            </a:r>
            <a:r>
              <a:rPr sz="1700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ασφαλείας</a:t>
            </a:r>
            <a:endParaRPr sz="1700">
              <a:latin typeface="Calibri"/>
              <a:cs typeface="Calibri"/>
            </a:endParaRPr>
          </a:p>
          <a:p>
            <a:pPr marL="469900" marR="5080">
              <a:lnSpc>
                <a:spcPct val="105500"/>
              </a:lnSpc>
              <a:tabLst>
                <a:tab pos="1631314" algn="l"/>
                <a:tab pos="2232025" algn="l"/>
                <a:tab pos="3970020" algn="l"/>
                <a:tab pos="4640580" algn="l"/>
                <a:tab pos="5046980" algn="l"/>
                <a:tab pos="6372225" algn="l"/>
                <a:tab pos="6788150" algn="l"/>
              </a:tabLst>
            </a:pP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εγκ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spc="4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spc="114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700" spc="10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spc="110" dirty="0">
                <a:solidFill>
                  <a:srgbClr val="FFFFFF"/>
                </a:solidFill>
                <a:latin typeface="Calibri"/>
                <a:cs typeface="Calibri"/>
              </a:rPr>
              <a:t>ώ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προ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μμα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spc="55" dirty="0">
                <a:solidFill>
                  <a:srgbClr val="FFFFFF"/>
                </a:solidFill>
                <a:latin typeface="Calibri"/>
                <a:cs typeface="Calibri"/>
              </a:rPr>
              <a:t>ίζε</a:t>
            </a:r>
            <a:r>
              <a:rPr sz="1700" spc="4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πρό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μμ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ωχημένα 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700">
              <a:latin typeface="Times New Roman"/>
              <a:cs typeface="Times New Roman"/>
            </a:endParaRPr>
          </a:p>
          <a:p>
            <a:pPr marL="469900" marR="6350" indent="-457200" algn="just">
              <a:lnSpc>
                <a:spcPct val="102299"/>
              </a:lnSpc>
              <a:spcBef>
                <a:spcPts val="1210"/>
              </a:spcBef>
              <a:buClr>
                <a:srgbClr val="FFB800"/>
              </a:buClr>
              <a:buSzPct val="141176"/>
              <a:buFont typeface="Times New Roman"/>
              <a:buAutoNum type="arabicPeriod" startAt="2"/>
              <a:tabLst>
                <a:tab pos="469900" algn="l"/>
              </a:tabLst>
            </a:pP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Διαθέτουμε προστασία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απομακρυσμένη πρόσβαση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σε συστήματα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ΤΠ 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ΟΤ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όπως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επαλήθευση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δύο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παραγόντων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ιδίως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προνομιακούς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λογαριασμούς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απολογισμούς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διαχειριστών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);</a:t>
            </a:r>
            <a:endParaRPr sz="1700">
              <a:latin typeface="Times New Roman"/>
              <a:cs typeface="Times New Roman"/>
            </a:endParaRPr>
          </a:p>
          <a:p>
            <a:pPr marL="469900" marR="9525" indent="-457200" algn="just">
              <a:lnSpc>
                <a:spcPct val="93000"/>
              </a:lnSpc>
              <a:spcBef>
                <a:spcPts val="1470"/>
              </a:spcBef>
              <a:buClr>
                <a:srgbClr val="FFB800"/>
              </a:buClr>
              <a:buSzPct val="141176"/>
              <a:buAutoNum type="arabicPeriod" startAt="2"/>
              <a:tabLst>
                <a:tab pos="469900" algn="l"/>
              </a:tabLst>
            </a:pP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Έχουμε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κατάτμηση στο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του οργανισμού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υλοποιούμε αρχές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αρχιτεκτονικής </a:t>
            </a:r>
            <a:r>
              <a:rPr sz="1700" spc="-40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δικτύου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μηδενικής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εμπιστοσύνης.</a:t>
            </a:r>
            <a:endParaRPr sz="1700">
              <a:latin typeface="Times New Roman"/>
              <a:cs typeface="Times New Roman"/>
            </a:endParaRPr>
          </a:p>
          <a:p>
            <a:pPr marL="469900" marR="5715" indent="-457200" algn="just">
              <a:lnSpc>
                <a:spcPct val="103400"/>
              </a:lnSpc>
              <a:spcBef>
                <a:spcPts val="1070"/>
              </a:spcBef>
              <a:buClr>
                <a:srgbClr val="FFB800"/>
              </a:buClr>
              <a:buSzPct val="141176"/>
              <a:buFont typeface="Times New Roman"/>
              <a:buAutoNum type="arabicPeriod" startAt="2"/>
              <a:tabLst>
                <a:tab pos="469900" algn="l"/>
              </a:tabLst>
            </a:pP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Είναι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προσωπικό μας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ενήμερο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απειλές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phishing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άλλες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φόρμες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επιθέσεων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κυβερνοχώρο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Προγραμματίζετε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ένα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πρόγραμμα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εκπαίδευσης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ευαισθητοποίησης του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προσωπικού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σε θέματα ασφάλειας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622800" y="5617546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486400" cy="6853555"/>
            <a:chOff x="0" y="0"/>
            <a:chExt cx="5486400" cy="685355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5985" y="2282189"/>
              <a:ext cx="736282" cy="165735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42409" y="220345"/>
            <a:ext cx="8731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245" dirty="0">
                <a:latin typeface="Calibri"/>
                <a:cs typeface="Calibri"/>
              </a:rPr>
              <a:t>Ά</a:t>
            </a:r>
            <a:r>
              <a:rPr sz="2000" b="1" spc="235" dirty="0">
                <a:latin typeface="Calibri"/>
                <a:cs typeface="Calibri"/>
              </a:rPr>
              <a:t>μ</a:t>
            </a:r>
            <a:r>
              <a:rPr sz="2000" b="1" spc="229" dirty="0">
                <a:latin typeface="Calibri"/>
                <a:cs typeface="Calibri"/>
              </a:rPr>
              <a:t>υ</a:t>
            </a:r>
            <a:r>
              <a:rPr sz="2000" b="1" spc="204" dirty="0">
                <a:latin typeface="Calibri"/>
                <a:cs typeface="Calibri"/>
              </a:rPr>
              <a:t>ν</a:t>
            </a:r>
            <a:r>
              <a:rPr sz="2000" b="1" spc="180" dirty="0">
                <a:latin typeface="Calibri"/>
                <a:cs typeface="Calibri"/>
              </a:rPr>
              <a:t>α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67404" y="716915"/>
            <a:ext cx="8355330" cy="4340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0580" indent="-457200">
              <a:lnSpc>
                <a:spcPts val="2380"/>
              </a:lnSpc>
              <a:buClr>
                <a:srgbClr val="FFB800"/>
              </a:buClr>
              <a:buSzPct val="141176"/>
              <a:buFont typeface="Times New Roman"/>
              <a:buAutoNum type="arabicPeriod"/>
              <a:tabLst>
                <a:tab pos="829944" algn="l"/>
                <a:tab pos="830580" algn="l"/>
              </a:tabLst>
            </a:pP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Έχουμε σαφείς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ρόλους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σημεία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επαφής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αντιμετώπιση</a:t>
            </a:r>
            <a:endParaRPr sz="1700">
              <a:latin typeface="Calibri"/>
              <a:cs typeface="Calibri"/>
            </a:endParaRPr>
          </a:p>
          <a:p>
            <a:pPr marL="830580">
              <a:lnSpc>
                <a:spcPts val="2025"/>
              </a:lnSpc>
            </a:pP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περιστατικών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τόσο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περιστατικά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ΤΠ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όσο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περιστατικά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ΟΤ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700">
              <a:latin typeface="Times New Roman"/>
              <a:cs typeface="Times New Roman"/>
            </a:endParaRPr>
          </a:p>
          <a:p>
            <a:pPr marL="830580" marR="711835" indent="-457200">
              <a:lnSpc>
                <a:spcPct val="98700"/>
              </a:lnSpc>
              <a:spcBef>
                <a:spcPts val="1295"/>
              </a:spcBef>
              <a:buClr>
                <a:srgbClr val="FFB800"/>
              </a:buClr>
              <a:buSzPct val="141176"/>
              <a:buFont typeface="Times New Roman"/>
              <a:buAutoNum type="arabicPeriod" startAt="2"/>
              <a:tabLst>
                <a:tab pos="829944" algn="l"/>
                <a:tab pos="830580" algn="l"/>
              </a:tabLst>
            </a:pP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Διαθέτουμε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επικαιροποιημένα</a:t>
            </a:r>
            <a:r>
              <a:rPr sz="17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σχέδια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διαδικασίες</a:t>
            </a:r>
            <a:r>
              <a:rPr sz="17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αντιμετώπισης </a:t>
            </a:r>
            <a:r>
              <a:rPr sz="1700" spc="-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περιστατικών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δοκιμάσαμε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πρόσφατα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155" dirty="0">
                <a:solidFill>
                  <a:srgbClr val="FFFFFF"/>
                </a:solidFill>
                <a:latin typeface="Calibri"/>
                <a:cs typeface="Calibri"/>
              </a:rPr>
              <a:t>Ανθεκτικότητα</a:t>
            </a:r>
            <a:endParaRPr sz="2000">
              <a:latin typeface="Calibri"/>
              <a:cs typeface="Calibri"/>
            </a:endParaRPr>
          </a:p>
          <a:p>
            <a:pPr marL="469900" marR="5080" indent="-457200">
              <a:lnSpc>
                <a:spcPct val="98700"/>
              </a:lnSpc>
              <a:spcBef>
                <a:spcPts val="1405"/>
              </a:spcBef>
              <a:buClr>
                <a:srgbClr val="FFB800"/>
              </a:buClr>
              <a:buSzPct val="141176"/>
              <a:buFont typeface="Times New Roman"/>
              <a:buAutoNum type="arabicPeriod"/>
              <a:tabLst>
                <a:tab pos="469265" algn="l"/>
                <a:tab pos="469900" algn="l"/>
              </a:tabLst>
            </a:pPr>
            <a:r>
              <a:rPr sz="1700" spc="120" dirty="0">
                <a:solidFill>
                  <a:srgbClr val="FFFFFF"/>
                </a:solidFill>
                <a:latin typeface="Calibri"/>
                <a:cs typeface="Calibri"/>
              </a:rPr>
              <a:t>Διαθέτουμε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1700" spc="114" dirty="0">
                <a:solidFill>
                  <a:srgbClr val="FFFFFF"/>
                </a:solidFill>
                <a:latin typeface="Calibri"/>
                <a:cs typeface="Calibri"/>
              </a:rPr>
              <a:t>κατάλληλες </a:t>
            </a:r>
            <a:r>
              <a:rPr sz="1700" spc="110" dirty="0">
                <a:solidFill>
                  <a:srgbClr val="FFFFFF"/>
                </a:solidFill>
                <a:latin typeface="Calibri"/>
                <a:cs typeface="Calibri"/>
              </a:rPr>
              <a:t>διαδικασίες </a:t>
            </a:r>
            <a:r>
              <a:rPr sz="1700" spc="114" dirty="0">
                <a:solidFill>
                  <a:srgbClr val="FFFFFF"/>
                </a:solidFill>
                <a:latin typeface="Calibri"/>
                <a:cs typeface="Calibri"/>
              </a:rPr>
              <a:t>δημιουργίας </a:t>
            </a:r>
            <a:r>
              <a:rPr sz="1700" spc="125" dirty="0">
                <a:solidFill>
                  <a:srgbClr val="FFFFFF"/>
                </a:solidFill>
                <a:latin typeface="Calibri"/>
                <a:cs typeface="Calibri"/>
              </a:rPr>
              <a:t>αντιγράφων ασφαλείας </a:t>
            </a:r>
            <a:r>
              <a:rPr sz="1700" spc="-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11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7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114" dirty="0">
                <a:solidFill>
                  <a:srgbClr val="FFFFFF"/>
                </a:solidFill>
                <a:latin typeface="Calibri"/>
                <a:cs typeface="Calibri"/>
              </a:rPr>
              <a:t>ανάκτησης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700">
              <a:latin typeface="Times New Roman"/>
              <a:cs typeface="Times New Roman"/>
            </a:endParaRPr>
          </a:p>
          <a:p>
            <a:pPr marL="469900" marR="149225" indent="-457200">
              <a:lnSpc>
                <a:spcPct val="100499"/>
              </a:lnSpc>
              <a:spcBef>
                <a:spcPts val="1240"/>
              </a:spcBef>
              <a:buClr>
                <a:srgbClr val="FFB800"/>
              </a:buClr>
              <a:buSzPct val="141176"/>
              <a:buFont typeface="Times New Roman"/>
              <a:buAutoNum type="arabicPeriod"/>
              <a:tabLst>
                <a:tab pos="469265" algn="l"/>
                <a:tab pos="469900" algn="l"/>
                <a:tab pos="1208405" algn="l"/>
                <a:tab pos="1941195" algn="l"/>
                <a:tab pos="2921635" algn="l"/>
                <a:tab pos="4678680" algn="l"/>
                <a:tab pos="6169660" algn="l"/>
                <a:tab pos="7894955" algn="l"/>
              </a:tabLst>
            </a:pP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1700" spc="4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5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700" spc="5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spc="1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5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700" spc="45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ου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5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spc="5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700" spc="5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spc="6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700" spc="5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700" spc="5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700" spc="3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700" spc="55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700" spc="3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ησ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υν</a:t>
            </a:r>
            <a:r>
              <a:rPr sz="1700" spc="65" dirty="0">
                <a:solidFill>
                  <a:srgbClr val="FFFFFF"/>
                </a:solidFill>
                <a:latin typeface="Calibri"/>
                <a:cs typeface="Calibri"/>
              </a:rPr>
              <a:t>εχή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700" spc="4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700" spc="40" dirty="0">
                <a:solidFill>
                  <a:srgbClr val="FFFFFF"/>
                </a:solidFill>
                <a:latin typeface="Calibri"/>
                <a:cs typeface="Calibri"/>
              </a:rPr>
              <a:t>ι 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σχέδια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έκτακτης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ανάγκης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δοκιμάσαμε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πρόσφατα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700">
              <a:latin typeface="Times New Roman"/>
              <a:cs typeface="Times New Roman"/>
            </a:endParaRPr>
          </a:p>
          <a:p>
            <a:pPr marL="469900" marR="257810" indent="-457200">
              <a:lnSpc>
                <a:spcPct val="98700"/>
              </a:lnSpc>
              <a:spcBef>
                <a:spcPts val="1315"/>
              </a:spcBef>
              <a:buClr>
                <a:srgbClr val="FFB800"/>
              </a:buClr>
              <a:buSzPct val="141176"/>
              <a:buFont typeface="Times New Roman"/>
              <a:buAutoNum type="arabicPeriod"/>
              <a:tabLst>
                <a:tab pos="469265" algn="l"/>
                <a:tab pos="469900" algn="l"/>
              </a:tabLst>
            </a:pP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Διαθέτουμε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διαδικασίες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διαχείρισης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κρίσεων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7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γνωρίζουμε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με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ποιον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πρέπει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700" spc="-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επικοινωνήσουμε σε περίπτωση επιθέσεων</a:t>
            </a:r>
            <a:r>
              <a:rPr sz="17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9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7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Calibri"/>
                <a:cs typeface="Calibri"/>
              </a:rPr>
              <a:t>περιστατικών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88534" y="5183822"/>
            <a:ext cx="6911975" cy="193675"/>
          </a:xfrm>
          <a:custGeom>
            <a:avLst/>
            <a:gdLst/>
            <a:ahLst/>
            <a:cxnLst/>
            <a:rect l="l" t="t" r="r" b="b"/>
            <a:pathLst>
              <a:path w="6911975" h="193675">
                <a:moveTo>
                  <a:pt x="6911975" y="0"/>
                </a:moveTo>
                <a:lnTo>
                  <a:pt x="0" y="0"/>
                </a:lnTo>
                <a:lnTo>
                  <a:pt x="0" y="193674"/>
                </a:lnTo>
                <a:lnTo>
                  <a:pt x="6911975" y="193674"/>
                </a:lnTo>
                <a:lnTo>
                  <a:pt x="691197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788534" y="5183822"/>
            <a:ext cx="6911975" cy="193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40"/>
              </a:lnSpc>
            </a:pPr>
            <a:r>
              <a:rPr sz="1250" spc="85" dirty="0">
                <a:latin typeface="Calibri"/>
                <a:cs typeface="Calibri"/>
              </a:rPr>
              <a:t>ENISA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ΚυβερνοασφάλειαςΠΡΟΕΤΟΙΜΑΣΊΑ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ΕΠΙΘΈΣΕΙΣ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ΣΤΟΝ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ΚΥΒΕΡΝΟΧΏΡΟ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ΣΤΟΝ</a:t>
            </a:r>
            <a:r>
              <a:rPr sz="1250" spc="8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ΤΟΜΈΑ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88534" y="5377497"/>
            <a:ext cx="1118235" cy="193675"/>
          </a:xfrm>
          <a:custGeom>
            <a:avLst/>
            <a:gdLst/>
            <a:ahLst/>
            <a:cxnLst/>
            <a:rect l="l" t="t" r="r" b="b"/>
            <a:pathLst>
              <a:path w="1118235" h="193675">
                <a:moveTo>
                  <a:pt x="1118235" y="0"/>
                </a:moveTo>
                <a:lnTo>
                  <a:pt x="0" y="0"/>
                </a:lnTo>
                <a:lnTo>
                  <a:pt x="0" y="193674"/>
                </a:lnTo>
                <a:lnTo>
                  <a:pt x="1118235" y="193674"/>
                </a:lnTo>
                <a:lnTo>
                  <a:pt x="1118235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788534" y="5377497"/>
            <a:ext cx="1130935" cy="193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40"/>
              </a:lnSpc>
            </a:pPr>
            <a:r>
              <a:rPr sz="1250" spc="95" dirty="0">
                <a:latin typeface="Calibri"/>
                <a:cs typeface="Calibri"/>
              </a:rPr>
              <a:t>ΤΗΣ</a:t>
            </a:r>
            <a:r>
              <a:rPr sz="1250" spc="-1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ΕΝΈΡΓΕΙΑΣ</a:t>
            </a:r>
            <a:endParaRPr sz="125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1052" y="6410007"/>
            <a:ext cx="2500947" cy="44799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622800" y="6016009"/>
            <a:ext cx="4054475" cy="14859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85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850" b="1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b="1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850" b="1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85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50" b="1" i="1" spc="1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493509" y="33337"/>
            <a:ext cx="5617845" cy="6819900"/>
            <a:chOff x="6493509" y="33337"/>
            <a:chExt cx="5617845" cy="6819900"/>
          </a:xfrm>
        </p:grpSpPr>
        <p:sp>
          <p:nvSpPr>
            <p:cNvPr id="4" name="object 4"/>
            <p:cNvSpPr/>
            <p:nvPr/>
          </p:nvSpPr>
          <p:spPr>
            <a:xfrm>
              <a:off x="6493509" y="33337"/>
              <a:ext cx="5347335" cy="6819900"/>
            </a:xfrm>
            <a:custGeom>
              <a:avLst/>
              <a:gdLst/>
              <a:ahLst/>
              <a:cxnLst/>
              <a:rect l="l" t="t" r="r" b="b"/>
              <a:pathLst>
                <a:path w="5347334" h="6819900">
                  <a:moveTo>
                    <a:pt x="5347335" y="0"/>
                  </a:moveTo>
                  <a:lnTo>
                    <a:pt x="1917382" y="0"/>
                  </a:lnTo>
                  <a:lnTo>
                    <a:pt x="0" y="6819582"/>
                  </a:lnTo>
                  <a:lnTo>
                    <a:pt x="3429952" y="6819582"/>
                  </a:lnTo>
                  <a:lnTo>
                    <a:pt x="5347335" y="0"/>
                  </a:lnTo>
                  <a:close/>
                </a:path>
              </a:pathLst>
            </a:custGeom>
            <a:solidFill>
              <a:srgbClr val="FFB800">
                <a:alpha val="1254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10407" y="6329362"/>
              <a:ext cx="2500947" cy="46482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0" y="0"/>
            <a:ext cx="6250940" cy="6853555"/>
            <a:chOff x="0" y="0"/>
            <a:chExt cx="6250940" cy="6853555"/>
          </a:xfrm>
        </p:grpSpPr>
        <p:sp>
          <p:nvSpPr>
            <p:cNvPr id="7" name="object 7"/>
            <p:cNvSpPr/>
            <p:nvPr/>
          </p:nvSpPr>
          <p:spPr>
            <a:xfrm>
              <a:off x="5451475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486399" cy="685355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528059" y="2117407"/>
            <a:ext cx="7522845" cy="67967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264795">
              <a:lnSpc>
                <a:spcPts val="4890"/>
              </a:lnSpc>
              <a:spcBef>
                <a:spcPts val="400"/>
              </a:spcBef>
            </a:pPr>
            <a:r>
              <a:rPr sz="4250" b="1" spc="50" dirty="0" err="1">
                <a:solidFill>
                  <a:srgbClr val="FFB800"/>
                </a:solidFill>
                <a:latin typeface="Times New Roman"/>
                <a:cs typeface="Times New Roman"/>
              </a:rPr>
              <a:t>Ευχ</a:t>
            </a:r>
            <a:r>
              <a:rPr sz="4250" b="1" spc="50" dirty="0">
                <a:solidFill>
                  <a:srgbClr val="FFB800"/>
                </a:solidFill>
                <a:latin typeface="Times New Roman"/>
                <a:cs typeface="Times New Roman"/>
              </a:rPr>
              <a:t>αριστώ</a:t>
            </a:r>
            <a:endParaRPr sz="42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99534" y="5541962"/>
            <a:ext cx="4147185" cy="8934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-5" dirty="0">
                <a:solidFill>
                  <a:srgbClr val="FFFFFF"/>
                </a:solidFill>
                <a:latin typeface="Calibri"/>
                <a:cs typeface="Calibri"/>
              </a:rPr>
              <a:t>Παρουσιάστρια</a:t>
            </a:r>
            <a:r>
              <a:rPr sz="12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25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-5" dirty="0">
                <a:solidFill>
                  <a:srgbClr val="FFFFFF"/>
                </a:solidFill>
                <a:latin typeface="Calibri"/>
                <a:cs typeface="Calibri"/>
              </a:rPr>
              <a:t>Στυλιανός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FFFFFF"/>
                </a:solidFill>
                <a:latin typeface="Calibri"/>
                <a:cs typeface="Calibri"/>
              </a:rPr>
              <a:t>Καραγιάννης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25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-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4000"/>
              </a:lnSpc>
            </a:pP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Παρακαλούμε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στείλτε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όλες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ερωτήσεις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στη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διεύθυνση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1250" spc="-2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-15" dirty="0">
                <a:solidFill>
                  <a:srgbClr val="FFFFFF"/>
                </a:solidFill>
                <a:latin typeface="Times New Roman"/>
                <a:cs typeface="Times New Roman"/>
                <a:hlinkClick r:id="rId4"/>
              </a:rPr>
              <a:t>stylianos.karagiannis@pdmfc.com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44182"/>
            <a:ext cx="12111355" cy="6884034"/>
            <a:chOff x="304800" y="444182"/>
            <a:chExt cx="12111355" cy="6884034"/>
          </a:xfrm>
        </p:grpSpPr>
        <p:sp>
          <p:nvSpPr>
            <p:cNvPr id="3" name="object 3"/>
            <p:cNvSpPr/>
            <p:nvPr/>
          </p:nvSpPr>
          <p:spPr>
            <a:xfrm>
              <a:off x="5690552" y="458787"/>
              <a:ext cx="5361305" cy="6839584"/>
            </a:xfrm>
            <a:custGeom>
              <a:avLst/>
              <a:gdLst/>
              <a:ahLst/>
              <a:cxnLst/>
              <a:rect l="l" t="t" r="r" b="b"/>
              <a:pathLst>
                <a:path w="5361305" h="6839584">
                  <a:moveTo>
                    <a:pt x="5361305" y="0"/>
                  </a:moveTo>
                  <a:lnTo>
                    <a:pt x="1923414" y="0"/>
                  </a:lnTo>
                  <a:lnTo>
                    <a:pt x="0" y="6839584"/>
                  </a:lnTo>
                  <a:lnTo>
                    <a:pt x="3439794" y="6839584"/>
                  </a:lnTo>
                  <a:lnTo>
                    <a:pt x="5361305" y="0"/>
                  </a:lnTo>
                  <a:close/>
                </a:path>
              </a:pathLst>
            </a:custGeom>
            <a:solidFill>
              <a:srgbClr val="FFB800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67275" y="457199"/>
              <a:ext cx="1925320" cy="6858000"/>
            </a:xfrm>
            <a:custGeom>
              <a:avLst/>
              <a:gdLst/>
              <a:ahLst/>
              <a:cxnLst/>
              <a:rect l="l" t="t" r="r" b="b"/>
              <a:pathLst>
                <a:path w="1925320" h="6858000">
                  <a:moveTo>
                    <a:pt x="1925320" y="0"/>
                  </a:moveTo>
                  <a:lnTo>
                    <a:pt x="0" y="6858000"/>
                  </a:lnTo>
                </a:path>
              </a:pathLst>
            </a:custGeom>
            <a:ln w="2603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3175" y="457199"/>
              <a:ext cx="2549525" cy="6847205"/>
            </a:xfrm>
            <a:custGeom>
              <a:avLst/>
              <a:gdLst/>
              <a:ahLst/>
              <a:cxnLst/>
              <a:rect l="l" t="t" r="r" b="b"/>
              <a:pathLst>
                <a:path w="2549525" h="6847205">
                  <a:moveTo>
                    <a:pt x="1325562" y="2279650"/>
                  </a:moveTo>
                  <a:lnTo>
                    <a:pt x="1275397" y="2287587"/>
                  </a:lnTo>
                  <a:lnTo>
                    <a:pt x="1229995" y="2308860"/>
                  </a:lnTo>
                  <a:lnTo>
                    <a:pt x="1191577" y="2341562"/>
                  </a:lnTo>
                  <a:lnTo>
                    <a:pt x="1162685" y="2385060"/>
                  </a:lnTo>
                  <a:lnTo>
                    <a:pt x="1162685" y="2386647"/>
                  </a:lnTo>
                  <a:lnTo>
                    <a:pt x="821372" y="3659187"/>
                  </a:lnTo>
                  <a:lnTo>
                    <a:pt x="0" y="6845934"/>
                  </a:lnTo>
                  <a:lnTo>
                    <a:pt x="13652" y="6847205"/>
                  </a:lnTo>
                  <a:lnTo>
                    <a:pt x="26035" y="6847205"/>
                  </a:lnTo>
                  <a:lnTo>
                    <a:pt x="845905" y="3664902"/>
                  </a:lnTo>
                  <a:lnTo>
                    <a:pt x="1187132" y="2394267"/>
                  </a:lnTo>
                  <a:lnTo>
                    <a:pt x="1211579" y="2356485"/>
                  </a:lnTo>
                  <a:lnTo>
                    <a:pt x="1244282" y="2328227"/>
                  </a:lnTo>
                  <a:lnTo>
                    <a:pt x="1283335" y="2310129"/>
                  </a:lnTo>
                  <a:lnTo>
                    <a:pt x="1325879" y="2303462"/>
                  </a:lnTo>
                  <a:lnTo>
                    <a:pt x="1420686" y="2303462"/>
                  </a:lnTo>
                  <a:lnTo>
                    <a:pt x="1377632" y="2286000"/>
                  </a:lnTo>
                  <a:lnTo>
                    <a:pt x="1325562" y="2279650"/>
                  </a:lnTo>
                  <a:close/>
                </a:path>
                <a:path w="2549525" h="6847205">
                  <a:moveTo>
                    <a:pt x="1420686" y="2303462"/>
                  </a:moveTo>
                  <a:lnTo>
                    <a:pt x="1325879" y="2303462"/>
                  </a:lnTo>
                  <a:lnTo>
                    <a:pt x="1370012" y="2308860"/>
                  </a:lnTo>
                  <a:lnTo>
                    <a:pt x="1416050" y="2329815"/>
                  </a:lnTo>
                  <a:lnTo>
                    <a:pt x="1452562" y="2363152"/>
                  </a:lnTo>
                  <a:lnTo>
                    <a:pt x="1477327" y="2405697"/>
                  </a:lnTo>
                  <a:lnTo>
                    <a:pt x="1487804" y="2453640"/>
                  </a:lnTo>
                  <a:lnTo>
                    <a:pt x="1482725" y="2503804"/>
                  </a:lnTo>
                  <a:lnTo>
                    <a:pt x="1223645" y="3457892"/>
                  </a:lnTo>
                  <a:lnTo>
                    <a:pt x="1217929" y="3492817"/>
                  </a:lnTo>
                  <a:lnTo>
                    <a:pt x="1242060" y="3596640"/>
                  </a:lnTo>
                  <a:lnTo>
                    <a:pt x="1288097" y="3650932"/>
                  </a:lnTo>
                  <a:lnTo>
                    <a:pt x="1353185" y="3683635"/>
                  </a:lnTo>
                  <a:lnTo>
                    <a:pt x="1402079" y="3689667"/>
                  </a:lnTo>
                  <a:lnTo>
                    <a:pt x="1449070" y="3683000"/>
                  </a:lnTo>
                  <a:lnTo>
                    <a:pt x="1492250" y="3664902"/>
                  </a:lnTo>
                  <a:lnTo>
                    <a:pt x="1494754" y="3662997"/>
                  </a:lnTo>
                  <a:lnTo>
                    <a:pt x="1408112" y="3662997"/>
                  </a:lnTo>
                  <a:lnTo>
                    <a:pt x="1329054" y="3646804"/>
                  </a:lnTo>
                  <a:lnTo>
                    <a:pt x="1280795" y="3609657"/>
                  </a:lnTo>
                  <a:lnTo>
                    <a:pt x="1250314" y="3556000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5585" y="2510154"/>
                  </a:lnTo>
                  <a:lnTo>
                    <a:pt x="1512570" y="2461260"/>
                  </a:lnTo>
                  <a:lnTo>
                    <a:pt x="1506537" y="2413952"/>
                  </a:lnTo>
                  <a:lnTo>
                    <a:pt x="1488439" y="2370454"/>
                  </a:lnTo>
                  <a:lnTo>
                    <a:pt x="1460182" y="2333307"/>
                  </a:lnTo>
                  <a:lnTo>
                    <a:pt x="1423035" y="2304415"/>
                  </a:lnTo>
                  <a:lnTo>
                    <a:pt x="1420686" y="2303462"/>
                  </a:lnTo>
                  <a:close/>
                </a:path>
                <a:path w="2549525" h="6847205">
                  <a:moveTo>
                    <a:pt x="2549525" y="0"/>
                  </a:moveTo>
                  <a:lnTo>
                    <a:pt x="2522220" y="0"/>
                  </a:lnTo>
                  <a:lnTo>
                    <a:pt x="1944687" y="2097087"/>
                  </a:lnTo>
                  <a:lnTo>
                    <a:pt x="1551304" y="3546475"/>
                  </a:lnTo>
                  <a:lnTo>
                    <a:pt x="1530667" y="3592195"/>
                  </a:lnTo>
                  <a:lnTo>
                    <a:pt x="1497647" y="3628390"/>
                  </a:lnTo>
                  <a:lnTo>
                    <a:pt x="1455737" y="3652520"/>
                  </a:lnTo>
                  <a:lnTo>
                    <a:pt x="1408112" y="3662997"/>
                  </a:lnTo>
                  <a:lnTo>
                    <a:pt x="1494754" y="3662997"/>
                  </a:lnTo>
                  <a:lnTo>
                    <a:pt x="1529397" y="3636645"/>
                  </a:lnTo>
                  <a:lnTo>
                    <a:pt x="1558607" y="3599179"/>
                  </a:lnTo>
                  <a:lnTo>
                    <a:pt x="1577339" y="3554095"/>
                  </a:lnTo>
                  <a:lnTo>
                    <a:pt x="1970404" y="2104707"/>
                  </a:lnTo>
                  <a:lnTo>
                    <a:pt x="2548254" y="6032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5612"/>
              <a:ext cx="5841365" cy="68611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15207" y="6809104"/>
              <a:ext cx="2500947" cy="46640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75755" y="1667827"/>
            <a:ext cx="5371465" cy="12884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3260"/>
              </a:lnSpc>
              <a:spcBef>
                <a:spcPts val="340"/>
              </a:spcBef>
            </a:pPr>
            <a:r>
              <a:rPr sz="2850" spc="90" dirty="0">
                <a:solidFill>
                  <a:srgbClr val="000000"/>
                </a:solidFill>
              </a:rPr>
              <a:t>Ουσιώδεις αρχές </a:t>
            </a:r>
            <a:r>
              <a:rPr sz="2850" spc="120" dirty="0">
                <a:solidFill>
                  <a:srgbClr val="000000"/>
                </a:solidFill>
              </a:rPr>
              <a:t>και διαχείριση </a:t>
            </a:r>
            <a:r>
              <a:rPr sz="2850" spc="125" dirty="0">
                <a:solidFill>
                  <a:srgbClr val="000000"/>
                </a:solidFill>
              </a:rPr>
              <a:t> </a:t>
            </a:r>
            <a:r>
              <a:rPr sz="2850" spc="90" dirty="0">
                <a:solidFill>
                  <a:srgbClr val="000000"/>
                </a:solidFill>
              </a:rPr>
              <a:t>της </a:t>
            </a:r>
            <a:r>
              <a:rPr sz="2850" spc="95" dirty="0">
                <a:solidFill>
                  <a:srgbClr val="000000"/>
                </a:solidFill>
              </a:rPr>
              <a:t>ασφάλειας στον </a:t>
            </a:r>
            <a:r>
              <a:rPr sz="2850" spc="100" dirty="0">
                <a:solidFill>
                  <a:srgbClr val="000000"/>
                </a:solidFill>
              </a:rPr>
              <a:t> </a:t>
            </a:r>
            <a:r>
              <a:rPr sz="2850" spc="95" dirty="0">
                <a:solidFill>
                  <a:srgbClr val="000000"/>
                </a:solidFill>
              </a:rPr>
              <a:t>κυβερνοχώρο</a:t>
            </a:r>
            <a:r>
              <a:rPr sz="2850" spc="35" dirty="0">
                <a:solidFill>
                  <a:srgbClr val="000000"/>
                </a:solidFill>
              </a:rPr>
              <a:t> </a:t>
            </a:r>
            <a:r>
              <a:rPr sz="2850" spc="114" dirty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2850" spc="114" dirty="0">
                <a:solidFill>
                  <a:srgbClr val="000000"/>
                </a:solidFill>
              </a:rPr>
              <a:t>τομέας</a:t>
            </a:r>
            <a:r>
              <a:rPr sz="2850" spc="85" dirty="0">
                <a:solidFill>
                  <a:srgbClr val="000000"/>
                </a:solidFill>
              </a:rPr>
              <a:t> </a:t>
            </a:r>
            <a:r>
              <a:rPr sz="2850" spc="100" dirty="0">
                <a:solidFill>
                  <a:srgbClr val="000000"/>
                </a:solidFill>
              </a:rPr>
              <a:t>ενέργειας</a:t>
            </a:r>
            <a:r>
              <a:rPr sz="2850" spc="10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75755" y="3075304"/>
            <a:ext cx="5043170" cy="1974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spc="105" dirty="0">
                <a:solidFill>
                  <a:srgbClr val="D6791A"/>
                </a:solidFill>
                <a:latin typeface="Times New Roman"/>
                <a:cs typeface="Times New Roman"/>
              </a:rPr>
              <a:t>CSP001</a:t>
            </a:r>
            <a:endParaRPr sz="42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335"/>
              </a:spcBef>
            </a:pPr>
            <a:r>
              <a:rPr sz="1400" spc="60" dirty="0" err="1">
                <a:latin typeface="Times New Roman"/>
                <a:cs typeface="Times New Roman"/>
              </a:rPr>
              <a:t>Θεμελιώδεις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60" dirty="0">
                <a:latin typeface="Times New Roman"/>
                <a:cs typeface="Times New Roman"/>
              </a:rPr>
              <a:t>γνώσεις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60" dirty="0">
                <a:latin typeface="Times New Roman"/>
                <a:cs typeface="Times New Roman"/>
              </a:rPr>
              <a:t>και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55" dirty="0">
                <a:latin typeface="Times New Roman"/>
                <a:cs typeface="Times New Roman"/>
              </a:rPr>
              <a:t>ταξινομία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60" dirty="0">
                <a:latin typeface="Times New Roman"/>
                <a:cs typeface="Times New Roman"/>
              </a:rPr>
              <a:t>της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55" dirty="0">
                <a:latin typeface="Times New Roman"/>
                <a:cs typeface="Times New Roman"/>
              </a:rPr>
              <a:t>ενεργειακής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60" dirty="0">
                <a:latin typeface="Times New Roman"/>
                <a:cs typeface="Times New Roman"/>
              </a:rPr>
              <a:t>κυβερνοασφάλειας.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50" spc="70" dirty="0">
                <a:latin typeface="Calibri"/>
                <a:cs typeface="Calibri"/>
              </a:rPr>
              <a:t>ΠΑΡΟΥΣΊΑΣΗ</a:t>
            </a:r>
            <a:r>
              <a:rPr sz="1250" spc="45" dirty="0">
                <a:latin typeface="Times New Roman"/>
                <a:cs typeface="Times New Roman"/>
              </a:rPr>
              <a:t>:</a:t>
            </a:r>
            <a:r>
              <a:rPr sz="1250" spc="110" dirty="0">
                <a:latin typeface="Times New Roman"/>
                <a:cs typeface="Times New Roman"/>
              </a:rPr>
              <a:t> </a:t>
            </a:r>
            <a:r>
              <a:rPr sz="1250" spc="60" dirty="0">
                <a:latin typeface="Calibri"/>
                <a:cs typeface="Calibri"/>
              </a:rPr>
              <a:t>ΣΤΥΛΙΑΝΌΣ</a:t>
            </a:r>
            <a:endParaRPr sz="12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50" spc="110" dirty="0">
                <a:latin typeface="Times New Roman"/>
                <a:cs typeface="Times New Roman"/>
              </a:rPr>
              <a:t>KARAGIANNIS</a:t>
            </a:r>
            <a:r>
              <a:rPr sz="1250" spc="165" dirty="0">
                <a:latin typeface="Times New Roman"/>
                <a:cs typeface="Times New Roman"/>
              </a:rPr>
              <a:t> </a:t>
            </a:r>
            <a:r>
              <a:rPr sz="1250" spc="100" dirty="0">
                <a:latin typeface="Times New Roman"/>
                <a:cs typeface="Times New Roman"/>
              </a:rPr>
              <a:t>PDMFC,</a:t>
            </a:r>
            <a:r>
              <a:rPr sz="1250" spc="160" dirty="0">
                <a:latin typeface="Times New Roman"/>
                <a:cs typeface="Times New Roman"/>
              </a:rPr>
              <a:t> </a:t>
            </a:r>
            <a:r>
              <a:rPr sz="1250" spc="100" dirty="0">
                <a:latin typeface="Calibri"/>
                <a:cs typeface="Calibri"/>
              </a:rPr>
              <a:t>ΠΟΡΤΟΓΑΛΊΑ</a:t>
            </a:r>
            <a:endParaRPr sz="12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284" y="1740535"/>
              <a:ext cx="1933892" cy="38588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9325" y="2165667"/>
              <a:ext cx="1102677" cy="29654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40859" y="575627"/>
            <a:ext cx="5963285" cy="45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spc="295" dirty="0"/>
              <a:t>Κυβερνοασφάλεια</a:t>
            </a:r>
            <a:r>
              <a:rPr sz="2850" spc="325" dirty="0"/>
              <a:t> </a:t>
            </a:r>
            <a:r>
              <a:rPr sz="2850" spc="235" dirty="0"/>
              <a:t>στην</a:t>
            </a:r>
            <a:r>
              <a:rPr sz="2850" spc="254" dirty="0"/>
              <a:t> </a:t>
            </a:r>
            <a:r>
              <a:rPr sz="2850" spc="245" dirty="0"/>
              <a:t>ενέργεια</a:t>
            </a:r>
            <a:endParaRPr sz="2850"/>
          </a:p>
        </p:txBody>
      </p:sp>
      <p:sp>
        <p:nvSpPr>
          <p:cNvPr id="9" name="object 9"/>
          <p:cNvSpPr txBox="1"/>
          <p:nvPr/>
        </p:nvSpPr>
        <p:spPr>
          <a:xfrm>
            <a:off x="574040" y="1031875"/>
            <a:ext cx="11668760" cy="516382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3524885">
              <a:lnSpc>
                <a:spcPct val="100000"/>
              </a:lnSpc>
              <a:spcBef>
                <a:spcPts val="1160"/>
              </a:spcBef>
            </a:pPr>
            <a:r>
              <a:rPr sz="2000" spc="130" dirty="0">
                <a:solidFill>
                  <a:srgbClr val="FFB800"/>
                </a:solidFill>
                <a:latin typeface="Calibri"/>
                <a:cs typeface="Calibri"/>
              </a:rPr>
              <a:t>Ευπάθειες</a:t>
            </a:r>
            <a:endParaRPr sz="2000">
              <a:latin typeface="Calibri"/>
              <a:cs typeface="Calibri"/>
            </a:endParaRPr>
          </a:p>
          <a:p>
            <a:pPr marL="3601720" marR="5080" indent="-274320">
              <a:lnSpc>
                <a:spcPts val="1670"/>
              </a:lnSpc>
              <a:spcBef>
                <a:spcPts val="1725"/>
              </a:spcBef>
              <a:buClr>
                <a:srgbClr val="FFB800"/>
              </a:buClr>
              <a:buSzPct val="142857"/>
              <a:buChar char="▪"/>
              <a:tabLst>
                <a:tab pos="3601085" algn="l"/>
                <a:tab pos="3601720" algn="l"/>
              </a:tabLst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Ευπάθεια:</a:t>
            </a:r>
            <a:r>
              <a:rPr sz="1400" spc="4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Συστηματική</a:t>
            </a:r>
            <a:r>
              <a:rPr sz="1400" spc="40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διαδικασία</a:t>
            </a:r>
            <a:r>
              <a:rPr sz="1400" spc="4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εντοπισμού,</a:t>
            </a:r>
            <a:r>
              <a:rPr sz="1400" spc="4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ποσοτικοποίησης</a:t>
            </a:r>
            <a:r>
              <a:rPr sz="1400" spc="4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4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ιεράρχησης</a:t>
            </a:r>
            <a:r>
              <a:rPr sz="1400" spc="4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400" spc="40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ευπαθειών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ενός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συστήματος,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δικτύου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ή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υποδομής.</a:t>
            </a:r>
            <a:endParaRPr sz="1400">
              <a:latin typeface="Times New Roman"/>
              <a:cs typeface="Times New Roman"/>
            </a:endParaRPr>
          </a:p>
          <a:p>
            <a:pPr marL="3601720" marR="1856739" indent="-274955">
              <a:lnSpc>
                <a:spcPct val="101800"/>
              </a:lnSpc>
              <a:spcBef>
                <a:spcPts val="1285"/>
              </a:spcBef>
              <a:buClr>
                <a:srgbClr val="FFB800"/>
              </a:buClr>
              <a:buSzPct val="142857"/>
              <a:buChar char="▪"/>
              <a:tabLst>
                <a:tab pos="3599815" algn="l"/>
                <a:tab pos="3600450" algn="l"/>
              </a:tabLst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Σκοπός: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Προσδιορισμός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αδυναμιών,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μέτρηση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επιπτώσεων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παροχή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καθοδήγηση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τον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μετριασμό.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800"/>
              </a:buClr>
              <a:buFont typeface="Times New Roman"/>
              <a:buChar char="▪"/>
            </a:pPr>
            <a:endParaRPr sz="1200">
              <a:latin typeface="Times New Roman"/>
              <a:cs typeface="Times New Roman"/>
            </a:endParaRPr>
          </a:p>
          <a:p>
            <a:pPr marL="3600450" indent="-273685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42857"/>
              <a:buChar char="▪"/>
              <a:tabLst>
                <a:tab pos="3599815" algn="l"/>
                <a:tab pos="3600450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Μεθοδολογία: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Μεθοδολογία: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Σάρωση,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χειροκίνητες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δοκιμές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ανάλυση</a:t>
            </a:r>
            <a:endParaRPr sz="1400">
              <a:latin typeface="Times New Roman"/>
              <a:cs typeface="Times New Roman"/>
            </a:endParaRPr>
          </a:p>
          <a:p>
            <a:pPr marL="3600450" indent="-273685">
              <a:lnSpc>
                <a:spcPct val="100000"/>
              </a:lnSpc>
              <a:spcBef>
                <a:spcPts val="1395"/>
              </a:spcBef>
              <a:buClr>
                <a:srgbClr val="FFB800"/>
              </a:buClr>
              <a:buSzPct val="142857"/>
              <a:buChar char="▪"/>
              <a:tabLst>
                <a:tab pos="3599815" algn="l"/>
                <a:tab pos="3600450" algn="l"/>
              </a:tabLst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Τύποι: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Υποδομή.</a:t>
            </a:r>
            <a:endParaRPr sz="1400">
              <a:latin typeface="Times New Roman"/>
              <a:cs typeface="Times New Roman"/>
            </a:endParaRPr>
          </a:p>
          <a:p>
            <a:pPr marL="3601085" indent="-273685">
              <a:lnSpc>
                <a:spcPct val="100000"/>
              </a:lnSpc>
              <a:spcBef>
                <a:spcPts val="1380"/>
              </a:spcBef>
              <a:buClr>
                <a:srgbClr val="FFB800"/>
              </a:buClr>
              <a:buSzPct val="142857"/>
              <a:buChar char="▪"/>
              <a:tabLst>
                <a:tab pos="3600450" algn="l"/>
                <a:tab pos="3601085" algn="l"/>
              </a:tabLst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Έξοδος: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Αναφορά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πάθειας.</a:t>
            </a:r>
            <a:endParaRPr sz="1400">
              <a:latin typeface="Times New Roman"/>
              <a:cs typeface="Times New Roman"/>
            </a:endParaRPr>
          </a:p>
          <a:p>
            <a:pPr marL="3600450" indent="-273685">
              <a:lnSpc>
                <a:spcPct val="100000"/>
              </a:lnSpc>
              <a:spcBef>
                <a:spcPts val="1395"/>
              </a:spcBef>
              <a:buClr>
                <a:srgbClr val="FFB800"/>
              </a:buClr>
              <a:buSzPct val="142857"/>
              <a:buChar char="▪"/>
              <a:tabLst>
                <a:tab pos="3599815" algn="l"/>
                <a:tab pos="3600450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Οφέλη: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Προδραστική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ασφάλεια,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συμμόρφωση,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διαχείριση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κινδύνων.</a:t>
            </a:r>
            <a:endParaRPr sz="1400">
              <a:latin typeface="Times New Roman"/>
              <a:cs typeface="Times New Roman"/>
            </a:endParaRPr>
          </a:p>
          <a:p>
            <a:pPr marL="3600450" indent="-273685">
              <a:lnSpc>
                <a:spcPct val="100000"/>
              </a:lnSpc>
              <a:spcBef>
                <a:spcPts val="1395"/>
              </a:spcBef>
              <a:buClr>
                <a:srgbClr val="FFB800"/>
              </a:buClr>
              <a:buSzPct val="142857"/>
              <a:buChar char="▪"/>
              <a:tabLst>
                <a:tab pos="3599815" algn="l"/>
                <a:tab pos="3600450" algn="l"/>
              </a:tabLst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Προκλήσεις: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Απειλές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εξελίσσονται.</a:t>
            </a:r>
            <a:endParaRPr sz="1400">
              <a:latin typeface="Times New Roman"/>
              <a:cs typeface="Times New Roman"/>
            </a:endParaRPr>
          </a:p>
          <a:p>
            <a:pPr marL="3601085" indent="-273685">
              <a:lnSpc>
                <a:spcPct val="100000"/>
              </a:lnSpc>
              <a:spcBef>
                <a:spcPts val="1380"/>
              </a:spcBef>
              <a:buClr>
                <a:srgbClr val="FFB800"/>
              </a:buClr>
              <a:buSzPct val="142857"/>
              <a:buChar char="▪"/>
              <a:tabLst>
                <a:tab pos="3600450" algn="l"/>
                <a:tab pos="3601085" algn="l"/>
              </a:tabLst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Βέλτιστες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πρακτικές: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Τακτικές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αξιολογήσεις,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συνεργασία,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σχέδιο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αποκατάστασης.</a:t>
            </a:r>
            <a:endParaRPr sz="1400">
              <a:latin typeface="Times New Roman"/>
              <a:cs typeface="Times New Roman"/>
            </a:endParaRPr>
          </a:p>
          <a:p>
            <a:pPr marL="3601720" marR="867410" indent="-274955">
              <a:lnSpc>
                <a:spcPts val="1670"/>
              </a:lnSpc>
              <a:spcBef>
                <a:spcPts val="1455"/>
              </a:spcBef>
              <a:buClr>
                <a:srgbClr val="FFB800"/>
              </a:buClr>
              <a:buSzPct val="142857"/>
              <a:buChar char="▪"/>
              <a:tabLst>
                <a:tab pos="3599815" algn="l"/>
                <a:tab pos="3600450" algn="l"/>
              </a:tabLst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Εργαλεία: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εργαλεία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ματισμού.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Nessus,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OpenVAS,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Qualys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(εταιρεία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προϊόντα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vulnerability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management)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OWASP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Nmap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5926454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801600" cy="73152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372" y="1533207"/>
              <a:ext cx="2257107" cy="46466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6612" y="1973580"/>
              <a:ext cx="1384617" cy="37719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98340" y="928687"/>
            <a:ext cx="7780655" cy="41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250" dirty="0"/>
              <a:t>Περιουσιακά</a:t>
            </a:r>
            <a:r>
              <a:rPr sz="2550" spc="300" dirty="0"/>
              <a:t> </a:t>
            </a:r>
            <a:r>
              <a:rPr sz="2550" spc="225" dirty="0"/>
              <a:t>στοιχεία</a:t>
            </a:r>
            <a:r>
              <a:rPr sz="2550" spc="305" dirty="0"/>
              <a:t> </a:t>
            </a:r>
            <a:r>
              <a:rPr sz="2550" spc="210" dirty="0"/>
              <a:t>στον</a:t>
            </a:r>
            <a:r>
              <a:rPr sz="2550" spc="240" dirty="0"/>
              <a:t> τομέα</a:t>
            </a:r>
            <a:r>
              <a:rPr sz="2550" spc="295" dirty="0"/>
              <a:t> </a:t>
            </a:r>
            <a:r>
              <a:rPr sz="2550" spc="215" dirty="0"/>
              <a:t>της</a:t>
            </a:r>
            <a:r>
              <a:rPr sz="2550" spc="300" dirty="0"/>
              <a:t> </a:t>
            </a:r>
            <a:r>
              <a:rPr sz="2550" spc="235" dirty="0"/>
              <a:t>ενέργειας</a:t>
            </a:r>
            <a:endParaRPr sz="2550"/>
          </a:p>
        </p:txBody>
      </p:sp>
      <p:sp>
        <p:nvSpPr>
          <p:cNvPr id="9" name="object 9"/>
          <p:cNvSpPr txBox="1"/>
          <p:nvPr/>
        </p:nvSpPr>
        <p:spPr>
          <a:xfrm>
            <a:off x="4066540" y="1389062"/>
            <a:ext cx="8367395" cy="4348626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328930" algn="ctr">
              <a:lnSpc>
                <a:spcPct val="100000"/>
              </a:lnSpc>
              <a:spcBef>
                <a:spcPts val="650"/>
              </a:spcBef>
              <a:tabLst>
                <a:tab pos="2933065" algn="l"/>
                <a:tab pos="4762500" algn="l"/>
                <a:tab pos="6417310" algn="l"/>
              </a:tabLst>
            </a:pPr>
            <a:r>
              <a:rPr lang="el-GR" sz="1400" spc="90" dirty="0">
                <a:solidFill>
                  <a:srgbClr val="FFB800"/>
                </a:solidFill>
                <a:latin typeface="Times New Roman"/>
                <a:cs typeface="Times New Roman"/>
              </a:rPr>
              <a:t>Γεννήτριες, Μετασχηματιστές, Υποσταθμοί, Γραμμές μεταφοράς, Γραμμές διανομής, Μετρητές, Συστήματα ελέγχου</a:t>
            </a:r>
            <a:endParaRPr lang="el-GR"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FB800"/>
              </a:buClr>
              <a:buSzPct val="144000"/>
              <a:buChar char="▪"/>
              <a:tabLst>
                <a:tab pos="286385" algn="l"/>
                <a:tab pos="287020" algn="l"/>
              </a:tabLst>
            </a:pPr>
            <a:r>
              <a:rPr sz="1250" spc="90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endParaRPr sz="125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1140"/>
              </a:spcBef>
              <a:buClr>
                <a:srgbClr val="FFB800"/>
              </a:buClr>
              <a:buSzPct val="144000"/>
              <a:buChar char="▪"/>
              <a:tabLst>
                <a:tab pos="286385" algn="l"/>
                <a:tab pos="287020" algn="l"/>
              </a:tabLst>
            </a:pPr>
            <a:r>
              <a:rPr sz="1250" spc="75" dirty="0">
                <a:solidFill>
                  <a:srgbClr val="FFFFFF"/>
                </a:solidFill>
                <a:latin typeface="Times New Roman"/>
                <a:cs typeface="Times New Roman"/>
              </a:rPr>
              <a:t>DNP3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Πρωτόκολλο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κατανεμημένου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δικτύου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3)</a:t>
            </a:r>
            <a:endParaRPr sz="125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1140"/>
              </a:spcBef>
              <a:buClr>
                <a:srgbClr val="FFB800"/>
              </a:buClr>
              <a:buSzPct val="144000"/>
              <a:buChar char="▪"/>
              <a:tabLst>
                <a:tab pos="286385" algn="l"/>
                <a:tab pos="287020" algn="l"/>
              </a:tabLst>
            </a:pPr>
            <a:r>
              <a:rPr sz="1250" spc="-5" dirty="0">
                <a:solidFill>
                  <a:srgbClr val="FFFFFF"/>
                </a:solidFill>
                <a:latin typeface="Times New Roman"/>
                <a:cs typeface="Times New Roman"/>
              </a:rPr>
              <a:t>IEC</a:t>
            </a:r>
            <a:r>
              <a:rPr sz="125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-15" dirty="0">
                <a:solidFill>
                  <a:srgbClr val="FFFFFF"/>
                </a:solidFill>
                <a:latin typeface="Times New Roman"/>
                <a:cs typeface="Times New Roman"/>
              </a:rPr>
              <a:t>61850</a:t>
            </a:r>
            <a:endParaRPr sz="1250" dirty="0">
              <a:latin typeface="Times New Roman"/>
              <a:cs typeface="Times New Roman"/>
            </a:endParaRPr>
          </a:p>
          <a:p>
            <a:pPr marL="12700" marR="1620520">
              <a:lnSpc>
                <a:spcPct val="107700"/>
              </a:lnSpc>
              <a:spcBef>
                <a:spcPts val="535"/>
              </a:spcBef>
            </a:pP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Modbus: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Συνήθως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χρησιμοποιείται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επικοινωνία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μεταξύ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συσκευών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πεδίου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ελέγχου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250" dirty="0">
              <a:latin typeface="Times New Roman"/>
              <a:cs typeface="Times New Roman"/>
            </a:endParaRPr>
          </a:p>
          <a:p>
            <a:pPr marL="12700" marR="5080">
              <a:lnSpc>
                <a:spcPct val="105500"/>
              </a:lnSpc>
              <a:spcBef>
                <a:spcPts val="635"/>
              </a:spcBef>
            </a:pP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DNP3: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Επικρατεί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αυτοματισμό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συστήματα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(Supervisory Control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and Data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Acquisition),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ιδίως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σε συστήματα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ηλεκτρικής ενέργειας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Αυτά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πρωτόκολλα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διευκολύνουν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125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1205"/>
              </a:spcBef>
              <a:buSzPct val="144000"/>
              <a:buChar char="▪"/>
              <a:tabLst>
                <a:tab pos="286385" algn="l"/>
                <a:tab pos="287020" algn="l"/>
              </a:tabLst>
            </a:pP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Ανταλλαγή</a:t>
            </a:r>
            <a:r>
              <a:rPr sz="125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</a:t>
            </a:r>
            <a:endParaRPr sz="125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1140"/>
              </a:spcBef>
              <a:buSzPct val="144000"/>
              <a:buChar char="▪"/>
              <a:tabLst>
                <a:tab pos="286385" algn="l"/>
                <a:tab pos="287020" algn="l"/>
              </a:tabLst>
            </a:pP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Εντολές</a:t>
            </a:r>
            <a:r>
              <a:rPr sz="125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ελέγχου</a:t>
            </a:r>
            <a:endParaRPr sz="1250" dirty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1150"/>
              </a:spcBef>
              <a:buSzPct val="144000"/>
              <a:buChar char="▪"/>
              <a:tabLst>
                <a:tab pos="286385" algn="l"/>
                <a:tab pos="287020" algn="l"/>
              </a:tabLst>
            </a:pP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Αποδοτικές</a:t>
            </a:r>
            <a:r>
              <a:rPr sz="12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αξιόπιστες</a:t>
            </a:r>
            <a:r>
              <a:rPr sz="12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λειτουργίες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εντός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25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ενεργειακής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υποδομής.</a:t>
            </a:r>
            <a:endParaRPr sz="12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4040" y="6684009"/>
            <a:ext cx="5345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6495732"/>
            <a:ext cx="2500947" cy="46482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275" y="902334"/>
              <a:ext cx="2470467" cy="52501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0894" y="1392872"/>
              <a:ext cx="1476692" cy="427799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206875" y="1192529"/>
            <a:ext cx="1289050" cy="41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400" dirty="0">
                <a:solidFill>
                  <a:srgbClr val="FFBF00"/>
                </a:solidFill>
                <a:latin typeface="Times New Roman"/>
                <a:cs typeface="Times New Roman"/>
              </a:rPr>
              <a:t>M</a:t>
            </a:r>
            <a:r>
              <a:rPr sz="2550" spc="250" dirty="0">
                <a:solidFill>
                  <a:srgbClr val="FFBF00"/>
                </a:solidFill>
                <a:latin typeface="Times New Roman"/>
                <a:cs typeface="Times New Roman"/>
              </a:rPr>
              <a:t>odbu</a:t>
            </a:r>
            <a:r>
              <a:rPr sz="2550" spc="150" dirty="0">
                <a:solidFill>
                  <a:srgbClr val="FFBF00"/>
                </a:solidFill>
                <a:latin typeface="Times New Roman"/>
                <a:cs typeface="Times New Roman"/>
              </a:rPr>
              <a:t>s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06875" y="1732914"/>
            <a:ext cx="8126730" cy="1593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5500"/>
              </a:lnSpc>
              <a:spcBef>
                <a:spcPts val="100"/>
              </a:spcBef>
            </a:pP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Σκοπός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Modbus 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είναι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ένα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σειριακό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πρωτόκολλο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επικοινωνίας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χρησιμοποιείται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συνήθως σε εφαρμογές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βιομηχανικού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αυτοματισμού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συμπεριλαμβανομένου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ενεργειακού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Διευκολύνει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την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επικοινωνία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μεταξύ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διαφόρων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ηλεκτρονικών συσκευών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όπως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προγραμματιζόμενοι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λογικοί ελεγκτές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(PLC),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επ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αισθητήρες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μετρητές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250">
              <a:latin typeface="Times New Roman"/>
              <a:cs typeface="Times New Roman"/>
            </a:endParaRPr>
          </a:p>
          <a:p>
            <a:pPr marL="12700" marR="8255" algn="just">
              <a:lnSpc>
                <a:spcPct val="106800"/>
              </a:lnSpc>
              <a:spcBef>
                <a:spcPts val="1210"/>
              </a:spcBef>
            </a:pP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Λειτουργικότητα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όπου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μια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κύρια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συσκευή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πελάτης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επικοινωνεί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πολλαπλούς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δευτερεύοντες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εξυπηρετητές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εξυπηρετητές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μέσω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μιας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σειριακής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σύνδεσης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Υποστηρίζει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διαφορετικούς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τύπους δεδομένων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λειτουργίες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ανάγνωση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εγγραφή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δεδομένων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καταχωρητές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εντός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των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συσκευών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06875" y="3450272"/>
            <a:ext cx="1581785" cy="4273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tabLst>
                <a:tab pos="995680" algn="l"/>
              </a:tabLst>
            </a:pP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ρμο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250" spc="1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odbus</a:t>
            </a: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ενεργειακών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πόρων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45175" y="3450272"/>
            <a:ext cx="6483985" cy="427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895">
              <a:lnSpc>
                <a:spcPct val="105500"/>
              </a:lnSpc>
              <a:spcBef>
                <a:spcPts val="100"/>
              </a:spcBef>
              <a:tabLst>
                <a:tab pos="1357630" algn="l"/>
                <a:tab pos="1927860" algn="l"/>
                <a:tab pos="2284095" algn="l"/>
                <a:tab pos="2654935" algn="l"/>
                <a:tab pos="3982720" algn="l"/>
                <a:tab pos="4339590" algn="l"/>
                <a:tab pos="4708525" algn="l"/>
                <a:tab pos="5323840" algn="l"/>
              </a:tabLst>
            </a:pP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σιμ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οπο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ιεί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2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συχν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12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γι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2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ούθησ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2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2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2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έλεγχ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25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μέν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ων 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όπως</a:t>
            </a:r>
            <a:r>
              <a:rPr sz="125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25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ηλιακοί</a:t>
            </a:r>
            <a:r>
              <a:rPr sz="125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μετατροπείς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50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25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ανεμογεννήτριες</a:t>
            </a:r>
            <a:r>
              <a:rPr sz="1250" spc="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250" spc="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25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αποθήκευσης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06875" y="3852227"/>
            <a:ext cx="8122284" cy="628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5500"/>
              </a:lnSpc>
              <a:spcBef>
                <a:spcPts val="100"/>
              </a:spcBef>
            </a:pP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Ενεργοποιεί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ανταλλαγή δεδομένων σε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πραγματικό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χρόνο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μεταξύ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αυτών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των συσκευών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συστημάτων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εποπτικού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επιτρέποντας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στους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χειριστές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παρακολουθούν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επίδοση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προσαρμόζουν 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ρυθμίσεις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ανάλογα με 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ανάγκες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4040" y="5676900"/>
            <a:ext cx="5345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5487987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6595" y="1313814"/>
              <a:ext cx="2066607" cy="42503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8384" y="1758632"/>
              <a:ext cx="1165860" cy="334581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21175" y="1182370"/>
            <a:ext cx="60420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235" dirty="0">
                <a:solidFill>
                  <a:srgbClr val="FFBF00"/>
                </a:solidFill>
                <a:latin typeface="Times New Roman"/>
                <a:cs typeface="Times New Roman"/>
              </a:rPr>
              <a:t>DNP3</a:t>
            </a:r>
            <a:r>
              <a:rPr sz="2000" spc="204" dirty="0">
                <a:solidFill>
                  <a:srgbClr val="FFBF00"/>
                </a:solidFill>
                <a:latin typeface="Times New Roman"/>
                <a:cs typeface="Times New Roman"/>
              </a:rPr>
              <a:t> </a:t>
            </a:r>
            <a:r>
              <a:rPr sz="2000" spc="220" dirty="0">
                <a:solidFill>
                  <a:srgbClr val="FFBF00"/>
                </a:solidFill>
              </a:rPr>
              <a:t>Πρωτόκολλο</a:t>
            </a:r>
            <a:r>
              <a:rPr sz="2000" spc="265" dirty="0">
                <a:solidFill>
                  <a:srgbClr val="FFBF00"/>
                </a:solidFill>
              </a:rPr>
              <a:t> </a:t>
            </a:r>
            <a:r>
              <a:rPr sz="2000" spc="225" dirty="0">
                <a:solidFill>
                  <a:srgbClr val="FFBF00"/>
                </a:solidFill>
              </a:rPr>
              <a:t>κατανεμημένου</a:t>
            </a:r>
            <a:r>
              <a:rPr sz="2000" spc="285" dirty="0">
                <a:solidFill>
                  <a:srgbClr val="FFBF00"/>
                </a:solidFill>
              </a:rPr>
              <a:t> </a:t>
            </a:r>
            <a:r>
              <a:rPr sz="2000" spc="204" dirty="0" err="1">
                <a:solidFill>
                  <a:srgbClr val="FFBF00"/>
                </a:solidFill>
              </a:rPr>
              <a:t>δικτύου</a:t>
            </a:r>
            <a:r>
              <a:rPr sz="2000" spc="275" dirty="0">
                <a:solidFill>
                  <a:srgbClr val="FFBF00"/>
                </a:solidFill>
              </a:rPr>
              <a:t> 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19220" y="1794509"/>
            <a:ext cx="8418195" cy="2887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335" algn="just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Σκοπός: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DNP3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είναι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ένα στιβαρό και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αξιόπιστο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πρωτόκολλο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έχει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σχεδιαστεί ειδικά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χρήση σε συστήματα 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SCADA,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ιδίως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στη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βιομηχανία ηλεκτρικής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ενέργειας.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Παρέχει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ασφαλή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αποδοτική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μεταξύ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κέντρων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ελέγχου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απομακρυσμένων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συσκευών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πεδίου.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670"/>
              </a:lnSpc>
              <a:spcBef>
                <a:spcPts val="1270"/>
              </a:spcBef>
            </a:pP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Λειτουργικότητα: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DNP3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υποστηρίζει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διάφορους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τύπους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δεδομένων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χαρακτηριστικά/χαρακτηριστικά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όπως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συγχρονισμός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χρόνου,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αναφορά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συμβάντων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ταυτοποίηση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χρήστη,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παράγοντας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έτσι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ένα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προϊόν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κατάλληλο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εφαρμογές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κρίσιμων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υποδομών.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Λειτουργεί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σε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διάφορα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μέσα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επικοινωνίας,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συμπεριλαμβανομένων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σειριακών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(RS-232/485)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δικτύων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TCP/IP.</a:t>
            </a:r>
            <a:endParaRPr sz="1400">
              <a:latin typeface="Times New Roman"/>
              <a:cs typeface="Times New Roman"/>
            </a:endParaRPr>
          </a:p>
          <a:p>
            <a:pPr marL="12700" marR="10795" algn="just">
              <a:lnSpc>
                <a:spcPts val="1670"/>
              </a:lnSpc>
              <a:spcBef>
                <a:spcPts val="1250"/>
              </a:spcBef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Εφαρμογές: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DNP3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χρησιμοποιείται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ευρέως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στον τομέα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 ενέργειας για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τον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έλεγχο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συστημάτων παραγωγής, μεταφοράς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διανομής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ενέργειας. Επιτρέπει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στα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εργαλεία να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συλλέγουν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δεδομένα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σε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πραγματικό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χρόνο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από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υποσταθμούς, μετρητές και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άλλες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συσκευές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πεδίου,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ενεργοποιώντας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αποδοτική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λειτουργία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δικτύου,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σφαλμάτων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απόκριση.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4040" y="5168900"/>
            <a:ext cx="5345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4980304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47358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887" y="955675"/>
              <a:ext cx="2502535" cy="52654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7094" y="1472882"/>
              <a:ext cx="1494155" cy="424846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444898" y="872361"/>
            <a:ext cx="81661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14" dirty="0">
                <a:solidFill>
                  <a:srgbClr val="FFBF00"/>
                </a:solidFill>
                <a:latin typeface="Times New Roman"/>
                <a:cs typeface="Times New Roman"/>
              </a:rPr>
              <a:t>(</a:t>
            </a:r>
            <a:r>
              <a:rPr sz="2250" spc="200" dirty="0">
                <a:solidFill>
                  <a:srgbClr val="FFBF00"/>
                </a:solidFill>
                <a:latin typeface="Times New Roman"/>
                <a:cs typeface="Times New Roman"/>
              </a:rPr>
              <a:t>D</a:t>
            </a:r>
            <a:r>
              <a:rPr sz="2250" spc="155" dirty="0">
                <a:solidFill>
                  <a:srgbClr val="FFBF00"/>
                </a:solidFill>
                <a:latin typeface="Times New Roman"/>
                <a:cs typeface="Times New Roman"/>
              </a:rPr>
              <a:t>o</a:t>
            </a:r>
            <a:r>
              <a:rPr sz="2250" spc="160" dirty="0">
                <a:solidFill>
                  <a:srgbClr val="FFBF00"/>
                </a:solidFill>
                <a:latin typeface="Times New Roman"/>
                <a:cs typeface="Times New Roman"/>
              </a:rPr>
              <a:t>S</a:t>
            </a:r>
            <a:r>
              <a:rPr sz="2250" spc="75" dirty="0">
                <a:solidFill>
                  <a:srgbClr val="FFBF00"/>
                </a:solidFill>
                <a:latin typeface="Times New Roman"/>
                <a:cs typeface="Times New Roman"/>
              </a:rPr>
              <a:t>)</a:t>
            </a:r>
            <a:endParaRPr sz="225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16375" y="2044382"/>
            <a:ext cx="28340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  <a:tab pos="2230755" algn="l"/>
              </a:tabLst>
            </a:pP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CVE-2023-5462:	Κρίσιμη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19950" y="2044382"/>
            <a:ext cx="1329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3255" algn="l"/>
              </a:tabLst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DoS	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Ευπάθεια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65309" y="2044382"/>
            <a:ext cx="8985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6240" algn="l"/>
              </a:tabLst>
            </a:pP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στ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ο	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NJ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16894" y="2044382"/>
            <a:ext cx="99186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XD5E-30R-E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16375" y="2155761"/>
            <a:ext cx="7995284" cy="144208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287020">
              <a:lnSpc>
                <a:spcPct val="100000"/>
              </a:lnSpc>
              <a:spcBef>
                <a:spcPts val="930"/>
              </a:spcBef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προκαλώντας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άρνηση</a:t>
            </a:r>
            <a:r>
              <a:rPr sz="14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παροχής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υπηρεσιών.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CVE-2023-5460: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Διαρροή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λόγω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υπερφόρτωσης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σετ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σετ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Delta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Electronics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WPLSoft.</a:t>
            </a:r>
            <a:endParaRPr sz="1400">
              <a:latin typeface="Times New Roman"/>
              <a:cs typeface="Times New Roman"/>
            </a:endParaRPr>
          </a:p>
          <a:p>
            <a:pPr marL="287020" marR="5080" indent="-274320">
              <a:lnSpc>
                <a:spcPct val="102400"/>
              </a:lnSpc>
              <a:spcBef>
                <a:spcPts val="1730"/>
              </a:spcBef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  <a:tab pos="2230755" algn="l"/>
                <a:tab pos="2924175" algn="l"/>
                <a:tab pos="4157345" algn="l"/>
                <a:tab pos="5905500" algn="l"/>
                <a:tab pos="6901815" algn="l"/>
                <a:tab pos="7651115" algn="l"/>
              </a:tabLst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VE-2023-1285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:	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ac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κ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άσ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ασ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ο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1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ub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ec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Ι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δ</a:t>
            </a:r>
            <a:r>
              <a:rPr sz="1400" spc="15" dirty="0">
                <a:solidFill>
                  <a:srgbClr val="FFFFFF"/>
                </a:solidFill>
                <a:latin typeface="Times New Roman"/>
                <a:cs typeface="Times New Roman"/>
              </a:rPr>
              <a:t>ί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- 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ENET-COM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που οδηγεί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σε 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DoS.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16375" y="3695953"/>
            <a:ext cx="7829550" cy="79565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15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</a:tabLst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CVE-2023-1150: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WAGO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750-3x/-8x: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Ανεξέλεγκτη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κατανάλωση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πόρων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στη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σειρά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WAGO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750-3x/-8x.</a:t>
            </a:r>
            <a:endParaRPr sz="14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1764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CVE-2022-37301: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SolaX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Pocket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WiFi.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4040" y="5569267"/>
            <a:ext cx="5345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5380990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734" y="903605"/>
              <a:ext cx="2244725" cy="47625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700" y="1470660"/>
              <a:ext cx="1286192" cy="374459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85640" y="1635125"/>
            <a:ext cx="398652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95" dirty="0">
                <a:solidFill>
                  <a:srgbClr val="FFBF00"/>
                </a:solidFill>
              </a:rPr>
              <a:t>Ευπάθειες</a:t>
            </a:r>
            <a:r>
              <a:rPr sz="2000" spc="254" dirty="0">
                <a:solidFill>
                  <a:srgbClr val="FFBF00"/>
                </a:solidFill>
              </a:rPr>
              <a:t> </a:t>
            </a:r>
            <a:r>
              <a:rPr sz="2000" spc="204" dirty="0">
                <a:solidFill>
                  <a:srgbClr val="FFBF00"/>
                </a:solidFill>
              </a:rPr>
              <a:t>υπερχείλισης</a:t>
            </a:r>
            <a:r>
              <a:rPr sz="2000" spc="265" dirty="0">
                <a:solidFill>
                  <a:srgbClr val="FFBF00"/>
                </a:solidFill>
              </a:rPr>
              <a:t> </a:t>
            </a:r>
            <a:r>
              <a:rPr sz="2000" spc="180" dirty="0">
                <a:solidFill>
                  <a:srgbClr val="FFBF00"/>
                </a:solidFill>
                <a:latin typeface="Times New Roman"/>
                <a:cs typeface="Times New Roman"/>
              </a:rPr>
              <a:t>buffer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27115" y="2383790"/>
            <a:ext cx="9366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Heap-based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73340" y="2383790"/>
            <a:ext cx="4965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bu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ff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0275" y="2383790"/>
            <a:ext cx="721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ov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rf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52965" y="2383790"/>
            <a:ext cx="86169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95" algn="l"/>
              </a:tabLst>
            </a:pP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ο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lt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68355" y="2383790"/>
            <a:ext cx="10445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λ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ε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κ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ρον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ι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κ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ά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76040" y="2307590"/>
            <a:ext cx="1517015" cy="53213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700"/>
              </a:spcBef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</a:tabLst>
            </a:pP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CVE-2023-5460:</a:t>
            </a:r>
            <a:endParaRPr sz="14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30"/>
              </a:spcBef>
            </a:pP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WPLSoft.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76040" y="2935858"/>
            <a:ext cx="4607560" cy="1684020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930"/>
              </a:spcBef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</a:tabLst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CVE-2023-5462: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Tools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Poll.</a:t>
            </a:r>
            <a:endParaRPr sz="14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1789"/>
              </a:spcBef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</a:tabLst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CVE-2022-4857: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Tools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Poll.</a:t>
            </a:r>
            <a:endParaRPr sz="14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1805"/>
              </a:spcBef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</a:tabLst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CVE-2022-4856: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Υπερχείλιση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buffer στο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1789"/>
              </a:spcBef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</a:tabLst>
            </a:pP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CVE-2021-39921:</a:t>
            </a:r>
            <a:r>
              <a:rPr sz="1400" spc="3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Wireshark.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4040" y="6706234"/>
            <a:ext cx="5345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6517957"/>
            <a:ext cx="2500947" cy="46482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20" y="1203959"/>
              <a:ext cx="2173287" cy="42916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1247" y="1697672"/>
              <a:ext cx="1222375" cy="336200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252595" y="972502"/>
            <a:ext cx="472440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10" dirty="0">
                <a:solidFill>
                  <a:srgbClr val="FFBF00"/>
                </a:solidFill>
              </a:rPr>
              <a:t>Ευπάθειες</a:t>
            </a:r>
            <a:r>
              <a:rPr spc="220" dirty="0">
                <a:solidFill>
                  <a:srgbClr val="FFBF00"/>
                </a:solidFill>
              </a:rPr>
              <a:t> </a:t>
            </a:r>
            <a:r>
              <a:rPr spc="240" dirty="0">
                <a:solidFill>
                  <a:srgbClr val="FFBF00"/>
                </a:solidFill>
              </a:rPr>
              <a:t>ταυτοποίησης</a:t>
            </a:r>
            <a:r>
              <a:rPr spc="265" dirty="0">
                <a:solidFill>
                  <a:srgbClr val="FFBF00"/>
                </a:solidFill>
              </a:rPr>
              <a:t> </a:t>
            </a:r>
            <a:r>
              <a:rPr spc="225" dirty="0">
                <a:solidFill>
                  <a:srgbClr val="FFBF00"/>
                </a:solidFill>
              </a:rPr>
              <a:t>χρήστη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206875" y="1964372"/>
            <a:ext cx="1736089" cy="3302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</a:tabLst>
            </a:pP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CVE-2022-45789: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96380" y="2040572"/>
            <a:ext cx="1678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Ταυτοποίηση</a:t>
            </a:r>
            <a:r>
              <a:rPr sz="14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χρήστη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92490" y="2040572"/>
            <a:ext cx="12852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παράκαμψη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στο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05365" y="2040572"/>
            <a:ext cx="9899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EcoStruxure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06875" y="2148649"/>
            <a:ext cx="7877175" cy="143065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287020">
              <a:lnSpc>
                <a:spcPct val="100000"/>
              </a:lnSpc>
              <a:spcBef>
                <a:spcPts val="915"/>
              </a:spcBef>
            </a:pP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Εμπειρογνώμονας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CVE-2022-37300: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Αδύναμος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μηχανισμός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ανάκτησης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κωδικού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πρόσβασης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διάφορα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 προϊόντα.</a:t>
            </a:r>
            <a:endParaRPr sz="1400">
              <a:latin typeface="Times New Roman"/>
              <a:cs typeface="Times New Roman"/>
            </a:endParaRPr>
          </a:p>
          <a:p>
            <a:pPr marL="287020" marR="1193800" indent="-274320">
              <a:lnSpc>
                <a:spcPts val="1670"/>
              </a:lnSpc>
              <a:spcBef>
                <a:spcPts val="1825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  <a:tab pos="2401570" algn="l"/>
                <a:tab pos="4297680" algn="l"/>
                <a:tab pos="5710555" algn="l"/>
              </a:tabLst>
            </a:pP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2021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22779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υ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οπο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ί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χ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ρή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ρ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ά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κ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μψ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400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ο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uxu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e 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Εμπειρογνώμονας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06875" y="3672141"/>
            <a:ext cx="7901305" cy="99758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930"/>
              </a:spcBef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</a:tabLst>
            </a:pP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CVE-2021-22772: Επαλήθευση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χρήστη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Easergy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T200.</a:t>
            </a:r>
            <a:endParaRPr sz="1400">
              <a:latin typeface="Times New Roman"/>
              <a:cs typeface="Times New Roman"/>
            </a:endParaRPr>
          </a:p>
          <a:p>
            <a:pPr marL="287020" marR="5080" indent="-274320">
              <a:lnSpc>
                <a:spcPct val="100000"/>
              </a:lnSpc>
              <a:spcBef>
                <a:spcPts val="1789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CVE-2020-7523: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Παράκαμψη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επαλήθευσης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χρήστη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στο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σειριακό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πρόγραμμα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οδήγησης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Modbus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Schneider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Electric.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4040" y="5745797"/>
            <a:ext cx="5345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5557520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5779" y="457200"/>
              <a:ext cx="2600007" cy="56432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507" y="742315"/>
              <a:ext cx="1674177" cy="491458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41470" y="1296670"/>
            <a:ext cx="469773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95" dirty="0" err="1">
                <a:solidFill>
                  <a:srgbClr val="FFBF00"/>
                </a:solidFill>
              </a:rPr>
              <a:t>Ευ</a:t>
            </a:r>
            <a:r>
              <a:rPr sz="2000" spc="195" dirty="0">
                <a:solidFill>
                  <a:srgbClr val="FFBF00"/>
                </a:solidFill>
              </a:rPr>
              <a:t>πάθει</a:t>
            </a:r>
            <a:r>
              <a:rPr lang="el-GR" sz="2000" spc="195" dirty="0" err="1">
                <a:solidFill>
                  <a:srgbClr val="FFBF00"/>
                </a:solidFill>
              </a:rPr>
              <a:t>ες</a:t>
            </a:r>
            <a:r>
              <a:rPr lang="el-GR" sz="2000" spc="195" dirty="0">
                <a:solidFill>
                  <a:srgbClr val="FFBF00"/>
                </a:solidFill>
              </a:rPr>
              <a:t> έκθεσης της πληροφορίας</a:t>
            </a:r>
            <a:endParaRPr sz="2000" dirty="0"/>
          </a:p>
        </p:txBody>
      </p:sp>
      <p:sp>
        <p:nvSpPr>
          <p:cNvPr id="9" name="object 9"/>
          <p:cNvSpPr txBox="1"/>
          <p:nvPr/>
        </p:nvSpPr>
        <p:spPr>
          <a:xfrm>
            <a:off x="4028440" y="2010219"/>
            <a:ext cx="8078470" cy="274320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15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CVE-2023-5461: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Διαβίβαση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ευαίσθητων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Delta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Electronics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WPLSoft.</a:t>
            </a:r>
            <a:endParaRPr sz="1400">
              <a:latin typeface="Times New Roman"/>
              <a:cs typeface="Times New Roman"/>
            </a:endParaRPr>
          </a:p>
          <a:p>
            <a:pPr marL="287020" marR="342265" indent="-274320">
              <a:lnSpc>
                <a:spcPts val="1670"/>
              </a:lnSpc>
              <a:spcBef>
                <a:spcPts val="1835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CVE-2022-30938: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Διαφθορά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μνήμης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εκθέτει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ευαίσθητες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πληροφορίες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μονάδα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Έθερνετ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EN100.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CVE-2022-30937: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Έθερνετ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module: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Διαφθορά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μνήμης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εκθέτει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ευαίσθητες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πληροφορίες.</a:t>
            </a:r>
            <a:endParaRPr sz="1400">
              <a:latin typeface="Times New Roman"/>
              <a:cs typeface="Times New Roman"/>
            </a:endParaRPr>
          </a:p>
          <a:p>
            <a:pPr marL="287020" marR="1301750" indent="-274320">
              <a:lnSpc>
                <a:spcPct val="101800"/>
              </a:lnSpc>
              <a:spcBef>
                <a:spcPts val="1735"/>
              </a:spcBef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</a:tabLst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CVE-2021-22786: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Modicon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M340: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Έκθεση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ευαίσθητων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πληροφοριών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στο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Modicon</a:t>
            </a:r>
            <a:r>
              <a:rPr sz="14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M340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CPU.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800"/>
              </a:buClr>
              <a:buFont typeface="Times New Roman"/>
              <a:buChar char="▪"/>
            </a:pPr>
            <a:endParaRPr sz="1500">
              <a:latin typeface="Times New Roman"/>
              <a:cs typeface="Times New Roman"/>
            </a:endParaRPr>
          </a:p>
          <a:p>
            <a:pPr marL="287020" marR="5080" indent="-274320">
              <a:lnSpc>
                <a:spcPct val="101800"/>
              </a:lnSpc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  <a:tab pos="2346960" algn="l"/>
                <a:tab pos="4382770" algn="l"/>
                <a:tab pos="5892165" algn="l"/>
              </a:tabLst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VE-2019-7225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:	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δ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ι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ι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ε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υ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ήρ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ι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πο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υ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ε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κθ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έ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ου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ο</a:t>
            </a:r>
            <a:r>
              <a:rPr sz="14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ε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υ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ί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θη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ο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ς 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πληροφορίες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στο ABB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HMI.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4040" y="5527992"/>
            <a:ext cx="5345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5339715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2627" y="1238884"/>
              <a:ext cx="2154872" cy="42246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9819" y="1731327"/>
              <a:ext cx="1204277" cy="324643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8484" y="1392554"/>
            <a:ext cx="5650865" cy="62103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ts val="2290"/>
              </a:lnSpc>
              <a:spcBef>
                <a:spcPts val="265"/>
              </a:spcBef>
              <a:tabLst>
                <a:tab pos="1297305" algn="l"/>
                <a:tab pos="4297680" algn="l"/>
              </a:tabLst>
            </a:pPr>
            <a:r>
              <a:rPr lang="el-GR" sz="2000" spc="190" dirty="0">
                <a:solidFill>
                  <a:srgbClr val="FFBF00"/>
                </a:solidFill>
              </a:rPr>
              <a:t>Ευπάθειες Εισαγωγής Κώδικα και Διαχείρισης Δικαιωμάτων Πρόσβασης</a:t>
            </a:r>
            <a:endParaRPr lang="el-GR" sz="2000" dirty="0"/>
          </a:p>
        </p:txBody>
      </p:sp>
      <p:sp>
        <p:nvSpPr>
          <p:cNvPr id="9" name="object 9"/>
          <p:cNvSpPr txBox="1"/>
          <p:nvPr/>
        </p:nvSpPr>
        <p:spPr>
          <a:xfrm>
            <a:off x="3964304" y="2678112"/>
            <a:ext cx="8202295" cy="1755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220979" indent="-27432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CVE-2019-6549: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Ανάκτηση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διαπιστευτηρίων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απλού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κειμένου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μέσω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FTP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(File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Transfer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Protocol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-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πρωτόκολλο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μεταφοράς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αρχείων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μεταξύ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servers)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στην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πύλη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PR100088.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800"/>
              </a:buClr>
              <a:buFont typeface="Times New Roman"/>
              <a:buChar char="▪"/>
            </a:pPr>
            <a:endParaRPr sz="1500">
              <a:latin typeface="Times New Roman"/>
              <a:cs typeface="Times New Roman"/>
            </a:endParaRPr>
          </a:p>
          <a:p>
            <a:pPr marL="287020" marR="5080" indent="-274320">
              <a:lnSpc>
                <a:spcPct val="100000"/>
              </a:lnSpc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CVE-2019-6547: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ανάγνωσης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τιμές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χωρίς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ταυτοποίηση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χρήστη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στην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πύλη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PR100088.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Times New Roman"/>
              <a:buChar char="▪"/>
            </a:pPr>
            <a:endParaRPr sz="1500">
              <a:latin typeface="Times New Roman"/>
              <a:cs typeface="Times New Roman"/>
            </a:endParaRPr>
          </a:p>
          <a:p>
            <a:pPr marL="287020" marR="1162050" indent="-273685">
              <a:lnSpc>
                <a:spcPct val="101800"/>
              </a:lnSpc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  <a:tab pos="1743710" algn="l"/>
                <a:tab pos="2687955" algn="l"/>
                <a:tab pos="3131820" algn="l"/>
                <a:tab pos="4841240" algn="l"/>
              </a:tabLst>
            </a:pP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CVE-2019-6545:	Ανάκτηση	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των	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κωδικών πρόσβασης	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μέσω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HTTP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GET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αίτησης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σε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PR100088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Πύλη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Modbus.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91250" y="4635182"/>
            <a:ext cx="5508625" cy="45085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670"/>
              </a:lnSpc>
              <a:spcBef>
                <a:spcPts val="160"/>
              </a:spcBef>
              <a:tabLst>
                <a:tab pos="2656205" algn="l"/>
                <a:tab pos="5064125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FTP 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(File 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Transfer Protocol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-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πρωτόκολλο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μεταφοράς αρχείων μεταξύ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qu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st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πο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υ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προκ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λ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ε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ί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συ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ρ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ι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β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ή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ο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PR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10008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8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Π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ύ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λ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64304" y="4558982"/>
            <a:ext cx="1639570" cy="7391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ts val="1675"/>
              </a:lnSpc>
              <a:spcBef>
                <a:spcPts val="700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  <a:tab pos="287020" algn="l"/>
              </a:tabLst>
            </a:pP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CVE-2019-6543:</a:t>
            </a:r>
            <a:endParaRPr sz="1400">
              <a:latin typeface="Times New Roman"/>
              <a:cs typeface="Times New Roman"/>
            </a:endParaRPr>
          </a:p>
          <a:p>
            <a:pPr marL="287020" marR="662305">
              <a:lnSpc>
                <a:spcPts val="1670"/>
              </a:lnSpc>
              <a:spcBef>
                <a:spcPts val="55"/>
              </a:spcBef>
            </a:pP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servers) 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1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odbu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64304" y="5497512"/>
            <a:ext cx="6347460" cy="45593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87020" marR="5080" indent="-274320">
              <a:lnSpc>
                <a:spcPct val="101800"/>
              </a:lnSpc>
              <a:spcBef>
                <a:spcPts val="70"/>
              </a:spcBef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CVE-2020-7523: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Κλιμάκωση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προνομίων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στο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Schneider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Electric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Σειριακός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οδηγός.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6266815"/>
            <a:ext cx="2500947" cy="46482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74040" y="6470319"/>
            <a:ext cx="5345430" cy="185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787" y="582295"/>
              <a:ext cx="2580005" cy="57651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2327" y="1036319"/>
              <a:ext cx="1617345" cy="484536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931150" y="1167130"/>
            <a:ext cx="43878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35" dirty="0">
                <a:solidFill>
                  <a:srgbClr val="FFBF00"/>
                </a:solidFill>
                <a:latin typeface="Calibri"/>
                <a:cs typeface="Calibri"/>
              </a:rPr>
              <a:t>σ</a:t>
            </a:r>
            <a:r>
              <a:rPr sz="2000" spc="105" dirty="0">
                <a:solidFill>
                  <a:srgbClr val="FFBF00"/>
                </a:solidFill>
                <a:latin typeface="Calibri"/>
                <a:cs typeface="Calibri"/>
              </a:rPr>
              <a:t>το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16729" y="1186815"/>
            <a:ext cx="3534410" cy="621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45"/>
              </a:lnSpc>
              <a:spcBef>
                <a:spcPts val="100"/>
              </a:spcBef>
            </a:pPr>
            <a:r>
              <a:rPr sz="2000" spc="165" dirty="0">
                <a:solidFill>
                  <a:srgbClr val="FFBF00"/>
                </a:solidFill>
              </a:rPr>
              <a:t>Άρνηση</a:t>
            </a:r>
            <a:r>
              <a:rPr sz="2000" spc="245" dirty="0">
                <a:solidFill>
                  <a:srgbClr val="FFBF00"/>
                </a:solidFill>
              </a:rPr>
              <a:t> </a:t>
            </a:r>
            <a:r>
              <a:rPr sz="2000" spc="165" dirty="0">
                <a:solidFill>
                  <a:srgbClr val="FFBF00"/>
                </a:solidFill>
              </a:rPr>
              <a:t>παροχής</a:t>
            </a:r>
            <a:r>
              <a:rPr sz="2000" spc="245" dirty="0">
                <a:solidFill>
                  <a:srgbClr val="FFBF00"/>
                </a:solidFill>
              </a:rPr>
              <a:t> </a:t>
            </a:r>
            <a:r>
              <a:rPr sz="2000" spc="165" dirty="0">
                <a:solidFill>
                  <a:srgbClr val="FFBF00"/>
                </a:solidFill>
              </a:rPr>
              <a:t>υπηρεσιών</a:t>
            </a:r>
            <a:endParaRPr sz="2000"/>
          </a:p>
          <a:p>
            <a:pPr marL="12700">
              <a:lnSpc>
                <a:spcPts val="2345"/>
              </a:lnSpc>
            </a:pPr>
            <a:r>
              <a:rPr sz="2000" spc="105" dirty="0">
                <a:solidFill>
                  <a:srgbClr val="FFBF00"/>
                </a:solidFill>
                <a:latin typeface="Times New Roman"/>
                <a:cs typeface="Times New Roman"/>
              </a:rPr>
              <a:t>SIMATIC</a:t>
            </a:r>
            <a:r>
              <a:rPr sz="2000" spc="-5" dirty="0">
                <a:solidFill>
                  <a:srgbClr val="FFBF00"/>
                </a:solidFill>
                <a:latin typeface="Times New Roman"/>
                <a:cs typeface="Times New Roman"/>
              </a:rPr>
              <a:t> </a:t>
            </a:r>
            <a:r>
              <a:rPr sz="2000" spc="125" dirty="0">
                <a:solidFill>
                  <a:srgbClr val="FFBF00"/>
                </a:solidFill>
              </a:rPr>
              <a:t>και</a:t>
            </a:r>
            <a:r>
              <a:rPr sz="2000" spc="185" dirty="0">
                <a:solidFill>
                  <a:srgbClr val="FFBF00"/>
                </a:solidFill>
              </a:rPr>
              <a:t> </a:t>
            </a:r>
            <a:r>
              <a:rPr sz="2000" spc="165" dirty="0">
                <a:solidFill>
                  <a:srgbClr val="FFBF00"/>
                </a:solidFill>
                <a:latin typeface="Times New Roman"/>
                <a:cs typeface="Times New Roman"/>
              </a:rPr>
              <a:t>SIPLUS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9365" y="2345054"/>
            <a:ext cx="8243570" cy="2836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44000"/>
              <a:buChar char="▪"/>
              <a:tabLst>
                <a:tab pos="286385" algn="l"/>
                <a:tab pos="287020" algn="l"/>
              </a:tabLst>
            </a:pP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CVE-2023-38380:</a:t>
            </a:r>
            <a:r>
              <a:rPr sz="1250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Επηρεάζει</a:t>
            </a:r>
            <a:r>
              <a:rPr sz="1250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τα</a:t>
            </a:r>
            <a:r>
              <a:rPr sz="1250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προϊόντα</a:t>
            </a:r>
            <a:r>
              <a:rPr sz="1250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SIMATIC</a:t>
            </a:r>
            <a:r>
              <a:rPr sz="1250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250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SIPLUS,</a:t>
            </a:r>
            <a:r>
              <a:rPr sz="1250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οδηγώντας</a:t>
            </a:r>
            <a:r>
              <a:rPr sz="1250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250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πρόβλημα</a:t>
            </a:r>
            <a:r>
              <a:rPr sz="1250" spc="2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άρνησης</a:t>
            </a:r>
            <a:r>
              <a:rPr sz="1250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παροχής </a:t>
            </a:r>
            <a:r>
              <a:rPr sz="1250" spc="-3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υπηρεσιών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λόγω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εσφαλμένης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έκδοσης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μνήμης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στην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υλοποίηση</a:t>
            </a:r>
            <a:r>
              <a:rPr sz="12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διακομιστή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ιστού.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280035" lvl="1" indent="-280035">
              <a:lnSpc>
                <a:spcPct val="100000"/>
              </a:lnSpc>
              <a:buClr>
                <a:srgbClr val="FFB800"/>
              </a:buClr>
              <a:buSzPct val="144000"/>
              <a:buChar char="▪"/>
              <a:tabLst>
                <a:tab pos="280035" algn="l"/>
                <a:tab pos="2787015" algn="l"/>
              </a:tabLst>
            </a:pP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CVE-2022-43768:</a:t>
            </a:r>
            <a:r>
              <a:rPr sz="12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Επάθεια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Times New Roman"/>
                <a:cs typeface="Times New Roman"/>
              </a:rPr>
              <a:t>SIMATIC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και</a:t>
            </a:r>
            <a:endParaRPr sz="125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50"/>
              </a:spcBef>
            </a:pP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Υλοποίηση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webserver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προϊόντων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SIPLUS.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Times New Roman"/>
              <a:cs typeface="Times New Roman"/>
            </a:endParaRPr>
          </a:p>
          <a:p>
            <a:pPr marL="287020" marR="6985" indent="-274320">
              <a:lnSpc>
                <a:spcPct val="100000"/>
              </a:lnSpc>
              <a:buClr>
                <a:srgbClr val="FFB800"/>
              </a:buClr>
              <a:buSzPct val="144000"/>
              <a:buChar char="▪"/>
              <a:tabLst>
                <a:tab pos="286385" algn="l"/>
                <a:tab pos="287020" algn="l"/>
              </a:tabLst>
            </a:pP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CVE-2022-43767:</a:t>
            </a:r>
            <a:r>
              <a:rPr sz="1250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Ευπάθεια</a:t>
            </a:r>
            <a:r>
              <a:rPr sz="1250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άρνησης</a:t>
            </a:r>
            <a:r>
              <a:rPr sz="1250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παροχής</a:t>
            </a:r>
            <a:r>
              <a:rPr sz="1250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υπηρεσιών</a:t>
            </a:r>
            <a:r>
              <a:rPr sz="1250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250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επηρεάζει</a:t>
            </a:r>
            <a:r>
              <a:rPr sz="125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τον</a:t>
            </a:r>
            <a:r>
              <a:rPr sz="125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webserver</a:t>
            </a:r>
            <a:r>
              <a:rPr sz="125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250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προϊόντων </a:t>
            </a:r>
            <a:r>
              <a:rPr sz="1250" spc="-3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Times New Roman"/>
                <a:cs typeface="Times New Roman"/>
              </a:rPr>
              <a:t>SIMATIC</a:t>
            </a:r>
            <a:r>
              <a:rPr sz="12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SIPLUS.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276225" lvl="1" indent="-276225">
              <a:lnSpc>
                <a:spcPct val="100000"/>
              </a:lnSpc>
              <a:buClr>
                <a:srgbClr val="FFB800"/>
              </a:buClr>
              <a:buSzPct val="144000"/>
              <a:buChar char="▪"/>
              <a:tabLst>
                <a:tab pos="276225" algn="l"/>
                <a:tab pos="812165" algn="l"/>
              </a:tabLst>
            </a:pP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CVE-2022-43716: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Επηρεάζει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λειτουργικότητα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διακομιστή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ιστού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Times New Roman"/>
                <a:cs typeface="Times New Roman"/>
              </a:rPr>
              <a:t>SIMATIC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SIPLUS</a:t>
            </a:r>
            <a:endParaRPr sz="125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50"/>
              </a:spcBef>
            </a:pP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προϊόντα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οδηγώντας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δυνητικά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σε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κατάσταση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άρνησης παροχής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υπηρεσιών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Times New Roman"/>
              <a:cs typeface="Times New Roman"/>
            </a:endParaRPr>
          </a:p>
          <a:p>
            <a:pPr marL="287020" marR="10795" indent="-274320">
              <a:lnSpc>
                <a:spcPct val="100000"/>
              </a:lnSpc>
              <a:buClr>
                <a:srgbClr val="FFB800"/>
              </a:buClr>
              <a:buSzPct val="144000"/>
              <a:buChar char="▪"/>
              <a:tabLst>
                <a:tab pos="286385" algn="l"/>
                <a:tab pos="287020" algn="l"/>
              </a:tabLst>
            </a:pP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CVE-2022-30938:</a:t>
            </a:r>
            <a:r>
              <a:rPr sz="125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Προκαλεί</a:t>
            </a:r>
            <a:r>
              <a:rPr sz="125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καταστροφή</a:t>
            </a:r>
            <a:r>
              <a:rPr sz="1250" spc="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250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μνήμης</a:t>
            </a:r>
            <a:r>
              <a:rPr sz="1250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κατά</a:t>
            </a:r>
            <a:r>
              <a:rPr sz="125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250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ανάλυση</a:t>
            </a:r>
            <a:r>
              <a:rPr sz="1250" spc="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πακέτων</a:t>
            </a:r>
            <a:r>
              <a:rPr sz="125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</a:t>
            </a:r>
            <a:r>
              <a:rPr sz="125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Times New Roman"/>
                <a:cs typeface="Times New Roman"/>
              </a:rPr>
              <a:t>HTTP</a:t>
            </a:r>
            <a:r>
              <a:rPr sz="125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25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οδηγεί </a:t>
            </a:r>
            <a:r>
              <a:rPr sz="1250" spc="-3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2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κατάρρευση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εφαρμογής.</a:t>
            </a:r>
            <a:endParaRPr sz="125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5849302"/>
            <a:ext cx="2500947" cy="46482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74040" y="6053442"/>
            <a:ext cx="5345430" cy="185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979" y="1103312"/>
              <a:ext cx="2292032" cy="47228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6790" y="1564322"/>
              <a:ext cx="1306512" cy="380460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44034" y="853440"/>
            <a:ext cx="4606925" cy="62103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ts val="2290"/>
              </a:lnSpc>
              <a:spcBef>
                <a:spcPts val="265"/>
              </a:spcBef>
            </a:pPr>
            <a:r>
              <a:rPr sz="2000" spc="225" dirty="0">
                <a:solidFill>
                  <a:srgbClr val="FFBF00"/>
                </a:solidFill>
              </a:rPr>
              <a:t>Επαλήθευση</a:t>
            </a:r>
            <a:r>
              <a:rPr sz="2000" spc="285" dirty="0">
                <a:solidFill>
                  <a:srgbClr val="FFBF00"/>
                </a:solidFill>
              </a:rPr>
              <a:t> </a:t>
            </a:r>
            <a:r>
              <a:rPr sz="2000" spc="215" dirty="0">
                <a:solidFill>
                  <a:srgbClr val="FFBF00"/>
                </a:solidFill>
              </a:rPr>
              <a:t>ταυτότητας</a:t>
            </a:r>
            <a:r>
              <a:rPr sz="2000" spc="305" dirty="0">
                <a:solidFill>
                  <a:srgbClr val="FFBF00"/>
                </a:solidFill>
              </a:rPr>
              <a:t> </a:t>
            </a:r>
            <a:r>
              <a:rPr sz="2000" spc="215" dirty="0">
                <a:solidFill>
                  <a:srgbClr val="FFBF00"/>
                </a:solidFill>
              </a:rPr>
              <a:t>χρήστη</a:t>
            </a:r>
            <a:r>
              <a:rPr sz="2000" spc="300" dirty="0">
                <a:solidFill>
                  <a:srgbClr val="FFBF00"/>
                </a:solidFill>
              </a:rPr>
              <a:t> </a:t>
            </a:r>
            <a:r>
              <a:rPr sz="2000" spc="170" dirty="0">
                <a:solidFill>
                  <a:srgbClr val="FFBF00"/>
                </a:solidFill>
              </a:rPr>
              <a:t>σε </a:t>
            </a:r>
            <a:r>
              <a:rPr sz="2000" spc="-434" dirty="0">
                <a:solidFill>
                  <a:srgbClr val="FFBF00"/>
                </a:solidFill>
              </a:rPr>
              <a:t> </a:t>
            </a:r>
            <a:r>
              <a:rPr sz="2000" spc="215" dirty="0">
                <a:solidFill>
                  <a:srgbClr val="FFBF00"/>
                </a:solidFill>
              </a:rPr>
              <a:t>συσκευές</a:t>
            </a:r>
            <a:r>
              <a:rPr sz="2000" spc="260" dirty="0">
                <a:solidFill>
                  <a:srgbClr val="FFBF00"/>
                </a:solidFill>
              </a:rPr>
              <a:t> </a:t>
            </a:r>
            <a:r>
              <a:rPr sz="2000" spc="254" dirty="0">
                <a:solidFill>
                  <a:srgbClr val="FFBF00"/>
                </a:solidFill>
                <a:latin typeface="Times New Roman"/>
                <a:cs typeface="Times New Roman"/>
              </a:rPr>
              <a:t>SCADA</a:t>
            </a:r>
            <a:r>
              <a:rPr sz="2000" spc="204" dirty="0">
                <a:solidFill>
                  <a:srgbClr val="FFBF00"/>
                </a:solidFill>
                <a:latin typeface="Times New Roman"/>
                <a:cs typeface="Times New Roman"/>
              </a:rPr>
              <a:t> </a:t>
            </a:r>
            <a:r>
              <a:rPr sz="2000" spc="165" dirty="0">
                <a:solidFill>
                  <a:srgbClr val="FFBF00"/>
                </a:solidFill>
              </a:rPr>
              <a:t>και</a:t>
            </a:r>
            <a:r>
              <a:rPr sz="2000" spc="240" dirty="0">
                <a:solidFill>
                  <a:srgbClr val="FFBF00"/>
                </a:solidFill>
              </a:rPr>
              <a:t> </a:t>
            </a:r>
            <a:r>
              <a:rPr sz="2000" spc="204" dirty="0">
                <a:solidFill>
                  <a:srgbClr val="FFBF00"/>
                </a:solidFill>
                <a:latin typeface="Times New Roman"/>
                <a:cs typeface="Times New Roman"/>
              </a:rPr>
              <a:t>IED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77665" y="1846579"/>
            <a:ext cx="7888605" cy="3150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 algn="just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44000"/>
              <a:buChar char="▪"/>
              <a:tabLst>
                <a:tab pos="287020" algn="l"/>
              </a:tabLst>
            </a:pP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CVE-2021-22772: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Easergy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T200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series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συσκευές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επιτρέπουν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ανεξουσιοδότητη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λειτουργία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όταν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2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ταυτοποίηση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χρήστη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 bypassed.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Δημιουργεί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σημαντικό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κίνδυνο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ασφάλεια,  παρέχοντας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δυνητικά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επιτιθέμενους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ανεξουσιοδότητο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έλεγχο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κρίσιμων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λειτουργιών.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287020" marR="7620" indent="-274320" algn="just">
              <a:lnSpc>
                <a:spcPct val="100000"/>
              </a:lnSpc>
              <a:buClr>
                <a:srgbClr val="FFB800"/>
              </a:buClr>
              <a:buSzPct val="144000"/>
              <a:buChar char="▪"/>
              <a:tabLst>
                <a:tab pos="287020" algn="l"/>
              </a:tabLst>
            </a:pP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CVE-2020-6996: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Triangle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MicroWorks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Times New Roman"/>
                <a:cs typeface="Times New Roman"/>
              </a:rPr>
              <a:t>DNP3</a:t>
            </a:r>
            <a:r>
              <a:rPr sz="125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Outstation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Libraries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επιτρέπει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στους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επιτιθέμενους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να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εκμεταλλευτούν</a:t>
            </a:r>
            <a:r>
              <a:rPr sz="1250" spc="4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μια</a:t>
            </a:r>
            <a:r>
              <a:rPr sz="1250" spc="4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υπερχείλιση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buffer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βασίζεται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στη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στοίβα,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δυνητικά</a:t>
            </a:r>
            <a:r>
              <a:rPr sz="1250" spc="4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οδηγώντας</a:t>
            </a:r>
            <a:r>
              <a:rPr sz="1250" spc="4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 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ανεξουσιοδότητη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στα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επηρεαζόμενα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287020" marR="6350" indent="-274320" algn="just">
              <a:lnSpc>
                <a:spcPct val="100699"/>
              </a:lnSpc>
              <a:spcBef>
                <a:spcPts val="5"/>
              </a:spcBef>
              <a:buClr>
                <a:srgbClr val="FFB800"/>
              </a:buClr>
              <a:buSzPct val="144000"/>
              <a:buChar char="▪"/>
              <a:tabLst>
                <a:tab pos="287020" algn="l"/>
              </a:tabLst>
            </a:pP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CVE-2020-10613: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2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Triangle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MicroWorks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Times New Roman"/>
                <a:cs typeface="Times New Roman"/>
              </a:rPr>
              <a:t>SCADA</a:t>
            </a:r>
            <a:r>
              <a:rPr sz="125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Gateway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επιτρέπει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απομακρυσμένους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επιτιθέμενους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να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αποκρύψουν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ευαίσθητες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πληροφορίες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λόγω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ακατάλληλης επικύρωσης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 που </a:t>
            </a:r>
            <a:r>
              <a:rPr sz="1250" spc="-3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παρέχει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ο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χρήστης,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δυνητικά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θέτοντας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κίνδυνο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εμπιστευτικότητα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συστήματος.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287020" marR="7620" indent="-274320" algn="just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44000"/>
              <a:buChar char="▪"/>
              <a:tabLst>
                <a:tab pos="287020" algn="l"/>
              </a:tabLst>
            </a:pP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CVE-2020-10611: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STriangle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MicroWorks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Times New Roman"/>
                <a:cs typeface="Times New Roman"/>
              </a:rPr>
              <a:t>SCADA</a:t>
            </a:r>
            <a:r>
              <a:rPr sz="125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Gateway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επιτρέπει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απομακρυσμένους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επιτιθέμενους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να εκτελέσουν αυθαίρετο κώδικα προγραμματισμού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λόγω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ακατάλληλης επικύρωσης των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παρέχονται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από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τον 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χρήστη, οδηγώντας δυνητικά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ανεξουσιοδότητη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έλεγχο</a:t>
            </a:r>
            <a:r>
              <a:rPr sz="12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συστήματος.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4040" y="5407977"/>
            <a:ext cx="5345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5219382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798627" y="490855"/>
              <a:ext cx="5347970" cy="6821805"/>
            </a:xfrm>
            <a:custGeom>
              <a:avLst/>
              <a:gdLst/>
              <a:ahLst/>
              <a:cxnLst/>
              <a:rect l="l" t="t" r="r" b="b"/>
              <a:pathLst>
                <a:path w="5347970" h="6821805">
                  <a:moveTo>
                    <a:pt x="5347652" y="0"/>
                  </a:moveTo>
                  <a:lnTo>
                    <a:pt x="1917064" y="0"/>
                  </a:lnTo>
                  <a:lnTo>
                    <a:pt x="0" y="6821487"/>
                  </a:lnTo>
                  <a:lnTo>
                    <a:pt x="3430587" y="6821487"/>
                  </a:lnTo>
                  <a:lnTo>
                    <a:pt x="5347652" y="0"/>
                  </a:lnTo>
                  <a:close/>
                </a:path>
              </a:pathLst>
            </a:custGeom>
            <a:solidFill>
              <a:srgbClr val="FFB800">
                <a:alpha val="1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15207" y="6786562"/>
              <a:ext cx="2500947" cy="4648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756275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5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5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40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40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63340" y="2574607"/>
            <a:ext cx="3840479" cy="67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spc="330" dirty="0">
                <a:solidFill>
                  <a:srgbClr val="FFB800"/>
                </a:solidFill>
                <a:latin typeface="Times New Roman"/>
                <a:cs typeface="Times New Roman"/>
              </a:rPr>
              <a:t>Σας</a:t>
            </a:r>
            <a:r>
              <a:rPr sz="4250" spc="204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4250" spc="355" dirty="0">
                <a:solidFill>
                  <a:srgbClr val="FFB800"/>
                </a:solidFill>
                <a:latin typeface="Times New Roman"/>
                <a:cs typeface="Times New Roman"/>
              </a:rPr>
              <a:t>ευχαριστώ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03700" y="3518217"/>
            <a:ext cx="5915025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Παρουσιάστρια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Στυλιανός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Καραγιάννης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  <a:hlinkClick r:id="rId4"/>
              </a:rPr>
              <a:t>stylianos.karagiannis@pdmfc.c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om</a:t>
            </a:r>
            <a:endParaRPr sz="12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525" y="6151879"/>
              <a:ext cx="2647950" cy="64293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98359" y="332104"/>
            <a:ext cx="3783965" cy="25196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385"/>
              </a:spcBef>
            </a:pPr>
            <a:r>
              <a:rPr sz="3400" spc="145" dirty="0">
                <a:solidFill>
                  <a:srgbClr val="000000"/>
                </a:solidFill>
              </a:rPr>
              <a:t>Ουσιώδεις </a:t>
            </a:r>
            <a:r>
              <a:rPr sz="3400" spc="140" dirty="0">
                <a:solidFill>
                  <a:srgbClr val="000000"/>
                </a:solidFill>
              </a:rPr>
              <a:t>αρχές </a:t>
            </a:r>
            <a:r>
              <a:rPr sz="3400" spc="145" dirty="0">
                <a:solidFill>
                  <a:srgbClr val="000000"/>
                </a:solidFill>
              </a:rPr>
              <a:t> </a:t>
            </a:r>
            <a:r>
              <a:rPr sz="3400" spc="130" dirty="0">
                <a:solidFill>
                  <a:srgbClr val="000000"/>
                </a:solidFill>
              </a:rPr>
              <a:t>και </a:t>
            </a:r>
            <a:r>
              <a:rPr sz="3400" spc="135" dirty="0">
                <a:solidFill>
                  <a:srgbClr val="000000"/>
                </a:solidFill>
              </a:rPr>
              <a:t>διαχείριση </a:t>
            </a:r>
            <a:r>
              <a:rPr sz="3400" spc="140" dirty="0">
                <a:solidFill>
                  <a:srgbClr val="000000"/>
                </a:solidFill>
              </a:rPr>
              <a:t>της </a:t>
            </a:r>
            <a:r>
              <a:rPr sz="3400" spc="145" dirty="0">
                <a:solidFill>
                  <a:srgbClr val="000000"/>
                </a:solidFill>
              </a:rPr>
              <a:t> </a:t>
            </a:r>
            <a:r>
              <a:rPr sz="3400" spc="135" dirty="0">
                <a:solidFill>
                  <a:srgbClr val="000000"/>
                </a:solidFill>
              </a:rPr>
              <a:t>κ</a:t>
            </a:r>
            <a:r>
              <a:rPr sz="3400" spc="170" dirty="0">
                <a:solidFill>
                  <a:srgbClr val="000000"/>
                </a:solidFill>
              </a:rPr>
              <a:t>υ</a:t>
            </a:r>
            <a:r>
              <a:rPr sz="3400" spc="165" dirty="0">
                <a:solidFill>
                  <a:srgbClr val="000000"/>
                </a:solidFill>
              </a:rPr>
              <a:t>β</a:t>
            </a:r>
            <a:r>
              <a:rPr sz="3400" spc="145" dirty="0">
                <a:solidFill>
                  <a:srgbClr val="000000"/>
                </a:solidFill>
              </a:rPr>
              <a:t>ε</a:t>
            </a:r>
            <a:r>
              <a:rPr sz="3400" spc="160" dirty="0">
                <a:solidFill>
                  <a:srgbClr val="000000"/>
                </a:solidFill>
              </a:rPr>
              <a:t>ρ</a:t>
            </a:r>
            <a:r>
              <a:rPr sz="3400" spc="140" dirty="0">
                <a:solidFill>
                  <a:srgbClr val="000000"/>
                </a:solidFill>
              </a:rPr>
              <a:t>ν</a:t>
            </a:r>
            <a:r>
              <a:rPr sz="3400" spc="165" dirty="0">
                <a:solidFill>
                  <a:srgbClr val="000000"/>
                </a:solidFill>
              </a:rPr>
              <a:t>ο</a:t>
            </a:r>
            <a:r>
              <a:rPr sz="3400" spc="180" dirty="0">
                <a:solidFill>
                  <a:srgbClr val="000000"/>
                </a:solidFill>
              </a:rPr>
              <a:t>α</a:t>
            </a:r>
            <a:r>
              <a:rPr sz="3400" spc="165" dirty="0">
                <a:solidFill>
                  <a:srgbClr val="000000"/>
                </a:solidFill>
              </a:rPr>
              <a:t>σ</a:t>
            </a:r>
            <a:r>
              <a:rPr sz="3400" spc="204" dirty="0">
                <a:solidFill>
                  <a:srgbClr val="000000"/>
                </a:solidFill>
              </a:rPr>
              <a:t>φ</a:t>
            </a:r>
            <a:r>
              <a:rPr sz="3400" spc="180" dirty="0">
                <a:solidFill>
                  <a:srgbClr val="000000"/>
                </a:solidFill>
              </a:rPr>
              <a:t>ά</a:t>
            </a:r>
            <a:r>
              <a:rPr sz="3400" spc="145" dirty="0">
                <a:solidFill>
                  <a:srgbClr val="000000"/>
                </a:solidFill>
              </a:rPr>
              <a:t>λε</a:t>
            </a:r>
            <a:r>
              <a:rPr sz="3400" spc="80" dirty="0">
                <a:solidFill>
                  <a:srgbClr val="000000"/>
                </a:solidFill>
              </a:rPr>
              <a:t>ι</a:t>
            </a:r>
            <a:r>
              <a:rPr sz="3400" spc="175" dirty="0">
                <a:solidFill>
                  <a:srgbClr val="000000"/>
                </a:solidFill>
              </a:rPr>
              <a:t>α</a:t>
            </a:r>
            <a:r>
              <a:rPr sz="3400" spc="100" dirty="0">
                <a:solidFill>
                  <a:srgbClr val="000000"/>
                </a:solidFill>
              </a:rPr>
              <a:t>ς  </a:t>
            </a:r>
            <a:r>
              <a:rPr sz="3400" spc="145" dirty="0">
                <a:solidFill>
                  <a:srgbClr val="000000"/>
                </a:solidFill>
              </a:rPr>
              <a:t>για τον </a:t>
            </a:r>
            <a:r>
              <a:rPr sz="3400" spc="155" dirty="0">
                <a:solidFill>
                  <a:srgbClr val="000000"/>
                </a:solidFill>
              </a:rPr>
              <a:t>τομέα </a:t>
            </a:r>
            <a:r>
              <a:rPr sz="3400" spc="150" dirty="0">
                <a:solidFill>
                  <a:srgbClr val="000000"/>
                </a:solidFill>
              </a:rPr>
              <a:t>της </a:t>
            </a:r>
            <a:r>
              <a:rPr sz="3400" spc="155" dirty="0">
                <a:solidFill>
                  <a:srgbClr val="000000"/>
                </a:solidFill>
              </a:rPr>
              <a:t> </a:t>
            </a:r>
            <a:r>
              <a:rPr sz="3400" spc="150" dirty="0">
                <a:solidFill>
                  <a:srgbClr val="000000"/>
                </a:solidFill>
              </a:rPr>
              <a:t>ενέργειας</a:t>
            </a:r>
            <a:endParaRPr sz="3400"/>
          </a:p>
        </p:txBody>
      </p:sp>
      <p:sp>
        <p:nvSpPr>
          <p:cNvPr id="10" name="object 10"/>
          <p:cNvSpPr txBox="1"/>
          <p:nvPr/>
        </p:nvSpPr>
        <p:spPr>
          <a:xfrm>
            <a:off x="7197725" y="3049270"/>
            <a:ext cx="2865755" cy="61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50" b="1" spc="280" dirty="0">
                <a:solidFill>
                  <a:srgbClr val="D8791A"/>
                </a:solidFill>
                <a:latin typeface="Calibri"/>
                <a:cs typeface="Calibri"/>
              </a:rPr>
              <a:t>CSP001_C_E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7725" y="4118292"/>
            <a:ext cx="2067560" cy="7245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41100"/>
              </a:lnSpc>
              <a:spcBef>
                <a:spcPts val="135"/>
              </a:spcBef>
            </a:pPr>
            <a:r>
              <a:rPr sz="1100" spc="135" dirty="0">
                <a:latin typeface="Calibri"/>
                <a:cs typeface="Calibri"/>
              </a:rPr>
              <a:t>ΠΑΡΟΥΣΊΑΣΗ  </a:t>
            </a:r>
            <a:r>
              <a:rPr sz="1100" spc="110" dirty="0">
                <a:latin typeface="Calibri"/>
                <a:cs typeface="Calibri"/>
              </a:rPr>
              <a:t>ΑΠΌ: 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b="1" spc="150" dirty="0">
                <a:latin typeface="Calibri"/>
                <a:cs typeface="Calibri"/>
              </a:rPr>
              <a:t>CRISTINA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spc="160" dirty="0">
                <a:latin typeface="Calibri"/>
                <a:cs typeface="Calibri"/>
              </a:rPr>
              <a:t>ALCARAZ 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000" spc="155" dirty="0">
                <a:latin typeface="Calibri"/>
                <a:cs typeface="Calibri"/>
              </a:rPr>
              <a:t>ΠΑΝΕΠΙΣΤΉΜΙΟ</a:t>
            </a:r>
            <a:r>
              <a:rPr sz="1000" spc="190" dirty="0">
                <a:latin typeface="Calibri"/>
                <a:cs typeface="Calibri"/>
              </a:rPr>
              <a:t> </a:t>
            </a:r>
            <a:r>
              <a:rPr sz="1000" spc="105" dirty="0">
                <a:latin typeface="Calibri"/>
                <a:cs typeface="Calibri"/>
              </a:rPr>
              <a:t>ΤΗΣ</a:t>
            </a:r>
            <a:r>
              <a:rPr sz="1000" spc="120" dirty="0">
                <a:latin typeface="Calibri"/>
                <a:cs typeface="Calibri"/>
              </a:rPr>
              <a:t> </a:t>
            </a:r>
            <a:r>
              <a:rPr sz="1000" spc="150" dirty="0">
                <a:latin typeface="Calibri"/>
                <a:cs typeface="Calibri"/>
              </a:rPr>
              <a:t>ΜΆΛΑΓΑ,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1765" y="909002"/>
            <a:ext cx="284543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155" dirty="0">
                <a:solidFill>
                  <a:srgbClr val="000000"/>
                </a:solidFill>
              </a:rPr>
              <a:t>Γνωστοποίηση</a:t>
            </a:r>
            <a:endParaRPr sz="3400"/>
          </a:p>
        </p:txBody>
      </p:sp>
      <p:sp>
        <p:nvSpPr>
          <p:cNvPr id="10" name="object 10"/>
          <p:cNvSpPr txBox="1"/>
          <p:nvPr/>
        </p:nvSpPr>
        <p:spPr>
          <a:xfrm>
            <a:off x="6501765" y="2063115"/>
            <a:ext cx="5330190" cy="1150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45454"/>
              <a:buFont typeface="Arial"/>
              <a:buChar char="•"/>
              <a:tabLst>
                <a:tab pos="355600" algn="l"/>
              </a:tabLst>
            </a:pPr>
            <a:r>
              <a:rPr sz="1100" i="1" spc="70" dirty="0">
                <a:latin typeface="Calibri"/>
                <a:cs typeface="Calibri"/>
              </a:rPr>
              <a:t>Συγχρηματοδοτείται </a:t>
            </a:r>
            <a:r>
              <a:rPr sz="1100" i="1" spc="85" dirty="0">
                <a:latin typeface="Calibri"/>
                <a:cs typeface="Calibri"/>
              </a:rPr>
              <a:t>από </a:t>
            </a:r>
            <a:r>
              <a:rPr sz="1100" i="1" spc="70" dirty="0">
                <a:latin typeface="Calibri"/>
                <a:cs typeface="Calibri"/>
              </a:rPr>
              <a:t>την </a:t>
            </a:r>
            <a:r>
              <a:rPr sz="1100" i="1" spc="80" dirty="0">
                <a:latin typeface="Calibri"/>
                <a:cs typeface="Calibri"/>
              </a:rPr>
              <a:t>Ευρωπαϊκή </a:t>
            </a:r>
            <a:r>
              <a:rPr sz="1100" i="1" spc="75" dirty="0">
                <a:latin typeface="Calibri"/>
                <a:cs typeface="Calibri"/>
              </a:rPr>
              <a:t>Ένωση. Ωστόσο, </a:t>
            </a:r>
            <a:r>
              <a:rPr sz="1100" i="1" spc="65" dirty="0">
                <a:latin typeface="Calibri"/>
                <a:cs typeface="Calibri"/>
              </a:rPr>
              <a:t>οι </a:t>
            </a:r>
            <a:r>
              <a:rPr sz="1100" i="1" spc="80" dirty="0">
                <a:latin typeface="Calibri"/>
                <a:cs typeface="Calibri"/>
              </a:rPr>
              <a:t>απόψεις </a:t>
            </a:r>
            <a:r>
              <a:rPr sz="1100" i="1" spc="70" dirty="0">
                <a:latin typeface="Calibri"/>
                <a:cs typeface="Calibri"/>
              </a:rPr>
              <a:t>και </a:t>
            </a:r>
            <a:r>
              <a:rPr sz="1100" i="1" spc="60" dirty="0">
                <a:latin typeface="Calibri"/>
                <a:cs typeface="Calibri"/>
              </a:rPr>
              <a:t>οι </a:t>
            </a:r>
            <a:r>
              <a:rPr sz="1100" i="1" spc="-23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γνώμες </a:t>
            </a:r>
            <a:r>
              <a:rPr sz="1100" i="1" spc="85" dirty="0">
                <a:latin typeface="Calibri"/>
                <a:cs typeface="Calibri"/>
              </a:rPr>
              <a:t>που </a:t>
            </a:r>
            <a:r>
              <a:rPr sz="1100" i="1" spc="75" dirty="0">
                <a:latin typeface="Calibri"/>
                <a:cs typeface="Calibri"/>
              </a:rPr>
              <a:t>εκφράζονται </a:t>
            </a:r>
            <a:r>
              <a:rPr sz="1100" i="1" spc="65" dirty="0">
                <a:latin typeface="Calibri"/>
                <a:cs typeface="Calibri"/>
              </a:rPr>
              <a:t>είναι </a:t>
            </a:r>
            <a:r>
              <a:rPr sz="1100" i="1" spc="70" dirty="0">
                <a:latin typeface="Calibri"/>
                <a:cs typeface="Calibri"/>
              </a:rPr>
              <a:t>αποκλειστικά </a:t>
            </a:r>
            <a:r>
              <a:rPr sz="1100" i="1" spc="75" dirty="0">
                <a:latin typeface="Calibri"/>
                <a:cs typeface="Calibri"/>
              </a:rPr>
              <a:t>του/των </a:t>
            </a:r>
            <a:r>
              <a:rPr sz="1100" i="1" spc="80" dirty="0">
                <a:latin typeface="Calibri"/>
                <a:cs typeface="Calibri"/>
              </a:rPr>
              <a:t>συγγραφέα/ων </a:t>
            </a:r>
            <a:r>
              <a:rPr sz="1100" i="1" spc="70" dirty="0">
                <a:latin typeface="Calibri"/>
                <a:cs typeface="Calibri"/>
              </a:rPr>
              <a:t>και </a:t>
            </a:r>
            <a:r>
              <a:rPr sz="1100" i="1" spc="75" dirty="0">
                <a:latin typeface="Calibri"/>
                <a:cs typeface="Calibri"/>
              </a:rPr>
              <a:t> δεν αντανακλούν </a:t>
            </a:r>
            <a:r>
              <a:rPr sz="1100" i="1" spc="65" dirty="0">
                <a:latin typeface="Calibri"/>
                <a:cs typeface="Calibri"/>
              </a:rPr>
              <a:t>κατ' </a:t>
            </a:r>
            <a:r>
              <a:rPr sz="1100" i="1" spc="80" dirty="0">
                <a:latin typeface="Calibri"/>
                <a:cs typeface="Calibri"/>
              </a:rPr>
              <a:t>ανάγκη </a:t>
            </a:r>
            <a:r>
              <a:rPr sz="1100" i="1" spc="55" dirty="0">
                <a:latin typeface="Calibri"/>
                <a:cs typeface="Calibri"/>
              </a:rPr>
              <a:t>τις </a:t>
            </a:r>
            <a:r>
              <a:rPr sz="1100" i="1" spc="80" dirty="0">
                <a:latin typeface="Calibri"/>
                <a:cs typeface="Calibri"/>
              </a:rPr>
              <a:t>απόψεις </a:t>
            </a:r>
            <a:r>
              <a:rPr sz="1100" i="1" spc="70" dirty="0">
                <a:latin typeface="Calibri"/>
                <a:cs typeface="Calibri"/>
              </a:rPr>
              <a:t>και </a:t>
            </a:r>
            <a:r>
              <a:rPr sz="1100" i="1" spc="55" dirty="0">
                <a:latin typeface="Calibri"/>
                <a:cs typeface="Calibri"/>
              </a:rPr>
              <a:t>τις </a:t>
            </a:r>
            <a:r>
              <a:rPr sz="1100" i="1" spc="80" dirty="0">
                <a:latin typeface="Calibri"/>
                <a:cs typeface="Calibri"/>
              </a:rPr>
              <a:t>γνώμες </a:t>
            </a:r>
            <a:r>
              <a:rPr sz="1100" i="1" spc="70" dirty="0">
                <a:latin typeface="Calibri"/>
                <a:cs typeface="Calibri"/>
              </a:rPr>
              <a:t>της </a:t>
            </a:r>
            <a:r>
              <a:rPr sz="1100" i="1" spc="80" dirty="0">
                <a:latin typeface="Calibri"/>
                <a:cs typeface="Calibri"/>
              </a:rPr>
              <a:t>Ευρωπαϊκής </a:t>
            </a:r>
            <a:r>
              <a:rPr sz="1100" i="1" spc="8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Ένωσης </a:t>
            </a:r>
            <a:r>
              <a:rPr sz="1100" i="1" spc="85" dirty="0">
                <a:latin typeface="Calibri"/>
                <a:cs typeface="Calibri"/>
              </a:rPr>
              <a:t>ή </a:t>
            </a:r>
            <a:r>
              <a:rPr sz="1100" i="1" spc="70" dirty="0">
                <a:latin typeface="Calibri"/>
                <a:cs typeface="Calibri"/>
              </a:rPr>
              <a:t>της </a:t>
            </a:r>
            <a:r>
              <a:rPr sz="1100" i="1" spc="80" dirty="0">
                <a:latin typeface="Calibri"/>
                <a:cs typeface="Calibri"/>
              </a:rPr>
              <a:t>HADEA. Ούτε </a:t>
            </a:r>
            <a:r>
              <a:rPr sz="1100" i="1" spc="85" dirty="0">
                <a:latin typeface="Calibri"/>
                <a:cs typeface="Calibri"/>
              </a:rPr>
              <a:t>η </a:t>
            </a:r>
            <a:r>
              <a:rPr sz="1100" i="1" spc="80" dirty="0">
                <a:latin typeface="Calibri"/>
                <a:cs typeface="Calibri"/>
              </a:rPr>
              <a:t>Ευρωπαϊκή </a:t>
            </a:r>
            <a:r>
              <a:rPr sz="1100" i="1" spc="85" dirty="0">
                <a:latin typeface="Calibri"/>
                <a:cs typeface="Calibri"/>
              </a:rPr>
              <a:t>Ένωση </a:t>
            </a:r>
            <a:r>
              <a:rPr sz="1100" i="1" spc="75" dirty="0">
                <a:latin typeface="Calibri"/>
                <a:cs typeface="Calibri"/>
              </a:rPr>
              <a:t>ούτε </a:t>
            </a:r>
            <a:r>
              <a:rPr sz="1100" i="1" spc="85" dirty="0">
                <a:latin typeface="Calibri"/>
                <a:cs typeface="Calibri"/>
              </a:rPr>
              <a:t>η </a:t>
            </a:r>
            <a:r>
              <a:rPr sz="1100" i="1" spc="80" dirty="0">
                <a:latin typeface="Calibri"/>
                <a:cs typeface="Calibri"/>
              </a:rPr>
              <a:t>χορηγούσα αρχή </a:t>
            </a:r>
            <a:r>
              <a:rPr sz="1100" i="1" spc="8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μπορούν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να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85" dirty="0">
                <a:latin typeface="Calibri"/>
                <a:cs typeface="Calibri"/>
              </a:rPr>
              <a:t>θεωρηθούν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υπεύθυνοι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γι'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65" dirty="0">
                <a:latin typeface="Calibri"/>
                <a:cs typeface="Calibri"/>
              </a:rPr>
              <a:t>αυτές.</a:t>
            </a:r>
            <a:endParaRPr sz="11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40"/>
              </a:spcBef>
              <a:buSzPct val="145454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100" i="1" spc="85" dirty="0">
                <a:latin typeface="Calibri"/>
                <a:cs typeface="Calibri"/>
              </a:rPr>
              <a:t>Συμφωνία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έργου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spc="70" dirty="0">
                <a:latin typeface="Calibri"/>
                <a:cs typeface="Calibri"/>
              </a:rPr>
              <a:t>αριθ.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70" dirty="0">
                <a:latin typeface="Calibri"/>
                <a:cs typeface="Calibri"/>
              </a:rPr>
              <a:t>101083594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74465" y="546100"/>
            <a:ext cx="6681469" cy="1373453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492375" marR="5080">
              <a:lnSpc>
                <a:spcPts val="2550"/>
              </a:lnSpc>
              <a:spcBef>
                <a:spcPts val="310"/>
              </a:spcBef>
            </a:pPr>
            <a:r>
              <a:rPr spc="190" dirty="0"/>
              <a:t>Θέμα</a:t>
            </a:r>
            <a:r>
              <a:rPr spc="190" dirty="0">
                <a:latin typeface="Times New Roman"/>
                <a:cs typeface="Times New Roman"/>
              </a:rPr>
              <a:t>-2:</a:t>
            </a:r>
            <a:r>
              <a:rPr spc="110" dirty="0">
                <a:latin typeface="Times New Roman"/>
                <a:cs typeface="Times New Roman"/>
              </a:rPr>
              <a:t> </a:t>
            </a:r>
            <a:r>
              <a:rPr spc="190" dirty="0"/>
              <a:t>Θεμελιώδεις</a:t>
            </a:r>
            <a:r>
              <a:rPr spc="270" dirty="0"/>
              <a:t> </a:t>
            </a:r>
            <a:r>
              <a:rPr spc="175" dirty="0"/>
              <a:t>γνώσεις </a:t>
            </a:r>
            <a:r>
              <a:rPr spc="-495" dirty="0"/>
              <a:t> </a:t>
            </a:r>
            <a:r>
              <a:rPr spc="150" dirty="0"/>
              <a:t>και</a:t>
            </a:r>
          </a:p>
          <a:p>
            <a:pPr marL="2492375" marR="267970">
              <a:lnSpc>
                <a:spcPts val="2610"/>
              </a:lnSpc>
            </a:pPr>
            <a:r>
              <a:rPr spc="180" dirty="0"/>
              <a:t>Ταξινόμηση</a:t>
            </a:r>
            <a:r>
              <a:rPr spc="260" dirty="0"/>
              <a:t> </a:t>
            </a:r>
            <a:r>
              <a:rPr spc="130" dirty="0"/>
              <a:t>της</a:t>
            </a:r>
            <a:r>
              <a:rPr spc="185" dirty="0"/>
              <a:t> </a:t>
            </a:r>
            <a:r>
              <a:rPr spc="165" dirty="0" err="1"/>
              <a:t>ενεργει</a:t>
            </a:r>
            <a:r>
              <a:rPr spc="165" dirty="0"/>
              <a:t>ακής </a:t>
            </a:r>
            <a:r>
              <a:rPr spc="-495" dirty="0"/>
              <a:t> </a:t>
            </a:r>
            <a:r>
              <a:rPr spc="190" dirty="0"/>
              <a:t>κυβερνοασφάλειας</a:t>
            </a:r>
            <a:endParaRPr spc="135" dirty="0"/>
          </a:p>
        </p:txBody>
      </p:sp>
      <p:sp>
        <p:nvSpPr>
          <p:cNvPr id="9" name="object 9"/>
          <p:cNvSpPr txBox="1"/>
          <p:nvPr/>
        </p:nvSpPr>
        <p:spPr>
          <a:xfrm>
            <a:off x="6454775" y="1955165"/>
            <a:ext cx="2009775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200" dirty="0">
              <a:latin typeface="Calibri"/>
              <a:cs typeface="Calibri"/>
            </a:endParaRPr>
          </a:p>
          <a:p>
            <a:pPr marL="55244">
              <a:lnSpc>
                <a:spcPct val="100000"/>
              </a:lnSpc>
              <a:spcBef>
                <a:spcPts val="1630"/>
              </a:spcBef>
            </a:pPr>
            <a:r>
              <a:rPr sz="1700" spc="114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7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3332797"/>
            <a:ext cx="5023485" cy="1616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3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Ορισμός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ενεργειακής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σημασίας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endParaRPr sz="1000">
              <a:latin typeface="Calibri"/>
              <a:cs typeface="Calibri"/>
            </a:endParaRPr>
          </a:p>
          <a:p>
            <a:pPr marL="287020">
              <a:lnSpc>
                <a:spcPts val="1120"/>
              </a:lnSpc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900">
              <a:latin typeface="Calibri"/>
              <a:cs typeface="Calibri"/>
            </a:endParaRPr>
          </a:p>
          <a:p>
            <a:pPr marL="287020" marR="994410" indent="-274320">
              <a:lnSpc>
                <a:spcPct val="920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Κατανόηση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διαφόρων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εξαρτημάτων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ενός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οικοσυστήματος </a:t>
            </a:r>
            <a:r>
              <a:rPr sz="1000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ενεργειακής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A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7020" marR="5080" indent="-274320">
              <a:lnSpc>
                <a:spcPct val="92000"/>
              </a:lnSpc>
              <a:spcBef>
                <a:spcPts val="5"/>
              </a:spcBef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Ταξινόμηση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απειλών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ευπαθειών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ειδικά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000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ενεργειακά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Courier New"/>
              <a:buChar char="o"/>
            </a:pPr>
            <a:endParaRPr sz="7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Επισκόπηση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σώματος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γνώσεων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272722"/>
            <a:ext cx="3294062" cy="61214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4455" y="5528309"/>
            <a:ext cx="314452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10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74465" y="546100"/>
            <a:ext cx="6681469" cy="1373453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492375" marR="5080">
              <a:lnSpc>
                <a:spcPts val="2550"/>
              </a:lnSpc>
              <a:spcBef>
                <a:spcPts val="310"/>
              </a:spcBef>
            </a:pPr>
            <a:r>
              <a:rPr spc="190" dirty="0"/>
              <a:t>Θέμα</a:t>
            </a:r>
            <a:r>
              <a:rPr spc="190" dirty="0">
                <a:latin typeface="Times New Roman"/>
                <a:cs typeface="Times New Roman"/>
              </a:rPr>
              <a:t>-2:</a:t>
            </a:r>
            <a:r>
              <a:rPr spc="110" dirty="0">
                <a:latin typeface="Times New Roman"/>
                <a:cs typeface="Times New Roman"/>
              </a:rPr>
              <a:t> </a:t>
            </a:r>
            <a:r>
              <a:rPr spc="190" dirty="0"/>
              <a:t>Θεμελιώδεις</a:t>
            </a:r>
            <a:r>
              <a:rPr spc="270" dirty="0"/>
              <a:t> </a:t>
            </a:r>
            <a:r>
              <a:rPr spc="175" dirty="0"/>
              <a:t>γνώσεις </a:t>
            </a:r>
            <a:r>
              <a:rPr spc="-495" dirty="0"/>
              <a:t> </a:t>
            </a:r>
            <a:r>
              <a:rPr spc="150" dirty="0"/>
              <a:t>και</a:t>
            </a:r>
          </a:p>
          <a:p>
            <a:pPr marL="2492375" marR="267970">
              <a:lnSpc>
                <a:spcPts val="2610"/>
              </a:lnSpc>
            </a:pPr>
            <a:r>
              <a:rPr spc="180" dirty="0"/>
              <a:t>Ταξινόμηση</a:t>
            </a:r>
            <a:r>
              <a:rPr spc="260" dirty="0"/>
              <a:t> </a:t>
            </a:r>
            <a:r>
              <a:rPr spc="130" dirty="0"/>
              <a:t>της</a:t>
            </a:r>
            <a:r>
              <a:rPr spc="185" dirty="0"/>
              <a:t> </a:t>
            </a:r>
            <a:r>
              <a:rPr spc="165" dirty="0" err="1"/>
              <a:t>ενεργει</a:t>
            </a:r>
            <a:r>
              <a:rPr spc="165" dirty="0"/>
              <a:t>ακής </a:t>
            </a:r>
            <a:r>
              <a:rPr spc="-495" dirty="0"/>
              <a:t> </a:t>
            </a:r>
            <a:r>
              <a:rPr spc="190" dirty="0"/>
              <a:t>κυβερνοασφάλειας</a:t>
            </a:r>
            <a:endParaRPr spc="135" dirty="0"/>
          </a:p>
        </p:txBody>
      </p:sp>
      <p:sp>
        <p:nvSpPr>
          <p:cNvPr id="9" name="object 9"/>
          <p:cNvSpPr txBox="1"/>
          <p:nvPr/>
        </p:nvSpPr>
        <p:spPr>
          <a:xfrm>
            <a:off x="6454775" y="1955165"/>
            <a:ext cx="2009775" cy="8181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 dirty="0">
              <a:latin typeface="Calibri"/>
              <a:cs typeface="Calibri"/>
            </a:endParaRPr>
          </a:p>
          <a:p>
            <a:pPr marL="55244">
              <a:lnSpc>
                <a:spcPct val="100000"/>
              </a:lnSpc>
              <a:spcBef>
                <a:spcPts val="1630"/>
              </a:spcBef>
            </a:pPr>
            <a:r>
              <a:rPr sz="1700" spc="114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7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3332797"/>
            <a:ext cx="5023485" cy="1616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3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Ορισμός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της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ενεργειακής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κυβερνοασφάλειας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και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της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σημασίας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της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στον</a:t>
            </a:r>
            <a:endParaRPr sz="1000">
              <a:latin typeface="Calibri"/>
              <a:cs typeface="Calibri"/>
            </a:endParaRPr>
          </a:p>
          <a:p>
            <a:pPr marL="287020">
              <a:lnSpc>
                <a:spcPts val="1120"/>
              </a:lnSpc>
            </a:pP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τομέα</a:t>
            </a:r>
            <a:r>
              <a:rPr sz="100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της</a:t>
            </a:r>
            <a:r>
              <a:rPr sz="1000" spc="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ενέργειας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900">
              <a:latin typeface="Calibri"/>
              <a:cs typeface="Calibri"/>
            </a:endParaRPr>
          </a:p>
          <a:p>
            <a:pPr marL="287020" marR="895350" indent="-274320">
              <a:lnSpc>
                <a:spcPct val="920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Κατανόηση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διαφόρων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εξαρτημάτων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ενός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οικοσυστήματος </a:t>
            </a:r>
            <a:r>
              <a:rPr sz="1000" b="1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ενεργειακής</a:t>
            </a:r>
            <a:r>
              <a:rPr sz="1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A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7020" marR="5080" indent="-274320">
              <a:lnSpc>
                <a:spcPct val="92000"/>
              </a:lnSpc>
              <a:spcBef>
                <a:spcPts val="5"/>
              </a:spcBef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Ταξινόμηση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262626"/>
                </a:solidFill>
                <a:latin typeface="Calibri"/>
                <a:cs typeface="Calibri"/>
              </a:rPr>
              <a:t>των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απειλών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και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των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ευπαθειών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της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κυβερνοασφάλειας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ειδικά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για </a:t>
            </a:r>
            <a:r>
              <a:rPr sz="1000" spc="-21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τα</a:t>
            </a:r>
            <a:r>
              <a:rPr sz="1000" spc="2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ενεργειακά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συστήματα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Courier New"/>
              <a:buChar char="o"/>
            </a:pPr>
            <a:endParaRPr sz="7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Επισκόπηση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του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262626"/>
                </a:solidFill>
                <a:latin typeface="Calibri"/>
                <a:cs typeface="Calibri"/>
              </a:rPr>
              <a:t>σώματος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γνώσεων</a:t>
            </a:r>
            <a:r>
              <a:rPr sz="1000" spc="2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για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την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κυβερνοασφάλεια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272722"/>
            <a:ext cx="3294062" cy="61214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4455" y="5528309"/>
            <a:ext cx="314452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10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335" y="0"/>
            <a:ext cx="12048490" cy="6880225"/>
            <a:chOff x="140335" y="0"/>
            <a:chExt cx="1204849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107" y="3720465"/>
              <a:ext cx="7248842" cy="139890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681797" y="2840989"/>
              <a:ext cx="6104255" cy="913130"/>
            </a:xfrm>
            <a:custGeom>
              <a:avLst/>
              <a:gdLst/>
              <a:ahLst/>
              <a:cxnLst/>
              <a:rect l="l" t="t" r="r" b="b"/>
              <a:pathLst>
                <a:path w="6104255" h="913129">
                  <a:moveTo>
                    <a:pt x="27304" y="254952"/>
                  </a:moveTo>
                  <a:lnTo>
                    <a:pt x="0" y="254952"/>
                  </a:lnTo>
                  <a:lnTo>
                    <a:pt x="0" y="693420"/>
                  </a:lnTo>
                  <a:lnTo>
                    <a:pt x="27304" y="693420"/>
                  </a:lnTo>
                  <a:lnTo>
                    <a:pt x="27304" y="254952"/>
                  </a:lnTo>
                  <a:close/>
                </a:path>
                <a:path w="6104255" h="913129">
                  <a:moveTo>
                    <a:pt x="109537" y="254952"/>
                  </a:moveTo>
                  <a:lnTo>
                    <a:pt x="54927" y="254952"/>
                  </a:lnTo>
                  <a:lnTo>
                    <a:pt x="54927" y="693420"/>
                  </a:lnTo>
                  <a:lnTo>
                    <a:pt x="109537" y="693420"/>
                  </a:lnTo>
                  <a:lnTo>
                    <a:pt x="109537" y="254952"/>
                  </a:lnTo>
                  <a:close/>
                </a:path>
                <a:path w="6104255" h="913129">
                  <a:moveTo>
                    <a:pt x="3911282" y="35877"/>
                  </a:moveTo>
                  <a:lnTo>
                    <a:pt x="3911282" y="254952"/>
                  </a:lnTo>
                  <a:lnTo>
                    <a:pt x="137159" y="254952"/>
                  </a:lnTo>
                  <a:lnTo>
                    <a:pt x="137159" y="693420"/>
                  </a:lnTo>
                  <a:lnTo>
                    <a:pt x="3911282" y="693420"/>
                  </a:lnTo>
                  <a:lnTo>
                    <a:pt x="3911282" y="912812"/>
                  </a:lnTo>
                  <a:lnTo>
                    <a:pt x="4349432" y="474345"/>
                  </a:lnTo>
                  <a:lnTo>
                    <a:pt x="3911282" y="35877"/>
                  </a:lnTo>
                  <a:close/>
                </a:path>
                <a:path w="6104255" h="913129">
                  <a:moveTo>
                    <a:pt x="4399280" y="219075"/>
                  </a:moveTo>
                  <a:lnTo>
                    <a:pt x="4371975" y="219075"/>
                  </a:lnTo>
                  <a:lnTo>
                    <a:pt x="4371975" y="657542"/>
                  </a:lnTo>
                  <a:lnTo>
                    <a:pt x="4399280" y="657542"/>
                  </a:lnTo>
                  <a:lnTo>
                    <a:pt x="4399280" y="219075"/>
                  </a:lnTo>
                  <a:close/>
                </a:path>
                <a:path w="6104255" h="913129">
                  <a:moveTo>
                    <a:pt x="4481512" y="219075"/>
                  </a:moveTo>
                  <a:lnTo>
                    <a:pt x="4426585" y="219075"/>
                  </a:lnTo>
                  <a:lnTo>
                    <a:pt x="4426585" y="657542"/>
                  </a:lnTo>
                  <a:lnTo>
                    <a:pt x="4481512" y="657542"/>
                  </a:lnTo>
                  <a:lnTo>
                    <a:pt x="4481512" y="219075"/>
                  </a:lnTo>
                  <a:close/>
                </a:path>
                <a:path w="6104255" h="913129">
                  <a:moveTo>
                    <a:pt x="5665470" y="0"/>
                  </a:moveTo>
                  <a:lnTo>
                    <a:pt x="5665470" y="219075"/>
                  </a:lnTo>
                  <a:lnTo>
                    <a:pt x="4508817" y="219075"/>
                  </a:lnTo>
                  <a:lnTo>
                    <a:pt x="4508817" y="657542"/>
                  </a:lnTo>
                  <a:lnTo>
                    <a:pt x="5665470" y="657542"/>
                  </a:lnTo>
                  <a:lnTo>
                    <a:pt x="5665470" y="876935"/>
                  </a:lnTo>
                  <a:lnTo>
                    <a:pt x="6103937" y="438467"/>
                  </a:lnTo>
                  <a:lnTo>
                    <a:pt x="566547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0972" y="3681412"/>
              <a:ext cx="4949825" cy="1570355"/>
            </a:xfrm>
            <a:custGeom>
              <a:avLst/>
              <a:gdLst/>
              <a:ahLst/>
              <a:cxnLst/>
              <a:rect l="l" t="t" r="r" b="b"/>
              <a:pathLst>
                <a:path w="4949825" h="1570354">
                  <a:moveTo>
                    <a:pt x="3923982" y="435610"/>
                  </a:moveTo>
                  <a:lnTo>
                    <a:pt x="4949507" y="435610"/>
                  </a:lnTo>
                  <a:lnTo>
                    <a:pt x="4949507" y="1570037"/>
                  </a:lnTo>
                  <a:lnTo>
                    <a:pt x="3923982" y="1570037"/>
                  </a:lnTo>
                  <a:lnTo>
                    <a:pt x="3923982" y="435610"/>
                  </a:lnTo>
                </a:path>
                <a:path w="4949825" h="1570354">
                  <a:moveTo>
                    <a:pt x="1395412" y="435292"/>
                  </a:moveTo>
                  <a:lnTo>
                    <a:pt x="2420937" y="435292"/>
                  </a:lnTo>
                  <a:lnTo>
                    <a:pt x="2420937" y="1569720"/>
                  </a:lnTo>
                  <a:lnTo>
                    <a:pt x="1395412" y="1569720"/>
                  </a:lnTo>
                  <a:lnTo>
                    <a:pt x="1395412" y="435292"/>
                  </a:lnTo>
                </a:path>
                <a:path w="4949825" h="1570354">
                  <a:moveTo>
                    <a:pt x="0" y="0"/>
                  </a:moveTo>
                  <a:lnTo>
                    <a:pt x="1254125" y="0"/>
                  </a:lnTo>
                  <a:lnTo>
                    <a:pt x="1254125" y="1569720"/>
                  </a:lnTo>
                  <a:lnTo>
                    <a:pt x="0" y="1569720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5107" y="2906712"/>
              <a:ext cx="1411605" cy="876935"/>
            </a:xfrm>
            <a:custGeom>
              <a:avLst/>
              <a:gdLst/>
              <a:ahLst/>
              <a:cxnLst/>
              <a:rect l="l" t="t" r="r" b="b"/>
              <a:pathLst>
                <a:path w="1411605" h="876935">
                  <a:moveTo>
                    <a:pt x="27304" y="219075"/>
                  </a:moveTo>
                  <a:lnTo>
                    <a:pt x="0" y="219075"/>
                  </a:lnTo>
                  <a:lnTo>
                    <a:pt x="0" y="657542"/>
                  </a:lnTo>
                  <a:lnTo>
                    <a:pt x="27304" y="657542"/>
                  </a:lnTo>
                  <a:lnTo>
                    <a:pt x="27304" y="219075"/>
                  </a:lnTo>
                  <a:close/>
                </a:path>
                <a:path w="1411605" h="876935">
                  <a:moveTo>
                    <a:pt x="109537" y="219075"/>
                  </a:moveTo>
                  <a:lnTo>
                    <a:pt x="54927" y="219075"/>
                  </a:lnTo>
                  <a:lnTo>
                    <a:pt x="54927" y="657542"/>
                  </a:lnTo>
                  <a:lnTo>
                    <a:pt x="109537" y="657542"/>
                  </a:lnTo>
                  <a:lnTo>
                    <a:pt x="109537" y="219075"/>
                  </a:lnTo>
                  <a:close/>
                </a:path>
                <a:path w="1411605" h="876935">
                  <a:moveTo>
                    <a:pt x="973137" y="0"/>
                  </a:moveTo>
                  <a:lnTo>
                    <a:pt x="973137" y="219075"/>
                  </a:lnTo>
                  <a:lnTo>
                    <a:pt x="137159" y="219075"/>
                  </a:lnTo>
                  <a:lnTo>
                    <a:pt x="137159" y="657542"/>
                  </a:lnTo>
                  <a:lnTo>
                    <a:pt x="973137" y="657542"/>
                  </a:lnTo>
                  <a:lnTo>
                    <a:pt x="973137" y="876935"/>
                  </a:lnTo>
                  <a:lnTo>
                    <a:pt x="1411605" y="438467"/>
                  </a:lnTo>
                  <a:lnTo>
                    <a:pt x="97313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55344" y="405129"/>
            <a:ext cx="5563235" cy="618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155" dirty="0">
                <a:solidFill>
                  <a:srgbClr val="000000"/>
                </a:solidFill>
              </a:rPr>
              <a:t>Τυπικά</a:t>
            </a:r>
            <a:r>
              <a:rPr sz="2000" spc="26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λειτουργικά</a:t>
            </a:r>
            <a:r>
              <a:rPr sz="2000" spc="27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στάδια</a:t>
            </a:r>
            <a:r>
              <a:rPr sz="2000" spc="265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των</a:t>
            </a:r>
            <a:r>
              <a:rPr sz="2000" spc="295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συστημάτων </a:t>
            </a:r>
            <a:r>
              <a:rPr sz="2000" spc="-44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εξουσίας</a:t>
            </a:r>
            <a:r>
              <a:rPr sz="2000" spc="160" dirty="0">
                <a:solidFill>
                  <a:srgbClr val="000000"/>
                </a:solidFill>
                <a:latin typeface="Times New Roman"/>
                <a:cs typeface="Times New Roman"/>
              </a:rPr>
              <a:t>/</a:t>
            </a:r>
            <a:r>
              <a:rPr sz="2000" spc="160" dirty="0">
                <a:solidFill>
                  <a:srgbClr val="000000"/>
                </a:solidFill>
              </a:rPr>
              <a:t>δυνάμεων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1436687"/>
            <a:ext cx="6662420" cy="8705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3505" marR="5080" indent="-91440">
              <a:lnSpc>
                <a:spcPts val="1460"/>
              </a:lnSpc>
              <a:spcBef>
                <a:spcPts val="180"/>
              </a:spcBef>
              <a:buClr>
                <a:srgbClr val="FFBA00"/>
              </a:buClr>
              <a:buSzPct val="136000"/>
              <a:buFont typeface="Arial"/>
              <a:buChar char="•"/>
              <a:tabLst>
                <a:tab pos="104139" algn="l"/>
              </a:tabLst>
            </a:pPr>
            <a:r>
              <a:rPr sz="1250" spc="95" dirty="0">
                <a:latin typeface="Calibri"/>
                <a:cs typeface="Calibri"/>
              </a:rPr>
              <a:t>Τα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παραδοσιακά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συστήματα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ηλεκτρικής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ενέργειας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ακολουθούν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συνήθως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συστηματικές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διαδικασίες,</a:t>
            </a:r>
            <a:endParaRPr sz="1250">
              <a:latin typeface="Calibri"/>
              <a:cs typeface="Calibri"/>
            </a:endParaRPr>
          </a:p>
          <a:p>
            <a:pPr marL="396875" lvl="1" indent="-183515">
              <a:lnSpc>
                <a:spcPts val="1310"/>
              </a:lnSpc>
              <a:spcBef>
                <a:spcPts val="1035"/>
              </a:spcBef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spc="114" dirty="0">
                <a:latin typeface="Calibri"/>
                <a:cs typeface="Calibri"/>
              </a:rPr>
              <a:t>όπου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σύνολο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βιομηχανικού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εξοπλισμού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και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λειτουργικών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συσκευών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έχει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διαρθρωθεί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για</a:t>
            </a:r>
            <a:endParaRPr sz="1100">
              <a:latin typeface="Calibri"/>
              <a:cs typeface="Calibri"/>
            </a:endParaRPr>
          </a:p>
          <a:p>
            <a:pPr marL="396875">
              <a:lnSpc>
                <a:spcPts val="1310"/>
              </a:lnSpc>
            </a:pPr>
            <a:r>
              <a:rPr sz="1100" b="1" spc="100" dirty="0">
                <a:latin typeface="Calibri"/>
                <a:cs typeface="Calibri"/>
              </a:rPr>
              <a:t>την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spc="120" dirty="0">
                <a:latin typeface="Calibri"/>
                <a:cs typeface="Calibri"/>
              </a:rPr>
              <a:t>παραγωγή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spc="95" dirty="0">
                <a:latin typeface="Calibri"/>
                <a:cs typeface="Calibri"/>
              </a:rPr>
              <a:t>και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spc="114" dirty="0">
                <a:latin typeface="Calibri"/>
                <a:cs typeface="Calibri"/>
              </a:rPr>
              <a:t>μεταφορά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spc="95" dirty="0">
                <a:latin typeface="Calibri"/>
                <a:cs typeface="Calibri"/>
              </a:rPr>
              <a:t>ενέργειας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σε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χρήστες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στο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τέλος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0654" y="5134927"/>
            <a:ext cx="7625080" cy="739140"/>
          </a:xfrm>
          <a:prstGeom prst="rect">
            <a:avLst/>
          </a:prstGeom>
          <a:solidFill>
            <a:srgbClr val="D8791A"/>
          </a:solidFill>
        </p:spPr>
        <p:txBody>
          <a:bodyPr vert="horz" wrap="square" lIns="0" tIns="57785" rIns="0" bIns="0" rtlCol="0">
            <a:spAutoFit/>
          </a:bodyPr>
          <a:lstStyle/>
          <a:p>
            <a:pPr marL="201930" marR="196850" algn="just">
              <a:lnSpc>
                <a:spcPts val="1170"/>
              </a:lnSpc>
              <a:spcBef>
                <a:spcPts val="455"/>
              </a:spcBef>
            </a:pPr>
            <a:r>
              <a:rPr sz="1000" spc="75" dirty="0">
                <a:solidFill>
                  <a:srgbClr val="F2F2F2"/>
                </a:solidFill>
                <a:latin typeface="Calibri"/>
                <a:cs typeface="Calibri"/>
              </a:rPr>
              <a:t>Τόσο</a:t>
            </a:r>
            <a:r>
              <a:rPr sz="1000" spc="80" dirty="0">
                <a:solidFill>
                  <a:srgbClr val="F2F2F2"/>
                </a:solidFill>
                <a:latin typeface="Calibri"/>
                <a:cs typeface="Calibri"/>
              </a:rPr>
              <a:t> η</a:t>
            </a:r>
            <a:r>
              <a:rPr sz="1000" spc="8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2F2F2"/>
                </a:solidFill>
                <a:latin typeface="Calibri"/>
                <a:cs typeface="Calibri"/>
              </a:rPr>
              <a:t>παραγωγικότητα</a:t>
            </a:r>
            <a:r>
              <a:rPr sz="1000" spc="75" dirty="0">
                <a:solidFill>
                  <a:srgbClr val="F2F2F2"/>
                </a:solidFill>
                <a:latin typeface="Calibri"/>
                <a:cs typeface="Calibri"/>
              </a:rPr>
              <a:t> όσο</a:t>
            </a:r>
            <a:r>
              <a:rPr sz="1000" spc="8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2F2F2"/>
                </a:solidFill>
                <a:latin typeface="Calibri"/>
                <a:cs typeface="Calibri"/>
              </a:rPr>
              <a:t>και</a:t>
            </a:r>
            <a:r>
              <a:rPr sz="1000" spc="6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2F2F2"/>
                </a:solidFill>
                <a:latin typeface="Calibri"/>
                <a:cs typeface="Calibri"/>
              </a:rPr>
              <a:t>ο</a:t>
            </a:r>
            <a:r>
              <a:rPr sz="1000" spc="8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2F2F2"/>
                </a:solidFill>
                <a:latin typeface="Calibri"/>
                <a:cs typeface="Calibri"/>
              </a:rPr>
              <a:t>μετασχηματισμός</a:t>
            </a:r>
            <a:r>
              <a:rPr sz="1000" spc="7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2F2F2"/>
                </a:solidFill>
                <a:latin typeface="Calibri"/>
                <a:cs typeface="Calibri"/>
              </a:rPr>
              <a:t>της</a:t>
            </a:r>
            <a:r>
              <a:rPr sz="1000" spc="7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2F2F2"/>
                </a:solidFill>
                <a:latin typeface="Calibri"/>
                <a:cs typeface="Calibri"/>
              </a:rPr>
              <a:t>για</a:t>
            </a:r>
            <a:r>
              <a:rPr sz="1000" spc="6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2F2F2"/>
                </a:solidFill>
                <a:latin typeface="Calibri"/>
                <a:cs typeface="Calibri"/>
              </a:rPr>
              <a:t>τη</a:t>
            </a:r>
            <a:r>
              <a:rPr sz="1000" spc="75" dirty="0">
                <a:solidFill>
                  <a:srgbClr val="F2F2F2"/>
                </a:solidFill>
                <a:latin typeface="Calibri"/>
                <a:cs typeface="Calibri"/>
              </a:rPr>
              <a:t> μεταφορά</a:t>
            </a:r>
            <a:r>
              <a:rPr sz="1000" spc="8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2F2F2"/>
                </a:solidFill>
                <a:latin typeface="Calibri"/>
                <a:cs typeface="Calibri"/>
              </a:rPr>
              <a:t>πραγματοποιούνται</a:t>
            </a:r>
            <a:r>
              <a:rPr sz="1000" spc="75" dirty="0">
                <a:solidFill>
                  <a:srgbClr val="F2F2F2"/>
                </a:solidFill>
                <a:latin typeface="Calibri"/>
                <a:cs typeface="Calibri"/>
              </a:rPr>
              <a:t> σε</a:t>
            </a:r>
            <a:r>
              <a:rPr sz="1000" spc="8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2F2F2"/>
                </a:solidFill>
                <a:latin typeface="Calibri"/>
                <a:cs typeface="Calibri"/>
              </a:rPr>
              <a:t>ενεργειακούς </a:t>
            </a:r>
            <a:r>
              <a:rPr sz="1000" spc="-21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2F2F2"/>
                </a:solidFill>
                <a:latin typeface="Calibri"/>
                <a:cs typeface="Calibri"/>
              </a:rPr>
              <a:t>υποσταθμούς: </a:t>
            </a:r>
            <a:r>
              <a:rPr sz="1000" i="1" spc="75" dirty="0">
                <a:solidFill>
                  <a:srgbClr val="F2F2F2"/>
                </a:solidFill>
                <a:latin typeface="Calibri"/>
                <a:cs typeface="Calibri"/>
              </a:rPr>
              <a:t>φυσικά </a:t>
            </a:r>
            <a:r>
              <a:rPr sz="1000" i="1" spc="65" dirty="0">
                <a:solidFill>
                  <a:srgbClr val="F2F2F2"/>
                </a:solidFill>
                <a:latin typeface="Calibri"/>
                <a:cs typeface="Calibri"/>
              </a:rPr>
              <a:t>υποδίκτυα διαδικασίας </a:t>
            </a:r>
            <a:r>
              <a:rPr sz="1000" i="1" spc="70" dirty="0">
                <a:solidFill>
                  <a:srgbClr val="F2F2F2"/>
                </a:solidFill>
                <a:latin typeface="Calibri"/>
                <a:cs typeface="Calibri"/>
              </a:rPr>
              <a:t>εγκατάστασης </a:t>
            </a:r>
            <a:r>
              <a:rPr sz="1000" i="1" spc="60" dirty="0">
                <a:solidFill>
                  <a:srgbClr val="F2F2F2"/>
                </a:solidFill>
                <a:latin typeface="Calibri"/>
                <a:cs typeface="Calibri"/>
              </a:rPr>
              <a:t>και </a:t>
            </a:r>
            <a:r>
              <a:rPr sz="1000" i="1" spc="65" dirty="0">
                <a:solidFill>
                  <a:srgbClr val="F2F2F2"/>
                </a:solidFill>
                <a:latin typeface="Calibri"/>
                <a:cs typeface="Calibri"/>
              </a:rPr>
              <a:t>εκτέλεσης </a:t>
            </a:r>
            <a:r>
              <a:rPr sz="1000" i="1" spc="75" dirty="0">
                <a:solidFill>
                  <a:srgbClr val="F2F2F2"/>
                </a:solidFill>
                <a:latin typeface="Calibri"/>
                <a:cs typeface="Calibri"/>
              </a:rPr>
              <a:t>εφαρμογών </a:t>
            </a:r>
            <a:r>
              <a:rPr sz="1000" i="1" spc="70" dirty="0">
                <a:solidFill>
                  <a:srgbClr val="F2F2F2"/>
                </a:solidFill>
                <a:latin typeface="Calibri"/>
                <a:cs typeface="Calibri"/>
              </a:rPr>
              <a:t>σε </a:t>
            </a:r>
            <a:r>
              <a:rPr sz="1000" i="1" spc="65" dirty="0">
                <a:solidFill>
                  <a:srgbClr val="F2F2F2"/>
                </a:solidFill>
                <a:latin typeface="Calibri"/>
                <a:cs typeface="Calibri"/>
              </a:rPr>
              <a:t>περιβάλλον </a:t>
            </a:r>
            <a:r>
              <a:rPr sz="1000" i="1" spc="70" dirty="0">
                <a:solidFill>
                  <a:srgbClr val="F2F2F2"/>
                </a:solidFill>
                <a:latin typeface="Calibri"/>
                <a:cs typeface="Calibri"/>
              </a:rPr>
              <a:t>παραγωγής, </a:t>
            </a:r>
            <a:r>
              <a:rPr sz="1000" i="1" spc="7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i="1" spc="70" dirty="0">
                <a:solidFill>
                  <a:srgbClr val="F2F2F2"/>
                </a:solidFill>
                <a:latin typeface="Calibri"/>
                <a:cs typeface="Calibri"/>
              </a:rPr>
              <a:t>αποτελούμενα</a:t>
            </a:r>
            <a:r>
              <a:rPr sz="1000" i="1" spc="3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i="1" spc="75" dirty="0">
                <a:solidFill>
                  <a:srgbClr val="F2F2F2"/>
                </a:solidFill>
                <a:latin typeface="Calibri"/>
                <a:cs typeface="Calibri"/>
              </a:rPr>
              <a:t>από</a:t>
            </a:r>
            <a:r>
              <a:rPr sz="1000" i="1" spc="4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i="1" spc="65" dirty="0">
                <a:solidFill>
                  <a:srgbClr val="F2F2F2"/>
                </a:solidFill>
                <a:latin typeface="Calibri"/>
                <a:cs typeface="Calibri"/>
              </a:rPr>
              <a:t>υποδίκτυα</a:t>
            </a:r>
            <a:r>
              <a:rPr sz="1000" i="1" spc="4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i="1" spc="65" dirty="0">
                <a:solidFill>
                  <a:srgbClr val="F2F2F2"/>
                </a:solidFill>
                <a:latin typeface="Calibri"/>
                <a:cs typeface="Calibri"/>
              </a:rPr>
              <a:t>ελέγχου</a:t>
            </a:r>
            <a:r>
              <a:rPr sz="1000" i="1" spc="3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i="1" spc="70" dirty="0">
                <a:solidFill>
                  <a:srgbClr val="F2F2F2"/>
                </a:solidFill>
                <a:latin typeface="Calibri"/>
                <a:cs typeface="Calibri"/>
              </a:rPr>
              <a:t>με</a:t>
            </a:r>
            <a:r>
              <a:rPr sz="1000" i="1" spc="4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i="1" spc="60" dirty="0">
                <a:solidFill>
                  <a:srgbClr val="F2F2F2"/>
                </a:solidFill>
                <a:latin typeface="Calibri"/>
                <a:cs typeface="Calibri"/>
              </a:rPr>
              <a:t>ελεγκτές,</a:t>
            </a:r>
            <a:r>
              <a:rPr sz="1000" i="1" spc="3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i="1" spc="60" dirty="0">
                <a:solidFill>
                  <a:srgbClr val="F2F2F2"/>
                </a:solidFill>
                <a:latin typeface="Calibri"/>
                <a:cs typeface="Calibri"/>
              </a:rPr>
              <a:t>(επ)αισθητήρες,</a:t>
            </a:r>
            <a:r>
              <a:rPr sz="1000" i="1" spc="3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i="1" spc="60" dirty="0">
                <a:solidFill>
                  <a:srgbClr val="F2F2F2"/>
                </a:solidFill>
                <a:latin typeface="Calibri"/>
                <a:cs typeface="Calibri"/>
              </a:rPr>
              <a:t>ενεργοποιητές,</a:t>
            </a:r>
            <a:r>
              <a:rPr sz="1000" i="1" spc="3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i="1" spc="70" dirty="0">
                <a:solidFill>
                  <a:srgbClr val="F2F2F2"/>
                </a:solidFill>
                <a:latin typeface="Calibri"/>
                <a:cs typeface="Calibri"/>
              </a:rPr>
              <a:t>μεταξύ</a:t>
            </a:r>
            <a:r>
              <a:rPr sz="1000" i="1" spc="3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i="1" spc="75" dirty="0">
                <a:solidFill>
                  <a:srgbClr val="F2F2F2"/>
                </a:solidFill>
                <a:latin typeface="Calibri"/>
                <a:cs typeface="Calibri"/>
              </a:rPr>
              <a:t>άλλων</a:t>
            </a:r>
            <a:r>
              <a:rPr sz="1000" i="1" spc="3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i="1" spc="65" dirty="0">
                <a:solidFill>
                  <a:srgbClr val="F2F2F2"/>
                </a:solidFill>
                <a:latin typeface="Calibri"/>
                <a:cs typeface="Calibri"/>
              </a:rPr>
              <a:t>εξαρτημάτων.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2079" y="5932170"/>
            <a:ext cx="1666239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5" dirty="0">
                <a:latin typeface="Calibri"/>
                <a:cs typeface="Calibri"/>
              </a:rPr>
              <a:t>Πηγή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εικόνας: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Vecteezy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URL:https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://www.vecteezy.c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om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48714" y="6021070"/>
            <a:ext cx="635635" cy="0"/>
          </a:xfrm>
          <a:custGeom>
            <a:avLst/>
            <a:gdLst/>
            <a:ahLst/>
            <a:cxnLst/>
            <a:rect l="l" t="t" r="r" b="b"/>
            <a:pathLst>
              <a:path w="635635">
                <a:moveTo>
                  <a:pt x="0" y="0"/>
                </a:moveTo>
                <a:lnTo>
                  <a:pt x="635317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22554" y="6027102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376659" y="207009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204575" y="5973127"/>
            <a:ext cx="7429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404812"/>
            <a:ext cx="5563235" cy="618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155" dirty="0">
                <a:solidFill>
                  <a:srgbClr val="000000"/>
                </a:solidFill>
              </a:rPr>
              <a:t>Τυπικά</a:t>
            </a:r>
            <a:r>
              <a:rPr sz="2000" spc="26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λειτουργικά</a:t>
            </a:r>
            <a:r>
              <a:rPr sz="2000" spc="27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στάδια</a:t>
            </a:r>
            <a:r>
              <a:rPr sz="2000" spc="265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των</a:t>
            </a:r>
            <a:r>
              <a:rPr sz="2000" spc="295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συστημάτων </a:t>
            </a:r>
            <a:r>
              <a:rPr sz="2000" spc="-44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εξουσίας</a:t>
            </a:r>
            <a:r>
              <a:rPr sz="2000" spc="160" dirty="0">
                <a:solidFill>
                  <a:srgbClr val="000000"/>
                </a:solidFill>
                <a:latin typeface="Times New Roman"/>
                <a:cs typeface="Times New Roman"/>
              </a:rPr>
              <a:t>/</a:t>
            </a:r>
            <a:r>
              <a:rPr sz="2000" spc="160" dirty="0">
                <a:solidFill>
                  <a:srgbClr val="000000"/>
                </a:solidFill>
              </a:rPr>
              <a:t>δυνάμεων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444942"/>
            <a:ext cx="6153150" cy="1152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29464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5714"/>
              <a:buFont typeface="Arial"/>
              <a:buChar char="•"/>
              <a:tabLst>
                <a:tab pos="104139" algn="l"/>
              </a:tabLst>
            </a:pPr>
            <a:r>
              <a:rPr sz="1400" spc="95" dirty="0">
                <a:latin typeface="Calibri"/>
                <a:cs typeface="Calibri"/>
              </a:rPr>
              <a:t>Πιο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συγκεκριμένα,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συστήματα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εξουσιών/δυνάμεων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προκύπτουν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τρία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λειτουργικά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στάδια:</a:t>
            </a:r>
            <a:endParaRPr sz="1400">
              <a:latin typeface="Calibri"/>
              <a:cs typeface="Calibri"/>
            </a:endParaRPr>
          </a:p>
          <a:p>
            <a:pPr marL="396875" marR="5080" lvl="1" indent="-182880">
              <a:lnSpc>
                <a:spcPts val="1480"/>
              </a:lnSpc>
              <a:spcBef>
                <a:spcPts val="1130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b="1" spc="114" dirty="0">
                <a:latin typeface="Calibri"/>
                <a:cs typeface="Calibri"/>
              </a:rPr>
              <a:t>Η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100" dirty="0">
                <a:latin typeface="Calibri"/>
                <a:cs typeface="Calibri"/>
              </a:rPr>
              <a:t>παραγωγή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ενέργειας</a:t>
            </a:r>
            <a:r>
              <a:rPr sz="1250" b="1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ενσωματώνει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μηχανισμούς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εξαρτήματα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ικανά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να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παράγουν </a:t>
            </a:r>
            <a:r>
              <a:rPr sz="1250" spc="85" dirty="0">
                <a:latin typeface="Calibri"/>
                <a:cs typeface="Calibri"/>
              </a:rPr>
              <a:t>μεγάλες ποσότητες </a:t>
            </a:r>
            <a:r>
              <a:rPr sz="1250" spc="75" dirty="0">
                <a:latin typeface="Calibri"/>
                <a:cs typeface="Calibri"/>
              </a:rPr>
              <a:t>ενέργειας, </a:t>
            </a:r>
            <a:r>
              <a:rPr sz="1250" spc="90" dirty="0">
                <a:latin typeface="Calibri"/>
                <a:cs typeface="Calibri"/>
              </a:rPr>
              <a:t>με </a:t>
            </a:r>
            <a:r>
              <a:rPr sz="1250" spc="85" dirty="0">
                <a:latin typeface="Calibri"/>
                <a:cs typeface="Calibri"/>
              </a:rPr>
              <a:t>την </a:t>
            </a:r>
            <a:r>
              <a:rPr sz="1250" spc="90" dirty="0">
                <a:latin typeface="Calibri"/>
                <a:cs typeface="Calibri"/>
              </a:rPr>
              <a:t>πρόσθετη </a:t>
            </a:r>
            <a:r>
              <a:rPr sz="1250" spc="85" dirty="0">
                <a:latin typeface="Calibri"/>
                <a:cs typeface="Calibri"/>
              </a:rPr>
              <a:t>ικανότητα </a:t>
            </a:r>
            <a:r>
              <a:rPr sz="1250" spc="90" dirty="0">
                <a:latin typeface="Calibri"/>
                <a:cs typeface="Calibri"/>
              </a:rPr>
              <a:t> αποθήκευσης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ή/και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διανομής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μέσω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πυλώνων.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36642" y="5555615"/>
            <a:ext cx="7874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5725477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76659" y="207009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404812"/>
            <a:ext cx="5563235" cy="618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155" dirty="0">
                <a:solidFill>
                  <a:srgbClr val="000000"/>
                </a:solidFill>
              </a:rPr>
              <a:t>Τυπικά</a:t>
            </a:r>
            <a:r>
              <a:rPr sz="2000" spc="26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λειτουργικά</a:t>
            </a:r>
            <a:r>
              <a:rPr sz="2000" spc="27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στάδια</a:t>
            </a:r>
            <a:r>
              <a:rPr sz="2000" spc="265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των</a:t>
            </a:r>
            <a:r>
              <a:rPr sz="2000" spc="295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συστημάτων </a:t>
            </a:r>
            <a:r>
              <a:rPr sz="2000" spc="-44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εξουσίας</a:t>
            </a:r>
            <a:r>
              <a:rPr sz="2000" spc="160" dirty="0">
                <a:solidFill>
                  <a:srgbClr val="000000"/>
                </a:solidFill>
                <a:latin typeface="Times New Roman"/>
                <a:cs typeface="Times New Roman"/>
              </a:rPr>
              <a:t>/</a:t>
            </a:r>
            <a:r>
              <a:rPr sz="2000" spc="160" dirty="0">
                <a:solidFill>
                  <a:srgbClr val="000000"/>
                </a:solidFill>
              </a:rPr>
              <a:t>δυνάμεων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444942"/>
            <a:ext cx="6877050" cy="1868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652145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5714"/>
              <a:buFont typeface="Arial"/>
              <a:buChar char="•"/>
              <a:tabLst>
                <a:tab pos="104139" algn="l"/>
              </a:tabLst>
            </a:pPr>
            <a:r>
              <a:rPr sz="1400" spc="95" dirty="0">
                <a:latin typeface="Calibri"/>
                <a:cs typeface="Calibri"/>
              </a:rPr>
              <a:t>Πιο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συγκεκριμένα,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συστήματα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εξουσίας/δυνάμεων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προκύπτουν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τρία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λειτουργικά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στάδια:</a:t>
            </a:r>
            <a:endParaRPr sz="1400">
              <a:latin typeface="Calibri"/>
              <a:cs typeface="Calibri"/>
            </a:endParaRPr>
          </a:p>
          <a:p>
            <a:pPr marL="396875" marR="728980" lvl="1" indent="-182880">
              <a:lnSpc>
                <a:spcPts val="1480"/>
              </a:lnSpc>
              <a:spcBef>
                <a:spcPts val="1130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b="1" spc="114" dirty="0">
                <a:latin typeface="Calibri"/>
                <a:cs typeface="Calibri"/>
              </a:rPr>
              <a:t>Η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100" dirty="0">
                <a:latin typeface="Calibri"/>
                <a:cs typeface="Calibri"/>
              </a:rPr>
              <a:t>παραγωγή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ενέργειας</a:t>
            </a:r>
            <a:r>
              <a:rPr sz="1250" b="1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ενσωματώνει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μηχανισμούς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εξαρτήματα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ικανά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να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παράγουν </a:t>
            </a:r>
            <a:r>
              <a:rPr sz="1250" spc="85" dirty="0">
                <a:latin typeface="Calibri"/>
                <a:cs typeface="Calibri"/>
              </a:rPr>
              <a:t>μεγάλες ποσότητες </a:t>
            </a:r>
            <a:r>
              <a:rPr sz="1250" spc="75" dirty="0">
                <a:latin typeface="Calibri"/>
                <a:cs typeface="Calibri"/>
              </a:rPr>
              <a:t>ενέργειας, </a:t>
            </a:r>
            <a:r>
              <a:rPr sz="1250" spc="90" dirty="0">
                <a:latin typeface="Calibri"/>
                <a:cs typeface="Calibri"/>
              </a:rPr>
              <a:t>με </a:t>
            </a:r>
            <a:r>
              <a:rPr sz="1250" spc="85" dirty="0">
                <a:latin typeface="Calibri"/>
                <a:cs typeface="Calibri"/>
              </a:rPr>
              <a:t>την </a:t>
            </a:r>
            <a:r>
              <a:rPr sz="1250" spc="90" dirty="0">
                <a:latin typeface="Calibri"/>
                <a:cs typeface="Calibri"/>
              </a:rPr>
              <a:t>πρόσθετη </a:t>
            </a:r>
            <a:r>
              <a:rPr sz="1250" spc="85" dirty="0">
                <a:latin typeface="Calibri"/>
                <a:cs typeface="Calibri"/>
              </a:rPr>
              <a:t>ικανότητα </a:t>
            </a:r>
            <a:r>
              <a:rPr sz="1250" spc="90" dirty="0">
                <a:latin typeface="Calibri"/>
                <a:cs typeface="Calibri"/>
              </a:rPr>
              <a:t> αποθήκευσης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ή/και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διανομής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μέσω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πυλώνων.</a:t>
            </a:r>
            <a:endParaRPr sz="12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5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b="1" spc="114" dirty="0">
                <a:latin typeface="Calibri"/>
                <a:cs typeface="Calibri"/>
              </a:rPr>
              <a:t>Η </a:t>
            </a:r>
            <a:r>
              <a:rPr sz="1250" b="1" spc="100" dirty="0">
                <a:latin typeface="Calibri"/>
                <a:cs typeface="Calibri"/>
              </a:rPr>
              <a:t>μεταφορά </a:t>
            </a:r>
            <a:r>
              <a:rPr sz="1250" b="1" spc="80" dirty="0">
                <a:latin typeface="Calibri"/>
                <a:cs typeface="Calibri"/>
              </a:rPr>
              <a:t>ενέργειας </a:t>
            </a:r>
            <a:r>
              <a:rPr sz="1250" spc="90" dirty="0">
                <a:latin typeface="Calibri"/>
                <a:cs typeface="Calibri"/>
              </a:rPr>
              <a:t>αποσκοπεί στη </a:t>
            </a:r>
            <a:r>
              <a:rPr sz="1250" spc="95" dirty="0">
                <a:latin typeface="Calibri"/>
                <a:cs typeface="Calibri"/>
              </a:rPr>
              <a:t>μεταφορά μεγάλων </a:t>
            </a:r>
            <a:r>
              <a:rPr sz="1250" spc="90" dirty="0">
                <a:latin typeface="Calibri"/>
                <a:cs typeface="Calibri"/>
              </a:rPr>
              <a:t>ποσοτήτων </a:t>
            </a:r>
            <a:r>
              <a:rPr sz="1250" spc="80" dirty="0">
                <a:latin typeface="Calibri"/>
                <a:cs typeface="Calibri"/>
              </a:rPr>
              <a:t>ηλεκτρικής </a:t>
            </a:r>
            <a:r>
              <a:rPr sz="1250" spc="8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ενέργειας </a:t>
            </a:r>
            <a:r>
              <a:rPr sz="1250" spc="90" dirty="0">
                <a:latin typeface="Calibri"/>
                <a:cs typeface="Calibri"/>
              </a:rPr>
              <a:t>με </a:t>
            </a:r>
            <a:r>
              <a:rPr sz="1250" spc="95" dirty="0">
                <a:latin typeface="Calibri"/>
                <a:cs typeface="Calibri"/>
              </a:rPr>
              <a:t>υψηλές </a:t>
            </a:r>
            <a:r>
              <a:rPr sz="1250" spc="80" dirty="0">
                <a:latin typeface="Calibri"/>
                <a:cs typeface="Calibri"/>
              </a:rPr>
              <a:t>φορτίσεις </a:t>
            </a:r>
            <a:r>
              <a:rPr sz="1250" spc="90" dirty="0">
                <a:latin typeface="Calibri"/>
                <a:cs typeface="Calibri"/>
              </a:rPr>
              <a:t>σε </a:t>
            </a:r>
            <a:r>
              <a:rPr sz="1250" spc="85" dirty="0">
                <a:latin typeface="Calibri"/>
                <a:cs typeface="Calibri"/>
              </a:rPr>
              <a:t>μεγάλες αποστάσεις </a:t>
            </a:r>
            <a:r>
              <a:rPr sz="1250" spc="90" dirty="0">
                <a:latin typeface="Calibri"/>
                <a:cs typeface="Calibri"/>
              </a:rPr>
              <a:t>(μέσω </a:t>
            </a:r>
            <a:r>
              <a:rPr sz="1250" spc="95" dirty="0">
                <a:latin typeface="Calibri"/>
                <a:cs typeface="Calibri"/>
              </a:rPr>
              <a:t>πυλώνων) </a:t>
            </a:r>
            <a:r>
              <a:rPr sz="1250" spc="80" dirty="0">
                <a:latin typeface="Calibri"/>
                <a:cs typeface="Calibri"/>
              </a:rPr>
              <a:t>και </a:t>
            </a:r>
            <a:r>
              <a:rPr sz="1250" spc="8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υποστηρίζεται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κυρίως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από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συστήματα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αποθήκευσης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παραγωγής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υποσταθμούς.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36642" y="5093017"/>
            <a:ext cx="7874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5262879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81422" y="304165"/>
            <a:ext cx="514350" cy="59874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1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6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295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6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404812"/>
            <a:ext cx="5563235" cy="618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155" dirty="0">
                <a:solidFill>
                  <a:srgbClr val="000000"/>
                </a:solidFill>
              </a:rPr>
              <a:t>Τυπικά</a:t>
            </a:r>
            <a:r>
              <a:rPr sz="2000" spc="26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λειτουργικά</a:t>
            </a:r>
            <a:r>
              <a:rPr sz="2000" spc="27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στάδια</a:t>
            </a:r>
            <a:r>
              <a:rPr sz="2000" spc="265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των</a:t>
            </a:r>
            <a:r>
              <a:rPr sz="2000" spc="295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συστημάτων </a:t>
            </a:r>
            <a:r>
              <a:rPr sz="2000" spc="-44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εξουσίας</a:t>
            </a:r>
            <a:r>
              <a:rPr sz="2000" spc="160" dirty="0">
                <a:solidFill>
                  <a:srgbClr val="000000"/>
                </a:solidFill>
                <a:latin typeface="Times New Roman"/>
                <a:cs typeface="Times New Roman"/>
              </a:rPr>
              <a:t>/</a:t>
            </a:r>
            <a:r>
              <a:rPr sz="2000" spc="160" dirty="0">
                <a:solidFill>
                  <a:srgbClr val="000000"/>
                </a:solidFill>
              </a:rPr>
              <a:t>δυνάμεων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444942"/>
            <a:ext cx="6877050" cy="257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96520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5714"/>
              <a:buFont typeface="Arial"/>
              <a:buChar char="•"/>
              <a:tabLst>
                <a:tab pos="104139" algn="l"/>
              </a:tabLst>
            </a:pPr>
            <a:r>
              <a:rPr sz="1400" spc="95" dirty="0">
                <a:latin typeface="Calibri"/>
                <a:cs typeface="Calibri"/>
              </a:rPr>
              <a:t>Πιο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συγκεκριμένα,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συστήματα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ηλεκτρικής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ενέργειας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προκύπτουν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τρία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λειτουργικά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στάδια:</a:t>
            </a:r>
            <a:endParaRPr sz="1400">
              <a:latin typeface="Calibri"/>
              <a:cs typeface="Calibri"/>
            </a:endParaRPr>
          </a:p>
          <a:p>
            <a:pPr marL="396875" marR="728980" lvl="1" indent="-182880">
              <a:lnSpc>
                <a:spcPts val="1480"/>
              </a:lnSpc>
              <a:spcBef>
                <a:spcPts val="1130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b="1" spc="114" dirty="0">
                <a:latin typeface="Calibri"/>
                <a:cs typeface="Calibri"/>
              </a:rPr>
              <a:t>Η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100" dirty="0">
                <a:latin typeface="Calibri"/>
                <a:cs typeface="Calibri"/>
              </a:rPr>
              <a:t>παραγωγή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ενέργειας</a:t>
            </a:r>
            <a:r>
              <a:rPr sz="1250" b="1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ενσωματώνει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μηχανισμούς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εξαρτήματα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ικανά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να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παράγουν </a:t>
            </a:r>
            <a:r>
              <a:rPr sz="1250" spc="85" dirty="0">
                <a:latin typeface="Calibri"/>
                <a:cs typeface="Calibri"/>
              </a:rPr>
              <a:t>μεγάλες ποσότητες </a:t>
            </a:r>
            <a:r>
              <a:rPr sz="1250" spc="75" dirty="0">
                <a:latin typeface="Calibri"/>
                <a:cs typeface="Calibri"/>
              </a:rPr>
              <a:t>ενέργειας, </a:t>
            </a:r>
            <a:r>
              <a:rPr sz="1250" spc="90" dirty="0">
                <a:latin typeface="Calibri"/>
                <a:cs typeface="Calibri"/>
              </a:rPr>
              <a:t>με </a:t>
            </a:r>
            <a:r>
              <a:rPr sz="1250" spc="85" dirty="0">
                <a:latin typeface="Calibri"/>
                <a:cs typeface="Calibri"/>
              </a:rPr>
              <a:t>την </a:t>
            </a:r>
            <a:r>
              <a:rPr sz="1250" spc="90" dirty="0">
                <a:latin typeface="Calibri"/>
                <a:cs typeface="Calibri"/>
              </a:rPr>
              <a:t>πρόσθετη δυνατότητα 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αποθήκευσης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ή/και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διανομής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μέσω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πυλώνων.</a:t>
            </a:r>
            <a:endParaRPr sz="12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5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b="1" spc="114" dirty="0">
                <a:latin typeface="Calibri"/>
                <a:cs typeface="Calibri"/>
              </a:rPr>
              <a:t>Η </a:t>
            </a:r>
            <a:r>
              <a:rPr sz="1250" b="1" spc="100" dirty="0">
                <a:latin typeface="Calibri"/>
                <a:cs typeface="Calibri"/>
              </a:rPr>
              <a:t>μεταφορά </a:t>
            </a:r>
            <a:r>
              <a:rPr sz="1250" b="1" spc="80" dirty="0">
                <a:latin typeface="Calibri"/>
                <a:cs typeface="Calibri"/>
              </a:rPr>
              <a:t>ενέργειας </a:t>
            </a:r>
            <a:r>
              <a:rPr sz="1250" spc="90" dirty="0">
                <a:latin typeface="Calibri"/>
                <a:cs typeface="Calibri"/>
              </a:rPr>
              <a:t>αποσκοπεί στη </a:t>
            </a:r>
            <a:r>
              <a:rPr sz="1250" spc="95" dirty="0">
                <a:latin typeface="Calibri"/>
                <a:cs typeface="Calibri"/>
              </a:rPr>
              <a:t>μεταφορά μεγάλων </a:t>
            </a:r>
            <a:r>
              <a:rPr sz="1250" spc="90" dirty="0">
                <a:latin typeface="Calibri"/>
                <a:cs typeface="Calibri"/>
              </a:rPr>
              <a:t>ποσοτήτων </a:t>
            </a:r>
            <a:r>
              <a:rPr sz="1250" spc="80" dirty="0">
                <a:latin typeface="Calibri"/>
                <a:cs typeface="Calibri"/>
              </a:rPr>
              <a:t>ηλεκτρικής </a:t>
            </a:r>
            <a:r>
              <a:rPr sz="1250" spc="8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ενέργειας </a:t>
            </a:r>
            <a:r>
              <a:rPr sz="1250" spc="90" dirty="0">
                <a:latin typeface="Calibri"/>
                <a:cs typeface="Calibri"/>
              </a:rPr>
              <a:t>με </a:t>
            </a:r>
            <a:r>
              <a:rPr sz="1250" spc="95" dirty="0">
                <a:latin typeface="Calibri"/>
                <a:cs typeface="Calibri"/>
              </a:rPr>
              <a:t>υψηλές </a:t>
            </a:r>
            <a:r>
              <a:rPr sz="1250" spc="80" dirty="0">
                <a:latin typeface="Calibri"/>
                <a:cs typeface="Calibri"/>
              </a:rPr>
              <a:t>φορτίσεις </a:t>
            </a:r>
            <a:r>
              <a:rPr sz="1250" spc="90" dirty="0">
                <a:latin typeface="Calibri"/>
                <a:cs typeface="Calibri"/>
              </a:rPr>
              <a:t>σε </a:t>
            </a:r>
            <a:r>
              <a:rPr sz="1250" spc="85" dirty="0">
                <a:latin typeface="Calibri"/>
                <a:cs typeface="Calibri"/>
              </a:rPr>
              <a:t>μεγάλες αποστάσεις </a:t>
            </a:r>
            <a:r>
              <a:rPr sz="1250" spc="90" dirty="0">
                <a:latin typeface="Calibri"/>
                <a:cs typeface="Calibri"/>
              </a:rPr>
              <a:t>(μέσω </a:t>
            </a:r>
            <a:r>
              <a:rPr sz="1250" spc="95" dirty="0">
                <a:latin typeface="Calibri"/>
                <a:cs typeface="Calibri"/>
              </a:rPr>
              <a:t>πυλώνων) </a:t>
            </a:r>
            <a:r>
              <a:rPr sz="1250" spc="80" dirty="0">
                <a:latin typeface="Calibri"/>
                <a:cs typeface="Calibri"/>
              </a:rPr>
              <a:t>και </a:t>
            </a:r>
            <a:r>
              <a:rPr sz="1250" spc="8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υποστηρίζεται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κυρίως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από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συστήματα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αποθήκευσης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παραγωγής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υποσταθμούς.</a:t>
            </a:r>
            <a:endParaRPr sz="1250">
              <a:latin typeface="Calibri"/>
              <a:cs typeface="Calibri"/>
            </a:endParaRPr>
          </a:p>
          <a:p>
            <a:pPr marL="396875" marR="120014" lvl="1" indent="-182880">
              <a:lnSpc>
                <a:spcPct val="100000"/>
              </a:lnSpc>
              <a:spcBef>
                <a:spcPts val="1040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b="1" spc="114" dirty="0">
                <a:latin typeface="Calibri"/>
                <a:cs typeface="Calibri"/>
              </a:rPr>
              <a:t>Η </a:t>
            </a:r>
            <a:r>
              <a:rPr sz="1250" b="1" spc="90" dirty="0">
                <a:latin typeface="Calibri"/>
                <a:cs typeface="Calibri"/>
              </a:rPr>
              <a:t>διανομή </a:t>
            </a:r>
            <a:r>
              <a:rPr sz="1250" b="1" spc="80" dirty="0">
                <a:latin typeface="Calibri"/>
                <a:cs typeface="Calibri"/>
              </a:rPr>
              <a:t>ενέργειας </a:t>
            </a:r>
            <a:r>
              <a:rPr sz="1250" spc="80" dirty="0">
                <a:latin typeface="Calibri"/>
                <a:cs typeface="Calibri"/>
              </a:rPr>
              <a:t>συνίσταται </a:t>
            </a:r>
            <a:r>
              <a:rPr sz="1250" spc="90" dirty="0">
                <a:latin typeface="Calibri"/>
                <a:cs typeface="Calibri"/>
              </a:rPr>
              <a:t>στη </a:t>
            </a:r>
            <a:r>
              <a:rPr sz="1250" spc="95" dirty="0">
                <a:latin typeface="Calibri"/>
                <a:cs typeface="Calibri"/>
              </a:rPr>
              <a:t>μεταφορά </a:t>
            </a:r>
            <a:r>
              <a:rPr sz="1250" spc="80" dirty="0">
                <a:latin typeface="Calibri"/>
                <a:cs typeface="Calibri"/>
              </a:rPr>
              <a:t>ηλεκτρικής ενέργειας </a:t>
            </a:r>
            <a:r>
              <a:rPr sz="1250" spc="90" dirty="0">
                <a:latin typeface="Calibri"/>
                <a:cs typeface="Calibri"/>
              </a:rPr>
              <a:t>με αποδεκτή 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ένταση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τελική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κατανάλωση,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πιθανώς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υποστήριξη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συστημάτων </a:t>
            </a:r>
            <a:r>
              <a:rPr sz="1250" spc="10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αποθήκευσης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παραγωγής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υποσταθμούς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βρίσκονται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κοντά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στους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τελικούς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36642" y="4623752"/>
            <a:ext cx="7874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4793615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81422" y="216217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404812"/>
            <a:ext cx="5563235" cy="618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155" dirty="0">
                <a:solidFill>
                  <a:srgbClr val="000000"/>
                </a:solidFill>
              </a:rPr>
              <a:t>Τυπικά</a:t>
            </a:r>
            <a:r>
              <a:rPr sz="2000" spc="26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λειτουργικά</a:t>
            </a:r>
            <a:r>
              <a:rPr sz="2000" spc="27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στάδια</a:t>
            </a:r>
            <a:r>
              <a:rPr sz="2000" spc="265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των</a:t>
            </a:r>
            <a:r>
              <a:rPr sz="2000" spc="295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συστημάτων </a:t>
            </a:r>
            <a:r>
              <a:rPr sz="2000" spc="-44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εξουσίας</a:t>
            </a:r>
            <a:r>
              <a:rPr sz="2000" spc="160" dirty="0">
                <a:solidFill>
                  <a:srgbClr val="000000"/>
                </a:solidFill>
                <a:latin typeface="Times New Roman"/>
                <a:cs typeface="Times New Roman"/>
              </a:rPr>
              <a:t>/</a:t>
            </a:r>
            <a:r>
              <a:rPr sz="2000" spc="160" dirty="0">
                <a:solidFill>
                  <a:srgbClr val="000000"/>
                </a:solidFill>
              </a:rPr>
              <a:t>δυνάμεων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405007"/>
            <a:ext cx="6736080" cy="29864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505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50" dirty="0">
                <a:latin typeface="Calibri"/>
                <a:cs typeface="Calibri"/>
              </a:rPr>
              <a:t>Συνοψίζοντας:</a:t>
            </a:r>
            <a:endParaRPr sz="1400">
              <a:latin typeface="Calibri"/>
              <a:cs typeface="Calibri"/>
            </a:endParaRPr>
          </a:p>
          <a:p>
            <a:pPr marL="396875" marR="99695" lvl="1" indent="-182880">
              <a:lnSpc>
                <a:spcPct val="100000"/>
              </a:lnSpc>
              <a:spcBef>
                <a:spcPts val="1070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b="1" spc="114" dirty="0">
                <a:latin typeface="Calibri"/>
                <a:cs typeface="Calibri"/>
              </a:rPr>
              <a:t>Η </a:t>
            </a:r>
            <a:r>
              <a:rPr sz="1250" b="1" spc="100" dirty="0">
                <a:latin typeface="Calibri"/>
                <a:cs typeface="Calibri"/>
              </a:rPr>
              <a:t>παραγωγή </a:t>
            </a:r>
            <a:r>
              <a:rPr sz="1250" b="1" spc="80" dirty="0">
                <a:latin typeface="Calibri"/>
                <a:cs typeface="Calibri"/>
              </a:rPr>
              <a:t>ενέργειας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ενσωματώνει </a:t>
            </a:r>
            <a:r>
              <a:rPr sz="1250" spc="85" dirty="0">
                <a:solidFill>
                  <a:srgbClr val="BFBFBF"/>
                </a:solidFill>
                <a:latin typeface="Calibri"/>
                <a:cs typeface="Calibri"/>
              </a:rPr>
              <a:t>μηχανισμούς </a:t>
            </a:r>
            <a:r>
              <a:rPr sz="1250" spc="80" dirty="0">
                <a:solidFill>
                  <a:srgbClr val="BFBFBF"/>
                </a:solidFill>
                <a:latin typeface="Calibri"/>
                <a:cs typeface="Calibri"/>
              </a:rPr>
              <a:t>και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εξαρτήματα </a:t>
            </a:r>
            <a:r>
              <a:rPr sz="1250" spc="85" dirty="0">
                <a:solidFill>
                  <a:srgbClr val="BFBFBF"/>
                </a:solidFill>
                <a:latin typeface="Calibri"/>
                <a:cs typeface="Calibri"/>
              </a:rPr>
              <a:t>ικανά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να </a:t>
            </a:r>
            <a:r>
              <a:rPr sz="1250" spc="95" dirty="0">
                <a:solidFill>
                  <a:srgbClr val="BFBFBF"/>
                </a:solidFill>
                <a:latin typeface="Calibri"/>
                <a:cs typeface="Calibri"/>
              </a:rPr>
              <a:t> παράγουν</a:t>
            </a:r>
            <a:r>
              <a:rPr sz="1250" spc="4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μεγάλα</a:t>
            </a:r>
            <a:r>
              <a:rPr sz="1250" spc="5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BFBFBF"/>
                </a:solidFill>
                <a:latin typeface="Calibri"/>
                <a:cs typeface="Calibri"/>
              </a:rPr>
              <a:t>ποσά</a:t>
            </a:r>
            <a:r>
              <a:rPr sz="1250" spc="4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BFBFBF"/>
                </a:solidFill>
                <a:latin typeface="Calibri"/>
                <a:cs typeface="Calibri"/>
              </a:rPr>
              <a:t>ενέργειας,</a:t>
            </a:r>
            <a:r>
              <a:rPr sz="1250" spc="4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με</a:t>
            </a:r>
            <a:r>
              <a:rPr sz="1250" spc="4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BFBFBF"/>
                </a:solidFill>
                <a:latin typeface="Calibri"/>
                <a:cs typeface="Calibri"/>
              </a:rPr>
              <a:t>την</a:t>
            </a:r>
            <a:r>
              <a:rPr sz="1250" spc="5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πρόσθετη</a:t>
            </a:r>
            <a:r>
              <a:rPr sz="1250" spc="4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BFBFBF"/>
                </a:solidFill>
                <a:latin typeface="Calibri"/>
                <a:cs typeface="Calibri"/>
              </a:rPr>
              <a:t>ικανότητα</a:t>
            </a:r>
            <a:r>
              <a:rPr sz="1250" spc="5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αποθήκευσης</a:t>
            </a:r>
            <a:r>
              <a:rPr sz="1250" spc="5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BFBFBF"/>
                </a:solidFill>
                <a:latin typeface="Calibri"/>
                <a:cs typeface="Calibri"/>
              </a:rPr>
              <a:t>ή/και </a:t>
            </a:r>
            <a:r>
              <a:rPr sz="1250" spc="-27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κατανέμεσης </a:t>
            </a:r>
            <a:r>
              <a:rPr sz="1250" spc="80" dirty="0">
                <a:solidFill>
                  <a:srgbClr val="BFBFBF"/>
                </a:solidFill>
                <a:latin typeface="Calibri"/>
                <a:cs typeface="Calibri"/>
              </a:rPr>
              <a:t>της </a:t>
            </a:r>
            <a:r>
              <a:rPr sz="1250" spc="100" dirty="0">
                <a:solidFill>
                  <a:srgbClr val="BFBFBF"/>
                </a:solidFill>
                <a:latin typeface="Calibri"/>
                <a:cs typeface="Calibri"/>
              </a:rPr>
              <a:t>μέσω πυλώνων </a:t>
            </a:r>
            <a:r>
              <a:rPr sz="1250" spc="55" dirty="0">
                <a:solidFill>
                  <a:srgbClr val="BFBFBF"/>
                </a:solidFill>
                <a:latin typeface="Calibri"/>
                <a:cs typeface="Calibri"/>
              </a:rPr>
              <a:t>-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 </a:t>
            </a:r>
            <a:r>
              <a:rPr sz="1250" spc="105" dirty="0">
                <a:latin typeface="Calibri"/>
                <a:cs typeface="Calibri"/>
              </a:rPr>
              <a:t>ΤΗΝ </a:t>
            </a:r>
            <a:r>
              <a:rPr sz="1250" spc="100" dirty="0">
                <a:latin typeface="Calibri"/>
                <a:cs typeface="Calibri"/>
              </a:rPr>
              <a:t>ΠΑΡΑΓΩΓΗ </a:t>
            </a:r>
            <a:r>
              <a:rPr sz="1250" spc="110" dirty="0">
                <a:latin typeface="Calibri"/>
                <a:cs typeface="Calibri"/>
              </a:rPr>
              <a:t>ΜΕΓΑΛΩΝ </a:t>
            </a:r>
            <a:r>
              <a:rPr sz="1250" spc="114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ΕΞΟΥΣΙΩΝ/ΔΥΝΑΜΕΙΩΝ</a:t>
            </a:r>
            <a:endParaRPr sz="12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5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b="1" spc="80" dirty="0">
                <a:latin typeface="Calibri"/>
                <a:cs typeface="Calibri"/>
              </a:rPr>
              <a:t>Η </a:t>
            </a:r>
            <a:r>
              <a:rPr sz="1250" b="1" spc="65" dirty="0">
                <a:latin typeface="Calibri"/>
                <a:cs typeface="Calibri"/>
              </a:rPr>
              <a:t>μεταφορά </a:t>
            </a:r>
            <a:r>
              <a:rPr sz="1250" b="1" spc="50" dirty="0">
                <a:latin typeface="Calibri"/>
                <a:cs typeface="Calibri"/>
              </a:rPr>
              <a:t>ενέργειας </a:t>
            </a:r>
            <a:r>
              <a:rPr sz="1250" spc="60" dirty="0">
                <a:solidFill>
                  <a:srgbClr val="BFBFBF"/>
                </a:solidFill>
                <a:latin typeface="Calibri"/>
                <a:cs typeface="Calibri"/>
              </a:rPr>
              <a:t>αποσκοπεί στη μεταφορά μεγάλων ποσοτήτων </a:t>
            </a:r>
            <a:r>
              <a:rPr sz="1250" spc="50" dirty="0">
                <a:solidFill>
                  <a:srgbClr val="BFBFBF"/>
                </a:solidFill>
                <a:latin typeface="Calibri"/>
                <a:cs typeface="Calibri"/>
              </a:rPr>
              <a:t>ηλεκτρικής </a:t>
            </a:r>
            <a:r>
              <a:rPr sz="1250" spc="5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BFBFBF"/>
                </a:solidFill>
                <a:latin typeface="Calibri"/>
                <a:cs typeface="Calibri"/>
              </a:rPr>
              <a:t>ενέργειας </a:t>
            </a:r>
            <a:r>
              <a:rPr sz="1250" spc="60" dirty="0">
                <a:solidFill>
                  <a:srgbClr val="BFBFBF"/>
                </a:solidFill>
                <a:latin typeface="Calibri"/>
                <a:cs typeface="Calibri"/>
              </a:rPr>
              <a:t>με υψηλές </a:t>
            </a:r>
            <a:r>
              <a:rPr sz="1250" spc="50" dirty="0">
                <a:solidFill>
                  <a:srgbClr val="BFBFBF"/>
                </a:solidFill>
                <a:latin typeface="Calibri"/>
                <a:cs typeface="Calibri"/>
              </a:rPr>
              <a:t>φορτίσεις </a:t>
            </a:r>
            <a:r>
              <a:rPr sz="1250" spc="60" dirty="0">
                <a:solidFill>
                  <a:srgbClr val="BFBFBF"/>
                </a:solidFill>
                <a:latin typeface="Calibri"/>
                <a:cs typeface="Calibri"/>
              </a:rPr>
              <a:t>σε </a:t>
            </a:r>
            <a:r>
              <a:rPr sz="1250" spc="55" dirty="0">
                <a:solidFill>
                  <a:srgbClr val="BFBFBF"/>
                </a:solidFill>
                <a:latin typeface="Calibri"/>
                <a:cs typeface="Calibri"/>
              </a:rPr>
              <a:t>μεγάλες αποστάσεις </a:t>
            </a:r>
            <a:r>
              <a:rPr sz="1250" spc="65" dirty="0">
                <a:solidFill>
                  <a:srgbClr val="BFBFBF"/>
                </a:solidFill>
                <a:latin typeface="Calibri"/>
                <a:cs typeface="Calibri"/>
              </a:rPr>
              <a:t>μέσω </a:t>
            </a:r>
            <a:r>
              <a:rPr sz="1250" spc="60" dirty="0">
                <a:solidFill>
                  <a:srgbClr val="BFBFBF"/>
                </a:solidFill>
                <a:latin typeface="Calibri"/>
                <a:cs typeface="Calibri"/>
              </a:rPr>
              <a:t>πυλώνων) </a:t>
            </a:r>
            <a:r>
              <a:rPr sz="1250" spc="50" dirty="0">
                <a:solidFill>
                  <a:srgbClr val="BFBFBF"/>
                </a:solidFill>
                <a:latin typeface="Calibri"/>
                <a:cs typeface="Calibri"/>
              </a:rPr>
              <a:t>και </a:t>
            </a:r>
            <a:r>
              <a:rPr sz="1250" spc="55" dirty="0">
                <a:solidFill>
                  <a:srgbClr val="BFBFBF"/>
                </a:solidFill>
                <a:latin typeface="Calibri"/>
                <a:cs typeface="Calibri"/>
              </a:rPr>
              <a:t> υποστηρίζονται</a:t>
            </a:r>
            <a:r>
              <a:rPr sz="1250" spc="3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BFBFBF"/>
                </a:solidFill>
                <a:latin typeface="Calibri"/>
                <a:cs typeface="Calibri"/>
              </a:rPr>
              <a:t>κυρίως</a:t>
            </a:r>
            <a:r>
              <a:rPr sz="1250" spc="2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BFBFBF"/>
                </a:solidFill>
                <a:latin typeface="Calibri"/>
                <a:cs typeface="Calibri"/>
              </a:rPr>
              <a:t>από</a:t>
            </a:r>
            <a:r>
              <a:rPr sz="1250" spc="3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BFBFBF"/>
                </a:solidFill>
                <a:latin typeface="Calibri"/>
                <a:cs typeface="Calibri"/>
              </a:rPr>
              <a:t>συστήματα</a:t>
            </a:r>
            <a:r>
              <a:rPr sz="1250" spc="3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BFBFBF"/>
                </a:solidFill>
                <a:latin typeface="Calibri"/>
                <a:cs typeface="Calibri"/>
              </a:rPr>
              <a:t>αποθήκευσης</a:t>
            </a:r>
            <a:r>
              <a:rPr sz="1250" spc="4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BFBFBF"/>
                </a:solidFill>
                <a:latin typeface="Calibri"/>
                <a:cs typeface="Calibri"/>
              </a:rPr>
              <a:t>και</a:t>
            </a:r>
            <a:r>
              <a:rPr sz="1250" spc="3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BFBFBF"/>
                </a:solidFill>
                <a:latin typeface="Calibri"/>
                <a:cs typeface="Calibri"/>
              </a:rPr>
              <a:t>παραγωγής</a:t>
            </a:r>
            <a:r>
              <a:rPr sz="1250" spc="3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BFBFBF"/>
                </a:solidFill>
                <a:latin typeface="Calibri"/>
                <a:cs typeface="Calibri"/>
              </a:rPr>
              <a:t>σε</a:t>
            </a:r>
            <a:r>
              <a:rPr sz="1250" spc="3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BFBFBF"/>
                </a:solidFill>
                <a:latin typeface="Calibri"/>
                <a:cs typeface="Calibri"/>
              </a:rPr>
              <a:t>υποσταθμούς</a:t>
            </a:r>
            <a:r>
              <a:rPr sz="1250" spc="4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35" dirty="0">
                <a:solidFill>
                  <a:srgbClr val="BFBFBF"/>
                </a:solidFill>
                <a:latin typeface="Calibri"/>
                <a:cs typeface="Calibri"/>
              </a:rPr>
              <a:t>- </a:t>
            </a:r>
            <a:r>
              <a:rPr sz="1250" spc="-27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BFBFBF"/>
                </a:solidFill>
                <a:latin typeface="Calibri"/>
                <a:cs typeface="Calibri"/>
              </a:rPr>
              <a:t>ΓΙΑ</a:t>
            </a:r>
            <a:r>
              <a:rPr sz="1250" spc="2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ΤΗΝ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ΕΝΤΑΤΙΚΟΠΟΙΗΣΗ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ΤΗΣ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ΠΟΣΟΤΗΤΑΣ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ΓΙΑ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ΤΗ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ΜΕΤΑΦΟΡΑ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ΤΗΣ</a:t>
            </a:r>
            <a:endParaRPr sz="12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96875" marR="13335" lvl="1" indent="-182880">
              <a:lnSpc>
                <a:spcPct val="100000"/>
              </a:lnSpc>
              <a:spcBef>
                <a:spcPts val="5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b="1" spc="114" dirty="0">
                <a:latin typeface="Calibri"/>
                <a:cs typeface="Calibri"/>
              </a:rPr>
              <a:t>Η </a:t>
            </a:r>
            <a:r>
              <a:rPr sz="1250" b="1" spc="85" dirty="0">
                <a:latin typeface="Calibri"/>
                <a:cs typeface="Calibri"/>
              </a:rPr>
              <a:t>κατανέμεται ενέργεια </a:t>
            </a:r>
            <a:r>
              <a:rPr sz="1250" spc="80" dirty="0">
                <a:solidFill>
                  <a:srgbClr val="BFBFBF"/>
                </a:solidFill>
                <a:latin typeface="Calibri"/>
                <a:cs typeface="Calibri"/>
              </a:rPr>
              <a:t>συνίσταται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στη </a:t>
            </a:r>
            <a:r>
              <a:rPr sz="1250" spc="95" dirty="0">
                <a:solidFill>
                  <a:srgbClr val="BFBFBF"/>
                </a:solidFill>
                <a:latin typeface="Calibri"/>
                <a:cs typeface="Calibri"/>
              </a:rPr>
              <a:t>μεταφορά </a:t>
            </a:r>
            <a:r>
              <a:rPr sz="1250" spc="80" dirty="0">
                <a:solidFill>
                  <a:srgbClr val="BFBFBF"/>
                </a:solidFill>
                <a:latin typeface="Calibri"/>
                <a:cs typeface="Calibri"/>
              </a:rPr>
              <a:t>ηλεκτρικής ενέργειας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με </a:t>
            </a:r>
            <a:r>
              <a:rPr sz="1250" spc="9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αποδεκτή</a:t>
            </a:r>
            <a:r>
              <a:rPr sz="1250" spc="5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ένταση</a:t>
            </a:r>
            <a:r>
              <a:rPr sz="1250" spc="5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BFBFBF"/>
                </a:solidFill>
                <a:latin typeface="Calibri"/>
                <a:cs typeface="Calibri"/>
              </a:rPr>
              <a:t>για</a:t>
            </a:r>
            <a:r>
              <a:rPr sz="1250" spc="4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BFBFBF"/>
                </a:solidFill>
                <a:latin typeface="Calibri"/>
                <a:cs typeface="Calibri"/>
              </a:rPr>
              <a:t>την</a:t>
            </a:r>
            <a:r>
              <a:rPr sz="1250" spc="4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BFBFBF"/>
                </a:solidFill>
                <a:latin typeface="Calibri"/>
                <a:cs typeface="Calibri"/>
              </a:rPr>
              <a:t>τελική</a:t>
            </a:r>
            <a:r>
              <a:rPr sz="1250" spc="4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BFBFBF"/>
                </a:solidFill>
                <a:latin typeface="Calibri"/>
                <a:cs typeface="Calibri"/>
              </a:rPr>
              <a:t>κατανάλωσή</a:t>
            </a:r>
            <a:r>
              <a:rPr sz="1250" spc="4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BFBFBF"/>
                </a:solidFill>
                <a:latin typeface="Calibri"/>
                <a:cs typeface="Calibri"/>
              </a:rPr>
              <a:t>της,</a:t>
            </a:r>
            <a:r>
              <a:rPr sz="1250" spc="4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BFBFBF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πιθανώς</a:t>
            </a:r>
            <a:r>
              <a:rPr sz="1250" spc="4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με</a:t>
            </a:r>
            <a:r>
              <a:rPr sz="1250" spc="4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BFBFBF"/>
                </a:solidFill>
                <a:latin typeface="Calibri"/>
                <a:cs typeface="Calibri"/>
              </a:rPr>
              <a:t>την</a:t>
            </a:r>
            <a:r>
              <a:rPr sz="1250" spc="4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BFBFBF"/>
                </a:solidFill>
                <a:latin typeface="Calibri"/>
                <a:cs typeface="Calibri"/>
              </a:rPr>
              <a:t>υποστήριξη</a:t>
            </a:r>
            <a:r>
              <a:rPr sz="1250" spc="5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BFBFBF"/>
                </a:solidFill>
                <a:latin typeface="Calibri"/>
                <a:cs typeface="Calibri"/>
              </a:rPr>
              <a:t>σε </a:t>
            </a:r>
            <a:r>
              <a:rPr sz="1250" spc="-26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συστήματα αποθήκευσης </a:t>
            </a:r>
            <a:r>
              <a:rPr sz="1250" spc="80" dirty="0">
                <a:solidFill>
                  <a:srgbClr val="BFBFBF"/>
                </a:solidFill>
                <a:latin typeface="Calibri"/>
                <a:cs typeface="Calibri"/>
              </a:rPr>
              <a:t>και </a:t>
            </a:r>
            <a:r>
              <a:rPr sz="1250" spc="95" dirty="0">
                <a:solidFill>
                  <a:srgbClr val="BFBFBF"/>
                </a:solidFill>
                <a:latin typeface="Calibri"/>
                <a:cs typeface="Calibri"/>
              </a:rPr>
              <a:t>παραγωγής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σε υποσταθμούς </a:t>
            </a:r>
            <a:r>
              <a:rPr sz="1250" spc="100" dirty="0">
                <a:solidFill>
                  <a:srgbClr val="BFBFBF"/>
                </a:solidFill>
                <a:latin typeface="Calibri"/>
                <a:cs typeface="Calibri"/>
              </a:rPr>
              <a:t>που </a:t>
            </a:r>
            <a:r>
              <a:rPr sz="1250" spc="80" dirty="0">
                <a:solidFill>
                  <a:srgbClr val="BFBFBF"/>
                </a:solidFill>
                <a:latin typeface="Calibri"/>
                <a:cs typeface="Calibri"/>
              </a:rPr>
              <a:t>βρίσκονται </a:t>
            </a:r>
            <a:r>
              <a:rPr sz="1250" spc="85" dirty="0">
                <a:solidFill>
                  <a:srgbClr val="BFBFBF"/>
                </a:solidFill>
                <a:latin typeface="Calibri"/>
                <a:cs typeface="Calibri"/>
              </a:rPr>
              <a:t>κοντά </a:t>
            </a:r>
            <a:r>
              <a:rPr sz="1250" spc="9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BFBFBF"/>
                </a:solidFill>
                <a:latin typeface="Calibri"/>
                <a:cs typeface="Calibri"/>
              </a:rPr>
              <a:t>στους</a:t>
            </a:r>
            <a:r>
              <a:rPr sz="1250" spc="3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BFBFBF"/>
                </a:solidFill>
                <a:latin typeface="Calibri"/>
                <a:cs typeface="Calibri"/>
              </a:rPr>
              <a:t>τελικούς</a:t>
            </a:r>
            <a:r>
              <a:rPr sz="1250" spc="3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BFBFBF"/>
                </a:solidFill>
                <a:latin typeface="Calibri"/>
                <a:cs typeface="Calibri"/>
              </a:rPr>
              <a:t>χρήστες</a:t>
            </a:r>
            <a:r>
              <a:rPr sz="1250" spc="4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BFBFBF"/>
                </a:solidFill>
                <a:latin typeface="Calibri"/>
                <a:cs typeface="Calibri"/>
              </a:rPr>
              <a:t>-</a:t>
            </a:r>
            <a:r>
              <a:rPr sz="1250" spc="4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ΤΗ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ΜΕΙΩΣΗ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ΤΟΥ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ΟΓΚΟΥ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ΤΗΝ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ΚΑΤΑΝΑΛΩΣΗ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ΤΗΣ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36642" y="4477067"/>
            <a:ext cx="7874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4646929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81422" y="216217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55682" y="0"/>
            <a:ext cx="8632825" cy="6880225"/>
            <a:chOff x="3555682" y="0"/>
            <a:chExt cx="863282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589020" y="3576320"/>
              <a:ext cx="7127240" cy="2426335"/>
            </a:xfrm>
            <a:custGeom>
              <a:avLst/>
              <a:gdLst/>
              <a:ahLst/>
              <a:cxnLst/>
              <a:rect l="l" t="t" r="r" b="b"/>
              <a:pathLst>
                <a:path w="7127240" h="2426335">
                  <a:moveTo>
                    <a:pt x="7126922" y="0"/>
                  </a:moveTo>
                  <a:lnTo>
                    <a:pt x="0" y="0"/>
                  </a:lnTo>
                  <a:lnTo>
                    <a:pt x="0" y="2426017"/>
                  </a:lnTo>
                  <a:lnTo>
                    <a:pt x="7126922" y="2426017"/>
                  </a:lnTo>
                  <a:lnTo>
                    <a:pt x="71269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89020" y="3576320"/>
              <a:ext cx="7127240" cy="2426335"/>
            </a:xfrm>
            <a:custGeom>
              <a:avLst/>
              <a:gdLst/>
              <a:ahLst/>
              <a:cxnLst/>
              <a:rect l="l" t="t" r="r" b="b"/>
              <a:pathLst>
                <a:path w="7127240" h="2426335">
                  <a:moveTo>
                    <a:pt x="0" y="0"/>
                  </a:moveTo>
                  <a:lnTo>
                    <a:pt x="7126922" y="0"/>
                  </a:lnTo>
                  <a:lnTo>
                    <a:pt x="7126922" y="2426017"/>
                  </a:lnTo>
                  <a:lnTo>
                    <a:pt x="0" y="2426017"/>
                  </a:lnTo>
                  <a:lnTo>
                    <a:pt x="0" y="0"/>
                  </a:lnTo>
                </a:path>
              </a:pathLst>
            </a:custGeom>
            <a:ln w="666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67145" y="6644640"/>
              <a:ext cx="813752" cy="2133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0080" y="5117465"/>
              <a:ext cx="1822767" cy="7527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78972" y="5146357"/>
              <a:ext cx="1730692" cy="66167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16295" y="3700145"/>
              <a:ext cx="1490345" cy="7527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43282" y="3728402"/>
              <a:ext cx="1398904" cy="66166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943282" y="3728402"/>
              <a:ext cx="1398905" cy="661670"/>
            </a:xfrm>
            <a:custGeom>
              <a:avLst/>
              <a:gdLst/>
              <a:ahLst/>
              <a:cxnLst/>
              <a:rect l="l" t="t" r="r" b="b"/>
              <a:pathLst>
                <a:path w="1398904" h="661670">
                  <a:moveTo>
                    <a:pt x="0" y="0"/>
                  </a:moveTo>
                  <a:lnTo>
                    <a:pt x="1398904" y="0"/>
                  </a:lnTo>
                  <a:lnTo>
                    <a:pt x="1398904" y="661670"/>
                  </a:lnTo>
                  <a:lnTo>
                    <a:pt x="0" y="661670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91847" y="4431665"/>
              <a:ext cx="432752" cy="63690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928995" y="4461192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160972"/>
                  </a:moveTo>
                  <a:lnTo>
                    <a:pt x="80327" y="160972"/>
                  </a:lnTo>
                  <a:lnTo>
                    <a:pt x="80327" y="542925"/>
                  </a:lnTo>
                  <a:lnTo>
                    <a:pt x="241300" y="542925"/>
                  </a:lnTo>
                  <a:lnTo>
                    <a:pt x="241300" y="160972"/>
                  </a:lnTo>
                  <a:close/>
                </a:path>
                <a:path w="321945" h="542925">
                  <a:moveTo>
                    <a:pt x="160972" y="0"/>
                  </a:moveTo>
                  <a:lnTo>
                    <a:pt x="0" y="160972"/>
                  </a:lnTo>
                  <a:lnTo>
                    <a:pt x="321944" y="160972"/>
                  </a:lnTo>
                  <a:lnTo>
                    <a:pt x="16097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928995" y="4461192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80327" y="542925"/>
                  </a:moveTo>
                  <a:lnTo>
                    <a:pt x="80327" y="160972"/>
                  </a:lnTo>
                  <a:lnTo>
                    <a:pt x="0" y="160972"/>
                  </a:lnTo>
                  <a:lnTo>
                    <a:pt x="160972" y="0"/>
                  </a:lnTo>
                  <a:lnTo>
                    <a:pt x="321944" y="160972"/>
                  </a:lnTo>
                  <a:lnTo>
                    <a:pt x="241300" y="160972"/>
                  </a:lnTo>
                  <a:lnTo>
                    <a:pt x="241300" y="542925"/>
                  </a:lnTo>
                  <a:lnTo>
                    <a:pt x="80327" y="54292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83095" y="4453254"/>
              <a:ext cx="432752" cy="63690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20242" y="4479607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321945" y="381952"/>
                  </a:moveTo>
                  <a:lnTo>
                    <a:pt x="0" y="381952"/>
                  </a:lnTo>
                  <a:lnTo>
                    <a:pt x="160972" y="542924"/>
                  </a:lnTo>
                  <a:lnTo>
                    <a:pt x="321945" y="381952"/>
                  </a:lnTo>
                  <a:close/>
                </a:path>
                <a:path w="321945" h="542925">
                  <a:moveTo>
                    <a:pt x="241300" y="0"/>
                  </a:moveTo>
                  <a:lnTo>
                    <a:pt x="80327" y="0"/>
                  </a:lnTo>
                  <a:lnTo>
                    <a:pt x="80327" y="381952"/>
                  </a:lnTo>
                  <a:lnTo>
                    <a:pt x="241300" y="381952"/>
                  </a:lnTo>
                  <a:lnTo>
                    <a:pt x="24130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020242" y="4479607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0"/>
                  </a:moveTo>
                  <a:lnTo>
                    <a:pt x="241300" y="381952"/>
                  </a:lnTo>
                  <a:lnTo>
                    <a:pt x="321945" y="381952"/>
                  </a:lnTo>
                  <a:lnTo>
                    <a:pt x="160972" y="542924"/>
                  </a:lnTo>
                  <a:lnTo>
                    <a:pt x="0" y="381952"/>
                  </a:lnTo>
                  <a:lnTo>
                    <a:pt x="80327" y="381952"/>
                  </a:lnTo>
                  <a:lnTo>
                    <a:pt x="80327" y="0"/>
                  </a:lnTo>
                  <a:lnTo>
                    <a:pt x="24130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2967" y="5086984"/>
              <a:ext cx="1490345" cy="7832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59954" y="5115877"/>
              <a:ext cx="1398904" cy="69183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354830" y="5034279"/>
              <a:ext cx="4437380" cy="852169"/>
            </a:xfrm>
            <a:custGeom>
              <a:avLst/>
              <a:gdLst/>
              <a:ahLst/>
              <a:cxnLst/>
              <a:rect l="l" t="t" r="r" b="b"/>
              <a:pathLst>
                <a:path w="4437380" h="852170">
                  <a:moveTo>
                    <a:pt x="0" y="0"/>
                  </a:moveTo>
                  <a:lnTo>
                    <a:pt x="4437062" y="0"/>
                  </a:lnTo>
                  <a:lnTo>
                    <a:pt x="4437062" y="852170"/>
                  </a:lnTo>
                  <a:lnTo>
                    <a:pt x="0" y="852170"/>
                  </a:lnTo>
                  <a:lnTo>
                    <a:pt x="0" y="0"/>
                  </a:lnTo>
                </a:path>
              </a:pathLst>
            </a:custGeom>
            <a:ln w="38099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36865" y="3691254"/>
              <a:ext cx="1490345" cy="75279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63852" y="3719195"/>
              <a:ext cx="1398904" cy="66166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963852" y="3719195"/>
              <a:ext cx="1398905" cy="661670"/>
            </a:xfrm>
            <a:custGeom>
              <a:avLst/>
              <a:gdLst/>
              <a:ahLst/>
              <a:cxnLst/>
              <a:rect l="l" t="t" r="r" b="b"/>
              <a:pathLst>
                <a:path w="1398904" h="661670">
                  <a:moveTo>
                    <a:pt x="0" y="0"/>
                  </a:moveTo>
                  <a:lnTo>
                    <a:pt x="1398904" y="0"/>
                  </a:lnTo>
                  <a:lnTo>
                    <a:pt x="1398904" y="661669"/>
                  </a:lnTo>
                  <a:lnTo>
                    <a:pt x="0" y="66166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64095" y="3904615"/>
              <a:ext cx="634047" cy="45720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392035" y="3933825"/>
              <a:ext cx="542290" cy="365760"/>
            </a:xfrm>
            <a:custGeom>
              <a:avLst/>
              <a:gdLst/>
              <a:ahLst/>
              <a:cxnLst/>
              <a:rect l="l" t="t" r="r" b="b"/>
              <a:pathLst>
                <a:path w="542290" h="365760">
                  <a:moveTo>
                    <a:pt x="182562" y="0"/>
                  </a:moveTo>
                  <a:lnTo>
                    <a:pt x="0" y="182562"/>
                  </a:lnTo>
                  <a:lnTo>
                    <a:pt x="182562" y="365442"/>
                  </a:lnTo>
                  <a:lnTo>
                    <a:pt x="182562" y="274002"/>
                  </a:lnTo>
                  <a:lnTo>
                    <a:pt x="451008" y="274002"/>
                  </a:lnTo>
                  <a:lnTo>
                    <a:pt x="542290" y="182562"/>
                  </a:lnTo>
                  <a:lnTo>
                    <a:pt x="451167" y="91439"/>
                  </a:lnTo>
                  <a:lnTo>
                    <a:pt x="182562" y="91439"/>
                  </a:lnTo>
                  <a:lnTo>
                    <a:pt x="182562" y="0"/>
                  </a:lnTo>
                  <a:close/>
                </a:path>
                <a:path w="542290" h="365760">
                  <a:moveTo>
                    <a:pt x="451008" y="274002"/>
                  </a:moveTo>
                  <a:lnTo>
                    <a:pt x="359727" y="274002"/>
                  </a:lnTo>
                  <a:lnTo>
                    <a:pt x="359727" y="365442"/>
                  </a:lnTo>
                  <a:lnTo>
                    <a:pt x="451008" y="274002"/>
                  </a:lnTo>
                  <a:close/>
                </a:path>
                <a:path w="542290" h="365760">
                  <a:moveTo>
                    <a:pt x="359727" y="0"/>
                  </a:moveTo>
                  <a:lnTo>
                    <a:pt x="359727" y="91439"/>
                  </a:lnTo>
                  <a:lnTo>
                    <a:pt x="451167" y="91439"/>
                  </a:lnTo>
                  <a:lnTo>
                    <a:pt x="35972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392035" y="3933825"/>
              <a:ext cx="542290" cy="365760"/>
            </a:xfrm>
            <a:custGeom>
              <a:avLst/>
              <a:gdLst/>
              <a:ahLst/>
              <a:cxnLst/>
              <a:rect l="l" t="t" r="r" b="b"/>
              <a:pathLst>
                <a:path w="542290" h="365760">
                  <a:moveTo>
                    <a:pt x="542290" y="182562"/>
                  </a:moveTo>
                  <a:lnTo>
                    <a:pt x="359727" y="365442"/>
                  </a:lnTo>
                  <a:lnTo>
                    <a:pt x="359727" y="274002"/>
                  </a:lnTo>
                  <a:lnTo>
                    <a:pt x="182562" y="274002"/>
                  </a:lnTo>
                  <a:lnTo>
                    <a:pt x="182562" y="365442"/>
                  </a:lnTo>
                  <a:lnTo>
                    <a:pt x="0" y="182562"/>
                  </a:lnTo>
                  <a:lnTo>
                    <a:pt x="182562" y="0"/>
                  </a:lnTo>
                  <a:lnTo>
                    <a:pt x="182562" y="91439"/>
                  </a:lnTo>
                  <a:lnTo>
                    <a:pt x="359727" y="91439"/>
                  </a:lnTo>
                  <a:lnTo>
                    <a:pt x="359727" y="0"/>
                  </a:lnTo>
                  <a:lnTo>
                    <a:pt x="542290" y="182562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131425" y="3694112"/>
              <a:ext cx="612775" cy="61563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91015" y="3578225"/>
              <a:ext cx="917575" cy="91757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02225" y="3623945"/>
              <a:ext cx="917575" cy="91757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793479" y="3919854"/>
              <a:ext cx="917575" cy="917575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3682047" y="3641725"/>
            <a:ext cx="1101725" cy="5226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R="5080" indent="206375">
              <a:lnSpc>
                <a:spcPts val="1300"/>
              </a:lnSpc>
              <a:spcBef>
                <a:spcPts val="160"/>
              </a:spcBef>
            </a:pPr>
            <a:r>
              <a:rPr sz="1100" b="1" spc="15" dirty="0">
                <a:latin typeface="Calibri"/>
                <a:cs typeface="Calibri"/>
              </a:rPr>
              <a:t>Υ</a:t>
            </a:r>
            <a:r>
              <a:rPr sz="1100" b="1" spc="20" dirty="0">
                <a:latin typeface="Calibri"/>
                <a:cs typeface="Calibri"/>
              </a:rPr>
              <a:t>ΠΟ</a:t>
            </a:r>
            <a:r>
              <a:rPr sz="1100" b="1" spc="10" dirty="0">
                <a:latin typeface="Calibri"/>
                <a:cs typeface="Calibri"/>
              </a:rPr>
              <a:t>Σ</a:t>
            </a:r>
            <a:r>
              <a:rPr sz="1100" b="1" spc="15" dirty="0">
                <a:latin typeface="Calibri"/>
                <a:cs typeface="Calibri"/>
              </a:rPr>
              <a:t>ΤΑ</a:t>
            </a:r>
            <a:r>
              <a:rPr sz="1100" b="1" spc="25" dirty="0">
                <a:latin typeface="Calibri"/>
                <a:cs typeface="Calibri"/>
              </a:rPr>
              <a:t>ΘΜΌ</a:t>
            </a:r>
            <a:r>
              <a:rPr sz="1100" b="1" spc="15" dirty="0">
                <a:latin typeface="Calibri"/>
                <a:cs typeface="Calibri"/>
              </a:rPr>
              <a:t>Σ  ΗΛΕΚΤΡΙΚΉΣ 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spc="15" dirty="0">
                <a:latin typeface="Calibri"/>
                <a:cs typeface="Calibri"/>
              </a:rPr>
              <a:t>ΕΝΈΡΓΕΙΑΣ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53137" y="3771582"/>
            <a:ext cx="796925" cy="40005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15570" marR="5080" indent="-116205">
              <a:lnSpc>
                <a:spcPts val="1450"/>
              </a:lnSpc>
              <a:spcBef>
                <a:spcPts val="190"/>
              </a:spcBef>
            </a:pPr>
            <a:r>
              <a:rPr sz="1250" b="1" spc="40" dirty="0">
                <a:solidFill>
                  <a:srgbClr val="FFFFFF"/>
                </a:solidFill>
                <a:latin typeface="Calibri"/>
                <a:cs typeface="Calibri"/>
              </a:rPr>
              <a:t>Ελεγκτές </a:t>
            </a:r>
            <a:r>
              <a:rPr sz="12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b="1" spc="2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250" b="1" spc="3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2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250" b="1" spc="3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250" b="1" spc="40" dirty="0">
                <a:solidFill>
                  <a:srgbClr val="FFFFFF"/>
                </a:solidFill>
                <a:latin typeface="Calibri"/>
                <a:cs typeface="Calibri"/>
              </a:rPr>
              <a:t>γχ</a:t>
            </a:r>
            <a:r>
              <a:rPr sz="1250" b="1" spc="5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250" b="1" spc="3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250" b="1" spc="4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400732" y="3967162"/>
            <a:ext cx="36703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50" b="1" spc="1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250" b="1" spc="3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25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50" b="1" spc="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333615" y="4482147"/>
            <a:ext cx="774700" cy="28003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R="5080">
              <a:lnSpc>
                <a:spcPts val="980"/>
              </a:lnSpc>
              <a:spcBef>
                <a:spcPts val="165"/>
              </a:spcBef>
            </a:pPr>
            <a:r>
              <a:rPr sz="850" b="1" spc="75" dirty="0">
                <a:latin typeface="Calibri"/>
                <a:cs typeface="Calibri"/>
              </a:rPr>
              <a:t>Διοίκηση </a:t>
            </a:r>
            <a:r>
              <a:rPr sz="850" b="1" spc="70" dirty="0">
                <a:latin typeface="Calibri"/>
                <a:cs typeface="Calibri"/>
              </a:rPr>
              <a:t>και </a:t>
            </a:r>
            <a:r>
              <a:rPr sz="850" b="1" spc="75" dirty="0">
                <a:latin typeface="Calibri"/>
                <a:cs typeface="Calibri"/>
              </a:rPr>
              <a:t> έλεγχος</a:t>
            </a:r>
            <a:r>
              <a:rPr sz="850" b="1" spc="-15" dirty="0">
                <a:latin typeface="Calibri"/>
                <a:cs typeface="Calibri"/>
              </a:rPr>
              <a:t> </a:t>
            </a:r>
            <a:r>
              <a:rPr sz="850" b="1" spc="75" dirty="0">
                <a:latin typeface="Calibri"/>
                <a:cs typeface="Calibri"/>
              </a:rPr>
              <a:t>(C&amp;C)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890952" y="5253037"/>
            <a:ext cx="750570" cy="40005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R="5080">
              <a:lnSpc>
                <a:spcPts val="1450"/>
              </a:lnSpc>
              <a:spcBef>
                <a:spcPts val="190"/>
              </a:spcBef>
            </a:pPr>
            <a:r>
              <a:rPr sz="1250" b="1" spc="100" dirty="0">
                <a:latin typeface="Calibri"/>
                <a:cs typeface="Calibri"/>
              </a:rPr>
              <a:t>Σ</a:t>
            </a:r>
            <a:r>
              <a:rPr sz="1250" b="1" spc="120" dirty="0">
                <a:latin typeface="Calibri"/>
                <a:cs typeface="Calibri"/>
              </a:rPr>
              <a:t>υσ</a:t>
            </a:r>
            <a:r>
              <a:rPr sz="1250" b="1" spc="105" dirty="0">
                <a:latin typeface="Calibri"/>
                <a:cs typeface="Calibri"/>
              </a:rPr>
              <a:t>κ</a:t>
            </a:r>
            <a:r>
              <a:rPr sz="1250" b="1" spc="100" dirty="0">
                <a:latin typeface="Calibri"/>
                <a:cs typeface="Calibri"/>
              </a:rPr>
              <a:t>ε</a:t>
            </a:r>
            <a:r>
              <a:rPr sz="1250" b="1" spc="120" dirty="0">
                <a:latin typeface="Calibri"/>
                <a:cs typeface="Calibri"/>
              </a:rPr>
              <a:t>υ</a:t>
            </a:r>
            <a:r>
              <a:rPr sz="1250" b="1" spc="100" dirty="0">
                <a:latin typeface="Calibri"/>
                <a:cs typeface="Calibri"/>
              </a:rPr>
              <a:t>έ</a:t>
            </a:r>
            <a:r>
              <a:rPr sz="1250" b="1" spc="70" dirty="0">
                <a:latin typeface="Calibri"/>
                <a:cs typeface="Calibri"/>
              </a:rPr>
              <a:t>ς  </a:t>
            </a:r>
            <a:r>
              <a:rPr sz="1250" b="1" spc="110" dirty="0">
                <a:latin typeface="Calibri"/>
                <a:cs typeface="Calibri"/>
              </a:rPr>
              <a:t>πεδίου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855344" y="404812"/>
            <a:ext cx="4731385" cy="618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155" dirty="0">
                <a:solidFill>
                  <a:srgbClr val="000000"/>
                </a:solidFill>
              </a:rPr>
              <a:t>Τυπικές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λειτουργικές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τεχνολογίες</a:t>
            </a:r>
            <a:r>
              <a:rPr sz="2000" spc="270" dirty="0">
                <a:solidFill>
                  <a:srgbClr val="000000"/>
                </a:solidFill>
              </a:rPr>
              <a:t> </a:t>
            </a:r>
            <a:r>
              <a:rPr sz="2000" spc="130" dirty="0">
                <a:solidFill>
                  <a:srgbClr val="000000"/>
                </a:solidFill>
              </a:rPr>
              <a:t>των </a:t>
            </a:r>
            <a:r>
              <a:rPr sz="2000" spc="-440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συστημάτων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ηλεκτρικής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ενέργειας</a:t>
            </a:r>
            <a:endParaRPr sz="2000"/>
          </a:p>
        </p:txBody>
      </p:sp>
      <p:sp>
        <p:nvSpPr>
          <p:cNvPr id="40" name="object 40"/>
          <p:cNvSpPr txBox="1"/>
          <p:nvPr/>
        </p:nvSpPr>
        <p:spPr>
          <a:xfrm>
            <a:off x="691515" y="1478279"/>
            <a:ext cx="6353175" cy="1464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1273175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308610" algn="l"/>
                <a:tab pos="309245" algn="l"/>
              </a:tabLst>
            </a:pPr>
            <a:r>
              <a:rPr sz="1250" spc="95" dirty="0">
                <a:latin typeface="Calibri"/>
                <a:cs typeface="Calibri"/>
              </a:rPr>
              <a:t>Κάθε </a:t>
            </a:r>
            <a:r>
              <a:rPr sz="1250" spc="90" dirty="0">
                <a:latin typeface="Calibri"/>
                <a:cs typeface="Calibri"/>
              </a:rPr>
              <a:t>υποσταθμός </a:t>
            </a:r>
            <a:r>
              <a:rPr sz="1250" spc="80" dirty="0">
                <a:latin typeface="Calibri"/>
                <a:cs typeface="Calibri"/>
              </a:rPr>
              <a:t>βασίζεται </a:t>
            </a:r>
            <a:r>
              <a:rPr sz="1250" spc="90" dirty="0">
                <a:latin typeface="Calibri"/>
                <a:cs typeface="Calibri"/>
              </a:rPr>
              <a:t>σε ένα σύνολο </a:t>
            </a:r>
            <a:r>
              <a:rPr sz="1250" spc="80" dirty="0">
                <a:latin typeface="Calibri"/>
                <a:cs typeface="Calibri"/>
              </a:rPr>
              <a:t>λειτουργικών </a:t>
            </a:r>
            <a:r>
              <a:rPr sz="1250" spc="85" dirty="0">
                <a:latin typeface="Calibri"/>
                <a:cs typeface="Calibri"/>
              </a:rPr>
              <a:t> τεχνολογιών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ανταλλαγής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δεδομένων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όπως:</a:t>
            </a:r>
            <a:endParaRPr sz="12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4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105" dirty="0">
                <a:latin typeface="Calibri"/>
                <a:cs typeface="Calibri"/>
              </a:rPr>
              <a:t>Συσκευές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95" dirty="0">
                <a:latin typeface="Calibri"/>
                <a:cs typeface="Calibri"/>
              </a:rPr>
              <a:t>πεδίου</a:t>
            </a:r>
            <a:r>
              <a:rPr sz="1100" spc="95" dirty="0">
                <a:latin typeface="Calibri"/>
                <a:cs typeface="Calibri"/>
              </a:rPr>
              <a:t>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20" dirty="0">
                <a:latin typeface="Calibri"/>
                <a:cs typeface="Calibri"/>
              </a:rPr>
              <a:t>όπως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(επ)αισθητήρες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και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ενεργοποιητές</a:t>
            </a:r>
            <a:endParaRPr sz="1100" dirty="0">
              <a:latin typeface="Calibri"/>
              <a:cs typeface="Calibri"/>
            </a:endParaRPr>
          </a:p>
          <a:p>
            <a:pPr marL="396875" marR="5080" lvl="1" indent="-182880">
              <a:lnSpc>
                <a:spcPct val="103400"/>
              </a:lnSpc>
              <a:spcBef>
                <a:spcPts val="994"/>
              </a:spcBef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b="1" spc="70" dirty="0">
                <a:latin typeface="Calibri"/>
                <a:cs typeface="Calibri"/>
              </a:rPr>
              <a:t>Ελεγκτές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όπως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μονάδες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απομακρυσμένου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τερματικού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RTU)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/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προγραμματιζόμενοι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λογικοί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ελεγκτές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(PLC)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που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συνδέονται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με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συσκευές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πεδίου.</a:t>
            </a:r>
            <a:endParaRPr sz="11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8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80" dirty="0">
                <a:latin typeface="Calibri"/>
                <a:cs typeface="Calibri"/>
              </a:rPr>
              <a:t>Διεπαφές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85" dirty="0">
                <a:latin typeface="Calibri"/>
                <a:cs typeface="Calibri"/>
              </a:rPr>
              <a:t>ανθρώπου-μηχανής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HMI)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183937" y="6086792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22554" y="6256654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42607" y="4832032"/>
            <a:ext cx="1998980" cy="532765"/>
          </a:xfrm>
          <a:custGeom>
            <a:avLst/>
            <a:gdLst/>
            <a:ahLst/>
            <a:cxnLst/>
            <a:rect l="l" t="t" r="r" b="b"/>
            <a:pathLst>
              <a:path w="1998980" h="532764">
                <a:moveTo>
                  <a:pt x="999172" y="0"/>
                </a:moveTo>
                <a:lnTo>
                  <a:pt x="928052" y="634"/>
                </a:lnTo>
                <a:lnTo>
                  <a:pt x="857885" y="2539"/>
                </a:lnTo>
                <a:lnTo>
                  <a:pt x="789305" y="6032"/>
                </a:lnTo>
                <a:lnTo>
                  <a:pt x="722630" y="10477"/>
                </a:lnTo>
                <a:lnTo>
                  <a:pt x="657542" y="15874"/>
                </a:lnTo>
                <a:lnTo>
                  <a:pt x="594677" y="22859"/>
                </a:lnTo>
                <a:lnTo>
                  <a:pt x="534035" y="30479"/>
                </a:lnTo>
                <a:lnTo>
                  <a:pt x="475614" y="39369"/>
                </a:lnTo>
                <a:lnTo>
                  <a:pt x="420052" y="49212"/>
                </a:lnTo>
                <a:lnTo>
                  <a:pt x="367030" y="60007"/>
                </a:lnTo>
                <a:lnTo>
                  <a:pt x="316547" y="71754"/>
                </a:lnTo>
                <a:lnTo>
                  <a:pt x="269557" y="84454"/>
                </a:lnTo>
                <a:lnTo>
                  <a:pt x="225425" y="97789"/>
                </a:lnTo>
                <a:lnTo>
                  <a:pt x="185102" y="112077"/>
                </a:lnTo>
                <a:lnTo>
                  <a:pt x="147954" y="126682"/>
                </a:lnTo>
                <a:lnTo>
                  <a:pt x="85407" y="158432"/>
                </a:lnTo>
                <a:lnTo>
                  <a:pt x="38734" y="192722"/>
                </a:lnTo>
                <a:lnTo>
                  <a:pt x="9842" y="228599"/>
                </a:lnTo>
                <a:lnTo>
                  <a:pt x="0" y="266382"/>
                </a:lnTo>
                <a:lnTo>
                  <a:pt x="2539" y="285432"/>
                </a:lnTo>
                <a:lnTo>
                  <a:pt x="22225" y="322262"/>
                </a:lnTo>
                <a:lnTo>
                  <a:pt x="60007" y="357504"/>
                </a:lnTo>
                <a:lnTo>
                  <a:pt x="114617" y="390207"/>
                </a:lnTo>
                <a:lnTo>
                  <a:pt x="185102" y="420687"/>
                </a:lnTo>
                <a:lnTo>
                  <a:pt x="225425" y="434974"/>
                </a:lnTo>
                <a:lnTo>
                  <a:pt x="269557" y="448309"/>
                </a:lnTo>
                <a:lnTo>
                  <a:pt x="316547" y="460692"/>
                </a:lnTo>
                <a:lnTo>
                  <a:pt x="367030" y="472439"/>
                </a:lnTo>
                <a:lnTo>
                  <a:pt x="420052" y="483234"/>
                </a:lnTo>
                <a:lnTo>
                  <a:pt x="475614" y="493077"/>
                </a:lnTo>
                <a:lnTo>
                  <a:pt x="534035" y="501967"/>
                </a:lnTo>
                <a:lnTo>
                  <a:pt x="594677" y="509904"/>
                </a:lnTo>
                <a:lnTo>
                  <a:pt x="657542" y="516572"/>
                </a:lnTo>
                <a:lnTo>
                  <a:pt x="722630" y="522287"/>
                </a:lnTo>
                <a:lnTo>
                  <a:pt x="789305" y="526732"/>
                </a:lnTo>
                <a:lnTo>
                  <a:pt x="857885" y="529907"/>
                </a:lnTo>
                <a:lnTo>
                  <a:pt x="928052" y="532129"/>
                </a:lnTo>
                <a:lnTo>
                  <a:pt x="999172" y="532764"/>
                </a:lnTo>
                <a:lnTo>
                  <a:pt x="1070610" y="532129"/>
                </a:lnTo>
                <a:lnTo>
                  <a:pt x="1140777" y="529907"/>
                </a:lnTo>
                <a:lnTo>
                  <a:pt x="1209040" y="526732"/>
                </a:lnTo>
                <a:lnTo>
                  <a:pt x="1276032" y="522287"/>
                </a:lnTo>
                <a:lnTo>
                  <a:pt x="1340802" y="516572"/>
                </a:lnTo>
                <a:lnTo>
                  <a:pt x="1403667" y="509904"/>
                </a:lnTo>
                <a:lnTo>
                  <a:pt x="1464627" y="501967"/>
                </a:lnTo>
                <a:lnTo>
                  <a:pt x="1522730" y="493077"/>
                </a:lnTo>
                <a:lnTo>
                  <a:pt x="1578610" y="483234"/>
                </a:lnTo>
                <a:lnTo>
                  <a:pt x="1631632" y="472439"/>
                </a:lnTo>
                <a:lnTo>
                  <a:pt x="1681797" y="460692"/>
                </a:lnTo>
                <a:lnTo>
                  <a:pt x="1729105" y="448309"/>
                </a:lnTo>
                <a:lnTo>
                  <a:pt x="1772920" y="434974"/>
                </a:lnTo>
                <a:lnTo>
                  <a:pt x="1813560" y="420687"/>
                </a:lnTo>
                <a:lnTo>
                  <a:pt x="1850707" y="405764"/>
                </a:lnTo>
                <a:lnTo>
                  <a:pt x="1913255" y="374014"/>
                </a:lnTo>
                <a:lnTo>
                  <a:pt x="1959927" y="340042"/>
                </a:lnTo>
                <a:lnTo>
                  <a:pt x="1988502" y="303847"/>
                </a:lnTo>
                <a:lnTo>
                  <a:pt x="1998662" y="266382"/>
                </a:lnTo>
                <a:lnTo>
                  <a:pt x="1996122" y="247332"/>
                </a:lnTo>
                <a:lnTo>
                  <a:pt x="1976437" y="210502"/>
                </a:lnTo>
                <a:lnTo>
                  <a:pt x="1938655" y="175259"/>
                </a:lnTo>
                <a:lnTo>
                  <a:pt x="1884045" y="142239"/>
                </a:lnTo>
                <a:lnTo>
                  <a:pt x="1813560" y="112077"/>
                </a:lnTo>
                <a:lnTo>
                  <a:pt x="1772920" y="97789"/>
                </a:lnTo>
                <a:lnTo>
                  <a:pt x="1729105" y="84454"/>
                </a:lnTo>
                <a:lnTo>
                  <a:pt x="1681797" y="71754"/>
                </a:lnTo>
                <a:lnTo>
                  <a:pt x="1631632" y="60007"/>
                </a:lnTo>
                <a:lnTo>
                  <a:pt x="1578610" y="49212"/>
                </a:lnTo>
                <a:lnTo>
                  <a:pt x="1522730" y="39369"/>
                </a:lnTo>
                <a:lnTo>
                  <a:pt x="1464627" y="30479"/>
                </a:lnTo>
                <a:lnTo>
                  <a:pt x="1403667" y="22859"/>
                </a:lnTo>
                <a:lnTo>
                  <a:pt x="1340802" y="15874"/>
                </a:lnTo>
                <a:lnTo>
                  <a:pt x="1276032" y="10477"/>
                </a:lnTo>
                <a:lnTo>
                  <a:pt x="1209040" y="6032"/>
                </a:lnTo>
                <a:lnTo>
                  <a:pt x="1140777" y="2539"/>
                </a:lnTo>
                <a:lnTo>
                  <a:pt x="1070610" y="634"/>
                </a:lnTo>
                <a:lnTo>
                  <a:pt x="999172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956627" y="4950777"/>
            <a:ext cx="89916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οσ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ός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42607" y="5494337"/>
            <a:ext cx="1998980" cy="532765"/>
          </a:xfrm>
          <a:custGeom>
            <a:avLst/>
            <a:gdLst/>
            <a:ahLst/>
            <a:cxnLst/>
            <a:rect l="l" t="t" r="r" b="b"/>
            <a:pathLst>
              <a:path w="1998980" h="532764">
                <a:moveTo>
                  <a:pt x="999172" y="0"/>
                </a:moveTo>
                <a:lnTo>
                  <a:pt x="928052" y="634"/>
                </a:lnTo>
                <a:lnTo>
                  <a:pt x="857885" y="2540"/>
                </a:lnTo>
                <a:lnTo>
                  <a:pt x="789305" y="6032"/>
                </a:lnTo>
                <a:lnTo>
                  <a:pt x="722630" y="10477"/>
                </a:lnTo>
                <a:lnTo>
                  <a:pt x="657542" y="15875"/>
                </a:lnTo>
                <a:lnTo>
                  <a:pt x="594677" y="22859"/>
                </a:lnTo>
                <a:lnTo>
                  <a:pt x="534035" y="30480"/>
                </a:lnTo>
                <a:lnTo>
                  <a:pt x="475614" y="39369"/>
                </a:lnTo>
                <a:lnTo>
                  <a:pt x="420052" y="49212"/>
                </a:lnTo>
                <a:lnTo>
                  <a:pt x="367030" y="60007"/>
                </a:lnTo>
                <a:lnTo>
                  <a:pt x="316547" y="71755"/>
                </a:lnTo>
                <a:lnTo>
                  <a:pt x="269557" y="84455"/>
                </a:lnTo>
                <a:lnTo>
                  <a:pt x="225425" y="97790"/>
                </a:lnTo>
                <a:lnTo>
                  <a:pt x="185102" y="112077"/>
                </a:lnTo>
                <a:lnTo>
                  <a:pt x="147954" y="126682"/>
                </a:lnTo>
                <a:lnTo>
                  <a:pt x="85407" y="158432"/>
                </a:lnTo>
                <a:lnTo>
                  <a:pt x="38734" y="192722"/>
                </a:lnTo>
                <a:lnTo>
                  <a:pt x="9842" y="228600"/>
                </a:lnTo>
                <a:lnTo>
                  <a:pt x="0" y="266382"/>
                </a:lnTo>
                <a:lnTo>
                  <a:pt x="2539" y="285432"/>
                </a:lnTo>
                <a:lnTo>
                  <a:pt x="22225" y="322262"/>
                </a:lnTo>
                <a:lnTo>
                  <a:pt x="60007" y="357505"/>
                </a:lnTo>
                <a:lnTo>
                  <a:pt x="114617" y="390207"/>
                </a:lnTo>
                <a:lnTo>
                  <a:pt x="185102" y="420687"/>
                </a:lnTo>
                <a:lnTo>
                  <a:pt x="225425" y="434975"/>
                </a:lnTo>
                <a:lnTo>
                  <a:pt x="269557" y="448309"/>
                </a:lnTo>
                <a:lnTo>
                  <a:pt x="316547" y="460692"/>
                </a:lnTo>
                <a:lnTo>
                  <a:pt x="367030" y="472440"/>
                </a:lnTo>
                <a:lnTo>
                  <a:pt x="420052" y="483234"/>
                </a:lnTo>
                <a:lnTo>
                  <a:pt x="475614" y="493077"/>
                </a:lnTo>
                <a:lnTo>
                  <a:pt x="534035" y="501967"/>
                </a:lnTo>
                <a:lnTo>
                  <a:pt x="594677" y="509905"/>
                </a:lnTo>
                <a:lnTo>
                  <a:pt x="657542" y="516572"/>
                </a:lnTo>
                <a:lnTo>
                  <a:pt x="722630" y="522287"/>
                </a:lnTo>
                <a:lnTo>
                  <a:pt x="789305" y="526732"/>
                </a:lnTo>
                <a:lnTo>
                  <a:pt x="857885" y="529907"/>
                </a:lnTo>
                <a:lnTo>
                  <a:pt x="928052" y="532130"/>
                </a:lnTo>
                <a:lnTo>
                  <a:pt x="999172" y="532765"/>
                </a:lnTo>
                <a:lnTo>
                  <a:pt x="1070610" y="532130"/>
                </a:lnTo>
                <a:lnTo>
                  <a:pt x="1140777" y="529907"/>
                </a:lnTo>
                <a:lnTo>
                  <a:pt x="1209040" y="526732"/>
                </a:lnTo>
                <a:lnTo>
                  <a:pt x="1276032" y="522287"/>
                </a:lnTo>
                <a:lnTo>
                  <a:pt x="1340802" y="516572"/>
                </a:lnTo>
                <a:lnTo>
                  <a:pt x="1403667" y="509905"/>
                </a:lnTo>
                <a:lnTo>
                  <a:pt x="1464627" y="501967"/>
                </a:lnTo>
                <a:lnTo>
                  <a:pt x="1522730" y="493077"/>
                </a:lnTo>
                <a:lnTo>
                  <a:pt x="1578610" y="483234"/>
                </a:lnTo>
                <a:lnTo>
                  <a:pt x="1631632" y="472440"/>
                </a:lnTo>
                <a:lnTo>
                  <a:pt x="1681797" y="460692"/>
                </a:lnTo>
                <a:lnTo>
                  <a:pt x="1729105" y="448309"/>
                </a:lnTo>
                <a:lnTo>
                  <a:pt x="1772920" y="434975"/>
                </a:lnTo>
                <a:lnTo>
                  <a:pt x="1813560" y="420687"/>
                </a:lnTo>
                <a:lnTo>
                  <a:pt x="1850707" y="405765"/>
                </a:lnTo>
                <a:lnTo>
                  <a:pt x="1913255" y="374015"/>
                </a:lnTo>
                <a:lnTo>
                  <a:pt x="1959927" y="340042"/>
                </a:lnTo>
                <a:lnTo>
                  <a:pt x="1988502" y="303847"/>
                </a:lnTo>
                <a:lnTo>
                  <a:pt x="1998662" y="266382"/>
                </a:lnTo>
                <a:lnTo>
                  <a:pt x="1996122" y="247332"/>
                </a:lnTo>
                <a:lnTo>
                  <a:pt x="1976437" y="210502"/>
                </a:lnTo>
                <a:lnTo>
                  <a:pt x="1938655" y="175259"/>
                </a:lnTo>
                <a:lnTo>
                  <a:pt x="1884045" y="142240"/>
                </a:lnTo>
                <a:lnTo>
                  <a:pt x="1813560" y="112077"/>
                </a:lnTo>
                <a:lnTo>
                  <a:pt x="1772920" y="97790"/>
                </a:lnTo>
                <a:lnTo>
                  <a:pt x="1729105" y="84455"/>
                </a:lnTo>
                <a:lnTo>
                  <a:pt x="1681797" y="71755"/>
                </a:lnTo>
                <a:lnTo>
                  <a:pt x="1631632" y="60007"/>
                </a:lnTo>
                <a:lnTo>
                  <a:pt x="1578610" y="49212"/>
                </a:lnTo>
                <a:lnTo>
                  <a:pt x="1522730" y="39369"/>
                </a:lnTo>
                <a:lnTo>
                  <a:pt x="1464627" y="30480"/>
                </a:lnTo>
                <a:lnTo>
                  <a:pt x="1403667" y="22859"/>
                </a:lnTo>
                <a:lnTo>
                  <a:pt x="1340802" y="15875"/>
                </a:lnTo>
                <a:lnTo>
                  <a:pt x="1276032" y="10477"/>
                </a:lnTo>
                <a:lnTo>
                  <a:pt x="1209040" y="6032"/>
                </a:lnTo>
                <a:lnTo>
                  <a:pt x="1140777" y="2540"/>
                </a:lnTo>
                <a:lnTo>
                  <a:pt x="1070610" y="634"/>
                </a:lnTo>
                <a:lnTo>
                  <a:pt x="999172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956627" y="5614987"/>
            <a:ext cx="89916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οσ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ός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478972" y="4906645"/>
            <a:ext cx="1731010" cy="661670"/>
          </a:xfrm>
          <a:custGeom>
            <a:avLst/>
            <a:gdLst/>
            <a:ahLst/>
            <a:cxnLst/>
            <a:rect l="l" t="t" r="r" b="b"/>
            <a:pathLst>
              <a:path w="1731010" h="661670">
                <a:moveTo>
                  <a:pt x="0" y="0"/>
                </a:moveTo>
                <a:lnTo>
                  <a:pt x="1731010" y="0"/>
                </a:lnTo>
                <a:lnTo>
                  <a:pt x="1731010" y="661669"/>
                </a:lnTo>
                <a:lnTo>
                  <a:pt x="0" y="661669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563110" y="4945604"/>
            <a:ext cx="1207770" cy="499109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90"/>
              </a:spcBef>
            </a:pPr>
            <a:r>
              <a:rPr sz="850" b="1" spc="55" dirty="0">
                <a:latin typeface="Calibri"/>
                <a:cs typeface="Calibri"/>
              </a:rPr>
              <a:t>μέτρηση</a:t>
            </a:r>
            <a:endParaRPr sz="850" dirty="0">
              <a:latin typeface="Calibri"/>
              <a:cs typeface="Calibri"/>
            </a:endParaRPr>
          </a:p>
          <a:p>
            <a:pPr marL="22225">
              <a:lnSpc>
                <a:spcPct val="100000"/>
              </a:lnSpc>
              <a:spcBef>
                <a:spcPts val="720"/>
              </a:spcBef>
            </a:pPr>
            <a:r>
              <a:rPr sz="1250" b="1" spc="7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b="1" spc="75" dirty="0" err="1">
                <a:solidFill>
                  <a:srgbClr val="FFFFFF"/>
                </a:solidFill>
                <a:latin typeface="Calibri"/>
                <a:cs typeface="Calibri"/>
              </a:rPr>
              <a:t>ισθητήρες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259955" y="4876165"/>
            <a:ext cx="1399540" cy="692150"/>
          </a:xfrm>
          <a:custGeom>
            <a:avLst/>
            <a:gdLst/>
            <a:ahLst/>
            <a:cxnLst/>
            <a:rect l="l" t="t" r="r" b="b"/>
            <a:pathLst>
              <a:path w="1399540" h="692150">
                <a:moveTo>
                  <a:pt x="0" y="0"/>
                </a:moveTo>
                <a:lnTo>
                  <a:pt x="1399540" y="0"/>
                </a:lnTo>
                <a:lnTo>
                  <a:pt x="1399540" y="692150"/>
                </a:lnTo>
                <a:lnTo>
                  <a:pt x="0" y="692150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7423150" y="5069204"/>
            <a:ext cx="107124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50" b="1" spc="45" dirty="0">
                <a:solidFill>
                  <a:srgbClr val="FFFFFF"/>
                </a:solidFill>
                <a:latin typeface="Calibri"/>
                <a:cs typeface="Calibri"/>
              </a:rPr>
              <a:t>Ενεργοποιητές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367769" y="194945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02919" y="3451542"/>
            <a:ext cx="2966720" cy="1243965"/>
            <a:chOff x="502919" y="3451542"/>
            <a:chExt cx="2966720" cy="1243965"/>
          </a:xfrm>
        </p:grpSpPr>
        <p:pic>
          <p:nvPicPr>
            <p:cNvPr id="53" name="object 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2919" y="3451542"/>
              <a:ext cx="2136775" cy="66738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3402" y="3501072"/>
              <a:ext cx="1998662" cy="53276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53402" y="3501072"/>
              <a:ext cx="1998980" cy="532765"/>
            </a:xfrm>
            <a:custGeom>
              <a:avLst/>
              <a:gdLst/>
              <a:ahLst/>
              <a:cxnLst/>
              <a:rect l="l" t="t" r="r" b="b"/>
              <a:pathLst>
                <a:path w="1998980" h="532764">
                  <a:moveTo>
                    <a:pt x="0" y="266382"/>
                  </a:moveTo>
                  <a:lnTo>
                    <a:pt x="9842" y="228600"/>
                  </a:lnTo>
                  <a:lnTo>
                    <a:pt x="38734" y="192722"/>
                  </a:lnTo>
                  <a:lnTo>
                    <a:pt x="85407" y="158432"/>
                  </a:lnTo>
                  <a:lnTo>
                    <a:pt x="147954" y="126682"/>
                  </a:lnTo>
                  <a:lnTo>
                    <a:pt x="185102" y="112077"/>
                  </a:lnTo>
                  <a:lnTo>
                    <a:pt x="225425" y="97789"/>
                  </a:lnTo>
                  <a:lnTo>
                    <a:pt x="269557" y="84454"/>
                  </a:lnTo>
                  <a:lnTo>
                    <a:pt x="316547" y="71754"/>
                  </a:lnTo>
                  <a:lnTo>
                    <a:pt x="367029" y="60007"/>
                  </a:lnTo>
                  <a:lnTo>
                    <a:pt x="420052" y="49212"/>
                  </a:lnTo>
                  <a:lnTo>
                    <a:pt x="475615" y="39369"/>
                  </a:lnTo>
                  <a:lnTo>
                    <a:pt x="534035" y="30479"/>
                  </a:lnTo>
                  <a:lnTo>
                    <a:pt x="594677" y="22860"/>
                  </a:lnTo>
                  <a:lnTo>
                    <a:pt x="657542" y="15875"/>
                  </a:lnTo>
                  <a:lnTo>
                    <a:pt x="722629" y="10477"/>
                  </a:lnTo>
                  <a:lnTo>
                    <a:pt x="789304" y="6032"/>
                  </a:lnTo>
                  <a:lnTo>
                    <a:pt x="857885" y="2539"/>
                  </a:lnTo>
                  <a:lnTo>
                    <a:pt x="928052" y="635"/>
                  </a:lnTo>
                  <a:lnTo>
                    <a:pt x="999172" y="0"/>
                  </a:lnTo>
                  <a:lnTo>
                    <a:pt x="1070610" y="635"/>
                  </a:lnTo>
                  <a:lnTo>
                    <a:pt x="1140777" y="2539"/>
                  </a:lnTo>
                  <a:lnTo>
                    <a:pt x="1209040" y="6032"/>
                  </a:lnTo>
                  <a:lnTo>
                    <a:pt x="1276032" y="10477"/>
                  </a:lnTo>
                  <a:lnTo>
                    <a:pt x="1340802" y="15875"/>
                  </a:lnTo>
                  <a:lnTo>
                    <a:pt x="1403667" y="22860"/>
                  </a:lnTo>
                  <a:lnTo>
                    <a:pt x="1464627" y="30479"/>
                  </a:lnTo>
                  <a:lnTo>
                    <a:pt x="1522730" y="39369"/>
                  </a:lnTo>
                  <a:lnTo>
                    <a:pt x="1578610" y="49212"/>
                  </a:lnTo>
                  <a:lnTo>
                    <a:pt x="1631632" y="60007"/>
                  </a:lnTo>
                  <a:lnTo>
                    <a:pt x="1681797" y="71754"/>
                  </a:lnTo>
                  <a:lnTo>
                    <a:pt x="1729104" y="84454"/>
                  </a:lnTo>
                  <a:lnTo>
                    <a:pt x="1772920" y="97789"/>
                  </a:lnTo>
                  <a:lnTo>
                    <a:pt x="1813560" y="112077"/>
                  </a:lnTo>
                  <a:lnTo>
                    <a:pt x="1850707" y="126682"/>
                  </a:lnTo>
                  <a:lnTo>
                    <a:pt x="1913254" y="158432"/>
                  </a:lnTo>
                  <a:lnTo>
                    <a:pt x="1959927" y="192722"/>
                  </a:lnTo>
                  <a:lnTo>
                    <a:pt x="1988502" y="228600"/>
                  </a:lnTo>
                  <a:lnTo>
                    <a:pt x="1998662" y="266382"/>
                  </a:lnTo>
                  <a:lnTo>
                    <a:pt x="1996122" y="285432"/>
                  </a:lnTo>
                  <a:lnTo>
                    <a:pt x="1976437" y="322262"/>
                  </a:lnTo>
                  <a:lnTo>
                    <a:pt x="1938654" y="357504"/>
                  </a:lnTo>
                  <a:lnTo>
                    <a:pt x="1884045" y="390207"/>
                  </a:lnTo>
                  <a:lnTo>
                    <a:pt x="1813560" y="420687"/>
                  </a:lnTo>
                  <a:lnTo>
                    <a:pt x="1772920" y="434975"/>
                  </a:lnTo>
                  <a:lnTo>
                    <a:pt x="1729104" y="448309"/>
                  </a:lnTo>
                  <a:lnTo>
                    <a:pt x="1681797" y="460692"/>
                  </a:lnTo>
                  <a:lnTo>
                    <a:pt x="1631632" y="472439"/>
                  </a:lnTo>
                  <a:lnTo>
                    <a:pt x="1578610" y="483234"/>
                  </a:lnTo>
                  <a:lnTo>
                    <a:pt x="1522730" y="493077"/>
                  </a:lnTo>
                  <a:lnTo>
                    <a:pt x="1464627" y="501967"/>
                  </a:lnTo>
                  <a:lnTo>
                    <a:pt x="1403667" y="509904"/>
                  </a:lnTo>
                  <a:lnTo>
                    <a:pt x="1340802" y="516572"/>
                  </a:lnTo>
                  <a:lnTo>
                    <a:pt x="1276032" y="522287"/>
                  </a:lnTo>
                  <a:lnTo>
                    <a:pt x="1209040" y="526732"/>
                  </a:lnTo>
                  <a:lnTo>
                    <a:pt x="1140777" y="529907"/>
                  </a:lnTo>
                  <a:lnTo>
                    <a:pt x="1070610" y="532129"/>
                  </a:lnTo>
                  <a:lnTo>
                    <a:pt x="999172" y="532764"/>
                  </a:lnTo>
                  <a:lnTo>
                    <a:pt x="928052" y="532129"/>
                  </a:lnTo>
                  <a:lnTo>
                    <a:pt x="857885" y="529907"/>
                  </a:lnTo>
                  <a:lnTo>
                    <a:pt x="789304" y="526732"/>
                  </a:lnTo>
                  <a:lnTo>
                    <a:pt x="722629" y="522287"/>
                  </a:lnTo>
                  <a:lnTo>
                    <a:pt x="657542" y="516572"/>
                  </a:lnTo>
                  <a:lnTo>
                    <a:pt x="594677" y="509904"/>
                  </a:lnTo>
                  <a:lnTo>
                    <a:pt x="534035" y="501967"/>
                  </a:lnTo>
                  <a:lnTo>
                    <a:pt x="475615" y="493077"/>
                  </a:lnTo>
                  <a:lnTo>
                    <a:pt x="420052" y="483234"/>
                  </a:lnTo>
                  <a:lnTo>
                    <a:pt x="367029" y="472439"/>
                  </a:lnTo>
                  <a:lnTo>
                    <a:pt x="316547" y="460692"/>
                  </a:lnTo>
                  <a:lnTo>
                    <a:pt x="269557" y="448309"/>
                  </a:lnTo>
                  <a:lnTo>
                    <a:pt x="225425" y="434975"/>
                  </a:lnTo>
                  <a:lnTo>
                    <a:pt x="185102" y="420687"/>
                  </a:lnTo>
                  <a:lnTo>
                    <a:pt x="147954" y="405764"/>
                  </a:lnTo>
                  <a:lnTo>
                    <a:pt x="85407" y="374014"/>
                  </a:lnTo>
                  <a:lnTo>
                    <a:pt x="38734" y="340042"/>
                  </a:lnTo>
                  <a:lnTo>
                    <a:pt x="9842" y="303847"/>
                  </a:lnTo>
                  <a:lnTo>
                    <a:pt x="0" y="266382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53402" y="4162742"/>
              <a:ext cx="1998980" cy="532765"/>
            </a:xfrm>
            <a:custGeom>
              <a:avLst/>
              <a:gdLst/>
              <a:ahLst/>
              <a:cxnLst/>
              <a:rect l="l" t="t" r="r" b="b"/>
              <a:pathLst>
                <a:path w="1998980" h="532764">
                  <a:moveTo>
                    <a:pt x="999172" y="0"/>
                  </a:moveTo>
                  <a:lnTo>
                    <a:pt x="928052" y="635"/>
                  </a:lnTo>
                  <a:lnTo>
                    <a:pt x="857885" y="2540"/>
                  </a:lnTo>
                  <a:lnTo>
                    <a:pt x="789304" y="6032"/>
                  </a:lnTo>
                  <a:lnTo>
                    <a:pt x="722629" y="10477"/>
                  </a:lnTo>
                  <a:lnTo>
                    <a:pt x="657542" y="15875"/>
                  </a:lnTo>
                  <a:lnTo>
                    <a:pt x="594677" y="22860"/>
                  </a:lnTo>
                  <a:lnTo>
                    <a:pt x="534035" y="30480"/>
                  </a:lnTo>
                  <a:lnTo>
                    <a:pt x="475615" y="39370"/>
                  </a:lnTo>
                  <a:lnTo>
                    <a:pt x="420052" y="49212"/>
                  </a:lnTo>
                  <a:lnTo>
                    <a:pt x="367029" y="60007"/>
                  </a:lnTo>
                  <a:lnTo>
                    <a:pt x="316547" y="71755"/>
                  </a:lnTo>
                  <a:lnTo>
                    <a:pt x="269557" y="84455"/>
                  </a:lnTo>
                  <a:lnTo>
                    <a:pt x="225425" y="97790"/>
                  </a:lnTo>
                  <a:lnTo>
                    <a:pt x="185102" y="112077"/>
                  </a:lnTo>
                  <a:lnTo>
                    <a:pt x="147954" y="126682"/>
                  </a:lnTo>
                  <a:lnTo>
                    <a:pt x="85407" y="158432"/>
                  </a:lnTo>
                  <a:lnTo>
                    <a:pt x="38734" y="192722"/>
                  </a:lnTo>
                  <a:lnTo>
                    <a:pt x="9842" y="228600"/>
                  </a:lnTo>
                  <a:lnTo>
                    <a:pt x="0" y="266382"/>
                  </a:lnTo>
                  <a:lnTo>
                    <a:pt x="2539" y="285432"/>
                  </a:lnTo>
                  <a:lnTo>
                    <a:pt x="22225" y="322262"/>
                  </a:lnTo>
                  <a:lnTo>
                    <a:pt x="60007" y="357505"/>
                  </a:lnTo>
                  <a:lnTo>
                    <a:pt x="114617" y="390207"/>
                  </a:lnTo>
                  <a:lnTo>
                    <a:pt x="185102" y="420687"/>
                  </a:lnTo>
                  <a:lnTo>
                    <a:pt x="225425" y="434975"/>
                  </a:lnTo>
                  <a:lnTo>
                    <a:pt x="269557" y="448310"/>
                  </a:lnTo>
                  <a:lnTo>
                    <a:pt x="316547" y="460692"/>
                  </a:lnTo>
                  <a:lnTo>
                    <a:pt x="367029" y="472440"/>
                  </a:lnTo>
                  <a:lnTo>
                    <a:pt x="420052" y="483235"/>
                  </a:lnTo>
                  <a:lnTo>
                    <a:pt x="475615" y="493077"/>
                  </a:lnTo>
                  <a:lnTo>
                    <a:pt x="534035" y="501967"/>
                  </a:lnTo>
                  <a:lnTo>
                    <a:pt x="594677" y="509905"/>
                  </a:lnTo>
                  <a:lnTo>
                    <a:pt x="657542" y="516572"/>
                  </a:lnTo>
                  <a:lnTo>
                    <a:pt x="722629" y="522287"/>
                  </a:lnTo>
                  <a:lnTo>
                    <a:pt x="789304" y="526732"/>
                  </a:lnTo>
                  <a:lnTo>
                    <a:pt x="857885" y="529907"/>
                  </a:lnTo>
                  <a:lnTo>
                    <a:pt x="928052" y="532130"/>
                  </a:lnTo>
                  <a:lnTo>
                    <a:pt x="999172" y="532765"/>
                  </a:lnTo>
                  <a:lnTo>
                    <a:pt x="1070610" y="532130"/>
                  </a:lnTo>
                  <a:lnTo>
                    <a:pt x="1140777" y="529907"/>
                  </a:lnTo>
                  <a:lnTo>
                    <a:pt x="1209040" y="526732"/>
                  </a:lnTo>
                  <a:lnTo>
                    <a:pt x="1276032" y="522287"/>
                  </a:lnTo>
                  <a:lnTo>
                    <a:pt x="1340802" y="516572"/>
                  </a:lnTo>
                  <a:lnTo>
                    <a:pt x="1403667" y="509905"/>
                  </a:lnTo>
                  <a:lnTo>
                    <a:pt x="1464627" y="501967"/>
                  </a:lnTo>
                  <a:lnTo>
                    <a:pt x="1522730" y="493077"/>
                  </a:lnTo>
                  <a:lnTo>
                    <a:pt x="1578610" y="483235"/>
                  </a:lnTo>
                  <a:lnTo>
                    <a:pt x="1631632" y="472440"/>
                  </a:lnTo>
                  <a:lnTo>
                    <a:pt x="1681797" y="460692"/>
                  </a:lnTo>
                  <a:lnTo>
                    <a:pt x="1729104" y="448310"/>
                  </a:lnTo>
                  <a:lnTo>
                    <a:pt x="1772920" y="434975"/>
                  </a:lnTo>
                  <a:lnTo>
                    <a:pt x="1813560" y="420687"/>
                  </a:lnTo>
                  <a:lnTo>
                    <a:pt x="1850707" y="405765"/>
                  </a:lnTo>
                  <a:lnTo>
                    <a:pt x="1913254" y="374015"/>
                  </a:lnTo>
                  <a:lnTo>
                    <a:pt x="1959927" y="340042"/>
                  </a:lnTo>
                  <a:lnTo>
                    <a:pt x="1988502" y="303847"/>
                  </a:lnTo>
                  <a:lnTo>
                    <a:pt x="1998662" y="266382"/>
                  </a:lnTo>
                  <a:lnTo>
                    <a:pt x="1996122" y="247332"/>
                  </a:lnTo>
                  <a:lnTo>
                    <a:pt x="1976437" y="210502"/>
                  </a:lnTo>
                  <a:lnTo>
                    <a:pt x="1938654" y="175260"/>
                  </a:lnTo>
                  <a:lnTo>
                    <a:pt x="1884045" y="142240"/>
                  </a:lnTo>
                  <a:lnTo>
                    <a:pt x="1813560" y="112077"/>
                  </a:lnTo>
                  <a:lnTo>
                    <a:pt x="1772920" y="97790"/>
                  </a:lnTo>
                  <a:lnTo>
                    <a:pt x="1729104" y="84455"/>
                  </a:lnTo>
                  <a:lnTo>
                    <a:pt x="1681797" y="71755"/>
                  </a:lnTo>
                  <a:lnTo>
                    <a:pt x="1631632" y="60007"/>
                  </a:lnTo>
                  <a:lnTo>
                    <a:pt x="1578610" y="49212"/>
                  </a:lnTo>
                  <a:lnTo>
                    <a:pt x="1522730" y="39370"/>
                  </a:lnTo>
                  <a:lnTo>
                    <a:pt x="1464627" y="30480"/>
                  </a:lnTo>
                  <a:lnTo>
                    <a:pt x="1403667" y="22860"/>
                  </a:lnTo>
                  <a:lnTo>
                    <a:pt x="1340802" y="15875"/>
                  </a:lnTo>
                  <a:lnTo>
                    <a:pt x="1276032" y="10477"/>
                  </a:lnTo>
                  <a:lnTo>
                    <a:pt x="1209040" y="6032"/>
                  </a:lnTo>
                  <a:lnTo>
                    <a:pt x="1140777" y="2540"/>
                  </a:lnTo>
                  <a:lnTo>
                    <a:pt x="1070610" y="635"/>
                  </a:lnTo>
                  <a:lnTo>
                    <a:pt x="99917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638107" y="3510914"/>
              <a:ext cx="802640" cy="512445"/>
            </a:xfrm>
            <a:custGeom>
              <a:avLst/>
              <a:gdLst/>
              <a:ahLst/>
              <a:cxnLst/>
              <a:rect l="l" t="t" r="r" b="b"/>
              <a:pathLst>
                <a:path w="802639" h="512445">
                  <a:moveTo>
                    <a:pt x="546417" y="0"/>
                  </a:moveTo>
                  <a:lnTo>
                    <a:pt x="546417" y="127952"/>
                  </a:lnTo>
                  <a:lnTo>
                    <a:pt x="0" y="127952"/>
                  </a:lnTo>
                  <a:lnTo>
                    <a:pt x="0" y="384175"/>
                  </a:lnTo>
                  <a:lnTo>
                    <a:pt x="546417" y="384175"/>
                  </a:lnTo>
                  <a:lnTo>
                    <a:pt x="546417" y="512127"/>
                  </a:lnTo>
                  <a:lnTo>
                    <a:pt x="802640" y="256222"/>
                  </a:lnTo>
                  <a:lnTo>
                    <a:pt x="54641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638107" y="3510914"/>
              <a:ext cx="802640" cy="512445"/>
            </a:xfrm>
            <a:custGeom>
              <a:avLst/>
              <a:gdLst/>
              <a:ahLst/>
              <a:cxnLst/>
              <a:rect l="l" t="t" r="r" b="b"/>
              <a:pathLst>
                <a:path w="802639" h="512445">
                  <a:moveTo>
                    <a:pt x="0" y="127952"/>
                  </a:moveTo>
                  <a:lnTo>
                    <a:pt x="546417" y="127952"/>
                  </a:lnTo>
                  <a:lnTo>
                    <a:pt x="546417" y="0"/>
                  </a:lnTo>
                  <a:lnTo>
                    <a:pt x="802640" y="256222"/>
                  </a:lnTo>
                  <a:lnTo>
                    <a:pt x="546417" y="512127"/>
                  </a:lnTo>
                  <a:lnTo>
                    <a:pt x="546417" y="384175"/>
                  </a:lnTo>
                  <a:lnTo>
                    <a:pt x="0" y="384175"/>
                  </a:lnTo>
                  <a:lnTo>
                    <a:pt x="0" y="127952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974089" y="3684904"/>
            <a:ext cx="92456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50" dirty="0">
                <a:solidFill>
                  <a:srgbClr val="FFFFFF"/>
                </a:solidFill>
                <a:latin typeface="Calibri"/>
                <a:cs typeface="Calibri"/>
              </a:rPr>
              <a:t>Υποσταθμός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67739" y="4346257"/>
            <a:ext cx="89916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οσ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ός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53000" y="0"/>
            <a:ext cx="7235825" cy="6880225"/>
            <a:chOff x="4953000" y="0"/>
            <a:chExt cx="7235825" cy="6880225"/>
          </a:xfrm>
        </p:grpSpPr>
        <p:sp>
          <p:nvSpPr>
            <p:cNvPr id="3" name="object 3"/>
            <p:cNvSpPr/>
            <p:nvPr/>
          </p:nvSpPr>
          <p:spPr>
            <a:xfrm>
              <a:off x="6893560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986337" y="3609340"/>
              <a:ext cx="7127240" cy="2426335"/>
            </a:xfrm>
            <a:custGeom>
              <a:avLst/>
              <a:gdLst/>
              <a:ahLst/>
              <a:cxnLst/>
              <a:rect l="l" t="t" r="r" b="b"/>
              <a:pathLst>
                <a:path w="7127240" h="2426335">
                  <a:moveTo>
                    <a:pt x="7126922" y="0"/>
                  </a:moveTo>
                  <a:lnTo>
                    <a:pt x="0" y="0"/>
                  </a:lnTo>
                  <a:lnTo>
                    <a:pt x="0" y="2426017"/>
                  </a:lnTo>
                  <a:lnTo>
                    <a:pt x="7126922" y="2426017"/>
                  </a:lnTo>
                  <a:lnTo>
                    <a:pt x="71269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86337" y="3609340"/>
              <a:ext cx="7127240" cy="2426335"/>
            </a:xfrm>
            <a:custGeom>
              <a:avLst/>
              <a:gdLst/>
              <a:ahLst/>
              <a:cxnLst/>
              <a:rect l="l" t="t" r="r" b="b"/>
              <a:pathLst>
                <a:path w="7127240" h="2426335">
                  <a:moveTo>
                    <a:pt x="0" y="0"/>
                  </a:moveTo>
                  <a:lnTo>
                    <a:pt x="7126922" y="0"/>
                  </a:lnTo>
                  <a:lnTo>
                    <a:pt x="7126922" y="2426017"/>
                  </a:lnTo>
                  <a:lnTo>
                    <a:pt x="0" y="2426017"/>
                  </a:lnTo>
                  <a:lnTo>
                    <a:pt x="0" y="0"/>
                  </a:lnTo>
                </a:path>
              </a:pathLst>
            </a:custGeom>
            <a:ln w="666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49302" y="5151120"/>
              <a:ext cx="1822767" cy="7527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76289" y="5179377"/>
              <a:ext cx="1730692" cy="6616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12342" y="3733800"/>
              <a:ext cx="1490345" cy="7527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40600" y="3761422"/>
              <a:ext cx="1398904" cy="66166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340600" y="3761422"/>
              <a:ext cx="1398905" cy="661670"/>
            </a:xfrm>
            <a:custGeom>
              <a:avLst/>
              <a:gdLst/>
              <a:ahLst/>
              <a:cxnLst/>
              <a:rect l="l" t="t" r="r" b="b"/>
              <a:pathLst>
                <a:path w="1398904" h="661670">
                  <a:moveTo>
                    <a:pt x="0" y="0"/>
                  </a:moveTo>
                  <a:lnTo>
                    <a:pt x="1398904" y="0"/>
                  </a:lnTo>
                  <a:lnTo>
                    <a:pt x="1398904" y="661669"/>
                  </a:lnTo>
                  <a:lnTo>
                    <a:pt x="0" y="66166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87895" y="4462145"/>
              <a:ext cx="432752" cy="64008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326312" y="4494212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160972"/>
                  </a:moveTo>
                  <a:lnTo>
                    <a:pt x="80327" y="160972"/>
                  </a:lnTo>
                  <a:lnTo>
                    <a:pt x="80327" y="542925"/>
                  </a:lnTo>
                  <a:lnTo>
                    <a:pt x="241300" y="542925"/>
                  </a:lnTo>
                  <a:lnTo>
                    <a:pt x="241300" y="160972"/>
                  </a:lnTo>
                  <a:close/>
                </a:path>
                <a:path w="321945" h="542925">
                  <a:moveTo>
                    <a:pt x="160972" y="0"/>
                  </a:moveTo>
                  <a:lnTo>
                    <a:pt x="0" y="160972"/>
                  </a:lnTo>
                  <a:lnTo>
                    <a:pt x="321945" y="160972"/>
                  </a:lnTo>
                  <a:lnTo>
                    <a:pt x="16097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326312" y="4494212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80327" y="542925"/>
                  </a:moveTo>
                  <a:lnTo>
                    <a:pt x="80327" y="160972"/>
                  </a:lnTo>
                  <a:lnTo>
                    <a:pt x="0" y="160972"/>
                  </a:lnTo>
                  <a:lnTo>
                    <a:pt x="160972" y="0"/>
                  </a:lnTo>
                  <a:lnTo>
                    <a:pt x="321945" y="160972"/>
                  </a:lnTo>
                  <a:lnTo>
                    <a:pt x="241300" y="160972"/>
                  </a:lnTo>
                  <a:lnTo>
                    <a:pt x="241300" y="542925"/>
                  </a:lnTo>
                  <a:lnTo>
                    <a:pt x="80327" y="54292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82000" y="4483734"/>
              <a:ext cx="429895" cy="63690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417559" y="4512945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321945" y="381952"/>
                  </a:moveTo>
                  <a:lnTo>
                    <a:pt x="0" y="381952"/>
                  </a:lnTo>
                  <a:lnTo>
                    <a:pt x="160972" y="542924"/>
                  </a:lnTo>
                  <a:lnTo>
                    <a:pt x="321945" y="381952"/>
                  </a:lnTo>
                  <a:close/>
                </a:path>
                <a:path w="321945" h="542925">
                  <a:moveTo>
                    <a:pt x="241300" y="0"/>
                  </a:moveTo>
                  <a:lnTo>
                    <a:pt x="80327" y="0"/>
                  </a:lnTo>
                  <a:lnTo>
                    <a:pt x="80327" y="381952"/>
                  </a:lnTo>
                  <a:lnTo>
                    <a:pt x="241300" y="381952"/>
                  </a:lnTo>
                  <a:lnTo>
                    <a:pt x="24130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417559" y="4512945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0"/>
                  </a:moveTo>
                  <a:lnTo>
                    <a:pt x="241300" y="381952"/>
                  </a:lnTo>
                  <a:lnTo>
                    <a:pt x="321945" y="381952"/>
                  </a:lnTo>
                  <a:lnTo>
                    <a:pt x="160972" y="542924"/>
                  </a:lnTo>
                  <a:lnTo>
                    <a:pt x="0" y="381952"/>
                  </a:lnTo>
                  <a:lnTo>
                    <a:pt x="80327" y="381952"/>
                  </a:lnTo>
                  <a:lnTo>
                    <a:pt x="80327" y="0"/>
                  </a:lnTo>
                  <a:lnTo>
                    <a:pt x="24130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29015" y="5120640"/>
              <a:ext cx="1490345" cy="7832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57272" y="5148897"/>
              <a:ext cx="1398904" cy="6918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752147" y="5067617"/>
              <a:ext cx="4437380" cy="852169"/>
            </a:xfrm>
            <a:custGeom>
              <a:avLst/>
              <a:gdLst/>
              <a:ahLst/>
              <a:cxnLst/>
              <a:rect l="l" t="t" r="r" b="b"/>
              <a:pathLst>
                <a:path w="4437380" h="852170">
                  <a:moveTo>
                    <a:pt x="0" y="0"/>
                  </a:moveTo>
                  <a:lnTo>
                    <a:pt x="4437062" y="0"/>
                  </a:lnTo>
                  <a:lnTo>
                    <a:pt x="4437062" y="852170"/>
                  </a:lnTo>
                  <a:lnTo>
                    <a:pt x="0" y="852170"/>
                  </a:lnTo>
                  <a:lnTo>
                    <a:pt x="0" y="0"/>
                  </a:lnTo>
                </a:path>
              </a:pathLst>
            </a:custGeom>
            <a:ln w="38099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332912" y="3724592"/>
              <a:ext cx="1490345" cy="75279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61170" y="3752532"/>
              <a:ext cx="1398904" cy="66166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361170" y="3752532"/>
              <a:ext cx="1398905" cy="661670"/>
            </a:xfrm>
            <a:custGeom>
              <a:avLst/>
              <a:gdLst/>
              <a:ahLst/>
              <a:cxnLst/>
              <a:rect l="l" t="t" r="r" b="b"/>
              <a:pathLst>
                <a:path w="1398904" h="661670">
                  <a:moveTo>
                    <a:pt x="0" y="0"/>
                  </a:moveTo>
                  <a:lnTo>
                    <a:pt x="1398904" y="0"/>
                  </a:lnTo>
                  <a:lnTo>
                    <a:pt x="1398904" y="661669"/>
                  </a:lnTo>
                  <a:lnTo>
                    <a:pt x="0" y="66166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60142" y="3937952"/>
              <a:ext cx="634047" cy="45720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789352" y="3966845"/>
              <a:ext cx="542290" cy="365760"/>
            </a:xfrm>
            <a:custGeom>
              <a:avLst/>
              <a:gdLst/>
              <a:ahLst/>
              <a:cxnLst/>
              <a:rect l="l" t="t" r="r" b="b"/>
              <a:pathLst>
                <a:path w="542290" h="365760">
                  <a:moveTo>
                    <a:pt x="182562" y="0"/>
                  </a:moveTo>
                  <a:lnTo>
                    <a:pt x="0" y="182562"/>
                  </a:lnTo>
                  <a:lnTo>
                    <a:pt x="182562" y="365442"/>
                  </a:lnTo>
                  <a:lnTo>
                    <a:pt x="182562" y="274002"/>
                  </a:lnTo>
                  <a:lnTo>
                    <a:pt x="451008" y="274002"/>
                  </a:lnTo>
                  <a:lnTo>
                    <a:pt x="542289" y="182562"/>
                  </a:lnTo>
                  <a:lnTo>
                    <a:pt x="451167" y="91439"/>
                  </a:lnTo>
                  <a:lnTo>
                    <a:pt x="182562" y="91439"/>
                  </a:lnTo>
                  <a:lnTo>
                    <a:pt x="182562" y="0"/>
                  </a:lnTo>
                  <a:close/>
                </a:path>
                <a:path w="542290" h="365760">
                  <a:moveTo>
                    <a:pt x="451008" y="274002"/>
                  </a:moveTo>
                  <a:lnTo>
                    <a:pt x="359727" y="274002"/>
                  </a:lnTo>
                  <a:lnTo>
                    <a:pt x="359727" y="365442"/>
                  </a:lnTo>
                  <a:lnTo>
                    <a:pt x="451008" y="274002"/>
                  </a:lnTo>
                  <a:close/>
                </a:path>
                <a:path w="542290" h="365760">
                  <a:moveTo>
                    <a:pt x="359727" y="0"/>
                  </a:moveTo>
                  <a:lnTo>
                    <a:pt x="359727" y="91439"/>
                  </a:lnTo>
                  <a:lnTo>
                    <a:pt x="451167" y="91439"/>
                  </a:lnTo>
                  <a:lnTo>
                    <a:pt x="35972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789352" y="3966845"/>
              <a:ext cx="542290" cy="365760"/>
            </a:xfrm>
            <a:custGeom>
              <a:avLst/>
              <a:gdLst/>
              <a:ahLst/>
              <a:cxnLst/>
              <a:rect l="l" t="t" r="r" b="b"/>
              <a:pathLst>
                <a:path w="542290" h="365760">
                  <a:moveTo>
                    <a:pt x="542289" y="182562"/>
                  </a:moveTo>
                  <a:lnTo>
                    <a:pt x="359727" y="365442"/>
                  </a:lnTo>
                  <a:lnTo>
                    <a:pt x="359727" y="274002"/>
                  </a:lnTo>
                  <a:lnTo>
                    <a:pt x="182562" y="274002"/>
                  </a:lnTo>
                  <a:lnTo>
                    <a:pt x="182562" y="365442"/>
                  </a:lnTo>
                  <a:lnTo>
                    <a:pt x="0" y="182562"/>
                  </a:lnTo>
                  <a:lnTo>
                    <a:pt x="182562" y="0"/>
                  </a:lnTo>
                  <a:lnTo>
                    <a:pt x="182562" y="91439"/>
                  </a:lnTo>
                  <a:lnTo>
                    <a:pt x="359727" y="91439"/>
                  </a:lnTo>
                  <a:lnTo>
                    <a:pt x="359727" y="0"/>
                  </a:lnTo>
                  <a:lnTo>
                    <a:pt x="542289" y="182562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527472" y="3727767"/>
              <a:ext cx="615632" cy="61563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789920" y="3611879"/>
              <a:ext cx="917575" cy="91757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01447" y="3657600"/>
              <a:ext cx="917574" cy="91757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192702" y="3953192"/>
              <a:ext cx="917575" cy="917575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5079365" y="3675379"/>
            <a:ext cx="1101725" cy="5226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R="5080" indent="206375">
              <a:lnSpc>
                <a:spcPts val="1300"/>
              </a:lnSpc>
              <a:spcBef>
                <a:spcPts val="160"/>
              </a:spcBef>
            </a:pPr>
            <a:r>
              <a:rPr sz="1100" b="1" spc="15" dirty="0">
                <a:latin typeface="Calibri"/>
                <a:cs typeface="Calibri"/>
              </a:rPr>
              <a:t>Υ</a:t>
            </a:r>
            <a:r>
              <a:rPr sz="1100" b="1" spc="20" dirty="0">
                <a:latin typeface="Calibri"/>
                <a:cs typeface="Calibri"/>
              </a:rPr>
              <a:t>ΠΟ</a:t>
            </a:r>
            <a:r>
              <a:rPr sz="1100" b="1" spc="10" dirty="0">
                <a:latin typeface="Calibri"/>
                <a:cs typeface="Calibri"/>
              </a:rPr>
              <a:t>Σ</a:t>
            </a:r>
            <a:r>
              <a:rPr sz="1100" b="1" spc="15" dirty="0">
                <a:latin typeface="Calibri"/>
                <a:cs typeface="Calibri"/>
              </a:rPr>
              <a:t>ΤΑ</a:t>
            </a:r>
            <a:r>
              <a:rPr sz="1100" b="1" spc="25" dirty="0">
                <a:latin typeface="Calibri"/>
                <a:cs typeface="Calibri"/>
              </a:rPr>
              <a:t>ΘΜΌ</a:t>
            </a:r>
            <a:r>
              <a:rPr sz="1100" b="1" spc="15" dirty="0">
                <a:latin typeface="Calibri"/>
                <a:cs typeface="Calibri"/>
              </a:rPr>
              <a:t>Σ  ΗΛΕΚΤΡΙΚΉΣ 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spc="15" dirty="0">
                <a:latin typeface="Calibri"/>
                <a:cs typeface="Calibri"/>
              </a:rPr>
              <a:t>ΕΝΈΡΓΕΙΑΣ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50455" y="3805237"/>
            <a:ext cx="796925" cy="40005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15570" marR="5080" indent="-116205">
              <a:lnSpc>
                <a:spcPts val="1450"/>
              </a:lnSpc>
              <a:spcBef>
                <a:spcPts val="190"/>
              </a:spcBef>
            </a:pPr>
            <a:r>
              <a:rPr sz="1250" b="1" spc="40" dirty="0">
                <a:solidFill>
                  <a:srgbClr val="FFFFFF"/>
                </a:solidFill>
                <a:latin typeface="Calibri"/>
                <a:cs typeface="Calibri"/>
              </a:rPr>
              <a:t>Ελεγκτές </a:t>
            </a:r>
            <a:r>
              <a:rPr sz="12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b="1" spc="2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250" b="1" spc="3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2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250" b="1" spc="3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250" b="1" spc="40" dirty="0">
                <a:solidFill>
                  <a:srgbClr val="FFFFFF"/>
                </a:solidFill>
                <a:latin typeface="Calibri"/>
                <a:cs typeface="Calibri"/>
              </a:rPr>
              <a:t>γχ</a:t>
            </a:r>
            <a:r>
              <a:rPr sz="1250" b="1" spc="5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250" b="1" spc="3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250" b="1" spc="4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798050" y="4000817"/>
            <a:ext cx="36703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50" b="1" spc="1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250" b="1" spc="3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25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50" b="1" spc="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31472" y="5032375"/>
            <a:ext cx="45021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50" b="1" spc="60" dirty="0">
                <a:latin typeface="Calibri"/>
                <a:cs typeface="Calibri"/>
              </a:rPr>
              <a:t>μ</a:t>
            </a:r>
            <a:r>
              <a:rPr sz="850" b="1" spc="40" dirty="0">
                <a:latin typeface="Calibri"/>
                <a:cs typeface="Calibri"/>
              </a:rPr>
              <a:t>έτ</a:t>
            </a:r>
            <a:r>
              <a:rPr sz="850" b="1" spc="55" dirty="0">
                <a:latin typeface="Calibri"/>
                <a:cs typeface="Calibri"/>
              </a:rPr>
              <a:t>ρ</a:t>
            </a:r>
            <a:r>
              <a:rPr sz="850" b="1" spc="60" dirty="0">
                <a:latin typeface="Calibri"/>
                <a:cs typeface="Calibri"/>
              </a:rPr>
              <a:t>ησ</a:t>
            </a:r>
            <a:r>
              <a:rPr sz="850" b="1" spc="70" dirty="0">
                <a:latin typeface="Calibri"/>
                <a:cs typeface="Calibri"/>
              </a:rPr>
              <a:t>η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288269" y="5286375"/>
            <a:ext cx="750570" cy="40005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R="5080">
              <a:lnSpc>
                <a:spcPts val="1450"/>
              </a:lnSpc>
              <a:spcBef>
                <a:spcPts val="190"/>
              </a:spcBef>
            </a:pPr>
            <a:r>
              <a:rPr sz="1250" b="1" spc="100" dirty="0">
                <a:latin typeface="Calibri"/>
                <a:cs typeface="Calibri"/>
              </a:rPr>
              <a:t>Σ</a:t>
            </a:r>
            <a:r>
              <a:rPr sz="1250" b="1" spc="120" dirty="0">
                <a:latin typeface="Calibri"/>
                <a:cs typeface="Calibri"/>
              </a:rPr>
              <a:t>υσ</a:t>
            </a:r>
            <a:r>
              <a:rPr sz="1250" b="1" spc="105" dirty="0">
                <a:latin typeface="Calibri"/>
                <a:cs typeface="Calibri"/>
              </a:rPr>
              <a:t>κ</a:t>
            </a:r>
            <a:r>
              <a:rPr sz="1250" b="1" spc="100" dirty="0">
                <a:latin typeface="Calibri"/>
                <a:cs typeface="Calibri"/>
              </a:rPr>
              <a:t>ε</a:t>
            </a:r>
            <a:r>
              <a:rPr sz="1250" b="1" spc="120" dirty="0">
                <a:latin typeface="Calibri"/>
                <a:cs typeface="Calibri"/>
              </a:rPr>
              <a:t>υ</a:t>
            </a:r>
            <a:r>
              <a:rPr sz="1250" b="1" spc="100" dirty="0">
                <a:latin typeface="Calibri"/>
                <a:cs typeface="Calibri"/>
              </a:rPr>
              <a:t>έ</a:t>
            </a:r>
            <a:r>
              <a:rPr sz="1250" b="1" spc="70" dirty="0">
                <a:latin typeface="Calibri"/>
                <a:cs typeface="Calibri"/>
              </a:rPr>
              <a:t>ς  </a:t>
            </a:r>
            <a:r>
              <a:rPr sz="1250" b="1" spc="110" dirty="0">
                <a:latin typeface="Calibri"/>
                <a:cs typeface="Calibri"/>
              </a:rPr>
              <a:t>πεδίου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855344" y="404812"/>
            <a:ext cx="4731385" cy="618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155" dirty="0">
                <a:solidFill>
                  <a:srgbClr val="000000"/>
                </a:solidFill>
              </a:rPr>
              <a:t>Τυπικές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λειτουργικές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τεχνολογίες</a:t>
            </a:r>
            <a:r>
              <a:rPr sz="2000" spc="270" dirty="0">
                <a:solidFill>
                  <a:srgbClr val="000000"/>
                </a:solidFill>
              </a:rPr>
              <a:t> </a:t>
            </a:r>
            <a:r>
              <a:rPr sz="2000" spc="130" dirty="0">
                <a:solidFill>
                  <a:srgbClr val="000000"/>
                </a:solidFill>
              </a:rPr>
              <a:t>των </a:t>
            </a:r>
            <a:r>
              <a:rPr sz="2000" spc="-440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συστημάτων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ηλεκτρικής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ενέργειας</a:t>
            </a:r>
            <a:endParaRPr sz="2000"/>
          </a:p>
        </p:txBody>
      </p:sp>
      <p:sp>
        <p:nvSpPr>
          <p:cNvPr id="39" name="object 39"/>
          <p:cNvSpPr txBox="1"/>
          <p:nvPr/>
        </p:nvSpPr>
        <p:spPr>
          <a:xfrm>
            <a:off x="691515" y="1448434"/>
            <a:ext cx="6903084" cy="1368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304165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dirty="0"/>
              <a:t>	</a:t>
            </a:r>
            <a:r>
              <a:rPr sz="1250" spc="70" dirty="0">
                <a:latin typeface="Calibri"/>
                <a:cs typeface="Calibri"/>
              </a:rPr>
              <a:t>Έτσι,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μέσω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των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ελεγκτών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οι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ανθρώπινοι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χειριστές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μπορούν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έχουν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b="1" spc="110" dirty="0">
                <a:latin typeface="Calibri"/>
                <a:cs typeface="Calibri"/>
              </a:rPr>
              <a:t>σαφή</a:t>
            </a:r>
            <a:r>
              <a:rPr sz="1250" b="1" spc="35" dirty="0">
                <a:latin typeface="Calibri"/>
                <a:cs typeface="Calibri"/>
              </a:rPr>
              <a:t> </a:t>
            </a:r>
            <a:r>
              <a:rPr sz="1250" b="1" spc="85" dirty="0">
                <a:latin typeface="Calibri"/>
                <a:cs typeface="Calibri"/>
              </a:rPr>
              <a:t>εικόνα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της </a:t>
            </a:r>
            <a:r>
              <a:rPr sz="1250" b="1" spc="-265" dirty="0">
                <a:latin typeface="Calibri"/>
                <a:cs typeface="Calibri"/>
              </a:rPr>
              <a:t> </a:t>
            </a:r>
            <a:r>
              <a:rPr sz="1250" b="1" spc="90" dirty="0">
                <a:latin typeface="Calibri"/>
                <a:cs typeface="Calibri"/>
              </a:rPr>
              <a:t>κατάστασης ολόκληρου του συστήματος </a:t>
            </a:r>
            <a:r>
              <a:rPr sz="1250" b="1" spc="75" dirty="0">
                <a:latin typeface="Calibri"/>
                <a:cs typeface="Calibri"/>
              </a:rPr>
              <a:t>(ή </a:t>
            </a:r>
            <a:r>
              <a:rPr sz="1250" b="1" spc="85" dirty="0">
                <a:latin typeface="Calibri"/>
                <a:cs typeface="Calibri"/>
              </a:rPr>
              <a:t>αυτού) </a:t>
            </a:r>
            <a:r>
              <a:rPr sz="1250" b="1" spc="80" dirty="0">
                <a:latin typeface="Calibri"/>
                <a:cs typeface="Calibri"/>
              </a:rPr>
              <a:t>και </a:t>
            </a:r>
            <a:r>
              <a:rPr sz="1250" b="1" spc="100" dirty="0">
                <a:latin typeface="Calibri"/>
                <a:cs typeface="Calibri"/>
              </a:rPr>
              <a:t>να </a:t>
            </a:r>
            <a:r>
              <a:rPr sz="1250" spc="85" dirty="0">
                <a:latin typeface="Calibri"/>
                <a:cs typeface="Calibri"/>
              </a:rPr>
              <a:t>το </a:t>
            </a:r>
            <a:r>
              <a:rPr sz="1250" b="1" spc="85" dirty="0">
                <a:latin typeface="Calibri"/>
                <a:cs typeface="Calibri"/>
              </a:rPr>
              <a:t>ελέγχουν </a:t>
            </a:r>
            <a:r>
              <a:rPr sz="1250" spc="85" dirty="0">
                <a:latin typeface="Calibri"/>
                <a:cs typeface="Calibri"/>
              </a:rPr>
              <a:t>τοπικά </a:t>
            </a:r>
            <a:r>
              <a:rPr sz="1250" spc="100" dirty="0">
                <a:latin typeface="Calibri"/>
                <a:cs typeface="Calibri"/>
              </a:rPr>
              <a:t>ή </a:t>
            </a:r>
            <a:r>
              <a:rPr sz="1250" spc="70" dirty="0">
                <a:latin typeface="Calibri"/>
                <a:cs typeface="Calibri"/>
              </a:rPr>
              <a:t>εξ </a:t>
            </a:r>
            <a:r>
              <a:rPr sz="1250" spc="7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αποστάσεως.</a:t>
            </a:r>
            <a:endParaRPr sz="1250">
              <a:latin typeface="Calibri"/>
              <a:cs typeface="Calibri"/>
            </a:endParaRPr>
          </a:p>
          <a:p>
            <a:pPr marL="396875" marR="787400" lvl="1" indent="-182880">
              <a:lnSpc>
                <a:spcPct val="103400"/>
              </a:lnSpc>
              <a:spcBef>
                <a:spcPts val="925"/>
              </a:spcBef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spc="100" dirty="0">
                <a:latin typeface="Calibri"/>
                <a:cs typeface="Calibri"/>
              </a:rPr>
              <a:t>Οι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ανθρώπινοι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χειριστές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πρέπει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να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λαμβάνουν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τις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πληροφορίες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(δυναμική/φυσικές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διεργασίες)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από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το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περιβάλλον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μέσω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(επ)αισθητήρων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και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ελεγκτών.</a:t>
            </a:r>
            <a:endParaRPr sz="11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spc="100" dirty="0">
                <a:latin typeface="Calibri"/>
                <a:cs typeface="Calibri"/>
              </a:rPr>
              <a:t>Οι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ανθρώπινοι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χειριστές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πρέπει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να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ενεργούν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με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το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πλαίσιο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120" dirty="0">
                <a:latin typeface="Calibri"/>
                <a:cs typeface="Calibri"/>
              </a:rPr>
              <a:t>μέσω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ελεγκτών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και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ενεργοποιητών.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22554" y="5759132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2064" y="2987357"/>
            <a:ext cx="4854575" cy="2847340"/>
            <a:chOff x="12064" y="2987357"/>
            <a:chExt cx="4854575" cy="2847340"/>
          </a:xfrm>
        </p:grpSpPr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240279" y="2987357"/>
              <a:ext cx="2136774" cy="66738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91397" y="3036570"/>
              <a:ext cx="1998662" cy="53276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2291397" y="3036570"/>
              <a:ext cx="1998980" cy="532765"/>
            </a:xfrm>
            <a:custGeom>
              <a:avLst/>
              <a:gdLst/>
              <a:ahLst/>
              <a:cxnLst/>
              <a:rect l="l" t="t" r="r" b="b"/>
              <a:pathLst>
                <a:path w="1998979" h="532764">
                  <a:moveTo>
                    <a:pt x="0" y="266382"/>
                  </a:moveTo>
                  <a:lnTo>
                    <a:pt x="9842" y="228600"/>
                  </a:lnTo>
                  <a:lnTo>
                    <a:pt x="38734" y="192722"/>
                  </a:lnTo>
                  <a:lnTo>
                    <a:pt x="85407" y="158432"/>
                  </a:lnTo>
                  <a:lnTo>
                    <a:pt x="147954" y="126682"/>
                  </a:lnTo>
                  <a:lnTo>
                    <a:pt x="185102" y="112077"/>
                  </a:lnTo>
                  <a:lnTo>
                    <a:pt x="225425" y="97789"/>
                  </a:lnTo>
                  <a:lnTo>
                    <a:pt x="269557" y="84454"/>
                  </a:lnTo>
                  <a:lnTo>
                    <a:pt x="316547" y="71754"/>
                  </a:lnTo>
                  <a:lnTo>
                    <a:pt x="367029" y="60007"/>
                  </a:lnTo>
                  <a:lnTo>
                    <a:pt x="420052" y="49212"/>
                  </a:lnTo>
                  <a:lnTo>
                    <a:pt x="475614" y="39369"/>
                  </a:lnTo>
                  <a:lnTo>
                    <a:pt x="534034" y="30479"/>
                  </a:lnTo>
                  <a:lnTo>
                    <a:pt x="594677" y="22859"/>
                  </a:lnTo>
                  <a:lnTo>
                    <a:pt x="657542" y="15875"/>
                  </a:lnTo>
                  <a:lnTo>
                    <a:pt x="722629" y="10477"/>
                  </a:lnTo>
                  <a:lnTo>
                    <a:pt x="789304" y="6032"/>
                  </a:lnTo>
                  <a:lnTo>
                    <a:pt x="857884" y="2539"/>
                  </a:lnTo>
                  <a:lnTo>
                    <a:pt x="928052" y="634"/>
                  </a:lnTo>
                  <a:lnTo>
                    <a:pt x="999172" y="0"/>
                  </a:lnTo>
                  <a:lnTo>
                    <a:pt x="1070610" y="634"/>
                  </a:lnTo>
                  <a:lnTo>
                    <a:pt x="1140777" y="2539"/>
                  </a:lnTo>
                  <a:lnTo>
                    <a:pt x="1209039" y="6032"/>
                  </a:lnTo>
                  <a:lnTo>
                    <a:pt x="1276032" y="10477"/>
                  </a:lnTo>
                  <a:lnTo>
                    <a:pt x="1340802" y="15875"/>
                  </a:lnTo>
                  <a:lnTo>
                    <a:pt x="1403667" y="22859"/>
                  </a:lnTo>
                  <a:lnTo>
                    <a:pt x="1464627" y="30479"/>
                  </a:lnTo>
                  <a:lnTo>
                    <a:pt x="1522729" y="39369"/>
                  </a:lnTo>
                  <a:lnTo>
                    <a:pt x="1578610" y="49212"/>
                  </a:lnTo>
                  <a:lnTo>
                    <a:pt x="1631632" y="60007"/>
                  </a:lnTo>
                  <a:lnTo>
                    <a:pt x="1681797" y="71754"/>
                  </a:lnTo>
                  <a:lnTo>
                    <a:pt x="1729104" y="84454"/>
                  </a:lnTo>
                  <a:lnTo>
                    <a:pt x="1772919" y="97789"/>
                  </a:lnTo>
                  <a:lnTo>
                    <a:pt x="1813560" y="112077"/>
                  </a:lnTo>
                  <a:lnTo>
                    <a:pt x="1850707" y="126682"/>
                  </a:lnTo>
                  <a:lnTo>
                    <a:pt x="1913254" y="158432"/>
                  </a:lnTo>
                  <a:lnTo>
                    <a:pt x="1959927" y="192722"/>
                  </a:lnTo>
                  <a:lnTo>
                    <a:pt x="1988502" y="228600"/>
                  </a:lnTo>
                  <a:lnTo>
                    <a:pt x="1998662" y="266382"/>
                  </a:lnTo>
                  <a:lnTo>
                    <a:pt x="1996122" y="285432"/>
                  </a:lnTo>
                  <a:lnTo>
                    <a:pt x="1976437" y="322262"/>
                  </a:lnTo>
                  <a:lnTo>
                    <a:pt x="1938654" y="357504"/>
                  </a:lnTo>
                  <a:lnTo>
                    <a:pt x="1884044" y="390207"/>
                  </a:lnTo>
                  <a:lnTo>
                    <a:pt x="1813560" y="420687"/>
                  </a:lnTo>
                  <a:lnTo>
                    <a:pt x="1772919" y="434975"/>
                  </a:lnTo>
                  <a:lnTo>
                    <a:pt x="1729104" y="448309"/>
                  </a:lnTo>
                  <a:lnTo>
                    <a:pt x="1681797" y="460692"/>
                  </a:lnTo>
                  <a:lnTo>
                    <a:pt x="1631632" y="472439"/>
                  </a:lnTo>
                  <a:lnTo>
                    <a:pt x="1578610" y="483234"/>
                  </a:lnTo>
                  <a:lnTo>
                    <a:pt x="1522729" y="493077"/>
                  </a:lnTo>
                  <a:lnTo>
                    <a:pt x="1464627" y="501967"/>
                  </a:lnTo>
                  <a:lnTo>
                    <a:pt x="1403667" y="509904"/>
                  </a:lnTo>
                  <a:lnTo>
                    <a:pt x="1340802" y="516572"/>
                  </a:lnTo>
                  <a:lnTo>
                    <a:pt x="1276032" y="522287"/>
                  </a:lnTo>
                  <a:lnTo>
                    <a:pt x="1209039" y="526732"/>
                  </a:lnTo>
                  <a:lnTo>
                    <a:pt x="1140777" y="529907"/>
                  </a:lnTo>
                  <a:lnTo>
                    <a:pt x="1070610" y="532129"/>
                  </a:lnTo>
                  <a:lnTo>
                    <a:pt x="999172" y="532764"/>
                  </a:lnTo>
                  <a:lnTo>
                    <a:pt x="928052" y="532129"/>
                  </a:lnTo>
                  <a:lnTo>
                    <a:pt x="857884" y="529907"/>
                  </a:lnTo>
                  <a:lnTo>
                    <a:pt x="789304" y="526732"/>
                  </a:lnTo>
                  <a:lnTo>
                    <a:pt x="722629" y="522287"/>
                  </a:lnTo>
                  <a:lnTo>
                    <a:pt x="657542" y="516572"/>
                  </a:lnTo>
                  <a:lnTo>
                    <a:pt x="594677" y="509904"/>
                  </a:lnTo>
                  <a:lnTo>
                    <a:pt x="534034" y="501967"/>
                  </a:lnTo>
                  <a:lnTo>
                    <a:pt x="475614" y="493077"/>
                  </a:lnTo>
                  <a:lnTo>
                    <a:pt x="420052" y="483234"/>
                  </a:lnTo>
                  <a:lnTo>
                    <a:pt x="367029" y="472439"/>
                  </a:lnTo>
                  <a:lnTo>
                    <a:pt x="316547" y="460692"/>
                  </a:lnTo>
                  <a:lnTo>
                    <a:pt x="269557" y="448309"/>
                  </a:lnTo>
                  <a:lnTo>
                    <a:pt x="225425" y="434975"/>
                  </a:lnTo>
                  <a:lnTo>
                    <a:pt x="185102" y="420687"/>
                  </a:lnTo>
                  <a:lnTo>
                    <a:pt x="147954" y="405764"/>
                  </a:lnTo>
                  <a:lnTo>
                    <a:pt x="85407" y="374014"/>
                  </a:lnTo>
                  <a:lnTo>
                    <a:pt x="38734" y="340042"/>
                  </a:lnTo>
                  <a:lnTo>
                    <a:pt x="9842" y="303847"/>
                  </a:lnTo>
                  <a:lnTo>
                    <a:pt x="0" y="266382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291397" y="3697922"/>
              <a:ext cx="1998980" cy="532765"/>
            </a:xfrm>
            <a:custGeom>
              <a:avLst/>
              <a:gdLst/>
              <a:ahLst/>
              <a:cxnLst/>
              <a:rect l="l" t="t" r="r" b="b"/>
              <a:pathLst>
                <a:path w="1998979" h="532764">
                  <a:moveTo>
                    <a:pt x="999172" y="0"/>
                  </a:moveTo>
                  <a:lnTo>
                    <a:pt x="928052" y="634"/>
                  </a:lnTo>
                  <a:lnTo>
                    <a:pt x="857884" y="2539"/>
                  </a:lnTo>
                  <a:lnTo>
                    <a:pt x="789304" y="6032"/>
                  </a:lnTo>
                  <a:lnTo>
                    <a:pt x="722629" y="10477"/>
                  </a:lnTo>
                  <a:lnTo>
                    <a:pt x="657542" y="15875"/>
                  </a:lnTo>
                  <a:lnTo>
                    <a:pt x="594677" y="22859"/>
                  </a:lnTo>
                  <a:lnTo>
                    <a:pt x="534034" y="30479"/>
                  </a:lnTo>
                  <a:lnTo>
                    <a:pt x="475614" y="39369"/>
                  </a:lnTo>
                  <a:lnTo>
                    <a:pt x="420052" y="49212"/>
                  </a:lnTo>
                  <a:lnTo>
                    <a:pt x="366712" y="60007"/>
                  </a:lnTo>
                  <a:lnTo>
                    <a:pt x="316547" y="71754"/>
                  </a:lnTo>
                  <a:lnTo>
                    <a:pt x="269557" y="84454"/>
                  </a:lnTo>
                  <a:lnTo>
                    <a:pt x="225425" y="97789"/>
                  </a:lnTo>
                  <a:lnTo>
                    <a:pt x="185102" y="112077"/>
                  </a:lnTo>
                  <a:lnTo>
                    <a:pt x="147954" y="126682"/>
                  </a:lnTo>
                  <a:lnTo>
                    <a:pt x="85407" y="158432"/>
                  </a:lnTo>
                  <a:lnTo>
                    <a:pt x="38734" y="192722"/>
                  </a:lnTo>
                  <a:lnTo>
                    <a:pt x="9842" y="228600"/>
                  </a:lnTo>
                  <a:lnTo>
                    <a:pt x="0" y="266382"/>
                  </a:lnTo>
                  <a:lnTo>
                    <a:pt x="2539" y="285432"/>
                  </a:lnTo>
                  <a:lnTo>
                    <a:pt x="22225" y="322262"/>
                  </a:lnTo>
                  <a:lnTo>
                    <a:pt x="60007" y="357504"/>
                  </a:lnTo>
                  <a:lnTo>
                    <a:pt x="114617" y="390207"/>
                  </a:lnTo>
                  <a:lnTo>
                    <a:pt x="185102" y="420687"/>
                  </a:lnTo>
                  <a:lnTo>
                    <a:pt x="225425" y="434975"/>
                  </a:lnTo>
                  <a:lnTo>
                    <a:pt x="269557" y="448309"/>
                  </a:lnTo>
                  <a:lnTo>
                    <a:pt x="316547" y="460692"/>
                  </a:lnTo>
                  <a:lnTo>
                    <a:pt x="366712" y="472439"/>
                  </a:lnTo>
                  <a:lnTo>
                    <a:pt x="420052" y="483234"/>
                  </a:lnTo>
                  <a:lnTo>
                    <a:pt x="475614" y="493077"/>
                  </a:lnTo>
                  <a:lnTo>
                    <a:pt x="534034" y="501967"/>
                  </a:lnTo>
                  <a:lnTo>
                    <a:pt x="594677" y="509904"/>
                  </a:lnTo>
                  <a:lnTo>
                    <a:pt x="657542" y="516572"/>
                  </a:lnTo>
                  <a:lnTo>
                    <a:pt x="722629" y="522287"/>
                  </a:lnTo>
                  <a:lnTo>
                    <a:pt x="789304" y="526732"/>
                  </a:lnTo>
                  <a:lnTo>
                    <a:pt x="857884" y="529907"/>
                  </a:lnTo>
                  <a:lnTo>
                    <a:pt x="928052" y="532129"/>
                  </a:lnTo>
                  <a:lnTo>
                    <a:pt x="999172" y="532764"/>
                  </a:lnTo>
                  <a:lnTo>
                    <a:pt x="1070610" y="532129"/>
                  </a:lnTo>
                  <a:lnTo>
                    <a:pt x="1140777" y="529907"/>
                  </a:lnTo>
                  <a:lnTo>
                    <a:pt x="1209039" y="526732"/>
                  </a:lnTo>
                  <a:lnTo>
                    <a:pt x="1276032" y="522287"/>
                  </a:lnTo>
                  <a:lnTo>
                    <a:pt x="1340802" y="516572"/>
                  </a:lnTo>
                  <a:lnTo>
                    <a:pt x="1403667" y="509904"/>
                  </a:lnTo>
                  <a:lnTo>
                    <a:pt x="1464627" y="501967"/>
                  </a:lnTo>
                  <a:lnTo>
                    <a:pt x="1522729" y="493077"/>
                  </a:lnTo>
                  <a:lnTo>
                    <a:pt x="1578610" y="483234"/>
                  </a:lnTo>
                  <a:lnTo>
                    <a:pt x="1631632" y="472439"/>
                  </a:lnTo>
                  <a:lnTo>
                    <a:pt x="1681797" y="460692"/>
                  </a:lnTo>
                  <a:lnTo>
                    <a:pt x="1729104" y="448309"/>
                  </a:lnTo>
                  <a:lnTo>
                    <a:pt x="1772919" y="434975"/>
                  </a:lnTo>
                  <a:lnTo>
                    <a:pt x="1813560" y="420687"/>
                  </a:lnTo>
                  <a:lnTo>
                    <a:pt x="1850707" y="405764"/>
                  </a:lnTo>
                  <a:lnTo>
                    <a:pt x="1913254" y="374014"/>
                  </a:lnTo>
                  <a:lnTo>
                    <a:pt x="1959927" y="340042"/>
                  </a:lnTo>
                  <a:lnTo>
                    <a:pt x="1988502" y="303847"/>
                  </a:lnTo>
                  <a:lnTo>
                    <a:pt x="1998662" y="266382"/>
                  </a:lnTo>
                  <a:lnTo>
                    <a:pt x="1996122" y="247332"/>
                  </a:lnTo>
                  <a:lnTo>
                    <a:pt x="1976437" y="210502"/>
                  </a:lnTo>
                  <a:lnTo>
                    <a:pt x="1938654" y="175259"/>
                  </a:lnTo>
                  <a:lnTo>
                    <a:pt x="1884044" y="142239"/>
                  </a:lnTo>
                  <a:lnTo>
                    <a:pt x="1813560" y="112077"/>
                  </a:lnTo>
                  <a:lnTo>
                    <a:pt x="1772919" y="97789"/>
                  </a:lnTo>
                  <a:lnTo>
                    <a:pt x="1729104" y="84454"/>
                  </a:lnTo>
                  <a:lnTo>
                    <a:pt x="1681797" y="71754"/>
                  </a:lnTo>
                  <a:lnTo>
                    <a:pt x="1631632" y="60007"/>
                  </a:lnTo>
                  <a:lnTo>
                    <a:pt x="1578610" y="49212"/>
                  </a:lnTo>
                  <a:lnTo>
                    <a:pt x="1522729" y="39369"/>
                  </a:lnTo>
                  <a:lnTo>
                    <a:pt x="1464627" y="30479"/>
                  </a:lnTo>
                  <a:lnTo>
                    <a:pt x="1403667" y="22859"/>
                  </a:lnTo>
                  <a:lnTo>
                    <a:pt x="1340802" y="15875"/>
                  </a:lnTo>
                  <a:lnTo>
                    <a:pt x="1276032" y="10477"/>
                  </a:lnTo>
                  <a:lnTo>
                    <a:pt x="1209039" y="6032"/>
                  </a:lnTo>
                  <a:lnTo>
                    <a:pt x="1140777" y="2539"/>
                  </a:lnTo>
                  <a:lnTo>
                    <a:pt x="1070610" y="634"/>
                  </a:lnTo>
                  <a:lnTo>
                    <a:pt x="99917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07217" y="3046412"/>
              <a:ext cx="430530" cy="512445"/>
            </a:xfrm>
            <a:custGeom>
              <a:avLst/>
              <a:gdLst/>
              <a:ahLst/>
              <a:cxnLst/>
              <a:rect l="l" t="t" r="r" b="b"/>
              <a:pathLst>
                <a:path w="430529" h="512445">
                  <a:moveTo>
                    <a:pt x="215265" y="0"/>
                  </a:moveTo>
                  <a:lnTo>
                    <a:pt x="215265" y="127952"/>
                  </a:lnTo>
                  <a:lnTo>
                    <a:pt x="0" y="127952"/>
                  </a:lnTo>
                  <a:lnTo>
                    <a:pt x="0" y="384175"/>
                  </a:lnTo>
                  <a:lnTo>
                    <a:pt x="215265" y="384175"/>
                  </a:lnTo>
                  <a:lnTo>
                    <a:pt x="215265" y="512127"/>
                  </a:lnTo>
                  <a:lnTo>
                    <a:pt x="430530" y="256222"/>
                  </a:lnTo>
                  <a:lnTo>
                    <a:pt x="215265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407217" y="3046412"/>
              <a:ext cx="430530" cy="512445"/>
            </a:xfrm>
            <a:custGeom>
              <a:avLst/>
              <a:gdLst/>
              <a:ahLst/>
              <a:cxnLst/>
              <a:rect l="l" t="t" r="r" b="b"/>
              <a:pathLst>
                <a:path w="430529" h="512445">
                  <a:moveTo>
                    <a:pt x="0" y="127952"/>
                  </a:moveTo>
                  <a:lnTo>
                    <a:pt x="215265" y="127952"/>
                  </a:lnTo>
                  <a:lnTo>
                    <a:pt x="215265" y="0"/>
                  </a:lnTo>
                  <a:lnTo>
                    <a:pt x="430530" y="256222"/>
                  </a:lnTo>
                  <a:lnTo>
                    <a:pt x="215265" y="512127"/>
                  </a:lnTo>
                  <a:lnTo>
                    <a:pt x="215265" y="384175"/>
                  </a:lnTo>
                  <a:lnTo>
                    <a:pt x="0" y="384175"/>
                  </a:lnTo>
                  <a:lnTo>
                    <a:pt x="0" y="127952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491932" y="3088322"/>
              <a:ext cx="720090" cy="2433320"/>
            </a:xfrm>
            <a:custGeom>
              <a:avLst/>
              <a:gdLst/>
              <a:ahLst/>
              <a:cxnLst/>
              <a:rect l="l" t="t" r="r" b="b"/>
              <a:pathLst>
                <a:path w="720089" h="2433320">
                  <a:moveTo>
                    <a:pt x="720090" y="2253297"/>
                  </a:moveTo>
                  <a:lnTo>
                    <a:pt x="360044" y="2253297"/>
                  </a:lnTo>
                  <a:lnTo>
                    <a:pt x="540067" y="2433320"/>
                  </a:lnTo>
                  <a:lnTo>
                    <a:pt x="720090" y="2253297"/>
                  </a:lnTo>
                  <a:close/>
                </a:path>
                <a:path w="720089" h="2433320">
                  <a:moveTo>
                    <a:pt x="630237" y="1306512"/>
                  </a:moveTo>
                  <a:lnTo>
                    <a:pt x="450215" y="1306512"/>
                  </a:lnTo>
                  <a:lnTo>
                    <a:pt x="450215" y="2253297"/>
                  </a:lnTo>
                  <a:lnTo>
                    <a:pt x="630237" y="2253297"/>
                  </a:lnTo>
                  <a:lnTo>
                    <a:pt x="630237" y="1306512"/>
                  </a:lnTo>
                  <a:close/>
                </a:path>
                <a:path w="720089" h="2433320">
                  <a:moveTo>
                    <a:pt x="180022" y="1036637"/>
                  </a:moveTo>
                  <a:lnTo>
                    <a:pt x="0" y="1216659"/>
                  </a:lnTo>
                  <a:lnTo>
                    <a:pt x="180022" y="1396682"/>
                  </a:lnTo>
                  <a:lnTo>
                    <a:pt x="180022" y="1306512"/>
                  </a:lnTo>
                  <a:lnTo>
                    <a:pt x="630237" y="1306512"/>
                  </a:lnTo>
                  <a:lnTo>
                    <a:pt x="630237" y="1126489"/>
                  </a:lnTo>
                  <a:lnTo>
                    <a:pt x="180022" y="1126489"/>
                  </a:lnTo>
                  <a:lnTo>
                    <a:pt x="180022" y="1036637"/>
                  </a:lnTo>
                  <a:close/>
                </a:path>
                <a:path w="720089" h="2433320">
                  <a:moveTo>
                    <a:pt x="630237" y="180022"/>
                  </a:moveTo>
                  <a:lnTo>
                    <a:pt x="450215" y="180022"/>
                  </a:lnTo>
                  <a:lnTo>
                    <a:pt x="450215" y="1126489"/>
                  </a:lnTo>
                  <a:lnTo>
                    <a:pt x="630237" y="1126489"/>
                  </a:lnTo>
                  <a:lnTo>
                    <a:pt x="630237" y="180022"/>
                  </a:lnTo>
                  <a:close/>
                </a:path>
                <a:path w="720089" h="2433320">
                  <a:moveTo>
                    <a:pt x="540067" y="0"/>
                  </a:moveTo>
                  <a:lnTo>
                    <a:pt x="360044" y="180022"/>
                  </a:lnTo>
                  <a:lnTo>
                    <a:pt x="720090" y="180022"/>
                  </a:lnTo>
                  <a:lnTo>
                    <a:pt x="54006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491932" y="3088322"/>
              <a:ext cx="720090" cy="2433320"/>
            </a:xfrm>
            <a:custGeom>
              <a:avLst/>
              <a:gdLst/>
              <a:ahLst/>
              <a:cxnLst/>
              <a:rect l="l" t="t" r="r" b="b"/>
              <a:pathLst>
                <a:path w="720089" h="2433320">
                  <a:moveTo>
                    <a:pt x="540067" y="2433320"/>
                  </a:moveTo>
                  <a:lnTo>
                    <a:pt x="360044" y="2253297"/>
                  </a:lnTo>
                  <a:lnTo>
                    <a:pt x="450215" y="2253297"/>
                  </a:lnTo>
                  <a:lnTo>
                    <a:pt x="450215" y="1306512"/>
                  </a:lnTo>
                  <a:lnTo>
                    <a:pt x="180022" y="1306512"/>
                  </a:lnTo>
                  <a:lnTo>
                    <a:pt x="180022" y="1396682"/>
                  </a:lnTo>
                  <a:lnTo>
                    <a:pt x="0" y="1216659"/>
                  </a:lnTo>
                  <a:lnTo>
                    <a:pt x="180022" y="1036637"/>
                  </a:lnTo>
                  <a:lnTo>
                    <a:pt x="180022" y="1126489"/>
                  </a:lnTo>
                  <a:lnTo>
                    <a:pt x="450215" y="1126489"/>
                  </a:lnTo>
                  <a:lnTo>
                    <a:pt x="450215" y="180022"/>
                  </a:lnTo>
                  <a:lnTo>
                    <a:pt x="360044" y="180022"/>
                  </a:lnTo>
                  <a:lnTo>
                    <a:pt x="540067" y="0"/>
                  </a:lnTo>
                  <a:lnTo>
                    <a:pt x="720090" y="180022"/>
                  </a:lnTo>
                  <a:lnTo>
                    <a:pt x="630237" y="180022"/>
                  </a:lnTo>
                  <a:lnTo>
                    <a:pt x="630237" y="2253297"/>
                  </a:lnTo>
                  <a:lnTo>
                    <a:pt x="720090" y="2253297"/>
                  </a:lnTo>
                  <a:lnTo>
                    <a:pt x="540067" y="2433320"/>
                  </a:lnTo>
                </a:path>
              </a:pathLst>
            </a:custGeom>
            <a:ln w="3810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3337" y="3916997"/>
              <a:ext cx="1466215" cy="81089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3502" y="3966527"/>
              <a:ext cx="1329055" cy="674052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83502" y="3966527"/>
              <a:ext cx="1329055" cy="674370"/>
            </a:xfrm>
            <a:custGeom>
              <a:avLst/>
              <a:gdLst/>
              <a:ahLst/>
              <a:cxnLst/>
              <a:rect l="l" t="t" r="r" b="b"/>
              <a:pathLst>
                <a:path w="1329055" h="674370">
                  <a:moveTo>
                    <a:pt x="0" y="337185"/>
                  </a:moveTo>
                  <a:lnTo>
                    <a:pt x="12065" y="273050"/>
                  </a:lnTo>
                  <a:lnTo>
                    <a:pt x="46354" y="213042"/>
                  </a:lnTo>
                  <a:lnTo>
                    <a:pt x="101282" y="158115"/>
                  </a:lnTo>
                  <a:lnTo>
                    <a:pt x="135572" y="133032"/>
                  </a:lnTo>
                  <a:lnTo>
                    <a:pt x="173990" y="109855"/>
                  </a:lnTo>
                  <a:lnTo>
                    <a:pt x="216217" y="88265"/>
                  </a:lnTo>
                  <a:lnTo>
                    <a:pt x="262572" y="68580"/>
                  </a:lnTo>
                  <a:lnTo>
                    <a:pt x="311785" y="51435"/>
                  </a:lnTo>
                  <a:lnTo>
                    <a:pt x="364490" y="36195"/>
                  </a:lnTo>
                  <a:lnTo>
                    <a:pt x="420052" y="23495"/>
                  </a:lnTo>
                  <a:lnTo>
                    <a:pt x="477837" y="13335"/>
                  </a:lnTo>
                  <a:lnTo>
                    <a:pt x="538162" y="6032"/>
                  </a:lnTo>
                  <a:lnTo>
                    <a:pt x="600392" y="1587"/>
                  </a:lnTo>
                  <a:lnTo>
                    <a:pt x="664527" y="0"/>
                  </a:lnTo>
                  <a:lnTo>
                    <a:pt x="728662" y="1587"/>
                  </a:lnTo>
                  <a:lnTo>
                    <a:pt x="790892" y="6032"/>
                  </a:lnTo>
                  <a:lnTo>
                    <a:pt x="851217" y="13335"/>
                  </a:lnTo>
                  <a:lnTo>
                    <a:pt x="909002" y="23495"/>
                  </a:lnTo>
                  <a:lnTo>
                    <a:pt x="964565" y="36195"/>
                  </a:lnTo>
                  <a:lnTo>
                    <a:pt x="1017269" y="51435"/>
                  </a:lnTo>
                  <a:lnTo>
                    <a:pt x="1066800" y="68580"/>
                  </a:lnTo>
                  <a:lnTo>
                    <a:pt x="1112837" y="88265"/>
                  </a:lnTo>
                  <a:lnTo>
                    <a:pt x="1155065" y="109855"/>
                  </a:lnTo>
                  <a:lnTo>
                    <a:pt x="1193800" y="133032"/>
                  </a:lnTo>
                  <a:lnTo>
                    <a:pt x="1227772" y="158115"/>
                  </a:lnTo>
                  <a:lnTo>
                    <a:pt x="1257617" y="184785"/>
                  </a:lnTo>
                  <a:lnTo>
                    <a:pt x="1302385" y="242570"/>
                  </a:lnTo>
                  <a:lnTo>
                    <a:pt x="1326197" y="304482"/>
                  </a:lnTo>
                  <a:lnTo>
                    <a:pt x="1329055" y="337185"/>
                  </a:lnTo>
                  <a:lnTo>
                    <a:pt x="1326197" y="369570"/>
                  </a:lnTo>
                  <a:lnTo>
                    <a:pt x="1302385" y="431800"/>
                  </a:lnTo>
                  <a:lnTo>
                    <a:pt x="1257617" y="489267"/>
                  </a:lnTo>
                  <a:lnTo>
                    <a:pt x="1227772" y="515937"/>
                  </a:lnTo>
                  <a:lnTo>
                    <a:pt x="1193800" y="541020"/>
                  </a:lnTo>
                  <a:lnTo>
                    <a:pt x="1155065" y="564515"/>
                  </a:lnTo>
                  <a:lnTo>
                    <a:pt x="1112837" y="585787"/>
                  </a:lnTo>
                  <a:lnTo>
                    <a:pt x="1066800" y="605472"/>
                  </a:lnTo>
                  <a:lnTo>
                    <a:pt x="1017269" y="622935"/>
                  </a:lnTo>
                  <a:lnTo>
                    <a:pt x="964565" y="637857"/>
                  </a:lnTo>
                  <a:lnTo>
                    <a:pt x="909002" y="650557"/>
                  </a:lnTo>
                  <a:lnTo>
                    <a:pt x="851217" y="660717"/>
                  </a:lnTo>
                  <a:lnTo>
                    <a:pt x="790892" y="668020"/>
                  </a:lnTo>
                  <a:lnTo>
                    <a:pt x="728662" y="672465"/>
                  </a:lnTo>
                  <a:lnTo>
                    <a:pt x="664527" y="674052"/>
                  </a:lnTo>
                  <a:lnTo>
                    <a:pt x="600392" y="672465"/>
                  </a:lnTo>
                  <a:lnTo>
                    <a:pt x="538162" y="668020"/>
                  </a:lnTo>
                  <a:lnTo>
                    <a:pt x="477837" y="660717"/>
                  </a:lnTo>
                  <a:lnTo>
                    <a:pt x="420052" y="650557"/>
                  </a:lnTo>
                  <a:lnTo>
                    <a:pt x="364490" y="637857"/>
                  </a:lnTo>
                  <a:lnTo>
                    <a:pt x="311785" y="622935"/>
                  </a:lnTo>
                  <a:lnTo>
                    <a:pt x="262572" y="605472"/>
                  </a:lnTo>
                  <a:lnTo>
                    <a:pt x="216217" y="585787"/>
                  </a:lnTo>
                  <a:lnTo>
                    <a:pt x="173990" y="564515"/>
                  </a:lnTo>
                  <a:lnTo>
                    <a:pt x="135572" y="541020"/>
                  </a:lnTo>
                  <a:lnTo>
                    <a:pt x="101282" y="515937"/>
                  </a:lnTo>
                  <a:lnTo>
                    <a:pt x="71437" y="489267"/>
                  </a:lnTo>
                  <a:lnTo>
                    <a:pt x="26670" y="431800"/>
                  </a:lnTo>
                  <a:lnTo>
                    <a:pt x="3175" y="369570"/>
                  </a:lnTo>
                  <a:lnTo>
                    <a:pt x="0" y="337185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064" y="4636452"/>
              <a:ext cx="917575" cy="91757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61999" y="4618037"/>
              <a:ext cx="917575" cy="91757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09345" y="4916805"/>
              <a:ext cx="917575" cy="917575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2712085" y="3217862"/>
            <a:ext cx="92456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50" dirty="0">
                <a:solidFill>
                  <a:srgbClr val="FFFFFF"/>
                </a:solidFill>
                <a:latin typeface="Calibri"/>
                <a:cs typeface="Calibri"/>
              </a:rPr>
              <a:t>Υποσταθμός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74332" y="4041140"/>
            <a:ext cx="654685" cy="360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20"/>
              </a:lnSpc>
              <a:spcBef>
                <a:spcPts val="100"/>
              </a:spcBef>
            </a:pP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Κεντρικό</a:t>
            </a:r>
            <a:endParaRPr sz="1100" dirty="0">
              <a:latin typeface="Calibri"/>
              <a:cs typeface="Calibri"/>
            </a:endParaRPr>
          </a:p>
          <a:p>
            <a:pPr marL="188595">
              <a:lnSpc>
                <a:spcPts val="1320"/>
              </a:lnSpc>
            </a:pPr>
            <a:r>
              <a:rPr sz="1100" b="1" spc="25" dirty="0">
                <a:solidFill>
                  <a:srgbClr val="FFFFFF"/>
                </a:solidFill>
                <a:latin typeface="Calibri"/>
                <a:cs typeface="Calibri"/>
              </a:rPr>
              <a:t>δίκτυο.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705735" y="3882072"/>
            <a:ext cx="89916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οσ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ός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280920" y="4367529"/>
            <a:ext cx="1998980" cy="532765"/>
          </a:xfrm>
          <a:custGeom>
            <a:avLst/>
            <a:gdLst/>
            <a:ahLst/>
            <a:cxnLst/>
            <a:rect l="l" t="t" r="r" b="b"/>
            <a:pathLst>
              <a:path w="1998979" h="532764">
                <a:moveTo>
                  <a:pt x="999172" y="0"/>
                </a:moveTo>
                <a:lnTo>
                  <a:pt x="928052" y="635"/>
                </a:lnTo>
                <a:lnTo>
                  <a:pt x="857885" y="2540"/>
                </a:lnTo>
                <a:lnTo>
                  <a:pt x="789305" y="6032"/>
                </a:lnTo>
                <a:lnTo>
                  <a:pt x="722630" y="10477"/>
                </a:lnTo>
                <a:lnTo>
                  <a:pt x="657542" y="15875"/>
                </a:lnTo>
                <a:lnTo>
                  <a:pt x="594677" y="22860"/>
                </a:lnTo>
                <a:lnTo>
                  <a:pt x="534035" y="30480"/>
                </a:lnTo>
                <a:lnTo>
                  <a:pt x="475615" y="39370"/>
                </a:lnTo>
                <a:lnTo>
                  <a:pt x="420052" y="49212"/>
                </a:lnTo>
                <a:lnTo>
                  <a:pt x="367030" y="60007"/>
                </a:lnTo>
                <a:lnTo>
                  <a:pt x="316547" y="71755"/>
                </a:lnTo>
                <a:lnTo>
                  <a:pt x="269557" y="84455"/>
                </a:lnTo>
                <a:lnTo>
                  <a:pt x="225425" y="97790"/>
                </a:lnTo>
                <a:lnTo>
                  <a:pt x="185102" y="112077"/>
                </a:lnTo>
                <a:lnTo>
                  <a:pt x="147955" y="126682"/>
                </a:lnTo>
                <a:lnTo>
                  <a:pt x="85407" y="158432"/>
                </a:lnTo>
                <a:lnTo>
                  <a:pt x="38735" y="192722"/>
                </a:lnTo>
                <a:lnTo>
                  <a:pt x="9842" y="228600"/>
                </a:lnTo>
                <a:lnTo>
                  <a:pt x="0" y="266382"/>
                </a:lnTo>
                <a:lnTo>
                  <a:pt x="2540" y="285432"/>
                </a:lnTo>
                <a:lnTo>
                  <a:pt x="22225" y="322262"/>
                </a:lnTo>
                <a:lnTo>
                  <a:pt x="60007" y="357505"/>
                </a:lnTo>
                <a:lnTo>
                  <a:pt x="114617" y="390207"/>
                </a:lnTo>
                <a:lnTo>
                  <a:pt x="185102" y="420687"/>
                </a:lnTo>
                <a:lnTo>
                  <a:pt x="225425" y="434975"/>
                </a:lnTo>
                <a:lnTo>
                  <a:pt x="269557" y="448310"/>
                </a:lnTo>
                <a:lnTo>
                  <a:pt x="316547" y="460692"/>
                </a:lnTo>
                <a:lnTo>
                  <a:pt x="367030" y="472440"/>
                </a:lnTo>
                <a:lnTo>
                  <a:pt x="420052" y="483235"/>
                </a:lnTo>
                <a:lnTo>
                  <a:pt x="475615" y="493077"/>
                </a:lnTo>
                <a:lnTo>
                  <a:pt x="534035" y="501967"/>
                </a:lnTo>
                <a:lnTo>
                  <a:pt x="594677" y="509905"/>
                </a:lnTo>
                <a:lnTo>
                  <a:pt x="657542" y="516572"/>
                </a:lnTo>
                <a:lnTo>
                  <a:pt x="722630" y="522287"/>
                </a:lnTo>
                <a:lnTo>
                  <a:pt x="789305" y="526732"/>
                </a:lnTo>
                <a:lnTo>
                  <a:pt x="857885" y="529907"/>
                </a:lnTo>
                <a:lnTo>
                  <a:pt x="928052" y="532130"/>
                </a:lnTo>
                <a:lnTo>
                  <a:pt x="999172" y="532765"/>
                </a:lnTo>
                <a:lnTo>
                  <a:pt x="1070609" y="532130"/>
                </a:lnTo>
                <a:lnTo>
                  <a:pt x="1140777" y="529907"/>
                </a:lnTo>
                <a:lnTo>
                  <a:pt x="1209040" y="526732"/>
                </a:lnTo>
                <a:lnTo>
                  <a:pt x="1276032" y="522287"/>
                </a:lnTo>
                <a:lnTo>
                  <a:pt x="1340802" y="516572"/>
                </a:lnTo>
                <a:lnTo>
                  <a:pt x="1403667" y="509905"/>
                </a:lnTo>
                <a:lnTo>
                  <a:pt x="1464627" y="501967"/>
                </a:lnTo>
                <a:lnTo>
                  <a:pt x="1522730" y="493077"/>
                </a:lnTo>
                <a:lnTo>
                  <a:pt x="1578609" y="483235"/>
                </a:lnTo>
                <a:lnTo>
                  <a:pt x="1631632" y="472440"/>
                </a:lnTo>
                <a:lnTo>
                  <a:pt x="1681797" y="460692"/>
                </a:lnTo>
                <a:lnTo>
                  <a:pt x="1729105" y="448310"/>
                </a:lnTo>
                <a:lnTo>
                  <a:pt x="1772920" y="434975"/>
                </a:lnTo>
                <a:lnTo>
                  <a:pt x="1813559" y="420687"/>
                </a:lnTo>
                <a:lnTo>
                  <a:pt x="1850707" y="405765"/>
                </a:lnTo>
                <a:lnTo>
                  <a:pt x="1913255" y="374015"/>
                </a:lnTo>
                <a:lnTo>
                  <a:pt x="1959927" y="340042"/>
                </a:lnTo>
                <a:lnTo>
                  <a:pt x="1988502" y="303847"/>
                </a:lnTo>
                <a:lnTo>
                  <a:pt x="1998662" y="266382"/>
                </a:lnTo>
                <a:lnTo>
                  <a:pt x="1996122" y="247332"/>
                </a:lnTo>
                <a:lnTo>
                  <a:pt x="1976437" y="210502"/>
                </a:lnTo>
                <a:lnTo>
                  <a:pt x="1938655" y="175260"/>
                </a:lnTo>
                <a:lnTo>
                  <a:pt x="1884045" y="142240"/>
                </a:lnTo>
                <a:lnTo>
                  <a:pt x="1813559" y="112077"/>
                </a:lnTo>
                <a:lnTo>
                  <a:pt x="1772920" y="97790"/>
                </a:lnTo>
                <a:lnTo>
                  <a:pt x="1729105" y="84455"/>
                </a:lnTo>
                <a:lnTo>
                  <a:pt x="1681797" y="71755"/>
                </a:lnTo>
                <a:lnTo>
                  <a:pt x="1631632" y="60007"/>
                </a:lnTo>
                <a:lnTo>
                  <a:pt x="1578609" y="49212"/>
                </a:lnTo>
                <a:lnTo>
                  <a:pt x="1522730" y="39370"/>
                </a:lnTo>
                <a:lnTo>
                  <a:pt x="1464627" y="30480"/>
                </a:lnTo>
                <a:lnTo>
                  <a:pt x="1403667" y="22860"/>
                </a:lnTo>
                <a:lnTo>
                  <a:pt x="1340802" y="15875"/>
                </a:lnTo>
                <a:lnTo>
                  <a:pt x="1276032" y="10477"/>
                </a:lnTo>
                <a:lnTo>
                  <a:pt x="1209040" y="6032"/>
                </a:lnTo>
                <a:lnTo>
                  <a:pt x="1140777" y="2540"/>
                </a:lnTo>
                <a:lnTo>
                  <a:pt x="1070609" y="635"/>
                </a:lnTo>
                <a:lnTo>
                  <a:pt x="999172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2694939" y="4486909"/>
            <a:ext cx="89916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οσ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ός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280920" y="5029834"/>
            <a:ext cx="1998980" cy="532765"/>
          </a:xfrm>
          <a:custGeom>
            <a:avLst/>
            <a:gdLst/>
            <a:ahLst/>
            <a:cxnLst/>
            <a:rect l="l" t="t" r="r" b="b"/>
            <a:pathLst>
              <a:path w="1998979" h="532764">
                <a:moveTo>
                  <a:pt x="999172" y="0"/>
                </a:moveTo>
                <a:lnTo>
                  <a:pt x="928052" y="634"/>
                </a:lnTo>
                <a:lnTo>
                  <a:pt x="857885" y="2539"/>
                </a:lnTo>
                <a:lnTo>
                  <a:pt x="789305" y="6032"/>
                </a:lnTo>
                <a:lnTo>
                  <a:pt x="722630" y="10477"/>
                </a:lnTo>
                <a:lnTo>
                  <a:pt x="657542" y="15875"/>
                </a:lnTo>
                <a:lnTo>
                  <a:pt x="594677" y="22859"/>
                </a:lnTo>
                <a:lnTo>
                  <a:pt x="534035" y="30479"/>
                </a:lnTo>
                <a:lnTo>
                  <a:pt x="475615" y="39369"/>
                </a:lnTo>
                <a:lnTo>
                  <a:pt x="420052" y="49212"/>
                </a:lnTo>
                <a:lnTo>
                  <a:pt x="367030" y="60007"/>
                </a:lnTo>
                <a:lnTo>
                  <a:pt x="316547" y="71754"/>
                </a:lnTo>
                <a:lnTo>
                  <a:pt x="269557" y="84454"/>
                </a:lnTo>
                <a:lnTo>
                  <a:pt x="225425" y="97789"/>
                </a:lnTo>
                <a:lnTo>
                  <a:pt x="185102" y="112077"/>
                </a:lnTo>
                <a:lnTo>
                  <a:pt x="147955" y="126682"/>
                </a:lnTo>
                <a:lnTo>
                  <a:pt x="85407" y="158432"/>
                </a:lnTo>
                <a:lnTo>
                  <a:pt x="38735" y="192722"/>
                </a:lnTo>
                <a:lnTo>
                  <a:pt x="9842" y="228599"/>
                </a:lnTo>
                <a:lnTo>
                  <a:pt x="0" y="266382"/>
                </a:lnTo>
                <a:lnTo>
                  <a:pt x="2540" y="285432"/>
                </a:lnTo>
                <a:lnTo>
                  <a:pt x="22225" y="322262"/>
                </a:lnTo>
                <a:lnTo>
                  <a:pt x="60007" y="357504"/>
                </a:lnTo>
                <a:lnTo>
                  <a:pt x="114617" y="390207"/>
                </a:lnTo>
                <a:lnTo>
                  <a:pt x="185102" y="420687"/>
                </a:lnTo>
                <a:lnTo>
                  <a:pt x="225425" y="434974"/>
                </a:lnTo>
                <a:lnTo>
                  <a:pt x="269557" y="448309"/>
                </a:lnTo>
                <a:lnTo>
                  <a:pt x="316547" y="460692"/>
                </a:lnTo>
                <a:lnTo>
                  <a:pt x="367030" y="472439"/>
                </a:lnTo>
                <a:lnTo>
                  <a:pt x="420052" y="483234"/>
                </a:lnTo>
                <a:lnTo>
                  <a:pt x="475615" y="493077"/>
                </a:lnTo>
                <a:lnTo>
                  <a:pt x="534035" y="501967"/>
                </a:lnTo>
                <a:lnTo>
                  <a:pt x="594677" y="509904"/>
                </a:lnTo>
                <a:lnTo>
                  <a:pt x="657542" y="516572"/>
                </a:lnTo>
                <a:lnTo>
                  <a:pt x="722630" y="522287"/>
                </a:lnTo>
                <a:lnTo>
                  <a:pt x="789305" y="526732"/>
                </a:lnTo>
                <a:lnTo>
                  <a:pt x="857885" y="529907"/>
                </a:lnTo>
                <a:lnTo>
                  <a:pt x="928052" y="532129"/>
                </a:lnTo>
                <a:lnTo>
                  <a:pt x="999172" y="532764"/>
                </a:lnTo>
                <a:lnTo>
                  <a:pt x="1070609" y="532129"/>
                </a:lnTo>
                <a:lnTo>
                  <a:pt x="1140777" y="529907"/>
                </a:lnTo>
                <a:lnTo>
                  <a:pt x="1209040" y="526732"/>
                </a:lnTo>
                <a:lnTo>
                  <a:pt x="1276032" y="522287"/>
                </a:lnTo>
                <a:lnTo>
                  <a:pt x="1340802" y="516572"/>
                </a:lnTo>
                <a:lnTo>
                  <a:pt x="1403667" y="509904"/>
                </a:lnTo>
                <a:lnTo>
                  <a:pt x="1464627" y="501967"/>
                </a:lnTo>
                <a:lnTo>
                  <a:pt x="1522730" y="493077"/>
                </a:lnTo>
                <a:lnTo>
                  <a:pt x="1578609" y="483234"/>
                </a:lnTo>
                <a:lnTo>
                  <a:pt x="1631632" y="472439"/>
                </a:lnTo>
                <a:lnTo>
                  <a:pt x="1681797" y="460692"/>
                </a:lnTo>
                <a:lnTo>
                  <a:pt x="1729105" y="448309"/>
                </a:lnTo>
                <a:lnTo>
                  <a:pt x="1772920" y="434974"/>
                </a:lnTo>
                <a:lnTo>
                  <a:pt x="1813559" y="420687"/>
                </a:lnTo>
                <a:lnTo>
                  <a:pt x="1850707" y="405764"/>
                </a:lnTo>
                <a:lnTo>
                  <a:pt x="1913255" y="374014"/>
                </a:lnTo>
                <a:lnTo>
                  <a:pt x="1959927" y="340042"/>
                </a:lnTo>
                <a:lnTo>
                  <a:pt x="1988502" y="303847"/>
                </a:lnTo>
                <a:lnTo>
                  <a:pt x="1998662" y="266382"/>
                </a:lnTo>
                <a:lnTo>
                  <a:pt x="1996122" y="247332"/>
                </a:lnTo>
                <a:lnTo>
                  <a:pt x="1976437" y="210502"/>
                </a:lnTo>
                <a:lnTo>
                  <a:pt x="1938655" y="175259"/>
                </a:lnTo>
                <a:lnTo>
                  <a:pt x="1884045" y="142239"/>
                </a:lnTo>
                <a:lnTo>
                  <a:pt x="1813559" y="112077"/>
                </a:lnTo>
                <a:lnTo>
                  <a:pt x="1772920" y="97789"/>
                </a:lnTo>
                <a:lnTo>
                  <a:pt x="1729105" y="84454"/>
                </a:lnTo>
                <a:lnTo>
                  <a:pt x="1681797" y="71754"/>
                </a:lnTo>
                <a:lnTo>
                  <a:pt x="1631632" y="60007"/>
                </a:lnTo>
                <a:lnTo>
                  <a:pt x="1578609" y="49212"/>
                </a:lnTo>
                <a:lnTo>
                  <a:pt x="1522730" y="39369"/>
                </a:lnTo>
                <a:lnTo>
                  <a:pt x="1464627" y="30479"/>
                </a:lnTo>
                <a:lnTo>
                  <a:pt x="1403667" y="22859"/>
                </a:lnTo>
                <a:lnTo>
                  <a:pt x="1340802" y="15875"/>
                </a:lnTo>
                <a:lnTo>
                  <a:pt x="1276032" y="10477"/>
                </a:lnTo>
                <a:lnTo>
                  <a:pt x="1209040" y="6032"/>
                </a:lnTo>
                <a:lnTo>
                  <a:pt x="1140777" y="2539"/>
                </a:lnTo>
                <a:lnTo>
                  <a:pt x="1070609" y="634"/>
                </a:lnTo>
                <a:lnTo>
                  <a:pt x="999172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2694939" y="5147945"/>
            <a:ext cx="89916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οσ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ός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876290" y="4442142"/>
            <a:ext cx="1731010" cy="661670"/>
          </a:xfrm>
          <a:custGeom>
            <a:avLst/>
            <a:gdLst/>
            <a:ahLst/>
            <a:cxnLst/>
            <a:rect l="l" t="t" r="r" b="b"/>
            <a:pathLst>
              <a:path w="1731009" h="661670">
                <a:moveTo>
                  <a:pt x="0" y="0"/>
                </a:moveTo>
                <a:lnTo>
                  <a:pt x="1731010" y="0"/>
                </a:lnTo>
                <a:lnTo>
                  <a:pt x="1731010" y="661670"/>
                </a:lnTo>
                <a:lnTo>
                  <a:pt x="0" y="661670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6181090" y="5311690"/>
            <a:ext cx="1204277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l-GR" sz="1250" b="1" spc="85" dirty="0">
                <a:solidFill>
                  <a:srgbClr val="FFFFFF"/>
                </a:solidFill>
                <a:latin typeface="Calibri"/>
                <a:cs typeface="Calibri"/>
              </a:rPr>
              <a:t>αισθητήρες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8657272" y="4411662"/>
            <a:ext cx="1399540" cy="692150"/>
          </a:xfrm>
          <a:custGeom>
            <a:avLst/>
            <a:gdLst/>
            <a:ahLst/>
            <a:cxnLst/>
            <a:rect l="l" t="t" r="r" b="b"/>
            <a:pathLst>
              <a:path w="1399540" h="692150">
                <a:moveTo>
                  <a:pt x="0" y="0"/>
                </a:moveTo>
                <a:lnTo>
                  <a:pt x="1399540" y="0"/>
                </a:lnTo>
                <a:lnTo>
                  <a:pt x="1399540" y="692150"/>
                </a:lnTo>
                <a:lnTo>
                  <a:pt x="0" y="692150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8739504" y="5296216"/>
            <a:ext cx="1316672" cy="279563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R="5080">
              <a:lnSpc>
                <a:spcPct val="69400"/>
              </a:lnSpc>
              <a:spcBef>
                <a:spcPts val="409"/>
              </a:spcBef>
            </a:pPr>
            <a:r>
              <a:rPr lang="el-GR" sz="2000" b="1" spc="-200" dirty="0" err="1">
                <a:solidFill>
                  <a:schemeClr val="bg1"/>
                </a:solidFill>
                <a:latin typeface="Calibri"/>
                <a:cs typeface="Calibri"/>
              </a:rPr>
              <a:t>Ενεργοποιητές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1367769" y="194945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060" cy="6880225"/>
            <a:chOff x="6882130" y="0"/>
            <a:chExt cx="530606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435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2401570" y="3264534"/>
            <a:ext cx="1767839" cy="2059939"/>
            <a:chOff x="2401570" y="3264534"/>
            <a:chExt cx="1767839" cy="205993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1570" y="3264534"/>
              <a:ext cx="1767839" cy="5607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2687" y="3314064"/>
              <a:ext cx="1631950" cy="42386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52687" y="3314064"/>
              <a:ext cx="1631950" cy="424180"/>
            </a:xfrm>
            <a:custGeom>
              <a:avLst/>
              <a:gdLst/>
              <a:ahLst/>
              <a:cxnLst/>
              <a:rect l="l" t="t" r="r" b="b"/>
              <a:pathLst>
                <a:path w="1631950" h="424179">
                  <a:moveTo>
                    <a:pt x="0" y="212089"/>
                  </a:moveTo>
                  <a:lnTo>
                    <a:pt x="26352" y="158432"/>
                  </a:lnTo>
                  <a:lnTo>
                    <a:pt x="70802" y="125412"/>
                  </a:lnTo>
                  <a:lnTo>
                    <a:pt x="134619" y="95250"/>
                  </a:lnTo>
                  <a:lnTo>
                    <a:pt x="173355" y="81280"/>
                  </a:lnTo>
                  <a:lnTo>
                    <a:pt x="216217" y="68262"/>
                  </a:lnTo>
                  <a:lnTo>
                    <a:pt x="262889" y="56197"/>
                  </a:lnTo>
                  <a:lnTo>
                    <a:pt x="313055" y="45085"/>
                  </a:lnTo>
                  <a:lnTo>
                    <a:pt x="366712" y="34925"/>
                  </a:lnTo>
                  <a:lnTo>
                    <a:pt x="423544" y="26035"/>
                  </a:lnTo>
                  <a:lnTo>
                    <a:pt x="482917" y="18414"/>
                  </a:lnTo>
                  <a:lnTo>
                    <a:pt x="545464" y="12064"/>
                  </a:lnTo>
                  <a:lnTo>
                    <a:pt x="609917" y="6667"/>
                  </a:lnTo>
                  <a:lnTo>
                    <a:pt x="676910" y="3175"/>
                  </a:lnTo>
                  <a:lnTo>
                    <a:pt x="745489" y="635"/>
                  </a:lnTo>
                  <a:lnTo>
                    <a:pt x="815975" y="0"/>
                  </a:lnTo>
                  <a:lnTo>
                    <a:pt x="886460" y="635"/>
                  </a:lnTo>
                  <a:lnTo>
                    <a:pt x="955039" y="3175"/>
                  </a:lnTo>
                  <a:lnTo>
                    <a:pt x="1022032" y="6667"/>
                  </a:lnTo>
                  <a:lnTo>
                    <a:pt x="1086802" y="12064"/>
                  </a:lnTo>
                  <a:lnTo>
                    <a:pt x="1149032" y="18414"/>
                  </a:lnTo>
                  <a:lnTo>
                    <a:pt x="1208722" y="26035"/>
                  </a:lnTo>
                  <a:lnTo>
                    <a:pt x="1265237" y="34925"/>
                  </a:lnTo>
                  <a:lnTo>
                    <a:pt x="1318895" y="45085"/>
                  </a:lnTo>
                  <a:lnTo>
                    <a:pt x="1369377" y="56197"/>
                  </a:lnTo>
                  <a:lnTo>
                    <a:pt x="1415732" y="68262"/>
                  </a:lnTo>
                  <a:lnTo>
                    <a:pt x="1458595" y="81280"/>
                  </a:lnTo>
                  <a:lnTo>
                    <a:pt x="1497329" y="95250"/>
                  </a:lnTo>
                  <a:lnTo>
                    <a:pt x="1561147" y="125412"/>
                  </a:lnTo>
                  <a:lnTo>
                    <a:pt x="1605914" y="158432"/>
                  </a:lnTo>
                  <a:lnTo>
                    <a:pt x="1629092" y="193675"/>
                  </a:lnTo>
                  <a:lnTo>
                    <a:pt x="1631950" y="212089"/>
                  </a:lnTo>
                  <a:lnTo>
                    <a:pt x="1629092" y="230187"/>
                  </a:lnTo>
                  <a:lnTo>
                    <a:pt x="1605914" y="265430"/>
                  </a:lnTo>
                  <a:lnTo>
                    <a:pt x="1561147" y="298450"/>
                  </a:lnTo>
                  <a:lnTo>
                    <a:pt x="1497329" y="328612"/>
                  </a:lnTo>
                  <a:lnTo>
                    <a:pt x="1458595" y="342582"/>
                  </a:lnTo>
                  <a:lnTo>
                    <a:pt x="1415732" y="355600"/>
                  </a:lnTo>
                  <a:lnTo>
                    <a:pt x="1369377" y="367665"/>
                  </a:lnTo>
                  <a:lnTo>
                    <a:pt x="1318895" y="378777"/>
                  </a:lnTo>
                  <a:lnTo>
                    <a:pt x="1265237" y="388937"/>
                  </a:lnTo>
                  <a:lnTo>
                    <a:pt x="1208722" y="397827"/>
                  </a:lnTo>
                  <a:lnTo>
                    <a:pt x="1149032" y="405447"/>
                  </a:lnTo>
                  <a:lnTo>
                    <a:pt x="1086802" y="411797"/>
                  </a:lnTo>
                  <a:lnTo>
                    <a:pt x="1022032" y="417195"/>
                  </a:lnTo>
                  <a:lnTo>
                    <a:pt x="955039" y="420687"/>
                  </a:lnTo>
                  <a:lnTo>
                    <a:pt x="886460" y="423227"/>
                  </a:lnTo>
                  <a:lnTo>
                    <a:pt x="815975" y="423862"/>
                  </a:lnTo>
                  <a:lnTo>
                    <a:pt x="745489" y="423227"/>
                  </a:lnTo>
                  <a:lnTo>
                    <a:pt x="676910" y="420687"/>
                  </a:lnTo>
                  <a:lnTo>
                    <a:pt x="609917" y="417195"/>
                  </a:lnTo>
                  <a:lnTo>
                    <a:pt x="545464" y="411797"/>
                  </a:lnTo>
                  <a:lnTo>
                    <a:pt x="482917" y="405447"/>
                  </a:lnTo>
                  <a:lnTo>
                    <a:pt x="423544" y="397827"/>
                  </a:lnTo>
                  <a:lnTo>
                    <a:pt x="366712" y="388937"/>
                  </a:lnTo>
                  <a:lnTo>
                    <a:pt x="313055" y="378777"/>
                  </a:lnTo>
                  <a:lnTo>
                    <a:pt x="262889" y="367665"/>
                  </a:lnTo>
                  <a:lnTo>
                    <a:pt x="216217" y="355600"/>
                  </a:lnTo>
                  <a:lnTo>
                    <a:pt x="173355" y="342582"/>
                  </a:lnTo>
                  <a:lnTo>
                    <a:pt x="134619" y="328612"/>
                  </a:lnTo>
                  <a:lnTo>
                    <a:pt x="70802" y="298450"/>
                  </a:lnTo>
                  <a:lnTo>
                    <a:pt x="26352" y="265430"/>
                  </a:lnTo>
                  <a:lnTo>
                    <a:pt x="2857" y="230187"/>
                  </a:lnTo>
                  <a:lnTo>
                    <a:pt x="0" y="212089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43797" y="3840479"/>
              <a:ext cx="1640839" cy="1483995"/>
            </a:xfrm>
            <a:custGeom>
              <a:avLst/>
              <a:gdLst/>
              <a:ahLst/>
              <a:cxnLst/>
              <a:rect l="l" t="t" r="r" b="b"/>
              <a:pathLst>
                <a:path w="1640839" h="1483995">
                  <a:moveTo>
                    <a:pt x="815975" y="1059815"/>
                  </a:moveTo>
                  <a:lnTo>
                    <a:pt x="745489" y="1060450"/>
                  </a:lnTo>
                  <a:lnTo>
                    <a:pt x="676909" y="1062672"/>
                  </a:lnTo>
                  <a:lnTo>
                    <a:pt x="609917" y="1066482"/>
                  </a:lnTo>
                  <a:lnTo>
                    <a:pt x="545464" y="1071562"/>
                  </a:lnTo>
                  <a:lnTo>
                    <a:pt x="482917" y="1078230"/>
                  </a:lnTo>
                  <a:lnTo>
                    <a:pt x="423544" y="1085850"/>
                  </a:lnTo>
                  <a:lnTo>
                    <a:pt x="366712" y="1094740"/>
                  </a:lnTo>
                  <a:lnTo>
                    <a:pt x="313054" y="1104900"/>
                  </a:lnTo>
                  <a:lnTo>
                    <a:pt x="262889" y="1116012"/>
                  </a:lnTo>
                  <a:lnTo>
                    <a:pt x="216217" y="1128077"/>
                  </a:lnTo>
                  <a:lnTo>
                    <a:pt x="173354" y="1141095"/>
                  </a:lnTo>
                  <a:lnTo>
                    <a:pt x="134619" y="1155065"/>
                  </a:lnTo>
                  <a:lnTo>
                    <a:pt x="70802" y="1185227"/>
                  </a:lnTo>
                  <a:lnTo>
                    <a:pt x="26352" y="1218247"/>
                  </a:lnTo>
                  <a:lnTo>
                    <a:pt x="2857" y="1253490"/>
                  </a:lnTo>
                  <a:lnTo>
                    <a:pt x="0" y="1271587"/>
                  </a:lnTo>
                  <a:lnTo>
                    <a:pt x="2857" y="1290002"/>
                  </a:lnTo>
                  <a:lnTo>
                    <a:pt x="26352" y="1325245"/>
                  </a:lnTo>
                  <a:lnTo>
                    <a:pt x="70802" y="1358265"/>
                  </a:lnTo>
                  <a:lnTo>
                    <a:pt x="134619" y="1388427"/>
                  </a:lnTo>
                  <a:lnTo>
                    <a:pt x="173354" y="1402397"/>
                  </a:lnTo>
                  <a:lnTo>
                    <a:pt x="216217" y="1415415"/>
                  </a:lnTo>
                  <a:lnTo>
                    <a:pt x="262889" y="1427480"/>
                  </a:lnTo>
                  <a:lnTo>
                    <a:pt x="313054" y="1438592"/>
                  </a:lnTo>
                  <a:lnTo>
                    <a:pt x="366712" y="1448752"/>
                  </a:lnTo>
                  <a:lnTo>
                    <a:pt x="423544" y="1457642"/>
                  </a:lnTo>
                  <a:lnTo>
                    <a:pt x="482917" y="1465262"/>
                  </a:lnTo>
                  <a:lnTo>
                    <a:pt x="545464" y="1471612"/>
                  </a:lnTo>
                  <a:lnTo>
                    <a:pt x="609917" y="1476692"/>
                  </a:lnTo>
                  <a:lnTo>
                    <a:pt x="676909" y="1480502"/>
                  </a:lnTo>
                  <a:lnTo>
                    <a:pt x="745489" y="1482725"/>
                  </a:lnTo>
                  <a:lnTo>
                    <a:pt x="815975" y="1483677"/>
                  </a:lnTo>
                  <a:lnTo>
                    <a:pt x="886460" y="1482725"/>
                  </a:lnTo>
                  <a:lnTo>
                    <a:pt x="955039" y="1480502"/>
                  </a:lnTo>
                  <a:lnTo>
                    <a:pt x="1022032" y="1476692"/>
                  </a:lnTo>
                  <a:lnTo>
                    <a:pt x="1086802" y="1471612"/>
                  </a:lnTo>
                  <a:lnTo>
                    <a:pt x="1149032" y="1465262"/>
                  </a:lnTo>
                  <a:lnTo>
                    <a:pt x="1208722" y="1457642"/>
                  </a:lnTo>
                  <a:lnTo>
                    <a:pt x="1265554" y="1448752"/>
                  </a:lnTo>
                  <a:lnTo>
                    <a:pt x="1318894" y="1438592"/>
                  </a:lnTo>
                  <a:lnTo>
                    <a:pt x="1369377" y="1427480"/>
                  </a:lnTo>
                  <a:lnTo>
                    <a:pt x="1416050" y="1415415"/>
                  </a:lnTo>
                  <a:lnTo>
                    <a:pt x="1458594" y="1402397"/>
                  </a:lnTo>
                  <a:lnTo>
                    <a:pt x="1497329" y="1388427"/>
                  </a:lnTo>
                  <a:lnTo>
                    <a:pt x="1561147" y="1358265"/>
                  </a:lnTo>
                  <a:lnTo>
                    <a:pt x="1605914" y="1325245"/>
                  </a:lnTo>
                  <a:lnTo>
                    <a:pt x="1629092" y="1290002"/>
                  </a:lnTo>
                  <a:lnTo>
                    <a:pt x="1631950" y="1271587"/>
                  </a:lnTo>
                  <a:lnTo>
                    <a:pt x="1605914" y="1218247"/>
                  </a:lnTo>
                  <a:lnTo>
                    <a:pt x="1561147" y="1185227"/>
                  </a:lnTo>
                  <a:lnTo>
                    <a:pt x="1497329" y="1155065"/>
                  </a:lnTo>
                  <a:lnTo>
                    <a:pt x="1458594" y="1141095"/>
                  </a:lnTo>
                  <a:lnTo>
                    <a:pt x="1416050" y="1128077"/>
                  </a:lnTo>
                  <a:lnTo>
                    <a:pt x="1369377" y="1116012"/>
                  </a:lnTo>
                  <a:lnTo>
                    <a:pt x="1318894" y="1104900"/>
                  </a:lnTo>
                  <a:lnTo>
                    <a:pt x="1265554" y="1094740"/>
                  </a:lnTo>
                  <a:lnTo>
                    <a:pt x="1208722" y="1085850"/>
                  </a:lnTo>
                  <a:lnTo>
                    <a:pt x="1149032" y="1078230"/>
                  </a:lnTo>
                  <a:lnTo>
                    <a:pt x="1086802" y="1071562"/>
                  </a:lnTo>
                  <a:lnTo>
                    <a:pt x="1022032" y="1066482"/>
                  </a:lnTo>
                  <a:lnTo>
                    <a:pt x="955039" y="1062672"/>
                  </a:lnTo>
                  <a:lnTo>
                    <a:pt x="886460" y="1060450"/>
                  </a:lnTo>
                  <a:lnTo>
                    <a:pt x="815975" y="1059815"/>
                  </a:lnTo>
                  <a:close/>
                </a:path>
                <a:path w="1640839" h="1483995">
                  <a:moveTo>
                    <a:pt x="815975" y="532765"/>
                  </a:moveTo>
                  <a:lnTo>
                    <a:pt x="745489" y="533400"/>
                  </a:lnTo>
                  <a:lnTo>
                    <a:pt x="676909" y="535622"/>
                  </a:lnTo>
                  <a:lnTo>
                    <a:pt x="609917" y="539432"/>
                  </a:lnTo>
                  <a:lnTo>
                    <a:pt x="545464" y="544512"/>
                  </a:lnTo>
                  <a:lnTo>
                    <a:pt x="482917" y="551180"/>
                  </a:lnTo>
                  <a:lnTo>
                    <a:pt x="423544" y="558800"/>
                  </a:lnTo>
                  <a:lnTo>
                    <a:pt x="366712" y="567690"/>
                  </a:lnTo>
                  <a:lnTo>
                    <a:pt x="313054" y="577850"/>
                  </a:lnTo>
                  <a:lnTo>
                    <a:pt x="262889" y="588962"/>
                  </a:lnTo>
                  <a:lnTo>
                    <a:pt x="216217" y="601027"/>
                  </a:lnTo>
                  <a:lnTo>
                    <a:pt x="173354" y="614045"/>
                  </a:lnTo>
                  <a:lnTo>
                    <a:pt x="134619" y="628015"/>
                  </a:lnTo>
                  <a:lnTo>
                    <a:pt x="70802" y="658177"/>
                  </a:lnTo>
                  <a:lnTo>
                    <a:pt x="26352" y="691197"/>
                  </a:lnTo>
                  <a:lnTo>
                    <a:pt x="2857" y="726440"/>
                  </a:lnTo>
                  <a:lnTo>
                    <a:pt x="0" y="744537"/>
                  </a:lnTo>
                  <a:lnTo>
                    <a:pt x="2857" y="762952"/>
                  </a:lnTo>
                  <a:lnTo>
                    <a:pt x="26352" y="798195"/>
                  </a:lnTo>
                  <a:lnTo>
                    <a:pt x="70802" y="831215"/>
                  </a:lnTo>
                  <a:lnTo>
                    <a:pt x="134619" y="861377"/>
                  </a:lnTo>
                  <a:lnTo>
                    <a:pt x="173354" y="875347"/>
                  </a:lnTo>
                  <a:lnTo>
                    <a:pt x="216217" y="888365"/>
                  </a:lnTo>
                  <a:lnTo>
                    <a:pt x="262889" y="900430"/>
                  </a:lnTo>
                  <a:lnTo>
                    <a:pt x="313054" y="911542"/>
                  </a:lnTo>
                  <a:lnTo>
                    <a:pt x="366712" y="921702"/>
                  </a:lnTo>
                  <a:lnTo>
                    <a:pt x="423544" y="930592"/>
                  </a:lnTo>
                  <a:lnTo>
                    <a:pt x="482917" y="938212"/>
                  </a:lnTo>
                  <a:lnTo>
                    <a:pt x="545464" y="944562"/>
                  </a:lnTo>
                  <a:lnTo>
                    <a:pt x="609917" y="949642"/>
                  </a:lnTo>
                  <a:lnTo>
                    <a:pt x="676909" y="953452"/>
                  </a:lnTo>
                  <a:lnTo>
                    <a:pt x="745489" y="955675"/>
                  </a:lnTo>
                  <a:lnTo>
                    <a:pt x="815975" y="956627"/>
                  </a:lnTo>
                  <a:lnTo>
                    <a:pt x="886460" y="955675"/>
                  </a:lnTo>
                  <a:lnTo>
                    <a:pt x="955039" y="953452"/>
                  </a:lnTo>
                  <a:lnTo>
                    <a:pt x="1022032" y="949642"/>
                  </a:lnTo>
                  <a:lnTo>
                    <a:pt x="1086802" y="944562"/>
                  </a:lnTo>
                  <a:lnTo>
                    <a:pt x="1149032" y="938212"/>
                  </a:lnTo>
                  <a:lnTo>
                    <a:pt x="1208722" y="930592"/>
                  </a:lnTo>
                  <a:lnTo>
                    <a:pt x="1265554" y="921702"/>
                  </a:lnTo>
                  <a:lnTo>
                    <a:pt x="1318894" y="911542"/>
                  </a:lnTo>
                  <a:lnTo>
                    <a:pt x="1369377" y="900430"/>
                  </a:lnTo>
                  <a:lnTo>
                    <a:pt x="1416050" y="888365"/>
                  </a:lnTo>
                  <a:lnTo>
                    <a:pt x="1458594" y="875347"/>
                  </a:lnTo>
                  <a:lnTo>
                    <a:pt x="1497329" y="861377"/>
                  </a:lnTo>
                  <a:lnTo>
                    <a:pt x="1561147" y="831215"/>
                  </a:lnTo>
                  <a:lnTo>
                    <a:pt x="1605914" y="798195"/>
                  </a:lnTo>
                  <a:lnTo>
                    <a:pt x="1629092" y="762952"/>
                  </a:lnTo>
                  <a:lnTo>
                    <a:pt x="1631950" y="744537"/>
                  </a:lnTo>
                  <a:lnTo>
                    <a:pt x="1605914" y="691197"/>
                  </a:lnTo>
                  <a:lnTo>
                    <a:pt x="1561147" y="658177"/>
                  </a:lnTo>
                  <a:lnTo>
                    <a:pt x="1497329" y="628015"/>
                  </a:lnTo>
                  <a:lnTo>
                    <a:pt x="1458594" y="614045"/>
                  </a:lnTo>
                  <a:lnTo>
                    <a:pt x="1416050" y="601027"/>
                  </a:lnTo>
                  <a:lnTo>
                    <a:pt x="1369377" y="588962"/>
                  </a:lnTo>
                  <a:lnTo>
                    <a:pt x="1318894" y="577850"/>
                  </a:lnTo>
                  <a:lnTo>
                    <a:pt x="1265554" y="567690"/>
                  </a:lnTo>
                  <a:lnTo>
                    <a:pt x="1208722" y="558800"/>
                  </a:lnTo>
                  <a:lnTo>
                    <a:pt x="1149032" y="551180"/>
                  </a:lnTo>
                  <a:lnTo>
                    <a:pt x="1086802" y="544512"/>
                  </a:lnTo>
                  <a:lnTo>
                    <a:pt x="1022032" y="539432"/>
                  </a:lnTo>
                  <a:lnTo>
                    <a:pt x="955039" y="535622"/>
                  </a:lnTo>
                  <a:lnTo>
                    <a:pt x="886460" y="533400"/>
                  </a:lnTo>
                  <a:lnTo>
                    <a:pt x="815975" y="532765"/>
                  </a:lnTo>
                  <a:close/>
                </a:path>
                <a:path w="1640839" h="1483995">
                  <a:moveTo>
                    <a:pt x="824864" y="0"/>
                  </a:moveTo>
                  <a:lnTo>
                    <a:pt x="754379" y="635"/>
                  </a:lnTo>
                  <a:lnTo>
                    <a:pt x="685800" y="3175"/>
                  </a:lnTo>
                  <a:lnTo>
                    <a:pt x="618807" y="6667"/>
                  </a:lnTo>
                  <a:lnTo>
                    <a:pt x="554037" y="12065"/>
                  </a:lnTo>
                  <a:lnTo>
                    <a:pt x="491807" y="18415"/>
                  </a:lnTo>
                  <a:lnTo>
                    <a:pt x="432117" y="26035"/>
                  </a:lnTo>
                  <a:lnTo>
                    <a:pt x="375284" y="34925"/>
                  </a:lnTo>
                  <a:lnTo>
                    <a:pt x="321944" y="45085"/>
                  </a:lnTo>
                  <a:lnTo>
                    <a:pt x="271462" y="56197"/>
                  </a:lnTo>
                  <a:lnTo>
                    <a:pt x="224789" y="68262"/>
                  </a:lnTo>
                  <a:lnTo>
                    <a:pt x="182244" y="81280"/>
                  </a:lnTo>
                  <a:lnTo>
                    <a:pt x="143509" y="95250"/>
                  </a:lnTo>
                  <a:lnTo>
                    <a:pt x="79692" y="125412"/>
                  </a:lnTo>
                  <a:lnTo>
                    <a:pt x="34925" y="158432"/>
                  </a:lnTo>
                  <a:lnTo>
                    <a:pt x="11747" y="193675"/>
                  </a:lnTo>
                  <a:lnTo>
                    <a:pt x="8889" y="212090"/>
                  </a:lnTo>
                  <a:lnTo>
                    <a:pt x="11747" y="230187"/>
                  </a:lnTo>
                  <a:lnTo>
                    <a:pt x="34925" y="265430"/>
                  </a:lnTo>
                  <a:lnTo>
                    <a:pt x="79692" y="298450"/>
                  </a:lnTo>
                  <a:lnTo>
                    <a:pt x="143509" y="328612"/>
                  </a:lnTo>
                  <a:lnTo>
                    <a:pt x="182244" y="342582"/>
                  </a:lnTo>
                  <a:lnTo>
                    <a:pt x="224789" y="355600"/>
                  </a:lnTo>
                  <a:lnTo>
                    <a:pt x="271462" y="367665"/>
                  </a:lnTo>
                  <a:lnTo>
                    <a:pt x="321944" y="378777"/>
                  </a:lnTo>
                  <a:lnTo>
                    <a:pt x="375284" y="388937"/>
                  </a:lnTo>
                  <a:lnTo>
                    <a:pt x="432117" y="397827"/>
                  </a:lnTo>
                  <a:lnTo>
                    <a:pt x="491807" y="405447"/>
                  </a:lnTo>
                  <a:lnTo>
                    <a:pt x="554037" y="411797"/>
                  </a:lnTo>
                  <a:lnTo>
                    <a:pt x="618807" y="417195"/>
                  </a:lnTo>
                  <a:lnTo>
                    <a:pt x="685800" y="420687"/>
                  </a:lnTo>
                  <a:lnTo>
                    <a:pt x="754379" y="423227"/>
                  </a:lnTo>
                  <a:lnTo>
                    <a:pt x="824864" y="423862"/>
                  </a:lnTo>
                  <a:lnTo>
                    <a:pt x="895350" y="423227"/>
                  </a:lnTo>
                  <a:lnTo>
                    <a:pt x="963929" y="420687"/>
                  </a:lnTo>
                  <a:lnTo>
                    <a:pt x="1030922" y="417195"/>
                  </a:lnTo>
                  <a:lnTo>
                    <a:pt x="1095375" y="411797"/>
                  </a:lnTo>
                  <a:lnTo>
                    <a:pt x="1157922" y="405447"/>
                  </a:lnTo>
                  <a:lnTo>
                    <a:pt x="1217294" y="397827"/>
                  </a:lnTo>
                  <a:lnTo>
                    <a:pt x="1274127" y="388937"/>
                  </a:lnTo>
                  <a:lnTo>
                    <a:pt x="1327785" y="378777"/>
                  </a:lnTo>
                  <a:lnTo>
                    <a:pt x="1377950" y="367665"/>
                  </a:lnTo>
                  <a:lnTo>
                    <a:pt x="1424622" y="355600"/>
                  </a:lnTo>
                  <a:lnTo>
                    <a:pt x="1467485" y="342582"/>
                  </a:lnTo>
                  <a:lnTo>
                    <a:pt x="1505902" y="328612"/>
                  </a:lnTo>
                  <a:lnTo>
                    <a:pt x="1570037" y="298450"/>
                  </a:lnTo>
                  <a:lnTo>
                    <a:pt x="1614487" y="265430"/>
                  </a:lnTo>
                  <a:lnTo>
                    <a:pt x="1637982" y="230187"/>
                  </a:lnTo>
                  <a:lnTo>
                    <a:pt x="1640839" y="212090"/>
                  </a:lnTo>
                  <a:lnTo>
                    <a:pt x="1614487" y="158432"/>
                  </a:lnTo>
                  <a:lnTo>
                    <a:pt x="1570037" y="125412"/>
                  </a:lnTo>
                  <a:lnTo>
                    <a:pt x="1505902" y="95250"/>
                  </a:lnTo>
                  <a:lnTo>
                    <a:pt x="1467485" y="81280"/>
                  </a:lnTo>
                  <a:lnTo>
                    <a:pt x="1424622" y="68262"/>
                  </a:lnTo>
                  <a:lnTo>
                    <a:pt x="1377950" y="56197"/>
                  </a:lnTo>
                  <a:lnTo>
                    <a:pt x="1327785" y="45085"/>
                  </a:lnTo>
                  <a:lnTo>
                    <a:pt x="1274127" y="34925"/>
                  </a:lnTo>
                  <a:lnTo>
                    <a:pt x="1217294" y="26035"/>
                  </a:lnTo>
                  <a:lnTo>
                    <a:pt x="1157922" y="18415"/>
                  </a:lnTo>
                  <a:lnTo>
                    <a:pt x="1095375" y="12065"/>
                  </a:lnTo>
                  <a:lnTo>
                    <a:pt x="1030922" y="6667"/>
                  </a:lnTo>
                  <a:lnTo>
                    <a:pt x="963929" y="3175"/>
                  </a:lnTo>
                  <a:lnTo>
                    <a:pt x="895350" y="635"/>
                  </a:lnTo>
                  <a:lnTo>
                    <a:pt x="82486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619625" y="3149917"/>
            <a:ext cx="5887085" cy="1997075"/>
            <a:chOff x="4619625" y="3149917"/>
            <a:chExt cx="5887085" cy="1997075"/>
          </a:xfrm>
        </p:grpSpPr>
        <p:sp>
          <p:nvSpPr>
            <p:cNvPr id="13" name="object 13"/>
            <p:cNvSpPr/>
            <p:nvPr/>
          </p:nvSpPr>
          <p:spPr>
            <a:xfrm>
              <a:off x="4652962" y="3183254"/>
              <a:ext cx="5820410" cy="1930400"/>
            </a:xfrm>
            <a:custGeom>
              <a:avLst/>
              <a:gdLst/>
              <a:ahLst/>
              <a:cxnLst/>
              <a:rect l="l" t="t" r="r" b="b"/>
              <a:pathLst>
                <a:path w="5820409" h="1930400">
                  <a:moveTo>
                    <a:pt x="5820092" y="0"/>
                  </a:moveTo>
                  <a:lnTo>
                    <a:pt x="0" y="0"/>
                  </a:lnTo>
                  <a:lnTo>
                    <a:pt x="0" y="1930400"/>
                  </a:lnTo>
                  <a:lnTo>
                    <a:pt x="5820092" y="1930400"/>
                  </a:lnTo>
                  <a:lnTo>
                    <a:pt x="58200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52962" y="3183254"/>
              <a:ext cx="5820410" cy="1930400"/>
            </a:xfrm>
            <a:custGeom>
              <a:avLst/>
              <a:gdLst/>
              <a:ahLst/>
              <a:cxnLst/>
              <a:rect l="l" t="t" r="r" b="b"/>
              <a:pathLst>
                <a:path w="5820409" h="1930400">
                  <a:moveTo>
                    <a:pt x="0" y="0"/>
                  </a:moveTo>
                  <a:lnTo>
                    <a:pt x="5820092" y="0"/>
                  </a:lnTo>
                  <a:lnTo>
                    <a:pt x="5820092" y="1930400"/>
                  </a:lnTo>
                  <a:lnTo>
                    <a:pt x="0" y="1930400"/>
                  </a:lnTo>
                  <a:lnTo>
                    <a:pt x="0" y="0"/>
                  </a:lnTo>
                </a:path>
              </a:pathLst>
            </a:custGeom>
            <a:ln w="666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151947" y="3293427"/>
            <a:ext cx="408940" cy="464820"/>
            <a:chOff x="4151947" y="3293427"/>
            <a:chExt cx="408940" cy="464820"/>
          </a:xfrm>
        </p:grpSpPr>
        <p:sp>
          <p:nvSpPr>
            <p:cNvPr id="16" name="object 16"/>
            <p:cNvSpPr/>
            <p:nvPr/>
          </p:nvSpPr>
          <p:spPr>
            <a:xfrm>
              <a:off x="4180522" y="3322002"/>
              <a:ext cx="351790" cy="407670"/>
            </a:xfrm>
            <a:custGeom>
              <a:avLst/>
              <a:gdLst/>
              <a:ahLst/>
              <a:cxnLst/>
              <a:rect l="l" t="t" r="r" b="b"/>
              <a:pathLst>
                <a:path w="351789" h="407670">
                  <a:moveTo>
                    <a:pt x="175577" y="0"/>
                  </a:moveTo>
                  <a:lnTo>
                    <a:pt x="175577" y="101917"/>
                  </a:lnTo>
                  <a:lnTo>
                    <a:pt x="0" y="101917"/>
                  </a:lnTo>
                  <a:lnTo>
                    <a:pt x="0" y="305752"/>
                  </a:lnTo>
                  <a:lnTo>
                    <a:pt x="175577" y="305752"/>
                  </a:lnTo>
                  <a:lnTo>
                    <a:pt x="175577" y="407670"/>
                  </a:lnTo>
                  <a:lnTo>
                    <a:pt x="351472" y="203835"/>
                  </a:lnTo>
                  <a:lnTo>
                    <a:pt x="17557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80522" y="3322002"/>
              <a:ext cx="351790" cy="407670"/>
            </a:xfrm>
            <a:custGeom>
              <a:avLst/>
              <a:gdLst/>
              <a:ahLst/>
              <a:cxnLst/>
              <a:rect l="l" t="t" r="r" b="b"/>
              <a:pathLst>
                <a:path w="351789" h="407670">
                  <a:moveTo>
                    <a:pt x="0" y="101917"/>
                  </a:moveTo>
                  <a:lnTo>
                    <a:pt x="175577" y="101917"/>
                  </a:lnTo>
                  <a:lnTo>
                    <a:pt x="175577" y="0"/>
                  </a:lnTo>
                  <a:lnTo>
                    <a:pt x="351472" y="203835"/>
                  </a:lnTo>
                  <a:lnTo>
                    <a:pt x="175577" y="407670"/>
                  </a:lnTo>
                  <a:lnTo>
                    <a:pt x="175577" y="305752"/>
                  </a:lnTo>
                  <a:lnTo>
                    <a:pt x="0" y="305752"/>
                  </a:lnTo>
                  <a:lnTo>
                    <a:pt x="0" y="101917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352097" y="4404359"/>
            <a:ext cx="1505585" cy="619125"/>
            <a:chOff x="5352097" y="4404359"/>
            <a:chExt cx="1505585" cy="619125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52097" y="4404359"/>
              <a:ext cx="1505585" cy="6188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79719" y="4432617"/>
              <a:ext cx="1413192" cy="52641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379719" y="4432617"/>
              <a:ext cx="1413510" cy="526415"/>
            </a:xfrm>
            <a:custGeom>
              <a:avLst/>
              <a:gdLst/>
              <a:ahLst/>
              <a:cxnLst/>
              <a:rect l="l" t="t" r="r" b="b"/>
              <a:pathLst>
                <a:path w="1413509" h="526414">
                  <a:moveTo>
                    <a:pt x="0" y="0"/>
                  </a:moveTo>
                  <a:lnTo>
                    <a:pt x="1413192" y="0"/>
                  </a:lnTo>
                  <a:lnTo>
                    <a:pt x="1413192" y="526415"/>
                  </a:lnTo>
                  <a:lnTo>
                    <a:pt x="0" y="526415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259387" y="3270567"/>
            <a:ext cx="4174490" cy="1770380"/>
            <a:chOff x="5259387" y="3270567"/>
            <a:chExt cx="4174490" cy="1770380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46850" y="3276599"/>
              <a:ext cx="1234440" cy="61880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75425" y="3304222"/>
              <a:ext cx="1142365" cy="52641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575425" y="3304222"/>
              <a:ext cx="1142365" cy="526415"/>
            </a:xfrm>
            <a:custGeom>
              <a:avLst/>
              <a:gdLst/>
              <a:ahLst/>
              <a:cxnLst/>
              <a:rect l="l" t="t" r="r" b="b"/>
              <a:pathLst>
                <a:path w="1142365" h="526414">
                  <a:moveTo>
                    <a:pt x="0" y="0"/>
                  </a:moveTo>
                  <a:lnTo>
                    <a:pt x="1142365" y="0"/>
                  </a:lnTo>
                  <a:lnTo>
                    <a:pt x="1142365" y="526414"/>
                  </a:lnTo>
                  <a:lnTo>
                    <a:pt x="0" y="526414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25577" y="3855719"/>
              <a:ext cx="374967" cy="52736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63994" y="3887469"/>
              <a:ext cx="262890" cy="431800"/>
            </a:xfrm>
            <a:custGeom>
              <a:avLst/>
              <a:gdLst/>
              <a:ahLst/>
              <a:cxnLst/>
              <a:rect l="l" t="t" r="r" b="b"/>
              <a:pathLst>
                <a:path w="262890" h="431800">
                  <a:moveTo>
                    <a:pt x="197167" y="131444"/>
                  </a:moveTo>
                  <a:lnTo>
                    <a:pt x="65722" y="131444"/>
                  </a:lnTo>
                  <a:lnTo>
                    <a:pt x="65722" y="431799"/>
                  </a:lnTo>
                  <a:lnTo>
                    <a:pt x="197167" y="431799"/>
                  </a:lnTo>
                  <a:lnTo>
                    <a:pt x="197167" y="131444"/>
                  </a:lnTo>
                  <a:close/>
                </a:path>
                <a:path w="262890" h="431800">
                  <a:moveTo>
                    <a:pt x="131445" y="0"/>
                  </a:moveTo>
                  <a:lnTo>
                    <a:pt x="0" y="131444"/>
                  </a:lnTo>
                  <a:lnTo>
                    <a:pt x="262889" y="131444"/>
                  </a:lnTo>
                  <a:lnTo>
                    <a:pt x="131445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563994" y="3887469"/>
              <a:ext cx="262890" cy="431800"/>
            </a:xfrm>
            <a:custGeom>
              <a:avLst/>
              <a:gdLst/>
              <a:ahLst/>
              <a:cxnLst/>
              <a:rect l="l" t="t" r="r" b="b"/>
              <a:pathLst>
                <a:path w="262890" h="431800">
                  <a:moveTo>
                    <a:pt x="65722" y="431799"/>
                  </a:moveTo>
                  <a:lnTo>
                    <a:pt x="65722" y="131444"/>
                  </a:lnTo>
                  <a:lnTo>
                    <a:pt x="0" y="131444"/>
                  </a:lnTo>
                  <a:lnTo>
                    <a:pt x="131445" y="0"/>
                  </a:lnTo>
                  <a:lnTo>
                    <a:pt x="262889" y="131444"/>
                  </a:lnTo>
                  <a:lnTo>
                    <a:pt x="197167" y="131444"/>
                  </a:lnTo>
                  <a:lnTo>
                    <a:pt x="197167" y="431799"/>
                  </a:lnTo>
                  <a:lnTo>
                    <a:pt x="65722" y="431799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18704" y="3874134"/>
              <a:ext cx="371792" cy="52736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455217" y="3902074"/>
              <a:ext cx="262890" cy="431800"/>
            </a:xfrm>
            <a:custGeom>
              <a:avLst/>
              <a:gdLst/>
              <a:ahLst/>
              <a:cxnLst/>
              <a:rect l="l" t="t" r="r" b="b"/>
              <a:pathLst>
                <a:path w="262890" h="431800">
                  <a:moveTo>
                    <a:pt x="262890" y="300672"/>
                  </a:moveTo>
                  <a:lnTo>
                    <a:pt x="0" y="300672"/>
                  </a:lnTo>
                  <a:lnTo>
                    <a:pt x="131445" y="431800"/>
                  </a:lnTo>
                  <a:lnTo>
                    <a:pt x="262890" y="300672"/>
                  </a:lnTo>
                  <a:close/>
                </a:path>
                <a:path w="262890" h="431800">
                  <a:moveTo>
                    <a:pt x="197167" y="0"/>
                  </a:moveTo>
                  <a:lnTo>
                    <a:pt x="65722" y="0"/>
                  </a:lnTo>
                  <a:lnTo>
                    <a:pt x="65722" y="300672"/>
                  </a:lnTo>
                  <a:lnTo>
                    <a:pt x="197167" y="300672"/>
                  </a:lnTo>
                  <a:lnTo>
                    <a:pt x="19716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55217" y="3902074"/>
              <a:ext cx="262890" cy="431800"/>
            </a:xfrm>
            <a:custGeom>
              <a:avLst/>
              <a:gdLst/>
              <a:ahLst/>
              <a:cxnLst/>
              <a:rect l="l" t="t" r="r" b="b"/>
              <a:pathLst>
                <a:path w="262890" h="431800">
                  <a:moveTo>
                    <a:pt x="197167" y="0"/>
                  </a:moveTo>
                  <a:lnTo>
                    <a:pt x="197167" y="300672"/>
                  </a:lnTo>
                  <a:lnTo>
                    <a:pt x="262890" y="300672"/>
                  </a:lnTo>
                  <a:lnTo>
                    <a:pt x="131445" y="431800"/>
                  </a:lnTo>
                  <a:lnTo>
                    <a:pt x="0" y="300672"/>
                  </a:lnTo>
                  <a:lnTo>
                    <a:pt x="65722" y="300672"/>
                  </a:lnTo>
                  <a:lnTo>
                    <a:pt x="65722" y="0"/>
                  </a:lnTo>
                  <a:lnTo>
                    <a:pt x="197167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22857" y="4379912"/>
              <a:ext cx="1234440" cy="64325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50797" y="4408487"/>
              <a:ext cx="1142365" cy="55054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650797" y="4408487"/>
              <a:ext cx="1142365" cy="550545"/>
            </a:xfrm>
            <a:custGeom>
              <a:avLst/>
              <a:gdLst/>
              <a:ahLst/>
              <a:cxnLst/>
              <a:rect l="l" t="t" r="r" b="b"/>
              <a:pathLst>
                <a:path w="1142365" h="550545">
                  <a:moveTo>
                    <a:pt x="0" y="0"/>
                  </a:moveTo>
                  <a:lnTo>
                    <a:pt x="1142365" y="0"/>
                  </a:lnTo>
                  <a:lnTo>
                    <a:pt x="1142365" y="550544"/>
                  </a:lnTo>
                  <a:lnTo>
                    <a:pt x="0" y="550544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78437" y="4343717"/>
              <a:ext cx="3623310" cy="678180"/>
            </a:xfrm>
            <a:custGeom>
              <a:avLst/>
              <a:gdLst/>
              <a:ahLst/>
              <a:cxnLst/>
              <a:rect l="l" t="t" r="r" b="b"/>
              <a:pathLst>
                <a:path w="3623309" h="678179">
                  <a:moveTo>
                    <a:pt x="0" y="0"/>
                  </a:moveTo>
                  <a:lnTo>
                    <a:pt x="3623309" y="0"/>
                  </a:lnTo>
                  <a:lnTo>
                    <a:pt x="3623309" y="678180"/>
                  </a:lnTo>
                  <a:lnTo>
                    <a:pt x="0" y="67818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99120" y="3270567"/>
              <a:ext cx="1234440" cy="61563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25472" y="3296919"/>
              <a:ext cx="1142365" cy="52641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8225472" y="3296919"/>
              <a:ext cx="1142365" cy="526415"/>
            </a:xfrm>
            <a:custGeom>
              <a:avLst/>
              <a:gdLst/>
              <a:ahLst/>
              <a:cxnLst/>
              <a:rect l="l" t="t" r="r" b="b"/>
              <a:pathLst>
                <a:path w="1142365" h="526414">
                  <a:moveTo>
                    <a:pt x="0" y="0"/>
                  </a:moveTo>
                  <a:lnTo>
                    <a:pt x="1142365" y="0"/>
                  </a:lnTo>
                  <a:lnTo>
                    <a:pt x="1142365" y="526414"/>
                  </a:lnTo>
                  <a:lnTo>
                    <a:pt x="0" y="526414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29537" y="3441064"/>
              <a:ext cx="536575" cy="38100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758747" y="3467734"/>
              <a:ext cx="443230" cy="290830"/>
            </a:xfrm>
            <a:custGeom>
              <a:avLst/>
              <a:gdLst/>
              <a:ahLst/>
              <a:cxnLst/>
              <a:rect l="l" t="t" r="r" b="b"/>
              <a:pathLst>
                <a:path w="443229" h="290829">
                  <a:moveTo>
                    <a:pt x="145415" y="0"/>
                  </a:moveTo>
                  <a:lnTo>
                    <a:pt x="0" y="145414"/>
                  </a:lnTo>
                  <a:lnTo>
                    <a:pt x="145415" y="290829"/>
                  </a:lnTo>
                  <a:lnTo>
                    <a:pt x="145415" y="218122"/>
                  </a:lnTo>
                  <a:lnTo>
                    <a:pt x="370205" y="218122"/>
                  </a:lnTo>
                  <a:lnTo>
                    <a:pt x="442912" y="145414"/>
                  </a:lnTo>
                  <a:lnTo>
                    <a:pt x="370204" y="72707"/>
                  </a:lnTo>
                  <a:lnTo>
                    <a:pt x="145415" y="72707"/>
                  </a:lnTo>
                  <a:lnTo>
                    <a:pt x="145415" y="0"/>
                  </a:lnTo>
                  <a:close/>
                </a:path>
                <a:path w="443229" h="290829">
                  <a:moveTo>
                    <a:pt x="370205" y="218122"/>
                  </a:moveTo>
                  <a:lnTo>
                    <a:pt x="297497" y="218122"/>
                  </a:lnTo>
                  <a:lnTo>
                    <a:pt x="297497" y="290829"/>
                  </a:lnTo>
                  <a:lnTo>
                    <a:pt x="370205" y="218122"/>
                  </a:lnTo>
                  <a:close/>
                </a:path>
                <a:path w="443229" h="290829">
                  <a:moveTo>
                    <a:pt x="297497" y="0"/>
                  </a:moveTo>
                  <a:lnTo>
                    <a:pt x="297497" y="72707"/>
                  </a:lnTo>
                  <a:lnTo>
                    <a:pt x="370204" y="72707"/>
                  </a:lnTo>
                  <a:lnTo>
                    <a:pt x="29749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58747" y="3467734"/>
              <a:ext cx="443230" cy="290830"/>
            </a:xfrm>
            <a:custGeom>
              <a:avLst/>
              <a:gdLst/>
              <a:ahLst/>
              <a:cxnLst/>
              <a:rect l="l" t="t" r="r" b="b"/>
              <a:pathLst>
                <a:path w="443229" h="290829">
                  <a:moveTo>
                    <a:pt x="442912" y="145414"/>
                  </a:moveTo>
                  <a:lnTo>
                    <a:pt x="297497" y="290829"/>
                  </a:lnTo>
                  <a:lnTo>
                    <a:pt x="297497" y="218122"/>
                  </a:lnTo>
                  <a:lnTo>
                    <a:pt x="145415" y="218122"/>
                  </a:lnTo>
                  <a:lnTo>
                    <a:pt x="145415" y="290829"/>
                  </a:lnTo>
                  <a:lnTo>
                    <a:pt x="0" y="145414"/>
                  </a:lnTo>
                  <a:lnTo>
                    <a:pt x="145415" y="0"/>
                  </a:lnTo>
                  <a:lnTo>
                    <a:pt x="145415" y="72707"/>
                  </a:lnTo>
                  <a:lnTo>
                    <a:pt x="297497" y="72707"/>
                  </a:lnTo>
                  <a:lnTo>
                    <a:pt x="297497" y="0"/>
                  </a:lnTo>
                  <a:lnTo>
                    <a:pt x="442912" y="145414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9390697" y="3185160"/>
            <a:ext cx="1106805" cy="731520"/>
            <a:chOff x="9390697" y="3185160"/>
            <a:chExt cx="1106805" cy="731520"/>
          </a:xfrm>
        </p:grpSpPr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994264" y="3276600"/>
              <a:ext cx="502920" cy="49085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390697" y="3185160"/>
              <a:ext cx="749934" cy="731519"/>
            </a:xfrm>
            <a:prstGeom prst="rect">
              <a:avLst/>
            </a:prstGeom>
          </p:spPr>
        </p:pic>
      </p:grpSp>
      <p:pic>
        <p:nvPicPr>
          <p:cNvPr id="45" name="object 4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888672" y="3221672"/>
            <a:ext cx="749935" cy="728344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903017" y="3456304"/>
            <a:ext cx="749934" cy="731520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591184" y="3336290"/>
            <a:ext cx="1815464" cy="1982470"/>
            <a:chOff x="591184" y="3336290"/>
            <a:chExt cx="1815464" cy="1982470"/>
          </a:xfrm>
        </p:grpSpPr>
        <p:sp>
          <p:nvSpPr>
            <p:cNvPr id="48" name="object 48"/>
            <p:cNvSpPr/>
            <p:nvPr/>
          </p:nvSpPr>
          <p:spPr>
            <a:xfrm>
              <a:off x="1799590" y="3355340"/>
              <a:ext cx="588010" cy="1936750"/>
            </a:xfrm>
            <a:custGeom>
              <a:avLst/>
              <a:gdLst/>
              <a:ahLst/>
              <a:cxnLst/>
              <a:rect l="l" t="t" r="r" b="b"/>
              <a:pathLst>
                <a:path w="588010" h="1936750">
                  <a:moveTo>
                    <a:pt x="588010" y="1789430"/>
                  </a:moveTo>
                  <a:lnTo>
                    <a:pt x="294005" y="1789430"/>
                  </a:lnTo>
                  <a:lnTo>
                    <a:pt x="441007" y="1936432"/>
                  </a:lnTo>
                  <a:lnTo>
                    <a:pt x="588010" y="1789430"/>
                  </a:lnTo>
                  <a:close/>
                </a:path>
                <a:path w="588010" h="1936750">
                  <a:moveTo>
                    <a:pt x="514667" y="1041717"/>
                  </a:moveTo>
                  <a:lnTo>
                    <a:pt x="367665" y="1041717"/>
                  </a:lnTo>
                  <a:lnTo>
                    <a:pt x="367665" y="1789430"/>
                  </a:lnTo>
                  <a:lnTo>
                    <a:pt x="514667" y="1789430"/>
                  </a:lnTo>
                  <a:lnTo>
                    <a:pt x="514667" y="1041717"/>
                  </a:lnTo>
                  <a:close/>
                </a:path>
                <a:path w="588010" h="1936750">
                  <a:moveTo>
                    <a:pt x="147002" y="821055"/>
                  </a:moveTo>
                  <a:lnTo>
                    <a:pt x="0" y="968057"/>
                  </a:lnTo>
                  <a:lnTo>
                    <a:pt x="147002" y="1115060"/>
                  </a:lnTo>
                  <a:lnTo>
                    <a:pt x="147002" y="1041717"/>
                  </a:lnTo>
                  <a:lnTo>
                    <a:pt x="514667" y="1041717"/>
                  </a:lnTo>
                  <a:lnTo>
                    <a:pt x="514667" y="894715"/>
                  </a:lnTo>
                  <a:lnTo>
                    <a:pt x="147002" y="894715"/>
                  </a:lnTo>
                  <a:lnTo>
                    <a:pt x="147002" y="821055"/>
                  </a:lnTo>
                  <a:close/>
                </a:path>
                <a:path w="588010" h="1936750">
                  <a:moveTo>
                    <a:pt x="514667" y="147002"/>
                  </a:moveTo>
                  <a:lnTo>
                    <a:pt x="367665" y="147002"/>
                  </a:lnTo>
                  <a:lnTo>
                    <a:pt x="367665" y="894715"/>
                  </a:lnTo>
                  <a:lnTo>
                    <a:pt x="514667" y="894715"/>
                  </a:lnTo>
                  <a:lnTo>
                    <a:pt x="514667" y="147002"/>
                  </a:lnTo>
                  <a:close/>
                </a:path>
                <a:path w="588010" h="1936750">
                  <a:moveTo>
                    <a:pt x="441007" y="0"/>
                  </a:moveTo>
                  <a:lnTo>
                    <a:pt x="294005" y="147002"/>
                  </a:lnTo>
                  <a:lnTo>
                    <a:pt x="588010" y="147002"/>
                  </a:lnTo>
                  <a:lnTo>
                    <a:pt x="44100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799590" y="3355340"/>
              <a:ext cx="588010" cy="1936750"/>
            </a:xfrm>
            <a:custGeom>
              <a:avLst/>
              <a:gdLst/>
              <a:ahLst/>
              <a:cxnLst/>
              <a:rect l="l" t="t" r="r" b="b"/>
              <a:pathLst>
                <a:path w="588010" h="1936750">
                  <a:moveTo>
                    <a:pt x="441007" y="1936432"/>
                  </a:moveTo>
                  <a:lnTo>
                    <a:pt x="294005" y="1789430"/>
                  </a:lnTo>
                  <a:lnTo>
                    <a:pt x="367665" y="1789430"/>
                  </a:lnTo>
                  <a:lnTo>
                    <a:pt x="367665" y="1041717"/>
                  </a:lnTo>
                  <a:lnTo>
                    <a:pt x="147002" y="1041717"/>
                  </a:lnTo>
                  <a:lnTo>
                    <a:pt x="147002" y="1115060"/>
                  </a:lnTo>
                  <a:lnTo>
                    <a:pt x="0" y="968057"/>
                  </a:lnTo>
                  <a:lnTo>
                    <a:pt x="147002" y="821055"/>
                  </a:lnTo>
                  <a:lnTo>
                    <a:pt x="147002" y="894715"/>
                  </a:lnTo>
                  <a:lnTo>
                    <a:pt x="367665" y="894715"/>
                  </a:lnTo>
                  <a:lnTo>
                    <a:pt x="367665" y="147002"/>
                  </a:lnTo>
                  <a:lnTo>
                    <a:pt x="294005" y="147002"/>
                  </a:lnTo>
                  <a:lnTo>
                    <a:pt x="441007" y="0"/>
                  </a:lnTo>
                  <a:lnTo>
                    <a:pt x="588010" y="147002"/>
                  </a:lnTo>
                  <a:lnTo>
                    <a:pt x="514667" y="147002"/>
                  </a:lnTo>
                  <a:lnTo>
                    <a:pt x="514667" y="1789430"/>
                  </a:lnTo>
                  <a:lnTo>
                    <a:pt x="588010" y="1789430"/>
                  </a:lnTo>
                  <a:lnTo>
                    <a:pt x="441007" y="1936432"/>
                  </a:lnTo>
                </a:path>
              </a:pathLst>
            </a:custGeom>
            <a:ln w="38099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0392" y="4004945"/>
              <a:ext cx="1219200" cy="67055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49604" y="4054157"/>
              <a:ext cx="1085214" cy="536575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649604" y="4054157"/>
              <a:ext cx="1085215" cy="536575"/>
            </a:xfrm>
            <a:custGeom>
              <a:avLst/>
              <a:gdLst/>
              <a:ahLst/>
              <a:cxnLst/>
              <a:rect l="l" t="t" r="r" b="b"/>
              <a:pathLst>
                <a:path w="1085214" h="536575">
                  <a:moveTo>
                    <a:pt x="0" y="268287"/>
                  </a:moveTo>
                  <a:lnTo>
                    <a:pt x="14287" y="206692"/>
                  </a:lnTo>
                  <a:lnTo>
                    <a:pt x="55245" y="150177"/>
                  </a:lnTo>
                  <a:lnTo>
                    <a:pt x="84454" y="124459"/>
                  </a:lnTo>
                  <a:lnTo>
                    <a:pt x="119062" y="100329"/>
                  </a:lnTo>
                  <a:lnTo>
                    <a:pt x="159067" y="78422"/>
                  </a:lnTo>
                  <a:lnTo>
                    <a:pt x="203200" y="59054"/>
                  </a:lnTo>
                  <a:lnTo>
                    <a:pt x="251777" y="41909"/>
                  </a:lnTo>
                  <a:lnTo>
                    <a:pt x="304164" y="27304"/>
                  </a:lnTo>
                  <a:lnTo>
                    <a:pt x="359727" y="15557"/>
                  </a:lnTo>
                  <a:lnTo>
                    <a:pt x="418147" y="6984"/>
                  </a:lnTo>
                  <a:lnTo>
                    <a:pt x="479425" y="1904"/>
                  </a:lnTo>
                  <a:lnTo>
                    <a:pt x="542607" y="0"/>
                  </a:lnTo>
                  <a:lnTo>
                    <a:pt x="606107" y="1904"/>
                  </a:lnTo>
                  <a:lnTo>
                    <a:pt x="667067" y="6984"/>
                  </a:lnTo>
                  <a:lnTo>
                    <a:pt x="725805" y="15557"/>
                  </a:lnTo>
                  <a:lnTo>
                    <a:pt x="781367" y="27304"/>
                  </a:lnTo>
                  <a:lnTo>
                    <a:pt x="833437" y="41909"/>
                  </a:lnTo>
                  <a:lnTo>
                    <a:pt x="882014" y="59054"/>
                  </a:lnTo>
                  <a:lnTo>
                    <a:pt x="926464" y="78422"/>
                  </a:lnTo>
                  <a:lnTo>
                    <a:pt x="966152" y="100329"/>
                  </a:lnTo>
                  <a:lnTo>
                    <a:pt x="1000759" y="124459"/>
                  </a:lnTo>
                  <a:lnTo>
                    <a:pt x="1030287" y="150177"/>
                  </a:lnTo>
                  <a:lnTo>
                    <a:pt x="1070927" y="206692"/>
                  </a:lnTo>
                  <a:lnTo>
                    <a:pt x="1085214" y="268287"/>
                  </a:lnTo>
                  <a:lnTo>
                    <a:pt x="1081722" y="299402"/>
                  </a:lnTo>
                  <a:lnTo>
                    <a:pt x="1053782" y="358774"/>
                  </a:lnTo>
                  <a:lnTo>
                    <a:pt x="1000759" y="412114"/>
                  </a:lnTo>
                  <a:lnTo>
                    <a:pt x="966152" y="435927"/>
                  </a:lnTo>
                  <a:lnTo>
                    <a:pt x="926464" y="457834"/>
                  </a:lnTo>
                  <a:lnTo>
                    <a:pt x="882014" y="477519"/>
                  </a:lnTo>
                  <a:lnTo>
                    <a:pt x="833437" y="494664"/>
                  </a:lnTo>
                  <a:lnTo>
                    <a:pt x="781367" y="509269"/>
                  </a:lnTo>
                  <a:lnTo>
                    <a:pt x="725805" y="520699"/>
                  </a:lnTo>
                  <a:lnTo>
                    <a:pt x="667067" y="529272"/>
                  </a:lnTo>
                  <a:lnTo>
                    <a:pt x="606107" y="534669"/>
                  </a:lnTo>
                  <a:lnTo>
                    <a:pt x="542607" y="536574"/>
                  </a:lnTo>
                  <a:lnTo>
                    <a:pt x="479425" y="534669"/>
                  </a:lnTo>
                  <a:lnTo>
                    <a:pt x="418147" y="529272"/>
                  </a:lnTo>
                  <a:lnTo>
                    <a:pt x="359727" y="520699"/>
                  </a:lnTo>
                  <a:lnTo>
                    <a:pt x="304164" y="509269"/>
                  </a:lnTo>
                  <a:lnTo>
                    <a:pt x="251777" y="494664"/>
                  </a:lnTo>
                  <a:lnTo>
                    <a:pt x="203200" y="477519"/>
                  </a:lnTo>
                  <a:lnTo>
                    <a:pt x="159067" y="457834"/>
                  </a:lnTo>
                  <a:lnTo>
                    <a:pt x="119062" y="435927"/>
                  </a:lnTo>
                  <a:lnTo>
                    <a:pt x="84454" y="412114"/>
                  </a:lnTo>
                  <a:lnTo>
                    <a:pt x="55245" y="386079"/>
                  </a:lnTo>
                  <a:lnTo>
                    <a:pt x="14287" y="329882"/>
                  </a:lnTo>
                  <a:lnTo>
                    <a:pt x="0" y="268287"/>
                  </a:lnTo>
                </a:path>
              </a:pathLst>
            </a:custGeom>
            <a:ln w="57149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91184" y="4587240"/>
              <a:ext cx="749935" cy="73152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03959" y="4572000"/>
              <a:ext cx="749935" cy="731519"/>
            </a:xfrm>
            <a:prstGeom prst="rect">
              <a:avLst/>
            </a:prstGeom>
          </p:spPr>
        </p:pic>
      </p:grpSp>
      <p:pic>
        <p:nvPicPr>
          <p:cNvPr id="55" name="object 5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217920" y="3425825"/>
            <a:ext cx="1932304" cy="1892935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471930" y="3520440"/>
            <a:ext cx="749934" cy="731520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487169" y="4809807"/>
            <a:ext cx="749934" cy="731520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977640" y="3691254"/>
            <a:ext cx="749935" cy="731519"/>
          </a:xfrm>
          <a:prstGeom prst="rect">
            <a:avLst/>
          </a:prstGeom>
        </p:spPr>
      </p:pic>
      <p:grpSp>
        <p:nvGrpSpPr>
          <p:cNvPr id="59" name="object 59"/>
          <p:cNvGrpSpPr/>
          <p:nvPr/>
        </p:nvGrpSpPr>
        <p:grpSpPr>
          <a:xfrm>
            <a:off x="665797" y="5355272"/>
            <a:ext cx="9838055" cy="774065"/>
            <a:chOff x="665797" y="5355272"/>
            <a:chExt cx="9838055" cy="774065"/>
          </a:xfrm>
        </p:grpSpPr>
        <p:sp>
          <p:nvSpPr>
            <p:cNvPr id="60" name="object 60"/>
            <p:cNvSpPr/>
            <p:nvPr/>
          </p:nvSpPr>
          <p:spPr>
            <a:xfrm>
              <a:off x="673734" y="5496559"/>
              <a:ext cx="9822180" cy="550545"/>
            </a:xfrm>
            <a:custGeom>
              <a:avLst/>
              <a:gdLst/>
              <a:ahLst/>
              <a:cxnLst/>
              <a:rect l="l" t="t" r="r" b="b"/>
              <a:pathLst>
                <a:path w="9822180" h="550545">
                  <a:moveTo>
                    <a:pt x="9822180" y="0"/>
                  </a:moveTo>
                  <a:lnTo>
                    <a:pt x="0" y="0"/>
                  </a:lnTo>
                  <a:lnTo>
                    <a:pt x="0" y="550544"/>
                  </a:lnTo>
                  <a:lnTo>
                    <a:pt x="9822180" y="550544"/>
                  </a:lnTo>
                  <a:lnTo>
                    <a:pt x="9822180" y="0"/>
                  </a:lnTo>
                  <a:close/>
                </a:path>
              </a:pathLst>
            </a:custGeom>
            <a:solidFill>
              <a:srgbClr val="2B4952">
                <a:alpha val="7686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73734" y="5496559"/>
              <a:ext cx="9822180" cy="550545"/>
            </a:xfrm>
            <a:custGeom>
              <a:avLst/>
              <a:gdLst/>
              <a:ahLst/>
              <a:cxnLst/>
              <a:rect l="l" t="t" r="r" b="b"/>
              <a:pathLst>
                <a:path w="9822180" h="550545">
                  <a:moveTo>
                    <a:pt x="0" y="0"/>
                  </a:moveTo>
                  <a:lnTo>
                    <a:pt x="9822180" y="0"/>
                  </a:lnTo>
                  <a:lnTo>
                    <a:pt x="9822180" y="550544"/>
                  </a:lnTo>
                  <a:lnTo>
                    <a:pt x="0" y="550544"/>
                  </a:lnTo>
                  <a:lnTo>
                    <a:pt x="0" y="0"/>
                  </a:lnTo>
                </a:path>
              </a:pathLst>
            </a:custGeom>
            <a:ln w="158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56297" y="5407024"/>
              <a:ext cx="697865" cy="69500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729152" y="5355272"/>
              <a:ext cx="774065" cy="774065"/>
            </a:xfrm>
            <a:prstGeom prst="rect">
              <a:avLst/>
            </a:prstGeom>
          </p:spPr>
        </p:pic>
      </p:grpSp>
      <p:sp>
        <p:nvSpPr>
          <p:cNvPr id="64" name="object 64"/>
          <p:cNvSpPr txBox="1">
            <a:spLocks noGrp="1"/>
          </p:cNvSpPr>
          <p:nvPr>
            <p:ph type="title"/>
          </p:nvPr>
        </p:nvSpPr>
        <p:spPr>
          <a:xfrm>
            <a:off x="855344" y="405129"/>
            <a:ext cx="4624070" cy="618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155" dirty="0">
                <a:solidFill>
                  <a:srgbClr val="000000"/>
                </a:solidFill>
              </a:rPr>
              <a:t>Τυπικές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τεχνολογίες</a:t>
            </a:r>
            <a:r>
              <a:rPr sz="2000" spc="265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λειτουργίας</a:t>
            </a:r>
            <a:r>
              <a:rPr sz="2000" spc="254" dirty="0">
                <a:solidFill>
                  <a:srgbClr val="000000"/>
                </a:solidFill>
              </a:rPr>
              <a:t> </a:t>
            </a:r>
            <a:r>
              <a:rPr sz="2000" spc="130" dirty="0">
                <a:solidFill>
                  <a:srgbClr val="000000"/>
                </a:solidFill>
              </a:rPr>
              <a:t>των </a:t>
            </a:r>
            <a:r>
              <a:rPr sz="2000" spc="-440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συστημάτων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ηλεκτρικής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ενέργειας</a:t>
            </a:r>
            <a:endParaRPr sz="2000"/>
          </a:p>
        </p:txBody>
      </p:sp>
      <p:sp>
        <p:nvSpPr>
          <p:cNvPr id="65" name="object 65"/>
          <p:cNvSpPr txBox="1"/>
          <p:nvPr/>
        </p:nvSpPr>
        <p:spPr>
          <a:xfrm>
            <a:off x="691515" y="1370330"/>
            <a:ext cx="11190605" cy="149098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755"/>
              </a:spcBef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επιτευχθεί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αυτός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τύπος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ελέγχου,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απαιτούνται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πολλαπλοί</a:t>
            </a:r>
            <a:endParaRPr sz="1250">
              <a:latin typeface="Calibri"/>
              <a:cs typeface="Calibri"/>
            </a:endParaRPr>
          </a:p>
          <a:p>
            <a:pPr marL="103505" marR="5080">
              <a:lnSpc>
                <a:spcPct val="143700"/>
              </a:lnSpc>
            </a:pPr>
            <a:r>
              <a:rPr sz="1250" b="1" spc="85" dirty="0">
                <a:latin typeface="Calibri"/>
                <a:cs typeface="Calibri"/>
              </a:rPr>
              <a:t>Οι</a:t>
            </a:r>
            <a:r>
              <a:rPr sz="1250" b="1" spc="50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τεχνολογίες</a:t>
            </a:r>
            <a:r>
              <a:rPr sz="1250" b="1" spc="60" dirty="0">
                <a:latin typeface="Calibri"/>
                <a:cs typeface="Calibri"/>
              </a:rPr>
              <a:t> </a:t>
            </a:r>
            <a:r>
              <a:rPr sz="1250" b="1" spc="95" dirty="0">
                <a:latin typeface="Calibri"/>
                <a:cs typeface="Calibri"/>
              </a:rPr>
              <a:t>πληροφοριών</a:t>
            </a:r>
            <a:r>
              <a:rPr sz="1250" b="1" spc="65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και</a:t>
            </a:r>
            <a:r>
              <a:rPr sz="1250" b="1" spc="55" dirty="0">
                <a:latin typeface="Calibri"/>
                <a:cs typeface="Calibri"/>
              </a:rPr>
              <a:t> </a:t>
            </a:r>
            <a:r>
              <a:rPr sz="1250" b="1" spc="85" dirty="0">
                <a:latin typeface="Calibri"/>
                <a:cs typeface="Calibri"/>
              </a:rPr>
              <a:t>επικοινωνιών</a:t>
            </a:r>
            <a:r>
              <a:rPr sz="1250" b="1" spc="65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ICT</a:t>
            </a:r>
            <a:r>
              <a:rPr sz="1250" b="1" spc="60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Information</a:t>
            </a:r>
            <a:r>
              <a:rPr sz="1250" b="1" spc="55" dirty="0">
                <a:latin typeface="Calibri"/>
                <a:cs typeface="Calibri"/>
              </a:rPr>
              <a:t> </a:t>
            </a:r>
            <a:r>
              <a:rPr sz="1250" b="1" spc="95" dirty="0">
                <a:latin typeface="Calibri"/>
                <a:cs typeface="Calibri"/>
              </a:rPr>
              <a:t>and</a:t>
            </a:r>
            <a:r>
              <a:rPr sz="1250" b="1" spc="55" dirty="0">
                <a:latin typeface="Calibri"/>
                <a:cs typeface="Calibri"/>
              </a:rPr>
              <a:t> </a:t>
            </a:r>
            <a:r>
              <a:rPr sz="1250" b="1" spc="90" dirty="0">
                <a:latin typeface="Calibri"/>
                <a:cs typeface="Calibri"/>
              </a:rPr>
              <a:t>Communication</a:t>
            </a:r>
            <a:r>
              <a:rPr sz="1250" b="1" spc="60" dirty="0">
                <a:latin typeface="Calibri"/>
                <a:cs typeface="Calibri"/>
              </a:rPr>
              <a:t> </a:t>
            </a:r>
            <a:r>
              <a:rPr sz="1250" b="1" spc="85" dirty="0">
                <a:latin typeface="Calibri"/>
                <a:cs typeface="Calibri"/>
              </a:rPr>
              <a:t>Technology</a:t>
            </a:r>
            <a:r>
              <a:rPr sz="1250" b="1" spc="55" dirty="0">
                <a:latin typeface="Calibri"/>
                <a:cs typeface="Calibri"/>
              </a:rPr>
              <a:t> - </a:t>
            </a:r>
            <a:r>
              <a:rPr sz="1250" b="1" spc="80" dirty="0">
                <a:latin typeface="Calibri"/>
                <a:cs typeface="Calibri"/>
              </a:rPr>
              <a:t>Τεχνολογίες</a:t>
            </a:r>
            <a:r>
              <a:rPr sz="1250" b="1" spc="60" dirty="0">
                <a:latin typeface="Calibri"/>
                <a:cs typeface="Calibri"/>
              </a:rPr>
              <a:t> </a:t>
            </a:r>
            <a:r>
              <a:rPr sz="1250" b="1" spc="90" dirty="0">
                <a:latin typeface="Calibri"/>
                <a:cs typeface="Calibri"/>
              </a:rPr>
              <a:t>Πληροφορικής</a:t>
            </a:r>
            <a:r>
              <a:rPr sz="1250" b="1" spc="55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και</a:t>
            </a:r>
            <a:r>
              <a:rPr sz="1250" b="1" spc="55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Επικοινωνιών)) </a:t>
            </a:r>
            <a:r>
              <a:rPr sz="1250" b="1" spc="-270" dirty="0">
                <a:latin typeface="Calibri"/>
                <a:cs typeface="Calibri"/>
              </a:rPr>
              <a:t> </a:t>
            </a:r>
            <a:r>
              <a:rPr sz="1250" b="1" spc="90" dirty="0">
                <a:latin typeface="Calibri"/>
                <a:cs typeface="Calibri"/>
              </a:rPr>
              <a:t>αναδύονται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50">
              <a:latin typeface="Calibri"/>
              <a:cs typeface="Calibri"/>
            </a:endParaRPr>
          </a:p>
          <a:p>
            <a:pPr marL="396875" marR="4290060" lvl="1" indent="-182880">
              <a:lnSpc>
                <a:spcPts val="1300"/>
              </a:lnSpc>
              <a:spcBef>
                <a:spcPts val="5"/>
              </a:spcBef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spc="135" dirty="0">
                <a:latin typeface="Calibri"/>
                <a:cs typeface="Calibri"/>
              </a:rPr>
              <a:t>Μέσω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των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ICT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Τεχνολογίες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Πληροφορικής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και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Επικοινωνιών)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οι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ανθρώπινοι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χειριστές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μπορούν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τοπικά/απομακρυσμένα) </a:t>
            </a:r>
            <a:r>
              <a:rPr sz="1100" spc="110" dirty="0">
                <a:latin typeface="Calibri"/>
                <a:cs typeface="Calibri"/>
              </a:rPr>
              <a:t>να παρακολουθούν </a:t>
            </a:r>
            <a:r>
              <a:rPr sz="1100" spc="90" dirty="0">
                <a:latin typeface="Calibri"/>
                <a:cs typeface="Calibri"/>
              </a:rPr>
              <a:t>και </a:t>
            </a:r>
            <a:r>
              <a:rPr sz="1100" spc="110" dirty="0">
                <a:latin typeface="Calibri"/>
                <a:cs typeface="Calibri"/>
              </a:rPr>
              <a:t>να </a:t>
            </a:r>
            <a:r>
              <a:rPr sz="1100" spc="100" dirty="0">
                <a:latin typeface="Calibri"/>
                <a:cs typeface="Calibri"/>
              </a:rPr>
              <a:t>ελέγχουν φυσικές </a:t>
            </a:r>
            <a:r>
              <a:rPr sz="1100" spc="95" dirty="0">
                <a:latin typeface="Calibri"/>
                <a:cs typeface="Calibri"/>
              </a:rPr>
              <a:t>διεργασίες/συσκευές 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που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εκτελούνται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κοντά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σε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κρίσιμες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υποδομές,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δημιουργώντας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ένα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είδος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κλειστού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βρόχου.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32180" y="4062412"/>
            <a:ext cx="450215" cy="252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0" algn="r">
              <a:lnSpc>
                <a:spcPts val="890"/>
              </a:lnSpc>
              <a:spcBef>
                <a:spcPts val="100"/>
              </a:spcBef>
            </a:pPr>
            <a:r>
              <a:rPr sz="750" b="1" spc="20" dirty="0">
                <a:solidFill>
                  <a:srgbClr val="FFFFFF"/>
                </a:solidFill>
                <a:latin typeface="Calibri"/>
                <a:cs typeface="Calibri"/>
              </a:rPr>
              <a:t>Κεντρικό</a:t>
            </a:r>
            <a:endParaRPr sz="750">
              <a:latin typeface="Calibri"/>
              <a:cs typeface="Calibri"/>
            </a:endParaRPr>
          </a:p>
          <a:p>
            <a:pPr marR="5080" algn="r">
              <a:lnSpc>
                <a:spcPts val="890"/>
              </a:lnSpc>
            </a:pPr>
            <a:r>
              <a:rPr sz="750" b="1" spc="10" dirty="0">
                <a:solidFill>
                  <a:srgbClr val="FFFFFF"/>
                </a:solidFill>
                <a:latin typeface="Calibri"/>
                <a:cs typeface="Calibri"/>
              </a:rPr>
              <a:t>δίκτυο.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877820" y="3342004"/>
            <a:ext cx="63246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Υποσταθμός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865120" y="3716020"/>
            <a:ext cx="61595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ποσ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αθμό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865120" y="4090034"/>
            <a:ext cx="61595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ποσ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αθμό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865120" y="4464050"/>
            <a:ext cx="61595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ποσ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αθμό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865120" y="4838065"/>
            <a:ext cx="61595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ποσ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αθμό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792345" y="3166745"/>
            <a:ext cx="763905" cy="36385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40970">
              <a:lnSpc>
                <a:spcPts val="880"/>
              </a:lnSpc>
              <a:spcBef>
                <a:spcPts val="145"/>
              </a:spcBef>
            </a:pPr>
            <a:r>
              <a:rPr sz="750" b="1" spc="5" dirty="0">
                <a:latin typeface="Calibri"/>
                <a:cs typeface="Calibri"/>
              </a:rPr>
              <a:t>ΥΠ</a:t>
            </a:r>
            <a:r>
              <a:rPr sz="750" b="1" spc="10" dirty="0">
                <a:latin typeface="Calibri"/>
                <a:cs typeface="Calibri"/>
              </a:rPr>
              <a:t>Ο</a:t>
            </a:r>
            <a:r>
              <a:rPr sz="750" b="1" dirty="0">
                <a:latin typeface="Calibri"/>
                <a:cs typeface="Calibri"/>
              </a:rPr>
              <a:t>Σ</a:t>
            </a:r>
            <a:r>
              <a:rPr sz="750" b="1" spc="5" dirty="0">
                <a:latin typeface="Calibri"/>
                <a:cs typeface="Calibri"/>
              </a:rPr>
              <a:t>ΤΑ</a:t>
            </a:r>
            <a:r>
              <a:rPr sz="750" b="1" spc="10" dirty="0">
                <a:latin typeface="Calibri"/>
                <a:cs typeface="Calibri"/>
              </a:rPr>
              <a:t>ΘΜΌΣ  </a:t>
            </a:r>
            <a:r>
              <a:rPr sz="750" b="1" spc="-5" dirty="0">
                <a:latin typeface="Calibri"/>
                <a:cs typeface="Calibri"/>
              </a:rPr>
              <a:t>ΗΛΕΚΤΡΙΚΉΣ </a:t>
            </a:r>
            <a:r>
              <a:rPr sz="750" b="1" dirty="0">
                <a:latin typeface="Calibri"/>
                <a:cs typeface="Calibri"/>
              </a:rPr>
              <a:t> </a:t>
            </a:r>
            <a:r>
              <a:rPr sz="750" b="1" spc="-5" dirty="0">
                <a:latin typeface="Calibri"/>
                <a:cs typeface="Calibri"/>
              </a:rPr>
              <a:t>ΕΝΈΡΓΕΙΑΣ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732145" y="3991927"/>
            <a:ext cx="38481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40" dirty="0">
                <a:latin typeface="Calibri"/>
                <a:cs typeface="Calibri"/>
              </a:rPr>
              <a:t>μέτρηση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767229" y="4494025"/>
            <a:ext cx="76962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20" dirty="0" err="1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60" dirty="0" err="1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55" dirty="0" err="1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850" b="1" spc="60" dirty="0" err="1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850" b="1" spc="35" dirty="0" err="1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50" b="1" spc="60" dirty="0" err="1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850" b="1" spc="55" dirty="0" err="1">
                <a:solidFill>
                  <a:srgbClr val="FFFFFF"/>
                </a:solidFill>
                <a:latin typeface="Calibri"/>
                <a:cs typeface="Calibri"/>
              </a:rPr>
              <a:t>ρε</a:t>
            </a:r>
            <a:r>
              <a:rPr lang="el-GR" sz="850" b="1" spc="5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741159" y="3291522"/>
            <a:ext cx="554990" cy="28257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91440" marR="5080" indent="-78740">
              <a:lnSpc>
                <a:spcPts val="1000"/>
              </a:lnSpc>
              <a:spcBef>
                <a:spcPts val="150"/>
              </a:spcBef>
            </a:pP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Ελεγκτές 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10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έλεγ</a:t>
            </a:r>
            <a:r>
              <a:rPr sz="850" b="1" spc="20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850" b="1" spc="2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609330" y="3375659"/>
            <a:ext cx="26352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850" b="1" spc="1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85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850" b="1" spc="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714615" y="3776979"/>
            <a:ext cx="652145" cy="238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700" b="1" spc="60" dirty="0">
                <a:latin typeface="Calibri"/>
                <a:cs typeface="Calibri"/>
              </a:rPr>
              <a:t>Διοίκηση και </a:t>
            </a:r>
            <a:r>
              <a:rPr sz="700" b="1" spc="65" dirty="0">
                <a:latin typeface="Calibri"/>
                <a:cs typeface="Calibri"/>
              </a:rPr>
              <a:t> </a:t>
            </a:r>
            <a:r>
              <a:rPr sz="700" b="1" spc="60" dirty="0">
                <a:latin typeface="Calibri"/>
                <a:cs typeface="Calibri"/>
              </a:rPr>
              <a:t>έλεγχος</a:t>
            </a:r>
            <a:r>
              <a:rPr sz="700" b="1" spc="-25" dirty="0">
                <a:latin typeface="Calibri"/>
                <a:cs typeface="Calibri"/>
              </a:rPr>
              <a:t> </a:t>
            </a:r>
            <a:r>
              <a:rPr sz="700" b="1" spc="60" dirty="0">
                <a:latin typeface="Calibri"/>
                <a:cs typeface="Calibri"/>
              </a:rPr>
              <a:t>(C&amp;C)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873841" y="4513262"/>
            <a:ext cx="77724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Εν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986519" y="4368165"/>
            <a:ext cx="504190" cy="24193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ct val="66900"/>
              </a:lnSpc>
              <a:spcBef>
                <a:spcPts val="434"/>
              </a:spcBef>
            </a:pPr>
            <a:r>
              <a:rPr sz="850" b="1" spc="50" dirty="0">
                <a:latin typeface="Calibri"/>
                <a:cs typeface="Calibri"/>
              </a:rPr>
              <a:t>Σ</a:t>
            </a:r>
            <a:r>
              <a:rPr sz="850" b="1" spc="55" dirty="0">
                <a:latin typeface="Calibri"/>
                <a:cs typeface="Calibri"/>
              </a:rPr>
              <a:t>υ</a:t>
            </a:r>
            <a:r>
              <a:rPr sz="850" b="1" spc="60" dirty="0">
                <a:latin typeface="Calibri"/>
                <a:cs typeface="Calibri"/>
              </a:rPr>
              <a:t>σ</a:t>
            </a:r>
            <a:r>
              <a:rPr sz="850" b="1" spc="50" dirty="0">
                <a:latin typeface="Calibri"/>
                <a:cs typeface="Calibri"/>
              </a:rPr>
              <a:t>κ</a:t>
            </a:r>
            <a:r>
              <a:rPr sz="850" b="1" spc="45" dirty="0">
                <a:latin typeface="Calibri"/>
                <a:cs typeface="Calibri"/>
              </a:rPr>
              <a:t>ε</a:t>
            </a:r>
            <a:r>
              <a:rPr sz="850" b="1" spc="55" dirty="0">
                <a:latin typeface="Calibri"/>
                <a:cs typeface="Calibri"/>
              </a:rPr>
              <a:t>υ</a:t>
            </a:r>
            <a:r>
              <a:rPr sz="850" b="1" spc="45" dirty="0">
                <a:latin typeface="Calibri"/>
                <a:cs typeface="Calibri"/>
              </a:rPr>
              <a:t>έ</a:t>
            </a:r>
            <a:r>
              <a:rPr sz="850" b="1" spc="35" dirty="0">
                <a:latin typeface="Calibri"/>
                <a:cs typeface="Calibri"/>
              </a:rPr>
              <a:t>ς  </a:t>
            </a:r>
            <a:r>
              <a:rPr sz="850" b="1" spc="40" dirty="0">
                <a:latin typeface="Calibri"/>
                <a:cs typeface="Calibri"/>
              </a:rPr>
              <a:t>πεδίου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1183937" y="6075679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22554" y="6246177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725295" y="5543867"/>
            <a:ext cx="569976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Ίντερνετ,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ασύρματη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επικοινωνία,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6G/5G,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τρόπος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νέφους,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εικονικοποίηση,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...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1367769" y="194945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64" name="object 64"/>
          <p:cNvSpPr txBox="1">
            <a:spLocks noGrp="1"/>
          </p:cNvSpPr>
          <p:nvPr>
            <p:ph type="title"/>
          </p:nvPr>
        </p:nvSpPr>
        <p:spPr>
          <a:xfrm>
            <a:off x="855344" y="405129"/>
            <a:ext cx="4731385" cy="618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155" dirty="0">
                <a:solidFill>
                  <a:srgbClr val="000000"/>
                </a:solidFill>
              </a:rPr>
              <a:t>Τυπικές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λειτουργικές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τεχνολογίες</a:t>
            </a:r>
            <a:r>
              <a:rPr sz="2000" spc="270" dirty="0">
                <a:solidFill>
                  <a:srgbClr val="000000"/>
                </a:solidFill>
              </a:rPr>
              <a:t> </a:t>
            </a:r>
            <a:r>
              <a:rPr sz="2000" spc="130" dirty="0">
                <a:solidFill>
                  <a:srgbClr val="000000"/>
                </a:solidFill>
              </a:rPr>
              <a:t>των </a:t>
            </a:r>
            <a:r>
              <a:rPr sz="2000" spc="-440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συστημάτων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ηλεκτρικής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ενέργειας</a:t>
            </a:r>
            <a:endParaRPr sz="2000"/>
          </a:p>
        </p:txBody>
      </p:sp>
      <p:sp>
        <p:nvSpPr>
          <p:cNvPr id="65" name="object 65"/>
          <p:cNvSpPr txBox="1"/>
          <p:nvPr/>
        </p:nvSpPr>
        <p:spPr>
          <a:xfrm>
            <a:off x="691515" y="1390570"/>
            <a:ext cx="11179810" cy="156934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550"/>
              </a:spcBef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spc="155" dirty="0">
                <a:latin typeface="Calibri"/>
                <a:cs typeface="Calibri"/>
              </a:rPr>
              <a:t>Η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διασύνδεση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συστημάτων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και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εξαρτημάτων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μπορεί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πραγματοποιηθεί</a:t>
            </a:r>
            <a:r>
              <a:rPr sz="1250" spc="7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μέσω:</a:t>
            </a:r>
            <a:endParaRPr sz="12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80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45" dirty="0">
                <a:latin typeface="Calibri"/>
                <a:cs typeface="Calibri"/>
              </a:rPr>
              <a:t>Σειριακή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επικοινωνία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ή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επικοινωνία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TCP/IP</a:t>
            </a:r>
            <a:endParaRPr sz="11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85" dirty="0">
                <a:latin typeface="Calibri"/>
                <a:cs typeface="Calibri"/>
              </a:rPr>
              <a:t>Διακομιστές/Εξυπηρετητές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135" dirty="0">
                <a:latin typeface="Calibri"/>
                <a:cs typeface="Calibri"/>
              </a:rPr>
              <a:t>πύλης/υποσύστημα</a:t>
            </a:r>
            <a:r>
              <a:rPr sz="1100" spc="125" dirty="0">
                <a:latin typeface="Calibri"/>
                <a:cs typeface="Calibri"/>
              </a:rPr>
              <a:t> (backend</a:t>
            </a:r>
            <a:r>
              <a:rPr sz="1100" spc="130" dirty="0">
                <a:latin typeface="Calibri"/>
                <a:cs typeface="Calibri"/>
              </a:rPr>
              <a:t> development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-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135" dirty="0">
                <a:latin typeface="Calibri"/>
                <a:cs typeface="Calibri"/>
              </a:rPr>
              <a:t>προγραμματισμός</a:t>
            </a:r>
            <a:r>
              <a:rPr sz="1100" spc="130" dirty="0">
                <a:latin typeface="Calibri"/>
                <a:cs typeface="Calibri"/>
              </a:rPr>
              <a:t> υποδομής)</a:t>
            </a:r>
            <a:endParaRPr sz="11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9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100" dirty="0">
                <a:latin typeface="Calibri"/>
                <a:cs typeface="Calibri"/>
              </a:rPr>
              <a:t>Υποδομές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25" dirty="0">
                <a:latin typeface="Calibri"/>
                <a:cs typeface="Calibri"/>
              </a:rPr>
              <a:t>τρόπων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120" dirty="0">
                <a:latin typeface="Calibri"/>
                <a:cs typeface="Calibri"/>
              </a:rPr>
              <a:t>νέφους/επιφανειών</a:t>
            </a:r>
            <a:endParaRPr sz="1100" dirty="0">
              <a:latin typeface="Calibri"/>
              <a:cs typeface="Calibri"/>
            </a:endParaRPr>
          </a:p>
          <a:p>
            <a:pPr marL="396240" marR="5080" lvl="1" indent="-182245">
              <a:lnSpc>
                <a:spcPct val="101699"/>
              </a:lnSpc>
              <a:spcBef>
                <a:spcPts val="1019"/>
              </a:spcBef>
              <a:buSzPct val="145454"/>
              <a:buFont typeface="Arial"/>
              <a:buChar char="•"/>
              <a:tabLst>
                <a:tab pos="487680" algn="l"/>
                <a:tab pos="488315" algn="l"/>
              </a:tabLst>
            </a:pPr>
            <a:r>
              <a:rPr dirty="0"/>
              <a:t>	</a:t>
            </a:r>
            <a:r>
              <a:rPr sz="1100" spc="75" dirty="0">
                <a:latin typeface="Calibri"/>
                <a:cs typeface="Calibri"/>
              </a:rPr>
              <a:t>Βιομηχανικά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πρωτόκολλα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επικοινωνίας: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ModbusTCP,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IEC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104,</a:t>
            </a:r>
            <a:r>
              <a:rPr sz="1100" spc="35" dirty="0">
                <a:latin typeface="Calibri"/>
                <a:cs typeface="Calibri"/>
              </a:rPr>
              <a:t>  </a:t>
            </a:r>
            <a:r>
              <a:rPr sz="1100" spc="90" dirty="0">
                <a:latin typeface="Calibri"/>
                <a:cs typeface="Calibri"/>
              </a:rPr>
              <a:t>OPC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92810" y="3103562"/>
            <a:ext cx="3702685" cy="54864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455"/>
              </a:spcBef>
              <a:buSzPct val="145454"/>
              <a:buFont typeface="Arial"/>
              <a:buChar char="•"/>
              <a:tabLst>
                <a:tab pos="194945" algn="l"/>
              </a:tabLst>
            </a:pPr>
            <a:r>
              <a:rPr sz="1100" spc="80" dirty="0">
                <a:latin typeface="Calibri"/>
                <a:cs typeface="Calibri"/>
              </a:rPr>
              <a:t>Πρωτόκολλα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επικοινωνίας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IoT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: </a:t>
            </a:r>
            <a:r>
              <a:rPr sz="1100" spc="85" dirty="0">
                <a:latin typeface="Calibri"/>
                <a:cs typeface="Calibri"/>
              </a:rPr>
              <a:t>MQTTCoAP,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HTTPS,...</a:t>
            </a:r>
            <a:endParaRPr sz="11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019"/>
              </a:spcBef>
              <a:buSzPct val="145454"/>
              <a:buFont typeface="Arial"/>
              <a:buChar char="•"/>
              <a:tabLst>
                <a:tab pos="194945" algn="l"/>
              </a:tabLst>
            </a:pPr>
            <a:r>
              <a:rPr sz="1100" spc="85" dirty="0">
                <a:latin typeface="Calibri"/>
                <a:cs typeface="Calibri"/>
              </a:rPr>
              <a:t>...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668326" y="3416529"/>
            <a:ext cx="1646874" cy="25776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14300">
              <a:lnSpc>
                <a:spcPct val="101699"/>
              </a:lnSpc>
              <a:spcBef>
                <a:spcPts val="85"/>
              </a:spcBef>
            </a:pPr>
            <a:r>
              <a:rPr sz="800" b="1" dirty="0">
                <a:latin typeface="Calibri"/>
                <a:cs typeface="Calibri"/>
              </a:rPr>
              <a:t>ΥΠ</a:t>
            </a:r>
            <a:r>
              <a:rPr sz="800" b="1" spc="5" dirty="0">
                <a:latin typeface="Calibri"/>
                <a:cs typeface="Calibri"/>
              </a:rPr>
              <a:t>Ο</a:t>
            </a:r>
            <a:r>
              <a:rPr sz="800" b="1" spc="-5" dirty="0">
                <a:latin typeface="Calibri"/>
                <a:cs typeface="Calibri"/>
              </a:rPr>
              <a:t>Σ</a:t>
            </a:r>
            <a:r>
              <a:rPr sz="800" b="1" dirty="0">
                <a:latin typeface="Calibri"/>
                <a:cs typeface="Calibri"/>
              </a:rPr>
              <a:t>ΤΑ</a:t>
            </a:r>
            <a:r>
              <a:rPr sz="800" b="1" spc="10" dirty="0">
                <a:latin typeface="Calibri"/>
                <a:cs typeface="Calibri"/>
              </a:rPr>
              <a:t>Θ</a:t>
            </a:r>
            <a:r>
              <a:rPr sz="800" b="1" spc="5" dirty="0">
                <a:latin typeface="Calibri"/>
                <a:cs typeface="Calibri"/>
              </a:rPr>
              <a:t>ΜΌ</a:t>
            </a:r>
            <a:r>
              <a:rPr sz="800" b="1" spc="10" dirty="0">
                <a:latin typeface="Calibri"/>
                <a:cs typeface="Calibri"/>
              </a:rPr>
              <a:t>Σ</a:t>
            </a:r>
            <a:r>
              <a:rPr sz="800" b="1" spc="-2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ΗΛΕΚΤΡ</a:t>
            </a:r>
            <a:r>
              <a:rPr sz="800" b="1" spc="-10" dirty="0">
                <a:latin typeface="Calibri"/>
                <a:cs typeface="Calibri"/>
              </a:rPr>
              <a:t>Ι</a:t>
            </a:r>
            <a:r>
              <a:rPr sz="800" b="1" dirty="0">
                <a:latin typeface="Calibri"/>
                <a:cs typeface="Calibri"/>
              </a:rPr>
              <a:t>Κ</a:t>
            </a:r>
            <a:r>
              <a:rPr sz="800" b="1" spc="5" dirty="0">
                <a:latin typeface="Calibri"/>
                <a:cs typeface="Calibri"/>
              </a:rPr>
              <a:t>ΉΣ  </a:t>
            </a:r>
            <a:r>
              <a:rPr sz="800" b="1" dirty="0">
                <a:latin typeface="Calibri"/>
                <a:cs typeface="Calibri"/>
              </a:rPr>
              <a:t>ΕΝΈΡΓΕΙΑΣ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1183937" y="5738812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28600" y="6505256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1367769" y="194945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  <p:pic>
        <p:nvPicPr>
          <p:cNvPr id="80" name="Εικόνα 79" descr="Εικόνα που περιέχει κείμενο, στιγμιότυπο οθόνης, σχεδίαση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D35F94DD-5DB6-10E0-9DE8-1A53515124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651479"/>
            <a:ext cx="8001000" cy="2853777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2319654" y="3761104"/>
            <a:ext cx="1347470" cy="1623695"/>
            <a:chOff x="2319654" y="3761104"/>
            <a:chExt cx="1347470" cy="162369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19654" y="3761104"/>
              <a:ext cx="1347152" cy="46926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69184" y="3811269"/>
              <a:ext cx="1212532" cy="33178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69184" y="3811269"/>
              <a:ext cx="1212850" cy="332105"/>
            </a:xfrm>
            <a:custGeom>
              <a:avLst/>
              <a:gdLst/>
              <a:ahLst/>
              <a:cxnLst/>
              <a:rect l="l" t="t" r="r" b="b"/>
              <a:pathLst>
                <a:path w="1212850" h="332104">
                  <a:moveTo>
                    <a:pt x="0" y="165734"/>
                  </a:moveTo>
                  <a:lnTo>
                    <a:pt x="15875" y="127952"/>
                  </a:lnTo>
                  <a:lnTo>
                    <a:pt x="61594" y="93027"/>
                  </a:lnTo>
                  <a:lnTo>
                    <a:pt x="133032" y="62229"/>
                  </a:lnTo>
                  <a:lnTo>
                    <a:pt x="177482" y="48577"/>
                  </a:lnTo>
                  <a:lnTo>
                    <a:pt x="227012" y="36512"/>
                  </a:lnTo>
                  <a:lnTo>
                    <a:pt x="281304" y="25717"/>
                  </a:lnTo>
                  <a:lnTo>
                    <a:pt x="339725" y="16827"/>
                  </a:lnTo>
                  <a:lnTo>
                    <a:pt x="401637" y="9524"/>
                  </a:lnTo>
                  <a:lnTo>
                    <a:pt x="467359" y="4444"/>
                  </a:lnTo>
                  <a:lnTo>
                    <a:pt x="535622" y="1269"/>
                  </a:lnTo>
                  <a:lnTo>
                    <a:pt x="606107" y="0"/>
                  </a:lnTo>
                  <a:lnTo>
                    <a:pt x="676909" y="1269"/>
                  </a:lnTo>
                  <a:lnTo>
                    <a:pt x="745172" y="4444"/>
                  </a:lnTo>
                  <a:lnTo>
                    <a:pt x="810577" y="9524"/>
                  </a:lnTo>
                  <a:lnTo>
                    <a:pt x="872807" y="16827"/>
                  </a:lnTo>
                  <a:lnTo>
                    <a:pt x="931227" y="25717"/>
                  </a:lnTo>
                  <a:lnTo>
                    <a:pt x="985202" y="36512"/>
                  </a:lnTo>
                  <a:lnTo>
                    <a:pt x="1034732" y="48577"/>
                  </a:lnTo>
                  <a:lnTo>
                    <a:pt x="1079182" y="62229"/>
                  </a:lnTo>
                  <a:lnTo>
                    <a:pt x="1117917" y="76834"/>
                  </a:lnTo>
                  <a:lnTo>
                    <a:pt x="1176972" y="109854"/>
                  </a:lnTo>
                  <a:lnTo>
                    <a:pt x="1208404" y="146367"/>
                  </a:lnTo>
                  <a:lnTo>
                    <a:pt x="1212532" y="165734"/>
                  </a:lnTo>
                  <a:lnTo>
                    <a:pt x="1208404" y="185102"/>
                  </a:lnTo>
                  <a:lnTo>
                    <a:pt x="1176972" y="221932"/>
                  </a:lnTo>
                  <a:lnTo>
                    <a:pt x="1117917" y="254634"/>
                  </a:lnTo>
                  <a:lnTo>
                    <a:pt x="1079182" y="269557"/>
                  </a:lnTo>
                  <a:lnTo>
                    <a:pt x="1034732" y="283209"/>
                  </a:lnTo>
                  <a:lnTo>
                    <a:pt x="985202" y="295274"/>
                  </a:lnTo>
                  <a:lnTo>
                    <a:pt x="931227" y="305752"/>
                  </a:lnTo>
                  <a:lnTo>
                    <a:pt x="872807" y="314959"/>
                  </a:lnTo>
                  <a:lnTo>
                    <a:pt x="810577" y="321944"/>
                  </a:lnTo>
                  <a:lnTo>
                    <a:pt x="745172" y="327342"/>
                  </a:lnTo>
                  <a:lnTo>
                    <a:pt x="676909" y="330517"/>
                  </a:lnTo>
                  <a:lnTo>
                    <a:pt x="606107" y="331787"/>
                  </a:lnTo>
                  <a:lnTo>
                    <a:pt x="535622" y="330517"/>
                  </a:lnTo>
                  <a:lnTo>
                    <a:pt x="467359" y="327342"/>
                  </a:lnTo>
                  <a:lnTo>
                    <a:pt x="401637" y="321944"/>
                  </a:lnTo>
                  <a:lnTo>
                    <a:pt x="339725" y="314959"/>
                  </a:lnTo>
                  <a:lnTo>
                    <a:pt x="281304" y="305752"/>
                  </a:lnTo>
                  <a:lnTo>
                    <a:pt x="227012" y="295274"/>
                  </a:lnTo>
                  <a:lnTo>
                    <a:pt x="177482" y="283209"/>
                  </a:lnTo>
                  <a:lnTo>
                    <a:pt x="133032" y="269557"/>
                  </a:lnTo>
                  <a:lnTo>
                    <a:pt x="94297" y="254634"/>
                  </a:lnTo>
                  <a:lnTo>
                    <a:pt x="35242" y="221932"/>
                  </a:lnTo>
                  <a:lnTo>
                    <a:pt x="4127" y="185102"/>
                  </a:lnTo>
                  <a:lnTo>
                    <a:pt x="0" y="165734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62834" y="4223384"/>
              <a:ext cx="1219200" cy="1161415"/>
            </a:xfrm>
            <a:custGeom>
              <a:avLst/>
              <a:gdLst/>
              <a:ahLst/>
              <a:cxnLst/>
              <a:rect l="l" t="t" r="r" b="b"/>
              <a:pathLst>
                <a:path w="1219200" h="1161414">
                  <a:moveTo>
                    <a:pt x="606107" y="829309"/>
                  </a:moveTo>
                  <a:lnTo>
                    <a:pt x="535622" y="830262"/>
                  </a:lnTo>
                  <a:lnTo>
                    <a:pt x="467359" y="833754"/>
                  </a:lnTo>
                  <a:lnTo>
                    <a:pt x="401637" y="838834"/>
                  </a:lnTo>
                  <a:lnTo>
                    <a:pt x="339725" y="846137"/>
                  </a:lnTo>
                  <a:lnTo>
                    <a:pt x="281304" y="855027"/>
                  </a:lnTo>
                  <a:lnTo>
                    <a:pt x="227012" y="865822"/>
                  </a:lnTo>
                  <a:lnTo>
                    <a:pt x="177482" y="877887"/>
                  </a:lnTo>
                  <a:lnTo>
                    <a:pt x="133032" y="891222"/>
                  </a:lnTo>
                  <a:lnTo>
                    <a:pt x="94297" y="906144"/>
                  </a:lnTo>
                  <a:lnTo>
                    <a:pt x="35242" y="939164"/>
                  </a:lnTo>
                  <a:lnTo>
                    <a:pt x="4127" y="975677"/>
                  </a:lnTo>
                  <a:lnTo>
                    <a:pt x="0" y="995044"/>
                  </a:lnTo>
                  <a:lnTo>
                    <a:pt x="4127" y="1014412"/>
                  </a:lnTo>
                  <a:lnTo>
                    <a:pt x="35242" y="1050924"/>
                  </a:lnTo>
                  <a:lnTo>
                    <a:pt x="94297" y="1083945"/>
                  </a:lnTo>
                  <a:lnTo>
                    <a:pt x="133032" y="1098867"/>
                  </a:lnTo>
                  <a:lnTo>
                    <a:pt x="177482" y="1112520"/>
                  </a:lnTo>
                  <a:lnTo>
                    <a:pt x="227012" y="1124584"/>
                  </a:lnTo>
                  <a:lnTo>
                    <a:pt x="281304" y="1135062"/>
                  </a:lnTo>
                  <a:lnTo>
                    <a:pt x="339725" y="1143952"/>
                  </a:lnTo>
                  <a:lnTo>
                    <a:pt x="401637" y="1151255"/>
                  </a:lnTo>
                  <a:lnTo>
                    <a:pt x="467359" y="1156652"/>
                  </a:lnTo>
                  <a:lnTo>
                    <a:pt x="535622" y="1159827"/>
                  </a:lnTo>
                  <a:lnTo>
                    <a:pt x="606107" y="1161097"/>
                  </a:lnTo>
                  <a:lnTo>
                    <a:pt x="676909" y="1159827"/>
                  </a:lnTo>
                  <a:lnTo>
                    <a:pt x="745172" y="1156652"/>
                  </a:lnTo>
                  <a:lnTo>
                    <a:pt x="810577" y="1151255"/>
                  </a:lnTo>
                  <a:lnTo>
                    <a:pt x="872807" y="1143952"/>
                  </a:lnTo>
                  <a:lnTo>
                    <a:pt x="931227" y="1135062"/>
                  </a:lnTo>
                  <a:lnTo>
                    <a:pt x="985202" y="1124584"/>
                  </a:lnTo>
                  <a:lnTo>
                    <a:pt x="1034732" y="1112520"/>
                  </a:lnTo>
                  <a:lnTo>
                    <a:pt x="1079182" y="1098867"/>
                  </a:lnTo>
                  <a:lnTo>
                    <a:pt x="1117917" y="1083945"/>
                  </a:lnTo>
                  <a:lnTo>
                    <a:pt x="1176972" y="1050924"/>
                  </a:lnTo>
                  <a:lnTo>
                    <a:pt x="1208404" y="1014412"/>
                  </a:lnTo>
                  <a:lnTo>
                    <a:pt x="1212532" y="995044"/>
                  </a:lnTo>
                  <a:lnTo>
                    <a:pt x="1196339" y="956944"/>
                  </a:lnTo>
                  <a:lnTo>
                    <a:pt x="1150937" y="922019"/>
                  </a:lnTo>
                  <a:lnTo>
                    <a:pt x="1079182" y="891222"/>
                  </a:lnTo>
                  <a:lnTo>
                    <a:pt x="1034732" y="877887"/>
                  </a:lnTo>
                  <a:lnTo>
                    <a:pt x="985202" y="865822"/>
                  </a:lnTo>
                  <a:lnTo>
                    <a:pt x="931227" y="855027"/>
                  </a:lnTo>
                  <a:lnTo>
                    <a:pt x="872807" y="846137"/>
                  </a:lnTo>
                  <a:lnTo>
                    <a:pt x="810577" y="838834"/>
                  </a:lnTo>
                  <a:lnTo>
                    <a:pt x="745172" y="833754"/>
                  </a:lnTo>
                  <a:lnTo>
                    <a:pt x="676909" y="830262"/>
                  </a:lnTo>
                  <a:lnTo>
                    <a:pt x="606107" y="829309"/>
                  </a:lnTo>
                  <a:close/>
                </a:path>
                <a:path w="1219200" h="1161414">
                  <a:moveTo>
                    <a:pt x="606107" y="416877"/>
                  </a:moveTo>
                  <a:lnTo>
                    <a:pt x="535622" y="417829"/>
                  </a:lnTo>
                  <a:lnTo>
                    <a:pt x="467359" y="421322"/>
                  </a:lnTo>
                  <a:lnTo>
                    <a:pt x="401637" y="426402"/>
                  </a:lnTo>
                  <a:lnTo>
                    <a:pt x="339725" y="433704"/>
                  </a:lnTo>
                  <a:lnTo>
                    <a:pt x="281304" y="442594"/>
                  </a:lnTo>
                  <a:lnTo>
                    <a:pt x="227012" y="453389"/>
                  </a:lnTo>
                  <a:lnTo>
                    <a:pt x="177482" y="465454"/>
                  </a:lnTo>
                  <a:lnTo>
                    <a:pt x="133032" y="478789"/>
                  </a:lnTo>
                  <a:lnTo>
                    <a:pt x="94297" y="493712"/>
                  </a:lnTo>
                  <a:lnTo>
                    <a:pt x="35242" y="526732"/>
                  </a:lnTo>
                  <a:lnTo>
                    <a:pt x="4127" y="563244"/>
                  </a:lnTo>
                  <a:lnTo>
                    <a:pt x="0" y="582612"/>
                  </a:lnTo>
                  <a:lnTo>
                    <a:pt x="4127" y="601979"/>
                  </a:lnTo>
                  <a:lnTo>
                    <a:pt x="35242" y="638492"/>
                  </a:lnTo>
                  <a:lnTo>
                    <a:pt x="94297" y="671512"/>
                  </a:lnTo>
                  <a:lnTo>
                    <a:pt x="133032" y="686434"/>
                  </a:lnTo>
                  <a:lnTo>
                    <a:pt x="177482" y="700087"/>
                  </a:lnTo>
                  <a:lnTo>
                    <a:pt x="227012" y="712152"/>
                  </a:lnTo>
                  <a:lnTo>
                    <a:pt x="281304" y="722629"/>
                  </a:lnTo>
                  <a:lnTo>
                    <a:pt x="339725" y="731519"/>
                  </a:lnTo>
                  <a:lnTo>
                    <a:pt x="401637" y="738822"/>
                  </a:lnTo>
                  <a:lnTo>
                    <a:pt x="467359" y="744219"/>
                  </a:lnTo>
                  <a:lnTo>
                    <a:pt x="535622" y="747394"/>
                  </a:lnTo>
                  <a:lnTo>
                    <a:pt x="606107" y="748664"/>
                  </a:lnTo>
                  <a:lnTo>
                    <a:pt x="676909" y="747394"/>
                  </a:lnTo>
                  <a:lnTo>
                    <a:pt x="745172" y="744219"/>
                  </a:lnTo>
                  <a:lnTo>
                    <a:pt x="810577" y="738822"/>
                  </a:lnTo>
                  <a:lnTo>
                    <a:pt x="872807" y="731519"/>
                  </a:lnTo>
                  <a:lnTo>
                    <a:pt x="931227" y="722629"/>
                  </a:lnTo>
                  <a:lnTo>
                    <a:pt x="985202" y="712152"/>
                  </a:lnTo>
                  <a:lnTo>
                    <a:pt x="1034732" y="700087"/>
                  </a:lnTo>
                  <a:lnTo>
                    <a:pt x="1079182" y="686434"/>
                  </a:lnTo>
                  <a:lnTo>
                    <a:pt x="1117917" y="671512"/>
                  </a:lnTo>
                  <a:lnTo>
                    <a:pt x="1176972" y="638492"/>
                  </a:lnTo>
                  <a:lnTo>
                    <a:pt x="1208404" y="601979"/>
                  </a:lnTo>
                  <a:lnTo>
                    <a:pt x="1212532" y="582612"/>
                  </a:lnTo>
                  <a:lnTo>
                    <a:pt x="1196339" y="544512"/>
                  </a:lnTo>
                  <a:lnTo>
                    <a:pt x="1150937" y="509587"/>
                  </a:lnTo>
                  <a:lnTo>
                    <a:pt x="1079182" y="478789"/>
                  </a:lnTo>
                  <a:lnTo>
                    <a:pt x="1034732" y="465454"/>
                  </a:lnTo>
                  <a:lnTo>
                    <a:pt x="985202" y="453389"/>
                  </a:lnTo>
                  <a:lnTo>
                    <a:pt x="931227" y="442594"/>
                  </a:lnTo>
                  <a:lnTo>
                    <a:pt x="872807" y="433704"/>
                  </a:lnTo>
                  <a:lnTo>
                    <a:pt x="810577" y="426402"/>
                  </a:lnTo>
                  <a:lnTo>
                    <a:pt x="745172" y="421322"/>
                  </a:lnTo>
                  <a:lnTo>
                    <a:pt x="676909" y="417829"/>
                  </a:lnTo>
                  <a:lnTo>
                    <a:pt x="606107" y="416877"/>
                  </a:lnTo>
                  <a:close/>
                </a:path>
                <a:path w="1219200" h="1161414">
                  <a:moveTo>
                    <a:pt x="612775" y="0"/>
                  </a:moveTo>
                  <a:lnTo>
                    <a:pt x="541972" y="952"/>
                  </a:lnTo>
                  <a:lnTo>
                    <a:pt x="473709" y="4444"/>
                  </a:lnTo>
                  <a:lnTo>
                    <a:pt x="408304" y="9525"/>
                  </a:lnTo>
                  <a:lnTo>
                    <a:pt x="346075" y="16827"/>
                  </a:lnTo>
                  <a:lnTo>
                    <a:pt x="287654" y="25717"/>
                  </a:lnTo>
                  <a:lnTo>
                    <a:pt x="233679" y="36512"/>
                  </a:lnTo>
                  <a:lnTo>
                    <a:pt x="184150" y="48577"/>
                  </a:lnTo>
                  <a:lnTo>
                    <a:pt x="139700" y="62229"/>
                  </a:lnTo>
                  <a:lnTo>
                    <a:pt x="100964" y="76834"/>
                  </a:lnTo>
                  <a:lnTo>
                    <a:pt x="41909" y="109854"/>
                  </a:lnTo>
                  <a:lnTo>
                    <a:pt x="10477" y="146367"/>
                  </a:lnTo>
                  <a:lnTo>
                    <a:pt x="6667" y="165734"/>
                  </a:lnTo>
                  <a:lnTo>
                    <a:pt x="10477" y="185102"/>
                  </a:lnTo>
                  <a:lnTo>
                    <a:pt x="41909" y="221614"/>
                  </a:lnTo>
                  <a:lnTo>
                    <a:pt x="100964" y="254634"/>
                  </a:lnTo>
                  <a:lnTo>
                    <a:pt x="139700" y="269557"/>
                  </a:lnTo>
                  <a:lnTo>
                    <a:pt x="184150" y="283209"/>
                  </a:lnTo>
                  <a:lnTo>
                    <a:pt x="233679" y="295275"/>
                  </a:lnTo>
                  <a:lnTo>
                    <a:pt x="287654" y="305752"/>
                  </a:lnTo>
                  <a:lnTo>
                    <a:pt x="346075" y="314959"/>
                  </a:lnTo>
                  <a:lnTo>
                    <a:pt x="408304" y="321944"/>
                  </a:lnTo>
                  <a:lnTo>
                    <a:pt x="473709" y="327342"/>
                  </a:lnTo>
                  <a:lnTo>
                    <a:pt x="541972" y="330517"/>
                  </a:lnTo>
                  <a:lnTo>
                    <a:pt x="612775" y="331787"/>
                  </a:lnTo>
                  <a:lnTo>
                    <a:pt x="683259" y="330517"/>
                  </a:lnTo>
                  <a:lnTo>
                    <a:pt x="751839" y="327342"/>
                  </a:lnTo>
                  <a:lnTo>
                    <a:pt x="817244" y="321944"/>
                  </a:lnTo>
                  <a:lnTo>
                    <a:pt x="879157" y="314959"/>
                  </a:lnTo>
                  <a:lnTo>
                    <a:pt x="937577" y="305752"/>
                  </a:lnTo>
                  <a:lnTo>
                    <a:pt x="991869" y="295275"/>
                  </a:lnTo>
                  <a:lnTo>
                    <a:pt x="1041400" y="283209"/>
                  </a:lnTo>
                  <a:lnTo>
                    <a:pt x="1085850" y="269557"/>
                  </a:lnTo>
                  <a:lnTo>
                    <a:pt x="1124585" y="254634"/>
                  </a:lnTo>
                  <a:lnTo>
                    <a:pt x="1183639" y="221614"/>
                  </a:lnTo>
                  <a:lnTo>
                    <a:pt x="1214754" y="185102"/>
                  </a:lnTo>
                  <a:lnTo>
                    <a:pt x="1218882" y="165734"/>
                  </a:lnTo>
                  <a:lnTo>
                    <a:pt x="1203007" y="127952"/>
                  </a:lnTo>
                  <a:lnTo>
                    <a:pt x="1157287" y="93027"/>
                  </a:lnTo>
                  <a:lnTo>
                    <a:pt x="1085850" y="62229"/>
                  </a:lnTo>
                  <a:lnTo>
                    <a:pt x="1041400" y="48577"/>
                  </a:lnTo>
                  <a:lnTo>
                    <a:pt x="991869" y="36512"/>
                  </a:lnTo>
                  <a:lnTo>
                    <a:pt x="937577" y="25717"/>
                  </a:lnTo>
                  <a:lnTo>
                    <a:pt x="879157" y="16827"/>
                  </a:lnTo>
                  <a:lnTo>
                    <a:pt x="817244" y="9525"/>
                  </a:lnTo>
                  <a:lnTo>
                    <a:pt x="751839" y="4444"/>
                  </a:lnTo>
                  <a:lnTo>
                    <a:pt x="683259" y="952"/>
                  </a:lnTo>
                  <a:lnTo>
                    <a:pt x="61277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970654" y="3675697"/>
            <a:ext cx="4390390" cy="1577340"/>
            <a:chOff x="3970654" y="3675697"/>
            <a:chExt cx="4390390" cy="1577340"/>
          </a:xfrm>
        </p:grpSpPr>
        <p:sp>
          <p:nvSpPr>
            <p:cNvPr id="13" name="object 13"/>
            <p:cNvSpPr/>
            <p:nvPr/>
          </p:nvSpPr>
          <p:spPr>
            <a:xfrm>
              <a:off x="4003992" y="3709034"/>
              <a:ext cx="4323715" cy="1510665"/>
            </a:xfrm>
            <a:custGeom>
              <a:avLst/>
              <a:gdLst/>
              <a:ahLst/>
              <a:cxnLst/>
              <a:rect l="l" t="t" r="r" b="b"/>
              <a:pathLst>
                <a:path w="4323715" h="1510664">
                  <a:moveTo>
                    <a:pt x="4323715" y="0"/>
                  </a:moveTo>
                  <a:lnTo>
                    <a:pt x="0" y="0"/>
                  </a:lnTo>
                  <a:lnTo>
                    <a:pt x="0" y="1510664"/>
                  </a:lnTo>
                  <a:lnTo>
                    <a:pt x="4323715" y="1510664"/>
                  </a:lnTo>
                  <a:lnTo>
                    <a:pt x="43237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03992" y="3709034"/>
              <a:ext cx="4323715" cy="1510665"/>
            </a:xfrm>
            <a:custGeom>
              <a:avLst/>
              <a:gdLst/>
              <a:ahLst/>
              <a:cxnLst/>
              <a:rect l="l" t="t" r="r" b="b"/>
              <a:pathLst>
                <a:path w="4323715" h="1510664">
                  <a:moveTo>
                    <a:pt x="0" y="0"/>
                  </a:moveTo>
                  <a:lnTo>
                    <a:pt x="4323715" y="0"/>
                  </a:lnTo>
                  <a:lnTo>
                    <a:pt x="4323715" y="1510664"/>
                  </a:lnTo>
                  <a:lnTo>
                    <a:pt x="0" y="1510664"/>
                  </a:lnTo>
                  <a:lnTo>
                    <a:pt x="0" y="0"/>
                  </a:lnTo>
                </a:path>
              </a:pathLst>
            </a:custGeom>
            <a:ln w="666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624262" y="3789045"/>
            <a:ext cx="318135" cy="375920"/>
            <a:chOff x="3624262" y="3789045"/>
            <a:chExt cx="318135" cy="375920"/>
          </a:xfrm>
        </p:grpSpPr>
        <p:sp>
          <p:nvSpPr>
            <p:cNvPr id="16" name="object 16"/>
            <p:cNvSpPr/>
            <p:nvPr/>
          </p:nvSpPr>
          <p:spPr>
            <a:xfrm>
              <a:off x="3652837" y="3817620"/>
              <a:ext cx="260985" cy="318770"/>
            </a:xfrm>
            <a:custGeom>
              <a:avLst/>
              <a:gdLst/>
              <a:ahLst/>
              <a:cxnLst/>
              <a:rect l="l" t="t" r="r" b="b"/>
              <a:pathLst>
                <a:path w="260985" h="318770">
                  <a:moveTo>
                    <a:pt x="130492" y="0"/>
                  </a:moveTo>
                  <a:lnTo>
                    <a:pt x="130492" y="79692"/>
                  </a:lnTo>
                  <a:lnTo>
                    <a:pt x="0" y="79692"/>
                  </a:lnTo>
                  <a:lnTo>
                    <a:pt x="0" y="239077"/>
                  </a:lnTo>
                  <a:lnTo>
                    <a:pt x="130492" y="239077"/>
                  </a:lnTo>
                  <a:lnTo>
                    <a:pt x="130492" y="318769"/>
                  </a:lnTo>
                  <a:lnTo>
                    <a:pt x="260985" y="159384"/>
                  </a:lnTo>
                  <a:lnTo>
                    <a:pt x="130492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52837" y="3817620"/>
              <a:ext cx="260985" cy="318770"/>
            </a:xfrm>
            <a:custGeom>
              <a:avLst/>
              <a:gdLst/>
              <a:ahLst/>
              <a:cxnLst/>
              <a:rect l="l" t="t" r="r" b="b"/>
              <a:pathLst>
                <a:path w="260985" h="318770">
                  <a:moveTo>
                    <a:pt x="0" y="79692"/>
                  </a:moveTo>
                  <a:lnTo>
                    <a:pt x="130492" y="79692"/>
                  </a:lnTo>
                  <a:lnTo>
                    <a:pt x="130492" y="0"/>
                  </a:lnTo>
                  <a:lnTo>
                    <a:pt x="260985" y="159384"/>
                  </a:lnTo>
                  <a:lnTo>
                    <a:pt x="130492" y="318769"/>
                  </a:lnTo>
                  <a:lnTo>
                    <a:pt x="130492" y="239077"/>
                  </a:lnTo>
                  <a:lnTo>
                    <a:pt x="0" y="239077"/>
                  </a:lnTo>
                  <a:lnTo>
                    <a:pt x="0" y="79692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517072" y="4657407"/>
            <a:ext cx="1139825" cy="506095"/>
            <a:chOff x="4517072" y="4657407"/>
            <a:chExt cx="1139825" cy="506095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17072" y="4657407"/>
              <a:ext cx="1139825" cy="50609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43742" y="4686617"/>
              <a:ext cx="1049972" cy="41211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543742" y="4686617"/>
              <a:ext cx="1050290" cy="412115"/>
            </a:xfrm>
            <a:custGeom>
              <a:avLst/>
              <a:gdLst/>
              <a:ahLst/>
              <a:cxnLst/>
              <a:rect l="l" t="t" r="r" b="b"/>
              <a:pathLst>
                <a:path w="1050289" h="412114">
                  <a:moveTo>
                    <a:pt x="0" y="0"/>
                  </a:moveTo>
                  <a:lnTo>
                    <a:pt x="1049972" y="0"/>
                  </a:lnTo>
                  <a:lnTo>
                    <a:pt x="1049972" y="412115"/>
                  </a:lnTo>
                  <a:lnTo>
                    <a:pt x="0" y="412115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4449762" y="3770312"/>
            <a:ext cx="3121660" cy="1396365"/>
            <a:chOff x="4449762" y="3770312"/>
            <a:chExt cx="3121660" cy="1396365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04167" y="3776344"/>
              <a:ext cx="941704" cy="50291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32107" y="3803650"/>
              <a:ext cx="848677" cy="41211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32107" y="3803650"/>
              <a:ext cx="848994" cy="412115"/>
            </a:xfrm>
            <a:custGeom>
              <a:avLst/>
              <a:gdLst/>
              <a:ahLst/>
              <a:cxnLst/>
              <a:rect l="l" t="t" r="r" b="b"/>
              <a:pathLst>
                <a:path w="848995" h="412114">
                  <a:moveTo>
                    <a:pt x="0" y="0"/>
                  </a:moveTo>
                  <a:lnTo>
                    <a:pt x="848677" y="0"/>
                  </a:lnTo>
                  <a:lnTo>
                    <a:pt x="848677" y="412114"/>
                  </a:lnTo>
                  <a:lnTo>
                    <a:pt x="0" y="412114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85752" y="4230687"/>
              <a:ext cx="304800" cy="43275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423535" y="4260215"/>
              <a:ext cx="195580" cy="338455"/>
            </a:xfrm>
            <a:custGeom>
              <a:avLst/>
              <a:gdLst/>
              <a:ahLst/>
              <a:cxnLst/>
              <a:rect l="l" t="t" r="r" b="b"/>
              <a:pathLst>
                <a:path w="195579" h="338454">
                  <a:moveTo>
                    <a:pt x="146367" y="97472"/>
                  </a:moveTo>
                  <a:lnTo>
                    <a:pt x="48894" y="97472"/>
                  </a:lnTo>
                  <a:lnTo>
                    <a:pt x="48894" y="338137"/>
                  </a:lnTo>
                  <a:lnTo>
                    <a:pt x="146367" y="338137"/>
                  </a:lnTo>
                  <a:lnTo>
                    <a:pt x="146367" y="97472"/>
                  </a:lnTo>
                  <a:close/>
                </a:path>
                <a:path w="195579" h="338454">
                  <a:moveTo>
                    <a:pt x="97472" y="0"/>
                  </a:moveTo>
                  <a:lnTo>
                    <a:pt x="0" y="97472"/>
                  </a:lnTo>
                  <a:lnTo>
                    <a:pt x="195262" y="97472"/>
                  </a:lnTo>
                  <a:lnTo>
                    <a:pt x="9747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23535" y="4260215"/>
              <a:ext cx="195580" cy="338455"/>
            </a:xfrm>
            <a:custGeom>
              <a:avLst/>
              <a:gdLst/>
              <a:ahLst/>
              <a:cxnLst/>
              <a:rect l="l" t="t" r="r" b="b"/>
              <a:pathLst>
                <a:path w="195579" h="338454">
                  <a:moveTo>
                    <a:pt x="48894" y="338137"/>
                  </a:moveTo>
                  <a:lnTo>
                    <a:pt x="48894" y="97472"/>
                  </a:lnTo>
                  <a:lnTo>
                    <a:pt x="0" y="97472"/>
                  </a:lnTo>
                  <a:lnTo>
                    <a:pt x="97472" y="0"/>
                  </a:lnTo>
                  <a:lnTo>
                    <a:pt x="195262" y="97472"/>
                  </a:lnTo>
                  <a:lnTo>
                    <a:pt x="146367" y="97472"/>
                  </a:lnTo>
                  <a:lnTo>
                    <a:pt x="146367" y="338137"/>
                  </a:lnTo>
                  <a:lnTo>
                    <a:pt x="48894" y="338137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47422" y="4242752"/>
              <a:ext cx="307975" cy="43275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085522" y="4271644"/>
              <a:ext cx="195580" cy="338455"/>
            </a:xfrm>
            <a:custGeom>
              <a:avLst/>
              <a:gdLst/>
              <a:ahLst/>
              <a:cxnLst/>
              <a:rect l="l" t="t" r="r" b="b"/>
              <a:pathLst>
                <a:path w="195579" h="338454">
                  <a:moveTo>
                    <a:pt x="195262" y="240347"/>
                  </a:moveTo>
                  <a:lnTo>
                    <a:pt x="0" y="240347"/>
                  </a:lnTo>
                  <a:lnTo>
                    <a:pt x="97472" y="338137"/>
                  </a:lnTo>
                  <a:lnTo>
                    <a:pt x="195262" y="240347"/>
                  </a:lnTo>
                  <a:close/>
                </a:path>
                <a:path w="195579" h="338454">
                  <a:moveTo>
                    <a:pt x="146367" y="0"/>
                  </a:moveTo>
                  <a:lnTo>
                    <a:pt x="48894" y="0"/>
                  </a:lnTo>
                  <a:lnTo>
                    <a:pt x="48894" y="240347"/>
                  </a:lnTo>
                  <a:lnTo>
                    <a:pt x="146367" y="240347"/>
                  </a:lnTo>
                  <a:lnTo>
                    <a:pt x="14636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085522" y="4271644"/>
              <a:ext cx="195580" cy="338455"/>
            </a:xfrm>
            <a:custGeom>
              <a:avLst/>
              <a:gdLst/>
              <a:ahLst/>
              <a:cxnLst/>
              <a:rect l="l" t="t" r="r" b="b"/>
              <a:pathLst>
                <a:path w="195579" h="338454">
                  <a:moveTo>
                    <a:pt x="146367" y="0"/>
                  </a:moveTo>
                  <a:lnTo>
                    <a:pt x="146367" y="240347"/>
                  </a:lnTo>
                  <a:lnTo>
                    <a:pt x="195262" y="240347"/>
                  </a:lnTo>
                  <a:lnTo>
                    <a:pt x="97472" y="338137"/>
                  </a:lnTo>
                  <a:lnTo>
                    <a:pt x="0" y="240347"/>
                  </a:lnTo>
                  <a:lnTo>
                    <a:pt x="48894" y="240347"/>
                  </a:lnTo>
                  <a:lnTo>
                    <a:pt x="48894" y="0"/>
                  </a:lnTo>
                  <a:lnTo>
                    <a:pt x="146367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02679" y="4638992"/>
              <a:ext cx="941704" cy="52419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30937" y="4667567"/>
              <a:ext cx="848677" cy="43084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230937" y="4667567"/>
              <a:ext cx="848994" cy="431165"/>
            </a:xfrm>
            <a:custGeom>
              <a:avLst/>
              <a:gdLst/>
              <a:ahLst/>
              <a:cxnLst/>
              <a:rect l="l" t="t" r="r" b="b"/>
              <a:pathLst>
                <a:path w="848995" h="431164">
                  <a:moveTo>
                    <a:pt x="0" y="0"/>
                  </a:moveTo>
                  <a:lnTo>
                    <a:pt x="848677" y="0"/>
                  </a:lnTo>
                  <a:lnTo>
                    <a:pt x="848677" y="430847"/>
                  </a:lnTo>
                  <a:lnTo>
                    <a:pt x="0" y="43084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68812" y="4617085"/>
              <a:ext cx="2691765" cy="530860"/>
            </a:xfrm>
            <a:custGeom>
              <a:avLst/>
              <a:gdLst/>
              <a:ahLst/>
              <a:cxnLst/>
              <a:rect l="l" t="t" r="r" b="b"/>
              <a:pathLst>
                <a:path w="2691765" h="530860">
                  <a:moveTo>
                    <a:pt x="0" y="0"/>
                  </a:moveTo>
                  <a:lnTo>
                    <a:pt x="2691765" y="0"/>
                  </a:lnTo>
                  <a:lnTo>
                    <a:pt x="2691765" y="530542"/>
                  </a:lnTo>
                  <a:lnTo>
                    <a:pt x="0" y="530542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29400" y="3770312"/>
              <a:ext cx="941704" cy="50291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57975" y="3797934"/>
              <a:ext cx="848677" cy="41211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657975" y="3797934"/>
              <a:ext cx="848994" cy="412115"/>
            </a:xfrm>
            <a:custGeom>
              <a:avLst/>
              <a:gdLst/>
              <a:ahLst/>
              <a:cxnLst/>
              <a:rect l="l" t="t" r="r" b="b"/>
              <a:pathLst>
                <a:path w="848995" h="412114">
                  <a:moveTo>
                    <a:pt x="0" y="0"/>
                  </a:moveTo>
                  <a:lnTo>
                    <a:pt x="848677" y="0"/>
                  </a:lnTo>
                  <a:lnTo>
                    <a:pt x="848677" y="412114"/>
                  </a:lnTo>
                  <a:lnTo>
                    <a:pt x="0" y="412114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82054" y="3904614"/>
              <a:ext cx="420687" cy="32003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310947" y="3931602"/>
              <a:ext cx="328930" cy="227965"/>
            </a:xfrm>
            <a:custGeom>
              <a:avLst/>
              <a:gdLst/>
              <a:ahLst/>
              <a:cxnLst/>
              <a:rect l="l" t="t" r="r" b="b"/>
              <a:pathLst>
                <a:path w="328929" h="227964">
                  <a:moveTo>
                    <a:pt x="113664" y="0"/>
                  </a:moveTo>
                  <a:lnTo>
                    <a:pt x="0" y="113665"/>
                  </a:lnTo>
                  <a:lnTo>
                    <a:pt x="113664" y="227647"/>
                  </a:lnTo>
                  <a:lnTo>
                    <a:pt x="113664" y="170497"/>
                  </a:lnTo>
                  <a:lnTo>
                    <a:pt x="272255" y="170497"/>
                  </a:lnTo>
                  <a:lnTo>
                    <a:pt x="328930" y="113665"/>
                  </a:lnTo>
                  <a:lnTo>
                    <a:pt x="272097" y="56832"/>
                  </a:lnTo>
                  <a:lnTo>
                    <a:pt x="113664" y="56832"/>
                  </a:lnTo>
                  <a:lnTo>
                    <a:pt x="113664" y="0"/>
                  </a:lnTo>
                  <a:close/>
                </a:path>
                <a:path w="328929" h="227964">
                  <a:moveTo>
                    <a:pt x="272255" y="170497"/>
                  </a:moveTo>
                  <a:lnTo>
                    <a:pt x="215264" y="170497"/>
                  </a:lnTo>
                  <a:lnTo>
                    <a:pt x="215264" y="227647"/>
                  </a:lnTo>
                  <a:lnTo>
                    <a:pt x="272255" y="170497"/>
                  </a:lnTo>
                  <a:close/>
                </a:path>
                <a:path w="328929" h="227964">
                  <a:moveTo>
                    <a:pt x="215264" y="0"/>
                  </a:moveTo>
                  <a:lnTo>
                    <a:pt x="215264" y="56832"/>
                  </a:lnTo>
                  <a:lnTo>
                    <a:pt x="272097" y="56832"/>
                  </a:lnTo>
                  <a:lnTo>
                    <a:pt x="215264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310947" y="3931602"/>
              <a:ext cx="328930" cy="227965"/>
            </a:xfrm>
            <a:custGeom>
              <a:avLst/>
              <a:gdLst/>
              <a:ahLst/>
              <a:cxnLst/>
              <a:rect l="l" t="t" r="r" b="b"/>
              <a:pathLst>
                <a:path w="328929" h="227964">
                  <a:moveTo>
                    <a:pt x="328930" y="113665"/>
                  </a:moveTo>
                  <a:lnTo>
                    <a:pt x="215264" y="227647"/>
                  </a:lnTo>
                  <a:lnTo>
                    <a:pt x="215264" y="170497"/>
                  </a:lnTo>
                  <a:lnTo>
                    <a:pt x="113664" y="170497"/>
                  </a:lnTo>
                  <a:lnTo>
                    <a:pt x="113664" y="227647"/>
                  </a:lnTo>
                  <a:lnTo>
                    <a:pt x="0" y="113665"/>
                  </a:lnTo>
                  <a:lnTo>
                    <a:pt x="113664" y="0"/>
                  </a:lnTo>
                  <a:lnTo>
                    <a:pt x="113664" y="56832"/>
                  </a:lnTo>
                  <a:lnTo>
                    <a:pt x="215264" y="56832"/>
                  </a:lnTo>
                  <a:lnTo>
                    <a:pt x="215264" y="0"/>
                  </a:lnTo>
                  <a:lnTo>
                    <a:pt x="328930" y="11366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7522527" y="3709352"/>
            <a:ext cx="822960" cy="573405"/>
            <a:chOff x="7522527" y="3709352"/>
            <a:chExt cx="822960" cy="573405"/>
          </a:xfrm>
        </p:grpSpPr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70520" y="3782695"/>
              <a:ext cx="374967" cy="38417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522527" y="3709352"/>
              <a:ext cx="557847" cy="573087"/>
            </a:xfrm>
            <a:prstGeom prst="rect">
              <a:avLst/>
            </a:prstGeom>
          </p:spPr>
        </p:pic>
      </p:grpSp>
      <p:pic>
        <p:nvPicPr>
          <p:cNvPr id="45" name="object 4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922520" y="3736975"/>
            <a:ext cx="557847" cy="573087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159942" y="3922712"/>
            <a:ext cx="557847" cy="573087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978535" y="3824604"/>
            <a:ext cx="1362075" cy="1555115"/>
            <a:chOff x="978535" y="3824604"/>
            <a:chExt cx="1362075" cy="1555115"/>
          </a:xfrm>
        </p:grpSpPr>
        <p:sp>
          <p:nvSpPr>
            <p:cNvPr id="48" name="object 48"/>
            <p:cNvSpPr/>
            <p:nvPr/>
          </p:nvSpPr>
          <p:spPr>
            <a:xfrm>
              <a:off x="1884362" y="3843654"/>
              <a:ext cx="436880" cy="1515110"/>
            </a:xfrm>
            <a:custGeom>
              <a:avLst/>
              <a:gdLst/>
              <a:ahLst/>
              <a:cxnLst/>
              <a:rect l="l" t="t" r="r" b="b"/>
              <a:pathLst>
                <a:path w="436880" h="1515110">
                  <a:moveTo>
                    <a:pt x="436880" y="1405890"/>
                  </a:moveTo>
                  <a:lnTo>
                    <a:pt x="218439" y="1405890"/>
                  </a:lnTo>
                  <a:lnTo>
                    <a:pt x="327660" y="1515110"/>
                  </a:lnTo>
                  <a:lnTo>
                    <a:pt x="436880" y="1405890"/>
                  </a:lnTo>
                  <a:close/>
                </a:path>
                <a:path w="436880" h="1515110">
                  <a:moveTo>
                    <a:pt x="382269" y="812165"/>
                  </a:moveTo>
                  <a:lnTo>
                    <a:pt x="273050" y="812165"/>
                  </a:lnTo>
                  <a:lnTo>
                    <a:pt x="273050" y="1405890"/>
                  </a:lnTo>
                  <a:lnTo>
                    <a:pt x="382269" y="1405890"/>
                  </a:lnTo>
                  <a:lnTo>
                    <a:pt x="382269" y="812165"/>
                  </a:lnTo>
                  <a:close/>
                </a:path>
                <a:path w="436880" h="1515110">
                  <a:moveTo>
                    <a:pt x="109219" y="648335"/>
                  </a:moveTo>
                  <a:lnTo>
                    <a:pt x="0" y="757555"/>
                  </a:lnTo>
                  <a:lnTo>
                    <a:pt x="109219" y="866775"/>
                  </a:lnTo>
                  <a:lnTo>
                    <a:pt x="109219" y="812165"/>
                  </a:lnTo>
                  <a:lnTo>
                    <a:pt x="382269" y="812165"/>
                  </a:lnTo>
                  <a:lnTo>
                    <a:pt x="382269" y="702945"/>
                  </a:lnTo>
                  <a:lnTo>
                    <a:pt x="109219" y="702945"/>
                  </a:lnTo>
                  <a:lnTo>
                    <a:pt x="109219" y="648335"/>
                  </a:lnTo>
                  <a:close/>
                </a:path>
                <a:path w="436880" h="1515110">
                  <a:moveTo>
                    <a:pt x="382269" y="109220"/>
                  </a:moveTo>
                  <a:lnTo>
                    <a:pt x="273050" y="109220"/>
                  </a:lnTo>
                  <a:lnTo>
                    <a:pt x="273050" y="702945"/>
                  </a:lnTo>
                  <a:lnTo>
                    <a:pt x="382269" y="702945"/>
                  </a:lnTo>
                  <a:lnTo>
                    <a:pt x="382269" y="109220"/>
                  </a:lnTo>
                  <a:close/>
                </a:path>
                <a:path w="436880" h="1515110">
                  <a:moveTo>
                    <a:pt x="327660" y="0"/>
                  </a:moveTo>
                  <a:lnTo>
                    <a:pt x="218439" y="109220"/>
                  </a:lnTo>
                  <a:lnTo>
                    <a:pt x="436880" y="109220"/>
                  </a:lnTo>
                  <a:lnTo>
                    <a:pt x="327660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884362" y="3843654"/>
              <a:ext cx="436880" cy="1515110"/>
            </a:xfrm>
            <a:custGeom>
              <a:avLst/>
              <a:gdLst/>
              <a:ahLst/>
              <a:cxnLst/>
              <a:rect l="l" t="t" r="r" b="b"/>
              <a:pathLst>
                <a:path w="436880" h="1515110">
                  <a:moveTo>
                    <a:pt x="327660" y="1515110"/>
                  </a:moveTo>
                  <a:lnTo>
                    <a:pt x="218439" y="1405890"/>
                  </a:lnTo>
                  <a:lnTo>
                    <a:pt x="273050" y="1405890"/>
                  </a:lnTo>
                  <a:lnTo>
                    <a:pt x="273050" y="812165"/>
                  </a:lnTo>
                  <a:lnTo>
                    <a:pt x="109219" y="812165"/>
                  </a:lnTo>
                  <a:lnTo>
                    <a:pt x="109219" y="866775"/>
                  </a:lnTo>
                  <a:lnTo>
                    <a:pt x="0" y="757555"/>
                  </a:lnTo>
                  <a:lnTo>
                    <a:pt x="109219" y="648335"/>
                  </a:lnTo>
                  <a:lnTo>
                    <a:pt x="109219" y="702945"/>
                  </a:lnTo>
                  <a:lnTo>
                    <a:pt x="273050" y="702945"/>
                  </a:lnTo>
                  <a:lnTo>
                    <a:pt x="273050" y="109220"/>
                  </a:lnTo>
                  <a:lnTo>
                    <a:pt x="218439" y="109220"/>
                  </a:lnTo>
                  <a:lnTo>
                    <a:pt x="327660" y="0"/>
                  </a:lnTo>
                  <a:lnTo>
                    <a:pt x="436880" y="109220"/>
                  </a:lnTo>
                  <a:lnTo>
                    <a:pt x="382269" y="109220"/>
                  </a:lnTo>
                  <a:lnTo>
                    <a:pt x="382269" y="1405890"/>
                  </a:lnTo>
                  <a:lnTo>
                    <a:pt x="436880" y="1405890"/>
                  </a:lnTo>
                  <a:lnTo>
                    <a:pt x="327660" y="1515110"/>
                  </a:lnTo>
                </a:path>
              </a:pathLst>
            </a:custGeom>
            <a:ln w="3810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78535" y="4340224"/>
              <a:ext cx="944879" cy="55467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29970" y="4390389"/>
              <a:ext cx="806132" cy="419735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029970" y="4390389"/>
              <a:ext cx="806450" cy="419734"/>
            </a:xfrm>
            <a:custGeom>
              <a:avLst/>
              <a:gdLst/>
              <a:ahLst/>
              <a:cxnLst/>
              <a:rect l="l" t="t" r="r" b="b"/>
              <a:pathLst>
                <a:path w="806450" h="419735">
                  <a:moveTo>
                    <a:pt x="0" y="209867"/>
                  </a:moveTo>
                  <a:lnTo>
                    <a:pt x="17145" y="149225"/>
                  </a:lnTo>
                  <a:lnTo>
                    <a:pt x="65087" y="95567"/>
                  </a:lnTo>
                  <a:lnTo>
                    <a:pt x="98742" y="72072"/>
                  </a:lnTo>
                  <a:lnTo>
                    <a:pt x="138747" y="51435"/>
                  </a:lnTo>
                  <a:lnTo>
                    <a:pt x="183515" y="33972"/>
                  </a:lnTo>
                  <a:lnTo>
                    <a:pt x="233045" y="19367"/>
                  </a:lnTo>
                  <a:lnTo>
                    <a:pt x="286702" y="8890"/>
                  </a:lnTo>
                  <a:lnTo>
                    <a:pt x="343535" y="2222"/>
                  </a:lnTo>
                  <a:lnTo>
                    <a:pt x="403225" y="0"/>
                  </a:lnTo>
                  <a:lnTo>
                    <a:pt x="462597" y="2222"/>
                  </a:lnTo>
                  <a:lnTo>
                    <a:pt x="519430" y="8890"/>
                  </a:lnTo>
                  <a:lnTo>
                    <a:pt x="573087" y="19367"/>
                  </a:lnTo>
                  <a:lnTo>
                    <a:pt x="622617" y="33972"/>
                  </a:lnTo>
                  <a:lnTo>
                    <a:pt x="667702" y="51435"/>
                  </a:lnTo>
                  <a:lnTo>
                    <a:pt x="707390" y="72072"/>
                  </a:lnTo>
                  <a:lnTo>
                    <a:pt x="741362" y="95567"/>
                  </a:lnTo>
                  <a:lnTo>
                    <a:pt x="789305" y="149225"/>
                  </a:lnTo>
                  <a:lnTo>
                    <a:pt x="806132" y="209867"/>
                  </a:lnTo>
                  <a:lnTo>
                    <a:pt x="802005" y="240982"/>
                  </a:lnTo>
                  <a:lnTo>
                    <a:pt x="768667" y="298450"/>
                  </a:lnTo>
                  <a:lnTo>
                    <a:pt x="707390" y="347662"/>
                  </a:lnTo>
                  <a:lnTo>
                    <a:pt x="667702" y="368300"/>
                  </a:lnTo>
                  <a:lnTo>
                    <a:pt x="622617" y="386080"/>
                  </a:lnTo>
                  <a:lnTo>
                    <a:pt x="573087" y="400367"/>
                  </a:lnTo>
                  <a:lnTo>
                    <a:pt x="519430" y="410845"/>
                  </a:lnTo>
                  <a:lnTo>
                    <a:pt x="462597" y="417512"/>
                  </a:lnTo>
                  <a:lnTo>
                    <a:pt x="403225" y="419735"/>
                  </a:lnTo>
                  <a:lnTo>
                    <a:pt x="343535" y="417512"/>
                  </a:lnTo>
                  <a:lnTo>
                    <a:pt x="286702" y="410845"/>
                  </a:lnTo>
                  <a:lnTo>
                    <a:pt x="233045" y="400367"/>
                  </a:lnTo>
                  <a:lnTo>
                    <a:pt x="183515" y="386080"/>
                  </a:lnTo>
                  <a:lnTo>
                    <a:pt x="138747" y="368300"/>
                  </a:lnTo>
                  <a:lnTo>
                    <a:pt x="98742" y="347662"/>
                  </a:lnTo>
                  <a:lnTo>
                    <a:pt x="65087" y="324167"/>
                  </a:lnTo>
                  <a:lnTo>
                    <a:pt x="17145" y="270510"/>
                  </a:lnTo>
                  <a:lnTo>
                    <a:pt x="0" y="209867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84567" y="4806632"/>
              <a:ext cx="557847" cy="57308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41767" y="4797424"/>
              <a:ext cx="557847" cy="569912"/>
            </a:xfrm>
            <a:prstGeom prst="rect">
              <a:avLst/>
            </a:prstGeom>
          </p:spPr>
        </p:pic>
      </p:grpSp>
      <p:pic>
        <p:nvPicPr>
          <p:cNvPr id="55" name="object 5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257800" y="3953192"/>
            <a:ext cx="1313815" cy="1337945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39887" y="3971607"/>
            <a:ext cx="557847" cy="573087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51952" y="4980304"/>
            <a:ext cx="557847" cy="573087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502342" y="4105592"/>
            <a:ext cx="557847" cy="573087"/>
          </a:xfrm>
          <a:prstGeom prst="rect">
            <a:avLst/>
          </a:prstGeom>
        </p:spPr>
      </p:pic>
      <p:grpSp>
        <p:nvGrpSpPr>
          <p:cNvPr id="59" name="object 59"/>
          <p:cNvGrpSpPr/>
          <p:nvPr/>
        </p:nvGrpSpPr>
        <p:grpSpPr>
          <a:xfrm>
            <a:off x="909955" y="3573779"/>
            <a:ext cx="7551420" cy="2477135"/>
            <a:chOff x="909955" y="3573779"/>
            <a:chExt cx="7551420" cy="2477135"/>
          </a:xfrm>
        </p:grpSpPr>
        <p:sp>
          <p:nvSpPr>
            <p:cNvPr id="60" name="object 60"/>
            <p:cNvSpPr/>
            <p:nvPr/>
          </p:nvSpPr>
          <p:spPr>
            <a:xfrm>
              <a:off x="1047750" y="5519102"/>
              <a:ext cx="7296784" cy="431165"/>
            </a:xfrm>
            <a:custGeom>
              <a:avLst/>
              <a:gdLst/>
              <a:ahLst/>
              <a:cxnLst/>
              <a:rect l="l" t="t" r="r" b="b"/>
              <a:pathLst>
                <a:path w="7296784" h="431164">
                  <a:moveTo>
                    <a:pt x="7296467" y="0"/>
                  </a:moveTo>
                  <a:lnTo>
                    <a:pt x="0" y="0"/>
                  </a:lnTo>
                  <a:lnTo>
                    <a:pt x="0" y="430847"/>
                  </a:lnTo>
                  <a:lnTo>
                    <a:pt x="7296467" y="430847"/>
                  </a:lnTo>
                  <a:lnTo>
                    <a:pt x="7296467" y="0"/>
                  </a:lnTo>
                  <a:close/>
                </a:path>
              </a:pathLst>
            </a:custGeom>
            <a:solidFill>
              <a:srgbClr val="2B4952">
                <a:alpha val="7686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047750" y="5519102"/>
              <a:ext cx="7296784" cy="431165"/>
            </a:xfrm>
            <a:custGeom>
              <a:avLst/>
              <a:gdLst/>
              <a:ahLst/>
              <a:cxnLst/>
              <a:rect l="l" t="t" r="r" b="b"/>
              <a:pathLst>
                <a:path w="7296784" h="431164">
                  <a:moveTo>
                    <a:pt x="0" y="0"/>
                  </a:moveTo>
                  <a:lnTo>
                    <a:pt x="7296467" y="0"/>
                  </a:lnTo>
                  <a:lnTo>
                    <a:pt x="7296467" y="430847"/>
                  </a:lnTo>
                  <a:lnTo>
                    <a:pt x="0" y="43084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76007" y="5535294"/>
              <a:ext cx="454025" cy="47847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802880" y="5422264"/>
              <a:ext cx="582295" cy="600392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943292" y="3607117"/>
              <a:ext cx="7484745" cy="2410460"/>
            </a:xfrm>
            <a:custGeom>
              <a:avLst/>
              <a:gdLst/>
              <a:ahLst/>
              <a:cxnLst/>
              <a:rect l="l" t="t" r="r" b="b"/>
              <a:pathLst>
                <a:path w="7484745" h="2410460">
                  <a:moveTo>
                    <a:pt x="0" y="0"/>
                  </a:moveTo>
                  <a:lnTo>
                    <a:pt x="7484427" y="0"/>
                  </a:lnTo>
                  <a:lnTo>
                    <a:pt x="7484427" y="2410142"/>
                  </a:lnTo>
                  <a:lnTo>
                    <a:pt x="0" y="2410142"/>
                  </a:lnTo>
                  <a:lnTo>
                    <a:pt x="0" y="0"/>
                  </a:lnTo>
                </a:path>
              </a:pathLst>
            </a:custGeom>
            <a:ln w="666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7256462" y="4761547"/>
            <a:ext cx="422909" cy="238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700" b="1" spc="50" dirty="0">
                <a:latin typeface="Calibri"/>
                <a:cs typeface="Calibri"/>
              </a:rPr>
              <a:t>Σ</a:t>
            </a:r>
            <a:r>
              <a:rPr sz="700" b="1" spc="65" dirty="0">
                <a:latin typeface="Calibri"/>
                <a:cs typeface="Calibri"/>
              </a:rPr>
              <a:t>υ</a:t>
            </a:r>
            <a:r>
              <a:rPr sz="700" b="1" spc="60" dirty="0">
                <a:latin typeface="Calibri"/>
                <a:cs typeface="Calibri"/>
              </a:rPr>
              <a:t>σ</a:t>
            </a:r>
            <a:r>
              <a:rPr sz="700" b="1" spc="55" dirty="0">
                <a:latin typeface="Calibri"/>
                <a:cs typeface="Calibri"/>
              </a:rPr>
              <a:t>κ</a:t>
            </a:r>
            <a:r>
              <a:rPr sz="700" b="1" spc="50" dirty="0">
                <a:latin typeface="Calibri"/>
                <a:cs typeface="Calibri"/>
              </a:rPr>
              <a:t>ε</a:t>
            </a:r>
            <a:r>
              <a:rPr sz="700" b="1" spc="65" dirty="0">
                <a:latin typeface="Calibri"/>
                <a:cs typeface="Calibri"/>
              </a:rPr>
              <a:t>υ</a:t>
            </a:r>
            <a:r>
              <a:rPr sz="700" b="1" spc="50" dirty="0">
                <a:latin typeface="Calibri"/>
                <a:cs typeface="Calibri"/>
              </a:rPr>
              <a:t>έ</a:t>
            </a:r>
            <a:r>
              <a:rPr sz="700" b="1" spc="40" dirty="0">
                <a:latin typeface="Calibri"/>
                <a:cs typeface="Calibri"/>
              </a:rPr>
              <a:t>ς  </a:t>
            </a:r>
            <a:r>
              <a:rPr sz="700" b="1" spc="55" dirty="0">
                <a:latin typeface="Calibri"/>
                <a:cs typeface="Calibri"/>
              </a:rPr>
              <a:t>πεδίου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360795" y="4830445"/>
            <a:ext cx="73151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b="1" spc="40" dirty="0" err="1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700" b="1" spc="35" dirty="0" err="1">
                <a:solidFill>
                  <a:srgbClr val="FFFFFF"/>
                </a:solidFill>
                <a:latin typeface="Calibri"/>
                <a:cs typeface="Calibri"/>
              </a:rPr>
              <a:t>νε</a:t>
            </a:r>
            <a:r>
              <a:rPr sz="700" b="1" spc="40" dirty="0" err="1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700" b="1" spc="35" dirty="0" err="1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700" b="1" spc="40" dirty="0" err="1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700" b="1" spc="5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700" b="1" spc="4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700" b="1" spc="4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700" b="1" spc="4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lang="el-GR" sz="700" b="1" spc="4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839652" y="4725034"/>
            <a:ext cx="6229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l-GR" sz="700" b="1" spc="3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700" b="1" spc="35" dirty="0" err="1">
                <a:solidFill>
                  <a:srgbClr val="FFFFFF"/>
                </a:solidFill>
                <a:latin typeface="Calibri"/>
                <a:cs typeface="Calibri"/>
              </a:rPr>
              <a:t>ισθητήρε</a:t>
            </a:r>
            <a:r>
              <a:rPr lang="el-GR" sz="700" b="1" spc="3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650807" y="4751070"/>
            <a:ext cx="52197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Υποσταθμός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311582" y="4284027"/>
            <a:ext cx="437515" cy="17526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>
              <a:lnSpc>
                <a:spcPts val="580"/>
              </a:lnSpc>
              <a:spcBef>
                <a:spcPts val="135"/>
              </a:spcBef>
            </a:pPr>
            <a:r>
              <a:rPr sz="500" b="1" spc="45" dirty="0">
                <a:latin typeface="Calibri"/>
                <a:cs typeface="Calibri"/>
              </a:rPr>
              <a:t>Διοίκηση </a:t>
            </a:r>
            <a:r>
              <a:rPr sz="500" b="1" spc="40" dirty="0">
                <a:latin typeface="Calibri"/>
                <a:cs typeface="Calibri"/>
              </a:rPr>
              <a:t>και </a:t>
            </a:r>
            <a:r>
              <a:rPr sz="500" b="1" spc="-100" dirty="0">
                <a:latin typeface="Calibri"/>
                <a:cs typeface="Calibri"/>
              </a:rPr>
              <a:t> </a:t>
            </a:r>
            <a:r>
              <a:rPr sz="500" b="1" spc="45" dirty="0">
                <a:latin typeface="Calibri"/>
                <a:cs typeface="Calibri"/>
              </a:rPr>
              <a:t>έ</a:t>
            </a:r>
            <a:r>
              <a:rPr sz="500" b="1" spc="40" dirty="0">
                <a:latin typeface="Calibri"/>
                <a:cs typeface="Calibri"/>
              </a:rPr>
              <a:t>λε</a:t>
            </a:r>
            <a:r>
              <a:rPr sz="500" b="1" spc="45" dirty="0">
                <a:latin typeface="Calibri"/>
                <a:cs typeface="Calibri"/>
              </a:rPr>
              <a:t>γ</a:t>
            </a:r>
            <a:r>
              <a:rPr sz="500" b="1" spc="40" dirty="0">
                <a:latin typeface="Calibri"/>
                <a:cs typeface="Calibri"/>
              </a:rPr>
              <a:t>χ</a:t>
            </a:r>
            <a:r>
              <a:rPr sz="500" b="1" spc="45" dirty="0">
                <a:latin typeface="Calibri"/>
                <a:cs typeface="Calibri"/>
              </a:rPr>
              <a:t>ο</a:t>
            </a:r>
            <a:r>
              <a:rPr sz="500" b="1" spc="40" dirty="0">
                <a:latin typeface="Calibri"/>
                <a:cs typeface="Calibri"/>
              </a:rPr>
              <a:t>ς</a:t>
            </a:r>
            <a:r>
              <a:rPr sz="500" b="1" spc="20" dirty="0">
                <a:latin typeface="Calibri"/>
                <a:cs typeface="Calibri"/>
              </a:rPr>
              <a:t> </a:t>
            </a:r>
            <a:r>
              <a:rPr sz="500" b="1" spc="50" dirty="0">
                <a:latin typeface="Calibri"/>
                <a:cs typeface="Calibri"/>
              </a:rPr>
              <a:t>C</a:t>
            </a:r>
            <a:r>
              <a:rPr sz="500" b="1" spc="65" dirty="0">
                <a:latin typeface="Calibri"/>
                <a:cs typeface="Calibri"/>
              </a:rPr>
              <a:t>&amp;</a:t>
            </a:r>
            <a:r>
              <a:rPr sz="500" b="1" spc="50" dirty="0">
                <a:latin typeface="Calibri"/>
                <a:cs typeface="Calibri"/>
              </a:rPr>
              <a:t>C</a:t>
            </a:r>
            <a:r>
              <a:rPr sz="500" b="1" spc="30" dirty="0"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838382" y="4436109"/>
            <a:ext cx="26733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b="1" spc="25" dirty="0">
                <a:latin typeface="Calibri"/>
                <a:cs typeface="Calibri"/>
              </a:rPr>
              <a:t>μέτρηση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253807" y="4468177"/>
            <a:ext cx="319405" cy="1866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86995" marR="5080" indent="-86995">
              <a:lnSpc>
                <a:spcPts val="610"/>
              </a:lnSpc>
              <a:spcBef>
                <a:spcPts val="160"/>
              </a:spcBef>
            </a:pPr>
            <a:r>
              <a:rPr sz="550" b="1" spc="10" dirty="0">
                <a:solidFill>
                  <a:srgbClr val="FFFFFF"/>
                </a:solidFill>
                <a:latin typeface="Calibri"/>
                <a:cs typeface="Calibri"/>
              </a:rPr>
              <a:t>Κεντρικό </a:t>
            </a:r>
            <a:r>
              <a:rPr sz="5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b="1" spc="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550" b="1" spc="-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550" b="1" spc="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550" b="1" spc="-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550" b="1" spc="1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550" b="1" spc="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550" b="1" spc="1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657157" y="4336732"/>
            <a:ext cx="52197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Υποσταθμός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937057" y="3949700"/>
            <a:ext cx="2076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b="1" spc="-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700" b="1" spc="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7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700" b="1" spc="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528945" y="3841115"/>
            <a:ext cx="447675" cy="238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69" marR="5080" indent="-65405">
              <a:lnSpc>
                <a:spcPct val="100000"/>
              </a:lnSpc>
              <a:spcBef>
                <a:spcPts val="100"/>
              </a:spcBef>
            </a:pPr>
            <a:r>
              <a:rPr sz="700" b="1" spc="15" dirty="0">
                <a:solidFill>
                  <a:srgbClr val="FFFFFF"/>
                </a:solidFill>
                <a:latin typeface="Calibri"/>
                <a:cs typeface="Calibri"/>
              </a:rPr>
              <a:t>Ελεγκτές 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700" b="1" spc="1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700" b="1" spc="15" dirty="0">
                <a:solidFill>
                  <a:srgbClr val="FFFFFF"/>
                </a:solidFill>
                <a:latin typeface="Calibri"/>
                <a:cs typeface="Calibri"/>
              </a:rPr>
              <a:t>εγ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χο</a:t>
            </a:r>
            <a:r>
              <a:rPr sz="700" b="1" spc="1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089082" y="3762375"/>
            <a:ext cx="603250" cy="3028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R="5080" indent="114300">
              <a:lnSpc>
                <a:spcPct val="101699"/>
              </a:lnSpc>
              <a:spcBef>
                <a:spcPts val="85"/>
              </a:spcBef>
            </a:pPr>
            <a:r>
              <a:rPr sz="600" b="1" dirty="0">
                <a:latin typeface="Calibri"/>
                <a:cs typeface="Calibri"/>
              </a:rPr>
              <a:t>ΥΠ</a:t>
            </a:r>
            <a:r>
              <a:rPr sz="600" b="1" spc="5" dirty="0">
                <a:latin typeface="Calibri"/>
                <a:cs typeface="Calibri"/>
              </a:rPr>
              <a:t>Ο</a:t>
            </a:r>
            <a:r>
              <a:rPr sz="600" b="1" spc="-5" dirty="0">
                <a:latin typeface="Calibri"/>
                <a:cs typeface="Calibri"/>
              </a:rPr>
              <a:t>Σ</a:t>
            </a:r>
            <a:r>
              <a:rPr sz="600" b="1" dirty="0">
                <a:latin typeface="Calibri"/>
                <a:cs typeface="Calibri"/>
              </a:rPr>
              <a:t>ΤΑ</a:t>
            </a:r>
            <a:r>
              <a:rPr sz="600" b="1" spc="10" dirty="0">
                <a:latin typeface="Calibri"/>
                <a:cs typeface="Calibri"/>
              </a:rPr>
              <a:t>Θ</a:t>
            </a:r>
            <a:r>
              <a:rPr sz="600" b="1" spc="5" dirty="0">
                <a:latin typeface="Calibri"/>
                <a:cs typeface="Calibri"/>
              </a:rPr>
              <a:t>ΜΌΣ  </a:t>
            </a:r>
            <a:r>
              <a:rPr sz="600" b="1" dirty="0">
                <a:latin typeface="Calibri"/>
                <a:cs typeface="Calibri"/>
              </a:rPr>
              <a:t>ΗΛΕΚΤΡΙΚΉΣ 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ΕΝΈΡΓΕΙΑΣ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660332" y="3925252"/>
            <a:ext cx="51054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Υποσταθμός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035685" y="3622040"/>
            <a:ext cx="443230" cy="37909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70"/>
              </a:spcBef>
            </a:pPr>
            <a:r>
              <a:rPr sz="850" b="1" spc="75" dirty="0">
                <a:latin typeface="Calibri"/>
                <a:cs typeface="Calibri"/>
              </a:rPr>
              <a:t>SCADA</a:t>
            </a:r>
            <a:endParaRPr sz="850">
              <a:latin typeface="Calibri"/>
              <a:cs typeface="Calibri"/>
            </a:endParaRPr>
          </a:p>
          <a:p>
            <a:pPr marL="4445">
              <a:lnSpc>
                <a:spcPct val="100000"/>
              </a:lnSpc>
              <a:spcBef>
                <a:spcPts val="375"/>
              </a:spcBef>
            </a:pPr>
            <a:r>
              <a:rPr sz="850" b="1" spc="25" dirty="0">
                <a:latin typeface="Calibri"/>
                <a:cs typeface="Calibri"/>
              </a:rPr>
              <a:t>Σ</a:t>
            </a:r>
            <a:r>
              <a:rPr sz="850" b="1" spc="30" dirty="0">
                <a:latin typeface="Calibri"/>
                <a:cs typeface="Calibri"/>
              </a:rPr>
              <a:t>ύσ</a:t>
            </a:r>
            <a:r>
              <a:rPr sz="850" b="1" spc="15" dirty="0">
                <a:latin typeface="Calibri"/>
                <a:cs typeface="Calibri"/>
              </a:rPr>
              <a:t>τ</a:t>
            </a:r>
            <a:r>
              <a:rPr sz="850" b="1" spc="30" dirty="0">
                <a:latin typeface="Calibri"/>
                <a:cs typeface="Calibri"/>
              </a:rPr>
              <a:t>ημ</a:t>
            </a:r>
            <a:r>
              <a:rPr sz="850" b="1" spc="50" dirty="0">
                <a:latin typeface="Calibri"/>
                <a:cs typeface="Calibri"/>
              </a:rPr>
              <a:t>α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79" name="object 79"/>
          <p:cNvSpPr txBox="1">
            <a:spLocks noGrp="1"/>
          </p:cNvSpPr>
          <p:nvPr>
            <p:ph type="title"/>
          </p:nvPr>
        </p:nvSpPr>
        <p:spPr>
          <a:xfrm>
            <a:off x="855344" y="405129"/>
            <a:ext cx="4731385" cy="618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155" dirty="0">
                <a:solidFill>
                  <a:srgbClr val="000000"/>
                </a:solidFill>
              </a:rPr>
              <a:t>Τυπικές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λειτουργικές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τεχνολογίες</a:t>
            </a:r>
            <a:r>
              <a:rPr sz="2000" spc="270" dirty="0">
                <a:solidFill>
                  <a:srgbClr val="000000"/>
                </a:solidFill>
              </a:rPr>
              <a:t> </a:t>
            </a:r>
            <a:r>
              <a:rPr sz="2000" spc="130" dirty="0">
                <a:solidFill>
                  <a:srgbClr val="000000"/>
                </a:solidFill>
              </a:rPr>
              <a:t>των </a:t>
            </a:r>
            <a:r>
              <a:rPr sz="2000" spc="-440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συστημάτων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εξουσίας</a:t>
            </a:r>
            <a:r>
              <a:rPr sz="2000" spc="160" dirty="0">
                <a:solidFill>
                  <a:srgbClr val="000000"/>
                </a:solidFill>
                <a:latin typeface="Times New Roman"/>
                <a:cs typeface="Times New Roman"/>
              </a:rPr>
              <a:t>/</a:t>
            </a:r>
            <a:r>
              <a:rPr sz="2000" spc="160" dirty="0">
                <a:solidFill>
                  <a:srgbClr val="000000"/>
                </a:solidFill>
              </a:rPr>
              <a:t>δυνάμεων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91515" y="1388427"/>
            <a:ext cx="6920230" cy="169037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819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173355" algn="l"/>
              </a:tabLst>
            </a:pPr>
            <a:r>
              <a:rPr sz="1250" spc="75" dirty="0">
                <a:latin typeface="Calibri"/>
                <a:cs typeface="Calibri"/>
              </a:rPr>
              <a:t>Η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ένωση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αυτών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των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υποδικτύων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45" dirty="0">
                <a:latin typeface="Calibri"/>
                <a:cs typeface="Calibri"/>
              </a:rPr>
              <a:t>είναι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αυτό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που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οδηγεί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στην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έννοια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40" dirty="0">
                <a:latin typeface="Calibri"/>
                <a:cs typeface="Calibri"/>
              </a:rPr>
              <a:t>του</a:t>
            </a:r>
            <a:endParaRPr sz="125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725"/>
              </a:spcBef>
            </a:pPr>
            <a:r>
              <a:rPr sz="1250" b="1" spc="60" dirty="0">
                <a:latin typeface="Calibri"/>
                <a:cs typeface="Calibri"/>
              </a:rPr>
              <a:t>Συστήματα</a:t>
            </a:r>
            <a:r>
              <a:rPr sz="1250" b="1" spc="25" dirty="0">
                <a:latin typeface="Calibri"/>
                <a:cs typeface="Calibri"/>
              </a:rPr>
              <a:t> </a:t>
            </a:r>
            <a:r>
              <a:rPr sz="1250" b="1" spc="55" dirty="0">
                <a:latin typeface="Calibri"/>
                <a:cs typeface="Calibri"/>
              </a:rPr>
              <a:t>εποπτικού</a:t>
            </a:r>
            <a:r>
              <a:rPr sz="1250" b="1" spc="35" dirty="0">
                <a:latin typeface="Calibri"/>
                <a:cs typeface="Calibri"/>
              </a:rPr>
              <a:t> </a:t>
            </a:r>
            <a:r>
              <a:rPr sz="1250" b="1" spc="55" dirty="0">
                <a:latin typeface="Calibri"/>
                <a:cs typeface="Calibri"/>
              </a:rPr>
              <a:t>ελέγχου</a:t>
            </a:r>
            <a:r>
              <a:rPr sz="1250" b="1" spc="35" dirty="0">
                <a:latin typeface="Calibri"/>
                <a:cs typeface="Calibri"/>
              </a:rPr>
              <a:t> </a:t>
            </a:r>
            <a:r>
              <a:rPr sz="1250" b="1" spc="50" dirty="0">
                <a:latin typeface="Calibri"/>
                <a:cs typeface="Calibri"/>
              </a:rPr>
              <a:t>και</a:t>
            </a:r>
            <a:r>
              <a:rPr sz="1250" b="1" spc="30" dirty="0">
                <a:latin typeface="Calibri"/>
                <a:cs typeface="Calibri"/>
              </a:rPr>
              <a:t> </a:t>
            </a:r>
            <a:r>
              <a:rPr sz="1250" b="1" spc="55" dirty="0">
                <a:latin typeface="Calibri"/>
                <a:cs typeface="Calibri"/>
              </a:rPr>
              <a:t>επικτήσεων</a:t>
            </a:r>
            <a:r>
              <a:rPr sz="1250" b="1" spc="35" dirty="0">
                <a:latin typeface="Calibri"/>
                <a:cs typeface="Calibri"/>
              </a:rPr>
              <a:t> </a:t>
            </a:r>
            <a:r>
              <a:rPr sz="1250" b="1" spc="60" dirty="0">
                <a:latin typeface="Calibri"/>
                <a:cs typeface="Calibri"/>
              </a:rPr>
              <a:t>SCADA)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spc="95" dirty="0">
                <a:latin typeface="Calibri"/>
                <a:cs typeface="Calibri"/>
              </a:rPr>
              <a:t>Τα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συστήματα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SCADA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είναι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δίκτυα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ικανά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να: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70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75" dirty="0">
                <a:latin typeface="Calibri"/>
                <a:cs typeface="Calibri"/>
              </a:rPr>
              <a:t>Επεξεργασία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μεγάλου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όγκου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δεδομένων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από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ελεγκτές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ή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πύλες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I)IoT</a:t>
            </a:r>
            <a:endParaRPr sz="1100">
              <a:latin typeface="Calibri"/>
              <a:cs typeface="Calibri"/>
            </a:endParaRPr>
          </a:p>
          <a:p>
            <a:pPr marL="396875" marR="5080" lvl="1" indent="-182880">
              <a:lnSpc>
                <a:spcPts val="1300"/>
              </a:lnSpc>
              <a:spcBef>
                <a:spcPts val="1075"/>
              </a:spcBef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spc="85" dirty="0">
                <a:latin typeface="Calibri"/>
                <a:cs typeface="Calibri"/>
              </a:rPr>
              <a:t>Ανάλυση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αλλαγή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των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καταστάσεων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του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παρατηρούμενου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περιβάλλοντος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μέσω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των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ελεγκτών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ή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των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πυλών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(Ι)ΙοΤ.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1183937" y="6003607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22554" y="6173470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1367769" y="194945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749640" y="5307647"/>
            <a:ext cx="50990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ερνετ,</a:t>
            </a:r>
            <a:r>
              <a:rPr sz="8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85" dirty="0">
                <a:solidFill>
                  <a:srgbClr val="FFFFFF"/>
                </a:solidFill>
                <a:latin typeface="Calibri"/>
                <a:cs typeface="Calibri"/>
              </a:rPr>
              <a:t>ασ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577401" y="5136701"/>
            <a:ext cx="726440" cy="32639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R="62230" algn="ctr">
              <a:lnSpc>
                <a:spcPct val="100000"/>
              </a:lnSpc>
              <a:spcBef>
                <a:spcPts val="325"/>
              </a:spcBef>
            </a:pP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Υποσταθμός</a:t>
            </a:r>
            <a:endParaRPr sz="700">
              <a:latin typeface="Calibri"/>
              <a:cs typeface="Calibri"/>
            </a:endParaRPr>
          </a:p>
          <a:p>
            <a:pPr marR="5080" algn="ctr">
              <a:lnSpc>
                <a:spcPct val="100000"/>
              </a:lnSpc>
              <a:spcBef>
                <a:spcPts val="280"/>
              </a:spcBef>
            </a:pP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ες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επικοινωνί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406842" y="2926397"/>
            <a:ext cx="4704715" cy="2146300"/>
          </a:xfrm>
          <a:custGeom>
            <a:avLst/>
            <a:gdLst/>
            <a:ahLst/>
            <a:cxnLst/>
            <a:rect l="l" t="t" r="r" b="b"/>
            <a:pathLst>
              <a:path w="4704715" h="2146300">
                <a:moveTo>
                  <a:pt x="2352040" y="0"/>
                </a:moveTo>
                <a:lnTo>
                  <a:pt x="0" y="2145982"/>
                </a:lnTo>
                <a:lnTo>
                  <a:pt x="4704397" y="2145982"/>
                </a:lnTo>
                <a:lnTo>
                  <a:pt x="2352040" y="0"/>
                </a:lnTo>
                <a:close/>
              </a:path>
            </a:pathLst>
          </a:custGeom>
          <a:solidFill>
            <a:srgbClr val="FFBA00">
              <a:alpha val="254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796222" y="3849370"/>
            <a:ext cx="1287780" cy="71755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95885" marR="5080" indent="-83820">
              <a:lnSpc>
                <a:spcPct val="101800"/>
              </a:lnSpc>
              <a:spcBef>
                <a:spcPts val="50"/>
              </a:spcBef>
            </a:pPr>
            <a:r>
              <a:rPr sz="2250" b="1" spc="165" dirty="0">
                <a:latin typeface="Calibri"/>
                <a:cs typeface="Calibri"/>
              </a:rPr>
              <a:t>ΈΛΕΓΧΟΣ </a:t>
            </a:r>
            <a:r>
              <a:rPr sz="2250" b="1" spc="-495" dirty="0">
                <a:latin typeface="Calibri"/>
                <a:cs typeface="Calibri"/>
              </a:rPr>
              <a:t> </a:t>
            </a:r>
            <a:r>
              <a:rPr sz="2250" b="1" spc="90" dirty="0">
                <a:latin typeface="Calibri"/>
                <a:cs typeface="Calibri"/>
              </a:rPr>
              <a:t>(</a:t>
            </a:r>
            <a:r>
              <a:rPr sz="2250" b="1" spc="200" dirty="0">
                <a:latin typeface="Calibri"/>
                <a:cs typeface="Calibri"/>
              </a:rPr>
              <a:t>S</a:t>
            </a:r>
            <a:r>
              <a:rPr sz="2250" b="1" spc="229" dirty="0">
                <a:latin typeface="Calibri"/>
                <a:cs typeface="Calibri"/>
              </a:rPr>
              <a:t>C</a:t>
            </a:r>
            <a:r>
              <a:rPr sz="2250" b="1" spc="260" dirty="0">
                <a:latin typeface="Calibri"/>
                <a:cs typeface="Calibri"/>
              </a:rPr>
              <a:t>A</a:t>
            </a:r>
            <a:r>
              <a:rPr sz="2250" b="1" spc="270" dirty="0">
                <a:latin typeface="Calibri"/>
                <a:cs typeface="Calibri"/>
              </a:rPr>
              <a:t>D</a:t>
            </a:r>
            <a:r>
              <a:rPr sz="2250" b="1" spc="265" dirty="0">
                <a:latin typeface="Calibri"/>
                <a:cs typeface="Calibri"/>
              </a:rPr>
              <a:t>A</a:t>
            </a:r>
            <a:r>
              <a:rPr sz="2250" b="1" spc="140" dirty="0">
                <a:latin typeface="Calibri"/>
                <a:cs typeface="Calibri"/>
              </a:rPr>
              <a:t>)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404812"/>
            <a:ext cx="3975100" cy="618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150" dirty="0">
                <a:solidFill>
                  <a:srgbClr val="000000"/>
                </a:solidFill>
              </a:rPr>
              <a:t>Νέα</a:t>
            </a:r>
            <a:r>
              <a:rPr sz="2000" spc="20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αντίληψη</a:t>
            </a:r>
            <a:r>
              <a:rPr sz="2000" spc="265" dirty="0">
                <a:solidFill>
                  <a:srgbClr val="000000"/>
                </a:solidFill>
              </a:rPr>
              <a:t> </a:t>
            </a:r>
            <a:r>
              <a:rPr sz="2000" spc="95" dirty="0">
                <a:solidFill>
                  <a:srgbClr val="000000"/>
                </a:solidFill>
              </a:rPr>
              <a:t>του</a:t>
            </a:r>
            <a:r>
              <a:rPr sz="2000" spc="9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ελέγχου</a:t>
            </a:r>
            <a:r>
              <a:rPr sz="2000" spc="225" dirty="0">
                <a:solidFill>
                  <a:srgbClr val="000000"/>
                </a:solidFill>
              </a:rPr>
              <a:t> </a:t>
            </a:r>
            <a:r>
              <a:rPr sz="2000" spc="125" dirty="0">
                <a:solidFill>
                  <a:srgbClr val="000000"/>
                </a:solidFill>
              </a:rPr>
              <a:t>στα </a:t>
            </a:r>
            <a:r>
              <a:rPr sz="2000" spc="13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συστήματα</a:t>
            </a:r>
            <a:r>
              <a:rPr sz="2000" spc="195" dirty="0">
                <a:solidFill>
                  <a:srgbClr val="000000"/>
                </a:solidFill>
              </a:rPr>
              <a:t> </a:t>
            </a:r>
            <a:r>
              <a:rPr sz="2000" spc="165" dirty="0">
                <a:solidFill>
                  <a:srgbClr val="000000"/>
                </a:solidFill>
              </a:rPr>
              <a:t>εξουσιών</a:t>
            </a:r>
            <a:r>
              <a:rPr sz="2000" spc="165" dirty="0">
                <a:solidFill>
                  <a:srgbClr val="000000"/>
                </a:solidFill>
                <a:latin typeface="Times New Roman"/>
                <a:cs typeface="Times New Roman"/>
              </a:rPr>
              <a:t>/</a:t>
            </a:r>
            <a:r>
              <a:rPr sz="2000" spc="165" dirty="0">
                <a:solidFill>
                  <a:srgbClr val="000000"/>
                </a:solidFill>
              </a:rPr>
              <a:t>δυνάμεων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515" y="1424622"/>
            <a:ext cx="7136765" cy="14903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03505" marR="328930" indent="-91440">
              <a:lnSpc>
                <a:spcPts val="1480"/>
              </a:lnSpc>
              <a:spcBef>
                <a:spcPts val="165"/>
              </a:spcBef>
              <a:buClr>
                <a:srgbClr val="FFBA00"/>
              </a:buClr>
              <a:buSzPct val="128000"/>
              <a:buFont typeface="Arial"/>
              <a:buChar char="•"/>
              <a:tabLst>
                <a:tab pos="158750" algn="l"/>
              </a:tabLst>
            </a:pPr>
            <a:r>
              <a:rPr dirty="0"/>
              <a:t>	</a:t>
            </a:r>
            <a:r>
              <a:rPr sz="1250" spc="120" dirty="0">
                <a:latin typeface="Calibri"/>
                <a:cs typeface="Calibri"/>
              </a:rPr>
              <a:t>Τώρα,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από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μια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ολιστική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οπτική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γωνία,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μπορούμε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εισάγουμε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τη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γνωστή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έννοια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του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b="1" spc="105" dirty="0">
                <a:latin typeface="Calibri"/>
                <a:cs typeface="Calibri"/>
              </a:rPr>
              <a:t>"Cyber-Physical </a:t>
            </a:r>
            <a:r>
              <a:rPr sz="1250" b="1" spc="120" dirty="0">
                <a:latin typeface="Calibri"/>
                <a:cs typeface="Calibri"/>
              </a:rPr>
              <a:t>System" </a:t>
            </a:r>
            <a:r>
              <a:rPr sz="1250" b="1" spc="95" dirty="0">
                <a:latin typeface="Calibri"/>
                <a:cs typeface="Calibri"/>
              </a:rPr>
              <a:t>(CPS), </a:t>
            </a:r>
            <a:r>
              <a:rPr sz="1250" spc="135" dirty="0">
                <a:latin typeface="Calibri"/>
                <a:cs typeface="Calibri"/>
              </a:rPr>
              <a:t>η </a:t>
            </a:r>
            <a:r>
              <a:rPr sz="1250" spc="120" dirty="0">
                <a:latin typeface="Calibri"/>
                <a:cs typeface="Calibri"/>
              </a:rPr>
              <a:t>οποία </a:t>
            </a:r>
            <a:r>
              <a:rPr sz="1250" spc="114" dirty="0">
                <a:latin typeface="Calibri"/>
                <a:cs typeface="Calibri"/>
              </a:rPr>
              <a:t>εισήχθη </a:t>
            </a:r>
            <a:r>
              <a:rPr sz="1250" spc="135" dirty="0">
                <a:latin typeface="Calibri"/>
                <a:cs typeface="Calibri"/>
              </a:rPr>
              <a:t>από </a:t>
            </a:r>
            <a:r>
              <a:rPr sz="1250" spc="110" dirty="0">
                <a:latin typeface="Calibri"/>
                <a:cs typeface="Calibri"/>
              </a:rPr>
              <a:t>την </a:t>
            </a:r>
            <a:r>
              <a:rPr sz="1250" spc="114" dirty="0">
                <a:latin typeface="Calibri"/>
                <a:cs typeface="Calibri"/>
              </a:rPr>
              <a:t>Helen </a:t>
            </a:r>
            <a:r>
              <a:rPr sz="1250" spc="80" dirty="0">
                <a:latin typeface="Calibri"/>
                <a:cs typeface="Calibri"/>
              </a:rPr>
              <a:t>Gill </a:t>
            </a:r>
            <a:r>
              <a:rPr sz="1250" spc="120" dirty="0">
                <a:latin typeface="Calibri"/>
                <a:cs typeface="Calibri"/>
              </a:rPr>
              <a:t>του </a:t>
            </a:r>
            <a:r>
              <a:rPr sz="1250" spc="114" dirty="0">
                <a:latin typeface="Calibri"/>
                <a:cs typeface="Calibri"/>
              </a:rPr>
              <a:t>Εθνικού </a:t>
            </a:r>
            <a:r>
              <a:rPr sz="1250" spc="12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Ιδρύματος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Επιστημών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το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2006.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A00"/>
              </a:buClr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96875" marR="5080" lvl="1" indent="-182880">
              <a:lnSpc>
                <a:spcPts val="1300"/>
              </a:lnSpc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spc="100" dirty="0">
                <a:latin typeface="Calibri"/>
                <a:cs typeface="Calibri"/>
              </a:rPr>
              <a:t>Αντιλαμβάνεται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τον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όρο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CPS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20" dirty="0">
                <a:latin typeface="Calibri"/>
                <a:cs typeface="Calibri"/>
              </a:rPr>
              <a:t>ως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τον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τρόπο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συνδυασμού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και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ολοκλήρωσης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του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υπολογισμού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με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τις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φυσικές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διεργασίες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-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αλλά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και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την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επικοινωνία.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R="1303020" algn="ctr">
              <a:lnSpc>
                <a:spcPct val="100000"/>
              </a:lnSpc>
              <a:spcBef>
                <a:spcPts val="675"/>
              </a:spcBef>
            </a:pPr>
            <a:r>
              <a:rPr sz="1100" b="1" spc="75" dirty="0">
                <a:latin typeface="Calibri"/>
                <a:cs typeface="Calibri"/>
              </a:rPr>
              <a:t>ΦΥΣΙΚΗ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86429" y="5039042"/>
            <a:ext cx="953769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25" dirty="0">
                <a:latin typeface="Calibri"/>
                <a:cs typeface="Calibri"/>
              </a:rPr>
              <a:t>Π</a:t>
            </a:r>
            <a:r>
              <a:rPr sz="1250" b="1" spc="20" dirty="0">
                <a:latin typeface="Calibri"/>
                <a:cs typeface="Calibri"/>
              </a:rPr>
              <a:t>λη</a:t>
            </a:r>
            <a:r>
              <a:rPr sz="1250" b="1" spc="15" dirty="0">
                <a:latin typeface="Calibri"/>
                <a:cs typeface="Calibri"/>
              </a:rPr>
              <a:t>ρ</a:t>
            </a:r>
            <a:r>
              <a:rPr sz="1250" b="1" spc="20" dirty="0">
                <a:latin typeface="Calibri"/>
                <a:cs typeface="Calibri"/>
              </a:rPr>
              <a:t>ο</a:t>
            </a:r>
            <a:r>
              <a:rPr sz="1250" b="1" spc="25" dirty="0">
                <a:latin typeface="Calibri"/>
                <a:cs typeface="Calibri"/>
              </a:rPr>
              <a:t>φ</a:t>
            </a:r>
            <a:r>
              <a:rPr sz="1250" b="1" spc="20" dirty="0">
                <a:latin typeface="Calibri"/>
                <a:cs typeface="Calibri"/>
              </a:rPr>
              <a:t>ο</a:t>
            </a:r>
            <a:r>
              <a:rPr sz="1250" b="1" spc="15" dirty="0">
                <a:latin typeface="Calibri"/>
                <a:cs typeface="Calibri"/>
              </a:rPr>
              <a:t>ρ</a:t>
            </a:r>
            <a:r>
              <a:rPr sz="1250" b="1" dirty="0">
                <a:latin typeface="Calibri"/>
                <a:cs typeface="Calibri"/>
              </a:rPr>
              <a:t>ί</a:t>
            </a:r>
            <a:r>
              <a:rPr sz="1250" b="1" spc="15" dirty="0">
                <a:latin typeface="Calibri"/>
                <a:cs typeface="Calibri"/>
              </a:rPr>
              <a:t>ε</a:t>
            </a:r>
            <a:r>
              <a:rPr sz="1250" b="1" spc="25" dirty="0">
                <a:latin typeface="Calibri"/>
                <a:cs typeface="Calibri"/>
              </a:rPr>
              <a:t>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7635" y="5426392"/>
            <a:ext cx="457771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Πηγή:</a:t>
            </a:r>
            <a:r>
              <a:rPr sz="550" dirty="0">
                <a:latin typeface="Calibri"/>
                <a:cs typeface="Calibri"/>
              </a:rPr>
              <a:t> </a:t>
            </a:r>
            <a:r>
              <a:rPr sz="550" spc="-5" dirty="0">
                <a:latin typeface="Calibri"/>
                <a:cs typeface="Calibri"/>
              </a:rPr>
              <a:t>S.</a:t>
            </a:r>
            <a:r>
              <a:rPr sz="550" spc="10" dirty="0">
                <a:latin typeface="Calibri"/>
                <a:cs typeface="Calibri"/>
              </a:rPr>
              <a:t> </a:t>
            </a:r>
            <a:r>
              <a:rPr sz="550" spc="-5" dirty="0">
                <a:latin typeface="Calibri"/>
                <a:cs typeface="Calibri"/>
              </a:rPr>
              <a:t>A.</a:t>
            </a:r>
            <a:r>
              <a:rPr sz="550" spc="10" dirty="0">
                <a:latin typeface="Calibri"/>
                <a:cs typeface="Calibri"/>
              </a:rPr>
              <a:t> </a:t>
            </a:r>
            <a:r>
              <a:rPr sz="550" spc="-5" dirty="0">
                <a:latin typeface="Calibri"/>
                <a:cs typeface="Calibri"/>
              </a:rPr>
              <a:t>Seshia,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spc="-5" dirty="0">
                <a:solidFill>
                  <a:srgbClr val="212121"/>
                </a:solidFill>
                <a:latin typeface="Arial"/>
                <a:cs typeface="Arial"/>
              </a:rPr>
              <a:t>"Explorations</a:t>
            </a:r>
            <a:r>
              <a:rPr sz="550" dirty="0">
                <a:solidFill>
                  <a:srgbClr val="212121"/>
                </a:solidFill>
                <a:latin typeface="Arial"/>
                <a:cs typeface="Arial"/>
              </a:rPr>
              <a:t> in</a:t>
            </a:r>
            <a:r>
              <a:rPr sz="550" spc="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spc="-5" dirty="0">
                <a:solidFill>
                  <a:srgbClr val="212121"/>
                </a:solidFill>
                <a:latin typeface="Arial"/>
                <a:cs typeface="Arial"/>
              </a:rPr>
              <a:t>cyber-physical</a:t>
            </a:r>
            <a:r>
              <a:rPr sz="550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spc="-5" dirty="0">
                <a:solidFill>
                  <a:srgbClr val="212121"/>
                </a:solidFill>
                <a:latin typeface="Arial"/>
                <a:cs typeface="Arial"/>
              </a:rPr>
              <a:t>systems</a:t>
            </a:r>
            <a:r>
              <a:rPr sz="550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spc="-5" dirty="0">
                <a:solidFill>
                  <a:srgbClr val="212121"/>
                </a:solidFill>
                <a:latin typeface="Arial"/>
                <a:cs typeface="Arial"/>
              </a:rPr>
              <a:t>education",</a:t>
            </a:r>
            <a:r>
              <a:rPr sz="55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spc="-5" dirty="0">
                <a:solidFill>
                  <a:srgbClr val="212121"/>
                </a:solidFill>
                <a:latin typeface="Arial"/>
                <a:cs typeface="Arial"/>
              </a:rPr>
              <a:t>Communications</a:t>
            </a:r>
            <a:r>
              <a:rPr sz="550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spc="-5" dirty="0">
                <a:solidFill>
                  <a:srgbClr val="212121"/>
                </a:solidFill>
                <a:latin typeface="Arial"/>
                <a:cs typeface="Arial"/>
              </a:rPr>
              <a:t>of</a:t>
            </a:r>
            <a:r>
              <a:rPr sz="550" spc="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dirty="0">
                <a:solidFill>
                  <a:srgbClr val="212121"/>
                </a:solidFill>
                <a:latin typeface="Arial"/>
                <a:cs typeface="Arial"/>
              </a:rPr>
              <a:t>ACM</a:t>
            </a:r>
            <a:r>
              <a:rPr sz="550" i="1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spc="-5" dirty="0">
                <a:solidFill>
                  <a:srgbClr val="212121"/>
                </a:solidFill>
                <a:latin typeface="Arial"/>
                <a:cs typeface="Arial"/>
              </a:rPr>
              <a:t>(Association</a:t>
            </a:r>
            <a:r>
              <a:rPr sz="550" i="1" spc="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spc="-5" dirty="0">
                <a:solidFill>
                  <a:srgbClr val="212121"/>
                </a:solidFill>
                <a:latin typeface="Arial"/>
                <a:cs typeface="Arial"/>
              </a:rPr>
              <a:t>for</a:t>
            </a:r>
            <a:r>
              <a:rPr sz="550" i="1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spc="-5" dirty="0">
                <a:solidFill>
                  <a:srgbClr val="212121"/>
                </a:solidFill>
                <a:latin typeface="Arial"/>
                <a:cs typeface="Arial"/>
              </a:rPr>
              <a:t>Computing</a:t>
            </a:r>
            <a:r>
              <a:rPr sz="550" i="1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spc="-5" dirty="0">
                <a:solidFill>
                  <a:srgbClr val="212121"/>
                </a:solidFill>
                <a:latin typeface="Arial"/>
                <a:cs typeface="Arial"/>
              </a:rPr>
              <a:t>Machinery),</a:t>
            </a:r>
            <a:r>
              <a:rPr sz="550" i="1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spc="-5" dirty="0">
                <a:solidFill>
                  <a:srgbClr val="212121"/>
                </a:solidFill>
                <a:latin typeface="Arial"/>
                <a:cs typeface="Arial"/>
              </a:rPr>
              <a:t>65(5),,</a:t>
            </a:r>
            <a:r>
              <a:rPr sz="550" i="1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spc="-5" dirty="0">
                <a:solidFill>
                  <a:srgbClr val="212121"/>
                </a:solidFill>
                <a:latin typeface="Arial"/>
                <a:cs typeface="Arial"/>
              </a:rPr>
              <a:t>2022</a:t>
            </a:r>
            <a:endParaRPr sz="5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91875" y="5400992"/>
            <a:ext cx="11938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3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2554" y="5570854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33209" y="2925762"/>
            <a:ext cx="4550410" cy="2308860"/>
          </a:xfrm>
          <a:prstGeom prst="rect">
            <a:avLst/>
          </a:prstGeom>
          <a:solidFill>
            <a:srgbClr val="D8791A"/>
          </a:solidFill>
          <a:ln w="9525">
            <a:solidFill>
              <a:srgbClr val="67170E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16839" marR="106680" indent="-1270" algn="ctr">
              <a:lnSpc>
                <a:spcPct val="100000"/>
              </a:lnSpc>
              <a:spcBef>
                <a:spcPts val="355"/>
              </a:spcBef>
            </a:pP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Το CPS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μπορεί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γίνει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αντιληπτό </a:t>
            </a:r>
            <a:r>
              <a:rPr sz="1250" spc="135" dirty="0">
                <a:solidFill>
                  <a:srgbClr val="FFFFFF"/>
                </a:solidFill>
                <a:latin typeface="Calibri"/>
                <a:cs typeface="Calibri"/>
              </a:rPr>
              <a:t>ως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ένας </a:t>
            </a:r>
            <a:r>
              <a:rPr sz="1250" b="1" spc="114" dirty="0">
                <a:solidFill>
                  <a:srgbClr val="67170E"/>
                </a:solidFill>
                <a:latin typeface="Calibri"/>
                <a:cs typeface="Calibri"/>
              </a:rPr>
              <a:t>νέος </a:t>
            </a:r>
            <a:r>
              <a:rPr sz="1250" b="1" spc="120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1250" b="1" spc="114" dirty="0">
                <a:solidFill>
                  <a:srgbClr val="67170E"/>
                </a:solidFill>
                <a:latin typeface="Calibri"/>
                <a:cs typeface="Calibri"/>
              </a:rPr>
              <a:t>επιστημονικός </a:t>
            </a:r>
            <a:r>
              <a:rPr sz="1250" b="1" spc="120" dirty="0">
                <a:solidFill>
                  <a:srgbClr val="67170E"/>
                </a:solidFill>
                <a:latin typeface="Calibri"/>
                <a:cs typeface="Calibri"/>
              </a:rPr>
              <a:t>κλάδος </a:t>
            </a:r>
            <a:r>
              <a:rPr sz="1250" b="1" spc="110" dirty="0">
                <a:solidFill>
                  <a:srgbClr val="67170E"/>
                </a:solidFill>
                <a:latin typeface="Calibri"/>
                <a:cs typeface="Calibri"/>
              </a:rPr>
              <a:t>ικανός </a:t>
            </a:r>
            <a:r>
              <a:rPr sz="1250" b="1" spc="130" dirty="0">
                <a:solidFill>
                  <a:srgbClr val="67170E"/>
                </a:solidFill>
                <a:latin typeface="Calibri"/>
                <a:cs typeface="Calibri"/>
              </a:rPr>
              <a:t>να </a:t>
            </a:r>
            <a:r>
              <a:rPr sz="1250" b="1" spc="120" dirty="0">
                <a:solidFill>
                  <a:srgbClr val="67170E"/>
                </a:solidFill>
                <a:latin typeface="Calibri"/>
                <a:cs typeface="Calibri"/>
              </a:rPr>
              <a:t>συλλάβει </a:t>
            </a:r>
            <a:r>
              <a:rPr sz="1250" b="1" spc="125" dirty="0">
                <a:solidFill>
                  <a:srgbClr val="67170E"/>
                </a:solidFill>
                <a:latin typeface="Calibri"/>
                <a:cs typeface="Calibri"/>
              </a:rPr>
              <a:t>σύνολο </a:t>
            </a:r>
            <a:r>
              <a:rPr sz="1250" b="1" spc="130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1250" b="1" spc="120" dirty="0">
                <a:solidFill>
                  <a:srgbClr val="67170E"/>
                </a:solidFill>
                <a:latin typeface="Calibri"/>
                <a:cs typeface="Calibri"/>
              </a:rPr>
              <a:t>θεωριών, </a:t>
            </a:r>
            <a:r>
              <a:rPr sz="1250" b="1" spc="110" dirty="0">
                <a:solidFill>
                  <a:srgbClr val="67170E"/>
                </a:solidFill>
                <a:latin typeface="Calibri"/>
                <a:cs typeface="Calibri"/>
              </a:rPr>
              <a:t>τεχνικών και </a:t>
            </a:r>
            <a:r>
              <a:rPr sz="1250" b="1" spc="125" dirty="0">
                <a:solidFill>
                  <a:srgbClr val="67170E"/>
                </a:solidFill>
                <a:latin typeface="Calibri"/>
                <a:cs typeface="Calibri"/>
              </a:rPr>
              <a:t>εξαρτημάτων </a:t>
            </a:r>
            <a:r>
              <a:rPr sz="1250" b="1" spc="110" dirty="0">
                <a:solidFill>
                  <a:srgbClr val="67170E"/>
                </a:solidFill>
                <a:latin typeface="Calibri"/>
                <a:cs typeface="Calibri"/>
              </a:rPr>
              <a:t>ελέγχου,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όπως: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30" dirty="0">
                <a:solidFill>
                  <a:srgbClr val="FFFFFF"/>
                </a:solidFill>
                <a:latin typeface="Calibri"/>
                <a:cs typeface="Calibri"/>
              </a:rPr>
              <a:t>ενσωματωμένα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συστήματα,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συστήματα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πραγματικού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χρόνου,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υβριδικά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(συμπεριλαμβανομένης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πληροφορικής),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θεωρία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ελέγχου,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δίκτυα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(επ)αισθητήρων,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τυπικές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μέθοδοι,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μεταξύ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άλλων.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 rot="2700000">
            <a:off x="4467208" y="3799459"/>
            <a:ext cx="1000104" cy="15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5"/>
              </a:lnSpc>
            </a:pPr>
            <a:r>
              <a:rPr sz="1250" b="1" spc="80" dirty="0">
                <a:latin typeface="Calibri"/>
                <a:cs typeface="Calibri"/>
              </a:rPr>
              <a:t>Υ</a:t>
            </a:r>
            <a:r>
              <a:rPr sz="1250" b="1" spc="90" dirty="0">
                <a:latin typeface="Calibri"/>
                <a:cs typeface="Calibri"/>
              </a:rPr>
              <a:t>π</a:t>
            </a:r>
            <a:r>
              <a:rPr sz="1250" b="1" spc="85" dirty="0">
                <a:latin typeface="Calibri"/>
                <a:cs typeface="Calibri"/>
              </a:rPr>
              <a:t>ο</a:t>
            </a:r>
            <a:r>
              <a:rPr sz="1250" b="1" spc="75" dirty="0">
                <a:latin typeface="Calibri"/>
                <a:cs typeface="Calibri"/>
              </a:rPr>
              <a:t>λ</a:t>
            </a:r>
            <a:r>
              <a:rPr sz="1250" b="1" spc="85" dirty="0">
                <a:latin typeface="Calibri"/>
                <a:cs typeface="Calibri"/>
              </a:rPr>
              <a:t>ο</a:t>
            </a:r>
            <a:r>
              <a:rPr sz="1250" b="1" spc="75" dirty="0">
                <a:latin typeface="Calibri"/>
                <a:cs typeface="Calibri"/>
              </a:rPr>
              <a:t>γ</a:t>
            </a:r>
            <a:r>
              <a:rPr sz="1250" b="1" spc="35" dirty="0">
                <a:latin typeface="Calibri"/>
                <a:cs typeface="Calibri"/>
              </a:rPr>
              <a:t>ι</a:t>
            </a:r>
            <a:r>
              <a:rPr sz="1250" b="1" spc="85" dirty="0">
                <a:latin typeface="Calibri"/>
                <a:cs typeface="Calibri"/>
              </a:rPr>
              <a:t>σ</a:t>
            </a:r>
            <a:r>
              <a:rPr sz="1250" b="1" spc="95" dirty="0">
                <a:latin typeface="Calibri"/>
                <a:cs typeface="Calibri"/>
              </a:rPr>
              <a:t>μ</a:t>
            </a:r>
            <a:r>
              <a:rPr sz="1250" b="1" spc="85" dirty="0">
                <a:latin typeface="Calibri"/>
                <a:cs typeface="Calibri"/>
              </a:rPr>
              <a:t>ό</a:t>
            </a:r>
            <a:r>
              <a:rPr sz="1250" b="1" spc="75" dirty="0">
                <a:latin typeface="Calibri"/>
                <a:cs typeface="Calibri"/>
              </a:rPr>
              <a:t>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367769" y="194945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51562" y="4412615"/>
            <a:ext cx="165100" cy="77279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sz="1100" b="1" spc="15" dirty="0">
                <a:latin typeface="Calibri"/>
                <a:cs typeface="Calibri"/>
              </a:rPr>
              <a:t>ΣΥΣΤΗΜΑΤΑ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7764" y="4881624"/>
            <a:ext cx="165100" cy="4489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sz="1100" b="1" spc="-10" dirty="0">
                <a:latin typeface="Calibri"/>
                <a:cs typeface="Calibri"/>
              </a:rPr>
              <a:t>C</a:t>
            </a:r>
            <a:r>
              <a:rPr sz="1100" b="1" spc="-15" dirty="0">
                <a:latin typeface="Calibri"/>
                <a:cs typeface="Calibri"/>
              </a:rPr>
              <a:t>YBE</a:t>
            </a:r>
            <a:r>
              <a:rPr sz="1100" b="1" dirty="0">
                <a:latin typeface="Calibri"/>
                <a:cs typeface="Calibri"/>
              </a:rPr>
              <a:t>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 rot="19020000">
            <a:off x="1468570" y="4236463"/>
            <a:ext cx="953739" cy="15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50"/>
              </a:lnSpc>
            </a:pPr>
            <a:r>
              <a:rPr sz="1250" b="1" spc="55" dirty="0">
                <a:latin typeface="Calibri"/>
                <a:cs typeface="Calibri"/>
              </a:rPr>
              <a:t>Επ</a:t>
            </a:r>
            <a:r>
              <a:rPr sz="1875" b="1" spc="82" baseline="2222" dirty="0">
                <a:latin typeface="Calibri"/>
                <a:cs typeface="Calibri"/>
              </a:rPr>
              <a:t>ικοιν</a:t>
            </a:r>
            <a:r>
              <a:rPr sz="1875" b="1" spc="82" baseline="4444" dirty="0">
                <a:latin typeface="Calibri"/>
                <a:cs typeface="Calibri"/>
              </a:rPr>
              <a:t>ωνία</a:t>
            </a:r>
            <a:endParaRPr sz="1875" baseline="4444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90305" y="5440679"/>
              <a:ext cx="1011872" cy="5365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8880" y="5469254"/>
              <a:ext cx="919162" cy="4448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75127" y="4489767"/>
              <a:ext cx="1329054" cy="5394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02750" y="4518977"/>
              <a:ext cx="1238567" cy="4448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62745" y="3474720"/>
              <a:ext cx="1329054" cy="5365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66897" y="3435032"/>
              <a:ext cx="969327" cy="6737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290050" y="3501707"/>
              <a:ext cx="1238567" cy="44481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53537" y="5013959"/>
              <a:ext cx="393065" cy="45719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290050" y="5043170"/>
              <a:ext cx="285115" cy="365125"/>
            </a:xfrm>
            <a:custGeom>
              <a:avLst/>
              <a:gdLst/>
              <a:ahLst/>
              <a:cxnLst/>
              <a:rect l="l" t="t" r="r" b="b"/>
              <a:pathLst>
                <a:path w="285115" h="365125">
                  <a:moveTo>
                    <a:pt x="213677" y="142557"/>
                  </a:moveTo>
                  <a:lnTo>
                    <a:pt x="71120" y="142557"/>
                  </a:lnTo>
                  <a:lnTo>
                    <a:pt x="71120" y="364807"/>
                  </a:lnTo>
                  <a:lnTo>
                    <a:pt x="213677" y="364807"/>
                  </a:lnTo>
                  <a:lnTo>
                    <a:pt x="213677" y="142557"/>
                  </a:lnTo>
                  <a:close/>
                </a:path>
                <a:path w="285115" h="365125">
                  <a:moveTo>
                    <a:pt x="142557" y="0"/>
                  </a:moveTo>
                  <a:lnTo>
                    <a:pt x="0" y="142557"/>
                  </a:lnTo>
                  <a:lnTo>
                    <a:pt x="284797" y="142557"/>
                  </a:lnTo>
                  <a:lnTo>
                    <a:pt x="14255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290050" y="5043170"/>
              <a:ext cx="285115" cy="365125"/>
            </a:xfrm>
            <a:custGeom>
              <a:avLst/>
              <a:gdLst/>
              <a:ahLst/>
              <a:cxnLst/>
              <a:rect l="l" t="t" r="r" b="b"/>
              <a:pathLst>
                <a:path w="285115" h="365125">
                  <a:moveTo>
                    <a:pt x="71120" y="364807"/>
                  </a:moveTo>
                  <a:lnTo>
                    <a:pt x="71120" y="142557"/>
                  </a:lnTo>
                  <a:lnTo>
                    <a:pt x="0" y="142557"/>
                  </a:lnTo>
                  <a:lnTo>
                    <a:pt x="142557" y="0"/>
                  </a:lnTo>
                  <a:lnTo>
                    <a:pt x="284797" y="142557"/>
                  </a:lnTo>
                  <a:lnTo>
                    <a:pt x="213677" y="142557"/>
                  </a:lnTo>
                  <a:lnTo>
                    <a:pt x="213677" y="364807"/>
                  </a:lnTo>
                  <a:lnTo>
                    <a:pt x="71120" y="364807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220007" y="5007927"/>
              <a:ext cx="393065" cy="4572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256202" y="5034597"/>
              <a:ext cx="285115" cy="365125"/>
            </a:xfrm>
            <a:custGeom>
              <a:avLst/>
              <a:gdLst/>
              <a:ahLst/>
              <a:cxnLst/>
              <a:rect l="l" t="t" r="r" b="b"/>
              <a:pathLst>
                <a:path w="285115" h="365125">
                  <a:moveTo>
                    <a:pt x="284797" y="222567"/>
                  </a:moveTo>
                  <a:lnTo>
                    <a:pt x="0" y="222567"/>
                  </a:lnTo>
                  <a:lnTo>
                    <a:pt x="142557" y="364807"/>
                  </a:lnTo>
                  <a:lnTo>
                    <a:pt x="284797" y="222567"/>
                  </a:lnTo>
                  <a:close/>
                </a:path>
                <a:path w="285115" h="365125">
                  <a:moveTo>
                    <a:pt x="213677" y="0"/>
                  </a:moveTo>
                  <a:lnTo>
                    <a:pt x="71119" y="0"/>
                  </a:lnTo>
                  <a:lnTo>
                    <a:pt x="71119" y="222567"/>
                  </a:lnTo>
                  <a:lnTo>
                    <a:pt x="213677" y="222567"/>
                  </a:lnTo>
                  <a:lnTo>
                    <a:pt x="21367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256202" y="5034597"/>
              <a:ext cx="285115" cy="365125"/>
            </a:xfrm>
            <a:custGeom>
              <a:avLst/>
              <a:gdLst/>
              <a:ahLst/>
              <a:cxnLst/>
              <a:rect l="l" t="t" r="r" b="b"/>
              <a:pathLst>
                <a:path w="285115" h="365125">
                  <a:moveTo>
                    <a:pt x="213677" y="0"/>
                  </a:moveTo>
                  <a:lnTo>
                    <a:pt x="213677" y="222567"/>
                  </a:lnTo>
                  <a:lnTo>
                    <a:pt x="284797" y="222567"/>
                  </a:lnTo>
                  <a:lnTo>
                    <a:pt x="142557" y="364807"/>
                  </a:lnTo>
                  <a:lnTo>
                    <a:pt x="0" y="222567"/>
                  </a:lnTo>
                  <a:lnTo>
                    <a:pt x="71119" y="222567"/>
                  </a:lnTo>
                  <a:lnTo>
                    <a:pt x="71119" y="0"/>
                  </a:lnTo>
                  <a:lnTo>
                    <a:pt x="213677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35185" y="3992879"/>
              <a:ext cx="408304" cy="53657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763442" y="4022090"/>
              <a:ext cx="317500" cy="445134"/>
            </a:xfrm>
            <a:custGeom>
              <a:avLst/>
              <a:gdLst/>
              <a:ahLst/>
              <a:cxnLst/>
              <a:rect l="l" t="t" r="r" b="b"/>
              <a:pathLst>
                <a:path w="317500" h="445135">
                  <a:moveTo>
                    <a:pt x="317500" y="286067"/>
                  </a:moveTo>
                  <a:lnTo>
                    <a:pt x="0" y="286067"/>
                  </a:lnTo>
                  <a:lnTo>
                    <a:pt x="158750" y="444817"/>
                  </a:lnTo>
                  <a:lnTo>
                    <a:pt x="317500" y="286067"/>
                  </a:lnTo>
                  <a:close/>
                </a:path>
                <a:path w="317500" h="445135">
                  <a:moveTo>
                    <a:pt x="238125" y="158750"/>
                  </a:moveTo>
                  <a:lnTo>
                    <a:pt x="79375" y="158750"/>
                  </a:lnTo>
                  <a:lnTo>
                    <a:pt x="79375" y="286067"/>
                  </a:lnTo>
                  <a:lnTo>
                    <a:pt x="238125" y="286067"/>
                  </a:lnTo>
                  <a:lnTo>
                    <a:pt x="238125" y="158750"/>
                  </a:lnTo>
                  <a:close/>
                </a:path>
                <a:path w="317500" h="445135">
                  <a:moveTo>
                    <a:pt x="158750" y="0"/>
                  </a:moveTo>
                  <a:lnTo>
                    <a:pt x="0" y="158750"/>
                  </a:lnTo>
                  <a:lnTo>
                    <a:pt x="317500" y="158750"/>
                  </a:lnTo>
                  <a:lnTo>
                    <a:pt x="15875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763442" y="4022090"/>
              <a:ext cx="317500" cy="445134"/>
            </a:xfrm>
            <a:custGeom>
              <a:avLst/>
              <a:gdLst/>
              <a:ahLst/>
              <a:cxnLst/>
              <a:rect l="l" t="t" r="r" b="b"/>
              <a:pathLst>
                <a:path w="317500" h="445135">
                  <a:moveTo>
                    <a:pt x="158750" y="444817"/>
                  </a:moveTo>
                  <a:lnTo>
                    <a:pt x="0" y="286067"/>
                  </a:lnTo>
                  <a:lnTo>
                    <a:pt x="79375" y="286067"/>
                  </a:lnTo>
                  <a:lnTo>
                    <a:pt x="79375" y="158750"/>
                  </a:lnTo>
                  <a:lnTo>
                    <a:pt x="0" y="158750"/>
                  </a:lnTo>
                  <a:lnTo>
                    <a:pt x="158750" y="0"/>
                  </a:lnTo>
                  <a:lnTo>
                    <a:pt x="317500" y="158750"/>
                  </a:lnTo>
                  <a:lnTo>
                    <a:pt x="238125" y="158750"/>
                  </a:lnTo>
                  <a:lnTo>
                    <a:pt x="238125" y="286067"/>
                  </a:lnTo>
                  <a:lnTo>
                    <a:pt x="317500" y="286067"/>
                  </a:lnTo>
                  <a:lnTo>
                    <a:pt x="158750" y="444817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796145" y="5440679"/>
              <a:ext cx="1331912" cy="5365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24720" y="5469254"/>
              <a:ext cx="1238567" cy="444817"/>
            </a:xfrm>
            <a:prstGeom prst="rect">
              <a:avLst/>
            </a:prstGeom>
          </p:spPr>
        </p:pic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855344" y="404812"/>
            <a:ext cx="5337810" cy="61849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150" dirty="0">
                <a:solidFill>
                  <a:srgbClr val="000000"/>
                </a:solidFill>
              </a:rPr>
              <a:t>Νέα</a:t>
            </a:r>
            <a:r>
              <a:rPr sz="2000" spc="20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αντίληψη</a:t>
            </a:r>
            <a:r>
              <a:rPr sz="2000" spc="260" dirty="0">
                <a:solidFill>
                  <a:srgbClr val="000000"/>
                </a:solidFill>
              </a:rPr>
              <a:t> </a:t>
            </a:r>
            <a:r>
              <a:rPr sz="2000" spc="125" dirty="0">
                <a:solidFill>
                  <a:srgbClr val="000000"/>
                </a:solidFill>
              </a:rPr>
              <a:t>του</a:t>
            </a:r>
            <a:r>
              <a:rPr sz="2000" spc="17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ελέγχου</a:t>
            </a:r>
            <a:r>
              <a:rPr sz="2000" spc="229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στα</a:t>
            </a:r>
            <a:r>
              <a:rPr sz="2000" spc="275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συστήματα </a:t>
            </a:r>
            <a:r>
              <a:rPr sz="2000" spc="-440" dirty="0">
                <a:solidFill>
                  <a:srgbClr val="000000"/>
                </a:solidFill>
              </a:rPr>
              <a:t> </a:t>
            </a:r>
            <a:r>
              <a:rPr sz="2000" spc="165" dirty="0">
                <a:solidFill>
                  <a:srgbClr val="000000"/>
                </a:solidFill>
              </a:rPr>
              <a:t>εξουσιών</a:t>
            </a:r>
            <a:r>
              <a:rPr sz="2000" spc="165" dirty="0">
                <a:solidFill>
                  <a:srgbClr val="000000"/>
                </a:solidFill>
                <a:latin typeface="Times New Roman"/>
                <a:cs typeface="Times New Roman"/>
              </a:rPr>
              <a:t>/</a:t>
            </a:r>
            <a:r>
              <a:rPr sz="2000" spc="165" dirty="0">
                <a:solidFill>
                  <a:srgbClr val="000000"/>
                </a:solidFill>
              </a:rPr>
              <a:t>δυνάμεων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1515" y="1456372"/>
            <a:ext cx="6189345" cy="451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05" dirty="0">
                <a:latin typeface="Calibri"/>
                <a:cs typeface="Calibri"/>
              </a:rPr>
              <a:t>Αν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διευρύνουμε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κύρια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στοιχεία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ελέγχου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συστήματα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SCADA,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τότε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έχουμε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την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ακόλουθη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δομή: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9294" y="5475604"/>
            <a:ext cx="6039485" cy="154940"/>
          </a:xfrm>
          <a:prstGeom prst="rect">
            <a:avLst/>
          </a:prstGeom>
          <a:solidFill>
            <a:srgbClr val="D8791A"/>
          </a:solidFill>
        </p:spPr>
        <p:txBody>
          <a:bodyPr vert="horz" wrap="square" lIns="0" tIns="0" rIns="0" bIns="0" rtlCol="0">
            <a:spAutoFit/>
          </a:bodyPr>
          <a:lstStyle/>
          <a:p>
            <a:pPr marL="125095">
              <a:lnSpc>
                <a:spcPts val="1155"/>
              </a:lnSpc>
            </a:pPr>
            <a:r>
              <a:rPr sz="1000" spc="85" dirty="0">
                <a:solidFill>
                  <a:srgbClr val="F2F2F2"/>
                </a:solidFill>
                <a:latin typeface="Calibri"/>
                <a:cs typeface="Calibri"/>
              </a:rPr>
              <a:t>Επιπλέον,</a:t>
            </a:r>
            <a:r>
              <a:rPr sz="1000" spc="4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2F2F2"/>
                </a:solidFill>
                <a:latin typeface="Calibri"/>
                <a:cs typeface="Calibri"/>
              </a:rPr>
              <a:t>κάθε</a:t>
            </a:r>
            <a:r>
              <a:rPr sz="1000" spc="4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F2F2F2"/>
                </a:solidFill>
                <a:latin typeface="Calibri"/>
                <a:cs typeface="Calibri"/>
              </a:rPr>
              <a:t>υποσταθμός</a:t>
            </a:r>
            <a:r>
              <a:rPr sz="1000" spc="5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90" dirty="0">
                <a:solidFill>
                  <a:srgbClr val="F2F2F2"/>
                </a:solidFill>
                <a:latin typeface="Calibri"/>
                <a:cs typeface="Calibri"/>
              </a:rPr>
              <a:t>μπορεί</a:t>
            </a:r>
            <a:r>
              <a:rPr sz="1000" spc="4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F2F2F2"/>
                </a:solidFill>
                <a:latin typeface="Calibri"/>
                <a:cs typeface="Calibri"/>
              </a:rPr>
              <a:t>να</a:t>
            </a:r>
            <a:r>
              <a:rPr sz="1000" spc="4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2F2F2"/>
                </a:solidFill>
                <a:latin typeface="Calibri"/>
                <a:cs typeface="Calibri"/>
              </a:rPr>
              <a:t>θεωρηθεί</a:t>
            </a:r>
            <a:r>
              <a:rPr sz="1000" spc="4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105" dirty="0">
                <a:solidFill>
                  <a:srgbClr val="F2F2F2"/>
                </a:solidFill>
                <a:latin typeface="Calibri"/>
                <a:cs typeface="Calibri"/>
              </a:rPr>
              <a:t>ως</a:t>
            </a:r>
            <a:r>
              <a:rPr sz="1000" spc="4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F2F2F2"/>
                </a:solidFill>
                <a:latin typeface="Calibri"/>
                <a:cs typeface="Calibri"/>
              </a:rPr>
              <a:t>CPS</a:t>
            </a:r>
            <a:r>
              <a:rPr sz="1000" spc="4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2F2F2"/>
                </a:solidFill>
                <a:latin typeface="Calibri"/>
                <a:cs typeface="Calibri"/>
              </a:rPr>
              <a:t>στη</a:t>
            </a:r>
            <a:r>
              <a:rPr sz="1000" spc="4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105" dirty="0">
                <a:solidFill>
                  <a:srgbClr val="F2F2F2"/>
                </a:solidFill>
                <a:latin typeface="Calibri"/>
                <a:cs typeface="Calibri"/>
              </a:rPr>
              <a:t>φύση</a:t>
            </a:r>
            <a:r>
              <a:rPr sz="1000" spc="3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2F2F2"/>
                </a:solidFill>
                <a:latin typeface="Calibri"/>
                <a:cs typeface="Calibri"/>
              </a:rPr>
              <a:t>του.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7635" y="5991225"/>
            <a:ext cx="457771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Πηγή:</a:t>
            </a:r>
            <a:r>
              <a:rPr sz="550" dirty="0">
                <a:latin typeface="Calibri"/>
                <a:cs typeface="Calibri"/>
              </a:rPr>
              <a:t> </a:t>
            </a:r>
            <a:r>
              <a:rPr sz="550" spc="-5" dirty="0">
                <a:latin typeface="Calibri"/>
                <a:cs typeface="Calibri"/>
              </a:rPr>
              <a:t>S.</a:t>
            </a:r>
            <a:r>
              <a:rPr sz="550" spc="10" dirty="0">
                <a:latin typeface="Calibri"/>
                <a:cs typeface="Calibri"/>
              </a:rPr>
              <a:t> </a:t>
            </a:r>
            <a:r>
              <a:rPr sz="550" spc="-5" dirty="0">
                <a:latin typeface="Calibri"/>
                <a:cs typeface="Calibri"/>
              </a:rPr>
              <a:t>A.</a:t>
            </a:r>
            <a:r>
              <a:rPr sz="550" spc="10" dirty="0">
                <a:latin typeface="Calibri"/>
                <a:cs typeface="Calibri"/>
              </a:rPr>
              <a:t> </a:t>
            </a:r>
            <a:r>
              <a:rPr sz="550" spc="-5" dirty="0">
                <a:latin typeface="Calibri"/>
                <a:cs typeface="Calibri"/>
              </a:rPr>
              <a:t>Seshia,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spc="-5" dirty="0">
                <a:solidFill>
                  <a:srgbClr val="212121"/>
                </a:solidFill>
                <a:latin typeface="Arial"/>
                <a:cs typeface="Arial"/>
              </a:rPr>
              <a:t>"Explorations</a:t>
            </a:r>
            <a:r>
              <a:rPr sz="550" dirty="0">
                <a:solidFill>
                  <a:srgbClr val="212121"/>
                </a:solidFill>
                <a:latin typeface="Arial"/>
                <a:cs typeface="Arial"/>
              </a:rPr>
              <a:t> in</a:t>
            </a:r>
            <a:r>
              <a:rPr sz="550" spc="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spc="-5" dirty="0">
                <a:solidFill>
                  <a:srgbClr val="212121"/>
                </a:solidFill>
                <a:latin typeface="Arial"/>
                <a:cs typeface="Arial"/>
              </a:rPr>
              <a:t>cyber-physical</a:t>
            </a:r>
            <a:r>
              <a:rPr sz="550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spc="-5" dirty="0">
                <a:solidFill>
                  <a:srgbClr val="212121"/>
                </a:solidFill>
                <a:latin typeface="Arial"/>
                <a:cs typeface="Arial"/>
              </a:rPr>
              <a:t>systems</a:t>
            </a:r>
            <a:r>
              <a:rPr sz="550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spc="-5" dirty="0">
                <a:solidFill>
                  <a:srgbClr val="212121"/>
                </a:solidFill>
                <a:latin typeface="Arial"/>
                <a:cs typeface="Arial"/>
              </a:rPr>
              <a:t>education",</a:t>
            </a:r>
            <a:r>
              <a:rPr sz="55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spc="-5" dirty="0">
                <a:solidFill>
                  <a:srgbClr val="212121"/>
                </a:solidFill>
                <a:latin typeface="Arial"/>
                <a:cs typeface="Arial"/>
              </a:rPr>
              <a:t>Communications</a:t>
            </a:r>
            <a:r>
              <a:rPr sz="550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spc="-5" dirty="0">
                <a:solidFill>
                  <a:srgbClr val="212121"/>
                </a:solidFill>
                <a:latin typeface="Arial"/>
                <a:cs typeface="Arial"/>
              </a:rPr>
              <a:t>of</a:t>
            </a:r>
            <a:r>
              <a:rPr sz="550" spc="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dirty="0">
                <a:solidFill>
                  <a:srgbClr val="212121"/>
                </a:solidFill>
                <a:latin typeface="Arial"/>
                <a:cs typeface="Arial"/>
              </a:rPr>
              <a:t>ACM</a:t>
            </a:r>
            <a:r>
              <a:rPr sz="550" i="1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spc="-5" dirty="0">
                <a:solidFill>
                  <a:srgbClr val="212121"/>
                </a:solidFill>
                <a:latin typeface="Arial"/>
                <a:cs typeface="Arial"/>
              </a:rPr>
              <a:t>(Association</a:t>
            </a:r>
            <a:r>
              <a:rPr sz="550" i="1" spc="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spc="-5" dirty="0">
                <a:solidFill>
                  <a:srgbClr val="212121"/>
                </a:solidFill>
                <a:latin typeface="Arial"/>
                <a:cs typeface="Arial"/>
              </a:rPr>
              <a:t>for</a:t>
            </a:r>
            <a:r>
              <a:rPr sz="550" i="1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spc="-5" dirty="0">
                <a:solidFill>
                  <a:srgbClr val="212121"/>
                </a:solidFill>
                <a:latin typeface="Arial"/>
                <a:cs typeface="Arial"/>
              </a:rPr>
              <a:t>Computing</a:t>
            </a:r>
            <a:r>
              <a:rPr sz="550" i="1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spc="-5" dirty="0">
                <a:solidFill>
                  <a:srgbClr val="212121"/>
                </a:solidFill>
                <a:latin typeface="Arial"/>
                <a:cs typeface="Arial"/>
              </a:rPr>
              <a:t>Machinery),</a:t>
            </a:r>
            <a:r>
              <a:rPr sz="550" i="1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spc="-5" dirty="0">
                <a:solidFill>
                  <a:srgbClr val="212121"/>
                </a:solidFill>
                <a:latin typeface="Arial"/>
                <a:cs typeface="Arial"/>
              </a:rPr>
              <a:t>65(5),,</a:t>
            </a:r>
            <a:r>
              <a:rPr sz="550" i="1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550" i="1" spc="-5" dirty="0">
                <a:solidFill>
                  <a:srgbClr val="212121"/>
                </a:solidFill>
                <a:latin typeface="Arial"/>
                <a:cs typeface="Arial"/>
              </a:rPr>
              <a:t>2022</a:t>
            </a:r>
            <a:endParaRPr sz="5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191875" y="5965825"/>
            <a:ext cx="11938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3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2554" y="6135687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09637" y="2228214"/>
            <a:ext cx="5582920" cy="3057525"/>
            <a:chOff x="909637" y="2228214"/>
            <a:chExt cx="5582920" cy="3057525"/>
          </a:xfrm>
        </p:grpSpPr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55189" y="2228214"/>
              <a:ext cx="3108960" cy="305720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909637" y="2346959"/>
              <a:ext cx="5582920" cy="2684780"/>
            </a:xfrm>
            <a:custGeom>
              <a:avLst/>
              <a:gdLst/>
              <a:ahLst/>
              <a:cxnLst/>
              <a:rect l="l" t="t" r="r" b="b"/>
              <a:pathLst>
                <a:path w="5582920" h="2684779">
                  <a:moveTo>
                    <a:pt x="2791460" y="0"/>
                  </a:moveTo>
                  <a:lnTo>
                    <a:pt x="0" y="2684462"/>
                  </a:lnTo>
                  <a:lnTo>
                    <a:pt x="5582602" y="2684462"/>
                  </a:lnTo>
                  <a:lnTo>
                    <a:pt x="2791460" y="0"/>
                  </a:lnTo>
                  <a:close/>
                </a:path>
              </a:pathLst>
            </a:custGeom>
            <a:solidFill>
              <a:srgbClr val="FFBA00">
                <a:alpha val="2548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235325" y="2101850"/>
            <a:ext cx="61087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140" dirty="0">
                <a:latin typeface="Calibri"/>
                <a:cs typeface="Calibri"/>
              </a:rPr>
              <a:t>Φ</a:t>
            </a:r>
            <a:r>
              <a:rPr sz="1250" b="1" spc="80" dirty="0">
                <a:latin typeface="Calibri"/>
                <a:cs typeface="Calibri"/>
              </a:rPr>
              <a:t>Υ</a:t>
            </a:r>
            <a:r>
              <a:rPr sz="1250" b="1" spc="70" dirty="0">
                <a:latin typeface="Calibri"/>
                <a:cs typeface="Calibri"/>
              </a:rPr>
              <a:t>Σ</a:t>
            </a:r>
            <a:r>
              <a:rPr sz="1250" b="1" spc="40" dirty="0">
                <a:latin typeface="Calibri"/>
                <a:cs typeface="Calibri"/>
              </a:rPr>
              <a:t>Ι</a:t>
            </a:r>
            <a:r>
              <a:rPr sz="1250" b="1" spc="85" dirty="0">
                <a:latin typeface="Calibri"/>
                <a:cs typeface="Calibri"/>
              </a:rPr>
              <a:t>Κ</a:t>
            </a:r>
            <a:r>
              <a:rPr sz="1250" b="1" spc="114" dirty="0">
                <a:latin typeface="Calibri"/>
                <a:cs typeface="Calibri"/>
              </a:rPr>
              <a:t>Η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80409" y="2646679"/>
            <a:ext cx="5918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35" dirty="0">
                <a:latin typeface="Calibri"/>
                <a:cs typeface="Calibri"/>
              </a:rPr>
              <a:t>Ε</a:t>
            </a:r>
            <a:r>
              <a:rPr sz="1000" b="1" spc="45" dirty="0">
                <a:latin typeface="Calibri"/>
                <a:cs typeface="Calibri"/>
              </a:rPr>
              <a:t>Λ</a:t>
            </a:r>
            <a:r>
              <a:rPr sz="1000" b="1" spc="35" dirty="0">
                <a:latin typeface="Calibri"/>
                <a:cs typeface="Calibri"/>
              </a:rPr>
              <a:t>Ε</a:t>
            </a:r>
            <a:r>
              <a:rPr sz="1000" b="1" spc="25" dirty="0">
                <a:latin typeface="Calibri"/>
                <a:cs typeface="Calibri"/>
              </a:rPr>
              <a:t>Γ</a:t>
            </a:r>
            <a:r>
              <a:rPr sz="1000" b="1" spc="40" dirty="0">
                <a:latin typeface="Calibri"/>
                <a:cs typeface="Calibri"/>
              </a:rPr>
              <a:t>Κ</a:t>
            </a:r>
            <a:r>
              <a:rPr sz="1000" b="1" spc="35" dirty="0">
                <a:latin typeface="Calibri"/>
                <a:cs typeface="Calibri"/>
              </a:rPr>
              <a:t>Τ</a:t>
            </a:r>
            <a:r>
              <a:rPr sz="1000" b="1" spc="50" dirty="0">
                <a:latin typeface="Calibri"/>
                <a:cs typeface="Calibri"/>
              </a:rPr>
              <a:t>Η</a:t>
            </a:r>
            <a:r>
              <a:rPr sz="1000" b="1" spc="45" dirty="0">
                <a:latin typeface="Calibri"/>
                <a:cs typeface="Calibri"/>
              </a:rPr>
              <a:t>Σ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42310" y="3633470"/>
            <a:ext cx="7766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120" dirty="0">
                <a:latin typeface="Calibri"/>
                <a:cs typeface="Calibri"/>
              </a:rPr>
              <a:t>L</a:t>
            </a:r>
            <a:r>
              <a:rPr sz="2250" b="1" spc="200" dirty="0">
                <a:latin typeface="Calibri"/>
                <a:cs typeface="Calibri"/>
              </a:rPr>
              <a:t>O</a:t>
            </a:r>
            <a:r>
              <a:rPr sz="2250" b="1" spc="204" dirty="0">
                <a:latin typeface="Calibri"/>
                <a:cs typeface="Calibri"/>
              </a:rPr>
              <a:t>O</a:t>
            </a:r>
            <a:r>
              <a:rPr sz="2250" b="1" spc="180" dirty="0">
                <a:latin typeface="Calibri"/>
                <a:cs typeface="Calibri"/>
              </a:rPr>
              <a:t>P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16772" y="4130992"/>
            <a:ext cx="6508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30" dirty="0">
                <a:latin typeface="Calibri"/>
                <a:cs typeface="Calibri"/>
              </a:rPr>
              <a:t>(επ)αισθητ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608512" y="4143057"/>
            <a:ext cx="9302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40" dirty="0">
                <a:latin typeface="Calibri"/>
                <a:cs typeface="Calibri"/>
              </a:rPr>
              <a:t>ΕΝΕΡΓΟΠΟΙΗΤΗ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059747" y="5108892"/>
            <a:ext cx="1066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0" dirty="0">
                <a:latin typeface="Calibri"/>
                <a:cs typeface="Calibri"/>
              </a:rPr>
              <a:t>Πληροφορίες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824719" y="5170487"/>
            <a:ext cx="1238885" cy="445134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marL="198120">
              <a:lnSpc>
                <a:spcPct val="100000"/>
              </a:lnSpc>
              <a:spcBef>
                <a:spcPts val="885"/>
              </a:spcBef>
            </a:pP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Ενεργοποιητές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819197" y="5170487"/>
            <a:ext cx="919480" cy="445134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109855" rIns="0" bIns="0" rtlCol="0">
            <a:spAutoFit/>
          </a:bodyPr>
          <a:lstStyle/>
          <a:p>
            <a:pPr marL="132715" marR="6350">
              <a:lnSpc>
                <a:spcPct val="101699"/>
              </a:lnSpc>
              <a:spcBef>
                <a:spcPts val="865"/>
              </a:spcBef>
            </a:pPr>
            <a:r>
              <a:rPr sz="1000" b="1" spc="1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000" b="1" spc="15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r>
              <a:rPr sz="1000" b="1" spc="4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000" b="1" spc="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σθη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ρ  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ες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318692" y="1294447"/>
            <a:ext cx="4757420" cy="2031364"/>
          </a:xfrm>
          <a:custGeom>
            <a:avLst/>
            <a:gdLst/>
            <a:ahLst/>
            <a:cxnLst/>
            <a:rect l="l" t="t" r="r" b="b"/>
            <a:pathLst>
              <a:path w="4757420" h="2031364">
                <a:moveTo>
                  <a:pt x="4757420" y="0"/>
                </a:moveTo>
                <a:lnTo>
                  <a:pt x="0" y="0"/>
                </a:lnTo>
                <a:lnTo>
                  <a:pt x="0" y="2031364"/>
                </a:lnTo>
                <a:lnTo>
                  <a:pt x="4757420" y="2031364"/>
                </a:lnTo>
                <a:lnTo>
                  <a:pt x="4757420" y="0"/>
                </a:lnTo>
                <a:close/>
              </a:path>
            </a:pathLst>
          </a:custGeom>
          <a:solidFill>
            <a:srgbClr val="D8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7586027" y="1332547"/>
            <a:ext cx="4226560" cy="123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810" algn="ctr">
              <a:lnSpc>
                <a:spcPct val="100000"/>
              </a:lnSpc>
              <a:spcBef>
                <a:spcPts val="100"/>
              </a:spcBef>
            </a:pP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Έτσι,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ένα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CPS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είναι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ένα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σύστημα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ικανό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25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b="1" spc="125" dirty="0">
                <a:solidFill>
                  <a:srgbClr val="67170E"/>
                </a:solidFill>
                <a:latin typeface="Calibri"/>
                <a:cs typeface="Calibri"/>
              </a:rPr>
              <a:t>ενσωματώνει </a:t>
            </a:r>
            <a:r>
              <a:rPr sz="1250" b="1" spc="110" dirty="0">
                <a:solidFill>
                  <a:srgbClr val="67170E"/>
                </a:solidFill>
                <a:latin typeface="Calibri"/>
                <a:cs typeface="Calibri"/>
              </a:rPr>
              <a:t>και </a:t>
            </a:r>
            <a:r>
              <a:rPr sz="1250" b="1" spc="130" dirty="0">
                <a:solidFill>
                  <a:srgbClr val="67170E"/>
                </a:solidFill>
                <a:latin typeface="Calibri"/>
                <a:cs typeface="Calibri"/>
              </a:rPr>
              <a:t>να </a:t>
            </a:r>
            <a:r>
              <a:rPr sz="1250" b="1" spc="120" dirty="0">
                <a:solidFill>
                  <a:srgbClr val="67170E"/>
                </a:solidFill>
                <a:latin typeface="Calibri"/>
                <a:cs typeface="Calibri"/>
              </a:rPr>
              <a:t>ενορχηστρώνει </a:t>
            </a:r>
            <a:r>
              <a:rPr sz="1250" b="1" spc="125" dirty="0">
                <a:solidFill>
                  <a:srgbClr val="67170E"/>
                </a:solidFill>
                <a:latin typeface="Calibri"/>
                <a:cs typeface="Calibri"/>
              </a:rPr>
              <a:t>ένα σύνολο </a:t>
            </a:r>
            <a:r>
              <a:rPr sz="1250" b="1" spc="130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1250" b="1" spc="125" dirty="0">
                <a:solidFill>
                  <a:srgbClr val="67170E"/>
                </a:solidFill>
                <a:latin typeface="Calibri"/>
                <a:cs typeface="Calibri"/>
              </a:rPr>
              <a:t>εξαρτημάτων</a:t>
            </a:r>
            <a:r>
              <a:rPr sz="1250" b="1" spc="45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1250" b="1" spc="125" dirty="0">
                <a:solidFill>
                  <a:srgbClr val="67170E"/>
                </a:solidFill>
                <a:latin typeface="Calibri"/>
                <a:cs typeface="Calibri"/>
              </a:rPr>
              <a:t>υπολογισμού</a:t>
            </a:r>
            <a:r>
              <a:rPr sz="1250" b="1" spc="55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1250" b="1" spc="110" dirty="0">
                <a:solidFill>
                  <a:srgbClr val="67170E"/>
                </a:solidFill>
                <a:latin typeface="Calibri"/>
                <a:cs typeface="Calibri"/>
              </a:rPr>
              <a:t>και</a:t>
            </a:r>
            <a:r>
              <a:rPr sz="1250" b="1" spc="50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1250" b="1" spc="110" dirty="0">
                <a:solidFill>
                  <a:srgbClr val="67170E"/>
                </a:solidFill>
                <a:latin typeface="Calibri"/>
                <a:cs typeface="Calibri"/>
              </a:rPr>
              <a:t>επικοινωνίας</a:t>
            </a:r>
            <a:r>
              <a:rPr sz="1250" b="1" spc="55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1250" b="1" spc="110" dirty="0">
                <a:solidFill>
                  <a:srgbClr val="67170E"/>
                </a:solidFill>
                <a:latin typeface="Calibri"/>
                <a:cs typeface="Calibri"/>
              </a:rPr>
              <a:t>για</a:t>
            </a:r>
            <a:r>
              <a:rPr sz="1250" b="1" spc="50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επεξεργασία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δυναμικών/φυσικών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διεργασιών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"πραγματικού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κόσμου".</a:t>
            </a:r>
            <a:endParaRPr sz="12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sz="1250" spc="100" dirty="0">
                <a:solidFill>
                  <a:srgbClr val="FFFFFF"/>
                </a:solidFill>
                <a:latin typeface="Calibri"/>
                <a:cs typeface="Calibri"/>
              </a:rPr>
              <a:t>(και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ακολουθώντας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έναν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κλειστό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κύκλο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 rot="2700000">
            <a:off x="4648620" y="3471068"/>
            <a:ext cx="1159256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1400" b="1" spc="95" dirty="0">
                <a:latin typeface="Calibri"/>
                <a:cs typeface="Calibri"/>
              </a:rPr>
              <a:t>Υ</a:t>
            </a:r>
            <a:r>
              <a:rPr sz="1400" b="1" spc="105" dirty="0">
                <a:latin typeface="Calibri"/>
                <a:cs typeface="Calibri"/>
              </a:rPr>
              <a:t>πο</a:t>
            </a:r>
            <a:r>
              <a:rPr sz="1400" b="1" spc="90" dirty="0">
                <a:latin typeface="Calibri"/>
                <a:cs typeface="Calibri"/>
              </a:rPr>
              <a:t>λ</a:t>
            </a:r>
            <a:r>
              <a:rPr sz="1400" b="1" spc="100" dirty="0">
                <a:latin typeface="Calibri"/>
                <a:cs typeface="Calibri"/>
              </a:rPr>
              <a:t>ο</a:t>
            </a:r>
            <a:r>
              <a:rPr sz="1400" b="1" spc="80" dirty="0">
                <a:latin typeface="Calibri"/>
                <a:cs typeface="Calibri"/>
              </a:rPr>
              <a:t>γ</a:t>
            </a:r>
            <a:r>
              <a:rPr sz="1400" b="1" spc="50" dirty="0">
                <a:latin typeface="Calibri"/>
                <a:cs typeface="Calibri"/>
              </a:rPr>
              <a:t>ι</a:t>
            </a:r>
            <a:r>
              <a:rPr sz="1400" b="1" spc="105" dirty="0">
                <a:latin typeface="Calibri"/>
                <a:cs typeface="Calibri"/>
              </a:rPr>
              <a:t>σ</a:t>
            </a:r>
            <a:r>
              <a:rPr sz="1400" b="1" spc="65" dirty="0">
                <a:latin typeface="Calibri"/>
                <a:cs typeface="Calibri"/>
              </a:rPr>
              <a:t>τ</a:t>
            </a:r>
            <a:r>
              <a:rPr sz="1400" b="1" spc="50" dirty="0">
                <a:latin typeface="Calibri"/>
                <a:cs typeface="Calibri"/>
              </a:rPr>
              <a:t>ι</a:t>
            </a:r>
            <a:r>
              <a:rPr sz="1400" b="1" spc="85" dirty="0">
                <a:latin typeface="Calibri"/>
                <a:cs typeface="Calibri"/>
              </a:rPr>
              <a:t>κ</a:t>
            </a:r>
            <a:r>
              <a:rPr sz="1400" b="1" spc="114" dirty="0">
                <a:latin typeface="Calibri"/>
                <a:cs typeface="Calibri"/>
              </a:rPr>
              <a:t>ή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 rot="2820000">
            <a:off x="4077168" y="3275558"/>
            <a:ext cx="67605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44"/>
              </a:lnSpc>
            </a:pPr>
            <a:r>
              <a:rPr sz="1275" b="1" spc="52" baseline="6535" dirty="0">
                <a:solidFill>
                  <a:srgbClr val="A15B12"/>
                </a:solidFill>
                <a:latin typeface="Calibri"/>
                <a:cs typeface="Calibri"/>
              </a:rPr>
              <a:t>Ε</a:t>
            </a:r>
            <a:r>
              <a:rPr sz="1275" b="1" spc="52" baseline="3267" dirty="0">
                <a:solidFill>
                  <a:srgbClr val="A15B12"/>
                </a:solidFill>
                <a:latin typeface="Calibri"/>
                <a:cs typeface="Calibri"/>
              </a:rPr>
              <a:t>ν</a:t>
            </a:r>
            <a:r>
              <a:rPr sz="1275" b="1" spc="44" baseline="3267" dirty="0">
                <a:solidFill>
                  <a:srgbClr val="A15B12"/>
                </a:solidFill>
                <a:latin typeface="Calibri"/>
                <a:cs typeface="Calibri"/>
              </a:rPr>
              <a:t>ε</a:t>
            </a:r>
            <a:r>
              <a:rPr sz="1275" b="1" spc="60" baseline="3267" dirty="0">
                <a:solidFill>
                  <a:srgbClr val="A15B12"/>
                </a:solidFill>
                <a:latin typeface="Calibri"/>
                <a:cs typeface="Calibri"/>
              </a:rPr>
              <a:t>ρ</a:t>
            </a:r>
            <a:r>
              <a:rPr sz="1275" b="1" spc="52" baseline="3267" dirty="0">
                <a:solidFill>
                  <a:srgbClr val="A15B12"/>
                </a:solidFill>
                <a:latin typeface="Calibri"/>
                <a:cs typeface="Calibri"/>
              </a:rPr>
              <a:t>γ</a:t>
            </a:r>
            <a:r>
              <a:rPr sz="1275" b="1" spc="60" baseline="3267" dirty="0">
                <a:solidFill>
                  <a:srgbClr val="A15B12"/>
                </a:solidFill>
                <a:latin typeface="Calibri"/>
                <a:cs typeface="Calibri"/>
              </a:rPr>
              <a:t>ο</a:t>
            </a:r>
            <a:r>
              <a:rPr sz="1275" b="1" spc="67" baseline="3267" dirty="0">
                <a:solidFill>
                  <a:srgbClr val="A15B12"/>
                </a:solidFill>
                <a:latin typeface="Calibri"/>
                <a:cs typeface="Calibri"/>
              </a:rPr>
              <a:t>π</a:t>
            </a:r>
            <a:r>
              <a:rPr sz="850" b="1" spc="35" dirty="0">
                <a:solidFill>
                  <a:srgbClr val="A15B12"/>
                </a:solidFill>
                <a:latin typeface="Calibri"/>
                <a:cs typeface="Calibri"/>
              </a:rPr>
              <a:t>ο</a:t>
            </a:r>
            <a:r>
              <a:rPr sz="850" b="1" spc="10" dirty="0">
                <a:solidFill>
                  <a:srgbClr val="A15B12"/>
                </a:solidFill>
                <a:latin typeface="Calibri"/>
                <a:cs typeface="Calibri"/>
              </a:rPr>
              <a:t>ί</a:t>
            </a:r>
            <a:r>
              <a:rPr sz="850" b="1" spc="45" dirty="0">
                <a:solidFill>
                  <a:srgbClr val="A15B12"/>
                </a:solidFill>
                <a:latin typeface="Calibri"/>
                <a:cs typeface="Calibri"/>
              </a:rPr>
              <a:t>η</a:t>
            </a:r>
            <a:r>
              <a:rPr sz="850" b="1" spc="70" dirty="0">
                <a:solidFill>
                  <a:srgbClr val="A15B12"/>
                </a:solidFill>
                <a:latin typeface="Calibri"/>
                <a:cs typeface="Calibri"/>
              </a:rPr>
              <a:t>σ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367769" y="194945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84315" y="4318317"/>
            <a:ext cx="184150" cy="8763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285"/>
              </a:lnSpc>
            </a:pPr>
            <a:r>
              <a:rPr sz="1250" b="1" spc="20" dirty="0">
                <a:latin typeface="Calibri"/>
                <a:cs typeface="Calibri"/>
              </a:rPr>
              <a:t>ΣΥΣΤΗΜΑΤΑ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98182" y="4858797"/>
            <a:ext cx="184150" cy="5067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85"/>
              </a:lnSpc>
            </a:pPr>
            <a:r>
              <a:rPr sz="1250" b="1" spc="-10" dirty="0">
                <a:latin typeface="Calibri"/>
                <a:cs typeface="Calibri"/>
              </a:rPr>
              <a:t>C</a:t>
            </a:r>
            <a:r>
              <a:rPr sz="1250" b="1" spc="-15" dirty="0">
                <a:latin typeface="Calibri"/>
                <a:cs typeface="Calibri"/>
              </a:rPr>
              <a:t>Y</a:t>
            </a:r>
            <a:r>
              <a:rPr sz="1250" b="1" spc="-10" dirty="0">
                <a:latin typeface="Calibri"/>
                <a:cs typeface="Calibri"/>
              </a:rPr>
              <a:t>B</a:t>
            </a:r>
            <a:r>
              <a:rPr sz="1250" b="1" spc="-15" dirty="0">
                <a:latin typeface="Calibri"/>
                <a:cs typeface="Calibri"/>
              </a:rPr>
              <a:t>E</a:t>
            </a:r>
            <a:r>
              <a:rPr sz="1250" b="1" dirty="0">
                <a:latin typeface="Calibri"/>
                <a:cs typeface="Calibri"/>
              </a:rPr>
              <a:t>R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 rot="17760000">
            <a:off x="2549546" y="3596766"/>
            <a:ext cx="50940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05"/>
              </a:lnSpc>
            </a:pPr>
            <a:r>
              <a:rPr sz="850" b="1" spc="55" dirty="0">
                <a:solidFill>
                  <a:srgbClr val="A15B12"/>
                </a:solidFill>
                <a:latin typeface="Calibri"/>
                <a:cs typeface="Calibri"/>
              </a:rPr>
              <a:t>Αν</a:t>
            </a:r>
            <a:r>
              <a:rPr sz="850" b="1" spc="40" dirty="0">
                <a:solidFill>
                  <a:srgbClr val="A15B12"/>
                </a:solidFill>
                <a:latin typeface="Calibri"/>
                <a:cs typeface="Calibri"/>
              </a:rPr>
              <a:t>τ</a:t>
            </a:r>
            <a:r>
              <a:rPr sz="850" b="1" spc="25" dirty="0">
                <a:solidFill>
                  <a:srgbClr val="A15B12"/>
                </a:solidFill>
                <a:latin typeface="Calibri"/>
                <a:cs typeface="Calibri"/>
              </a:rPr>
              <a:t>ί</a:t>
            </a:r>
            <a:r>
              <a:rPr sz="850" b="1" spc="45" dirty="0">
                <a:solidFill>
                  <a:srgbClr val="A15B12"/>
                </a:solidFill>
                <a:latin typeface="Calibri"/>
                <a:cs typeface="Calibri"/>
              </a:rPr>
              <a:t>λ</a:t>
            </a:r>
            <a:r>
              <a:rPr sz="850" b="1" spc="60" dirty="0">
                <a:solidFill>
                  <a:srgbClr val="A15B12"/>
                </a:solidFill>
                <a:latin typeface="Calibri"/>
                <a:cs typeface="Calibri"/>
              </a:rPr>
              <a:t>η</a:t>
            </a:r>
            <a:r>
              <a:rPr sz="850" b="1" spc="85" dirty="0">
                <a:solidFill>
                  <a:srgbClr val="A15B12"/>
                </a:solidFill>
                <a:latin typeface="Calibri"/>
                <a:cs typeface="Calibri"/>
              </a:rPr>
              <a:t>ψ</a:t>
            </a:r>
            <a:r>
              <a:rPr sz="850" b="1" spc="70" dirty="0">
                <a:solidFill>
                  <a:srgbClr val="A15B12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 rot="19020000">
            <a:off x="1128265" y="4244500"/>
            <a:ext cx="1069616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1400" b="1" spc="65" dirty="0">
                <a:latin typeface="Calibri"/>
                <a:cs typeface="Calibri"/>
              </a:rPr>
              <a:t>Επ</a:t>
            </a:r>
            <a:r>
              <a:rPr sz="2100" b="1" spc="97" baseline="1984" dirty="0">
                <a:latin typeface="Calibri"/>
                <a:cs typeface="Calibri"/>
              </a:rPr>
              <a:t>ικοιν</a:t>
            </a:r>
            <a:r>
              <a:rPr sz="2100" b="1" spc="97" baseline="3968" dirty="0">
                <a:latin typeface="Calibri"/>
                <a:cs typeface="Calibri"/>
              </a:rPr>
              <a:t>ωνί</a:t>
            </a:r>
            <a:r>
              <a:rPr sz="2100" b="1" spc="97" baseline="5952" dirty="0">
                <a:latin typeface="Calibri"/>
                <a:cs typeface="Calibri"/>
              </a:rPr>
              <a:t>α</a:t>
            </a:r>
            <a:endParaRPr sz="2100" baseline="5952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 rot="21420000">
            <a:off x="3483156" y="4686831"/>
            <a:ext cx="666658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05"/>
              </a:lnSpc>
            </a:pPr>
            <a:r>
              <a:rPr sz="850" b="1" spc="70" dirty="0">
                <a:solidFill>
                  <a:srgbClr val="A15B12"/>
                </a:solidFill>
                <a:latin typeface="Calibri"/>
                <a:cs typeface="Calibri"/>
              </a:rPr>
              <a:t>Π</a:t>
            </a:r>
            <a:r>
              <a:rPr sz="850" b="1" spc="40" dirty="0">
                <a:solidFill>
                  <a:srgbClr val="A15B12"/>
                </a:solidFill>
                <a:latin typeface="Calibri"/>
                <a:cs typeface="Calibri"/>
              </a:rPr>
              <a:t>ε</a:t>
            </a:r>
            <a:r>
              <a:rPr sz="850" b="1" spc="50" dirty="0">
                <a:solidFill>
                  <a:srgbClr val="A15B12"/>
                </a:solidFill>
                <a:latin typeface="Calibri"/>
                <a:cs typeface="Calibri"/>
              </a:rPr>
              <a:t>ρ</a:t>
            </a:r>
            <a:r>
              <a:rPr sz="850" b="1" spc="25" dirty="0">
                <a:solidFill>
                  <a:srgbClr val="A15B12"/>
                </a:solidFill>
                <a:latin typeface="Calibri"/>
                <a:cs typeface="Calibri"/>
              </a:rPr>
              <a:t>ι</a:t>
            </a:r>
            <a:r>
              <a:rPr sz="850" b="1" spc="40" dirty="0">
                <a:solidFill>
                  <a:srgbClr val="A15B12"/>
                </a:solidFill>
                <a:latin typeface="Calibri"/>
                <a:cs typeface="Calibri"/>
              </a:rPr>
              <a:t>εχ</a:t>
            </a:r>
            <a:r>
              <a:rPr sz="850" b="1" spc="55" dirty="0">
                <a:solidFill>
                  <a:srgbClr val="A15B12"/>
                </a:solidFill>
                <a:latin typeface="Calibri"/>
                <a:cs typeface="Calibri"/>
              </a:rPr>
              <a:t>ό</a:t>
            </a:r>
            <a:r>
              <a:rPr sz="850" b="1" spc="60" dirty="0">
                <a:solidFill>
                  <a:srgbClr val="A15B12"/>
                </a:solidFill>
                <a:latin typeface="Calibri"/>
                <a:cs typeface="Calibri"/>
              </a:rPr>
              <a:t>μ</a:t>
            </a:r>
            <a:r>
              <a:rPr sz="850" b="1" spc="40" dirty="0">
                <a:solidFill>
                  <a:srgbClr val="A15B12"/>
                </a:solidFill>
                <a:latin typeface="Calibri"/>
                <a:cs typeface="Calibri"/>
              </a:rPr>
              <a:t>ε</a:t>
            </a:r>
            <a:r>
              <a:rPr sz="850" b="1" spc="50" dirty="0">
                <a:solidFill>
                  <a:srgbClr val="A15B12"/>
                </a:solidFill>
                <a:latin typeface="Calibri"/>
                <a:cs typeface="Calibri"/>
              </a:rPr>
              <a:t>ν</a:t>
            </a:r>
            <a:r>
              <a:rPr sz="850" b="1" spc="65" dirty="0">
                <a:solidFill>
                  <a:srgbClr val="A15B12"/>
                </a:solidFill>
                <a:latin typeface="Calibri"/>
                <a:cs typeface="Calibri"/>
              </a:rPr>
              <a:t>ο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 rot="21420000">
            <a:off x="3607440" y="4864095"/>
            <a:ext cx="43523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05"/>
              </a:lnSpc>
            </a:pPr>
            <a:r>
              <a:rPr sz="850" b="1" spc="110" dirty="0">
                <a:solidFill>
                  <a:srgbClr val="A15B12"/>
                </a:solidFill>
                <a:latin typeface="Calibri"/>
                <a:cs typeface="Calibri"/>
              </a:rPr>
              <a:t>α</a:t>
            </a:r>
            <a:r>
              <a:rPr sz="850" b="1" spc="85" dirty="0">
                <a:solidFill>
                  <a:srgbClr val="A15B12"/>
                </a:solidFill>
                <a:latin typeface="Calibri"/>
                <a:cs typeface="Calibri"/>
              </a:rPr>
              <a:t>λ</a:t>
            </a:r>
            <a:r>
              <a:rPr sz="850" b="1" spc="90" dirty="0">
                <a:solidFill>
                  <a:srgbClr val="A15B12"/>
                </a:solidFill>
                <a:latin typeface="Calibri"/>
                <a:cs typeface="Calibri"/>
              </a:rPr>
              <a:t>λ</a:t>
            </a:r>
            <a:r>
              <a:rPr sz="850" b="1" spc="110" dirty="0">
                <a:solidFill>
                  <a:srgbClr val="A15B12"/>
                </a:solidFill>
                <a:latin typeface="Calibri"/>
                <a:cs typeface="Calibri"/>
              </a:rPr>
              <a:t>α</a:t>
            </a:r>
            <a:r>
              <a:rPr sz="850" b="1" spc="85" dirty="0">
                <a:solidFill>
                  <a:srgbClr val="A15B12"/>
                </a:solidFill>
                <a:latin typeface="Calibri"/>
                <a:cs typeface="Calibri"/>
              </a:rPr>
              <a:t>γ</a:t>
            </a:r>
            <a:r>
              <a:rPr sz="850" b="1" spc="114" dirty="0">
                <a:solidFill>
                  <a:srgbClr val="A15B12"/>
                </a:solidFill>
                <a:latin typeface="Calibri"/>
                <a:cs typeface="Calibri"/>
              </a:rPr>
              <a:t>ή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9290367" y="3201987"/>
            <a:ext cx="1238885" cy="445134"/>
          </a:xfrm>
          <a:custGeom>
            <a:avLst/>
            <a:gdLst/>
            <a:ahLst/>
            <a:cxnLst/>
            <a:rect l="l" t="t" r="r" b="b"/>
            <a:pathLst>
              <a:path w="1238884" h="445135">
                <a:moveTo>
                  <a:pt x="0" y="0"/>
                </a:moveTo>
                <a:lnTo>
                  <a:pt x="1238885" y="0"/>
                </a:lnTo>
                <a:lnTo>
                  <a:pt x="1238885" y="445135"/>
                </a:lnTo>
                <a:lnTo>
                  <a:pt x="0" y="445135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9296717" y="3183254"/>
            <a:ext cx="1226185" cy="3327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09245" marR="424180" indent="-17145">
              <a:lnSpc>
                <a:spcPct val="101699"/>
              </a:lnSpc>
              <a:spcBef>
                <a:spcPts val="80"/>
              </a:spcBef>
            </a:pP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ύσ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ημ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α  ελέγχου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302750" y="4219575"/>
            <a:ext cx="1238885" cy="445134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111760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880"/>
              </a:spcBef>
            </a:pP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Ελεγκτές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04840" y="0"/>
            <a:ext cx="6483985" cy="6880225"/>
            <a:chOff x="5704840" y="0"/>
            <a:chExt cx="648398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4365" y="1490027"/>
              <a:ext cx="3893819" cy="353250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09602" y="1485264"/>
              <a:ext cx="3903345" cy="3542029"/>
            </a:xfrm>
            <a:custGeom>
              <a:avLst/>
              <a:gdLst/>
              <a:ahLst/>
              <a:cxnLst/>
              <a:rect l="l" t="t" r="r" b="b"/>
              <a:pathLst>
                <a:path w="3903345" h="3542029">
                  <a:moveTo>
                    <a:pt x="0" y="0"/>
                  </a:moveTo>
                  <a:lnTo>
                    <a:pt x="3903344" y="0"/>
                  </a:lnTo>
                  <a:lnTo>
                    <a:pt x="3903344" y="3542029"/>
                  </a:lnTo>
                  <a:lnTo>
                    <a:pt x="0" y="3542029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97203" y="2490152"/>
              <a:ext cx="1468120" cy="2018664"/>
            </a:xfrm>
            <a:custGeom>
              <a:avLst/>
              <a:gdLst/>
              <a:ahLst/>
              <a:cxnLst/>
              <a:rect l="l" t="t" r="r" b="b"/>
              <a:pathLst>
                <a:path w="1468120" h="2018664">
                  <a:moveTo>
                    <a:pt x="1043940" y="1329690"/>
                  </a:moveTo>
                  <a:lnTo>
                    <a:pt x="0" y="1329690"/>
                  </a:lnTo>
                  <a:lnTo>
                    <a:pt x="0" y="2018347"/>
                  </a:lnTo>
                  <a:lnTo>
                    <a:pt x="1043940" y="2018347"/>
                  </a:lnTo>
                  <a:lnTo>
                    <a:pt x="1043940" y="1329690"/>
                  </a:lnTo>
                  <a:close/>
                </a:path>
                <a:path w="1468120" h="2018664">
                  <a:moveTo>
                    <a:pt x="1468120" y="0"/>
                  </a:moveTo>
                  <a:lnTo>
                    <a:pt x="874077" y="0"/>
                  </a:lnTo>
                  <a:lnTo>
                    <a:pt x="874077" y="395922"/>
                  </a:lnTo>
                  <a:lnTo>
                    <a:pt x="1468120" y="395922"/>
                  </a:lnTo>
                  <a:lnTo>
                    <a:pt x="146812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97202" y="3819842"/>
              <a:ext cx="1043940" cy="688975"/>
            </a:xfrm>
            <a:custGeom>
              <a:avLst/>
              <a:gdLst/>
              <a:ahLst/>
              <a:cxnLst/>
              <a:rect l="l" t="t" r="r" b="b"/>
              <a:pathLst>
                <a:path w="1043940" h="688975">
                  <a:moveTo>
                    <a:pt x="0" y="0"/>
                  </a:moveTo>
                  <a:lnTo>
                    <a:pt x="1043939" y="0"/>
                  </a:lnTo>
                  <a:lnTo>
                    <a:pt x="1043939" y="688657"/>
                  </a:lnTo>
                  <a:lnTo>
                    <a:pt x="0" y="68865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18512" y="4151312"/>
              <a:ext cx="368934" cy="3657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47760" y="4136072"/>
              <a:ext cx="368934" cy="3657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07680" y="4166552"/>
              <a:ext cx="338454" cy="3352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871210" y="1776729"/>
              <a:ext cx="563245" cy="490855"/>
            </a:xfrm>
            <a:custGeom>
              <a:avLst/>
              <a:gdLst/>
              <a:ahLst/>
              <a:cxnLst/>
              <a:rect l="l" t="t" r="r" b="b"/>
              <a:pathLst>
                <a:path w="563245" h="490855">
                  <a:moveTo>
                    <a:pt x="562927" y="0"/>
                  </a:moveTo>
                  <a:lnTo>
                    <a:pt x="0" y="0"/>
                  </a:lnTo>
                  <a:lnTo>
                    <a:pt x="0" y="490537"/>
                  </a:lnTo>
                  <a:lnTo>
                    <a:pt x="562927" y="490537"/>
                  </a:lnTo>
                  <a:lnTo>
                    <a:pt x="56292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71210" y="1776729"/>
              <a:ext cx="563245" cy="490855"/>
            </a:xfrm>
            <a:custGeom>
              <a:avLst/>
              <a:gdLst/>
              <a:ahLst/>
              <a:cxnLst/>
              <a:rect l="l" t="t" r="r" b="b"/>
              <a:pathLst>
                <a:path w="563245" h="490855">
                  <a:moveTo>
                    <a:pt x="0" y="0"/>
                  </a:moveTo>
                  <a:lnTo>
                    <a:pt x="562927" y="0"/>
                  </a:lnTo>
                  <a:lnTo>
                    <a:pt x="562927" y="490537"/>
                  </a:lnTo>
                  <a:lnTo>
                    <a:pt x="0" y="49053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09945" y="2008504"/>
              <a:ext cx="262254" cy="2590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41720" y="1999614"/>
              <a:ext cx="259079" cy="2590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22975" y="1795145"/>
              <a:ext cx="234632" cy="23463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79485" y="1672589"/>
              <a:ext cx="3524250" cy="432403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951470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1367769" y="194945"/>
            <a:ext cx="514350" cy="49879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2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380469" y="5305425"/>
            <a:ext cx="488950" cy="292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0"/>
              </a:lnSpc>
            </a:pPr>
            <a:r>
              <a:rPr sz="3850" spc="300" dirty="0">
                <a:solidFill>
                  <a:srgbClr val="D8D8D8"/>
                </a:solidFill>
                <a:latin typeface="Calibri"/>
                <a:cs typeface="Calibri"/>
              </a:rPr>
              <a:t>X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367769" y="5583430"/>
            <a:ext cx="514350" cy="7423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M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L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9598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5" dirty="0">
                <a:solidFill>
                  <a:srgbClr val="000000"/>
                </a:solidFill>
              </a:rPr>
              <a:t>Τυπικές</a:t>
            </a:r>
            <a:r>
              <a:rPr sz="2000" spc="22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αρχιτεκτονικές</a:t>
            </a:r>
            <a:r>
              <a:rPr sz="2000" spc="235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ελέγχου</a:t>
            </a:r>
            <a:endParaRPr sz="2000"/>
          </a:p>
        </p:txBody>
      </p:sp>
      <p:sp>
        <p:nvSpPr>
          <p:cNvPr id="25" name="object 25"/>
          <p:cNvSpPr txBox="1"/>
          <p:nvPr/>
        </p:nvSpPr>
        <p:spPr>
          <a:xfrm>
            <a:off x="691515" y="1541779"/>
            <a:ext cx="4569460" cy="187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85" dirty="0">
                <a:latin typeface="Calibri"/>
                <a:cs typeface="Calibri"/>
              </a:rPr>
              <a:t>Για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παρουσιάσουμε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τρέχουσες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αρχιτεκτονικές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ελέγχου, </a:t>
            </a:r>
            <a:r>
              <a:rPr sz="1400" spc="95" dirty="0">
                <a:latin typeface="Calibri"/>
                <a:cs typeface="Calibri"/>
              </a:rPr>
              <a:t>πρέπει </a:t>
            </a:r>
            <a:r>
              <a:rPr sz="1400" spc="105" dirty="0">
                <a:latin typeface="Calibri"/>
                <a:cs typeface="Calibri"/>
              </a:rPr>
              <a:t>να </a:t>
            </a:r>
            <a:r>
              <a:rPr sz="1400" spc="100" dirty="0">
                <a:latin typeface="Calibri"/>
                <a:cs typeface="Calibri"/>
              </a:rPr>
              <a:t>ανατρέξουμε στα </a:t>
            </a:r>
            <a:r>
              <a:rPr sz="1400" spc="105" dirty="0">
                <a:latin typeface="Calibri"/>
                <a:cs typeface="Calibri"/>
              </a:rPr>
              <a:t>παραδοσιακά 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συστήματα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ελέγχου.</a:t>
            </a:r>
            <a:endParaRPr sz="1400">
              <a:latin typeface="Calibri"/>
              <a:cs typeface="Calibri"/>
            </a:endParaRPr>
          </a:p>
          <a:p>
            <a:pPr marL="103505" marR="456565" indent="-91440">
              <a:lnSpc>
                <a:spcPct val="100000"/>
              </a:lnSpc>
              <a:spcBef>
                <a:spcPts val="114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40" dirty="0">
                <a:latin typeface="Calibri"/>
                <a:cs typeface="Calibri"/>
              </a:rPr>
              <a:t>Παρατηρώντας </a:t>
            </a:r>
            <a:r>
              <a:rPr sz="1400" spc="125" dirty="0">
                <a:latin typeface="Calibri"/>
                <a:cs typeface="Calibri"/>
              </a:rPr>
              <a:t>το </a:t>
            </a:r>
            <a:r>
              <a:rPr sz="1400" spc="130" dirty="0">
                <a:latin typeface="Calibri"/>
                <a:cs typeface="Calibri"/>
              </a:rPr>
              <a:t>σχήμα, </a:t>
            </a:r>
            <a:r>
              <a:rPr sz="1400" spc="145" dirty="0">
                <a:latin typeface="Calibri"/>
                <a:cs typeface="Calibri"/>
              </a:rPr>
              <a:t>μπορούμε </a:t>
            </a:r>
            <a:r>
              <a:rPr sz="1400" spc="140" dirty="0">
                <a:latin typeface="Calibri"/>
                <a:cs typeface="Calibri"/>
              </a:rPr>
              <a:t>να 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εκτιμήσουμε </a:t>
            </a:r>
            <a:r>
              <a:rPr sz="1400" spc="105" dirty="0">
                <a:latin typeface="Calibri"/>
                <a:cs typeface="Calibri"/>
              </a:rPr>
              <a:t>ότι </a:t>
            </a:r>
            <a:r>
              <a:rPr sz="1400" spc="130" dirty="0">
                <a:latin typeface="Calibri"/>
                <a:cs typeface="Calibri"/>
              </a:rPr>
              <a:t>τα </a:t>
            </a:r>
            <a:r>
              <a:rPr sz="1400" spc="140" dirty="0">
                <a:latin typeface="Calibri"/>
                <a:cs typeface="Calibri"/>
              </a:rPr>
              <a:t>συστήματα </a:t>
            </a:r>
            <a:r>
              <a:rPr sz="1400" spc="150" dirty="0">
                <a:latin typeface="Calibri"/>
                <a:cs typeface="Calibri"/>
              </a:rPr>
              <a:t>SCADA 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αποτελούνται κυρίως </a:t>
            </a:r>
            <a:r>
              <a:rPr sz="1400" spc="150" dirty="0">
                <a:latin typeface="Calibri"/>
                <a:cs typeface="Calibri"/>
              </a:rPr>
              <a:t>από </a:t>
            </a:r>
            <a:r>
              <a:rPr sz="1400" spc="125" dirty="0">
                <a:latin typeface="Calibri"/>
                <a:cs typeface="Calibri"/>
              </a:rPr>
              <a:t>κύρια 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δίκτυαακολουθώντας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μια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αυστηρά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b="1" spc="125" dirty="0">
                <a:latin typeface="Calibri"/>
                <a:cs typeface="Calibri"/>
              </a:rPr>
              <a:t>ιεραρχική </a:t>
            </a:r>
            <a:r>
              <a:rPr sz="1400" b="1" spc="-300" dirty="0">
                <a:latin typeface="Calibri"/>
                <a:cs typeface="Calibri"/>
              </a:rPr>
              <a:t> </a:t>
            </a:r>
            <a:r>
              <a:rPr sz="1400" b="1" spc="110" dirty="0">
                <a:latin typeface="Calibri"/>
                <a:cs typeface="Calibri"/>
              </a:rPr>
              <a:t>αρχιτεκτονική: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92810" y="3487922"/>
            <a:ext cx="1569720" cy="92646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434"/>
              </a:spcBef>
              <a:buSzPct val="144000"/>
              <a:buFont typeface="Arial"/>
              <a:buChar char="•"/>
              <a:tabLst>
                <a:tab pos="194945" algn="l"/>
              </a:tabLst>
            </a:pPr>
            <a:r>
              <a:rPr sz="1250" spc="75" dirty="0">
                <a:latin typeface="Calibri"/>
                <a:cs typeface="Calibri"/>
              </a:rPr>
              <a:t>Δίκτυα</a:t>
            </a:r>
            <a:r>
              <a:rPr sz="12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δικτύωσης</a:t>
            </a:r>
            <a:endParaRPr sz="12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040"/>
              </a:spcBef>
              <a:buSzPct val="144000"/>
              <a:buFont typeface="Arial"/>
              <a:buChar char="•"/>
              <a:tabLst>
                <a:tab pos="194945" algn="l"/>
              </a:tabLst>
            </a:pPr>
            <a:r>
              <a:rPr sz="1250" spc="95" dirty="0">
                <a:latin typeface="Calibri"/>
                <a:cs typeface="Calibri"/>
              </a:rPr>
              <a:t>Το</a:t>
            </a:r>
            <a:r>
              <a:rPr sz="125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δίκτυο</a:t>
            </a:r>
            <a:r>
              <a:rPr sz="12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ελέγχου</a:t>
            </a:r>
            <a:endParaRPr sz="12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105"/>
              </a:spcBef>
              <a:buSzPct val="144000"/>
              <a:buFont typeface="Arial"/>
              <a:buChar char="•"/>
              <a:tabLst>
                <a:tab pos="194945" algn="l"/>
              </a:tabLst>
            </a:pPr>
            <a:r>
              <a:rPr sz="1250" spc="45" dirty="0">
                <a:latin typeface="Calibri"/>
                <a:cs typeface="Calibri"/>
              </a:rPr>
              <a:t>Υποσταθμοί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1515" y="4511357"/>
            <a:ext cx="4620260" cy="451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30" dirty="0">
                <a:latin typeface="Calibri"/>
                <a:cs typeface="Calibri"/>
              </a:rPr>
              <a:t>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αρχιτεκτονική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ακολουθεί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παραδοσιακό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μοντέλο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ISA-95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15959" y="3759834"/>
            <a:ext cx="60325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HMI</a:t>
            </a:r>
            <a:r>
              <a:rPr sz="5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5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καταστάσεις,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01355" y="3831272"/>
            <a:ext cx="633095" cy="205104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sz="550" spc="5" dirty="0">
                <a:solidFill>
                  <a:srgbClr val="FFFFFF"/>
                </a:solidFill>
                <a:latin typeface="Calibri"/>
                <a:cs typeface="Calibri"/>
              </a:rPr>
              <a:t>στατιστικά</a:t>
            </a:r>
            <a:r>
              <a:rPr sz="5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5" dirty="0">
                <a:solidFill>
                  <a:srgbClr val="FFFFFF"/>
                </a:solidFill>
                <a:latin typeface="Calibri"/>
                <a:cs typeface="Calibri"/>
              </a:rPr>
              <a:t>στοιχεία,</a:t>
            </a:r>
            <a:endParaRPr sz="55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  <a:spcBef>
                <a:spcPts val="50"/>
              </a:spcBef>
            </a:pPr>
            <a:r>
              <a:rPr sz="550" dirty="0">
                <a:solidFill>
                  <a:srgbClr val="FFFFFF"/>
                </a:solidFill>
                <a:latin typeface="Calibri"/>
                <a:cs typeface="Calibri"/>
              </a:rPr>
              <a:t>..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183937" y="5890895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2554" y="6060757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71209" y="4356417"/>
            <a:ext cx="2088514" cy="247650"/>
          </a:xfrm>
          <a:prstGeom prst="rect">
            <a:avLst/>
          </a:prstGeom>
          <a:solidFill>
            <a:srgbClr val="FFBA00"/>
          </a:solidFill>
          <a:ln w="15875">
            <a:solidFill>
              <a:srgbClr val="67170E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525780" marR="283845" indent="-292100">
              <a:lnSpc>
                <a:spcPts val="610"/>
              </a:lnSpc>
              <a:spcBef>
                <a:spcPts val="30"/>
              </a:spcBef>
            </a:pPr>
            <a:r>
              <a:rPr sz="550" b="1" spc="20" dirty="0">
                <a:solidFill>
                  <a:srgbClr val="FFFFFF"/>
                </a:solidFill>
                <a:latin typeface="Calibri"/>
                <a:cs typeface="Calibri"/>
              </a:rPr>
              <a:t>Γεννήτριες, μετασχηματιστές, </a:t>
            </a:r>
            <a:r>
              <a:rPr sz="550" b="1" spc="25" dirty="0">
                <a:solidFill>
                  <a:srgbClr val="FFFFFF"/>
                </a:solidFill>
                <a:latin typeface="Calibri"/>
                <a:cs typeface="Calibri"/>
              </a:rPr>
              <a:t>πυλώνες, γραμμές </a:t>
            </a:r>
            <a:r>
              <a:rPr sz="55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b="1" spc="25" dirty="0">
                <a:solidFill>
                  <a:srgbClr val="FFFFFF"/>
                </a:solidFill>
                <a:latin typeface="Calibri"/>
                <a:cs typeface="Calibri"/>
              </a:rPr>
              <a:t>διανομής</a:t>
            </a:r>
            <a:r>
              <a:rPr sz="5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b="1" spc="20" dirty="0">
                <a:solidFill>
                  <a:srgbClr val="FFFFFF"/>
                </a:solidFill>
                <a:latin typeface="Calibri"/>
                <a:cs typeface="Calibri"/>
              </a:rPr>
              <a:t>κ.λπ.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970962" y="2390775"/>
            <a:ext cx="594360" cy="396240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118745" marR="29845" indent="48260">
              <a:lnSpc>
                <a:spcPct val="107500"/>
              </a:lnSpc>
              <a:spcBef>
                <a:spcPts val="220"/>
              </a:spcBef>
            </a:pPr>
            <a:r>
              <a:rPr sz="500" b="1" spc="4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500" b="1" spc="5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5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SC</a:t>
            </a:r>
            <a:r>
              <a:rPr sz="500" b="1" spc="50" dirty="0">
                <a:solidFill>
                  <a:srgbClr val="FFFFFF"/>
                </a:solidFill>
                <a:latin typeface="Calibri"/>
                <a:cs typeface="Calibri"/>
              </a:rPr>
              <a:t>AD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A  </a:t>
            </a:r>
            <a:r>
              <a:rPr sz="500" b="1" spc="1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85542" y="5158422"/>
            <a:ext cx="3116580" cy="546100"/>
          </a:xfrm>
          <a:prstGeom prst="rect">
            <a:avLst/>
          </a:prstGeom>
          <a:solidFill>
            <a:srgbClr val="3F3F3F"/>
          </a:solidFill>
          <a:ln w="15875">
            <a:solidFill>
              <a:srgbClr val="67170E"/>
            </a:solidFill>
          </a:ln>
        </p:spPr>
        <p:txBody>
          <a:bodyPr vert="horz" wrap="square" lIns="0" tIns="130175" rIns="0" bIns="0" rtlCol="0">
            <a:spAutoFit/>
          </a:bodyPr>
          <a:lstStyle/>
          <a:p>
            <a:pPr marL="489584">
              <a:lnSpc>
                <a:spcPct val="100000"/>
              </a:lnSpc>
              <a:spcBef>
                <a:spcPts val="1025"/>
              </a:spcBef>
            </a:pPr>
            <a:r>
              <a:rPr sz="1250" b="1" spc="80" dirty="0">
                <a:solidFill>
                  <a:srgbClr val="FFFFFF"/>
                </a:solidFill>
                <a:latin typeface="Calibri"/>
                <a:cs typeface="Calibri"/>
              </a:rPr>
              <a:t>Ιεραρχικό</a:t>
            </a:r>
            <a:r>
              <a:rPr sz="12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b="1" spc="80" dirty="0">
                <a:solidFill>
                  <a:srgbClr val="FFFFFF"/>
                </a:solidFill>
                <a:latin typeface="Calibri"/>
                <a:cs typeface="Calibri"/>
              </a:rPr>
              <a:t>μοντέλο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732" y="1533842"/>
              <a:ext cx="3107689" cy="433800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42627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60" dirty="0">
                <a:solidFill>
                  <a:srgbClr val="000000"/>
                </a:solidFill>
              </a:rPr>
              <a:t>Σύγχρονες</a:t>
            </a:r>
            <a:r>
              <a:rPr sz="2000" spc="235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αρχιτεκτονικές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ελέγχου</a:t>
            </a:r>
            <a:endParaRPr sz="2000"/>
          </a:p>
        </p:txBody>
      </p:sp>
      <p:sp>
        <p:nvSpPr>
          <p:cNvPr id="9" name="object 9"/>
          <p:cNvSpPr txBox="1"/>
          <p:nvPr/>
        </p:nvSpPr>
        <p:spPr>
          <a:xfrm>
            <a:off x="691515" y="1593532"/>
            <a:ext cx="6811009" cy="1633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7747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204470" algn="l"/>
              </a:tabLst>
            </a:pPr>
            <a:r>
              <a:rPr sz="1400" spc="100" dirty="0">
                <a:latin typeface="Calibri"/>
                <a:cs typeface="Calibri"/>
              </a:rPr>
              <a:t>Ωστόσο,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αυτή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ιεραρχική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εννοιολόγηση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αμβλύνεται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την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τρέχουσα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ανάγκη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endParaRPr sz="14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95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85" dirty="0">
                <a:latin typeface="Calibri"/>
                <a:cs typeface="Calibri"/>
              </a:rPr>
              <a:t>Εκσυγχρονισμός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των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λειτουργικών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διαδικασιών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35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90" dirty="0">
                <a:latin typeface="Calibri"/>
                <a:cs typeface="Calibri"/>
              </a:rPr>
              <a:t>Ψηφιοποίηση,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αποκεντρωμένη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προσαρμογή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διαδικασιών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υπηρεσιών</a:t>
            </a:r>
            <a:endParaRPr sz="1250">
              <a:latin typeface="Calibri"/>
              <a:cs typeface="Calibri"/>
            </a:endParaRPr>
          </a:p>
          <a:p>
            <a:pPr marL="396875" marR="5080" lvl="1" indent="-182880">
              <a:lnSpc>
                <a:spcPts val="1460"/>
              </a:lnSpc>
              <a:spcBef>
                <a:spcPts val="1190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spc="80" dirty="0">
                <a:latin typeface="Calibri"/>
                <a:cs typeface="Calibri"/>
              </a:rPr>
              <a:t>Έλεγχος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λειτουργιών,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διαδικασιών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υπηρεσιών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από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οπουδήποτε,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ανά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πάσα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στιγμή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515" y="3378834"/>
            <a:ext cx="6235065" cy="1962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386715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188595" algn="l"/>
              </a:tabLst>
            </a:pPr>
            <a:r>
              <a:rPr sz="1400" spc="175" dirty="0">
                <a:latin typeface="Calibri"/>
                <a:cs typeface="Calibri"/>
              </a:rPr>
              <a:t>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ιδέα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είναι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δημιουργηθεί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ένας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νέος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τρόπος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έξυπνου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ελέγχου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της </a:t>
            </a:r>
            <a:r>
              <a:rPr sz="1400" spc="105" dirty="0">
                <a:latin typeface="Calibri"/>
                <a:cs typeface="Calibri"/>
              </a:rPr>
              <a:t>παραγωγής </a:t>
            </a:r>
            <a:r>
              <a:rPr sz="1400" spc="90" dirty="0">
                <a:latin typeface="Calibri"/>
                <a:cs typeface="Calibri"/>
              </a:rPr>
              <a:t>ενέργειας </a:t>
            </a:r>
            <a:r>
              <a:rPr sz="1400" spc="85" dirty="0">
                <a:latin typeface="Calibri"/>
                <a:cs typeface="Calibri"/>
              </a:rPr>
              <a:t>και </a:t>
            </a:r>
            <a:r>
              <a:rPr sz="1400" spc="90" dirty="0">
                <a:latin typeface="Calibri"/>
                <a:cs typeface="Calibri"/>
              </a:rPr>
              <a:t>της </a:t>
            </a:r>
            <a:r>
              <a:rPr sz="1400" spc="95" dirty="0">
                <a:latin typeface="Calibri"/>
                <a:cs typeface="Calibri"/>
              </a:rPr>
              <a:t>διανομής </a:t>
            </a:r>
            <a:r>
              <a:rPr sz="1400" spc="90" dirty="0">
                <a:latin typeface="Calibri"/>
                <a:cs typeface="Calibri"/>
              </a:rPr>
              <a:t>της </a:t>
            </a:r>
            <a:r>
              <a:rPr sz="1400" spc="125" dirty="0">
                <a:latin typeface="Calibri"/>
                <a:cs typeface="Calibri"/>
              </a:rPr>
              <a:t>χωρίς </a:t>
            </a:r>
            <a:r>
              <a:rPr sz="1400" spc="140" dirty="0">
                <a:latin typeface="Calibri"/>
                <a:cs typeface="Calibri"/>
              </a:rPr>
              <a:t>σπατάλη 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ενέργειας.</a:t>
            </a:r>
            <a:endParaRPr sz="140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1095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spc="100" dirty="0">
                <a:latin typeface="Calibri"/>
                <a:cs typeface="Calibri"/>
              </a:rPr>
              <a:t>έτσι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ώστε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οι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υποσταθμοί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μπορούν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i="1" spc="125" dirty="0">
                <a:latin typeface="Calibri"/>
                <a:cs typeface="Calibri"/>
              </a:rPr>
              <a:t>"παράγουν</a:t>
            </a:r>
            <a:r>
              <a:rPr sz="1250" i="1" spc="50" dirty="0">
                <a:latin typeface="Calibri"/>
                <a:cs typeface="Calibri"/>
              </a:rPr>
              <a:t> </a:t>
            </a:r>
            <a:r>
              <a:rPr sz="1250" i="1" spc="110" dirty="0">
                <a:latin typeface="Calibri"/>
                <a:cs typeface="Calibri"/>
              </a:rPr>
              <a:t>ενέργεια</a:t>
            </a:r>
            <a:r>
              <a:rPr sz="1250" i="1" spc="50" dirty="0">
                <a:latin typeface="Calibri"/>
                <a:cs typeface="Calibri"/>
              </a:rPr>
              <a:t> </a:t>
            </a:r>
            <a:r>
              <a:rPr sz="1250" i="1" spc="135" dirty="0">
                <a:latin typeface="Calibri"/>
                <a:cs typeface="Calibri"/>
              </a:rPr>
              <a:t>σύμφωνα</a:t>
            </a:r>
            <a:r>
              <a:rPr sz="1250" i="1" spc="55" dirty="0">
                <a:latin typeface="Calibri"/>
                <a:cs typeface="Calibri"/>
              </a:rPr>
              <a:t> </a:t>
            </a:r>
            <a:r>
              <a:rPr sz="1250" i="1" spc="120" dirty="0">
                <a:latin typeface="Calibri"/>
                <a:cs typeface="Calibri"/>
              </a:rPr>
              <a:t>με </a:t>
            </a:r>
            <a:r>
              <a:rPr sz="1250" i="1" spc="-270" dirty="0">
                <a:latin typeface="Calibri"/>
                <a:cs typeface="Calibri"/>
              </a:rPr>
              <a:t> </a:t>
            </a:r>
            <a:r>
              <a:rPr sz="1250" i="1" spc="114" dirty="0">
                <a:latin typeface="Calibri"/>
                <a:cs typeface="Calibri"/>
              </a:rPr>
              <a:t>τη</a:t>
            </a:r>
            <a:r>
              <a:rPr sz="1250" i="1" spc="50" dirty="0">
                <a:latin typeface="Calibri"/>
                <a:cs typeface="Calibri"/>
              </a:rPr>
              <a:t> </a:t>
            </a:r>
            <a:r>
              <a:rPr sz="1250" i="1" spc="125" dirty="0">
                <a:latin typeface="Calibri"/>
                <a:cs typeface="Calibri"/>
              </a:rPr>
              <a:t>συμφωνία"</a:t>
            </a:r>
            <a:endParaRPr sz="12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103505" marR="12700" indent="-91440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05" dirty="0">
                <a:latin typeface="Calibri"/>
                <a:cs typeface="Calibri"/>
              </a:rPr>
              <a:t>Αυτή </a:t>
            </a:r>
            <a:r>
              <a:rPr sz="1400" spc="110" dirty="0">
                <a:latin typeface="Calibri"/>
                <a:cs typeface="Calibri"/>
              </a:rPr>
              <a:t>η </a:t>
            </a:r>
            <a:r>
              <a:rPr sz="1400" spc="85" dirty="0">
                <a:latin typeface="Calibri"/>
                <a:cs typeface="Calibri"/>
              </a:rPr>
              <a:t>εξέλιξη </a:t>
            </a:r>
            <a:r>
              <a:rPr sz="1400" spc="100" dirty="0">
                <a:latin typeface="Calibri"/>
                <a:cs typeface="Calibri"/>
              </a:rPr>
              <a:t>προς </a:t>
            </a:r>
            <a:r>
              <a:rPr sz="1400" spc="95" dirty="0">
                <a:latin typeface="Calibri"/>
                <a:cs typeface="Calibri"/>
              </a:rPr>
              <a:t>μια </a:t>
            </a:r>
            <a:r>
              <a:rPr sz="1400" spc="100" dirty="0">
                <a:latin typeface="Calibri"/>
                <a:cs typeface="Calibri"/>
              </a:rPr>
              <a:t>νέα αντίληψη του </a:t>
            </a:r>
            <a:r>
              <a:rPr sz="1400" i="1" spc="100" dirty="0">
                <a:latin typeface="Calibri"/>
                <a:cs typeface="Calibri"/>
              </a:rPr>
              <a:t>"έξυπνου </a:t>
            </a:r>
            <a:r>
              <a:rPr sz="1400" i="1" spc="95" dirty="0">
                <a:latin typeface="Calibri"/>
                <a:cs typeface="Calibri"/>
              </a:rPr>
              <a:t>οικοσυστήματος" </a:t>
            </a:r>
            <a:r>
              <a:rPr sz="1400" i="1" spc="10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αυτό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οδηγεί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στον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τομέα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των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εξουσιών/δυνάμεων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ως: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b="1" spc="105" dirty="0">
                <a:latin typeface="Calibri"/>
                <a:cs typeface="Calibri"/>
              </a:rPr>
              <a:t>Σύστημα </a:t>
            </a:r>
            <a:r>
              <a:rPr sz="1400" b="1" spc="-300" dirty="0">
                <a:latin typeface="Calibri"/>
                <a:cs typeface="Calibri"/>
              </a:rPr>
              <a:t> </a:t>
            </a:r>
            <a:r>
              <a:rPr sz="1400" b="1" spc="100" dirty="0">
                <a:latin typeface="Calibri"/>
                <a:cs typeface="Calibri"/>
              </a:rPr>
              <a:t>έξυπνου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b="1" spc="95" dirty="0">
                <a:latin typeface="Calibri"/>
                <a:cs typeface="Calibri"/>
              </a:rPr>
              <a:t>δικτύου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83937" y="5451157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554" y="5621020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76259" y="4669154"/>
            <a:ext cx="2827020" cy="546100"/>
          </a:xfrm>
          <a:prstGeom prst="rect">
            <a:avLst/>
          </a:prstGeom>
          <a:solidFill>
            <a:srgbClr val="3F3F3F"/>
          </a:solidFill>
          <a:ln w="15875">
            <a:solidFill>
              <a:srgbClr val="67170E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249554">
              <a:lnSpc>
                <a:spcPct val="100000"/>
              </a:lnSpc>
              <a:spcBef>
                <a:spcPts val="1040"/>
              </a:spcBef>
            </a:pPr>
            <a:r>
              <a:rPr sz="1250" b="1" spc="95" dirty="0">
                <a:solidFill>
                  <a:srgbClr val="FFFFFF"/>
                </a:solidFill>
                <a:latin typeface="Calibri"/>
                <a:cs typeface="Calibri"/>
              </a:rPr>
              <a:t>Αποκεντρωμένο</a:t>
            </a:r>
            <a:r>
              <a:rPr sz="12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b="1" spc="70" dirty="0">
                <a:solidFill>
                  <a:srgbClr val="FFFFFF"/>
                </a:solidFill>
                <a:latin typeface="Calibri"/>
                <a:cs typeface="Calibri"/>
              </a:rPr>
              <a:t>μοντέλο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367769" y="194945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68377" y="0"/>
            <a:ext cx="6120765" cy="6880225"/>
            <a:chOff x="6068377" y="0"/>
            <a:chExt cx="6120765" cy="6880225"/>
          </a:xfrm>
        </p:grpSpPr>
        <p:sp>
          <p:nvSpPr>
            <p:cNvPr id="3" name="object 3"/>
            <p:cNvSpPr/>
            <p:nvPr/>
          </p:nvSpPr>
          <p:spPr>
            <a:xfrm>
              <a:off x="6893560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68377" y="0"/>
              <a:ext cx="2121535" cy="1654175"/>
            </a:xfrm>
            <a:custGeom>
              <a:avLst/>
              <a:gdLst/>
              <a:ahLst/>
              <a:cxnLst/>
              <a:rect l="l" t="t" r="r" b="b"/>
              <a:pathLst>
                <a:path w="2121534" h="1654175">
                  <a:moveTo>
                    <a:pt x="2121535" y="0"/>
                  </a:moveTo>
                  <a:lnTo>
                    <a:pt x="0" y="0"/>
                  </a:lnTo>
                  <a:lnTo>
                    <a:pt x="0" y="1653857"/>
                  </a:lnTo>
                  <a:lnTo>
                    <a:pt x="2121535" y="1653857"/>
                  </a:lnTo>
                  <a:lnTo>
                    <a:pt x="2121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54457" y="0"/>
              <a:ext cx="5734367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42627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60" dirty="0">
                <a:solidFill>
                  <a:srgbClr val="000000"/>
                </a:solidFill>
              </a:rPr>
              <a:t>Σύγχρονες</a:t>
            </a:r>
            <a:r>
              <a:rPr sz="2000" spc="235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αρχιτεκτονικές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ελέγχου</a:t>
            </a:r>
            <a:endParaRPr sz="2000"/>
          </a:p>
        </p:txBody>
      </p:sp>
      <p:sp>
        <p:nvSpPr>
          <p:cNvPr id="10" name="object 10"/>
          <p:cNvSpPr txBox="1"/>
          <p:nvPr/>
        </p:nvSpPr>
        <p:spPr>
          <a:xfrm>
            <a:off x="691515" y="1541779"/>
            <a:ext cx="7018655" cy="402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14" dirty="0">
                <a:latin typeface="Calibri"/>
                <a:cs typeface="Calibri"/>
              </a:rPr>
              <a:t>Για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τη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δημιουργία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ενός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"έξυπνου"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οικοσυστήματος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που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θα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μπορεί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παράγει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ενέργεια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55" dirty="0">
                <a:latin typeface="Calibri"/>
                <a:cs typeface="Calibri"/>
              </a:rPr>
              <a:t>σύμφωνα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με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συμφωνία,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απαιτείται:</a:t>
            </a:r>
            <a:endParaRPr sz="1400">
              <a:latin typeface="Calibri"/>
              <a:cs typeface="Calibri"/>
            </a:endParaRPr>
          </a:p>
          <a:p>
            <a:pPr marL="396875" marR="739140" lvl="1" indent="-182880">
              <a:lnSpc>
                <a:spcPct val="100000"/>
              </a:lnSpc>
              <a:spcBef>
                <a:spcPts val="1070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spc="90" dirty="0">
                <a:latin typeface="Calibri"/>
                <a:cs typeface="Calibri"/>
              </a:rPr>
              <a:t>Σύνδεση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των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συστημάτων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ελέγχου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πραγματικό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κόσμο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(τις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πόλεις)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μέσω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έξυπνων </a:t>
            </a:r>
            <a:r>
              <a:rPr sz="1250" b="1" spc="85" dirty="0">
                <a:latin typeface="Calibri"/>
                <a:cs typeface="Calibri"/>
              </a:rPr>
              <a:t>μετρητών, </a:t>
            </a:r>
            <a:r>
              <a:rPr sz="1250" b="1" spc="75" dirty="0">
                <a:latin typeface="Calibri"/>
                <a:cs typeface="Calibri"/>
              </a:rPr>
              <a:t>οι </a:t>
            </a:r>
            <a:r>
              <a:rPr sz="1250" b="1" spc="80" dirty="0">
                <a:latin typeface="Calibri"/>
                <a:cs typeface="Calibri"/>
              </a:rPr>
              <a:t>οποίοι </a:t>
            </a:r>
            <a:r>
              <a:rPr sz="1250" spc="85" dirty="0">
                <a:latin typeface="Calibri"/>
                <a:cs typeface="Calibri"/>
              </a:rPr>
              <a:t>αντιλαμβάνονται </a:t>
            </a:r>
            <a:r>
              <a:rPr sz="1250" spc="90" dirty="0">
                <a:latin typeface="Calibri"/>
                <a:cs typeface="Calibri"/>
              </a:rPr>
              <a:t>δυναμικά </a:t>
            </a:r>
            <a:r>
              <a:rPr sz="1250" spc="85" dirty="0">
                <a:latin typeface="Calibri"/>
                <a:cs typeface="Calibri"/>
              </a:rPr>
              <a:t>την πραγματική </a:t>
            </a:r>
            <a:r>
              <a:rPr sz="1250" spc="90" dirty="0">
                <a:latin typeface="Calibri"/>
                <a:cs typeface="Calibri"/>
              </a:rPr>
              <a:t> κατανάλωση.</a:t>
            </a:r>
            <a:endParaRPr sz="1250">
              <a:latin typeface="Calibri"/>
              <a:cs typeface="Calibri"/>
            </a:endParaRPr>
          </a:p>
          <a:p>
            <a:pPr marL="396875" marR="264795" lvl="1" indent="-182880">
              <a:lnSpc>
                <a:spcPct val="101699"/>
              </a:lnSpc>
              <a:spcBef>
                <a:spcPts val="985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spc="85" dirty="0">
                <a:latin typeface="Calibri"/>
                <a:cs typeface="Calibri"/>
              </a:rPr>
              <a:t>Εντατικοποίηση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συνεργασίας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μεταξύ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των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ενδιαφερομένων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μερών,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καθώς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ενεργειακού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εφοδιασμού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πλαισίων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λογισμικού.</a:t>
            </a:r>
            <a:endParaRPr sz="12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200">
              <a:latin typeface="Calibri"/>
              <a:cs typeface="Calibri"/>
            </a:endParaRPr>
          </a:p>
          <a:p>
            <a:pPr marL="202565" indent="-189865">
              <a:lnSpc>
                <a:spcPct val="100000"/>
              </a:lnSpc>
              <a:buClr>
                <a:srgbClr val="FFBA00"/>
              </a:buClr>
              <a:buSzPct val="171428"/>
              <a:buFont typeface="Arial"/>
              <a:buChar char="•"/>
              <a:tabLst>
                <a:tab pos="202565" algn="l"/>
              </a:tabLst>
            </a:pPr>
            <a:r>
              <a:rPr sz="1400" spc="105" dirty="0">
                <a:latin typeface="Calibri"/>
                <a:cs typeface="Calibri"/>
              </a:rPr>
              <a:t>Μεταξύ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των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b="1" spc="100" dirty="0">
                <a:latin typeface="Calibri"/>
                <a:cs typeface="Calibri"/>
              </a:rPr>
              <a:t>ενδιαφερομένων,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επισημειώνουμε:</a:t>
            </a:r>
            <a:endParaRPr sz="14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90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80" dirty="0">
                <a:latin typeface="Calibri"/>
                <a:cs typeface="Calibri"/>
              </a:rPr>
              <a:t>Λειτουργικά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στοιχεία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όπως:</a:t>
            </a:r>
            <a:endParaRPr sz="1250">
              <a:latin typeface="Calibri"/>
              <a:cs typeface="Calibri"/>
            </a:endParaRPr>
          </a:p>
          <a:p>
            <a:pPr marL="579120" lvl="2" indent="-182245">
              <a:lnSpc>
                <a:spcPct val="100000"/>
              </a:lnSpc>
              <a:spcBef>
                <a:spcPts val="1070"/>
              </a:spcBef>
              <a:buSzPct val="145454"/>
              <a:buFont typeface="Arial"/>
              <a:buChar char="•"/>
              <a:tabLst>
                <a:tab pos="579120" algn="l"/>
              </a:tabLst>
            </a:pPr>
            <a:r>
              <a:rPr sz="1100" spc="45" dirty="0">
                <a:latin typeface="Calibri"/>
                <a:cs typeface="Calibri"/>
              </a:rPr>
              <a:t>Διαχειριστές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συστημάτων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μεταφοράς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ΔΣΜ)</a:t>
            </a:r>
            <a:endParaRPr sz="1100">
              <a:latin typeface="Calibri"/>
              <a:cs typeface="Calibri"/>
            </a:endParaRPr>
          </a:p>
          <a:p>
            <a:pPr marL="579120" lvl="2" indent="-182245">
              <a:lnSpc>
                <a:spcPct val="100000"/>
              </a:lnSpc>
              <a:spcBef>
                <a:spcPts val="1015"/>
              </a:spcBef>
              <a:buSzPct val="145454"/>
              <a:buFont typeface="Arial"/>
              <a:buChar char="•"/>
              <a:tabLst>
                <a:tab pos="579120" algn="l"/>
              </a:tabLst>
            </a:pPr>
            <a:r>
              <a:rPr sz="1100" spc="70" dirty="0">
                <a:latin typeface="Calibri"/>
                <a:cs typeface="Calibri"/>
              </a:rPr>
              <a:t>Λειτουργικά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συστήματα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διανομής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DSO)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85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90" dirty="0">
                <a:latin typeface="Calibri"/>
                <a:cs typeface="Calibri"/>
              </a:rPr>
              <a:t>Προμηθευτές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πάροχοι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διευκόλυνση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χρήσης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ενέργειας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30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55" dirty="0">
                <a:latin typeface="Calibri"/>
                <a:cs typeface="Calibri"/>
              </a:rPr>
              <a:t>Αρχές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ή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ρυθμιστικές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αρχές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για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τη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θέσπιση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κανόνων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λειτουργίας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15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60" dirty="0">
                <a:latin typeface="Calibri"/>
                <a:cs typeface="Calibri"/>
              </a:rPr>
              <a:t>Καταναλωτές</a:t>
            </a:r>
            <a:r>
              <a:rPr sz="1250" spc="-5" dirty="0">
                <a:latin typeface="Calibri"/>
                <a:cs typeface="Calibri"/>
              </a:rPr>
              <a:t> </a:t>
            </a:r>
            <a:r>
              <a:rPr sz="1250" spc="45" dirty="0">
                <a:latin typeface="Calibri"/>
                <a:cs typeface="Calibri"/>
              </a:rPr>
              <a:t>prosumers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2079" y="5643879"/>
            <a:ext cx="1666239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5" dirty="0">
                <a:latin typeface="Calibri"/>
                <a:cs typeface="Calibri"/>
              </a:rPr>
              <a:t>Πηγή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εικόνας: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Vecteezy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URL:https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://www.vecteezy.c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om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48714" y="5732779"/>
            <a:ext cx="635635" cy="0"/>
          </a:xfrm>
          <a:custGeom>
            <a:avLst/>
            <a:gdLst/>
            <a:ahLst/>
            <a:cxnLst/>
            <a:rect l="l" t="t" r="r" b="b"/>
            <a:pathLst>
              <a:path w="635635">
                <a:moveTo>
                  <a:pt x="0" y="0"/>
                </a:moveTo>
                <a:lnTo>
                  <a:pt x="635317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22554" y="5757545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367769" y="194945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26787" y="5706745"/>
            <a:ext cx="11938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3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974522" y="5579109"/>
              <a:ext cx="540385" cy="613410"/>
            </a:xfrm>
            <a:custGeom>
              <a:avLst/>
              <a:gdLst/>
              <a:ahLst/>
              <a:cxnLst/>
              <a:rect l="l" t="t" r="r" b="b"/>
              <a:pathLst>
                <a:path w="540384" h="613410">
                  <a:moveTo>
                    <a:pt x="269875" y="0"/>
                  </a:moveTo>
                  <a:lnTo>
                    <a:pt x="269875" y="153352"/>
                  </a:lnTo>
                  <a:lnTo>
                    <a:pt x="0" y="153352"/>
                  </a:lnTo>
                  <a:lnTo>
                    <a:pt x="0" y="459739"/>
                  </a:lnTo>
                  <a:lnTo>
                    <a:pt x="269875" y="459739"/>
                  </a:lnTo>
                  <a:lnTo>
                    <a:pt x="269875" y="613092"/>
                  </a:lnTo>
                  <a:lnTo>
                    <a:pt x="540067" y="306387"/>
                  </a:lnTo>
                  <a:lnTo>
                    <a:pt x="269875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89520" y="5550534"/>
              <a:ext cx="1319847" cy="8321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18095" y="5579109"/>
              <a:ext cx="1227454" cy="73850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8095" y="5579109"/>
              <a:ext cx="1227455" cy="738505"/>
            </a:xfrm>
            <a:custGeom>
              <a:avLst/>
              <a:gdLst/>
              <a:ahLst/>
              <a:cxnLst/>
              <a:rect l="l" t="t" r="r" b="b"/>
              <a:pathLst>
                <a:path w="1227454" h="738504">
                  <a:moveTo>
                    <a:pt x="0" y="123189"/>
                  </a:moveTo>
                  <a:lnTo>
                    <a:pt x="9525" y="75247"/>
                  </a:lnTo>
                  <a:lnTo>
                    <a:pt x="36195" y="36194"/>
                  </a:lnTo>
                  <a:lnTo>
                    <a:pt x="75247" y="9524"/>
                  </a:lnTo>
                  <a:lnTo>
                    <a:pt x="123189" y="0"/>
                  </a:lnTo>
                  <a:lnTo>
                    <a:pt x="1104264" y="0"/>
                  </a:lnTo>
                  <a:lnTo>
                    <a:pt x="1152207" y="9524"/>
                  </a:lnTo>
                  <a:lnTo>
                    <a:pt x="1191259" y="36194"/>
                  </a:lnTo>
                  <a:lnTo>
                    <a:pt x="1217612" y="75247"/>
                  </a:lnTo>
                  <a:lnTo>
                    <a:pt x="1227454" y="123189"/>
                  </a:lnTo>
                  <a:lnTo>
                    <a:pt x="1227454" y="615314"/>
                  </a:lnTo>
                  <a:lnTo>
                    <a:pt x="1217612" y="663257"/>
                  </a:lnTo>
                  <a:lnTo>
                    <a:pt x="1191259" y="702309"/>
                  </a:lnTo>
                  <a:lnTo>
                    <a:pt x="1152207" y="728662"/>
                  </a:lnTo>
                  <a:lnTo>
                    <a:pt x="1104264" y="738504"/>
                  </a:lnTo>
                  <a:lnTo>
                    <a:pt x="123189" y="738504"/>
                  </a:lnTo>
                  <a:lnTo>
                    <a:pt x="75247" y="728662"/>
                  </a:lnTo>
                  <a:lnTo>
                    <a:pt x="36195" y="702309"/>
                  </a:lnTo>
                  <a:lnTo>
                    <a:pt x="9525" y="663257"/>
                  </a:lnTo>
                  <a:lnTo>
                    <a:pt x="0" y="615314"/>
                  </a:lnTo>
                  <a:lnTo>
                    <a:pt x="0" y="123189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8560" y="4556759"/>
              <a:ext cx="1319847" cy="8321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57135" y="4585017"/>
              <a:ext cx="1227454" cy="73850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557135" y="4585017"/>
              <a:ext cx="1227455" cy="738505"/>
            </a:xfrm>
            <a:custGeom>
              <a:avLst/>
              <a:gdLst/>
              <a:ahLst/>
              <a:cxnLst/>
              <a:rect l="l" t="t" r="r" b="b"/>
              <a:pathLst>
                <a:path w="1227454" h="738504">
                  <a:moveTo>
                    <a:pt x="0" y="123190"/>
                  </a:moveTo>
                  <a:lnTo>
                    <a:pt x="9525" y="75247"/>
                  </a:lnTo>
                  <a:lnTo>
                    <a:pt x="36195" y="36195"/>
                  </a:lnTo>
                  <a:lnTo>
                    <a:pt x="75247" y="9525"/>
                  </a:lnTo>
                  <a:lnTo>
                    <a:pt x="123190" y="0"/>
                  </a:lnTo>
                  <a:lnTo>
                    <a:pt x="1104265" y="0"/>
                  </a:lnTo>
                  <a:lnTo>
                    <a:pt x="1152207" y="9525"/>
                  </a:lnTo>
                  <a:lnTo>
                    <a:pt x="1191260" y="36195"/>
                  </a:lnTo>
                  <a:lnTo>
                    <a:pt x="1217612" y="75247"/>
                  </a:lnTo>
                  <a:lnTo>
                    <a:pt x="1227455" y="123190"/>
                  </a:lnTo>
                  <a:lnTo>
                    <a:pt x="1227455" y="615315"/>
                  </a:lnTo>
                  <a:lnTo>
                    <a:pt x="1217612" y="663257"/>
                  </a:lnTo>
                  <a:lnTo>
                    <a:pt x="1191260" y="702310"/>
                  </a:lnTo>
                  <a:lnTo>
                    <a:pt x="1152207" y="728662"/>
                  </a:lnTo>
                  <a:lnTo>
                    <a:pt x="1104265" y="738505"/>
                  </a:lnTo>
                  <a:lnTo>
                    <a:pt x="123190" y="738505"/>
                  </a:lnTo>
                  <a:lnTo>
                    <a:pt x="75247" y="728662"/>
                  </a:lnTo>
                  <a:lnTo>
                    <a:pt x="36195" y="702310"/>
                  </a:lnTo>
                  <a:lnTo>
                    <a:pt x="9525" y="663257"/>
                  </a:lnTo>
                  <a:lnTo>
                    <a:pt x="0" y="615315"/>
                  </a:lnTo>
                  <a:lnTo>
                    <a:pt x="0" y="12319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35470" y="4712970"/>
              <a:ext cx="540385" cy="613410"/>
            </a:xfrm>
            <a:custGeom>
              <a:avLst/>
              <a:gdLst/>
              <a:ahLst/>
              <a:cxnLst/>
              <a:rect l="l" t="t" r="r" b="b"/>
              <a:pathLst>
                <a:path w="540384" h="613410">
                  <a:moveTo>
                    <a:pt x="269875" y="0"/>
                  </a:moveTo>
                  <a:lnTo>
                    <a:pt x="269875" y="153352"/>
                  </a:lnTo>
                  <a:lnTo>
                    <a:pt x="0" y="153352"/>
                  </a:lnTo>
                  <a:lnTo>
                    <a:pt x="0" y="459739"/>
                  </a:lnTo>
                  <a:lnTo>
                    <a:pt x="269875" y="459739"/>
                  </a:lnTo>
                  <a:lnTo>
                    <a:pt x="269875" y="613092"/>
                  </a:lnTo>
                  <a:lnTo>
                    <a:pt x="540067" y="306387"/>
                  </a:lnTo>
                  <a:lnTo>
                    <a:pt x="269875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42627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60" dirty="0">
                <a:solidFill>
                  <a:srgbClr val="000000"/>
                </a:solidFill>
              </a:rPr>
              <a:t>Σύγχρονες</a:t>
            </a:r>
            <a:r>
              <a:rPr sz="2000" spc="235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αρχιτεκτονικές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60" dirty="0">
                <a:solidFill>
                  <a:srgbClr val="000000"/>
                </a:solidFill>
              </a:rPr>
              <a:t>ελέγχου</a:t>
            </a:r>
            <a:endParaRPr sz="2000"/>
          </a:p>
        </p:txBody>
      </p:sp>
      <p:sp>
        <p:nvSpPr>
          <p:cNvPr id="14" name="object 14"/>
          <p:cNvSpPr txBox="1"/>
          <p:nvPr/>
        </p:nvSpPr>
        <p:spPr>
          <a:xfrm>
            <a:off x="691515" y="1541779"/>
            <a:ext cx="6718934" cy="209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46990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20" dirty="0">
                <a:latin typeface="Calibri"/>
                <a:cs typeface="Calibri"/>
              </a:rPr>
              <a:t>Όπως </a:t>
            </a:r>
            <a:r>
              <a:rPr sz="1400" spc="105" dirty="0">
                <a:latin typeface="Calibri"/>
                <a:cs typeface="Calibri"/>
              </a:rPr>
              <a:t>αναφέρθηκε </a:t>
            </a:r>
            <a:r>
              <a:rPr sz="1400" spc="100" dirty="0">
                <a:latin typeface="Calibri"/>
                <a:cs typeface="Calibri"/>
              </a:rPr>
              <a:t>προηγουμένως, </a:t>
            </a:r>
            <a:r>
              <a:rPr sz="1400" b="1" spc="85" dirty="0">
                <a:latin typeface="Calibri"/>
                <a:cs typeface="Calibri"/>
              </a:rPr>
              <a:t>οι </a:t>
            </a:r>
            <a:r>
              <a:rPr sz="1400" spc="90" dirty="0">
                <a:latin typeface="Calibri"/>
                <a:cs typeface="Calibri"/>
              </a:rPr>
              <a:t>έξυπνοι </a:t>
            </a:r>
            <a:r>
              <a:rPr sz="1400" b="1" spc="95" dirty="0">
                <a:latin typeface="Calibri"/>
                <a:cs typeface="Calibri"/>
              </a:rPr>
              <a:t>μετρητές </a:t>
            </a:r>
            <a:r>
              <a:rPr sz="1400" b="1" spc="105" dirty="0">
                <a:latin typeface="Calibri"/>
                <a:cs typeface="Calibri"/>
              </a:rPr>
              <a:t>αποτελούν </a:t>
            </a:r>
            <a:r>
              <a:rPr sz="1400" b="1" spc="11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ουσιώδη </a:t>
            </a:r>
            <a:r>
              <a:rPr sz="1400" spc="120" dirty="0">
                <a:latin typeface="Calibri"/>
                <a:cs typeface="Calibri"/>
              </a:rPr>
              <a:t>λειτουργικά </a:t>
            </a:r>
            <a:r>
              <a:rPr sz="1400" spc="135" dirty="0">
                <a:latin typeface="Calibri"/>
                <a:cs typeface="Calibri"/>
              </a:rPr>
              <a:t>εξαρτήματα </a:t>
            </a:r>
            <a:r>
              <a:rPr sz="1400" spc="120" dirty="0">
                <a:latin typeface="Calibri"/>
                <a:cs typeface="Calibri"/>
              </a:rPr>
              <a:t>για </a:t>
            </a:r>
            <a:r>
              <a:rPr sz="1400" spc="125" dirty="0">
                <a:latin typeface="Calibri"/>
                <a:cs typeface="Calibri"/>
              </a:rPr>
              <a:t>τη </a:t>
            </a:r>
            <a:r>
              <a:rPr sz="1400" spc="135" dirty="0">
                <a:latin typeface="Calibri"/>
                <a:cs typeface="Calibri"/>
              </a:rPr>
              <a:t>δυναμική αντίληψη </a:t>
            </a:r>
            <a:r>
              <a:rPr sz="1400" spc="120" dirty="0">
                <a:latin typeface="Calibri"/>
                <a:cs typeface="Calibri"/>
              </a:rPr>
              <a:t>της 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πραγματικής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κατανάλωσης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ενέργειας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έναν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ή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περισσότερους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τομείς</a:t>
            </a:r>
            <a:endParaRPr sz="1400">
              <a:latin typeface="Calibri"/>
              <a:cs typeface="Calibri"/>
            </a:endParaRPr>
          </a:p>
          <a:p>
            <a:pPr marL="103505" marR="5080" indent="-91440">
              <a:lnSpc>
                <a:spcPct val="100000"/>
              </a:lnSpc>
              <a:spcBef>
                <a:spcPts val="1135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242570" algn="l"/>
                <a:tab pos="243204" algn="l"/>
              </a:tabLst>
            </a:pPr>
            <a:r>
              <a:rPr sz="1400" spc="95" dirty="0">
                <a:latin typeface="Calibri"/>
                <a:cs typeface="Calibri"/>
              </a:rPr>
              <a:t>Οι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έξυπνοι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μετρητές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συνδέονται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συνήθως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συλλέκτες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για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μεταφορά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των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τιμών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κατανάλωσης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ενεργοποιούν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την</a:t>
            </a:r>
            <a:endParaRPr sz="1400">
              <a:latin typeface="Calibri"/>
              <a:cs typeface="Calibri"/>
            </a:endParaRPr>
          </a:p>
          <a:p>
            <a:pPr marL="396875" marR="407034" lvl="1" indent="-182880">
              <a:lnSpc>
                <a:spcPts val="1460"/>
              </a:lnSpc>
              <a:spcBef>
                <a:spcPts val="1155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spc="125" dirty="0">
                <a:latin typeface="Calibri"/>
                <a:cs typeface="Calibri"/>
              </a:rPr>
              <a:t>Το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σύστημα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ελέγχου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για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τη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δυναμική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παραγωγή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διανομή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ενέργειας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ανά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περιοχή</a:t>
            </a:r>
            <a:endParaRPr sz="12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070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spc="95" dirty="0">
                <a:latin typeface="Calibri"/>
                <a:cs typeface="Calibri"/>
              </a:rPr>
              <a:t>Το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σύστημα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πληρωμών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υπολογισμό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τελικής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τιμής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κατανάλωσης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6525" y="5516562"/>
            <a:ext cx="1666239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5" dirty="0">
                <a:latin typeface="Calibri"/>
                <a:cs typeface="Calibri"/>
              </a:rPr>
              <a:t>Πηγή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εικόνας: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Vecteezy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URL:https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  <a:hlinkClick r:id="rId7"/>
              </a:rPr>
              <a:t>://www.vecteezy.c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om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153160" y="5605462"/>
            <a:ext cx="635635" cy="0"/>
          </a:xfrm>
          <a:custGeom>
            <a:avLst/>
            <a:gdLst/>
            <a:ahLst/>
            <a:cxnLst/>
            <a:rect l="l" t="t" r="r" b="b"/>
            <a:pathLst>
              <a:path w="635635">
                <a:moveTo>
                  <a:pt x="0" y="0"/>
                </a:moveTo>
                <a:lnTo>
                  <a:pt x="635317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2554" y="5607684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76844" y="6582727"/>
            <a:ext cx="12490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Σύστημα</a:t>
            </a:r>
            <a:r>
              <a:rPr sz="1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πληρωμών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367769" y="0"/>
            <a:ext cx="514350" cy="51054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2285" dirty="0">
                <a:solidFill>
                  <a:srgbClr val="D8D8D8"/>
                </a:solidFill>
                <a:latin typeface="Calibri"/>
                <a:cs typeface="Calibri"/>
              </a:rPr>
              <a:t>M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C</a:t>
            </a:r>
            <a:endParaRPr sz="385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984" y="3740150"/>
            <a:ext cx="1410652" cy="1681162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2277427" y="4090352"/>
            <a:ext cx="2517775" cy="1445895"/>
            <a:chOff x="2277427" y="4090352"/>
            <a:chExt cx="2517775" cy="1445895"/>
          </a:xfrm>
        </p:grpSpPr>
        <p:sp>
          <p:nvSpPr>
            <p:cNvPr id="22" name="object 22"/>
            <p:cNvSpPr/>
            <p:nvPr/>
          </p:nvSpPr>
          <p:spPr>
            <a:xfrm>
              <a:off x="2277427" y="4325620"/>
              <a:ext cx="807085" cy="613410"/>
            </a:xfrm>
            <a:custGeom>
              <a:avLst/>
              <a:gdLst/>
              <a:ahLst/>
              <a:cxnLst/>
              <a:rect l="l" t="t" r="r" b="b"/>
              <a:pathLst>
                <a:path w="807085" h="613410">
                  <a:moveTo>
                    <a:pt x="500062" y="0"/>
                  </a:moveTo>
                  <a:lnTo>
                    <a:pt x="500062" y="153352"/>
                  </a:lnTo>
                  <a:lnTo>
                    <a:pt x="0" y="153352"/>
                  </a:lnTo>
                  <a:lnTo>
                    <a:pt x="0" y="459739"/>
                  </a:lnTo>
                  <a:lnTo>
                    <a:pt x="500062" y="459739"/>
                  </a:lnTo>
                  <a:lnTo>
                    <a:pt x="500062" y="613092"/>
                  </a:lnTo>
                  <a:lnTo>
                    <a:pt x="806767" y="306387"/>
                  </a:lnTo>
                  <a:lnTo>
                    <a:pt x="50006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15309" y="4090352"/>
              <a:ext cx="1679575" cy="110934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31527" y="4443730"/>
              <a:ext cx="1222375" cy="46037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156584" y="4110037"/>
              <a:ext cx="1595755" cy="1026160"/>
            </a:xfrm>
            <a:custGeom>
              <a:avLst/>
              <a:gdLst/>
              <a:ahLst/>
              <a:cxnLst/>
              <a:rect l="l" t="t" r="r" b="b"/>
              <a:pathLst>
                <a:path w="1595754" h="1026160">
                  <a:moveTo>
                    <a:pt x="797877" y="0"/>
                  </a:moveTo>
                  <a:lnTo>
                    <a:pt x="741044" y="1269"/>
                  </a:lnTo>
                  <a:lnTo>
                    <a:pt x="685164" y="5080"/>
                  </a:lnTo>
                  <a:lnTo>
                    <a:pt x="630237" y="11430"/>
                  </a:lnTo>
                  <a:lnTo>
                    <a:pt x="576897" y="20002"/>
                  </a:lnTo>
                  <a:lnTo>
                    <a:pt x="525144" y="30797"/>
                  </a:lnTo>
                  <a:lnTo>
                    <a:pt x="474979" y="43814"/>
                  </a:lnTo>
                  <a:lnTo>
                    <a:pt x="426402" y="58737"/>
                  </a:lnTo>
                  <a:lnTo>
                    <a:pt x="379729" y="75882"/>
                  </a:lnTo>
                  <a:lnTo>
                    <a:pt x="335279" y="94932"/>
                  </a:lnTo>
                  <a:lnTo>
                    <a:pt x="293052" y="115887"/>
                  </a:lnTo>
                  <a:lnTo>
                    <a:pt x="252729" y="138430"/>
                  </a:lnTo>
                  <a:lnTo>
                    <a:pt x="215264" y="162560"/>
                  </a:lnTo>
                  <a:lnTo>
                    <a:pt x="180022" y="188277"/>
                  </a:lnTo>
                  <a:lnTo>
                    <a:pt x="147637" y="215582"/>
                  </a:lnTo>
                  <a:lnTo>
                    <a:pt x="118110" y="244157"/>
                  </a:lnTo>
                  <a:lnTo>
                    <a:pt x="91439" y="274319"/>
                  </a:lnTo>
                  <a:lnTo>
                    <a:pt x="67944" y="305435"/>
                  </a:lnTo>
                  <a:lnTo>
                    <a:pt x="17779" y="405130"/>
                  </a:lnTo>
                  <a:lnTo>
                    <a:pt x="1904" y="476250"/>
                  </a:lnTo>
                  <a:lnTo>
                    <a:pt x="0" y="513080"/>
                  </a:lnTo>
                  <a:lnTo>
                    <a:pt x="1904" y="549592"/>
                  </a:lnTo>
                  <a:lnTo>
                    <a:pt x="17779" y="620712"/>
                  </a:lnTo>
                  <a:lnTo>
                    <a:pt x="47942" y="688339"/>
                  </a:lnTo>
                  <a:lnTo>
                    <a:pt x="91439" y="751839"/>
                  </a:lnTo>
                  <a:lnTo>
                    <a:pt x="118110" y="781685"/>
                  </a:lnTo>
                  <a:lnTo>
                    <a:pt x="147637" y="810260"/>
                  </a:lnTo>
                  <a:lnTo>
                    <a:pt x="180022" y="837564"/>
                  </a:lnTo>
                  <a:lnTo>
                    <a:pt x="215264" y="863282"/>
                  </a:lnTo>
                  <a:lnTo>
                    <a:pt x="252729" y="887730"/>
                  </a:lnTo>
                  <a:lnTo>
                    <a:pt x="293052" y="910272"/>
                  </a:lnTo>
                  <a:lnTo>
                    <a:pt x="335279" y="930910"/>
                  </a:lnTo>
                  <a:lnTo>
                    <a:pt x="379729" y="949960"/>
                  </a:lnTo>
                  <a:lnTo>
                    <a:pt x="426402" y="967105"/>
                  </a:lnTo>
                  <a:lnTo>
                    <a:pt x="474979" y="982344"/>
                  </a:lnTo>
                  <a:lnTo>
                    <a:pt x="525144" y="995362"/>
                  </a:lnTo>
                  <a:lnTo>
                    <a:pt x="576897" y="1006157"/>
                  </a:lnTo>
                  <a:lnTo>
                    <a:pt x="630237" y="1014730"/>
                  </a:lnTo>
                  <a:lnTo>
                    <a:pt x="685164" y="1020762"/>
                  </a:lnTo>
                  <a:lnTo>
                    <a:pt x="741044" y="1024572"/>
                  </a:lnTo>
                  <a:lnTo>
                    <a:pt x="797877" y="1025842"/>
                  </a:lnTo>
                  <a:lnTo>
                    <a:pt x="855027" y="1024572"/>
                  </a:lnTo>
                  <a:lnTo>
                    <a:pt x="910907" y="1020762"/>
                  </a:lnTo>
                  <a:lnTo>
                    <a:pt x="965517" y="1014730"/>
                  </a:lnTo>
                  <a:lnTo>
                    <a:pt x="1018857" y="1006157"/>
                  </a:lnTo>
                  <a:lnTo>
                    <a:pt x="1070610" y="995362"/>
                  </a:lnTo>
                  <a:lnTo>
                    <a:pt x="1120775" y="982344"/>
                  </a:lnTo>
                  <a:lnTo>
                    <a:pt x="1169352" y="967105"/>
                  </a:lnTo>
                  <a:lnTo>
                    <a:pt x="1216025" y="949960"/>
                  </a:lnTo>
                  <a:lnTo>
                    <a:pt x="1260475" y="930910"/>
                  </a:lnTo>
                  <a:lnTo>
                    <a:pt x="1302702" y="910272"/>
                  </a:lnTo>
                  <a:lnTo>
                    <a:pt x="1343025" y="887730"/>
                  </a:lnTo>
                  <a:lnTo>
                    <a:pt x="1380489" y="863282"/>
                  </a:lnTo>
                  <a:lnTo>
                    <a:pt x="1415732" y="837564"/>
                  </a:lnTo>
                  <a:lnTo>
                    <a:pt x="1448117" y="810260"/>
                  </a:lnTo>
                  <a:lnTo>
                    <a:pt x="1477644" y="781685"/>
                  </a:lnTo>
                  <a:lnTo>
                    <a:pt x="1504314" y="751839"/>
                  </a:lnTo>
                  <a:lnTo>
                    <a:pt x="1527810" y="720725"/>
                  </a:lnTo>
                  <a:lnTo>
                    <a:pt x="1578292" y="620712"/>
                  </a:lnTo>
                  <a:lnTo>
                    <a:pt x="1593850" y="549592"/>
                  </a:lnTo>
                  <a:lnTo>
                    <a:pt x="1595754" y="513080"/>
                  </a:lnTo>
                  <a:lnTo>
                    <a:pt x="1593850" y="476250"/>
                  </a:lnTo>
                  <a:lnTo>
                    <a:pt x="1578292" y="405130"/>
                  </a:lnTo>
                  <a:lnTo>
                    <a:pt x="1547812" y="337502"/>
                  </a:lnTo>
                  <a:lnTo>
                    <a:pt x="1504314" y="274319"/>
                  </a:lnTo>
                  <a:lnTo>
                    <a:pt x="1477644" y="244157"/>
                  </a:lnTo>
                  <a:lnTo>
                    <a:pt x="1448117" y="215582"/>
                  </a:lnTo>
                  <a:lnTo>
                    <a:pt x="1415732" y="188277"/>
                  </a:lnTo>
                  <a:lnTo>
                    <a:pt x="1380489" y="162560"/>
                  </a:lnTo>
                  <a:lnTo>
                    <a:pt x="1343025" y="138430"/>
                  </a:lnTo>
                  <a:lnTo>
                    <a:pt x="1302702" y="115887"/>
                  </a:lnTo>
                  <a:lnTo>
                    <a:pt x="1260475" y="94932"/>
                  </a:lnTo>
                  <a:lnTo>
                    <a:pt x="1216025" y="75882"/>
                  </a:lnTo>
                  <a:lnTo>
                    <a:pt x="1169352" y="58737"/>
                  </a:lnTo>
                  <a:lnTo>
                    <a:pt x="1120775" y="43814"/>
                  </a:lnTo>
                  <a:lnTo>
                    <a:pt x="1070610" y="30797"/>
                  </a:lnTo>
                  <a:lnTo>
                    <a:pt x="1018857" y="20002"/>
                  </a:lnTo>
                  <a:lnTo>
                    <a:pt x="965517" y="11430"/>
                  </a:lnTo>
                  <a:lnTo>
                    <a:pt x="910907" y="5080"/>
                  </a:lnTo>
                  <a:lnTo>
                    <a:pt x="855027" y="1269"/>
                  </a:lnTo>
                  <a:lnTo>
                    <a:pt x="797877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21710" y="5191442"/>
              <a:ext cx="950594" cy="344805"/>
            </a:xfrm>
            <a:custGeom>
              <a:avLst/>
              <a:gdLst/>
              <a:ahLst/>
              <a:cxnLst/>
              <a:rect l="l" t="t" r="r" b="b"/>
              <a:pathLst>
                <a:path w="950595" h="344804">
                  <a:moveTo>
                    <a:pt x="287020" y="155575"/>
                  </a:moveTo>
                  <a:lnTo>
                    <a:pt x="143510" y="12065"/>
                  </a:lnTo>
                  <a:lnTo>
                    <a:pt x="0" y="155575"/>
                  </a:lnTo>
                  <a:lnTo>
                    <a:pt x="71755" y="155575"/>
                  </a:lnTo>
                  <a:lnTo>
                    <a:pt x="71755" y="344805"/>
                  </a:lnTo>
                  <a:lnTo>
                    <a:pt x="215265" y="344805"/>
                  </a:lnTo>
                  <a:lnTo>
                    <a:pt x="215265" y="155575"/>
                  </a:lnTo>
                  <a:lnTo>
                    <a:pt x="287020" y="155575"/>
                  </a:lnTo>
                  <a:close/>
                </a:path>
                <a:path w="950595" h="344804">
                  <a:moveTo>
                    <a:pt x="618807" y="153670"/>
                  </a:moveTo>
                  <a:lnTo>
                    <a:pt x="475297" y="10160"/>
                  </a:lnTo>
                  <a:lnTo>
                    <a:pt x="331787" y="153670"/>
                  </a:lnTo>
                  <a:lnTo>
                    <a:pt x="403542" y="153670"/>
                  </a:lnTo>
                  <a:lnTo>
                    <a:pt x="403542" y="342582"/>
                  </a:lnTo>
                  <a:lnTo>
                    <a:pt x="547052" y="342582"/>
                  </a:lnTo>
                  <a:lnTo>
                    <a:pt x="547052" y="153670"/>
                  </a:lnTo>
                  <a:lnTo>
                    <a:pt x="618807" y="153670"/>
                  </a:lnTo>
                  <a:close/>
                </a:path>
                <a:path w="950595" h="344804">
                  <a:moveTo>
                    <a:pt x="950595" y="143510"/>
                  </a:moveTo>
                  <a:lnTo>
                    <a:pt x="807085" y="0"/>
                  </a:lnTo>
                  <a:lnTo>
                    <a:pt x="663257" y="143510"/>
                  </a:lnTo>
                  <a:lnTo>
                    <a:pt x="735330" y="143510"/>
                  </a:lnTo>
                  <a:lnTo>
                    <a:pt x="735330" y="332422"/>
                  </a:lnTo>
                  <a:lnTo>
                    <a:pt x="878840" y="332422"/>
                  </a:lnTo>
                  <a:lnTo>
                    <a:pt x="878840" y="143510"/>
                  </a:lnTo>
                  <a:lnTo>
                    <a:pt x="950595" y="14351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313622" y="4046220"/>
            <a:ext cx="737235" cy="28003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980"/>
              </a:lnSpc>
              <a:spcBef>
                <a:spcPts val="165"/>
              </a:spcBef>
            </a:pPr>
            <a:r>
              <a:rPr sz="850" b="1" spc="45" dirty="0">
                <a:latin typeface="Calibri"/>
                <a:cs typeface="Calibri"/>
              </a:rPr>
              <a:t>Δεδομένα </a:t>
            </a:r>
            <a:r>
              <a:rPr sz="850" b="1" spc="50" dirty="0">
                <a:latin typeface="Calibri"/>
                <a:cs typeface="Calibri"/>
              </a:rPr>
              <a:t> κ</a:t>
            </a:r>
            <a:r>
              <a:rPr sz="850" b="1" spc="65" dirty="0">
                <a:latin typeface="Calibri"/>
                <a:cs typeface="Calibri"/>
              </a:rPr>
              <a:t>α</a:t>
            </a:r>
            <a:r>
              <a:rPr sz="850" b="1" spc="40" dirty="0">
                <a:latin typeface="Calibri"/>
                <a:cs typeface="Calibri"/>
              </a:rPr>
              <a:t>τ</a:t>
            </a:r>
            <a:r>
              <a:rPr sz="850" b="1" spc="60" dirty="0">
                <a:latin typeface="Calibri"/>
                <a:cs typeface="Calibri"/>
              </a:rPr>
              <a:t>α</a:t>
            </a:r>
            <a:r>
              <a:rPr sz="850" b="1" spc="50" dirty="0">
                <a:latin typeface="Calibri"/>
                <a:cs typeface="Calibri"/>
              </a:rPr>
              <a:t>ν</a:t>
            </a:r>
            <a:r>
              <a:rPr sz="850" b="1" spc="65" dirty="0">
                <a:latin typeface="Calibri"/>
                <a:cs typeface="Calibri"/>
              </a:rPr>
              <a:t>ά</a:t>
            </a:r>
            <a:r>
              <a:rPr sz="850" b="1" spc="45" dirty="0">
                <a:latin typeface="Calibri"/>
                <a:cs typeface="Calibri"/>
              </a:rPr>
              <a:t>λ</a:t>
            </a:r>
            <a:r>
              <a:rPr sz="850" b="1" spc="80" dirty="0">
                <a:latin typeface="Calibri"/>
                <a:cs typeface="Calibri"/>
              </a:rPr>
              <a:t>ω</a:t>
            </a:r>
            <a:r>
              <a:rPr sz="850" b="1" spc="60" dirty="0">
                <a:latin typeface="Calibri"/>
                <a:cs typeface="Calibri"/>
              </a:rPr>
              <a:t>ση</a:t>
            </a:r>
            <a:r>
              <a:rPr sz="850" b="1" spc="50" dirty="0"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69004" y="4551362"/>
            <a:ext cx="6578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70" dirty="0">
                <a:latin typeface="Calibri"/>
                <a:cs typeface="Calibri"/>
              </a:rPr>
              <a:t>C</a:t>
            </a:r>
            <a:r>
              <a:rPr sz="1000" b="1" spc="85" dirty="0">
                <a:latin typeface="Calibri"/>
                <a:cs typeface="Calibri"/>
              </a:rPr>
              <a:t>O</a:t>
            </a:r>
            <a:r>
              <a:rPr sz="1000" b="1" spc="45" dirty="0">
                <a:latin typeface="Calibri"/>
                <a:cs typeface="Calibri"/>
              </a:rPr>
              <a:t>L</a:t>
            </a:r>
            <a:r>
              <a:rPr sz="1000" b="1" spc="55" dirty="0">
                <a:latin typeface="Calibri"/>
                <a:cs typeface="Calibri"/>
              </a:rPr>
              <a:t>E</a:t>
            </a:r>
            <a:r>
              <a:rPr sz="1000" b="1" spc="70" dirty="0">
                <a:latin typeface="Calibri"/>
                <a:cs typeface="Calibri"/>
              </a:rPr>
              <a:t>C</a:t>
            </a:r>
            <a:r>
              <a:rPr sz="1000" b="1" spc="60" dirty="0">
                <a:latin typeface="Calibri"/>
                <a:cs typeface="Calibri"/>
              </a:rPr>
              <a:t>T</a:t>
            </a:r>
            <a:r>
              <a:rPr sz="1000" b="1" spc="90" dirty="0">
                <a:latin typeface="Calibri"/>
                <a:cs typeface="Calibri"/>
              </a:rPr>
              <a:t>O</a:t>
            </a:r>
            <a:r>
              <a:rPr sz="1000" b="1" spc="85" dirty="0">
                <a:latin typeface="Calibri"/>
                <a:cs typeface="Calibri"/>
              </a:rPr>
              <a:t>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01565" y="4381817"/>
            <a:ext cx="540385" cy="613410"/>
          </a:xfrm>
          <a:custGeom>
            <a:avLst/>
            <a:gdLst/>
            <a:ahLst/>
            <a:cxnLst/>
            <a:rect l="l" t="t" r="r" b="b"/>
            <a:pathLst>
              <a:path w="540385" h="613410">
                <a:moveTo>
                  <a:pt x="269875" y="0"/>
                </a:moveTo>
                <a:lnTo>
                  <a:pt x="269875" y="153352"/>
                </a:lnTo>
                <a:lnTo>
                  <a:pt x="0" y="153352"/>
                </a:lnTo>
                <a:lnTo>
                  <a:pt x="0" y="459740"/>
                </a:lnTo>
                <a:lnTo>
                  <a:pt x="269875" y="459740"/>
                </a:lnTo>
                <a:lnTo>
                  <a:pt x="269875" y="613092"/>
                </a:lnTo>
                <a:lnTo>
                  <a:pt x="540067" y="306387"/>
                </a:lnTo>
                <a:lnTo>
                  <a:pt x="269875" y="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5513704" y="4227512"/>
            <a:ext cx="1320165" cy="832485"/>
            <a:chOff x="5513704" y="4227512"/>
            <a:chExt cx="1320165" cy="832485"/>
          </a:xfrm>
        </p:grpSpPr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13704" y="4227512"/>
              <a:ext cx="1319847" cy="83216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42597" y="4256405"/>
              <a:ext cx="1227455" cy="73850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542597" y="4256405"/>
              <a:ext cx="1227455" cy="738505"/>
            </a:xfrm>
            <a:custGeom>
              <a:avLst/>
              <a:gdLst/>
              <a:ahLst/>
              <a:cxnLst/>
              <a:rect l="l" t="t" r="r" b="b"/>
              <a:pathLst>
                <a:path w="1227454" h="738504">
                  <a:moveTo>
                    <a:pt x="0" y="123190"/>
                  </a:moveTo>
                  <a:lnTo>
                    <a:pt x="9525" y="75247"/>
                  </a:lnTo>
                  <a:lnTo>
                    <a:pt x="36194" y="36195"/>
                  </a:lnTo>
                  <a:lnTo>
                    <a:pt x="75247" y="9525"/>
                  </a:lnTo>
                  <a:lnTo>
                    <a:pt x="123189" y="0"/>
                  </a:lnTo>
                  <a:lnTo>
                    <a:pt x="1104264" y="0"/>
                  </a:lnTo>
                  <a:lnTo>
                    <a:pt x="1152207" y="9525"/>
                  </a:lnTo>
                  <a:lnTo>
                    <a:pt x="1191260" y="36195"/>
                  </a:lnTo>
                  <a:lnTo>
                    <a:pt x="1217612" y="75247"/>
                  </a:lnTo>
                  <a:lnTo>
                    <a:pt x="1227455" y="123190"/>
                  </a:lnTo>
                  <a:lnTo>
                    <a:pt x="1227455" y="615315"/>
                  </a:lnTo>
                  <a:lnTo>
                    <a:pt x="1217612" y="663257"/>
                  </a:lnTo>
                  <a:lnTo>
                    <a:pt x="1191260" y="702310"/>
                  </a:lnTo>
                  <a:lnTo>
                    <a:pt x="1152207" y="728662"/>
                  </a:lnTo>
                  <a:lnTo>
                    <a:pt x="1104264" y="738505"/>
                  </a:lnTo>
                  <a:lnTo>
                    <a:pt x="123189" y="738505"/>
                  </a:lnTo>
                  <a:lnTo>
                    <a:pt x="75247" y="728662"/>
                  </a:lnTo>
                  <a:lnTo>
                    <a:pt x="36194" y="702310"/>
                  </a:lnTo>
                  <a:lnTo>
                    <a:pt x="9525" y="663257"/>
                  </a:lnTo>
                  <a:lnTo>
                    <a:pt x="0" y="615315"/>
                  </a:lnTo>
                  <a:lnTo>
                    <a:pt x="0" y="12319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834379" y="4509134"/>
            <a:ext cx="4724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000" b="1" spc="12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000" b="1" spc="13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000" b="1" spc="14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000" b="1" spc="1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39042" y="0"/>
            <a:ext cx="7149465" cy="6880225"/>
            <a:chOff x="5039042" y="0"/>
            <a:chExt cx="714946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434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9042" y="2012632"/>
              <a:ext cx="2587942" cy="26955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93079" y="3444240"/>
              <a:ext cx="460375" cy="4603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08064" y="3953192"/>
              <a:ext cx="460375" cy="4603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62737" y="3477895"/>
              <a:ext cx="460375" cy="46037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5641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5" dirty="0">
                <a:solidFill>
                  <a:srgbClr val="000000"/>
                </a:solidFill>
              </a:rPr>
              <a:t>Από</a:t>
            </a:r>
            <a:r>
              <a:rPr sz="2000" spc="225" dirty="0">
                <a:solidFill>
                  <a:srgbClr val="000000"/>
                </a:solidFill>
              </a:rPr>
              <a:t> </a:t>
            </a:r>
            <a:r>
              <a:rPr sz="2000" spc="130" dirty="0">
                <a:solidFill>
                  <a:srgbClr val="000000"/>
                </a:solidFill>
              </a:rPr>
              <a:t>τα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έξυπνα</a:t>
            </a:r>
            <a:r>
              <a:rPr sz="2000" spc="229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δίκτυα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25" dirty="0">
                <a:solidFill>
                  <a:srgbClr val="000000"/>
                </a:solidFill>
              </a:rPr>
              <a:t>στα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65" dirty="0">
                <a:solidFill>
                  <a:srgbClr val="000000"/>
                </a:solidFill>
              </a:rPr>
              <a:t>μικροδίκτυα</a:t>
            </a:r>
            <a:r>
              <a:rPr sz="2000" spc="265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DERs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1470660"/>
            <a:ext cx="7007225" cy="60960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72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95" dirty="0">
                <a:latin typeface="Calibri"/>
                <a:cs typeface="Calibri"/>
              </a:rPr>
              <a:t>Στο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πλαίσιο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έξυπνου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δικτύου,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b="1" spc="95" dirty="0">
                <a:latin typeface="Calibri"/>
                <a:cs typeface="Calibri"/>
              </a:rPr>
              <a:t>τα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100" dirty="0">
                <a:latin typeface="Calibri"/>
                <a:cs typeface="Calibri"/>
              </a:rPr>
              <a:t>συστήματα</a:t>
            </a:r>
            <a:r>
              <a:rPr sz="1400" b="1" spc="45" dirty="0">
                <a:latin typeface="Calibri"/>
                <a:cs typeface="Calibri"/>
              </a:rPr>
              <a:t> </a:t>
            </a:r>
            <a:r>
              <a:rPr sz="1400" b="1" spc="110" dirty="0">
                <a:latin typeface="Calibri"/>
                <a:cs typeface="Calibri"/>
              </a:rPr>
              <a:t>που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90" dirty="0">
                <a:latin typeface="Calibri"/>
                <a:cs typeface="Calibri"/>
              </a:rPr>
              <a:t>βασίζονται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100" dirty="0">
                <a:latin typeface="Calibri"/>
                <a:cs typeface="Calibri"/>
              </a:rPr>
              <a:t>σε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95" dirty="0">
                <a:latin typeface="Calibri"/>
                <a:cs typeface="Calibri"/>
              </a:rPr>
              <a:t>μικροδίκτυα</a:t>
            </a:r>
            <a:endParaRPr sz="140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620"/>
              </a:spcBef>
            </a:pPr>
            <a:r>
              <a:rPr sz="1400" spc="125" dirty="0">
                <a:latin typeface="Times New Roman"/>
                <a:cs typeface="Times New Roman"/>
              </a:rPr>
              <a:t>αναδύονται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114" dirty="0">
                <a:latin typeface="Times New Roman"/>
                <a:cs typeface="Times New Roman"/>
              </a:rPr>
              <a:t>για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135" dirty="0">
                <a:latin typeface="Times New Roman"/>
                <a:cs typeface="Times New Roman"/>
              </a:rPr>
              <a:t>να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135" dirty="0">
                <a:latin typeface="Times New Roman"/>
                <a:cs typeface="Times New Roman"/>
              </a:rPr>
              <a:t>παράγουν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114" dirty="0">
                <a:latin typeface="Times New Roman"/>
                <a:cs typeface="Times New Roman"/>
              </a:rPr>
              <a:t>ενέργεια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130" dirty="0">
                <a:latin typeface="Times New Roman"/>
                <a:cs typeface="Times New Roman"/>
              </a:rPr>
              <a:t>σε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2955" y="2081847"/>
            <a:ext cx="16624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40" dirty="0">
                <a:latin typeface="Calibri"/>
                <a:cs typeface="Calibri"/>
              </a:rPr>
              <a:t>"ασφαλής"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τρόπος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1515" y="2439034"/>
            <a:ext cx="4477385" cy="1810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252095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242570" algn="l"/>
                <a:tab pos="243204" algn="l"/>
              </a:tabLst>
            </a:pPr>
            <a:r>
              <a:rPr sz="1400" spc="110" dirty="0">
                <a:latin typeface="Calibri"/>
                <a:cs typeface="Calibri"/>
              </a:rPr>
              <a:t>Τα </a:t>
            </a:r>
            <a:r>
              <a:rPr sz="1400" spc="90" dirty="0">
                <a:latin typeface="Calibri"/>
                <a:cs typeface="Calibri"/>
              </a:rPr>
              <a:t>μικροδίκτυα αντιστοιχούν </a:t>
            </a:r>
            <a:r>
              <a:rPr sz="1400" spc="100" dirty="0">
                <a:latin typeface="Calibri"/>
                <a:cs typeface="Calibri"/>
              </a:rPr>
              <a:t>σε </a:t>
            </a:r>
            <a:r>
              <a:rPr sz="1400" spc="80" dirty="0">
                <a:latin typeface="Calibri"/>
                <a:cs typeface="Calibri"/>
              </a:rPr>
              <a:t>μίνι 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υποσταθμούς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διεξάγονται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κοντά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στον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τελικό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χρήστη,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των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οποίων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κύριος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σκοπός</a:t>
            </a:r>
            <a:endParaRPr sz="140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620"/>
              </a:spcBef>
            </a:pPr>
            <a:r>
              <a:rPr sz="1400" spc="20" dirty="0">
                <a:latin typeface="Times New Roman"/>
                <a:cs typeface="Times New Roman"/>
              </a:rPr>
              <a:t>είναι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να</a:t>
            </a:r>
            <a:r>
              <a:rPr sz="1400" spc="1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70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130" dirty="0">
                <a:latin typeface="Calibri"/>
                <a:cs typeface="Calibri"/>
              </a:rPr>
              <a:t>Παροχή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ενέργειας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τοπικό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επίπεδο</a:t>
            </a:r>
            <a:endParaRPr sz="125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1040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spc="90" dirty="0">
                <a:latin typeface="Calibri"/>
                <a:cs typeface="Calibri"/>
              </a:rPr>
              <a:t>Σύνδεση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κεντρικό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δίκτυο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μεταφορά/λήψη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ενέργειας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23254" y="2175192"/>
            <a:ext cx="10852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ΈΞΥΠΝΟ</a:t>
            </a:r>
            <a:r>
              <a:rPr sz="1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59450" y="2684462"/>
            <a:ext cx="9544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ΜΙΚΡΟΔΊΚΤΥΟ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1515" y="4465954"/>
            <a:ext cx="6458585" cy="975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05" dirty="0">
                <a:latin typeface="Calibri"/>
                <a:cs typeface="Calibri"/>
              </a:rPr>
              <a:t>Αυτή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διαδικασία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μεταφοράς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κώδικα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από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ανάπτυξη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χρήση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παραγωγής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δημιουργεί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"επιχειρησιακές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νησίδες"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στόχο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την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αύξηση:</a:t>
            </a:r>
            <a:endParaRPr sz="1400">
              <a:latin typeface="Calibri"/>
              <a:cs typeface="Calibri"/>
            </a:endParaRPr>
          </a:p>
          <a:p>
            <a:pPr marL="396875" marR="1987550" lvl="1" indent="-182880">
              <a:lnSpc>
                <a:spcPct val="101699"/>
              </a:lnSpc>
              <a:spcBef>
                <a:spcPts val="1070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spc="80" dirty="0">
                <a:latin typeface="Calibri"/>
                <a:cs typeface="Calibri"/>
              </a:rPr>
              <a:t>"ανθεκτικότητα"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μειώνοντας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αντίκτυπο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δυνητικών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διακοπών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λειτουργίας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183937" y="5680709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2554" y="5850572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367769" y="194945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5967" y="0"/>
            <a:ext cx="11432540" cy="6880225"/>
            <a:chOff x="755967" y="0"/>
            <a:chExt cx="11432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38857" y="272732"/>
              <a:ext cx="2587942" cy="26955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54577" y="1865312"/>
              <a:ext cx="978534" cy="9693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76605" y="1913572"/>
              <a:ext cx="6042025" cy="1545590"/>
            </a:xfrm>
            <a:custGeom>
              <a:avLst/>
              <a:gdLst/>
              <a:ahLst/>
              <a:cxnLst/>
              <a:rect l="l" t="t" r="r" b="b"/>
              <a:pathLst>
                <a:path w="6042025" h="1545589">
                  <a:moveTo>
                    <a:pt x="0" y="0"/>
                  </a:moveTo>
                  <a:lnTo>
                    <a:pt x="6041707" y="0"/>
                  </a:lnTo>
                  <a:lnTo>
                    <a:pt x="6041707" y="1545589"/>
                  </a:lnTo>
                  <a:lnTo>
                    <a:pt x="0" y="1545589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87545" y="3552507"/>
              <a:ext cx="1964055" cy="1177290"/>
            </a:xfrm>
            <a:custGeom>
              <a:avLst/>
              <a:gdLst/>
              <a:ahLst/>
              <a:cxnLst/>
              <a:rect l="l" t="t" r="r" b="b"/>
              <a:pathLst>
                <a:path w="1964054" h="1177289">
                  <a:moveTo>
                    <a:pt x="174307" y="0"/>
                  </a:moveTo>
                  <a:lnTo>
                    <a:pt x="0" y="0"/>
                  </a:lnTo>
                  <a:lnTo>
                    <a:pt x="0" y="970279"/>
                  </a:lnTo>
                  <a:lnTo>
                    <a:pt x="1669414" y="970279"/>
                  </a:lnTo>
                  <a:lnTo>
                    <a:pt x="1669414" y="1177289"/>
                  </a:lnTo>
                  <a:lnTo>
                    <a:pt x="1963737" y="882967"/>
                  </a:lnTo>
                  <a:lnTo>
                    <a:pt x="1876425" y="795654"/>
                  </a:lnTo>
                  <a:lnTo>
                    <a:pt x="174307" y="795654"/>
                  </a:lnTo>
                  <a:lnTo>
                    <a:pt x="174307" y="0"/>
                  </a:lnTo>
                  <a:close/>
                </a:path>
                <a:path w="1964054" h="1177289">
                  <a:moveTo>
                    <a:pt x="1669414" y="588644"/>
                  </a:moveTo>
                  <a:lnTo>
                    <a:pt x="1669414" y="795654"/>
                  </a:lnTo>
                  <a:lnTo>
                    <a:pt x="1876425" y="795654"/>
                  </a:lnTo>
                  <a:lnTo>
                    <a:pt x="1669414" y="588644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88807" y="5911532"/>
              <a:ext cx="1372870" cy="404495"/>
            </a:xfrm>
            <a:custGeom>
              <a:avLst/>
              <a:gdLst/>
              <a:ahLst/>
              <a:cxnLst/>
              <a:rect l="l" t="t" r="r" b="b"/>
              <a:pathLst>
                <a:path w="1372870" h="404495">
                  <a:moveTo>
                    <a:pt x="201612" y="1269"/>
                  </a:moveTo>
                  <a:lnTo>
                    <a:pt x="0" y="202564"/>
                  </a:lnTo>
                  <a:lnTo>
                    <a:pt x="201612" y="404177"/>
                  </a:lnTo>
                  <a:lnTo>
                    <a:pt x="201612" y="303529"/>
                  </a:lnTo>
                  <a:lnTo>
                    <a:pt x="600392" y="303529"/>
                  </a:lnTo>
                  <a:lnTo>
                    <a:pt x="600392" y="101917"/>
                  </a:lnTo>
                  <a:lnTo>
                    <a:pt x="201612" y="101917"/>
                  </a:lnTo>
                  <a:lnTo>
                    <a:pt x="201612" y="1269"/>
                  </a:lnTo>
                  <a:close/>
                </a:path>
                <a:path w="1372870" h="404495">
                  <a:moveTo>
                    <a:pt x="1170940" y="0"/>
                  </a:moveTo>
                  <a:lnTo>
                    <a:pt x="1170940" y="100647"/>
                  </a:lnTo>
                  <a:lnTo>
                    <a:pt x="802957" y="100647"/>
                  </a:lnTo>
                  <a:lnTo>
                    <a:pt x="802957" y="302259"/>
                  </a:lnTo>
                  <a:lnTo>
                    <a:pt x="1170940" y="302259"/>
                  </a:lnTo>
                  <a:lnTo>
                    <a:pt x="1170940" y="402907"/>
                  </a:lnTo>
                  <a:lnTo>
                    <a:pt x="1372552" y="201612"/>
                  </a:lnTo>
                  <a:lnTo>
                    <a:pt x="11709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990839" y="5104129"/>
              <a:ext cx="1069975" cy="1036319"/>
            </a:xfrm>
            <a:custGeom>
              <a:avLst/>
              <a:gdLst/>
              <a:ahLst/>
              <a:cxnLst/>
              <a:rect l="l" t="t" r="r" b="b"/>
              <a:pathLst>
                <a:path w="1069975" h="1036320">
                  <a:moveTo>
                    <a:pt x="199707" y="980440"/>
                  </a:moveTo>
                  <a:lnTo>
                    <a:pt x="189547" y="998537"/>
                  </a:lnTo>
                  <a:lnTo>
                    <a:pt x="239394" y="1025207"/>
                  </a:lnTo>
                  <a:lnTo>
                    <a:pt x="280987" y="1036002"/>
                  </a:lnTo>
                  <a:lnTo>
                    <a:pt x="292100" y="1035050"/>
                  </a:lnTo>
                  <a:lnTo>
                    <a:pt x="327872" y="1015365"/>
                  </a:lnTo>
                  <a:lnTo>
                    <a:pt x="280987" y="1015365"/>
                  </a:lnTo>
                  <a:lnTo>
                    <a:pt x="273050" y="1014730"/>
                  </a:lnTo>
                  <a:lnTo>
                    <a:pt x="264794" y="1013142"/>
                  </a:lnTo>
                  <a:lnTo>
                    <a:pt x="257175" y="1010920"/>
                  </a:lnTo>
                  <a:lnTo>
                    <a:pt x="249554" y="1007427"/>
                  </a:lnTo>
                  <a:lnTo>
                    <a:pt x="199707" y="980440"/>
                  </a:lnTo>
                  <a:close/>
                </a:path>
                <a:path w="1069975" h="1036320">
                  <a:moveTo>
                    <a:pt x="1069657" y="59055"/>
                  </a:moveTo>
                  <a:lnTo>
                    <a:pt x="396875" y="398145"/>
                  </a:lnTo>
                  <a:lnTo>
                    <a:pt x="381317" y="424815"/>
                  </a:lnTo>
                  <a:lnTo>
                    <a:pt x="381389" y="439737"/>
                  </a:lnTo>
                  <a:lnTo>
                    <a:pt x="382904" y="446405"/>
                  </a:lnTo>
                  <a:lnTo>
                    <a:pt x="390207" y="459422"/>
                  </a:lnTo>
                  <a:lnTo>
                    <a:pt x="395922" y="465137"/>
                  </a:lnTo>
                  <a:lnTo>
                    <a:pt x="788987" y="691197"/>
                  </a:lnTo>
                  <a:lnTo>
                    <a:pt x="792797" y="695007"/>
                  </a:lnTo>
                  <a:lnTo>
                    <a:pt x="797877" y="704215"/>
                  </a:lnTo>
                  <a:lnTo>
                    <a:pt x="799464" y="709295"/>
                  </a:lnTo>
                  <a:lnTo>
                    <a:pt x="799464" y="719772"/>
                  </a:lnTo>
                  <a:lnTo>
                    <a:pt x="313689" y="1006792"/>
                  </a:lnTo>
                  <a:lnTo>
                    <a:pt x="280987" y="1015365"/>
                  </a:lnTo>
                  <a:lnTo>
                    <a:pt x="327872" y="1015365"/>
                  </a:lnTo>
                  <a:lnTo>
                    <a:pt x="794067" y="758825"/>
                  </a:lnTo>
                  <a:lnTo>
                    <a:pt x="818832" y="727392"/>
                  </a:lnTo>
                  <a:lnTo>
                    <a:pt x="820419" y="714692"/>
                  </a:lnTo>
                  <a:lnTo>
                    <a:pt x="820102" y="708025"/>
                  </a:lnTo>
                  <a:lnTo>
                    <a:pt x="800417" y="674370"/>
                  </a:lnTo>
                  <a:lnTo>
                    <a:pt x="409892" y="449262"/>
                  </a:lnTo>
                  <a:lnTo>
                    <a:pt x="407034" y="446405"/>
                  </a:lnTo>
                  <a:lnTo>
                    <a:pt x="403225" y="439737"/>
                  </a:lnTo>
                  <a:lnTo>
                    <a:pt x="402272" y="435927"/>
                  </a:lnTo>
                  <a:lnTo>
                    <a:pt x="402272" y="428307"/>
                  </a:lnTo>
                  <a:lnTo>
                    <a:pt x="403225" y="424180"/>
                  </a:lnTo>
                  <a:lnTo>
                    <a:pt x="407352" y="417512"/>
                  </a:lnTo>
                  <a:lnTo>
                    <a:pt x="410209" y="414337"/>
                  </a:lnTo>
                  <a:lnTo>
                    <a:pt x="1069657" y="59055"/>
                  </a:lnTo>
                  <a:close/>
                </a:path>
                <a:path w="1069975" h="1036320">
                  <a:moveTo>
                    <a:pt x="10477" y="0"/>
                  </a:moveTo>
                  <a:lnTo>
                    <a:pt x="0" y="17780"/>
                  </a:lnTo>
                  <a:lnTo>
                    <a:pt x="228282" y="143192"/>
                  </a:lnTo>
                  <a:lnTo>
                    <a:pt x="233044" y="147955"/>
                  </a:lnTo>
                  <a:lnTo>
                    <a:pt x="239712" y="159702"/>
                  </a:lnTo>
                  <a:lnTo>
                    <a:pt x="241300" y="166052"/>
                  </a:lnTo>
                  <a:lnTo>
                    <a:pt x="241300" y="179387"/>
                  </a:lnTo>
                  <a:lnTo>
                    <a:pt x="239712" y="186055"/>
                  </a:lnTo>
                  <a:lnTo>
                    <a:pt x="232727" y="197802"/>
                  </a:lnTo>
                  <a:lnTo>
                    <a:pt x="227329" y="202882"/>
                  </a:lnTo>
                  <a:lnTo>
                    <a:pt x="34289" y="301625"/>
                  </a:lnTo>
                  <a:lnTo>
                    <a:pt x="44132" y="320040"/>
                  </a:lnTo>
                  <a:lnTo>
                    <a:pt x="230187" y="224790"/>
                  </a:lnTo>
                  <a:lnTo>
                    <a:pt x="257809" y="195262"/>
                  </a:lnTo>
                  <a:lnTo>
                    <a:pt x="261937" y="180340"/>
                  </a:lnTo>
                  <a:lnTo>
                    <a:pt x="262572" y="172720"/>
                  </a:lnTo>
                  <a:lnTo>
                    <a:pt x="245109" y="131445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F691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5687" y="3851592"/>
              <a:ext cx="915670" cy="132524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309927" y="4451984"/>
              <a:ext cx="11430" cy="118745"/>
            </a:xfrm>
            <a:custGeom>
              <a:avLst/>
              <a:gdLst/>
              <a:ahLst/>
              <a:cxnLst/>
              <a:rect l="l" t="t" r="r" b="b"/>
              <a:pathLst>
                <a:path w="11429" h="118745">
                  <a:moveTo>
                    <a:pt x="11429" y="0"/>
                  </a:moveTo>
                  <a:lnTo>
                    <a:pt x="0" y="5714"/>
                  </a:lnTo>
                  <a:lnTo>
                    <a:pt x="0" y="114300"/>
                  </a:lnTo>
                  <a:lnTo>
                    <a:pt x="11429" y="118427"/>
                  </a:lnTo>
                  <a:lnTo>
                    <a:pt x="1142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069580" y="4566284"/>
              <a:ext cx="251460" cy="134620"/>
            </a:xfrm>
            <a:custGeom>
              <a:avLst/>
              <a:gdLst/>
              <a:ahLst/>
              <a:cxnLst/>
              <a:rect l="l" t="t" r="r" b="b"/>
              <a:pathLst>
                <a:path w="251459" h="134620">
                  <a:moveTo>
                    <a:pt x="240347" y="0"/>
                  </a:moveTo>
                  <a:lnTo>
                    <a:pt x="1904" y="122872"/>
                  </a:lnTo>
                  <a:lnTo>
                    <a:pt x="0" y="134619"/>
                  </a:lnTo>
                  <a:lnTo>
                    <a:pt x="251460" y="4127"/>
                  </a:lnTo>
                  <a:lnTo>
                    <a:pt x="240347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54999" y="4483417"/>
              <a:ext cx="5079" cy="12096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92452" y="4485957"/>
              <a:ext cx="62547" cy="15113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29905" y="4518659"/>
              <a:ext cx="62547" cy="1508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125460" y="4551362"/>
              <a:ext cx="4445" cy="118745"/>
            </a:xfrm>
            <a:custGeom>
              <a:avLst/>
              <a:gdLst/>
              <a:ahLst/>
              <a:cxnLst/>
              <a:rect l="l" t="t" r="r" b="b"/>
              <a:pathLst>
                <a:path w="4445" h="118745">
                  <a:moveTo>
                    <a:pt x="4445" y="0"/>
                  </a:moveTo>
                  <a:lnTo>
                    <a:pt x="0" y="2857"/>
                  </a:lnTo>
                  <a:lnTo>
                    <a:pt x="0" y="116205"/>
                  </a:lnTo>
                  <a:lnTo>
                    <a:pt x="4445" y="118427"/>
                  </a:lnTo>
                  <a:lnTo>
                    <a:pt x="4445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56512" y="4342765"/>
              <a:ext cx="197167" cy="32289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843202" y="4342765"/>
              <a:ext cx="10795" cy="222250"/>
            </a:xfrm>
            <a:custGeom>
              <a:avLst/>
              <a:gdLst/>
              <a:ahLst/>
              <a:cxnLst/>
              <a:rect l="l" t="t" r="r" b="b"/>
              <a:pathLst>
                <a:path w="10795" h="222250">
                  <a:moveTo>
                    <a:pt x="10477" y="0"/>
                  </a:moveTo>
                  <a:lnTo>
                    <a:pt x="0" y="5397"/>
                  </a:lnTo>
                  <a:lnTo>
                    <a:pt x="0" y="218440"/>
                  </a:lnTo>
                  <a:lnTo>
                    <a:pt x="10477" y="221932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56512" y="4560887"/>
              <a:ext cx="197485" cy="104775"/>
            </a:xfrm>
            <a:custGeom>
              <a:avLst/>
              <a:gdLst/>
              <a:ahLst/>
              <a:cxnLst/>
              <a:rect l="l" t="t" r="r" b="b"/>
              <a:pathLst>
                <a:path w="197484" h="104775">
                  <a:moveTo>
                    <a:pt x="186690" y="0"/>
                  </a:moveTo>
                  <a:lnTo>
                    <a:pt x="1587" y="93980"/>
                  </a:lnTo>
                  <a:lnTo>
                    <a:pt x="0" y="104457"/>
                  </a:lnTo>
                  <a:lnTo>
                    <a:pt x="197167" y="3810"/>
                  </a:lnTo>
                  <a:lnTo>
                    <a:pt x="186690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93037" y="4371340"/>
              <a:ext cx="4762" cy="22415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789227" y="4373879"/>
              <a:ext cx="3810" cy="222250"/>
            </a:xfrm>
            <a:custGeom>
              <a:avLst/>
              <a:gdLst/>
              <a:ahLst/>
              <a:cxnLst/>
              <a:rect l="l" t="t" r="r" b="b"/>
              <a:pathLst>
                <a:path w="3809" h="222250">
                  <a:moveTo>
                    <a:pt x="3809" y="0"/>
                  </a:moveTo>
                  <a:lnTo>
                    <a:pt x="0" y="2540"/>
                  </a:lnTo>
                  <a:lnTo>
                    <a:pt x="0" y="220027"/>
                  </a:lnTo>
                  <a:lnTo>
                    <a:pt x="3809" y="221932"/>
                  </a:lnTo>
                  <a:lnTo>
                    <a:pt x="380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706995" y="4413250"/>
              <a:ext cx="4762" cy="22415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703185" y="4415472"/>
              <a:ext cx="3810" cy="222250"/>
            </a:xfrm>
            <a:custGeom>
              <a:avLst/>
              <a:gdLst/>
              <a:ahLst/>
              <a:cxnLst/>
              <a:rect l="l" t="t" r="r" b="b"/>
              <a:pathLst>
                <a:path w="3809" h="222250">
                  <a:moveTo>
                    <a:pt x="3810" y="0"/>
                  </a:moveTo>
                  <a:lnTo>
                    <a:pt x="0" y="2539"/>
                  </a:lnTo>
                  <a:lnTo>
                    <a:pt x="0" y="220027"/>
                  </a:lnTo>
                  <a:lnTo>
                    <a:pt x="3810" y="221932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21880" y="4342765"/>
              <a:ext cx="197167" cy="32289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421880" y="4342765"/>
              <a:ext cx="10795" cy="222250"/>
            </a:xfrm>
            <a:custGeom>
              <a:avLst/>
              <a:gdLst/>
              <a:ahLst/>
              <a:cxnLst/>
              <a:rect l="l" t="t" r="r" b="b"/>
              <a:pathLst>
                <a:path w="10795" h="222250">
                  <a:moveTo>
                    <a:pt x="0" y="0"/>
                  </a:moveTo>
                  <a:lnTo>
                    <a:pt x="0" y="221932"/>
                  </a:lnTo>
                  <a:lnTo>
                    <a:pt x="10477" y="218440"/>
                  </a:lnTo>
                  <a:lnTo>
                    <a:pt x="10477" y="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421880" y="4560887"/>
              <a:ext cx="197485" cy="104775"/>
            </a:xfrm>
            <a:custGeom>
              <a:avLst/>
              <a:gdLst/>
              <a:ahLst/>
              <a:cxnLst/>
              <a:rect l="l" t="t" r="r" b="b"/>
              <a:pathLst>
                <a:path w="197484" h="104775">
                  <a:moveTo>
                    <a:pt x="10477" y="0"/>
                  </a:moveTo>
                  <a:lnTo>
                    <a:pt x="0" y="3810"/>
                  </a:lnTo>
                  <a:lnTo>
                    <a:pt x="197167" y="104457"/>
                  </a:lnTo>
                  <a:lnTo>
                    <a:pt x="195579" y="93980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77760" y="4371340"/>
              <a:ext cx="4762" cy="22415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482522" y="4373879"/>
              <a:ext cx="3810" cy="222250"/>
            </a:xfrm>
            <a:custGeom>
              <a:avLst/>
              <a:gdLst/>
              <a:ahLst/>
              <a:cxnLst/>
              <a:rect l="l" t="t" r="r" b="b"/>
              <a:pathLst>
                <a:path w="3809" h="222250">
                  <a:moveTo>
                    <a:pt x="0" y="0"/>
                  </a:moveTo>
                  <a:lnTo>
                    <a:pt x="0" y="221932"/>
                  </a:lnTo>
                  <a:lnTo>
                    <a:pt x="3810" y="220027"/>
                  </a:lnTo>
                  <a:lnTo>
                    <a:pt x="3810" y="2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63802" y="4413250"/>
              <a:ext cx="4762" cy="22415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568564" y="4415472"/>
              <a:ext cx="3810" cy="222250"/>
            </a:xfrm>
            <a:custGeom>
              <a:avLst/>
              <a:gdLst/>
              <a:ahLst/>
              <a:cxnLst/>
              <a:rect l="l" t="t" r="r" b="b"/>
              <a:pathLst>
                <a:path w="3809" h="222250">
                  <a:moveTo>
                    <a:pt x="0" y="0"/>
                  </a:moveTo>
                  <a:lnTo>
                    <a:pt x="0" y="221932"/>
                  </a:lnTo>
                  <a:lnTo>
                    <a:pt x="3809" y="220027"/>
                  </a:lnTo>
                  <a:lnTo>
                    <a:pt x="3809" y="2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21880" y="4618990"/>
              <a:ext cx="197167" cy="32289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421880" y="4618990"/>
              <a:ext cx="10795" cy="222250"/>
            </a:xfrm>
            <a:custGeom>
              <a:avLst/>
              <a:gdLst/>
              <a:ahLst/>
              <a:cxnLst/>
              <a:rect l="l" t="t" r="r" b="b"/>
              <a:pathLst>
                <a:path w="10795" h="222250">
                  <a:moveTo>
                    <a:pt x="0" y="0"/>
                  </a:moveTo>
                  <a:lnTo>
                    <a:pt x="0" y="221932"/>
                  </a:lnTo>
                  <a:lnTo>
                    <a:pt x="10477" y="218440"/>
                  </a:lnTo>
                  <a:lnTo>
                    <a:pt x="10477" y="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421880" y="4837429"/>
              <a:ext cx="197485" cy="104775"/>
            </a:xfrm>
            <a:custGeom>
              <a:avLst/>
              <a:gdLst/>
              <a:ahLst/>
              <a:cxnLst/>
              <a:rect l="l" t="t" r="r" b="b"/>
              <a:pathLst>
                <a:path w="197484" h="104775">
                  <a:moveTo>
                    <a:pt x="10477" y="0"/>
                  </a:moveTo>
                  <a:lnTo>
                    <a:pt x="0" y="3810"/>
                  </a:lnTo>
                  <a:lnTo>
                    <a:pt x="197167" y="104457"/>
                  </a:lnTo>
                  <a:lnTo>
                    <a:pt x="195579" y="93980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77760" y="4647882"/>
              <a:ext cx="4762" cy="22415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482522" y="4650104"/>
              <a:ext cx="3810" cy="222250"/>
            </a:xfrm>
            <a:custGeom>
              <a:avLst/>
              <a:gdLst/>
              <a:ahLst/>
              <a:cxnLst/>
              <a:rect l="l" t="t" r="r" b="b"/>
              <a:pathLst>
                <a:path w="3809" h="222250">
                  <a:moveTo>
                    <a:pt x="0" y="0"/>
                  </a:moveTo>
                  <a:lnTo>
                    <a:pt x="0" y="221932"/>
                  </a:lnTo>
                  <a:lnTo>
                    <a:pt x="3810" y="220027"/>
                  </a:lnTo>
                  <a:lnTo>
                    <a:pt x="3810" y="2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63802" y="4689475"/>
              <a:ext cx="4762" cy="224155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568564" y="4692015"/>
              <a:ext cx="3810" cy="222250"/>
            </a:xfrm>
            <a:custGeom>
              <a:avLst/>
              <a:gdLst/>
              <a:ahLst/>
              <a:cxnLst/>
              <a:rect l="l" t="t" r="r" b="b"/>
              <a:pathLst>
                <a:path w="3809" h="222250">
                  <a:moveTo>
                    <a:pt x="0" y="0"/>
                  </a:moveTo>
                  <a:lnTo>
                    <a:pt x="0" y="221932"/>
                  </a:lnTo>
                  <a:lnTo>
                    <a:pt x="3809" y="220027"/>
                  </a:lnTo>
                  <a:lnTo>
                    <a:pt x="3809" y="2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907972" y="4749165"/>
              <a:ext cx="140970" cy="19303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037830" y="4749165"/>
              <a:ext cx="11430" cy="118745"/>
            </a:xfrm>
            <a:custGeom>
              <a:avLst/>
              <a:gdLst/>
              <a:ahLst/>
              <a:cxnLst/>
              <a:rect l="l" t="t" r="r" b="b"/>
              <a:pathLst>
                <a:path w="11429" h="118745">
                  <a:moveTo>
                    <a:pt x="11429" y="0"/>
                  </a:moveTo>
                  <a:lnTo>
                    <a:pt x="0" y="5715"/>
                  </a:lnTo>
                  <a:lnTo>
                    <a:pt x="0" y="114300"/>
                  </a:lnTo>
                  <a:lnTo>
                    <a:pt x="11429" y="118427"/>
                  </a:lnTo>
                  <a:lnTo>
                    <a:pt x="1142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907972" y="4863465"/>
              <a:ext cx="140970" cy="78740"/>
            </a:xfrm>
            <a:custGeom>
              <a:avLst/>
              <a:gdLst/>
              <a:ahLst/>
              <a:cxnLst/>
              <a:rect l="l" t="t" r="r" b="b"/>
              <a:pathLst>
                <a:path w="140970" h="78739">
                  <a:moveTo>
                    <a:pt x="129857" y="0"/>
                  </a:moveTo>
                  <a:lnTo>
                    <a:pt x="1905" y="66992"/>
                  </a:lnTo>
                  <a:lnTo>
                    <a:pt x="0" y="78740"/>
                  </a:lnTo>
                  <a:lnTo>
                    <a:pt x="140970" y="4127"/>
                  </a:lnTo>
                  <a:lnTo>
                    <a:pt x="129857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82902" y="4780597"/>
              <a:ext cx="5079" cy="12096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7978774" y="4783137"/>
              <a:ext cx="4445" cy="118745"/>
            </a:xfrm>
            <a:custGeom>
              <a:avLst/>
              <a:gdLst/>
              <a:ahLst/>
              <a:cxnLst/>
              <a:rect l="l" t="t" r="r" b="b"/>
              <a:pathLst>
                <a:path w="4445" h="118745">
                  <a:moveTo>
                    <a:pt x="4445" y="0"/>
                  </a:moveTo>
                  <a:lnTo>
                    <a:pt x="0" y="2857"/>
                  </a:lnTo>
                  <a:lnTo>
                    <a:pt x="0" y="116205"/>
                  </a:lnTo>
                  <a:lnTo>
                    <a:pt x="4445" y="118427"/>
                  </a:lnTo>
                  <a:lnTo>
                    <a:pt x="4445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069580" y="4610417"/>
              <a:ext cx="251459" cy="24891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8309927" y="4610417"/>
              <a:ext cx="11430" cy="118745"/>
            </a:xfrm>
            <a:custGeom>
              <a:avLst/>
              <a:gdLst/>
              <a:ahLst/>
              <a:cxnLst/>
              <a:rect l="l" t="t" r="r" b="b"/>
              <a:pathLst>
                <a:path w="11429" h="118745">
                  <a:moveTo>
                    <a:pt x="11429" y="0"/>
                  </a:moveTo>
                  <a:lnTo>
                    <a:pt x="0" y="5715"/>
                  </a:lnTo>
                  <a:lnTo>
                    <a:pt x="0" y="114300"/>
                  </a:lnTo>
                  <a:lnTo>
                    <a:pt x="11429" y="118427"/>
                  </a:lnTo>
                  <a:lnTo>
                    <a:pt x="1142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069580" y="4724717"/>
              <a:ext cx="251460" cy="134620"/>
            </a:xfrm>
            <a:custGeom>
              <a:avLst/>
              <a:gdLst/>
              <a:ahLst/>
              <a:cxnLst/>
              <a:rect l="l" t="t" r="r" b="b"/>
              <a:pathLst>
                <a:path w="251459" h="134620">
                  <a:moveTo>
                    <a:pt x="240347" y="0"/>
                  </a:moveTo>
                  <a:lnTo>
                    <a:pt x="1904" y="122872"/>
                  </a:lnTo>
                  <a:lnTo>
                    <a:pt x="0" y="134620"/>
                  </a:lnTo>
                  <a:lnTo>
                    <a:pt x="251460" y="4127"/>
                  </a:lnTo>
                  <a:lnTo>
                    <a:pt x="240347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254999" y="4641850"/>
              <a:ext cx="5079" cy="12096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192452" y="4644390"/>
              <a:ext cx="62547" cy="15113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129905" y="4677092"/>
              <a:ext cx="62547" cy="150812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8125460" y="4709795"/>
              <a:ext cx="4445" cy="118745"/>
            </a:xfrm>
            <a:custGeom>
              <a:avLst/>
              <a:gdLst/>
              <a:ahLst/>
              <a:cxnLst/>
              <a:rect l="l" t="t" r="r" b="b"/>
              <a:pathLst>
                <a:path w="4445" h="118745">
                  <a:moveTo>
                    <a:pt x="4445" y="0"/>
                  </a:moveTo>
                  <a:lnTo>
                    <a:pt x="0" y="2857"/>
                  </a:lnTo>
                  <a:lnTo>
                    <a:pt x="0" y="116204"/>
                  </a:lnTo>
                  <a:lnTo>
                    <a:pt x="4445" y="118427"/>
                  </a:lnTo>
                  <a:lnTo>
                    <a:pt x="4445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069580" y="4768850"/>
              <a:ext cx="251459" cy="248919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8309927" y="4768850"/>
              <a:ext cx="11430" cy="118745"/>
            </a:xfrm>
            <a:custGeom>
              <a:avLst/>
              <a:gdLst/>
              <a:ahLst/>
              <a:cxnLst/>
              <a:rect l="l" t="t" r="r" b="b"/>
              <a:pathLst>
                <a:path w="11429" h="118745">
                  <a:moveTo>
                    <a:pt x="11429" y="0"/>
                  </a:moveTo>
                  <a:lnTo>
                    <a:pt x="0" y="5714"/>
                  </a:lnTo>
                  <a:lnTo>
                    <a:pt x="0" y="114300"/>
                  </a:lnTo>
                  <a:lnTo>
                    <a:pt x="11429" y="118427"/>
                  </a:lnTo>
                  <a:lnTo>
                    <a:pt x="1142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069580" y="4883150"/>
              <a:ext cx="251460" cy="134620"/>
            </a:xfrm>
            <a:custGeom>
              <a:avLst/>
              <a:gdLst/>
              <a:ahLst/>
              <a:cxnLst/>
              <a:rect l="l" t="t" r="r" b="b"/>
              <a:pathLst>
                <a:path w="251459" h="134620">
                  <a:moveTo>
                    <a:pt x="240347" y="0"/>
                  </a:moveTo>
                  <a:lnTo>
                    <a:pt x="1904" y="122872"/>
                  </a:lnTo>
                  <a:lnTo>
                    <a:pt x="0" y="134619"/>
                  </a:lnTo>
                  <a:lnTo>
                    <a:pt x="251460" y="4127"/>
                  </a:lnTo>
                  <a:lnTo>
                    <a:pt x="240347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254999" y="4800282"/>
              <a:ext cx="5079" cy="12096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192452" y="4802822"/>
              <a:ext cx="62547" cy="15112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129905" y="4835525"/>
              <a:ext cx="62547" cy="150812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8125460" y="4868227"/>
              <a:ext cx="4445" cy="118745"/>
            </a:xfrm>
            <a:custGeom>
              <a:avLst/>
              <a:gdLst/>
              <a:ahLst/>
              <a:cxnLst/>
              <a:rect l="l" t="t" r="r" b="b"/>
              <a:pathLst>
                <a:path w="4445" h="118745">
                  <a:moveTo>
                    <a:pt x="4445" y="0"/>
                  </a:moveTo>
                  <a:lnTo>
                    <a:pt x="0" y="2857"/>
                  </a:lnTo>
                  <a:lnTo>
                    <a:pt x="0" y="116205"/>
                  </a:lnTo>
                  <a:lnTo>
                    <a:pt x="4445" y="118427"/>
                  </a:lnTo>
                  <a:lnTo>
                    <a:pt x="4445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09560" y="4070667"/>
              <a:ext cx="136842" cy="144462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8039099" y="4070667"/>
              <a:ext cx="7620" cy="74930"/>
            </a:xfrm>
            <a:custGeom>
              <a:avLst/>
              <a:gdLst/>
              <a:ahLst/>
              <a:cxnLst/>
              <a:rect l="l" t="t" r="r" b="b"/>
              <a:pathLst>
                <a:path w="7620" h="74929">
                  <a:moveTo>
                    <a:pt x="7302" y="0"/>
                  </a:moveTo>
                  <a:lnTo>
                    <a:pt x="0" y="3810"/>
                  </a:lnTo>
                  <a:lnTo>
                    <a:pt x="0" y="72390"/>
                  </a:lnTo>
                  <a:lnTo>
                    <a:pt x="7302" y="74930"/>
                  </a:lnTo>
                  <a:lnTo>
                    <a:pt x="7302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909560" y="4142740"/>
              <a:ext cx="137160" cy="72390"/>
            </a:xfrm>
            <a:custGeom>
              <a:avLst/>
              <a:gdLst/>
              <a:ahLst/>
              <a:cxnLst/>
              <a:rect l="l" t="t" r="r" b="b"/>
              <a:pathLst>
                <a:path w="137159" h="72389">
                  <a:moveTo>
                    <a:pt x="129540" y="0"/>
                  </a:moveTo>
                  <a:lnTo>
                    <a:pt x="1270" y="65087"/>
                  </a:lnTo>
                  <a:lnTo>
                    <a:pt x="0" y="72390"/>
                  </a:lnTo>
                  <a:lnTo>
                    <a:pt x="136842" y="2540"/>
                  </a:lnTo>
                  <a:lnTo>
                    <a:pt x="129540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000999" y="4090352"/>
              <a:ext cx="6350" cy="7810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909560" y="4118292"/>
              <a:ext cx="136842" cy="222567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8039099" y="4196397"/>
              <a:ext cx="7620" cy="74930"/>
            </a:xfrm>
            <a:custGeom>
              <a:avLst/>
              <a:gdLst/>
              <a:ahLst/>
              <a:cxnLst/>
              <a:rect l="l" t="t" r="r" b="b"/>
              <a:pathLst>
                <a:path w="7620" h="74929">
                  <a:moveTo>
                    <a:pt x="7302" y="0"/>
                  </a:moveTo>
                  <a:lnTo>
                    <a:pt x="0" y="3809"/>
                  </a:lnTo>
                  <a:lnTo>
                    <a:pt x="0" y="72389"/>
                  </a:lnTo>
                  <a:lnTo>
                    <a:pt x="7302" y="74929"/>
                  </a:lnTo>
                  <a:lnTo>
                    <a:pt x="7302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909560" y="4268470"/>
              <a:ext cx="137160" cy="72390"/>
            </a:xfrm>
            <a:custGeom>
              <a:avLst/>
              <a:gdLst/>
              <a:ahLst/>
              <a:cxnLst/>
              <a:rect l="l" t="t" r="r" b="b"/>
              <a:pathLst>
                <a:path w="137159" h="72389">
                  <a:moveTo>
                    <a:pt x="129540" y="0"/>
                  </a:moveTo>
                  <a:lnTo>
                    <a:pt x="1270" y="65087"/>
                  </a:lnTo>
                  <a:lnTo>
                    <a:pt x="0" y="72389"/>
                  </a:lnTo>
                  <a:lnTo>
                    <a:pt x="136842" y="2539"/>
                  </a:lnTo>
                  <a:lnTo>
                    <a:pt x="129540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000999" y="4216082"/>
              <a:ext cx="6350" cy="7810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946707" y="4243704"/>
              <a:ext cx="6350" cy="78105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929245" y="4902834"/>
              <a:ext cx="125095" cy="259079"/>
            </a:xfrm>
            <a:custGeom>
              <a:avLst/>
              <a:gdLst/>
              <a:ahLst/>
              <a:cxnLst/>
              <a:rect l="l" t="t" r="r" b="b"/>
              <a:pathLst>
                <a:path w="125095" h="259079">
                  <a:moveTo>
                    <a:pt x="124777" y="0"/>
                  </a:moveTo>
                  <a:lnTo>
                    <a:pt x="0" y="64452"/>
                  </a:lnTo>
                  <a:lnTo>
                    <a:pt x="0" y="259079"/>
                  </a:lnTo>
                  <a:lnTo>
                    <a:pt x="124777" y="194627"/>
                  </a:lnTo>
                  <a:lnTo>
                    <a:pt x="12477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929245" y="4967287"/>
              <a:ext cx="125412" cy="8318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929245" y="4902834"/>
              <a:ext cx="249872" cy="14763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176452" y="4588827"/>
              <a:ext cx="681037" cy="712152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7840027" y="5061267"/>
              <a:ext cx="10160" cy="102235"/>
            </a:xfrm>
            <a:custGeom>
              <a:avLst/>
              <a:gdLst/>
              <a:ahLst/>
              <a:cxnLst/>
              <a:rect l="l" t="t" r="r" b="b"/>
              <a:pathLst>
                <a:path w="10159" h="102235">
                  <a:moveTo>
                    <a:pt x="9842" y="0"/>
                  </a:moveTo>
                  <a:lnTo>
                    <a:pt x="0" y="5080"/>
                  </a:lnTo>
                  <a:lnTo>
                    <a:pt x="0" y="98425"/>
                  </a:lnTo>
                  <a:lnTo>
                    <a:pt x="9842" y="101917"/>
                  </a:lnTo>
                  <a:lnTo>
                    <a:pt x="9842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663497" y="5159692"/>
              <a:ext cx="186055" cy="98425"/>
            </a:xfrm>
            <a:custGeom>
              <a:avLst/>
              <a:gdLst/>
              <a:ahLst/>
              <a:cxnLst/>
              <a:rect l="l" t="t" r="r" b="b"/>
              <a:pathLst>
                <a:path w="186054" h="98425">
                  <a:moveTo>
                    <a:pt x="176212" y="0"/>
                  </a:moveTo>
                  <a:lnTo>
                    <a:pt x="1587" y="88582"/>
                  </a:lnTo>
                  <a:lnTo>
                    <a:pt x="0" y="98425"/>
                  </a:lnTo>
                  <a:lnTo>
                    <a:pt x="186055" y="3492"/>
                  </a:lnTo>
                  <a:lnTo>
                    <a:pt x="176212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788274" y="5088254"/>
              <a:ext cx="8890" cy="106362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714297" y="5126037"/>
              <a:ext cx="8890" cy="10636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664642" y="3767137"/>
              <a:ext cx="83184" cy="1234757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557327" y="3645534"/>
              <a:ext cx="262254" cy="13716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663689" y="3676332"/>
              <a:ext cx="155892" cy="17081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642609" y="2887979"/>
              <a:ext cx="1664017" cy="135032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426517" y="3717607"/>
              <a:ext cx="158432" cy="136525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7821295" y="3519487"/>
              <a:ext cx="1868170" cy="659130"/>
            </a:xfrm>
            <a:custGeom>
              <a:avLst/>
              <a:gdLst/>
              <a:ahLst/>
              <a:cxnLst/>
              <a:rect l="l" t="t" r="r" b="b"/>
              <a:pathLst>
                <a:path w="1868170" h="659129">
                  <a:moveTo>
                    <a:pt x="765492" y="165417"/>
                  </a:moveTo>
                  <a:lnTo>
                    <a:pt x="744537" y="217487"/>
                  </a:lnTo>
                  <a:lnTo>
                    <a:pt x="719137" y="265747"/>
                  </a:lnTo>
                  <a:lnTo>
                    <a:pt x="689609" y="310197"/>
                  </a:lnTo>
                  <a:lnTo>
                    <a:pt x="656907" y="350837"/>
                  </a:lnTo>
                  <a:lnTo>
                    <a:pt x="621347" y="387985"/>
                  </a:lnTo>
                  <a:lnTo>
                    <a:pt x="583247" y="421957"/>
                  </a:lnTo>
                  <a:lnTo>
                    <a:pt x="537527" y="456247"/>
                  </a:lnTo>
                  <a:lnTo>
                    <a:pt x="490220" y="486727"/>
                  </a:lnTo>
                  <a:lnTo>
                    <a:pt x="441642" y="513714"/>
                  </a:lnTo>
                  <a:lnTo>
                    <a:pt x="392429" y="537210"/>
                  </a:lnTo>
                  <a:lnTo>
                    <a:pt x="343217" y="557530"/>
                  </a:lnTo>
                  <a:lnTo>
                    <a:pt x="294639" y="574675"/>
                  </a:lnTo>
                  <a:lnTo>
                    <a:pt x="247650" y="589597"/>
                  </a:lnTo>
                  <a:lnTo>
                    <a:pt x="202882" y="601662"/>
                  </a:lnTo>
                  <a:lnTo>
                    <a:pt x="160654" y="611505"/>
                  </a:lnTo>
                  <a:lnTo>
                    <a:pt x="121920" y="619125"/>
                  </a:lnTo>
                  <a:lnTo>
                    <a:pt x="71754" y="627697"/>
                  </a:lnTo>
                  <a:lnTo>
                    <a:pt x="22542" y="633730"/>
                  </a:lnTo>
                  <a:lnTo>
                    <a:pt x="0" y="635635"/>
                  </a:lnTo>
                  <a:lnTo>
                    <a:pt x="0" y="639444"/>
                  </a:lnTo>
                  <a:lnTo>
                    <a:pt x="952" y="656272"/>
                  </a:lnTo>
                  <a:lnTo>
                    <a:pt x="1270" y="658177"/>
                  </a:lnTo>
                  <a:lnTo>
                    <a:pt x="1270" y="658812"/>
                  </a:lnTo>
                  <a:lnTo>
                    <a:pt x="60642" y="652462"/>
                  </a:lnTo>
                  <a:lnTo>
                    <a:pt x="102234" y="646112"/>
                  </a:lnTo>
                  <a:lnTo>
                    <a:pt x="179704" y="630872"/>
                  </a:lnTo>
                  <a:lnTo>
                    <a:pt x="223520" y="620077"/>
                  </a:lnTo>
                  <a:lnTo>
                    <a:pt x="270192" y="607060"/>
                  </a:lnTo>
                  <a:lnTo>
                    <a:pt x="318770" y="591185"/>
                  </a:lnTo>
                  <a:lnTo>
                    <a:pt x="368617" y="572452"/>
                  </a:lnTo>
                  <a:lnTo>
                    <a:pt x="419100" y="550544"/>
                  </a:lnTo>
                  <a:lnTo>
                    <a:pt x="469582" y="525462"/>
                  </a:lnTo>
                  <a:lnTo>
                    <a:pt x="509270" y="502602"/>
                  </a:lnTo>
                  <a:lnTo>
                    <a:pt x="548322" y="477202"/>
                  </a:lnTo>
                  <a:lnTo>
                    <a:pt x="586104" y="449580"/>
                  </a:lnTo>
                  <a:lnTo>
                    <a:pt x="622300" y="419100"/>
                  </a:lnTo>
                  <a:lnTo>
                    <a:pt x="656907" y="385762"/>
                  </a:lnTo>
                  <a:lnTo>
                    <a:pt x="688975" y="349567"/>
                  </a:lnTo>
                  <a:lnTo>
                    <a:pt x="718502" y="310197"/>
                  </a:lnTo>
                  <a:lnTo>
                    <a:pt x="745172" y="267652"/>
                  </a:lnTo>
                  <a:lnTo>
                    <a:pt x="768350" y="221932"/>
                  </a:lnTo>
                  <a:lnTo>
                    <a:pt x="784225" y="182562"/>
                  </a:lnTo>
                  <a:lnTo>
                    <a:pt x="927655" y="182562"/>
                  </a:lnTo>
                  <a:lnTo>
                    <a:pt x="913764" y="180975"/>
                  </a:lnTo>
                  <a:lnTo>
                    <a:pt x="874712" y="175577"/>
                  </a:lnTo>
                  <a:lnTo>
                    <a:pt x="835152" y="168910"/>
                  </a:lnTo>
                  <a:lnTo>
                    <a:pt x="776922" y="168910"/>
                  </a:lnTo>
                  <a:lnTo>
                    <a:pt x="765492" y="165417"/>
                  </a:lnTo>
                  <a:close/>
                </a:path>
                <a:path w="1868170" h="659129">
                  <a:moveTo>
                    <a:pt x="927655" y="182562"/>
                  </a:moveTo>
                  <a:lnTo>
                    <a:pt x="784225" y="182562"/>
                  </a:lnTo>
                  <a:lnTo>
                    <a:pt x="807084" y="187642"/>
                  </a:lnTo>
                  <a:lnTo>
                    <a:pt x="846454" y="194627"/>
                  </a:lnTo>
                  <a:lnTo>
                    <a:pt x="898842" y="202564"/>
                  </a:lnTo>
                  <a:lnTo>
                    <a:pt x="962977" y="209550"/>
                  </a:lnTo>
                  <a:lnTo>
                    <a:pt x="1037589" y="214947"/>
                  </a:lnTo>
                  <a:lnTo>
                    <a:pt x="1121092" y="216852"/>
                  </a:lnTo>
                  <a:lnTo>
                    <a:pt x="1167447" y="216217"/>
                  </a:lnTo>
                  <a:lnTo>
                    <a:pt x="1215707" y="214312"/>
                  </a:lnTo>
                  <a:lnTo>
                    <a:pt x="1265237" y="210819"/>
                  </a:lnTo>
                  <a:lnTo>
                    <a:pt x="1316672" y="205422"/>
                  </a:lnTo>
                  <a:lnTo>
                    <a:pt x="1369059" y="198437"/>
                  </a:lnTo>
                  <a:lnTo>
                    <a:pt x="1396813" y="193675"/>
                  </a:lnTo>
                  <a:lnTo>
                    <a:pt x="1121092" y="193675"/>
                  </a:lnTo>
                  <a:lnTo>
                    <a:pt x="1062672" y="192722"/>
                  </a:lnTo>
                  <a:lnTo>
                    <a:pt x="1008062" y="189864"/>
                  </a:lnTo>
                  <a:lnTo>
                    <a:pt x="958214" y="186055"/>
                  </a:lnTo>
                  <a:lnTo>
                    <a:pt x="927655" y="182562"/>
                  </a:lnTo>
                  <a:close/>
                </a:path>
                <a:path w="1868170" h="659129">
                  <a:moveTo>
                    <a:pt x="1855470" y="0"/>
                  </a:moveTo>
                  <a:lnTo>
                    <a:pt x="1808162" y="27622"/>
                  </a:lnTo>
                  <a:lnTo>
                    <a:pt x="1760220" y="53022"/>
                  </a:lnTo>
                  <a:lnTo>
                    <a:pt x="1711959" y="75564"/>
                  </a:lnTo>
                  <a:lnTo>
                    <a:pt x="1663700" y="95885"/>
                  </a:lnTo>
                  <a:lnTo>
                    <a:pt x="1615439" y="113664"/>
                  </a:lnTo>
                  <a:lnTo>
                    <a:pt x="1567179" y="129539"/>
                  </a:lnTo>
                  <a:lnTo>
                    <a:pt x="1519237" y="143192"/>
                  </a:lnTo>
                  <a:lnTo>
                    <a:pt x="1471929" y="154939"/>
                  </a:lnTo>
                  <a:lnTo>
                    <a:pt x="1418272" y="166369"/>
                  </a:lnTo>
                  <a:lnTo>
                    <a:pt x="1365567" y="175577"/>
                  </a:lnTo>
                  <a:lnTo>
                    <a:pt x="1313814" y="182562"/>
                  </a:lnTo>
                  <a:lnTo>
                    <a:pt x="1263332" y="187642"/>
                  </a:lnTo>
                  <a:lnTo>
                    <a:pt x="1214120" y="191135"/>
                  </a:lnTo>
                  <a:lnTo>
                    <a:pt x="1166812" y="193039"/>
                  </a:lnTo>
                  <a:lnTo>
                    <a:pt x="1121092" y="193675"/>
                  </a:lnTo>
                  <a:lnTo>
                    <a:pt x="1396813" y="193675"/>
                  </a:lnTo>
                  <a:lnTo>
                    <a:pt x="1477327" y="177482"/>
                  </a:lnTo>
                  <a:lnTo>
                    <a:pt x="1525587" y="165735"/>
                  </a:lnTo>
                  <a:lnTo>
                    <a:pt x="1574482" y="151764"/>
                  </a:lnTo>
                  <a:lnTo>
                    <a:pt x="1623377" y="135572"/>
                  </a:lnTo>
                  <a:lnTo>
                    <a:pt x="1672589" y="117157"/>
                  </a:lnTo>
                  <a:lnTo>
                    <a:pt x="1721802" y="96519"/>
                  </a:lnTo>
                  <a:lnTo>
                    <a:pt x="1771014" y="73660"/>
                  </a:lnTo>
                  <a:lnTo>
                    <a:pt x="1819592" y="47942"/>
                  </a:lnTo>
                  <a:lnTo>
                    <a:pt x="1868170" y="19685"/>
                  </a:lnTo>
                  <a:lnTo>
                    <a:pt x="1855470" y="0"/>
                  </a:lnTo>
                  <a:close/>
                </a:path>
                <a:path w="1868170" h="659129">
                  <a:moveTo>
                    <a:pt x="779779" y="157797"/>
                  </a:moveTo>
                  <a:lnTo>
                    <a:pt x="776922" y="168910"/>
                  </a:lnTo>
                  <a:lnTo>
                    <a:pt x="835152" y="168910"/>
                  </a:lnTo>
                  <a:lnTo>
                    <a:pt x="818197" y="166052"/>
                  </a:lnTo>
                  <a:lnTo>
                    <a:pt x="779779" y="157797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571547" y="3361372"/>
              <a:ext cx="82232" cy="347344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8848407" y="4235767"/>
              <a:ext cx="1870075" cy="658495"/>
            </a:xfrm>
            <a:custGeom>
              <a:avLst/>
              <a:gdLst/>
              <a:ahLst/>
              <a:cxnLst/>
              <a:rect l="l" t="t" r="r" b="b"/>
              <a:pathLst>
                <a:path w="1870075" h="658495">
                  <a:moveTo>
                    <a:pt x="950595" y="42545"/>
                  </a:moveTo>
                  <a:lnTo>
                    <a:pt x="934720" y="82232"/>
                  </a:lnTo>
                  <a:lnTo>
                    <a:pt x="915352" y="120650"/>
                  </a:lnTo>
                  <a:lnTo>
                    <a:pt x="892809" y="157162"/>
                  </a:lnTo>
                  <a:lnTo>
                    <a:pt x="867092" y="192405"/>
                  </a:lnTo>
                  <a:lnTo>
                    <a:pt x="833754" y="231457"/>
                  </a:lnTo>
                  <a:lnTo>
                    <a:pt x="796925" y="268605"/>
                  </a:lnTo>
                  <a:lnTo>
                    <a:pt x="757554" y="303847"/>
                  </a:lnTo>
                  <a:lnTo>
                    <a:pt x="715327" y="336867"/>
                  </a:lnTo>
                  <a:lnTo>
                    <a:pt x="671195" y="368300"/>
                  </a:lnTo>
                  <a:lnTo>
                    <a:pt x="625157" y="397510"/>
                  </a:lnTo>
                  <a:lnTo>
                    <a:pt x="578167" y="425132"/>
                  </a:lnTo>
                  <a:lnTo>
                    <a:pt x="530225" y="450532"/>
                  </a:lnTo>
                  <a:lnTo>
                    <a:pt x="481647" y="474345"/>
                  </a:lnTo>
                  <a:lnTo>
                    <a:pt x="433387" y="496570"/>
                  </a:lnTo>
                  <a:lnTo>
                    <a:pt x="385762" y="516572"/>
                  </a:lnTo>
                  <a:lnTo>
                    <a:pt x="338772" y="535305"/>
                  </a:lnTo>
                  <a:lnTo>
                    <a:pt x="293052" y="552132"/>
                  </a:lnTo>
                  <a:lnTo>
                    <a:pt x="249237" y="567055"/>
                  </a:lnTo>
                  <a:lnTo>
                    <a:pt x="207327" y="580707"/>
                  </a:lnTo>
                  <a:lnTo>
                    <a:pt x="163829" y="594042"/>
                  </a:lnTo>
                  <a:lnTo>
                    <a:pt x="123825" y="605472"/>
                  </a:lnTo>
                  <a:lnTo>
                    <a:pt x="58102" y="622617"/>
                  </a:lnTo>
                  <a:lnTo>
                    <a:pt x="10159" y="633730"/>
                  </a:lnTo>
                  <a:lnTo>
                    <a:pt x="0" y="635952"/>
                  </a:lnTo>
                  <a:lnTo>
                    <a:pt x="4762" y="658495"/>
                  </a:lnTo>
                  <a:lnTo>
                    <a:pt x="65722" y="644842"/>
                  </a:lnTo>
                  <a:lnTo>
                    <a:pt x="108584" y="633730"/>
                  </a:lnTo>
                  <a:lnTo>
                    <a:pt x="160972" y="619125"/>
                  </a:lnTo>
                  <a:lnTo>
                    <a:pt x="220662" y="601027"/>
                  </a:lnTo>
                  <a:lnTo>
                    <a:pt x="286067" y="579120"/>
                  </a:lnTo>
                  <a:lnTo>
                    <a:pt x="356234" y="553402"/>
                  </a:lnTo>
                  <a:lnTo>
                    <a:pt x="429259" y="523557"/>
                  </a:lnTo>
                  <a:lnTo>
                    <a:pt x="477202" y="502285"/>
                  </a:lnTo>
                  <a:lnTo>
                    <a:pt x="525145" y="479107"/>
                  </a:lnTo>
                  <a:lnTo>
                    <a:pt x="573087" y="454342"/>
                  </a:lnTo>
                  <a:lnTo>
                    <a:pt x="620395" y="427672"/>
                  </a:lnTo>
                  <a:lnTo>
                    <a:pt x="666432" y="399097"/>
                  </a:lnTo>
                  <a:lnTo>
                    <a:pt x="711517" y="368617"/>
                  </a:lnTo>
                  <a:lnTo>
                    <a:pt x="754697" y="336232"/>
                  </a:lnTo>
                  <a:lnTo>
                    <a:pt x="790575" y="306070"/>
                  </a:lnTo>
                  <a:lnTo>
                    <a:pt x="824547" y="274637"/>
                  </a:lnTo>
                  <a:lnTo>
                    <a:pt x="856614" y="241300"/>
                  </a:lnTo>
                  <a:lnTo>
                    <a:pt x="885825" y="206375"/>
                  </a:lnTo>
                  <a:lnTo>
                    <a:pt x="912495" y="169862"/>
                  </a:lnTo>
                  <a:lnTo>
                    <a:pt x="936307" y="131762"/>
                  </a:lnTo>
                  <a:lnTo>
                    <a:pt x="956309" y="91757"/>
                  </a:lnTo>
                  <a:lnTo>
                    <a:pt x="967739" y="63500"/>
                  </a:lnTo>
                  <a:lnTo>
                    <a:pt x="1017261" y="63500"/>
                  </a:lnTo>
                  <a:lnTo>
                    <a:pt x="987425" y="48260"/>
                  </a:lnTo>
                  <a:lnTo>
                    <a:pt x="984302" y="46355"/>
                  </a:lnTo>
                  <a:lnTo>
                    <a:pt x="961707" y="46355"/>
                  </a:lnTo>
                  <a:lnTo>
                    <a:pt x="950595" y="42545"/>
                  </a:lnTo>
                  <a:close/>
                </a:path>
                <a:path w="1870075" h="658495">
                  <a:moveTo>
                    <a:pt x="1017261" y="63500"/>
                  </a:moveTo>
                  <a:lnTo>
                    <a:pt x="967739" y="63500"/>
                  </a:lnTo>
                  <a:lnTo>
                    <a:pt x="985520" y="73660"/>
                  </a:lnTo>
                  <a:lnTo>
                    <a:pt x="1021397" y="91757"/>
                  </a:lnTo>
                  <a:lnTo>
                    <a:pt x="1069975" y="112395"/>
                  </a:lnTo>
                  <a:lnTo>
                    <a:pt x="1109027" y="126365"/>
                  </a:lnTo>
                  <a:lnTo>
                    <a:pt x="1152842" y="139700"/>
                  </a:lnTo>
                  <a:lnTo>
                    <a:pt x="1201420" y="151130"/>
                  </a:lnTo>
                  <a:lnTo>
                    <a:pt x="1254759" y="160337"/>
                  </a:lnTo>
                  <a:lnTo>
                    <a:pt x="1311909" y="166687"/>
                  </a:lnTo>
                  <a:lnTo>
                    <a:pt x="1372870" y="168910"/>
                  </a:lnTo>
                  <a:lnTo>
                    <a:pt x="1416684" y="167640"/>
                  </a:lnTo>
                  <a:lnTo>
                    <a:pt x="1461770" y="164147"/>
                  </a:lnTo>
                  <a:lnTo>
                    <a:pt x="1508759" y="157797"/>
                  </a:lnTo>
                  <a:lnTo>
                    <a:pt x="1556702" y="148907"/>
                  </a:lnTo>
                  <a:lnTo>
                    <a:pt x="1569402" y="145732"/>
                  </a:lnTo>
                  <a:lnTo>
                    <a:pt x="1372870" y="145732"/>
                  </a:lnTo>
                  <a:lnTo>
                    <a:pt x="1313497" y="143510"/>
                  </a:lnTo>
                  <a:lnTo>
                    <a:pt x="1257934" y="137477"/>
                  </a:lnTo>
                  <a:lnTo>
                    <a:pt x="1206500" y="128587"/>
                  </a:lnTo>
                  <a:lnTo>
                    <a:pt x="1159192" y="117157"/>
                  </a:lnTo>
                  <a:lnTo>
                    <a:pt x="1116647" y="104457"/>
                  </a:lnTo>
                  <a:lnTo>
                    <a:pt x="1078547" y="90805"/>
                  </a:lnTo>
                  <a:lnTo>
                    <a:pt x="1031557" y="70802"/>
                  </a:lnTo>
                  <a:lnTo>
                    <a:pt x="1017261" y="63500"/>
                  </a:lnTo>
                  <a:close/>
                </a:path>
                <a:path w="1870075" h="658495">
                  <a:moveTo>
                    <a:pt x="1857375" y="0"/>
                  </a:moveTo>
                  <a:lnTo>
                    <a:pt x="1803717" y="30797"/>
                  </a:lnTo>
                  <a:lnTo>
                    <a:pt x="1751329" y="57467"/>
                  </a:lnTo>
                  <a:lnTo>
                    <a:pt x="1699577" y="80327"/>
                  </a:lnTo>
                  <a:lnTo>
                    <a:pt x="1649095" y="99060"/>
                  </a:lnTo>
                  <a:lnTo>
                    <a:pt x="1599882" y="114300"/>
                  </a:lnTo>
                  <a:lnTo>
                    <a:pt x="1551622" y="126047"/>
                  </a:lnTo>
                  <a:lnTo>
                    <a:pt x="1504950" y="134937"/>
                  </a:lnTo>
                  <a:lnTo>
                    <a:pt x="1459229" y="140970"/>
                  </a:lnTo>
                  <a:lnTo>
                    <a:pt x="1415414" y="144462"/>
                  </a:lnTo>
                  <a:lnTo>
                    <a:pt x="1372870" y="145732"/>
                  </a:lnTo>
                  <a:lnTo>
                    <a:pt x="1569402" y="145732"/>
                  </a:lnTo>
                  <a:lnTo>
                    <a:pt x="1657032" y="120967"/>
                  </a:lnTo>
                  <a:lnTo>
                    <a:pt x="1708784" y="101600"/>
                  </a:lnTo>
                  <a:lnTo>
                    <a:pt x="1761489" y="78422"/>
                  </a:lnTo>
                  <a:lnTo>
                    <a:pt x="1815464" y="51117"/>
                  </a:lnTo>
                  <a:lnTo>
                    <a:pt x="1870075" y="19685"/>
                  </a:lnTo>
                  <a:lnTo>
                    <a:pt x="1857375" y="0"/>
                  </a:lnTo>
                  <a:close/>
                </a:path>
                <a:path w="1870075" h="658495">
                  <a:moveTo>
                    <a:pt x="968692" y="36830"/>
                  </a:moveTo>
                  <a:lnTo>
                    <a:pt x="961707" y="46355"/>
                  </a:lnTo>
                  <a:lnTo>
                    <a:pt x="984302" y="46355"/>
                  </a:lnTo>
                  <a:lnTo>
                    <a:pt x="968692" y="36830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496299" y="2869882"/>
              <a:ext cx="1408430" cy="1180465"/>
            </a:xfrm>
            <a:custGeom>
              <a:avLst/>
              <a:gdLst/>
              <a:ahLst/>
              <a:cxnLst/>
              <a:rect l="l" t="t" r="r" b="b"/>
              <a:pathLst>
                <a:path w="1408429" h="1180464">
                  <a:moveTo>
                    <a:pt x="528119" y="815974"/>
                  </a:moveTo>
                  <a:lnTo>
                    <a:pt x="498475" y="815974"/>
                  </a:lnTo>
                  <a:lnTo>
                    <a:pt x="673100" y="1040129"/>
                  </a:lnTo>
                  <a:lnTo>
                    <a:pt x="691832" y="1026159"/>
                  </a:lnTo>
                  <a:lnTo>
                    <a:pt x="528119" y="815974"/>
                  </a:lnTo>
                  <a:close/>
                </a:path>
                <a:path w="1408429" h="1180464">
                  <a:moveTo>
                    <a:pt x="233045" y="426402"/>
                  </a:moveTo>
                  <a:lnTo>
                    <a:pt x="0" y="530225"/>
                  </a:lnTo>
                  <a:lnTo>
                    <a:pt x="493077" y="818514"/>
                  </a:lnTo>
                  <a:lnTo>
                    <a:pt x="498475" y="815974"/>
                  </a:lnTo>
                  <a:lnTo>
                    <a:pt x="528119" y="815974"/>
                  </a:lnTo>
                  <a:lnTo>
                    <a:pt x="520700" y="806449"/>
                  </a:lnTo>
                  <a:lnTo>
                    <a:pt x="574284" y="783272"/>
                  </a:lnTo>
                  <a:lnTo>
                    <a:pt x="515937" y="783272"/>
                  </a:lnTo>
                  <a:lnTo>
                    <a:pt x="517809" y="776604"/>
                  </a:lnTo>
                  <a:lnTo>
                    <a:pt x="467995" y="776604"/>
                  </a:lnTo>
                  <a:lnTo>
                    <a:pt x="50800" y="533082"/>
                  </a:lnTo>
                  <a:lnTo>
                    <a:pt x="219392" y="457834"/>
                  </a:lnTo>
                  <a:lnTo>
                    <a:pt x="288184" y="457834"/>
                  </a:lnTo>
                  <a:lnTo>
                    <a:pt x="233045" y="426402"/>
                  </a:lnTo>
                  <a:close/>
                </a:path>
                <a:path w="1408429" h="1180464">
                  <a:moveTo>
                    <a:pt x="682625" y="683894"/>
                  </a:moveTo>
                  <a:lnTo>
                    <a:pt x="682625" y="710882"/>
                  </a:lnTo>
                  <a:lnTo>
                    <a:pt x="515937" y="783272"/>
                  </a:lnTo>
                  <a:lnTo>
                    <a:pt x="574284" y="783272"/>
                  </a:lnTo>
                  <a:lnTo>
                    <a:pt x="734377" y="713739"/>
                  </a:lnTo>
                  <a:lnTo>
                    <a:pt x="682625" y="683894"/>
                  </a:lnTo>
                  <a:close/>
                </a:path>
                <a:path w="1408429" h="1180464">
                  <a:moveTo>
                    <a:pt x="288184" y="457834"/>
                  </a:moveTo>
                  <a:lnTo>
                    <a:pt x="219392" y="457834"/>
                  </a:lnTo>
                  <a:lnTo>
                    <a:pt x="467995" y="776604"/>
                  </a:lnTo>
                  <a:lnTo>
                    <a:pt x="467995" y="738504"/>
                  </a:lnTo>
                  <a:lnTo>
                    <a:pt x="255587" y="466089"/>
                  </a:lnTo>
                  <a:lnTo>
                    <a:pt x="302590" y="466089"/>
                  </a:lnTo>
                  <a:lnTo>
                    <a:pt x="288184" y="457834"/>
                  </a:lnTo>
                  <a:close/>
                </a:path>
                <a:path w="1408429" h="1180464">
                  <a:moveTo>
                    <a:pt x="467995" y="738504"/>
                  </a:moveTo>
                  <a:lnTo>
                    <a:pt x="467995" y="776604"/>
                  </a:lnTo>
                  <a:lnTo>
                    <a:pt x="517809" y="776604"/>
                  </a:lnTo>
                  <a:lnTo>
                    <a:pt x="518967" y="772477"/>
                  </a:lnTo>
                  <a:lnTo>
                    <a:pt x="494347" y="772477"/>
                  </a:lnTo>
                  <a:lnTo>
                    <a:pt x="467995" y="738504"/>
                  </a:lnTo>
                  <a:close/>
                </a:path>
                <a:path w="1408429" h="1180464">
                  <a:moveTo>
                    <a:pt x="535304" y="599439"/>
                  </a:moveTo>
                  <a:lnTo>
                    <a:pt x="535304" y="626427"/>
                  </a:lnTo>
                  <a:lnTo>
                    <a:pt x="494347" y="772477"/>
                  </a:lnTo>
                  <a:lnTo>
                    <a:pt x="518967" y="772477"/>
                  </a:lnTo>
                  <a:lnTo>
                    <a:pt x="556577" y="638492"/>
                  </a:lnTo>
                  <a:lnTo>
                    <a:pt x="603380" y="638492"/>
                  </a:lnTo>
                  <a:lnTo>
                    <a:pt x="562927" y="615314"/>
                  </a:lnTo>
                  <a:lnTo>
                    <a:pt x="566315" y="603250"/>
                  </a:lnTo>
                  <a:lnTo>
                    <a:pt x="541654" y="603250"/>
                  </a:lnTo>
                  <a:lnTo>
                    <a:pt x="535304" y="599439"/>
                  </a:lnTo>
                  <a:close/>
                </a:path>
                <a:path w="1408429" h="1180464">
                  <a:moveTo>
                    <a:pt x="603380" y="638492"/>
                  </a:moveTo>
                  <a:lnTo>
                    <a:pt x="556577" y="638492"/>
                  </a:lnTo>
                  <a:lnTo>
                    <a:pt x="682625" y="710882"/>
                  </a:lnTo>
                  <a:lnTo>
                    <a:pt x="682625" y="683894"/>
                  </a:lnTo>
                  <a:lnTo>
                    <a:pt x="603380" y="638492"/>
                  </a:lnTo>
                  <a:close/>
                </a:path>
                <a:path w="1408429" h="1180464">
                  <a:moveTo>
                    <a:pt x="720874" y="138112"/>
                  </a:moveTo>
                  <a:lnTo>
                    <a:pt x="696912" y="138112"/>
                  </a:lnTo>
                  <a:lnTo>
                    <a:pt x="736917" y="708659"/>
                  </a:lnTo>
                  <a:lnTo>
                    <a:pt x="760729" y="707072"/>
                  </a:lnTo>
                  <a:lnTo>
                    <a:pt x="720874" y="138112"/>
                  </a:lnTo>
                  <a:close/>
                </a:path>
                <a:path w="1408429" h="1180464">
                  <a:moveTo>
                    <a:pt x="302590" y="466089"/>
                  </a:moveTo>
                  <a:lnTo>
                    <a:pt x="255587" y="466089"/>
                  </a:lnTo>
                  <a:lnTo>
                    <a:pt x="535304" y="626427"/>
                  </a:lnTo>
                  <a:lnTo>
                    <a:pt x="535304" y="599439"/>
                  </a:lnTo>
                  <a:lnTo>
                    <a:pt x="302590" y="466089"/>
                  </a:lnTo>
                  <a:close/>
                </a:path>
                <a:path w="1408429" h="1180464">
                  <a:moveTo>
                    <a:pt x="711200" y="0"/>
                  </a:moveTo>
                  <a:lnTo>
                    <a:pt x="541654" y="603250"/>
                  </a:lnTo>
                  <a:lnTo>
                    <a:pt x="566315" y="603250"/>
                  </a:lnTo>
                  <a:lnTo>
                    <a:pt x="696912" y="138112"/>
                  </a:lnTo>
                  <a:lnTo>
                    <a:pt x="720874" y="138112"/>
                  </a:lnTo>
                  <a:lnTo>
                    <a:pt x="711200" y="0"/>
                  </a:lnTo>
                  <a:close/>
                </a:path>
                <a:path w="1408429" h="1180464">
                  <a:moveTo>
                    <a:pt x="1405890" y="1109344"/>
                  </a:moveTo>
                  <a:lnTo>
                    <a:pt x="937259" y="1157287"/>
                  </a:lnTo>
                  <a:lnTo>
                    <a:pt x="939800" y="1180464"/>
                  </a:lnTo>
                  <a:lnTo>
                    <a:pt x="1408112" y="1132204"/>
                  </a:lnTo>
                  <a:lnTo>
                    <a:pt x="1405890" y="1109344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225914" y="4087177"/>
              <a:ext cx="321627" cy="422275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9230995" y="3582034"/>
              <a:ext cx="193040" cy="620395"/>
            </a:xfrm>
            <a:custGeom>
              <a:avLst/>
              <a:gdLst/>
              <a:ahLst/>
              <a:cxnLst/>
              <a:rect l="l" t="t" r="r" b="b"/>
              <a:pathLst>
                <a:path w="193040" h="620395">
                  <a:moveTo>
                    <a:pt x="118287" y="487044"/>
                  </a:moveTo>
                  <a:lnTo>
                    <a:pt x="90487" y="487044"/>
                  </a:lnTo>
                  <a:lnTo>
                    <a:pt x="172720" y="620394"/>
                  </a:lnTo>
                  <a:lnTo>
                    <a:pt x="193039" y="608329"/>
                  </a:lnTo>
                  <a:lnTo>
                    <a:pt x="118287" y="487044"/>
                  </a:lnTo>
                  <a:close/>
                </a:path>
                <a:path w="193040" h="620395">
                  <a:moveTo>
                    <a:pt x="29294" y="176212"/>
                  </a:moveTo>
                  <a:lnTo>
                    <a:pt x="9842" y="176212"/>
                  </a:lnTo>
                  <a:lnTo>
                    <a:pt x="3809" y="179704"/>
                  </a:lnTo>
                  <a:lnTo>
                    <a:pt x="77787" y="299719"/>
                  </a:lnTo>
                  <a:lnTo>
                    <a:pt x="0" y="322579"/>
                  </a:lnTo>
                  <a:lnTo>
                    <a:pt x="6667" y="344487"/>
                  </a:lnTo>
                  <a:lnTo>
                    <a:pt x="3809" y="346392"/>
                  </a:lnTo>
                  <a:lnTo>
                    <a:pt x="77787" y="466407"/>
                  </a:lnTo>
                  <a:lnTo>
                    <a:pt x="0" y="489267"/>
                  </a:lnTo>
                  <a:lnTo>
                    <a:pt x="6984" y="511492"/>
                  </a:lnTo>
                  <a:lnTo>
                    <a:pt x="90487" y="487044"/>
                  </a:lnTo>
                  <a:lnTo>
                    <a:pt x="118287" y="487044"/>
                  </a:lnTo>
                  <a:lnTo>
                    <a:pt x="113982" y="480059"/>
                  </a:lnTo>
                  <a:lnTo>
                    <a:pt x="184211" y="459422"/>
                  </a:lnTo>
                  <a:lnTo>
                    <a:pt x="101282" y="459422"/>
                  </a:lnTo>
                  <a:lnTo>
                    <a:pt x="26987" y="338772"/>
                  </a:lnTo>
                  <a:lnTo>
                    <a:pt x="90487" y="320357"/>
                  </a:lnTo>
                  <a:lnTo>
                    <a:pt x="118280" y="320357"/>
                  </a:lnTo>
                  <a:lnTo>
                    <a:pt x="113982" y="313372"/>
                  </a:lnTo>
                  <a:lnTo>
                    <a:pt x="184211" y="292734"/>
                  </a:lnTo>
                  <a:lnTo>
                    <a:pt x="101282" y="292734"/>
                  </a:lnTo>
                  <a:lnTo>
                    <a:pt x="29294" y="176212"/>
                  </a:lnTo>
                  <a:close/>
                </a:path>
                <a:path w="193040" h="620395">
                  <a:moveTo>
                    <a:pt x="164782" y="395922"/>
                  </a:moveTo>
                  <a:lnTo>
                    <a:pt x="164782" y="441007"/>
                  </a:lnTo>
                  <a:lnTo>
                    <a:pt x="101282" y="459422"/>
                  </a:lnTo>
                  <a:lnTo>
                    <a:pt x="184211" y="459422"/>
                  </a:lnTo>
                  <a:lnTo>
                    <a:pt x="186372" y="458787"/>
                  </a:lnTo>
                  <a:lnTo>
                    <a:pt x="182879" y="447675"/>
                  </a:lnTo>
                  <a:lnTo>
                    <a:pt x="193039" y="441642"/>
                  </a:lnTo>
                  <a:lnTo>
                    <a:pt x="164782" y="395922"/>
                  </a:lnTo>
                  <a:close/>
                </a:path>
                <a:path w="193040" h="620395">
                  <a:moveTo>
                    <a:pt x="118280" y="320357"/>
                  </a:moveTo>
                  <a:lnTo>
                    <a:pt x="90487" y="320357"/>
                  </a:lnTo>
                  <a:lnTo>
                    <a:pt x="164782" y="441007"/>
                  </a:lnTo>
                  <a:lnTo>
                    <a:pt x="164782" y="395922"/>
                  </a:lnTo>
                  <a:lnTo>
                    <a:pt x="118280" y="320357"/>
                  </a:lnTo>
                  <a:close/>
                </a:path>
                <a:path w="193040" h="620395">
                  <a:moveTo>
                    <a:pt x="165417" y="229234"/>
                  </a:moveTo>
                  <a:lnTo>
                    <a:pt x="165417" y="274002"/>
                  </a:lnTo>
                  <a:lnTo>
                    <a:pt x="101282" y="292734"/>
                  </a:lnTo>
                  <a:lnTo>
                    <a:pt x="184211" y="292734"/>
                  </a:lnTo>
                  <a:lnTo>
                    <a:pt x="186372" y="292100"/>
                  </a:lnTo>
                  <a:lnTo>
                    <a:pt x="182562" y="280034"/>
                  </a:lnTo>
                  <a:lnTo>
                    <a:pt x="193039" y="274002"/>
                  </a:lnTo>
                  <a:lnTo>
                    <a:pt x="165417" y="229234"/>
                  </a:lnTo>
                  <a:close/>
                </a:path>
                <a:path w="193040" h="620395">
                  <a:moveTo>
                    <a:pt x="118089" y="152400"/>
                  </a:moveTo>
                  <a:lnTo>
                    <a:pt x="90487" y="152400"/>
                  </a:lnTo>
                  <a:lnTo>
                    <a:pt x="165417" y="274002"/>
                  </a:lnTo>
                  <a:lnTo>
                    <a:pt x="165417" y="229234"/>
                  </a:lnTo>
                  <a:lnTo>
                    <a:pt x="118089" y="152400"/>
                  </a:lnTo>
                  <a:close/>
                </a:path>
                <a:path w="193040" h="620395">
                  <a:moveTo>
                    <a:pt x="24129" y="0"/>
                  </a:moveTo>
                  <a:lnTo>
                    <a:pt x="3809" y="12064"/>
                  </a:lnTo>
                  <a:lnTo>
                    <a:pt x="77787" y="132079"/>
                  </a:lnTo>
                  <a:lnTo>
                    <a:pt x="0" y="154939"/>
                  </a:lnTo>
                  <a:lnTo>
                    <a:pt x="6984" y="177164"/>
                  </a:lnTo>
                  <a:lnTo>
                    <a:pt x="9842" y="176212"/>
                  </a:lnTo>
                  <a:lnTo>
                    <a:pt x="29294" y="176212"/>
                  </a:lnTo>
                  <a:lnTo>
                    <a:pt x="26352" y="171450"/>
                  </a:lnTo>
                  <a:lnTo>
                    <a:pt x="90487" y="152400"/>
                  </a:lnTo>
                  <a:lnTo>
                    <a:pt x="118089" y="152400"/>
                  </a:lnTo>
                  <a:lnTo>
                    <a:pt x="113982" y="145732"/>
                  </a:lnTo>
                  <a:lnTo>
                    <a:pt x="184211" y="125094"/>
                  </a:lnTo>
                  <a:lnTo>
                    <a:pt x="101282" y="125094"/>
                  </a:lnTo>
                  <a:lnTo>
                    <a:pt x="24129" y="0"/>
                  </a:lnTo>
                  <a:close/>
                </a:path>
                <a:path w="193040" h="620395">
                  <a:moveTo>
                    <a:pt x="179387" y="102234"/>
                  </a:moveTo>
                  <a:lnTo>
                    <a:pt x="101282" y="125094"/>
                  </a:lnTo>
                  <a:lnTo>
                    <a:pt x="184211" y="125094"/>
                  </a:lnTo>
                  <a:lnTo>
                    <a:pt x="186372" y="124459"/>
                  </a:lnTo>
                  <a:lnTo>
                    <a:pt x="179387" y="102234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879839" y="3559175"/>
              <a:ext cx="585470" cy="1550035"/>
            </a:xfrm>
            <a:custGeom>
              <a:avLst/>
              <a:gdLst/>
              <a:ahLst/>
              <a:cxnLst/>
              <a:rect l="l" t="t" r="r" b="b"/>
              <a:pathLst>
                <a:path w="585470" h="1550035">
                  <a:moveTo>
                    <a:pt x="202564" y="70485"/>
                  </a:moveTo>
                  <a:lnTo>
                    <a:pt x="105727" y="113982"/>
                  </a:lnTo>
                  <a:lnTo>
                    <a:pt x="105727" y="684847"/>
                  </a:lnTo>
                  <a:lnTo>
                    <a:pt x="111" y="1287780"/>
                  </a:lnTo>
                  <a:lnTo>
                    <a:pt x="0" y="1550035"/>
                  </a:lnTo>
                  <a:lnTo>
                    <a:pt x="23812" y="1550035"/>
                  </a:lnTo>
                  <a:lnTo>
                    <a:pt x="23812" y="1369695"/>
                  </a:lnTo>
                  <a:lnTo>
                    <a:pt x="81557" y="1343977"/>
                  </a:lnTo>
                  <a:lnTo>
                    <a:pt x="23812" y="1343977"/>
                  </a:lnTo>
                  <a:lnTo>
                    <a:pt x="23812" y="1318895"/>
                  </a:lnTo>
                  <a:lnTo>
                    <a:pt x="60807" y="1287780"/>
                  </a:lnTo>
                  <a:lnTo>
                    <a:pt x="24129" y="1287780"/>
                  </a:lnTo>
                  <a:lnTo>
                    <a:pt x="43179" y="1179195"/>
                  </a:lnTo>
                  <a:lnTo>
                    <a:pt x="69880" y="1179195"/>
                  </a:lnTo>
                  <a:lnTo>
                    <a:pt x="121539" y="1156017"/>
                  </a:lnTo>
                  <a:lnTo>
                    <a:pt x="47307" y="1156017"/>
                  </a:lnTo>
                  <a:lnTo>
                    <a:pt x="73659" y="1006157"/>
                  </a:lnTo>
                  <a:lnTo>
                    <a:pt x="156538" y="969010"/>
                  </a:lnTo>
                  <a:lnTo>
                    <a:pt x="99377" y="969010"/>
                  </a:lnTo>
                  <a:lnTo>
                    <a:pt x="112442" y="951547"/>
                  </a:lnTo>
                  <a:lnTo>
                    <a:pt x="83184" y="951547"/>
                  </a:lnTo>
                  <a:lnTo>
                    <a:pt x="106044" y="820102"/>
                  </a:lnTo>
                  <a:lnTo>
                    <a:pt x="187513" y="783589"/>
                  </a:lnTo>
                  <a:lnTo>
                    <a:pt x="130809" y="783589"/>
                  </a:lnTo>
                  <a:lnTo>
                    <a:pt x="143539" y="761047"/>
                  </a:lnTo>
                  <a:lnTo>
                    <a:pt x="116522" y="761047"/>
                  </a:lnTo>
                  <a:lnTo>
                    <a:pt x="129539" y="686752"/>
                  </a:lnTo>
                  <a:lnTo>
                    <a:pt x="129539" y="638175"/>
                  </a:lnTo>
                  <a:lnTo>
                    <a:pt x="186570" y="612775"/>
                  </a:lnTo>
                  <a:lnTo>
                    <a:pt x="129539" y="612775"/>
                  </a:lnTo>
                  <a:lnTo>
                    <a:pt x="129539" y="590867"/>
                  </a:lnTo>
                  <a:lnTo>
                    <a:pt x="157267" y="546417"/>
                  </a:lnTo>
                  <a:lnTo>
                    <a:pt x="129539" y="546417"/>
                  </a:lnTo>
                  <a:lnTo>
                    <a:pt x="129539" y="466725"/>
                  </a:lnTo>
                  <a:lnTo>
                    <a:pt x="186362" y="441325"/>
                  </a:lnTo>
                  <a:lnTo>
                    <a:pt x="129539" y="441325"/>
                  </a:lnTo>
                  <a:lnTo>
                    <a:pt x="129539" y="424180"/>
                  </a:lnTo>
                  <a:lnTo>
                    <a:pt x="157197" y="379730"/>
                  </a:lnTo>
                  <a:lnTo>
                    <a:pt x="129539" y="379730"/>
                  </a:lnTo>
                  <a:lnTo>
                    <a:pt x="129539" y="295275"/>
                  </a:lnTo>
                  <a:lnTo>
                    <a:pt x="186258" y="269875"/>
                  </a:lnTo>
                  <a:lnTo>
                    <a:pt x="129539" y="269875"/>
                  </a:lnTo>
                  <a:lnTo>
                    <a:pt x="129539" y="257492"/>
                  </a:lnTo>
                  <a:lnTo>
                    <a:pt x="157249" y="213042"/>
                  </a:lnTo>
                  <a:lnTo>
                    <a:pt x="129539" y="213042"/>
                  </a:lnTo>
                  <a:lnTo>
                    <a:pt x="129539" y="128587"/>
                  </a:lnTo>
                  <a:lnTo>
                    <a:pt x="202564" y="95885"/>
                  </a:lnTo>
                  <a:lnTo>
                    <a:pt x="202564" y="70485"/>
                  </a:lnTo>
                  <a:close/>
                </a:path>
                <a:path w="585470" h="1550035">
                  <a:moveTo>
                    <a:pt x="561339" y="945197"/>
                  </a:moveTo>
                  <a:lnTo>
                    <a:pt x="561339" y="1104900"/>
                  </a:lnTo>
                  <a:lnTo>
                    <a:pt x="23812" y="1343977"/>
                  </a:lnTo>
                  <a:lnTo>
                    <a:pt x="81557" y="1343977"/>
                  </a:lnTo>
                  <a:lnTo>
                    <a:pt x="561339" y="1130300"/>
                  </a:lnTo>
                  <a:lnTo>
                    <a:pt x="585152" y="1130300"/>
                  </a:lnTo>
                  <a:lnTo>
                    <a:pt x="585152" y="989012"/>
                  </a:lnTo>
                  <a:lnTo>
                    <a:pt x="561339" y="945197"/>
                  </a:lnTo>
                  <a:close/>
                </a:path>
                <a:path w="585470" h="1550035">
                  <a:moveTo>
                    <a:pt x="317817" y="1041082"/>
                  </a:moveTo>
                  <a:lnTo>
                    <a:pt x="314007" y="1044257"/>
                  </a:lnTo>
                  <a:lnTo>
                    <a:pt x="248919" y="1073467"/>
                  </a:lnTo>
                  <a:lnTo>
                    <a:pt x="248919" y="1098867"/>
                  </a:lnTo>
                  <a:lnTo>
                    <a:pt x="24129" y="1287780"/>
                  </a:lnTo>
                  <a:lnTo>
                    <a:pt x="60807" y="1287780"/>
                  </a:lnTo>
                  <a:lnTo>
                    <a:pt x="325437" y="1065212"/>
                  </a:lnTo>
                  <a:lnTo>
                    <a:pt x="523831" y="1065212"/>
                  </a:lnTo>
                  <a:lnTo>
                    <a:pt x="365759" y="1046480"/>
                  </a:lnTo>
                  <a:lnTo>
                    <a:pt x="377099" y="1041400"/>
                  </a:lnTo>
                  <a:lnTo>
                    <a:pt x="320675" y="1041400"/>
                  </a:lnTo>
                  <a:lnTo>
                    <a:pt x="317817" y="1041082"/>
                  </a:lnTo>
                  <a:close/>
                </a:path>
                <a:path w="585470" h="1550035">
                  <a:moveTo>
                    <a:pt x="585152" y="1130300"/>
                  </a:moveTo>
                  <a:lnTo>
                    <a:pt x="561339" y="1130300"/>
                  </a:lnTo>
                  <a:lnTo>
                    <a:pt x="561339" y="1262062"/>
                  </a:lnTo>
                  <a:lnTo>
                    <a:pt x="585152" y="1262062"/>
                  </a:lnTo>
                  <a:lnTo>
                    <a:pt x="585152" y="1130300"/>
                  </a:lnTo>
                  <a:close/>
                </a:path>
                <a:path w="585470" h="1550035">
                  <a:moveTo>
                    <a:pt x="69880" y="1179195"/>
                  </a:moveTo>
                  <a:lnTo>
                    <a:pt x="43179" y="1179195"/>
                  </a:lnTo>
                  <a:lnTo>
                    <a:pt x="47942" y="1189037"/>
                  </a:lnTo>
                  <a:lnTo>
                    <a:pt x="69880" y="1179195"/>
                  </a:lnTo>
                  <a:close/>
                </a:path>
                <a:path w="585470" h="1550035">
                  <a:moveTo>
                    <a:pt x="444817" y="789622"/>
                  </a:moveTo>
                  <a:lnTo>
                    <a:pt x="444817" y="814387"/>
                  </a:lnTo>
                  <a:lnTo>
                    <a:pt x="251459" y="900747"/>
                  </a:lnTo>
                  <a:lnTo>
                    <a:pt x="251459" y="926464"/>
                  </a:lnTo>
                  <a:lnTo>
                    <a:pt x="47307" y="1156017"/>
                  </a:lnTo>
                  <a:lnTo>
                    <a:pt x="121539" y="1156017"/>
                  </a:lnTo>
                  <a:lnTo>
                    <a:pt x="144892" y="1145539"/>
                  </a:lnTo>
                  <a:lnTo>
                    <a:pt x="87947" y="1145539"/>
                  </a:lnTo>
                  <a:lnTo>
                    <a:pt x="290829" y="917575"/>
                  </a:lnTo>
                  <a:lnTo>
                    <a:pt x="413730" y="917575"/>
                  </a:lnTo>
                  <a:lnTo>
                    <a:pt x="314007" y="898525"/>
                  </a:lnTo>
                  <a:lnTo>
                    <a:pt x="470852" y="828039"/>
                  </a:lnTo>
                  <a:lnTo>
                    <a:pt x="497927" y="828039"/>
                  </a:lnTo>
                  <a:lnTo>
                    <a:pt x="478490" y="792162"/>
                  </a:lnTo>
                  <a:lnTo>
                    <a:pt x="451484" y="792162"/>
                  </a:lnTo>
                  <a:lnTo>
                    <a:pt x="444817" y="789622"/>
                  </a:lnTo>
                  <a:close/>
                </a:path>
                <a:path w="585470" h="1550035">
                  <a:moveTo>
                    <a:pt x="248919" y="1073467"/>
                  </a:moveTo>
                  <a:lnTo>
                    <a:pt x="87947" y="1145539"/>
                  </a:lnTo>
                  <a:lnTo>
                    <a:pt x="144892" y="1145539"/>
                  </a:lnTo>
                  <a:lnTo>
                    <a:pt x="248919" y="1098867"/>
                  </a:lnTo>
                  <a:lnTo>
                    <a:pt x="248919" y="1073467"/>
                  </a:lnTo>
                  <a:close/>
                </a:path>
                <a:path w="585470" h="1550035">
                  <a:moveTo>
                    <a:pt x="523831" y="1065212"/>
                  </a:moveTo>
                  <a:lnTo>
                    <a:pt x="325437" y="1065212"/>
                  </a:lnTo>
                  <a:lnTo>
                    <a:pt x="561339" y="1093152"/>
                  </a:lnTo>
                  <a:lnTo>
                    <a:pt x="561339" y="1069657"/>
                  </a:lnTo>
                  <a:lnTo>
                    <a:pt x="523831" y="1065212"/>
                  </a:lnTo>
                  <a:close/>
                </a:path>
                <a:path w="585470" h="1550035">
                  <a:moveTo>
                    <a:pt x="505142" y="935037"/>
                  </a:moveTo>
                  <a:lnTo>
                    <a:pt x="505142" y="958532"/>
                  </a:lnTo>
                  <a:lnTo>
                    <a:pt x="320675" y="1041400"/>
                  </a:lnTo>
                  <a:lnTo>
                    <a:pt x="377099" y="1041400"/>
                  </a:lnTo>
                  <a:lnTo>
                    <a:pt x="545782" y="965835"/>
                  </a:lnTo>
                  <a:lnTo>
                    <a:pt x="561339" y="965835"/>
                  </a:lnTo>
                  <a:lnTo>
                    <a:pt x="561339" y="945197"/>
                  </a:lnTo>
                  <a:lnTo>
                    <a:pt x="558593" y="940117"/>
                  </a:lnTo>
                  <a:lnTo>
                    <a:pt x="531812" y="940117"/>
                  </a:lnTo>
                  <a:lnTo>
                    <a:pt x="505142" y="935037"/>
                  </a:lnTo>
                  <a:close/>
                </a:path>
                <a:path w="585470" h="1550035">
                  <a:moveTo>
                    <a:pt x="561339" y="965835"/>
                  </a:moveTo>
                  <a:lnTo>
                    <a:pt x="545782" y="965835"/>
                  </a:lnTo>
                  <a:lnTo>
                    <a:pt x="561339" y="994727"/>
                  </a:lnTo>
                  <a:lnTo>
                    <a:pt x="561339" y="965835"/>
                  </a:lnTo>
                  <a:close/>
                </a:path>
                <a:path w="585470" h="1550035">
                  <a:moveTo>
                    <a:pt x="251459" y="900747"/>
                  </a:moveTo>
                  <a:lnTo>
                    <a:pt x="99377" y="969010"/>
                  </a:lnTo>
                  <a:lnTo>
                    <a:pt x="156538" y="969010"/>
                  </a:lnTo>
                  <a:lnTo>
                    <a:pt x="251459" y="926464"/>
                  </a:lnTo>
                  <a:lnTo>
                    <a:pt x="251459" y="900747"/>
                  </a:lnTo>
                  <a:close/>
                </a:path>
                <a:path w="585470" h="1550035">
                  <a:moveTo>
                    <a:pt x="413730" y="917575"/>
                  </a:moveTo>
                  <a:lnTo>
                    <a:pt x="290829" y="917575"/>
                  </a:lnTo>
                  <a:lnTo>
                    <a:pt x="505142" y="958532"/>
                  </a:lnTo>
                  <a:lnTo>
                    <a:pt x="505142" y="935037"/>
                  </a:lnTo>
                  <a:lnTo>
                    <a:pt x="413730" y="917575"/>
                  </a:lnTo>
                  <a:close/>
                </a:path>
                <a:path w="585470" h="1550035">
                  <a:moveTo>
                    <a:pt x="254000" y="723264"/>
                  </a:moveTo>
                  <a:lnTo>
                    <a:pt x="248284" y="730885"/>
                  </a:lnTo>
                  <a:lnTo>
                    <a:pt x="219392" y="743902"/>
                  </a:lnTo>
                  <a:lnTo>
                    <a:pt x="219392" y="769302"/>
                  </a:lnTo>
                  <a:lnTo>
                    <a:pt x="83184" y="951547"/>
                  </a:lnTo>
                  <a:lnTo>
                    <a:pt x="112442" y="951547"/>
                  </a:lnTo>
                  <a:lnTo>
                    <a:pt x="262572" y="750887"/>
                  </a:lnTo>
                  <a:lnTo>
                    <a:pt x="333251" y="750887"/>
                  </a:lnTo>
                  <a:lnTo>
                    <a:pt x="292100" y="736600"/>
                  </a:lnTo>
                  <a:lnTo>
                    <a:pt x="317065" y="725487"/>
                  </a:lnTo>
                  <a:lnTo>
                    <a:pt x="260032" y="725487"/>
                  </a:lnTo>
                  <a:lnTo>
                    <a:pt x="254000" y="723264"/>
                  </a:lnTo>
                  <a:close/>
                </a:path>
                <a:path w="585470" h="1550035">
                  <a:moveTo>
                    <a:pt x="497927" y="828039"/>
                  </a:moveTo>
                  <a:lnTo>
                    <a:pt x="470852" y="828039"/>
                  </a:lnTo>
                  <a:lnTo>
                    <a:pt x="531812" y="940117"/>
                  </a:lnTo>
                  <a:lnTo>
                    <a:pt x="531812" y="890587"/>
                  </a:lnTo>
                  <a:lnTo>
                    <a:pt x="497927" y="828039"/>
                  </a:lnTo>
                  <a:close/>
                </a:path>
                <a:path w="585470" h="1550035">
                  <a:moveTo>
                    <a:pt x="531812" y="890587"/>
                  </a:moveTo>
                  <a:lnTo>
                    <a:pt x="531812" y="940117"/>
                  </a:lnTo>
                  <a:lnTo>
                    <a:pt x="558593" y="940117"/>
                  </a:lnTo>
                  <a:lnTo>
                    <a:pt x="531812" y="890587"/>
                  </a:lnTo>
                  <a:close/>
                </a:path>
                <a:path w="585470" h="1550035">
                  <a:moveTo>
                    <a:pt x="333251" y="750887"/>
                  </a:moveTo>
                  <a:lnTo>
                    <a:pt x="262572" y="750887"/>
                  </a:lnTo>
                  <a:lnTo>
                    <a:pt x="444817" y="814387"/>
                  </a:lnTo>
                  <a:lnTo>
                    <a:pt x="444817" y="789622"/>
                  </a:lnTo>
                  <a:lnTo>
                    <a:pt x="333251" y="750887"/>
                  </a:lnTo>
                  <a:close/>
                </a:path>
                <a:path w="585470" h="1550035">
                  <a:moveTo>
                    <a:pt x="423166" y="690244"/>
                  </a:moveTo>
                  <a:lnTo>
                    <a:pt x="396239" y="690244"/>
                  </a:lnTo>
                  <a:lnTo>
                    <a:pt x="451484" y="792162"/>
                  </a:lnTo>
                  <a:lnTo>
                    <a:pt x="451484" y="742314"/>
                  </a:lnTo>
                  <a:lnTo>
                    <a:pt x="423166" y="690244"/>
                  </a:lnTo>
                  <a:close/>
                </a:path>
                <a:path w="585470" h="1550035">
                  <a:moveTo>
                    <a:pt x="451484" y="742314"/>
                  </a:moveTo>
                  <a:lnTo>
                    <a:pt x="451484" y="792162"/>
                  </a:lnTo>
                  <a:lnTo>
                    <a:pt x="478490" y="792162"/>
                  </a:lnTo>
                  <a:lnTo>
                    <a:pt x="451484" y="742314"/>
                  </a:lnTo>
                  <a:close/>
                </a:path>
                <a:path w="585470" h="1550035">
                  <a:moveTo>
                    <a:pt x="219392" y="743902"/>
                  </a:moveTo>
                  <a:lnTo>
                    <a:pt x="130809" y="783589"/>
                  </a:lnTo>
                  <a:lnTo>
                    <a:pt x="187513" y="783589"/>
                  </a:lnTo>
                  <a:lnTo>
                    <a:pt x="219392" y="769302"/>
                  </a:lnTo>
                  <a:lnTo>
                    <a:pt x="219392" y="743902"/>
                  </a:lnTo>
                  <a:close/>
                </a:path>
                <a:path w="585470" h="1550035">
                  <a:moveTo>
                    <a:pt x="227964" y="563562"/>
                  </a:moveTo>
                  <a:lnTo>
                    <a:pt x="224154" y="570230"/>
                  </a:lnTo>
                  <a:lnTo>
                    <a:pt x="205104" y="578802"/>
                  </a:lnTo>
                  <a:lnTo>
                    <a:pt x="205104" y="604519"/>
                  </a:lnTo>
                  <a:lnTo>
                    <a:pt x="116522" y="761047"/>
                  </a:lnTo>
                  <a:lnTo>
                    <a:pt x="143539" y="761047"/>
                  </a:lnTo>
                  <a:lnTo>
                    <a:pt x="237489" y="594677"/>
                  </a:lnTo>
                  <a:lnTo>
                    <a:pt x="287369" y="594677"/>
                  </a:lnTo>
                  <a:lnTo>
                    <a:pt x="259397" y="580072"/>
                  </a:lnTo>
                  <a:lnTo>
                    <a:pt x="290571" y="566102"/>
                  </a:lnTo>
                  <a:lnTo>
                    <a:pt x="233044" y="566102"/>
                  </a:lnTo>
                  <a:lnTo>
                    <a:pt x="227964" y="563562"/>
                  </a:lnTo>
                  <a:close/>
                </a:path>
                <a:path w="585470" h="1550035">
                  <a:moveTo>
                    <a:pt x="382587" y="615632"/>
                  </a:moveTo>
                  <a:lnTo>
                    <a:pt x="382587" y="670560"/>
                  </a:lnTo>
                  <a:lnTo>
                    <a:pt x="260032" y="725487"/>
                  </a:lnTo>
                  <a:lnTo>
                    <a:pt x="317065" y="725487"/>
                  </a:lnTo>
                  <a:lnTo>
                    <a:pt x="396239" y="690244"/>
                  </a:lnTo>
                  <a:lnTo>
                    <a:pt x="423166" y="690244"/>
                  </a:lnTo>
                  <a:lnTo>
                    <a:pt x="382587" y="615632"/>
                  </a:lnTo>
                  <a:close/>
                </a:path>
                <a:path w="585470" h="1550035">
                  <a:moveTo>
                    <a:pt x="287369" y="594677"/>
                  </a:moveTo>
                  <a:lnTo>
                    <a:pt x="237489" y="594677"/>
                  </a:lnTo>
                  <a:lnTo>
                    <a:pt x="382587" y="670560"/>
                  </a:lnTo>
                  <a:lnTo>
                    <a:pt x="382587" y="636269"/>
                  </a:lnTo>
                  <a:lnTo>
                    <a:pt x="367029" y="636269"/>
                  </a:lnTo>
                  <a:lnTo>
                    <a:pt x="287369" y="594677"/>
                  </a:lnTo>
                  <a:close/>
                </a:path>
                <a:path w="585470" h="1550035">
                  <a:moveTo>
                    <a:pt x="359727" y="545782"/>
                  </a:moveTo>
                  <a:lnTo>
                    <a:pt x="335914" y="545782"/>
                  </a:lnTo>
                  <a:lnTo>
                    <a:pt x="335914" y="579119"/>
                  </a:lnTo>
                  <a:lnTo>
                    <a:pt x="367029" y="636269"/>
                  </a:lnTo>
                  <a:lnTo>
                    <a:pt x="367029" y="586422"/>
                  </a:lnTo>
                  <a:lnTo>
                    <a:pt x="359727" y="573405"/>
                  </a:lnTo>
                  <a:lnTo>
                    <a:pt x="359727" y="545782"/>
                  </a:lnTo>
                  <a:close/>
                </a:path>
                <a:path w="585470" h="1550035">
                  <a:moveTo>
                    <a:pt x="367029" y="586422"/>
                  </a:moveTo>
                  <a:lnTo>
                    <a:pt x="367029" y="636269"/>
                  </a:lnTo>
                  <a:lnTo>
                    <a:pt x="382587" y="636269"/>
                  </a:lnTo>
                  <a:lnTo>
                    <a:pt x="382587" y="615632"/>
                  </a:lnTo>
                  <a:lnTo>
                    <a:pt x="367029" y="586422"/>
                  </a:lnTo>
                  <a:close/>
                </a:path>
                <a:path w="585470" h="1550035">
                  <a:moveTo>
                    <a:pt x="205104" y="578802"/>
                  </a:moveTo>
                  <a:lnTo>
                    <a:pt x="129539" y="612775"/>
                  </a:lnTo>
                  <a:lnTo>
                    <a:pt x="186570" y="612775"/>
                  </a:lnTo>
                  <a:lnTo>
                    <a:pt x="205104" y="604519"/>
                  </a:lnTo>
                  <a:lnTo>
                    <a:pt x="205104" y="578802"/>
                  </a:lnTo>
                  <a:close/>
                </a:path>
                <a:path w="585470" h="1550035">
                  <a:moveTo>
                    <a:pt x="359727" y="0"/>
                  </a:moveTo>
                  <a:lnTo>
                    <a:pt x="335914" y="10795"/>
                  </a:lnTo>
                  <a:lnTo>
                    <a:pt x="335914" y="520064"/>
                  </a:lnTo>
                  <a:lnTo>
                    <a:pt x="233044" y="566102"/>
                  </a:lnTo>
                  <a:lnTo>
                    <a:pt x="290571" y="566102"/>
                  </a:lnTo>
                  <a:lnTo>
                    <a:pt x="335914" y="545782"/>
                  </a:lnTo>
                  <a:lnTo>
                    <a:pt x="359727" y="545782"/>
                  </a:lnTo>
                  <a:lnTo>
                    <a:pt x="359727" y="0"/>
                  </a:lnTo>
                  <a:close/>
                </a:path>
                <a:path w="585470" h="1550035">
                  <a:moveTo>
                    <a:pt x="224789" y="393700"/>
                  </a:moveTo>
                  <a:lnTo>
                    <a:pt x="220344" y="400685"/>
                  </a:lnTo>
                  <a:lnTo>
                    <a:pt x="198437" y="410527"/>
                  </a:lnTo>
                  <a:lnTo>
                    <a:pt x="198437" y="435927"/>
                  </a:lnTo>
                  <a:lnTo>
                    <a:pt x="129539" y="546417"/>
                  </a:lnTo>
                  <a:lnTo>
                    <a:pt x="157267" y="546417"/>
                  </a:lnTo>
                  <a:lnTo>
                    <a:pt x="232727" y="425450"/>
                  </a:lnTo>
                  <a:lnTo>
                    <a:pt x="277556" y="425450"/>
                  </a:lnTo>
                  <a:lnTo>
                    <a:pt x="253682" y="411162"/>
                  </a:lnTo>
                  <a:lnTo>
                    <a:pt x="286291" y="396557"/>
                  </a:lnTo>
                  <a:lnTo>
                    <a:pt x="229552" y="396557"/>
                  </a:lnTo>
                  <a:lnTo>
                    <a:pt x="224789" y="393700"/>
                  </a:lnTo>
                  <a:close/>
                </a:path>
                <a:path w="585470" h="1550035">
                  <a:moveTo>
                    <a:pt x="277556" y="425450"/>
                  </a:moveTo>
                  <a:lnTo>
                    <a:pt x="232727" y="425450"/>
                  </a:lnTo>
                  <a:lnTo>
                    <a:pt x="335914" y="487680"/>
                  </a:lnTo>
                  <a:lnTo>
                    <a:pt x="335914" y="460375"/>
                  </a:lnTo>
                  <a:lnTo>
                    <a:pt x="277556" y="425450"/>
                  </a:lnTo>
                  <a:close/>
                </a:path>
                <a:path w="585470" h="1550035">
                  <a:moveTo>
                    <a:pt x="198437" y="410527"/>
                  </a:moveTo>
                  <a:lnTo>
                    <a:pt x="129539" y="441325"/>
                  </a:lnTo>
                  <a:lnTo>
                    <a:pt x="186362" y="441325"/>
                  </a:lnTo>
                  <a:lnTo>
                    <a:pt x="198437" y="435927"/>
                  </a:lnTo>
                  <a:lnTo>
                    <a:pt x="198437" y="410527"/>
                  </a:lnTo>
                  <a:close/>
                </a:path>
                <a:path w="585470" h="1550035">
                  <a:moveTo>
                    <a:pt x="335914" y="348614"/>
                  </a:moveTo>
                  <a:lnTo>
                    <a:pt x="229552" y="396557"/>
                  </a:lnTo>
                  <a:lnTo>
                    <a:pt x="286291" y="396557"/>
                  </a:lnTo>
                  <a:lnTo>
                    <a:pt x="335914" y="374332"/>
                  </a:lnTo>
                  <a:lnTo>
                    <a:pt x="335914" y="348614"/>
                  </a:lnTo>
                  <a:close/>
                </a:path>
                <a:path w="585470" h="1550035">
                  <a:moveTo>
                    <a:pt x="229234" y="219710"/>
                  </a:moveTo>
                  <a:lnTo>
                    <a:pt x="224472" y="227330"/>
                  </a:lnTo>
                  <a:lnTo>
                    <a:pt x="202564" y="237172"/>
                  </a:lnTo>
                  <a:lnTo>
                    <a:pt x="202564" y="262572"/>
                  </a:lnTo>
                  <a:lnTo>
                    <a:pt x="129539" y="379730"/>
                  </a:lnTo>
                  <a:lnTo>
                    <a:pt x="157197" y="379730"/>
                  </a:lnTo>
                  <a:lnTo>
                    <a:pt x="236219" y="252730"/>
                  </a:lnTo>
                  <a:lnTo>
                    <a:pt x="277551" y="252730"/>
                  </a:lnTo>
                  <a:lnTo>
                    <a:pt x="256539" y="238442"/>
                  </a:lnTo>
                  <a:lnTo>
                    <a:pt x="291266" y="222885"/>
                  </a:lnTo>
                  <a:lnTo>
                    <a:pt x="233997" y="222885"/>
                  </a:lnTo>
                  <a:lnTo>
                    <a:pt x="229234" y="219710"/>
                  </a:lnTo>
                  <a:close/>
                </a:path>
                <a:path w="585470" h="1550035">
                  <a:moveTo>
                    <a:pt x="277551" y="252730"/>
                  </a:moveTo>
                  <a:lnTo>
                    <a:pt x="236219" y="252730"/>
                  </a:lnTo>
                  <a:lnTo>
                    <a:pt x="335914" y="320675"/>
                  </a:lnTo>
                  <a:lnTo>
                    <a:pt x="335914" y="292417"/>
                  </a:lnTo>
                  <a:lnTo>
                    <a:pt x="277551" y="252730"/>
                  </a:lnTo>
                  <a:close/>
                </a:path>
                <a:path w="585470" h="1550035">
                  <a:moveTo>
                    <a:pt x="202564" y="237172"/>
                  </a:moveTo>
                  <a:lnTo>
                    <a:pt x="129539" y="269875"/>
                  </a:lnTo>
                  <a:lnTo>
                    <a:pt x="186258" y="269875"/>
                  </a:lnTo>
                  <a:lnTo>
                    <a:pt x="202564" y="262572"/>
                  </a:lnTo>
                  <a:lnTo>
                    <a:pt x="202564" y="237172"/>
                  </a:lnTo>
                  <a:close/>
                </a:path>
                <a:path w="585470" h="1550035">
                  <a:moveTo>
                    <a:pt x="335914" y="177164"/>
                  </a:moveTo>
                  <a:lnTo>
                    <a:pt x="233997" y="222885"/>
                  </a:lnTo>
                  <a:lnTo>
                    <a:pt x="291266" y="222885"/>
                  </a:lnTo>
                  <a:lnTo>
                    <a:pt x="335914" y="202882"/>
                  </a:lnTo>
                  <a:lnTo>
                    <a:pt x="335914" y="177164"/>
                  </a:lnTo>
                  <a:close/>
                </a:path>
                <a:path w="585470" h="1550035">
                  <a:moveTo>
                    <a:pt x="229234" y="53022"/>
                  </a:moveTo>
                  <a:lnTo>
                    <a:pt x="224472" y="60642"/>
                  </a:lnTo>
                  <a:lnTo>
                    <a:pt x="202564" y="70485"/>
                  </a:lnTo>
                  <a:lnTo>
                    <a:pt x="202564" y="95885"/>
                  </a:lnTo>
                  <a:lnTo>
                    <a:pt x="129539" y="213042"/>
                  </a:lnTo>
                  <a:lnTo>
                    <a:pt x="157249" y="213042"/>
                  </a:lnTo>
                  <a:lnTo>
                    <a:pt x="236219" y="86360"/>
                  </a:lnTo>
                  <a:lnTo>
                    <a:pt x="278017" y="86360"/>
                  </a:lnTo>
                  <a:lnTo>
                    <a:pt x="256539" y="71755"/>
                  </a:lnTo>
                  <a:lnTo>
                    <a:pt x="290557" y="56514"/>
                  </a:lnTo>
                  <a:lnTo>
                    <a:pt x="233997" y="56514"/>
                  </a:lnTo>
                  <a:lnTo>
                    <a:pt x="229234" y="53022"/>
                  </a:lnTo>
                  <a:close/>
                </a:path>
                <a:path w="585470" h="1550035">
                  <a:moveTo>
                    <a:pt x="278017" y="86360"/>
                  </a:moveTo>
                  <a:lnTo>
                    <a:pt x="236219" y="86360"/>
                  </a:lnTo>
                  <a:lnTo>
                    <a:pt x="335914" y="153987"/>
                  </a:lnTo>
                  <a:lnTo>
                    <a:pt x="335914" y="125730"/>
                  </a:lnTo>
                  <a:lnTo>
                    <a:pt x="278017" y="86360"/>
                  </a:lnTo>
                  <a:close/>
                </a:path>
                <a:path w="585470" h="1550035">
                  <a:moveTo>
                    <a:pt x="335914" y="10795"/>
                  </a:moveTo>
                  <a:lnTo>
                    <a:pt x="233997" y="56514"/>
                  </a:lnTo>
                  <a:lnTo>
                    <a:pt x="290557" y="56514"/>
                  </a:lnTo>
                  <a:lnTo>
                    <a:pt x="335914" y="36195"/>
                  </a:lnTo>
                  <a:lnTo>
                    <a:pt x="335914" y="10795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9221470" y="3567429"/>
              <a:ext cx="220345" cy="151130"/>
            </a:xfrm>
            <a:custGeom>
              <a:avLst/>
              <a:gdLst/>
              <a:ahLst/>
              <a:cxnLst/>
              <a:rect l="l" t="t" r="r" b="b"/>
              <a:pathLst>
                <a:path w="220345" h="151129">
                  <a:moveTo>
                    <a:pt x="13017" y="0"/>
                  </a:moveTo>
                  <a:lnTo>
                    <a:pt x="0" y="19367"/>
                  </a:lnTo>
                  <a:lnTo>
                    <a:pt x="207009" y="150812"/>
                  </a:lnTo>
                  <a:lnTo>
                    <a:pt x="220027" y="131445"/>
                  </a:lnTo>
                  <a:lnTo>
                    <a:pt x="13017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9217024" y="3262947"/>
              <a:ext cx="174625" cy="299720"/>
            </a:xfrm>
            <a:custGeom>
              <a:avLst/>
              <a:gdLst/>
              <a:ahLst/>
              <a:cxnLst/>
              <a:rect l="l" t="t" r="r" b="b"/>
              <a:pathLst>
                <a:path w="174625" h="299720">
                  <a:moveTo>
                    <a:pt x="12700" y="0"/>
                  </a:moveTo>
                  <a:lnTo>
                    <a:pt x="0" y="19685"/>
                  </a:lnTo>
                  <a:lnTo>
                    <a:pt x="91757" y="76200"/>
                  </a:lnTo>
                  <a:lnTo>
                    <a:pt x="104457" y="56514"/>
                  </a:lnTo>
                  <a:lnTo>
                    <a:pt x="12700" y="0"/>
                  </a:lnTo>
                  <a:close/>
                </a:path>
                <a:path w="174625" h="299720">
                  <a:moveTo>
                    <a:pt x="33972" y="203200"/>
                  </a:moveTo>
                  <a:lnTo>
                    <a:pt x="22225" y="223519"/>
                  </a:lnTo>
                  <a:lnTo>
                    <a:pt x="162877" y="299719"/>
                  </a:lnTo>
                  <a:lnTo>
                    <a:pt x="174307" y="279717"/>
                  </a:lnTo>
                  <a:lnTo>
                    <a:pt x="33972" y="20320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9221470" y="3734117"/>
              <a:ext cx="283210" cy="653415"/>
            </a:xfrm>
            <a:custGeom>
              <a:avLst/>
              <a:gdLst/>
              <a:ahLst/>
              <a:cxnLst/>
              <a:rect l="l" t="t" r="r" b="b"/>
              <a:pathLst>
                <a:path w="283209" h="653414">
                  <a:moveTo>
                    <a:pt x="13017" y="333375"/>
                  </a:moveTo>
                  <a:lnTo>
                    <a:pt x="0" y="352742"/>
                  </a:lnTo>
                  <a:lnTo>
                    <a:pt x="207009" y="484187"/>
                  </a:lnTo>
                  <a:lnTo>
                    <a:pt x="220027" y="464820"/>
                  </a:lnTo>
                  <a:lnTo>
                    <a:pt x="13017" y="333375"/>
                  </a:lnTo>
                  <a:close/>
                </a:path>
                <a:path w="283209" h="653414">
                  <a:moveTo>
                    <a:pt x="13017" y="166687"/>
                  </a:moveTo>
                  <a:lnTo>
                    <a:pt x="0" y="186055"/>
                  </a:lnTo>
                  <a:lnTo>
                    <a:pt x="207009" y="317500"/>
                  </a:lnTo>
                  <a:lnTo>
                    <a:pt x="220027" y="298132"/>
                  </a:lnTo>
                  <a:lnTo>
                    <a:pt x="13017" y="166687"/>
                  </a:lnTo>
                  <a:close/>
                </a:path>
                <a:path w="283209" h="653414">
                  <a:moveTo>
                    <a:pt x="13017" y="0"/>
                  </a:moveTo>
                  <a:lnTo>
                    <a:pt x="0" y="19367"/>
                  </a:lnTo>
                  <a:lnTo>
                    <a:pt x="207009" y="150812"/>
                  </a:lnTo>
                  <a:lnTo>
                    <a:pt x="220027" y="131445"/>
                  </a:lnTo>
                  <a:lnTo>
                    <a:pt x="13017" y="0"/>
                  </a:lnTo>
                  <a:close/>
                </a:path>
                <a:path w="283209" h="653414">
                  <a:moveTo>
                    <a:pt x="76200" y="502285"/>
                  </a:moveTo>
                  <a:lnTo>
                    <a:pt x="63182" y="521652"/>
                  </a:lnTo>
                  <a:lnTo>
                    <a:pt x="270192" y="653097"/>
                  </a:lnTo>
                  <a:lnTo>
                    <a:pt x="283209" y="633730"/>
                  </a:lnTo>
                  <a:lnTo>
                    <a:pt x="76200" y="50228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428480" y="4496434"/>
              <a:ext cx="238442" cy="276225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9086849" y="3690620"/>
              <a:ext cx="585470" cy="1550035"/>
            </a:xfrm>
            <a:custGeom>
              <a:avLst/>
              <a:gdLst/>
              <a:ahLst/>
              <a:cxnLst/>
              <a:rect l="l" t="t" r="r" b="b"/>
              <a:pathLst>
                <a:path w="585470" h="1550035">
                  <a:moveTo>
                    <a:pt x="202565" y="70484"/>
                  </a:moveTo>
                  <a:lnTo>
                    <a:pt x="105727" y="113982"/>
                  </a:lnTo>
                  <a:lnTo>
                    <a:pt x="105727" y="684847"/>
                  </a:lnTo>
                  <a:lnTo>
                    <a:pt x="111" y="1287779"/>
                  </a:lnTo>
                  <a:lnTo>
                    <a:pt x="0" y="1550034"/>
                  </a:lnTo>
                  <a:lnTo>
                    <a:pt x="23812" y="1550034"/>
                  </a:lnTo>
                  <a:lnTo>
                    <a:pt x="23812" y="1369694"/>
                  </a:lnTo>
                  <a:lnTo>
                    <a:pt x="81557" y="1343977"/>
                  </a:lnTo>
                  <a:lnTo>
                    <a:pt x="23812" y="1343977"/>
                  </a:lnTo>
                  <a:lnTo>
                    <a:pt x="23812" y="1318894"/>
                  </a:lnTo>
                  <a:lnTo>
                    <a:pt x="60807" y="1287779"/>
                  </a:lnTo>
                  <a:lnTo>
                    <a:pt x="24129" y="1287779"/>
                  </a:lnTo>
                  <a:lnTo>
                    <a:pt x="43179" y="1179194"/>
                  </a:lnTo>
                  <a:lnTo>
                    <a:pt x="69880" y="1179194"/>
                  </a:lnTo>
                  <a:lnTo>
                    <a:pt x="121539" y="1156017"/>
                  </a:lnTo>
                  <a:lnTo>
                    <a:pt x="47307" y="1156017"/>
                  </a:lnTo>
                  <a:lnTo>
                    <a:pt x="73659" y="1006157"/>
                  </a:lnTo>
                  <a:lnTo>
                    <a:pt x="156538" y="969009"/>
                  </a:lnTo>
                  <a:lnTo>
                    <a:pt x="99377" y="969009"/>
                  </a:lnTo>
                  <a:lnTo>
                    <a:pt x="112442" y="951547"/>
                  </a:lnTo>
                  <a:lnTo>
                    <a:pt x="83184" y="951547"/>
                  </a:lnTo>
                  <a:lnTo>
                    <a:pt x="106045" y="820102"/>
                  </a:lnTo>
                  <a:lnTo>
                    <a:pt x="187513" y="783589"/>
                  </a:lnTo>
                  <a:lnTo>
                    <a:pt x="130809" y="783589"/>
                  </a:lnTo>
                  <a:lnTo>
                    <a:pt x="143539" y="761047"/>
                  </a:lnTo>
                  <a:lnTo>
                    <a:pt x="116522" y="761047"/>
                  </a:lnTo>
                  <a:lnTo>
                    <a:pt x="129540" y="686752"/>
                  </a:lnTo>
                  <a:lnTo>
                    <a:pt x="129540" y="638174"/>
                  </a:lnTo>
                  <a:lnTo>
                    <a:pt x="186570" y="612774"/>
                  </a:lnTo>
                  <a:lnTo>
                    <a:pt x="129540" y="612774"/>
                  </a:lnTo>
                  <a:lnTo>
                    <a:pt x="129540" y="590867"/>
                  </a:lnTo>
                  <a:lnTo>
                    <a:pt x="157267" y="546417"/>
                  </a:lnTo>
                  <a:lnTo>
                    <a:pt x="129540" y="546417"/>
                  </a:lnTo>
                  <a:lnTo>
                    <a:pt x="129540" y="466724"/>
                  </a:lnTo>
                  <a:lnTo>
                    <a:pt x="186362" y="441324"/>
                  </a:lnTo>
                  <a:lnTo>
                    <a:pt x="129540" y="441324"/>
                  </a:lnTo>
                  <a:lnTo>
                    <a:pt x="129540" y="424179"/>
                  </a:lnTo>
                  <a:lnTo>
                    <a:pt x="157197" y="379729"/>
                  </a:lnTo>
                  <a:lnTo>
                    <a:pt x="129540" y="379729"/>
                  </a:lnTo>
                  <a:lnTo>
                    <a:pt x="129540" y="295274"/>
                  </a:lnTo>
                  <a:lnTo>
                    <a:pt x="186258" y="269874"/>
                  </a:lnTo>
                  <a:lnTo>
                    <a:pt x="129540" y="269874"/>
                  </a:lnTo>
                  <a:lnTo>
                    <a:pt x="129540" y="257492"/>
                  </a:lnTo>
                  <a:lnTo>
                    <a:pt x="157249" y="213042"/>
                  </a:lnTo>
                  <a:lnTo>
                    <a:pt x="129540" y="213042"/>
                  </a:lnTo>
                  <a:lnTo>
                    <a:pt x="129540" y="128587"/>
                  </a:lnTo>
                  <a:lnTo>
                    <a:pt x="202565" y="95884"/>
                  </a:lnTo>
                  <a:lnTo>
                    <a:pt x="202565" y="70484"/>
                  </a:lnTo>
                  <a:close/>
                </a:path>
                <a:path w="585470" h="1550035">
                  <a:moveTo>
                    <a:pt x="561340" y="945197"/>
                  </a:moveTo>
                  <a:lnTo>
                    <a:pt x="561340" y="1104899"/>
                  </a:lnTo>
                  <a:lnTo>
                    <a:pt x="23812" y="1343977"/>
                  </a:lnTo>
                  <a:lnTo>
                    <a:pt x="81557" y="1343977"/>
                  </a:lnTo>
                  <a:lnTo>
                    <a:pt x="561340" y="1130299"/>
                  </a:lnTo>
                  <a:lnTo>
                    <a:pt x="585152" y="1130299"/>
                  </a:lnTo>
                  <a:lnTo>
                    <a:pt x="585152" y="989012"/>
                  </a:lnTo>
                  <a:lnTo>
                    <a:pt x="561340" y="945197"/>
                  </a:lnTo>
                  <a:close/>
                </a:path>
                <a:path w="585470" h="1550035">
                  <a:moveTo>
                    <a:pt x="317817" y="1041082"/>
                  </a:moveTo>
                  <a:lnTo>
                    <a:pt x="313690" y="1044257"/>
                  </a:lnTo>
                  <a:lnTo>
                    <a:pt x="248920" y="1073467"/>
                  </a:lnTo>
                  <a:lnTo>
                    <a:pt x="248920" y="1098867"/>
                  </a:lnTo>
                  <a:lnTo>
                    <a:pt x="24129" y="1287779"/>
                  </a:lnTo>
                  <a:lnTo>
                    <a:pt x="60807" y="1287779"/>
                  </a:lnTo>
                  <a:lnTo>
                    <a:pt x="325437" y="1065212"/>
                  </a:lnTo>
                  <a:lnTo>
                    <a:pt x="523831" y="1065212"/>
                  </a:lnTo>
                  <a:lnTo>
                    <a:pt x="365759" y="1046479"/>
                  </a:lnTo>
                  <a:lnTo>
                    <a:pt x="377099" y="1041399"/>
                  </a:lnTo>
                  <a:lnTo>
                    <a:pt x="320675" y="1041399"/>
                  </a:lnTo>
                  <a:lnTo>
                    <a:pt x="317817" y="1041082"/>
                  </a:lnTo>
                  <a:close/>
                </a:path>
                <a:path w="585470" h="1550035">
                  <a:moveTo>
                    <a:pt x="585152" y="1130299"/>
                  </a:moveTo>
                  <a:lnTo>
                    <a:pt x="561340" y="1130299"/>
                  </a:lnTo>
                  <a:lnTo>
                    <a:pt x="561340" y="1262062"/>
                  </a:lnTo>
                  <a:lnTo>
                    <a:pt x="585152" y="1262062"/>
                  </a:lnTo>
                  <a:lnTo>
                    <a:pt x="585152" y="1130299"/>
                  </a:lnTo>
                  <a:close/>
                </a:path>
                <a:path w="585470" h="1550035">
                  <a:moveTo>
                    <a:pt x="69880" y="1179194"/>
                  </a:moveTo>
                  <a:lnTo>
                    <a:pt x="43179" y="1179194"/>
                  </a:lnTo>
                  <a:lnTo>
                    <a:pt x="47942" y="1189037"/>
                  </a:lnTo>
                  <a:lnTo>
                    <a:pt x="69880" y="1179194"/>
                  </a:lnTo>
                  <a:close/>
                </a:path>
                <a:path w="585470" h="1550035">
                  <a:moveTo>
                    <a:pt x="444817" y="789622"/>
                  </a:moveTo>
                  <a:lnTo>
                    <a:pt x="444817" y="814387"/>
                  </a:lnTo>
                  <a:lnTo>
                    <a:pt x="251459" y="900747"/>
                  </a:lnTo>
                  <a:lnTo>
                    <a:pt x="251459" y="926464"/>
                  </a:lnTo>
                  <a:lnTo>
                    <a:pt x="47307" y="1156017"/>
                  </a:lnTo>
                  <a:lnTo>
                    <a:pt x="121539" y="1156017"/>
                  </a:lnTo>
                  <a:lnTo>
                    <a:pt x="144892" y="1145539"/>
                  </a:lnTo>
                  <a:lnTo>
                    <a:pt x="87947" y="1145539"/>
                  </a:lnTo>
                  <a:lnTo>
                    <a:pt x="290829" y="917574"/>
                  </a:lnTo>
                  <a:lnTo>
                    <a:pt x="413730" y="917574"/>
                  </a:lnTo>
                  <a:lnTo>
                    <a:pt x="314007" y="898524"/>
                  </a:lnTo>
                  <a:lnTo>
                    <a:pt x="470852" y="828039"/>
                  </a:lnTo>
                  <a:lnTo>
                    <a:pt x="497927" y="828039"/>
                  </a:lnTo>
                  <a:lnTo>
                    <a:pt x="478318" y="791844"/>
                  </a:lnTo>
                  <a:lnTo>
                    <a:pt x="451484" y="791844"/>
                  </a:lnTo>
                  <a:lnTo>
                    <a:pt x="444817" y="789622"/>
                  </a:lnTo>
                  <a:close/>
                </a:path>
                <a:path w="585470" h="1550035">
                  <a:moveTo>
                    <a:pt x="248920" y="1073467"/>
                  </a:moveTo>
                  <a:lnTo>
                    <a:pt x="87947" y="1145539"/>
                  </a:lnTo>
                  <a:lnTo>
                    <a:pt x="144892" y="1145539"/>
                  </a:lnTo>
                  <a:lnTo>
                    <a:pt x="248920" y="1098867"/>
                  </a:lnTo>
                  <a:lnTo>
                    <a:pt x="248920" y="1073467"/>
                  </a:lnTo>
                  <a:close/>
                </a:path>
                <a:path w="585470" h="1550035">
                  <a:moveTo>
                    <a:pt x="523831" y="1065212"/>
                  </a:moveTo>
                  <a:lnTo>
                    <a:pt x="325437" y="1065212"/>
                  </a:lnTo>
                  <a:lnTo>
                    <a:pt x="561340" y="1093152"/>
                  </a:lnTo>
                  <a:lnTo>
                    <a:pt x="561340" y="1069657"/>
                  </a:lnTo>
                  <a:lnTo>
                    <a:pt x="523831" y="1065212"/>
                  </a:lnTo>
                  <a:close/>
                </a:path>
                <a:path w="585470" h="1550035">
                  <a:moveTo>
                    <a:pt x="505142" y="935037"/>
                  </a:moveTo>
                  <a:lnTo>
                    <a:pt x="505142" y="958532"/>
                  </a:lnTo>
                  <a:lnTo>
                    <a:pt x="320675" y="1041399"/>
                  </a:lnTo>
                  <a:lnTo>
                    <a:pt x="377099" y="1041399"/>
                  </a:lnTo>
                  <a:lnTo>
                    <a:pt x="545782" y="965834"/>
                  </a:lnTo>
                  <a:lnTo>
                    <a:pt x="561340" y="965834"/>
                  </a:lnTo>
                  <a:lnTo>
                    <a:pt x="561340" y="945197"/>
                  </a:lnTo>
                  <a:lnTo>
                    <a:pt x="558593" y="940117"/>
                  </a:lnTo>
                  <a:lnTo>
                    <a:pt x="531812" y="940117"/>
                  </a:lnTo>
                  <a:lnTo>
                    <a:pt x="505142" y="935037"/>
                  </a:lnTo>
                  <a:close/>
                </a:path>
                <a:path w="585470" h="1550035">
                  <a:moveTo>
                    <a:pt x="561340" y="965834"/>
                  </a:moveTo>
                  <a:lnTo>
                    <a:pt x="545782" y="965834"/>
                  </a:lnTo>
                  <a:lnTo>
                    <a:pt x="561340" y="994727"/>
                  </a:lnTo>
                  <a:lnTo>
                    <a:pt x="561340" y="965834"/>
                  </a:lnTo>
                  <a:close/>
                </a:path>
                <a:path w="585470" h="1550035">
                  <a:moveTo>
                    <a:pt x="251459" y="900747"/>
                  </a:moveTo>
                  <a:lnTo>
                    <a:pt x="99377" y="969009"/>
                  </a:lnTo>
                  <a:lnTo>
                    <a:pt x="156538" y="969009"/>
                  </a:lnTo>
                  <a:lnTo>
                    <a:pt x="251459" y="926464"/>
                  </a:lnTo>
                  <a:lnTo>
                    <a:pt x="251459" y="900747"/>
                  </a:lnTo>
                  <a:close/>
                </a:path>
                <a:path w="585470" h="1550035">
                  <a:moveTo>
                    <a:pt x="413730" y="917574"/>
                  </a:moveTo>
                  <a:lnTo>
                    <a:pt x="290829" y="917574"/>
                  </a:lnTo>
                  <a:lnTo>
                    <a:pt x="505142" y="958532"/>
                  </a:lnTo>
                  <a:lnTo>
                    <a:pt x="505142" y="935037"/>
                  </a:lnTo>
                  <a:lnTo>
                    <a:pt x="413730" y="917574"/>
                  </a:lnTo>
                  <a:close/>
                </a:path>
                <a:path w="585470" h="1550035">
                  <a:moveTo>
                    <a:pt x="254000" y="723264"/>
                  </a:moveTo>
                  <a:lnTo>
                    <a:pt x="248284" y="730884"/>
                  </a:lnTo>
                  <a:lnTo>
                    <a:pt x="219392" y="743902"/>
                  </a:lnTo>
                  <a:lnTo>
                    <a:pt x="219392" y="769302"/>
                  </a:lnTo>
                  <a:lnTo>
                    <a:pt x="83184" y="951547"/>
                  </a:lnTo>
                  <a:lnTo>
                    <a:pt x="112442" y="951547"/>
                  </a:lnTo>
                  <a:lnTo>
                    <a:pt x="262572" y="750887"/>
                  </a:lnTo>
                  <a:lnTo>
                    <a:pt x="333251" y="750887"/>
                  </a:lnTo>
                  <a:lnTo>
                    <a:pt x="292100" y="736599"/>
                  </a:lnTo>
                  <a:lnTo>
                    <a:pt x="317065" y="725487"/>
                  </a:lnTo>
                  <a:lnTo>
                    <a:pt x="260032" y="725487"/>
                  </a:lnTo>
                  <a:lnTo>
                    <a:pt x="254000" y="723264"/>
                  </a:lnTo>
                  <a:close/>
                </a:path>
                <a:path w="585470" h="1550035">
                  <a:moveTo>
                    <a:pt x="497927" y="828039"/>
                  </a:moveTo>
                  <a:lnTo>
                    <a:pt x="470852" y="828039"/>
                  </a:lnTo>
                  <a:lnTo>
                    <a:pt x="531812" y="940117"/>
                  </a:lnTo>
                  <a:lnTo>
                    <a:pt x="531812" y="890587"/>
                  </a:lnTo>
                  <a:lnTo>
                    <a:pt x="497927" y="828039"/>
                  </a:lnTo>
                  <a:close/>
                </a:path>
                <a:path w="585470" h="1550035">
                  <a:moveTo>
                    <a:pt x="531812" y="890587"/>
                  </a:moveTo>
                  <a:lnTo>
                    <a:pt x="531812" y="940117"/>
                  </a:lnTo>
                  <a:lnTo>
                    <a:pt x="558593" y="940117"/>
                  </a:lnTo>
                  <a:lnTo>
                    <a:pt x="531812" y="890587"/>
                  </a:lnTo>
                  <a:close/>
                </a:path>
                <a:path w="585470" h="1550035">
                  <a:moveTo>
                    <a:pt x="333251" y="750887"/>
                  </a:moveTo>
                  <a:lnTo>
                    <a:pt x="262572" y="750887"/>
                  </a:lnTo>
                  <a:lnTo>
                    <a:pt x="444817" y="814387"/>
                  </a:lnTo>
                  <a:lnTo>
                    <a:pt x="444817" y="789622"/>
                  </a:lnTo>
                  <a:lnTo>
                    <a:pt x="333251" y="750887"/>
                  </a:lnTo>
                  <a:close/>
                </a:path>
                <a:path w="585470" h="1550035">
                  <a:moveTo>
                    <a:pt x="423296" y="690244"/>
                  </a:moveTo>
                  <a:lnTo>
                    <a:pt x="396240" y="690244"/>
                  </a:lnTo>
                  <a:lnTo>
                    <a:pt x="451484" y="791844"/>
                  </a:lnTo>
                  <a:lnTo>
                    <a:pt x="451484" y="742314"/>
                  </a:lnTo>
                  <a:lnTo>
                    <a:pt x="423296" y="690244"/>
                  </a:lnTo>
                  <a:close/>
                </a:path>
                <a:path w="585470" h="1550035">
                  <a:moveTo>
                    <a:pt x="451484" y="742314"/>
                  </a:moveTo>
                  <a:lnTo>
                    <a:pt x="451484" y="791844"/>
                  </a:lnTo>
                  <a:lnTo>
                    <a:pt x="478318" y="791844"/>
                  </a:lnTo>
                  <a:lnTo>
                    <a:pt x="451484" y="742314"/>
                  </a:lnTo>
                  <a:close/>
                </a:path>
                <a:path w="585470" h="1550035">
                  <a:moveTo>
                    <a:pt x="219392" y="743902"/>
                  </a:moveTo>
                  <a:lnTo>
                    <a:pt x="130809" y="783589"/>
                  </a:lnTo>
                  <a:lnTo>
                    <a:pt x="187513" y="783589"/>
                  </a:lnTo>
                  <a:lnTo>
                    <a:pt x="219392" y="769302"/>
                  </a:lnTo>
                  <a:lnTo>
                    <a:pt x="219392" y="743902"/>
                  </a:lnTo>
                  <a:close/>
                </a:path>
                <a:path w="585470" h="1550035">
                  <a:moveTo>
                    <a:pt x="227965" y="563562"/>
                  </a:moveTo>
                  <a:lnTo>
                    <a:pt x="224154" y="570229"/>
                  </a:lnTo>
                  <a:lnTo>
                    <a:pt x="205104" y="578802"/>
                  </a:lnTo>
                  <a:lnTo>
                    <a:pt x="205104" y="604519"/>
                  </a:lnTo>
                  <a:lnTo>
                    <a:pt x="116522" y="761047"/>
                  </a:lnTo>
                  <a:lnTo>
                    <a:pt x="143539" y="761047"/>
                  </a:lnTo>
                  <a:lnTo>
                    <a:pt x="237490" y="594677"/>
                  </a:lnTo>
                  <a:lnTo>
                    <a:pt x="287369" y="594677"/>
                  </a:lnTo>
                  <a:lnTo>
                    <a:pt x="259397" y="580072"/>
                  </a:lnTo>
                  <a:lnTo>
                    <a:pt x="290571" y="566102"/>
                  </a:lnTo>
                  <a:lnTo>
                    <a:pt x="233045" y="566102"/>
                  </a:lnTo>
                  <a:lnTo>
                    <a:pt x="227965" y="563562"/>
                  </a:lnTo>
                  <a:close/>
                </a:path>
                <a:path w="585470" h="1550035">
                  <a:moveTo>
                    <a:pt x="382904" y="615632"/>
                  </a:moveTo>
                  <a:lnTo>
                    <a:pt x="382904" y="670559"/>
                  </a:lnTo>
                  <a:lnTo>
                    <a:pt x="260032" y="725487"/>
                  </a:lnTo>
                  <a:lnTo>
                    <a:pt x="317065" y="725487"/>
                  </a:lnTo>
                  <a:lnTo>
                    <a:pt x="396240" y="690244"/>
                  </a:lnTo>
                  <a:lnTo>
                    <a:pt x="423296" y="690244"/>
                  </a:lnTo>
                  <a:lnTo>
                    <a:pt x="382904" y="615632"/>
                  </a:lnTo>
                  <a:close/>
                </a:path>
                <a:path w="585470" h="1550035">
                  <a:moveTo>
                    <a:pt x="287369" y="594677"/>
                  </a:moveTo>
                  <a:lnTo>
                    <a:pt x="237490" y="594677"/>
                  </a:lnTo>
                  <a:lnTo>
                    <a:pt x="382904" y="670559"/>
                  </a:lnTo>
                  <a:lnTo>
                    <a:pt x="382904" y="636269"/>
                  </a:lnTo>
                  <a:lnTo>
                    <a:pt x="367029" y="636269"/>
                  </a:lnTo>
                  <a:lnTo>
                    <a:pt x="287369" y="594677"/>
                  </a:lnTo>
                  <a:close/>
                </a:path>
                <a:path w="585470" h="1550035">
                  <a:moveTo>
                    <a:pt x="359727" y="545782"/>
                  </a:moveTo>
                  <a:lnTo>
                    <a:pt x="335915" y="545782"/>
                  </a:lnTo>
                  <a:lnTo>
                    <a:pt x="335915" y="579119"/>
                  </a:lnTo>
                  <a:lnTo>
                    <a:pt x="367029" y="636269"/>
                  </a:lnTo>
                  <a:lnTo>
                    <a:pt x="367029" y="586422"/>
                  </a:lnTo>
                  <a:lnTo>
                    <a:pt x="359727" y="573404"/>
                  </a:lnTo>
                  <a:lnTo>
                    <a:pt x="359727" y="545782"/>
                  </a:lnTo>
                  <a:close/>
                </a:path>
                <a:path w="585470" h="1550035">
                  <a:moveTo>
                    <a:pt x="367029" y="586422"/>
                  </a:moveTo>
                  <a:lnTo>
                    <a:pt x="367029" y="636269"/>
                  </a:lnTo>
                  <a:lnTo>
                    <a:pt x="382904" y="636269"/>
                  </a:lnTo>
                  <a:lnTo>
                    <a:pt x="382904" y="615632"/>
                  </a:lnTo>
                  <a:lnTo>
                    <a:pt x="367029" y="586422"/>
                  </a:lnTo>
                  <a:close/>
                </a:path>
                <a:path w="585470" h="1550035">
                  <a:moveTo>
                    <a:pt x="205104" y="578802"/>
                  </a:moveTo>
                  <a:lnTo>
                    <a:pt x="129540" y="612774"/>
                  </a:lnTo>
                  <a:lnTo>
                    <a:pt x="186570" y="612774"/>
                  </a:lnTo>
                  <a:lnTo>
                    <a:pt x="205104" y="604519"/>
                  </a:lnTo>
                  <a:lnTo>
                    <a:pt x="205104" y="578802"/>
                  </a:lnTo>
                  <a:close/>
                </a:path>
                <a:path w="585470" h="1550035">
                  <a:moveTo>
                    <a:pt x="359727" y="0"/>
                  </a:moveTo>
                  <a:lnTo>
                    <a:pt x="335915" y="10794"/>
                  </a:lnTo>
                  <a:lnTo>
                    <a:pt x="335915" y="520064"/>
                  </a:lnTo>
                  <a:lnTo>
                    <a:pt x="233045" y="566102"/>
                  </a:lnTo>
                  <a:lnTo>
                    <a:pt x="290571" y="566102"/>
                  </a:lnTo>
                  <a:lnTo>
                    <a:pt x="335915" y="545782"/>
                  </a:lnTo>
                  <a:lnTo>
                    <a:pt x="359727" y="545782"/>
                  </a:lnTo>
                  <a:lnTo>
                    <a:pt x="359727" y="0"/>
                  </a:lnTo>
                  <a:close/>
                </a:path>
                <a:path w="585470" h="1550035">
                  <a:moveTo>
                    <a:pt x="224790" y="393699"/>
                  </a:moveTo>
                  <a:lnTo>
                    <a:pt x="220345" y="400684"/>
                  </a:lnTo>
                  <a:lnTo>
                    <a:pt x="198437" y="410527"/>
                  </a:lnTo>
                  <a:lnTo>
                    <a:pt x="198437" y="435927"/>
                  </a:lnTo>
                  <a:lnTo>
                    <a:pt x="129540" y="546417"/>
                  </a:lnTo>
                  <a:lnTo>
                    <a:pt x="157267" y="546417"/>
                  </a:lnTo>
                  <a:lnTo>
                    <a:pt x="232727" y="425449"/>
                  </a:lnTo>
                  <a:lnTo>
                    <a:pt x="277556" y="425449"/>
                  </a:lnTo>
                  <a:lnTo>
                    <a:pt x="253682" y="411162"/>
                  </a:lnTo>
                  <a:lnTo>
                    <a:pt x="286291" y="396557"/>
                  </a:lnTo>
                  <a:lnTo>
                    <a:pt x="229552" y="396557"/>
                  </a:lnTo>
                  <a:lnTo>
                    <a:pt x="224790" y="393699"/>
                  </a:lnTo>
                  <a:close/>
                </a:path>
                <a:path w="585470" h="1550035">
                  <a:moveTo>
                    <a:pt x="277556" y="425449"/>
                  </a:moveTo>
                  <a:lnTo>
                    <a:pt x="232727" y="425449"/>
                  </a:lnTo>
                  <a:lnTo>
                    <a:pt x="335915" y="487679"/>
                  </a:lnTo>
                  <a:lnTo>
                    <a:pt x="335915" y="460374"/>
                  </a:lnTo>
                  <a:lnTo>
                    <a:pt x="277556" y="425449"/>
                  </a:lnTo>
                  <a:close/>
                </a:path>
                <a:path w="585470" h="1550035">
                  <a:moveTo>
                    <a:pt x="198437" y="410527"/>
                  </a:moveTo>
                  <a:lnTo>
                    <a:pt x="129540" y="441324"/>
                  </a:lnTo>
                  <a:lnTo>
                    <a:pt x="186362" y="441324"/>
                  </a:lnTo>
                  <a:lnTo>
                    <a:pt x="198437" y="435927"/>
                  </a:lnTo>
                  <a:lnTo>
                    <a:pt x="198437" y="410527"/>
                  </a:lnTo>
                  <a:close/>
                </a:path>
                <a:path w="585470" h="1550035">
                  <a:moveTo>
                    <a:pt x="335915" y="348614"/>
                  </a:moveTo>
                  <a:lnTo>
                    <a:pt x="229552" y="396557"/>
                  </a:lnTo>
                  <a:lnTo>
                    <a:pt x="286291" y="396557"/>
                  </a:lnTo>
                  <a:lnTo>
                    <a:pt x="335915" y="374332"/>
                  </a:lnTo>
                  <a:lnTo>
                    <a:pt x="335915" y="348614"/>
                  </a:lnTo>
                  <a:close/>
                </a:path>
                <a:path w="585470" h="1550035">
                  <a:moveTo>
                    <a:pt x="229234" y="219709"/>
                  </a:moveTo>
                  <a:lnTo>
                    <a:pt x="224472" y="227329"/>
                  </a:lnTo>
                  <a:lnTo>
                    <a:pt x="202565" y="237172"/>
                  </a:lnTo>
                  <a:lnTo>
                    <a:pt x="202565" y="262572"/>
                  </a:lnTo>
                  <a:lnTo>
                    <a:pt x="129540" y="379729"/>
                  </a:lnTo>
                  <a:lnTo>
                    <a:pt x="157197" y="379729"/>
                  </a:lnTo>
                  <a:lnTo>
                    <a:pt x="236220" y="252729"/>
                  </a:lnTo>
                  <a:lnTo>
                    <a:pt x="277551" y="252729"/>
                  </a:lnTo>
                  <a:lnTo>
                    <a:pt x="256540" y="238442"/>
                  </a:lnTo>
                  <a:lnTo>
                    <a:pt x="291266" y="222884"/>
                  </a:lnTo>
                  <a:lnTo>
                    <a:pt x="233997" y="222884"/>
                  </a:lnTo>
                  <a:lnTo>
                    <a:pt x="229234" y="219709"/>
                  </a:lnTo>
                  <a:close/>
                </a:path>
                <a:path w="585470" h="1550035">
                  <a:moveTo>
                    <a:pt x="277551" y="252729"/>
                  </a:moveTo>
                  <a:lnTo>
                    <a:pt x="236220" y="252729"/>
                  </a:lnTo>
                  <a:lnTo>
                    <a:pt x="335915" y="320674"/>
                  </a:lnTo>
                  <a:lnTo>
                    <a:pt x="335915" y="292417"/>
                  </a:lnTo>
                  <a:lnTo>
                    <a:pt x="277551" y="252729"/>
                  </a:lnTo>
                  <a:close/>
                </a:path>
                <a:path w="585470" h="1550035">
                  <a:moveTo>
                    <a:pt x="202565" y="237172"/>
                  </a:moveTo>
                  <a:lnTo>
                    <a:pt x="129540" y="269874"/>
                  </a:lnTo>
                  <a:lnTo>
                    <a:pt x="186258" y="269874"/>
                  </a:lnTo>
                  <a:lnTo>
                    <a:pt x="202565" y="262572"/>
                  </a:lnTo>
                  <a:lnTo>
                    <a:pt x="202565" y="237172"/>
                  </a:lnTo>
                  <a:close/>
                </a:path>
                <a:path w="585470" h="1550035">
                  <a:moveTo>
                    <a:pt x="335915" y="177164"/>
                  </a:moveTo>
                  <a:lnTo>
                    <a:pt x="233997" y="222884"/>
                  </a:lnTo>
                  <a:lnTo>
                    <a:pt x="291266" y="222884"/>
                  </a:lnTo>
                  <a:lnTo>
                    <a:pt x="335915" y="202882"/>
                  </a:lnTo>
                  <a:lnTo>
                    <a:pt x="335915" y="177164"/>
                  </a:lnTo>
                  <a:close/>
                </a:path>
                <a:path w="585470" h="1550035">
                  <a:moveTo>
                    <a:pt x="229234" y="53022"/>
                  </a:moveTo>
                  <a:lnTo>
                    <a:pt x="224472" y="60642"/>
                  </a:lnTo>
                  <a:lnTo>
                    <a:pt x="202565" y="70484"/>
                  </a:lnTo>
                  <a:lnTo>
                    <a:pt x="202565" y="95884"/>
                  </a:lnTo>
                  <a:lnTo>
                    <a:pt x="129540" y="213042"/>
                  </a:lnTo>
                  <a:lnTo>
                    <a:pt x="157249" y="213042"/>
                  </a:lnTo>
                  <a:lnTo>
                    <a:pt x="236220" y="86359"/>
                  </a:lnTo>
                  <a:lnTo>
                    <a:pt x="278017" y="86359"/>
                  </a:lnTo>
                  <a:lnTo>
                    <a:pt x="256540" y="71754"/>
                  </a:lnTo>
                  <a:lnTo>
                    <a:pt x="290557" y="56514"/>
                  </a:lnTo>
                  <a:lnTo>
                    <a:pt x="233997" y="56514"/>
                  </a:lnTo>
                  <a:lnTo>
                    <a:pt x="229234" y="53022"/>
                  </a:lnTo>
                  <a:close/>
                </a:path>
                <a:path w="585470" h="1550035">
                  <a:moveTo>
                    <a:pt x="278017" y="86359"/>
                  </a:moveTo>
                  <a:lnTo>
                    <a:pt x="236220" y="86359"/>
                  </a:lnTo>
                  <a:lnTo>
                    <a:pt x="335915" y="153987"/>
                  </a:lnTo>
                  <a:lnTo>
                    <a:pt x="335915" y="125729"/>
                  </a:lnTo>
                  <a:lnTo>
                    <a:pt x="278017" y="86359"/>
                  </a:lnTo>
                  <a:close/>
                </a:path>
                <a:path w="585470" h="1550035">
                  <a:moveTo>
                    <a:pt x="335915" y="10794"/>
                  </a:moveTo>
                  <a:lnTo>
                    <a:pt x="233997" y="56514"/>
                  </a:lnTo>
                  <a:lnTo>
                    <a:pt x="290557" y="56514"/>
                  </a:lnTo>
                  <a:lnTo>
                    <a:pt x="335915" y="36194"/>
                  </a:lnTo>
                  <a:lnTo>
                    <a:pt x="335915" y="10794"/>
                  </a:lnTo>
                  <a:close/>
                </a:path>
              </a:pathLst>
            </a:custGeom>
            <a:solidFill>
              <a:srgbClr val="C6C3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936355" y="3671570"/>
              <a:ext cx="272415" cy="1010285"/>
            </a:xfrm>
            <a:custGeom>
              <a:avLst/>
              <a:gdLst/>
              <a:ahLst/>
              <a:cxnLst/>
              <a:rect l="l" t="t" r="r" b="b"/>
              <a:pathLst>
                <a:path w="272415" h="1010285">
                  <a:moveTo>
                    <a:pt x="13017" y="858837"/>
                  </a:moveTo>
                  <a:lnTo>
                    <a:pt x="0" y="878204"/>
                  </a:lnTo>
                  <a:lnTo>
                    <a:pt x="207010" y="1009967"/>
                  </a:lnTo>
                  <a:lnTo>
                    <a:pt x="220027" y="990282"/>
                  </a:lnTo>
                  <a:lnTo>
                    <a:pt x="13017" y="858837"/>
                  </a:lnTo>
                  <a:close/>
                </a:path>
                <a:path w="272415" h="1010285">
                  <a:moveTo>
                    <a:pt x="45720" y="677544"/>
                  </a:moveTo>
                  <a:lnTo>
                    <a:pt x="32702" y="696912"/>
                  </a:lnTo>
                  <a:lnTo>
                    <a:pt x="239712" y="828357"/>
                  </a:lnTo>
                  <a:lnTo>
                    <a:pt x="252412" y="808989"/>
                  </a:lnTo>
                  <a:lnTo>
                    <a:pt x="45720" y="677544"/>
                  </a:lnTo>
                  <a:close/>
                </a:path>
                <a:path w="272415" h="1010285">
                  <a:moveTo>
                    <a:pt x="65404" y="500062"/>
                  </a:moveTo>
                  <a:lnTo>
                    <a:pt x="52387" y="519429"/>
                  </a:lnTo>
                  <a:lnTo>
                    <a:pt x="259397" y="650874"/>
                  </a:lnTo>
                  <a:lnTo>
                    <a:pt x="272415" y="631507"/>
                  </a:lnTo>
                  <a:lnTo>
                    <a:pt x="65404" y="500062"/>
                  </a:lnTo>
                  <a:close/>
                </a:path>
                <a:path w="272415" h="1010285">
                  <a:moveTo>
                    <a:pt x="65404" y="333374"/>
                  </a:moveTo>
                  <a:lnTo>
                    <a:pt x="52387" y="352742"/>
                  </a:lnTo>
                  <a:lnTo>
                    <a:pt x="259397" y="484187"/>
                  </a:lnTo>
                  <a:lnTo>
                    <a:pt x="272415" y="464819"/>
                  </a:lnTo>
                  <a:lnTo>
                    <a:pt x="65404" y="333374"/>
                  </a:lnTo>
                  <a:close/>
                </a:path>
                <a:path w="272415" h="1010285">
                  <a:moveTo>
                    <a:pt x="65404" y="166687"/>
                  </a:moveTo>
                  <a:lnTo>
                    <a:pt x="52387" y="186054"/>
                  </a:lnTo>
                  <a:lnTo>
                    <a:pt x="259397" y="317499"/>
                  </a:lnTo>
                  <a:lnTo>
                    <a:pt x="272415" y="298132"/>
                  </a:lnTo>
                  <a:lnTo>
                    <a:pt x="65404" y="166687"/>
                  </a:lnTo>
                  <a:close/>
                </a:path>
                <a:path w="272415" h="1010285">
                  <a:moveTo>
                    <a:pt x="65404" y="0"/>
                  </a:moveTo>
                  <a:lnTo>
                    <a:pt x="52387" y="19367"/>
                  </a:lnTo>
                  <a:lnTo>
                    <a:pt x="259397" y="150812"/>
                  </a:lnTo>
                  <a:lnTo>
                    <a:pt x="272415" y="131444"/>
                  </a:lnTo>
                  <a:lnTo>
                    <a:pt x="65404" y="0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885237" y="4727575"/>
              <a:ext cx="239395" cy="317817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8897620" y="2900679"/>
              <a:ext cx="548640" cy="2130425"/>
            </a:xfrm>
            <a:custGeom>
              <a:avLst/>
              <a:gdLst/>
              <a:ahLst/>
              <a:cxnLst/>
              <a:rect l="l" t="t" r="r" b="b"/>
              <a:pathLst>
                <a:path w="548640" h="2130425">
                  <a:moveTo>
                    <a:pt x="126210" y="2001202"/>
                  </a:moveTo>
                  <a:lnTo>
                    <a:pt x="98107" y="2001202"/>
                  </a:lnTo>
                  <a:lnTo>
                    <a:pt x="182562" y="2130107"/>
                  </a:lnTo>
                  <a:lnTo>
                    <a:pt x="202564" y="2117407"/>
                  </a:lnTo>
                  <a:lnTo>
                    <a:pt x="126210" y="2001202"/>
                  </a:lnTo>
                  <a:close/>
                </a:path>
                <a:path w="548640" h="2130425">
                  <a:moveTo>
                    <a:pt x="23495" y="1844992"/>
                  </a:moveTo>
                  <a:lnTo>
                    <a:pt x="3492" y="1857375"/>
                  </a:lnTo>
                  <a:lnTo>
                    <a:pt x="84454" y="1980247"/>
                  </a:lnTo>
                  <a:lnTo>
                    <a:pt x="0" y="1997392"/>
                  </a:lnTo>
                  <a:lnTo>
                    <a:pt x="4762" y="2019935"/>
                  </a:lnTo>
                  <a:lnTo>
                    <a:pt x="98107" y="2001202"/>
                  </a:lnTo>
                  <a:lnTo>
                    <a:pt x="126210" y="2001202"/>
                  </a:lnTo>
                  <a:lnTo>
                    <a:pt x="122872" y="1996122"/>
                  </a:lnTo>
                  <a:lnTo>
                    <a:pt x="208279" y="1978977"/>
                  </a:lnTo>
                  <a:lnTo>
                    <a:pt x="207552" y="1975485"/>
                  </a:lnTo>
                  <a:lnTo>
                    <a:pt x="109220" y="1975485"/>
                  </a:lnTo>
                  <a:lnTo>
                    <a:pt x="23495" y="1844992"/>
                  </a:lnTo>
                  <a:close/>
                </a:path>
                <a:path w="548640" h="2130425">
                  <a:moveTo>
                    <a:pt x="203517" y="1956117"/>
                  </a:moveTo>
                  <a:lnTo>
                    <a:pt x="109220" y="1975485"/>
                  </a:lnTo>
                  <a:lnTo>
                    <a:pt x="207552" y="1975485"/>
                  </a:lnTo>
                  <a:lnTo>
                    <a:pt x="203517" y="1956117"/>
                  </a:lnTo>
                  <a:close/>
                </a:path>
                <a:path w="548640" h="2130425">
                  <a:moveTo>
                    <a:pt x="150783" y="1808797"/>
                  </a:moveTo>
                  <a:lnTo>
                    <a:pt x="123825" y="1808797"/>
                  </a:lnTo>
                  <a:lnTo>
                    <a:pt x="206375" y="1954847"/>
                  </a:lnTo>
                  <a:lnTo>
                    <a:pt x="227012" y="1943735"/>
                  </a:lnTo>
                  <a:lnTo>
                    <a:pt x="150783" y="1808797"/>
                  </a:lnTo>
                  <a:close/>
                </a:path>
                <a:path w="548640" h="2130425">
                  <a:moveTo>
                    <a:pt x="58778" y="1645920"/>
                  </a:moveTo>
                  <a:lnTo>
                    <a:pt x="54609" y="1645920"/>
                  </a:lnTo>
                  <a:lnTo>
                    <a:pt x="37147" y="1655445"/>
                  </a:lnTo>
                  <a:lnTo>
                    <a:pt x="111442" y="1787525"/>
                  </a:lnTo>
                  <a:lnTo>
                    <a:pt x="22859" y="1803082"/>
                  </a:lnTo>
                  <a:lnTo>
                    <a:pt x="27304" y="1825942"/>
                  </a:lnTo>
                  <a:lnTo>
                    <a:pt x="123825" y="1808797"/>
                  </a:lnTo>
                  <a:lnTo>
                    <a:pt x="150783" y="1808797"/>
                  </a:lnTo>
                  <a:lnTo>
                    <a:pt x="148272" y="1804352"/>
                  </a:lnTo>
                  <a:lnTo>
                    <a:pt x="242252" y="1787842"/>
                  </a:lnTo>
                  <a:lnTo>
                    <a:pt x="241336" y="1783080"/>
                  </a:lnTo>
                  <a:lnTo>
                    <a:pt x="136207" y="1783080"/>
                  </a:lnTo>
                  <a:lnTo>
                    <a:pt x="58778" y="1645920"/>
                  </a:lnTo>
                  <a:close/>
                </a:path>
                <a:path w="548640" h="2130425">
                  <a:moveTo>
                    <a:pt x="226695" y="1719262"/>
                  </a:moveTo>
                  <a:lnTo>
                    <a:pt x="226695" y="1767205"/>
                  </a:lnTo>
                  <a:lnTo>
                    <a:pt x="136207" y="1783080"/>
                  </a:lnTo>
                  <a:lnTo>
                    <a:pt x="241336" y="1783080"/>
                  </a:lnTo>
                  <a:lnTo>
                    <a:pt x="239077" y="1771332"/>
                  </a:lnTo>
                  <a:lnTo>
                    <a:pt x="252095" y="1764347"/>
                  </a:lnTo>
                  <a:lnTo>
                    <a:pt x="226695" y="1719262"/>
                  </a:lnTo>
                  <a:close/>
                </a:path>
                <a:path w="548640" h="2130425">
                  <a:moveTo>
                    <a:pt x="175869" y="1629410"/>
                  </a:moveTo>
                  <a:lnTo>
                    <a:pt x="148589" y="1629410"/>
                  </a:lnTo>
                  <a:lnTo>
                    <a:pt x="226695" y="1767205"/>
                  </a:lnTo>
                  <a:lnTo>
                    <a:pt x="226695" y="1719262"/>
                  </a:lnTo>
                  <a:lnTo>
                    <a:pt x="175869" y="1629410"/>
                  </a:lnTo>
                  <a:close/>
                </a:path>
                <a:path w="548640" h="2130425">
                  <a:moveTo>
                    <a:pt x="82867" y="1464945"/>
                  </a:moveTo>
                  <a:lnTo>
                    <a:pt x="61912" y="1476057"/>
                  </a:lnTo>
                  <a:lnTo>
                    <a:pt x="136525" y="1607820"/>
                  </a:lnTo>
                  <a:lnTo>
                    <a:pt x="47942" y="1623695"/>
                  </a:lnTo>
                  <a:lnTo>
                    <a:pt x="52070" y="1646237"/>
                  </a:lnTo>
                  <a:lnTo>
                    <a:pt x="54609" y="1645920"/>
                  </a:lnTo>
                  <a:lnTo>
                    <a:pt x="58778" y="1645920"/>
                  </a:lnTo>
                  <a:lnTo>
                    <a:pt x="58420" y="1645285"/>
                  </a:lnTo>
                  <a:lnTo>
                    <a:pt x="148589" y="1629410"/>
                  </a:lnTo>
                  <a:lnTo>
                    <a:pt x="175869" y="1629410"/>
                  </a:lnTo>
                  <a:lnTo>
                    <a:pt x="173354" y="1624965"/>
                  </a:lnTo>
                  <a:lnTo>
                    <a:pt x="267334" y="1608455"/>
                  </a:lnTo>
                  <a:lnTo>
                    <a:pt x="266447" y="1603692"/>
                  </a:lnTo>
                  <a:lnTo>
                    <a:pt x="161289" y="1603692"/>
                  </a:lnTo>
                  <a:lnTo>
                    <a:pt x="82867" y="1464945"/>
                  </a:lnTo>
                  <a:close/>
                </a:path>
                <a:path w="548640" h="2130425">
                  <a:moveTo>
                    <a:pt x="211252" y="1448752"/>
                  </a:moveTo>
                  <a:lnTo>
                    <a:pt x="184150" y="1448752"/>
                  </a:lnTo>
                  <a:lnTo>
                    <a:pt x="261620" y="1585912"/>
                  </a:lnTo>
                  <a:lnTo>
                    <a:pt x="161289" y="1603692"/>
                  </a:lnTo>
                  <a:lnTo>
                    <a:pt x="266447" y="1603692"/>
                  </a:lnTo>
                  <a:lnTo>
                    <a:pt x="263842" y="1589722"/>
                  </a:lnTo>
                  <a:lnTo>
                    <a:pt x="276595" y="1589722"/>
                  </a:lnTo>
                  <a:lnTo>
                    <a:pt x="287654" y="1583690"/>
                  </a:lnTo>
                  <a:lnTo>
                    <a:pt x="211252" y="1448752"/>
                  </a:lnTo>
                  <a:close/>
                </a:path>
                <a:path w="548640" h="2130425">
                  <a:moveTo>
                    <a:pt x="276595" y="1589722"/>
                  </a:moveTo>
                  <a:lnTo>
                    <a:pt x="263842" y="1589722"/>
                  </a:lnTo>
                  <a:lnTo>
                    <a:pt x="266700" y="1595120"/>
                  </a:lnTo>
                  <a:lnTo>
                    <a:pt x="276595" y="1589722"/>
                  </a:lnTo>
                  <a:close/>
                </a:path>
                <a:path w="548640" h="2130425">
                  <a:moveTo>
                    <a:pt x="144331" y="1130300"/>
                  </a:moveTo>
                  <a:lnTo>
                    <a:pt x="116839" y="1130300"/>
                  </a:lnTo>
                  <a:lnTo>
                    <a:pt x="185737" y="1242060"/>
                  </a:lnTo>
                  <a:lnTo>
                    <a:pt x="107950" y="1264920"/>
                  </a:lnTo>
                  <a:lnTo>
                    <a:pt x="114617" y="1286510"/>
                  </a:lnTo>
                  <a:lnTo>
                    <a:pt x="97472" y="1295400"/>
                  </a:lnTo>
                  <a:lnTo>
                    <a:pt x="172084" y="1427480"/>
                  </a:lnTo>
                  <a:lnTo>
                    <a:pt x="83502" y="1443037"/>
                  </a:lnTo>
                  <a:lnTo>
                    <a:pt x="87629" y="1465897"/>
                  </a:lnTo>
                  <a:lnTo>
                    <a:pt x="184150" y="1448752"/>
                  </a:lnTo>
                  <a:lnTo>
                    <a:pt x="211252" y="1448752"/>
                  </a:lnTo>
                  <a:lnTo>
                    <a:pt x="208914" y="1444625"/>
                  </a:lnTo>
                  <a:lnTo>
                    <a:pt x="302577" y="1428115"/>
                  </a:lnTo>
                  <a:lnTo>
                    <a:pt x="301660" y="1423035"/>
                  </a:lnTo>
                  <a:lnTo>
                    <a:pt x="196850" y="1423035"/>
                  </a:lnTo>
                  <a:lnTo>
                    <a:pt x="119062" y="1285875"/>
                  </a:lnTo>
                  <a:lnTo>
                    <a:pt x="198437" y="1262697"/>
                  </a:lnTo>
                  <a:lnTo>
                    <a:pt x="225937" y="1262697"/>
                  </a:lnTo>
                  <a:lnTo>
                    <a:pt x="221614" y="1255712"/>
                  </a:lnTo>
                  <a:lnTo>
                    <a:pt x="280034" y="1238567"/>
                  </a:lnTo>
                  <a:lnTo>
                    <a:pt x="282438" y="1238567"/>
                  </a:lnTo>
                  <a:lnTo>
                    <a:pt x="284797" y="1237297"/>
                  </a:lnTo>
                  <a:lnTo>
                    <a:pt x="290935" y="1235392"/>
                  </a:lnTo>
                  <a:lnTo>
                    <a:pt x="209232" y="1235392"/>
                  </a:lnTo>
                  <a:lnTo>
                    <a:pt x="144331" y="1130300"/>
                  </a:lnTo>
                  <a:close/>
                </a:path>
                <a:path w="548640" h="2130425">
                  <a:moveTo>
                    <a:pt x="298450" y="1405255"/>
                  </a:moveTo>
                  <a:lnTo>
                    <a:pt x="196850" y="1423035"/>
                  </a:lnTo>
                  <a:lnTo>
                    <a:pt x="301660" y="1423035"/>
                  </a:lnTo>
                  <a:lnTo>
                    <a:pt x="298450" y="1405255"/>
                  </a:lnTo>
                  <a:close/>
                </a:path>
                <a:path w="548640" h="2130425">
                  <a:moveTo>
                    <a:pt x="225937" y="1262697"/>
                  </a:moveTo>
                  <a:lnTo>
                    <a:pt x="198437" y="1262697"/>
                  </a:lnTo>
                  <a:lnTo>
                    <a:pt x="280670" y="1396047"/>
                  </a:lnTo>
                  <a:lnTo>
                    <a:pt x="300989" y="1383982"/>
                  </a:lnTo>
                  <a:lnTo>
                    <a:pt x="225937" y="1262697"/>
                  </a:lnTo>
                  <a:close/>
                </a:path>
                <a:path w="548640" h="2130425">
                  <a:moveTo>
                    <a:pt x="282438" y="1238567"/>
                  </a:moveTo>
                  <a:lnTo>
                    <a:pt x="280034" y="1238567"/>
                  </a:lnTo>
                  <a:lnTo>
                    <a:pt x="280670" y="1239520"/>
                  </a:lnTo>
                  <a:lnTo>
                    <a:pt x="282438" y="1238567"/>
                  </a:lnTo>
                  <a:close/>
                </a:path>
                <a:path w="548640" h="2130425">
                  <a:moveTo>
                    <a:pt x="267334" y="1173162"/>
                  </a:moveTo>
                  <a:lnTo>
                    <a:pt x="267334" y="1218247"/>
                  </a:lnTo>
                  <a:lnTo>
                    <a:pt x="209232" y="1235392"/>
                  </a:lnTo>
                  <a:lnTo>
                    <a:pt x="290935" y="1235392"/>
                  </a:lnTo>
                  <a:lnTo>
                    <a:pt x="294004" y="1234440"/>
                  </a:lnTo>
                  <a:lnTo>
                    <a:pt x="293370" y="1232217"/>
                  </a:lnTo>
                  <a:lnTo>
                    <a:pt x="300989" y="1227772"/>
                  </a:lnTo>
                  <a:lnTo>
                    <a:pt x="267334" y="1173162"/>
                  </a:lnTo>
                  <a:close/>
                </a:path>
                <a:path w="548640" h="2130425">
                  <a:moveTo>
                    <a:pt x="225753" y="1106170"/>
                  </a:moveTo>
                  <a:lnTo>
                    <a:pt x="198437" y="1106170"/>
                  </a:lnTo>
                  <a:lnTo>
                    <a:pt x="267334" y="1218247"/>
                  </a:lnTo>
                  <a:lnTo>
                    <a:pt x="267334" y="1173162"/>
                  </a:lnTo>
                  <a:lnTo>
                    <a:pt x="225753" y="1106170"/>
                  </a:lnTo>
                  <a:close/>
                </a:path>
                <a:path w="548640" h="2130425">
                  <a:moveTo>
                    <a:pt x="144146" y="973772"/>
                  </a:moveTo>
                  <a:lnTo>
                    <a:pt x="116839" y="973772"/>
                  </a:lnTo>
                  <a:lnTo>
                    <a:pt x="185737" y="1085850"/>
                  </a:lnTo>
                  <a:lnTo>
                    <a:pt x="107950" y="1108710"/>
                  </a:lnTo>
                  <a:lnTo>
                    <a:pt x="112077" y="1122045"/>
                  </a:lnTo>
                  <a:lnTo>
                    <a:pt x="111759" y="1122045"/>
                  </a:lnTo>
                  <a:lnTo>
                    <a:pt x="112395" y="1123315"/>
                  </a:lnTo>
                  <a:lnTo>
                    <a:pt x="114617" y="1130935"/>
                  </a:lnTo>
                  <a:lnTo>
                    <a:pt x="116839" y="1130300"/>
                  </a:lnTo>
                  <a:lnTo>
                    <a:pt x="144331" y="1130300"/>
                  </a:lnTo>
                  <a:lnTo>
                    <a:pt x="140017" y="1123315"/>
                  </a:lnTo>
                  <a:lnTo>
                    <a:pt x="198437" y="1106170"/>
                  </a:lnTo>
                  <a:lnTo>
                    <a:pt x="225753" y="1106170"/>
                  </a:lnTo>
                  <a:lnTo>
                    <a:pt x="221614" y="1099502"/>
                  </a:lnTo>
                  <a:lnTo>
                    <a:pt x="280034" y="1082357"/>
                  </a:lnTo>
                  <a:lnTo>
                    <a:pt x="282217" y="1082357"/>
                  </a:lnTo>
                  <a:lnTo>
                    <a:pt x="284797" y="1080770"/>
                  </a:lnTo>
                  <a:lnTo>
                    <a:pt x="291703" y="1078865"/>
                  </a:lnTo>
                  <a:lnTo>
                    <a:pt x="209232" y="1078865"/>
                  </a:lnTo>
                  <a:lnTo>
                    <a:pt x="144146" y="973772"/>
                  </a:lnTo>
                  <a:close/>
                </a:path>
                <a:path w="548640" h="2130425">
                  <a:moveTo>
                    <a:pt x="282217" y="1082357"/>
                  </a:moveTo>
                  <a:lnTo>
                    <a:pt x="280034" y="1082357"/>
                  </a:lnTo>
                  <a:lnTo>
                    <a:pt x="280670" y="1083310"/>
                  </a:lnTo>
                  <a:lnTo>
                    <a:pt x="282217" y="1082357"/>
                  </a:lnTo>
                  <a:close/>
                </a:path>
                <a:path w="548640" h="2130425">
                  <a:moveTo>
                    <a:pt x="267334" y="1016952"/>
                  </a:moveTo>
                  <a:lnTo>
                    <a:pt x="267334" y="1061720"/>
                  </a:lnTo>
                  <a:lnTo>
                    <a:pt x="209232" y="1078865"/>
                  </a:lnTo>
                  <a:lnTo>
                    <a:pt x="291703" y="1078865"/>
                  </a:lnTo>
                  <a:lnTo>
                    <a:pt x="294004" y="1078230"/>
                  </a:lnTo>
                  <a:lnTo>
                    <a:pt x="293370" y="1075690"/>
                  </a:lnTo>
                  <a:lnTo>
                    <a:pt x="300989" y="1071245"/>
                  </a:lnTo>
                  <a:lnTo>
                    <a:pt x="267334" y="1016952"/>
                  </a:lnTo>
                  <a:close/>
                </a:path>
                <a:path w="548640" h="2130425">
                  <a:moveTo>
                    <a:pt x="225931" y="949960"/>
                  </a:moveTo>
                  <a:lnTo>
                    <a:pt x="198437" y="949960"/>
                  </a:lnTo>
                  <a:lnTo>
                    <a:pt x="267334" y="1061720"/>
                  </a:lnTo>
                  <a:lnTo>
                    <a:pt x="267334" y="1016952"/>
                  </a:lnTo>
                  <a:lnTo>
                    <a:pt x="225931" y="949960"/>
                  </a:lnTo>
                  <a:close/>
                </a:path>
                <a:path w="548640" h="2130425">
                  <a:moveTo>
                    <a:pt x="132079" y="797560"/>
                  </a:moveTo>
                  <a:lnTo>
                    <a:pt x="111759" y="809307"/>
                  </a:lnTo>
                  <a:lnTo>
                    <a:pt x="185737" y="929322"/>
                  </a:lnTo>
                  <a:lnTo>
                    <a:pt x="107950" y="952182"/>
                  </a:lnTo>
                  <a:lnTo>
                    <a:pt x="112077" y="965517"/>
                  </a:lnTo>
                  <a:lnTo>
                    <a:pt x="111759" y="965835"/>
                  </a:lnTo>
                  <a:lnTo>
                    <a:pt x="112395" y="966787"/>
                  </a:lnTo>
                  <a:lnTo>
                    <a:pt x="114617" y="974407"/>
                  </a:lnTo>
                  <a:lnTo>
                    <a:pt x="116839" y="973772"/>
                  </a:lnTo>
                  <a:lnTo>
                    <a:pt x="144146" y="973772"/>
                  </a:lnTo>
                  <a:lnTo>
                    <a:pt x="140017" y="967105"/>
                  </a:lnTo>
                  <a:lnTo>
                    <a:pt x="198437" y="949960"/>
                  </a:lnTo>
                  <a:lnTo>
                    <a:pt x="225931" y="949960"/>
                  </a:lnTo>
                  <a:lnTo>
                    <a:pt x="221614" y="942975"/>
                  </a:lnTo>
                  <a:lnTo>
                    <a:pt x="290805" y="922655"/>
                  </a:lnTo>
                  <a:lnTo>
                    <a:pt x="209232" y="922655"/>
                  </a:lnTo>
                  <a:lnTo>
                    <a:pt x="132079" y="797560"/>
                  </a:lnTo>
                  <a:close/>
                </a:path>
                <a:path w="548640" h="2130425">
                  <a:moveTo>
                    <a:pt x="230130" y="745807"/>
                  </a:moveTo>
                  <a:lnTo>
                    <a:pt x="204152" y="745807"/>
                  </a:lnTo>
                  <a:lnTo>
                    <a:pt x="274320" y="903287"/>
                  </a:lnTo>
                  <a:lnTo>
                    <a:pt x="209232" y="922655"/>
                  </a:lnTo>
                  <a:lnTo>
                    <a:pt x="290805" y="922655"/>
                  </a:lnTo>
                  <a:lnTo>
                    <a:pt x="307022" y="917892"/>
                  </a:lnTo>
                  <a:lnTo>
                    <a:pt x="298132" y="898207"/>
                  </a:lnTo>
                  <a:lnTo>
                    <a:pt x="318770" y="898207"/>
                  </a:lnTo>
                  <a:lnTo>
                    <a:pt x="318764" y="891222"/>
                  </a:lnTo>
                  <a:lnTo>
                    <a:pt x="294957" y="891222"/>
                  </a:lnTo>
                  <a:lnTo>
                    <a:pt x="230130" y="745807"/>
                  </a:lnTo>
                  <a:close/>
                </a:path>
                <a:path w="548640" h="2130425">
                  <a:moveTo>
                    <a:pt x="294957" y="317"/>
                  </a:moveTo>
                  <a:lnTo>
                    <a:pt x="294957" y="891222"/>
                  </a:lnTo>
                  <a:lnTo>
                    <a:pt x="318764" y="891222"/>
                  </a:lnTo>
                  <a:lnTo>
                    <a:pt x="318452" y="460057"/>
                  </a:lnTo>
                  <a:lnTo>
                    <a:pt x="323214" y="455295"/>
                  </a:lnTo>
                  <a:lnTo>
                    <a:pt x="318452" y="452437"/>
                  </a:lnTo>
                  <a:lnTo>
                    <a:pt x="318452" y="153987"/>
                  </a:lnTo>
                  <a:lnTo>
                    <a:pt x="343369" y="153987"/>
                  </a:lnTo>
                  <a:lnTo>
                    <a:pt x="294957" y="317"/>
                  </a:lnTo>
                  <a:close/>
                </a:path>
                <a:path w="548640" h="2130425">
                  <a:moveTo>
                    <a:pt x="343369" y="153987"/>
                  </a:moveTo>
                  <a:lnTo>
                    <a:pt x="318452" y="153987"/>
                  </a:lnTo>
                  <a:lnTo>
                    <a:pt x="525779" y="811530"/>
                  </a:lnTo>
                  <a:lnTo>
                    <a:pt x="548322" y="804545"/>
                  </a:lnTo>
                  <a:lnTo>
                    <a:pt x="343369" y="153987"/>
                  </a:lnTo>
                  <a:close/>
                </a:path>
                <a:path w="548640" h="2130425">
                  <a:moveTo>
                    <a:pt x="264795" y="211455"/>
                  </a:moveTo>
                  <a:lnTo>
                    <a:pt x="241617" y="215900"/>
                  </a:lnTo>
                  <a:lnTo>
                    <a:pt x="256857" y="288925"/>
                  </a:lnTo>
                  <a:lnTo>
                    <a:pt x="191134" y="388937"/>
                  </a:lnTo>
                  <a:lnTo>
                    <a:pt x="192722" y="389890"/>
                  </a:lnTo>
                  <a:lnTo>
                    <a:pt x="186372" y="399732"/>
                  </a:lnTo>
                  <a:lnTo>
                    <a:pt x="194945" y="405130"/>
                  </a:lnTo>
                  <a:lnTo>
                    <a:pt x="189547" y="406717"/>
                  </a:lnTo>
                  <a:lnTo>
                    <a:pt x="225742" y="520065"/>
                  </a:lnTo>
                  <a:lnTo>
                    <a:pt x="141287" y="604837"/>
                  </a:lnTo>
                  <a:lnTo>
                    <a:pt x="142239" y="607377"/>
                  </a:lnTo>
                  <a:lnTo>
                    <a:pt x="136525" y="616585"/>
                  </a:lnTo>
                  <a:lnTo>
                    <a:pt x="150177" y="624840"/>
                  </a:lnTo>
                  <a:lnTo>
                    <a:pt x="194627" y="724535"/>
                  </a:lnTo>
                  <a:lnTo>
                    <a:pt x="106362" y="764222"/>
                  </a:lnTo>
                  <a:lnTo>
                    <a:pt x="116204" y="785177"/>
                  </a:lnTo>
                  <a:lnTo>
                    <a:pt x="204152" y="745807"/>
                  </a:lnTo>
                  <a:lnTo>
                    <a:pt x="230130" y="745807"/>
                  </a:lnTo>
                  <a:lnTo>
                    <a:pt x="225742" y="735965"/>
                  </a:lnTo>
                  <a:lnTo>
                    <a:pt x="273325" y="714692"/>
                  </a:lnTo>
                  <a:lnTo>
                    <a:pt x="216217" y="714692"/>
                  </a:lnTo>
                  <a:lnTo>
                    <a:pt x="185737" y="646430"/>
                  </a:lnTo>
                  <a:lnTo>
                    <a:pt x="230632" y="646430"/>
                  </a:lnTo>
                  <a:lnTo>
                    <a:pt x="169545" y="609282"/>
                  </a:lnTo>
                  <a:lnTo>
                    <a:pt x="233679" y="545147"/>
                  </a:lnTo>
                  <a:lnTo>
                    <a:pt x="258452" y="545147"/>
                  </a:lnTo>
                  <a:lnTo>
                    <a:pt x="252412" y="526415"/>
                  </a:lnTo>
                  <a:lnTo>
                    <a:pt x="277812" y="501015"/>
                  </a:lnTo>
                  <a:lnTo>
                    <a:pt x="244475" y="501015"/>
                  </a:lnTo>
                  <a:lnTo>
                    <a:pt x="218439" y="419417"/>
                  </a:lnTo>
                  <a:lnTo>
                    <a:pt x="263695" y="419417"/>
                  </a:lnTo>
                  <a:lnTo>
                    <a:pt x="217487" y="391477"/>
                  </a:lnTo>
                  <a:lnTo>
                    <a:pt x="263525" y="321310"/>
                  </a:lnTo>
                  <a:lnTo>
                    <a:pt x="287337" y="321310"/>
                  </a:lnTo>
                  <a:lnTo>
                    <a:pt x="287337" y="318452"/>
                  </a:lnTo>
                  <a:lnTo>
                    <a:pt x="281939" y="293370"/>
                  </a:lnTo>
                  <a:lnTo>
                    <a:pt x="294639" y="274320"/>
                  </a:lnTo>
                  <a:lnTo>
                    <a:pt x="294639" y="260985"/>
                  </a:lnTo>
                  <a:lnTo>
                    <a:pt x="275272" y="260985"/>
                  </a:lnTo>
                  <a:lnTo>
                    <a:pt x="264795" y="211455"/>
                  </a:lnTo>
                  <a:close/>
                </a:path>
                <a:path w="548640" h="2130425">
                  <a:moveTo>
                    <a:pt x="263525" y="666432"/>
                  </a:moveTo>
                  <a:lnTo>
                    <a:pt x="263525" y="693737"/>
                  </a:lnTo>
                  <a:lnTo>
                    <a:pt x="216217" y="714692"/>
                  </a:lnTo>
                  <a:lnTo>
                    <a:pt x="273325" y="714692"/>
                  </a:lnTo>
                  <a:lnTo>
                    <a:pt x="279717" y="711835"/>
                  </a:lnTo>
                  <a:lnTo>
                    <a:pt x="274002" y="699770"/>
                  </a:lnTo>
                  <a:lnTo>
                    <a:pt x="294957" y="699770"/>
                  </a:lnTo>
                  <a:lnTo>
                    <a:pt x="294957" y="685165"/>
                  </a:lnTo>
                  <a:lnTo>
                    <a:pt x="293687" y="684530"/>
                  </a:lnTo>
                  <a:lnTo>
                    <a:pt x="294957" y="684212"/>
                  </a:lnTo>
                  <a:lnTo>
                    <a:pt x="294957" y="672782"/>
                  </a:lnTo>
                  <a:lnTo>
                    <a:pt x="274320" y="672782"/>
                  </a:lnTo>
                  <a:lnTo>
                    <a:pt x="263525" y="666432"/>
                  </a:lnTo>
                  <a:close/>
                </a:path>
                <a:path w="548640" h="2130425">
                  <a:moveTo>
                    <a:pt x="294957" y="699770"/>
                  </a:moveTo>
                  <a:lnTo>
                    <a:pt x="274002" y="699770"/>
                  </a:lnTo>
                  <a:lnTo>
                    <a:pt x="294957" y="712470"/>
                  </a:lnTo>
                  <a:lnTo>
                    <a:pt x="294957" y="699770"/>
                  </a:lnTo>
                  <a:close/>
                </a:path>
                <a:path w="548640" h="2130425">
                  <a:moveTo>
                    <a:pt x="230632" y="646430"/>
                  </a:moveTo>
                  <a:lnTo>
                    <a:pt x="185737" y="646430"/>
                  </a:lnTo>
                  <a:lnTo>
                    <a:pt x="263525" y="693737"/>
                  </a:lnTo>
                  <a:lnTo>
                    <a:pt x="263525" y="666432"/>
                  </a:lnTo>
                  <a:lnTo>
                    <a:pt x="230632" y="646430"/>
                  </a:lnTo>
                  <a:close/>
                </a:path>
                <a:path w="548640" h="2130425">
                  <a:moveTo>
                    <a:pt x="258452" y="545147"/>
                  </a:moveTo>
                  <a:lnTo>
                    <a:pt x="233679" y="545147"/>
                  </a:lnTo>
                  <a:lnTo>
                    <a:pt x="274320" y="672782"/>
                  </a:lnTo>
                  <a:lnTo>
                    <a:pt x="274320" y="594360"/>
                  </a:lnTo>
                  <a:lnTo>
                    <a:pt x="258452" y="545147"/>
                  </a:lnTo>
                  <a:close/>
                </a:path>
                <a:path w="548640" h="2130425">
                  <a:moveTo>
                    <a:pt x="274320" y="594360"/>
                  </a:moveTo>
                  <a:lnTo>
                    <a:pt x="274320" y="672782"/>
                  </a:lnTo>
                  <a:lnTo>
                    <a:pt x="294957" y="672782"/>
                  </a:lnTo>
                  <a:lnTo>
                    <a:pt x="294957" y="659447"/>
                  </a:lnTo>
                  <a:lnTo>
                    <a:pt x="274320" y="594360"/>
                  </a:lnTo>
                  <a:close/>
                </a:path>
                <a:path w="548640" h="2130425">
                  <a:moveTo>
                    <a:pt x="285750" y="432752"/>
                  </a:moveTo>
                  <a:lnTo>
                    <a:pt x="285750" y="460057"/>
                  </a:lnTo>
                  <a:lnTo>
                    <a:pt x="244475" y="501015"/>
                  </a:lnTo>
                  <a:lnTo>
                    <a:pt x="277812" y="501015"/>
                  </a:lnTo>
                  <a:lnTo>
                    <a:pt x="294957" y="483870"/>
                  </a:lnTo>
                  <a:lnTo>
                    <a:pt x="294957" y="433705"/>
                  </a:lnTo>
                  <a:lnTo>
                    <a:pt x="287337" y="433705"/>
                  </a:lnTo>
                  <a:lnTo>
                    <a:pt x="285750" y="432752"/>
                  </a:lnTo>
                  <a:close/>
                </a:path>
                <a:path w="548640" h="2130425">
                  <a:moveTo>
                    <a:pt x="263695" y="419417"/>
                  </a:moveTo>
                  <a:lnTo>
                    <a:pt x="218439" y="419417"/>
                  </a:lnTo>
                  <a:lnTo>
                    <a:pt x="285750" y="460057"/>
                  </a:lnTo>
                  <a:lnTo>
                    <a:pt x="285750" y="432752"/>
                  </a:lnTo>
                  <a:lnTo>
                    <a:pt x="263695" y="419417"/>
                  </a:lnTo>
                  <a:close/>
                </a:path>
                <a:path w="548640" h="2130425">
                  <a:moveTo>
                    <a:pt x="287337" y="321310"/>
                  </a:moveTo>
                  <a:lnTo>
                    <a:pt x="263525" y="321310"/>
                  </a:lnTo>
                  <a:lnTo>
                    <a:pt x="287337" y="433705"/>
                  </a:lnTo>
                  <a:lnTo>
                    <a:pt x="287337" y="321310"/>
                  </a:lnTo>
                  <a:close/>
                </a:path>
                <a:path w="548640" h="2130425">
                  <a:moveTo>
                    <a:pt x="287337" y="318452"/>
                  </a:moveTo>
                  <a:lnTo>
                    <a:pt x="287337" y="433705"/>
                  </a:lnTo>
                  <a:lnTo>
                    <a:pt x="294957" y="433705"/>
                  </a:lnTo>
                  <a:lnTo>
                    <a:pt x="294957" y="354012"/>
                  </a:lnTo>
                  <a:lnTo>
                    <a:pt x="294639" y="354012"/>
                  </a:lnTo>
                  <a:lnTo>
                    <a:pt x="287337" y="318452"/>
                  </a:lnTo>
                  <a:close/>
                </a:path>
                <a:path w="548640" h="2130425">
                  <a:moveTo>
                    <a:pt x="294639" y="0"/>
                  </a:moveTo>
                  <a:lnTo>
                    <a:pt x="294639" y="354012"/>
                  </a:lnTo>
                  <a:lnTo>
                    <a:pt x="294957" y="354012"/>
                  </a:lnTo>
                  <a:lnTo>
                    <a:pt x="294957" y="317"/>
                  </a:lnTo>
                  <a:lnTo>
                    <a:pt x="294639" y="0"/>
                  </a:lnTo>
                  <a:close/>
                </a:path>
                <a:path w="548640" h="2130425">
                  <a:moveTo>
                    <a:pt x="294639" y="231775"/>
                  </a:moveTo>
                  <a:lnTo>
                    <a:pt x="275272" y="260985"/>
                  </a:lnTo>
                  <a:lnTo>
                    <a:pt x="294639" y="260985"/>
                  </a:lnTo>
                  <a:lnTo>
                    <a:pt x="294639" y="231775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9200832" y="3318192"/>
              <a:ext cx="185420" cy="288290"/>
            </a:xfrm>
            <a:custGeom>
              <a:avLst/>
              <a:gdLst/>
              <a:ahLst/>
              <a:cxnLst/>
              <a:rect l="l" t="t" r="r" b="b"/>
              <a:pathLst>
                <a:path w="185420" h="288289">
                  <a:moveTo>
                    <a:pt x="110489" y="0"/>
                  </a:moveTo>
                  <a:lnTo>
                    <a:pt x="0" y="37147"/>
                  </a:lnTo>
                  <a:lnTo>
                    <a:pt x="7620" y="59055"/>
                  </a:lnTo>
                  <a:lnTo>
                    <a:pt x="118427" y="21907"/>
                  </a:lnTo>
                  <a:lnTo>
                    <a:pt x="110489" y="0"/>
                  </a:lnTo>
                  <a:close/>
                </a:path>
                <a:path w="185420" h="288289">
                  <a:moveTo>
                    <a:pt x="178434" y="213677"/>
                  </a:moveTo>
                  <a:lnTo>
                    <a:pt x="317" y="266382"/>
                  </a:lnTo>
                  <a:lnTo>
                    <a:pt x="7302" y="288290"/>
                  </a:lnTo>
                  <a:lnTo>
                    <a:pt x="185420" y="235902"/>
                  </a:lnTo>
                  <a:lnTo>
                    <a:pt x="178434" y="213677"/>
                  </a:lnTo>
                  <a:close/>
                </a:path>
              </a:pathLst>
            </a:custGeom>
            <a:solidFill>
              <a:srgbClr val="C6C3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9221787" y="3711257"/>
              <a:ext cx="715010" cy="389255"/>
            </a:xfrm>
            <a:custGeom>
              <a:avLst/>
              <a:gdLst/>
              <a:ahLst/>
              <a:cxnLst/>
              <a:rect l="l" t="t" r="r" b="b"/>
              <a:pathLst>
                <a:path w="715009" h="389254">
                  <a:moveTo>
                    <a:pt x="12065" y="92392"/>
                  </a:moveTo>
                  <a:lnTo>
                    <a:pt x="0" y="112394"/>
                  </a:lnTo>
                  <a:lnTo>
                    <a:pt x="473709" y="389254"/>
                  </a:lnTo>
                  <a:lnTo>
                    <a:pt x="534217" y="362902"/>
                  </a:lnTo>
                  <a:lnTo>
                    <a:pt x="475297" y="362902"/>
                  </a:lnTo>
                  <a:lnTo>
                    <a:pt x="12065" y="92392"/>
                  </a:lnTo>
                  <a:close/>
                </a:path>
                <a:path w="715009" h="389254">
                  <a:moveTo>
                    <a:pt x="219075" y="0"/>
                  </a:moveTo>
                  <a:lnTo>
                    <a:pt x="207009" y="20002"/>
                  </a:lnTo>
                  <a:lnTo>
                    <a:pt x="663257" y="281304"/>
                  </a:lnTo>
                  <a:lnTo>
                    <a:pt x="475297" y="362902"/>
                  </a:lnTo>
                  <a:lnTo>
                    <a:pt x="534217" y="362902"/>
                  </a:lnTo>
                  <a:lnTo>
                    <a:pt x="715009" y="284162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512174" y="3394392"/>
              <a:ext cx="1185545" cy="752475"/>
            </a:xfrm>
            <a:custGeom>
              <a:avLst/>
              <a:gdLst/>
              <a:ahLst/>
              <a:cxnLst/>
              <a:rect l="l" t="t" r="r" b="b"/>
              <a:pathLst>
                <a:path w="1185545" h="752475">
                  <a:moveTo>
                    <a:pt x="19050" y="0"/>
                  </a:moveTo>
                  <a:lnTo>
                    <a:pt x="0" y="13970"/>
                  </a:lnTo>
                  <a:lnTo>
                    <a:pt x="461645" y="606425"/>
                  </a:lnTo>
                  <a:lnTo>
                    <a:pt x="480695" y="592455"/>
                  </a:lnTo>
                  <a:lnTo>
                    <a:pt x="19050" y="0"/>
                  </a:lnTo>
                  <a:close/>
                </a:path>
                <a:path w="1185545" h="752475">
                  <a:moveTo>
                    <a:pt x="1182687" y="681355"/>
                  </a:moveTo>
                  <a:lnTo>
                    <a:pt x="714375" y="729297"/>
                  </a:lnTo>
                  <a:lnTo>
                    <a:pt x="716915" y="752475"/>
                  </a:lnTo>
                  <a:lnTo>
                    <a:pt x="1185227" y="704215"/>
                  </a:lnTo>
                  <a:lnTo>
                    <a:pt x="1182687" y="681355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9541827" y="3796347"/>
              <a:ext cx="73025" cy="225425"/>
            </a:xfrm>
            <a:custGeom>
              <a:avLst/>
              <a:gdLst/>
              <a:ahLst/>
              <a:cxnLst/>
              <a:rect l="l" t="t" r="r" b="b"/>
              <a:pathLst>
                <a:path w="73025" h="225425">
                  <a:moveTo>
                    <a:pt x="23177" y="0"/>
                  </a:moveTo>
                  <a:lnTo>
                    <a:pt x="0" y="5079"/>
                  </a:lnTo>
                  <a:lnTo>
                    <a:pt x="49847" y="225425"/>
                  </a:lnTo>
                  <a:lnTo>
                    <a:pt x="73025" y="220662"/>
                  </a:lnTo>
                  <a:lnTo>
                    <a:pt x="23177" y="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750935" y="3581717"/>
              <a:ext cx="709295" cy="551180"/>
            </a:xfrm>
            <a:custGeom>
              <a:avLst/>
              <a:gdLst/>
              <a:ahLst/>
              <a:cxnLst/>
              <a:rect l="l" t="t" r="r" b="b"/>
              <a:pathLst>
                <a:path w="709295" h="551179">
                  <a:moveTo>
                    <a:pt x="80010" y="0"/>
                  </a:moveTo>
                  <a:lnTo>
                    <a:pt x="0" y="120650"/>
                  </a:lnTo>
                  <a:lnTo>
                    <a:pt x="20002" y="133032"/>
                  </a:lnTo>
                  <a:lnTo>
                    <a:pt x="100012" y="12700"/>
                  </a:lnTo>
                  <a:lnTo>
                    <a:pt x="80010" y="0"/>
                  </a:lnTo>
                  <a:close/>
                </a:path>
                <a:path w="709295" h="551179">
                  <a:moveTo>
                    <a:pt x="659130" y="325755"/>
                  </a:moveTo>
                  <a:lnTo>
                    <a:pt x="635952" y="330835"/>
                  </a:lnTo>
                  <a:lnTo>
                    <a:pt x="685800" y="551180"/>
                  </a:lnTo>
                  <a:lnTo>
                    <a:pt x="708977" y="546417"/>
                  </a:lnTo>
                  <a:lnTo>
                    <a:pt x="659130" y="325755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8854122" y="3424554"/>
              <a:ext cx="97790" cy="107950"/>
            </a:xfrm>
            <a:custGeom>
              <a:avLst/>
              <a:gdLst/>
              <a:ahLst/>
              <a:cxnLst/>
              <a:rect l="l" t="t" r="r" b="b"/>
              <a:pathLst>
                <a:path w="97790" h="107950">
                  <a:moveTo>
                    <a:pt x="79692" y="0"/>
                  </a:moveTo>
                  <a:lnTo>
                    <a:pt x="0" y="93027"/>
                  </a:lnTo>
                  <a:lnTo>
                    <a:pt x="18097" y="107632"/>
                  </a:lnTo>
                  <a:lnTo>
                    <a:pt x="97790" y="14922"/>
                  </a:lnTo>
                  <a:lnTo>
                    <a:pt x="79692" y="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760585" y="4044950"/>
              <a:ext cx="61912" cy="261619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446260" y="5579745"/>
              <a:ext cx="519429" cy="170497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376092" y="5598477"/>
              <a:ext cx="20954" cy="4762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199562" y="5008245"/>
              <a:ext cx="444817" cy="597217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496742" y="5281929"/>
              <a:ext cx="140334" cy="88582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552622" y="5436234"/>
              <a:ext cx="84454" cy="35242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430702" y="5135562"/>
              <a:ext cx="53657" cy="44132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900795" y="5602922"/>
              <a:ext cx="882650" cy="231775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260205" y="5602922"/>
              <a:ext cx="539750" cy="158432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823324" y="4874577"/>
              <a:ext cx="566737" cy="878205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326187" y="5233034"/>
              <a:ext cx="421640" cy="138430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787832" y="5248592"/>
              <a:ext cx="16827" cy="3809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587172" y="4769484"/>
              <a:ext cx="360997" cy="484504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592887" y="4991417"/>
              <a:ext cx="113982" cy="73342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592887" y="5116829"/>
              <a:ext cx="68579" cy="30480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717030" y="4848225"/>
              <a:ext cx="100329" cy="80010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474459" y="5252084"/>
              <a:ext cx="716280" cy="187959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460807" y="5252402"/>
              <a:ext cx="438150" cy="128269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793230" y="4660900"/>
              <a:ext cx="460057" cy="712787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800532" y="4943792"/>
              <a:ext cx="145097" cy="91757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800850" y="5103812"/>
              <a:ext cx="87312" cy="36512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958964" y="4792345"/>
              <a:ext cx="55562" cy="45719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995920" y="5042852"/>
              <a:ext cx="417195" cy="135889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000047" y="5115559"/>
              <a:ext cx="139700" cy="65722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991792" y="5052377"/>
              <a:ext cx="146367" cy="77152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453120" y="5058409"/>
              <a:ext cx="17462" cy="381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252460" y="4579302"/>
              <a:ext cx="360997" cy="484822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258174" y="4801234"/>
              <a:ext cx="113982" cy="73342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258492" y="4926647"/>
              <a:ext cx="68579" cy="30480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382635" y="4658042"/>
              <a:ext cx="100329" cy="80010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139747" y="5061902"/>
              <a:ext cx="716279" cy="187960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126095" y="5062220"/>
              <a:ext cx="438150" cy="128269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8458835" y="4470717"/>
              <a:ext cx="460057" cy="712787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466137" y="4753927"/>
              <a:ext cx="145097" cy="91757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466137" y="4913629"/>
              <a:ext cx="87312" cy="36512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8624570" y="4602162"/>
              <a:ext cx="55562" cy="45719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7240270" y="5568632"/>
              <a:ext cx="140017" cy="99059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7240270" y="5332729"/>
              <a:ext cx="140017" cy="314960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7285672" y="5318759"/>
              <a:ext cx="50165" cy="27940"/>
            </a:xfrm>
            <a:custGeom>
              <a:avLst/>
              <a:gdLst/>
              <a:ahLst/>
              <a:cxnLst/>
              <a:rect l="l" t="t" r="r" b="b"/>
              <a:pathLst>
                <a:path w="50165" h="27939">
                  <a:moveTo>
                    <a:pt x="24765" y="0"/>
                  </a:moveTo>
                  <a:lnTo>
                    <a:pt x="0" y="13969"/>
                  </a:lnTo>
                  <a:lnTo>
                    <a:pt x="25082" y="27939"/>
                  </a:lnTo>
                  <a:lnTo>
                    <a:pt x="49847" y="13969"/>
                  </a:lnTo>
                  <a:lnTo>
                    <a:pt x="24765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7571739" y="5737225"/>
              <a:ext cx="140017" cy="99059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7571739" y="5501640"/>
              <a:ext cx="140017" cy="314642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7617142" y="5487352"/>
              <a:ext cx="50165" cy="27940"/>
            </a:xfrm>
            <a:custGeom>
              <a:avLst/>
              <a:gdLst/>
              <a:ahLst/>
              <a:cxnLst/>
              <a:rect l="l" t="t" r="r" b="b"/>
              <a:pathLst>
                <a:path w="50165" h="27939">
                  <a:moveTo>
                    <a:pt x="24765" y="0"/>
                  </a:moveTo>
                  <a:lnTo>
                    <a:pt x="0" y="13970"/>
                  </a:lnTo>
                  <a:lnTo>
                    <a:pt x="25082" y="27940"/>
                  </a:lnTo>
                  <a:lnTo>
                    <a:pt x="49847" y="13970"/>
                  </a:lnTo>
                  <a:lnTo>
                    <a:pt x="24765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7127239" y="5052059"/>
              <a:ext cx="711200" cy="608647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186612" y="5093652"/>
              <a:ext cx="599757" cy="513397"/>
            </a:xfrm>
            <a:prstGeom prst="rect">
              <a:avLst/>
            </a:prstGeom>
          </p:spPr>
        </p:pic>
        <p:sp>
          <p:nvSpPr>
            <p:cNvPr id="147" name="object 147"/>
            <p:cNvSpPr/>
            <p:nvPr/>
          </p:nvSpPr>
          <p:spPr>
            <a:xfrm>
              <a:off x="7131684" y="5308917"/>
              <a:ext cx="705485" cy="342265"/>
            </a:xfrm>
            <a:custGeom>
              <a:avLst/>
              <a:gdLst/>
              <a:ahLst/>
              <a:cxnLst/>
              <a:rect l="l" t="t" r="r" b="b"/>
              <a:pathLst>
                <a:path w="705484" h="342264">
                  <a:moveTo>
                    <a:pt x="2429" y="87478"/>
                  </a:moveTo>
                  <a:lnTo>
                    <a:pt x="2540" y="87630"/>
                  </a:lnTo>
                  <a:lnTo>
                    <a:pt x="5715" y="90805"/>
                  </a:lnTo>
                  <a:lnTo>
                    <a:pt x="450532" y="338455"/>
                  </a:lnTo>
                  <a:lnTo>
                    <a:pt x="461010" y="341947"/>
                  </a:lnTo>
                  <a:lnTo>
                    <a:pt x="471805" y="341630"/>
                  </a:lnTo>
                  <a:lnTo>
                    <a:pt x="472275" y="340995"/>
                  </a:lnTo>
                  <a:lnTo>
                    <a:pt x="460375" y="340995"/>
                  </a:lnTo>
                  <a:lnTo>
                    <a:pt x="449897" y="337502"/>
                  </a:lnTo>
                  <a:lnTo>
                    <a:pt x="5397" y="89852"/>
                  </a:lnTo>
                  <a:lnTo>
                    <a:pt x="2429" y="87478"/>
                  </a:lnTo>
                  <a:close/>
                </a:path>
                <a:path w="705484" h="342264">
                  <a:moveTo>
                    <a:pt x="477780" y="333563"/>
                  </a:moveTo>
                  <a:lnTo>
                    <a:pt x="460375" y="340995"/>
                  </a:lnTo>
                  <a:lnTo>
                    <a:pt x="472275" y="340995"/>
                  </a:lnTo>
                  <a:lnTo>
                    <a:pt x="477780" y="333563"/>
                  </a:lnTo>
                  <a:close/>
                </a:path>
                <a:path w="705484" h="342264">
                  <a:moveTo>
                    <a:pt x="635898" y="120103"/>
                  </a:moveTo>
                  <a:lnTo>
                    <a:pt x="477780" y="333563"/>
                  </a:lnTo>
                  <a:lnTo>
                    <a:pt x="488632" y="328930"/>
                  </a:lnTo>
                  <a:lnTo>
                    <a:pt x="635898" y="120103"/>
                  </a:lnTo>
                  <a:close/>
                </a:path>
                <a:path w="705484" h="342264">
                  <a:moveTo>
                    <a:pt x="702721" y="25347"/>
                  </a:moveTo>
                  <a:lnTo>
                    <a:pt x="635898" y="120103"/>
                  </a:lnTo>
                  <a:lnTo>
                    <a:pt x="700405" y="33020"/>
                  </a:lnTo>
                  <a:lnTo>
                    <a:pt x="702721" y="25347"/>
                  </a:lnTo>
                  <a:close/>
                </a:path>
                <a:path w="705484" h="342264">
                  <a:moveTo>
                    <a:pt x="0" y="84137"/>
                  </a:moveTo>
                  <a:lnTo>
                    <a:pt x="2222" y="87312"/>
                  </a:lnTo>
                  <a:lnTo>
                    <a:pt x="2429" y="87478"/>
                  </a:lnTo>
                  <a:lnTo>
                    <a:pt x="0" y="84137"/>
                  </a:lnTo>
                  <a:close/>
                </a:path>
                <a:path w="705484" h="342264">
                  <a:moveTo>
                    <a:pt x="704090" y="20811"/>
                  </a:moveTo>
                  <a:lnTo>
                    <a:pt x="702721" y="25347"/>
                  </a:lnTo>
                  <a:lnTo>
                    <a:pt x="703580" y="24130"/>
                  </a:lnTo>
                  <a:lnTo>
                    <a:pt x="704090" y="20811"/>
                  </a:lnTo>
                  <a:close/>
                </a:path>
                <a:path w="705484" h="342264">
                  <a:moveTo>
                    <a:pt x="700087" y="0"/>
                  </a:moveTo>
                  <a:lnTo>
                    <a:pt x="703580" y="7620"/>
                  </a:lnTo>
                  <a:lnTo>
                    <a:pt x="704850" y="15875"/>
                  </a:lnTo>
                  <a:lnTo>
                    <a:pt x="704090" y="20811"/>
                  </a:lnTo>
                  <a:lnTo>
                    <a:pt x="705485" y="16192"/>
                  </a:lnTo>
                  <a:lnTo>
                    <a:pt x="704215" y="7620"/>
                  </a:lnTo>
                  <a:lnTo>
                    <a:pt x="7000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740649" y="5845809"/>
              <a:ext cx="140017" cy="99059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740649" y="5609907"/>
              <a:ext cx="140017" cy="314960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7786370" y="5595937"/>
              <a:ext cx="50165" cy="28575"/>
            </a:xfrm>
            <a:custGeom>
              <a:avLst/>
              <a:gdLst/>
              <a:ahLst/>
              <a:cxnLst/>
              <a:rect l="l" t="t" r="r" b="b"/>
              <a:pathLst>
                <a:path w="50165" h="28575">
                  <a:moveTo>
                    <a:pt x="24764" y="0"/>
                  </a:moveTo>
                  <a:lnTo>
                    <a:pt x="0" y="13969"/>
                  </a:lnTo>
                  <a:lnTo>
                    <a:pt x="25082" y="28257"/>
                  </a:lnTo>
                  <a:lnTo>
                    <a:pt x="49847" y="13969"/>
                  </a:lnTo>
                  <a:lnTo>
                    <a:pt x="24764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072120" y="6014720"/>
              <a:ext cx="140017" cy="99060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8072120" y="5778817"/>
              <a:ext cx="140017" cy="314959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8117522" y="5764847"/>
              <a:ext cx="50165" cy="28575"/>
            </a:xfrm>
            <a:custGeom>
              <a:avLst/>
              <a:gdLst/>
              <a:ahLst/>
              <a:cxnLst/>
              <a:rect l="l" t="t" r="r" b="b"/>
              <a:pathLst>
                <a:path w="50165" h="28575">
                  <a:moveTo>
                    <a:pt x="24765" y="0"/>
                  </a:moveTo>
                  <a:lnTo>
                    <a:pt x="0" y="13969"/>
                  </a:lnTo>
                  <a:lnTo>
                    <a:pt x="25082" y="28257"/>
                  </a:lnTo>
                  <a:lnTo>
                    <a:pt x="49847" y="13969"/>
                  </a:lnTo>
                  <a:lnTo>
                    <a:pt x="24765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627620" y="5329237"/>
              <a:ext cx="711200" cy="608647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686992" y="5370829"/>
              <a:ext cx="599757" cy="513397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7632064" y="5586412"/>
              <a:ext cx="705485" cy="342265"/>
            </a:xfrm>
            <a:custGeom>
              <a:avLst/>
              <a:gdLst/>
              <a:ahLst/>
              <a:cxnLst/>
              <a:rect l="l" t="t" r="r" b="b"/>
              <a:pathLst>
                <a:path w="705484" h="342264">
                  <a:moveTo>
                    <a:pt x="0" y="84137"/>
                  </a:moveTo>
                  <a:lnTo>
                    <a:pt x="2539" y="87630"/>
                  </a:lnTo>
                  <a:lnTo>
                    <a:pt x="5714" y="90805"/>
                  </a:lnTo>
                  <a:lnTo>
                    <a:pt x="450532" y="338455"/>
                  </a:lnTo>
                  <a:lnTo>
                    <a:pt x="461009" y="341947"/>
                  </a:lnTo>
                  <a:lnTo>
                    <a:pt x="471804" y="341630"/>
                  </a:lnTo>
                  <a:lnTo>
                    <a:pt x="472275" y="340994"/>
                  </a:lnTo>
                  <a:lnTo>
                    <a:pt x="460375" y="340994"/>
                  </a:lnTo>
                  <a:lnTo>
                    <a:pt x="449897" y="337502"/>
                  </a:lnTo>
                  <a:lnTo>
                    <a:pt x="5397" y="89852"/>
                  </a:lnTo>
                  <a:lnTo>
                    <a:pt x="2222" y="86994"/>
                  </a:lnTo>
                  <a:lnTo>
                    <a:pt x="0" y="84137"/>
                  </a:lnTo>
                  <a:close/>
                </a:path>
                <a:path w="705484" h="342264">
                  <a:moveTo>
                    <a:pt x="477780" y="333563"/>
                  </a:moveTo>
                  <a:lnTo>
                    <a:pt x="460375" y="340994"/>
                  </a:lnTo>
                  <a:lnTo>
                    <a:pt x="472275" y="340994"/>
                  </a:lnTo>
                  <a:lnTo>
                    <a:pt x="477780" y="333563"/>
                  </a:lnTo>
                  <a:close/>
                </a:path>
                <a:path w="705484" h="342264">
                  <a:moveTo>
                    <a:pt x="635898" y="120103"/>
                  </a:moveTo>
                  <a:lnTo>
                    <a:pt x="477780" y="333563"/>
                  </a:lnTo>
                  <a:lnTo>
                    <a:pt x="488632" y="328930"/>
                  </a:lnTo>
                  <a:lnTo>
                    <a:pt x="635898" y="120103"/>
                  </a:lnTo>
                  <a:close/>
                </a:path>
                <a:path w="705484" h="342264">
                  <a:moveTo>
                    <a:pt x="702721" y="25347"/>
                  </a:moveTo>
                  <a:lnTo>
                    <a:pt x="635898" y="120103"/>
                  </a:lnTo>
                  <a:lnTo>
                    <a:pt x="700404" y="33019"/>
                  </a:lnTo>
                  <a:lnTo>
                    <a:pt x="702721" y="25347"/>
                  </a:lnTo>
                  <a:close/>
                </a:path>
                <a:path w="705484" h="342264">
                  <a:moveTo>
                    <a:pt x="704090" y="20811"/>
                  </a:moveTo>
                  <a:lnTo>
                    <a:pt x="702721" y="25347"/>
                  </a:lnTo>
                  <a:lnTo>
                    <a:pt x="703579" y="24130"/>
                  </a:lnTo>
                  <a:lnTo>
                    <a:pt x="704090" y="20811"/>
                  </a:lnTo>
                  <a:close/>
                </a:path>
                <a:path w="705484" h="342264">
                  <a:moveTo>
                    <a:pt x="700087" y="0"/>
                  </a:moveTo>
                  <a:lnTo>
                    <a:pt x="703579" y="7619"/>
                  </a:lnTo>
                  <a:lnTo>
                    <a:pt x="704850" y="15875"/>
                  </a:lnTo>
                  <a:lnTo>
                    <a:pt x="704090" y="20811"/>
                  </a:lnTo>
                  <a:lnTo>
                    <a:pt x="705484" y="16192"/>
                  </a:lnTo>
                  <a:lnTo>
                    <a:pt x="704214" y="7619"/>
                  </a:lnTo>
                  <a:lnTo>
                    <a:pt x="7000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487545" y="4451667"/>
              <a:ext cx="2614295" cy="1756410"/>
            </a:xfrm>
            <a:custGeom>
              <a:avLst/>
              <a:gdLst/>
              <a:ahLst/>
              <a:cxnLst/>
              <a:rect l="l" t="t" r="r" b="b"/>
              <a:pathLst>
                <a:path w="2614295" h="1756410">
                  <a:moveTo>
                    <a:pt x="199072" y="0"/>
                  </a:moveTo>
                  <a:lnTo>
                    <a:pt x="0" y="0"/>
                  </a:lnTo>
                  <a:lnTo>
                    <a:pt x="0" y="1416685"/>
                  </a:lnTo>
                  <a:lnTo>
                    <a:pt x="2174875" y="1416685"/>
                  </a:lnTo>
                  <a:lnTo>
                    <a:pt x="2174875" y="1756092"/>
                  </a:lnTo>
                  <a:lnTo>
                    <a:pt x="2613977" y="1316990"/>
                  </a:lnTo>
                  <a:lnTo>
                    <a:pt x="2514282" y="1217295"/>
                  </a:lnTo>
                  <a:lnTo>
                    <a:pt x="199072" y="1217295"/>
                  </a:lnTo>
                  <a:lnTo>
                    <a:pt x="199072" y="0"/>
                  </a:lnTo>
                  <a:close/>
                </a:path>
                <a:path w="2614295" h="1756410">
                  <a:moveTo>
                    <a:pt x="2174875" y="877887"/>
                  </a:moveTo>
                  <a:lnTo>
                    <a:pt x="2174875" y="1217295"/>
                  </a:lnTo>
                  <a:lnTo>
                    <a:pt x="2514282" y="1217295"/>
                  </a:lnTo>
                  <a:lnTo>
                    <a:pt x="2174875" y="877887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8" name="object 158"/>
          <p:cNvSpPr txBox="1">
            <a:spLocks noGrp="1"/>
          </p:cNvSpPr>
          <p:nvPr>
            <p:ph type="title"/>
          </p:nvPr>
        </p:nvSpPr>
        <p:spPr>
          <a:xfrm>
            <a:off x="855344" y="782954"/>
            <a:ext cx="5641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5" dirty="0">
                <a:solidFill>
                  <a:srgbClr val="000000"/>
                </a:solidFill>
              </a:rPr>
              <a:t>Από</a:t>
            </a:r>
            <a:r>
              <a:rPr sz="2000" spc="225" dirty="0">
                <a:solidFill>
                  <a:srgbClr val="000000"/>
                </a:solidFill>
              </a:rPr>
              <a:t> </a:t>
            </a:r>
            <a:r>
              <a:rPr sz="2000" spc="130" dirty="0">
                <a:solidFill>
                  <a:srgbClr val="000000"/>
                </a:solidFill>
              </a:rPr>
              <a:t>τα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έξυπνα</a:t>
            </a:r>
            <a:r>
              <a:rPr sz="2000" spc="229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δίκτυα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25" dirty="0">
                <a:solidFill>
                  <a:srgbClr val="000000"/>
                </a:solidFill>
              </a:rPr>
              <a:t>στα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65" dirty="0">
                <a:solidFill>
                  <a:srgbClr val="000000"/>
                </a:solidFill>
              </a:rPr>
              <a:t>μικροδίκτυα</a:t>
            </a:r>
            <a:r>
              <a:rPr sz="2000" spc="265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DERs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691515" y="1490098"/>
            <a:ext cx="5231130" cy="63055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505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95" dirty="0">
                <a:latin typeface="Calibri"/>
                <a:cs typeface="Calibri"/>
              </a:rPr>
              <a:t>Στο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πλαίσιο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των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μικροδικτύων,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μπορούμε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επίσης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βρούμε</a:t>
            </a:r>
            <a:endParaRPr sz="14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70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b="1" spc="90" dirty="0">
                <a:latin typeface="Calibri"/>
                <a:cs typeface="Calibri"/>
              </a:rPr>
              <a:t>Κατανεμημένοι</a:t>
            </a:r>
            <a:r>
              <a:rPr sz="1250" b="1" spc="30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ενεργειακοί</a:t>
            </a:r>
            <a:r>
              <a:rPr sz="1250" b="1" spc="35" dirty="0">
                <a:latin typeface="Calibri"/>
                <a:cs typeface="Calibri"/>
              </a:rPr>
              <a:t> </a:t>
            </a:r>
            <a:r>
              <a:rPr sz="1250" b="1" spc="90" dirty="0">
                <a:latin typeface="Calibri"/>
                <a:cs typeface="Calibri"/>
              </a:rPr>
              <a:t>πόροι</a:t>
            </a:r>
            <a:r>
              <a:rPr sz="1250" b="1" spc="4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DER)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9396412" y="533717"/>
            <a:ext cx="10852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ΈΞΥΠΝΟ</a:t>
            </a:r>
            <a:r>
              <a:rPr sz="1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9504044" y="1042987"/>
            <a:ext cx="9544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ΜΙΚΡΟΔΊΚΤΥΟ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9815194" y="1620202"/>
            <a:ext cx="2838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892810" y="2157888"/>
            <a:ext cx="4747260" cy="184150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77825" indent="-182245">
              <a:lnSpc>
                <a:spcPct val="100000"/>
              </a:lnSpc>
              <a:spcBef>
                <a:spcPts val="470"/>
              </a:spcBef>
              <a:buSzPct val="145454"/>
              <a:buFont typeface="Arial"/>
              <a:buChar char="•"/>
              <a:tabLst>
                <a:tab pos="377825" algn="l"/>
              </a:tabLst>
            </a:pPr>
            <a:r>
              <a:rPr sz="1100" spc="80" dirty="0">
                <a:latin typeface="Calibri"/>
                <a:cs typeface="Calibri"/>
              </a:rPr>
              <a:t>Ανανεώσιμες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πηγές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όπως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ηλιακά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πάνελ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αιολικά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πάρκα</a:t>
            </a:r>
            <a:endParaRPr sz="1100" dirty="0">
              <a:latin typeface="Calibri"/>
              <a:cs typeface="Calibri"/>
            </a:endParaRPr>
          </a:p>
          <a:p>
            <a:pPr marL="377825" indent="-182245">
              <a:lnSpc>
                <a:spcPct val="100000"/>
              </a:lnSpc>
              <a:spcBef>
                <a:spcPts val="1040"/>
              </a:spcBef>
              <a:buSzPct val="145454"/>
              <a:buFont typeface="Arial"/>
              <a:buChar char="•"/>
              <a:tabLst>
                <a:tab pos="377825" algn="l"/>
              </a:tabLst>
            </a:pPr>
            <a:r>
              <a:rPr sz="1100" spc="70" dirty="0">
                <a:latin typeface="Calibri"/>
                <a:cs typeface="Calibri"/>
              </a:rPr>
              <a:t>Συστήματα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αποθήκευσης</a:t>
            </a:r>
            <a:endParaRPr sz="1100" dirty="0">
              <a:latin typeface="Calibri"/>
              <a:cs typeface="Calibri"/>
            </a:endParaRPr>
          </a:p>
          <a:p>
            <a:pPr marL="377825" indent="-182245">
              <a:lnSpc>
                <a:spcPct val="100000"/>
              </a:lnSpc>
              <a:spcBef>
                <a:spcPts val="1155"/>
              </a:spcBef>
              <a:buSzPct val="145454"/>
              <a:buFont typeface="Arial"/>
              <a:buChar char="•"/>
              <a:tabLst>
                <a:tab pos="377825" algn="l"/>
              </a:tabLst>
            </a:pPr>
            <a:r>
              <a:rPr sz="1100" spc="100" dirty="0">
                <a:latin typeface="Calibri"/>
                <a:cs typeface="Calibri"/>
              </a:rPr>
              <a:t>Ηλεκτρικά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οχήματα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EVs)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-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EV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μπορούν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να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lang="el-GR" sz="1100" spc="105" dirty="0">
                <a:latin typeface="Calibri"/>
                <a:cs typeface="Calibri"/>
              </a:rPr>
              <a:t>επιστρέψουν</a:t>
            </a:r>
            <a:endParaRPr sz="1100" dirty="0">
              <a:latin typeface="Calibri"/>
              <a:cs typeface="Calibri"/>
            </a:endParaRPr>
          </a:p>
          <a:p>
            <a:pPr marL="2267585">
              <a:lnSpc>
                <a:spcPct val="100000"/>
              </a:lnSpc>
              <a:spcBef>
                <a:spcPts val="605"/>
              </a:spcBef>
            </a:pPr>
            <a:r>
              <a:rPr sz="1100" spc="70" dirty="0">
                <a:latin typeface="Calibri"/>
                <a:cs typeface="Calibri"/>
              </a:rPr>
              <a:t>ενέργεια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δίκτυο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εάν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υπάρχει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V2G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 dirty="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buSzPct val="144000"/>
              <a:buFont typeface="Arial"/>
              <a:buChar char="•"/>
              <a:tabLst>
                <a:tab pos="194945" algn="l"/>
              </a:tabLst>
            </a:pPr>
            <a:r>
              <a:rPr sz="1250" b="1" spc="50" dirty="0">
                <a:latin typeface="Calibri"/>
                <a:cs typeface="Calibri"/>
              </a:rPr>
              <a:t>Συστήματα</a:t>
            </a:r>
            <a:r>
              <a:rPr sz="1250" b="1" spc="-15" dirty="0">
                <a:latin typeface="Calibri"/>
                <a:cs typeface="Calibri"/>
              </a:rPr>
              <a:t> </a:t>
            </a:r>
            <a:r>
              <a:rPr sz="1250" b="1" spc="55" dirty="0">
                <a:latin typeface="Calibri"/>
                <a:cs typeface="Calibri"/>
              </a:rPr>
              <a:t>ελέγχου</a:t>
            </a:r>
            <a:endParaRPr sz="1250" dirty="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110"/>
              </a:spcBef>
              <a:buSzPct val="144000"/>
              <a:buFont typeface="Arial"/>
              <a:buChar char="•"/>
              <a:tabLst>
                <a:tab pos="194945" algn="l"/>
              </a:tabLst>
            </a:pPr>
            <a:r>
              <a:rPr sz="1250" b="1" spc="55" dirty="0">
                <a:latin typeface="Calibri"/>
                <a:cs typeface="Calibri"/>
              </a:rPr>
              <a:t>Έξυπνοι</a:t>
            </a:r>
            <a:r>
              <a:rPr sz="1250" b="1" spc="-10" dirty="0">
                <a:latin typeface="Calibri"/>
                <a:cs typeface="Calibri"/>
              </a:rPr>
              <a:t> </a:t>
            </a:r>
            <a:r>
              <a:rPr sz="1250" b="1" spc="45" dirty="0">
                <a:latin typeface="Calibri"/>
                <a:cs typeface="Calibri"/>
              </a:rPr>
              <a:t>μετρητές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136525" y="6155054"/>
            <a:ext cx="1666239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5" dirty="0">
                <a:latin typeface="Calibri"/>
                <a:cs typeface="Calibri"/>
              </a:rPr>
              <a:t>Πηγή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εικόνας: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Vecteezy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URL:https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  <a:hlinkClick r:id="rId91"/>
              </a:rPr>
              <a:t>://www.vecteezy.c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om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65" name="object 165"/>
          <p:cNvSpPr/>
          <p:nvPr/>
        </p:nvSpPr>
        <p:spPr>
          <a:xfrm>
            <a:off x="1153160" y="6243954"/>
            <a:ext cx="635635" cy="0"/>
          </a:xfrm>
          <a:custGeom>
            <a:avLst/>
            <a:gdLst/>
            <a:ahLst/>
            <a:cxnLst/>
            <a:rect l="l" t="t" r="r" b="b"/>
            <a:pathLst>
              <a:path w="635635">
                <a:moveTo>
                  <a:pt x="0" y="0"/>
                </a:moveTo>
                <a:lnTo>
                  <a:pt x="635317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22554" y="6249987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11367769" y="194945"/>
            <a:ext cx="514350" cy="6130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0" dirty="0">
                <a:solidFill>
                  <a:srgbClr val="D8D8D8"/>
                </a:solidFill>
                <a:latin typeface="Calibri"/>
                <a:cs typeface="Calibri"/>
              </a:rPr>
              <a:t>ΚΛΑΣΙΚΉ</a:t>
            </a:r>
            <a:r>
              <a:rPr sz="3850" spc="1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ΛΕΙΤΟΥΡΓΊΑ</a:t>
            </a:r>
            <a:r>
              <a:rPr sz="3850" spc="1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35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11126787" y="6196012"/>
            <a:ext cx="11938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3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782319" y="4619307"/>
            <a:ext cx="3642995" cy="1077595"/>
          </a:xfrm>
          <a:prstGeom prst="rect">
            <a:avLst/>
          </a:prstGeom>
          <a:solidFill>
            <a:srgbClr val="D8791A"/>
          </a:solidFill>
        </p:spPr>
        <p:txBody>
          <a:bodyPr vert="horz" wrap="square" lIns="0" tIns="58419" rIns="0" bIns="0" rtlCol="0">
            <a:spAutoFit/>
          </a:bodyPr>
          <a:lstStyle/>
          <a:p>
            <a:pPr marL="240665" marR="233045" indent="-635" algn="ctr">
              <a:lnSpc>
                <a:spcPts val="1300"/>
              </a:lnSpc>
              <a:spcBef>
                <a:spcPts val="459"/>
              </a:spcBef>
            </a:pPr>
            <a:r>
              <a:rPr sz="1100" spc="110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Vehicle-to-Grid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(V2G)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βασίζεται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σε </a:t>
            </a:r>
            <a:r>
              <a:rPr sz="110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τεχνολογίες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14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ενεργοποιούν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επιστροφή </a:t>
            </a:r>
            <a:r>
              <a:rPr sz="11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ενέργειας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στο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δίκτυο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μπαταρίες </a:t>
            </a:r>
            <a:r>
              <a:rPr sz="1100" spc="110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10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ηλεκτροκίνητων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οχημάτων.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</p:grp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911679"/>
              </p:ext>
            </p:extLst>
          </p:nvPr>
        </p:nvGraphicFramePr>
        <p:xfrm>
          <a:off x="1527175" y="2588577"/>
          <a:ext cx="4459603" cy="3671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5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45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D8791A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8791A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22909" marR="506095" indent="233679">
                        <a:lnSpc>
                          <a:spcPts val="1150"/>
                        </a:lnSpc>
                      </a:pPr>
                      <a:r>
                        <a:rPr sz="1000" b="1" spc="85" dirty="0">
                          <a:latin typeface="Arial"/>
                          <a:cs typeface="Arial"/>
                        </a:rPr>
                        <a:t>Ασφαλή </a:t>
                      </a:r>
                      <a:r>
                        <a:rPr sz="100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αρ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χ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ιτ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ε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κ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τ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ον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ι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κ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ή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8791A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39445">
                        <a:lnSpc>
                          <a:spcPct val="100000"/>
                        </a:lnSpc>
                      </a:pPr>
                      <a:r>
                        <a:rPr sz="1000" b="1" spc="80" dirty="0">
                          <a:latin typeface="Arial"/>
                          <a:cs typeface="Arial"/>
                        </a:rPr>
                        <a:t>Απόρρητο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D8791A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sz="1700" b="1" spc="70" dirty="0">
                          <a:latin typeface="Calibri"/>
                          <a:cs typeface="Calibri"/>
                        </a:rPr>
                        <a:t>επίπ</a:t>
                      </a:r>
                      <a:r>
                        <a:rPr sz="1700" b="1" spc="70" dirty="0" err="1">
                          <a:latin typeface="Calibri"/>
                          <a:cs typeface="Calibri"/>
                        </a:rPr>
                        <a:t>εδ</a:t>
                      </a:r>
                      <a:r>
                        <a:rPr sz="1700" b="1" spc="7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7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85" dirty="0">
                          <a:latin typeface="Calibri"/>
                          <a:cs typeface="Calibri"/>
                        </a:rPr>
                        <a:t>ασφαλείας</a:t>
                      </a:r>
                      <a:endParaRPr sz="1700" dirty="0">
                        <a:latin typeface="Calibri"/>
                        <a:cs typeface="Calibri"/>
                      </a:endParaRPr>
                    </a:p>
                  </a:txBody>
                  <a:tcPr marL="0" marR="0" marT="151130" marB="0" vert="vert270">
                    <a:lnL w="12700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8791A"/>
                      </a:solidFill>
                      <a:prstDash val="solid"/>
                    </a:lnR>
                    <a:lnT w="53975">
                      <a:solidFill>
                        <a:srgbClr val="D8791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6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D8791A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374650" marR="591820" indent="278130">
                        <a:lnSpc>
                          <a:spcPts val="1150"/>
                        </a:lnSpc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Α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σ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φ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α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λ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ή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ς  </a:t>
                      </a:r>
                      <a:r>
                        <a:rPr sz="1000" b="1" spc="70" dirty="0">
                          <a:latin typeface="Arial"/>
                          <a:cs typeface="Arial"/>
                        </a:rPr>
                        <a:t>συνεργασία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11150">
                        <a:lnSpc>
                          <a:spcPts val="1175"/>
                        </a:lnSpc>
                      </a:pPr>
                      <a:r>
                        <a:rPr sz="1000" b="1" spc="60" dirty="0">
                          <a:latin typeface="Arial"/>
                          <a:cs typeface="Arial"/>
                        </a:rPr>
                        <a:t>Πρόληψη</a:t>
                      </a:r>
                      <a:r>
                        <a:rPr sz="1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45" dirty="0">
                          <a:latin typeface="Arial"/>
                          <a:cs typeface="Arial"/>
                        </a:rPr>
                        <a:t>και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635000">
                        <a:lnSpc>
                          <a:spcPts val="1175"/>
                        </a:lnSpc>
                      </a:pPr>
                      <a:r>
                        <a:rPr sz="1000" b="1" spc="40" dirty="0">
                          <a:latin typeface="Arial"/>
                          <a:cs typeface="Arial"/>
                        </a:rPr>
                        <a:t>σταθερότητα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1130" marB="0" vert="vert270">
                    <a:lnL w="12700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8791A"/>
                      </a:solidFill>
                      <a:prstDash val="solid"/>
                    </a:lnR>
                    <a:lnT w="53975">
                      <a:solidFill>
                        <a:srgbClr val="D8791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6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D8791A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458470" marR="588010" indent="194310">
                        <a:lnSpc>
                          <a:spcPts val="1150"/>
                        </a:lnSpc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Α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σ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φ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α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λ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έ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ς  </a:t>
                      </a:r>
                      <a:r>
                        <a:rPr sz="1000" b="1" spc="110" dirty="0">
                          <a:latin typeface="Arial"/>
                          <a:cs typeface="Arial"/>
                        </a:rPr>
                        <a:t>σύνδεση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650875" marR="628015" indent="-1270" algn="ctr">
                        <a:lnSpc>
                          <a:spcPts val="1150"/>
                        </a:lnSpc>
                      </a:pPr>
                      <a:r>
                        <a:rPr sz="1000" b="1" spc="135" dirty="0">
                          <a:latin typeface="Arial"/>
                          <a:cs typeface="Arial"/>
                        </a:rPr>
                        <a:t>Ασφαλι </a:t>
                      </a:r>
                      <a:r>
                        <a:rPr sz="1000" b="1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135" dirty="0">
                          <a:latin typeface="Arial"/>
                          <a:cs typeface="Arial"/>
                        </a:rPr>
                        <a:t>σμένη </a:t>
                      </a:r>
                      <a:r>
                        <a:rPr sz="1000" b="1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π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ρ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ό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σβ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α  </a:t>
                      </a:r>
                      <a:r>
                        <a:rPr sz="1000" b="1" spc="155" dirty="0">
                          <a:latin typeface="Arial"/>
                          <a:cs typeface="Arial"/>
                        </a:rPr>
                        <a:t>ση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1130" marB="0" vert="vert270">
                    <a:lnL w="12700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8791A"/>
                      </a:solidFill>
                      <a:prstDash val="solid"/>
                    </a:lnR>
                    <a:lnT w="53975">
                      <a:solidFill>
                        <a:srgbClr val="D8791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6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D8791A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361950" marR="454659" indent="328295">
                        <a:lnSpc>
                          <a:spcPts val="1130"/>
                        </a:lnSpc>
                      </a:pPr>
                      <a:r>
                        <a:rPr sz="1000" b="1" spc="-15" dirty="0">
                          <a:latin typeface="Arial"/>
                          <a:cs typeface="Arial"/>
                        </a:rPr>
                        <a:t>Δ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ι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αχείρι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σ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η  </a:t>
                      </a:r>
                      <a:r>
                        <a:rPr sz="1000" b="1" spc="75" dirty="0">
                          <a:latin typeface="Arial"/>
                          <a:cs typeface="Arial"/>
                        </a:rPr>
                        <a:t>απειλών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D8791A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620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D8791A"/>
                      </a:solidFill>
                      <a:prstDash val="solid"/>
                    </a:lnL>
                    <a:lnR w="53975">
                      <a:solidFill>
                        <a:srgbClr val="D8791A"/>
                      </a:solidFill>
                      <a:prstDash val="solid"/>
                    </a:lnR>
                    <a:lnB w="53975">
                      <a:solidFill>
                        <a:srgbClr val="D8791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1426527" y="2531745"/>
            <a:ext cx="5121910" cy="3844290"/>
          </a:xfrm>
          <a:custGeom>
            <a:avLst/>
            <a:gdLst/>
            <a:ahLst/>
            <a:cxnLst/>
            <a:rect l="l" t="t" r="r" b="b"/>
            <a:pathLst>
              <a:path w="5121909" h="3844290">
                <a:moveTo>
                  <a:pt x="0" y="0"/>
                </a:moveTo>
                <a:lnTo>
                  <a:pt x="5121910" y="0"/>
                </a:lnTo>
                <a:lnTo>
                  <a:pt x="5121910" y="3844290"/>
                </a:lnTo>
                <a:lnTo>
                  <a:pt x="0" y="3844290"/>
                </a:lnTo>
                <a:lnTo>
                  <a:pt x="0" y="0"/>
                </a:lnTo>
              </a:path>
            </a:pathLst>
          </a:custGeom>
          <a:ln w="41275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472757"/>
            <a:ext cx="35756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5" dirty="0">
                <a:solidFill>
                  <a:srgbClr val="000000"/>
                </a:solidFill>
              </a:rPr>
              <a:t>Άλλα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σχετικά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εξαρτήματα</a:t>
            </a:r>
            <a:r>
              <a:rPr sz="2000" spc="260" dirty="0">
                <a:solidFill>
                  <a:srgbClr val="000000"/>
                </a:solidFill>
              </a:rPr>
              <a:t> </a:t>
            </a:r>
            <a:r>
              <a:rPr sz="2000" spc="105" dirty="0">
                <a:solidFill>
                  <a:srgbClr val="000000"/>
                </a:solidFill>
              </a:rPr>
              <a:t>σε</a:t>
            </a:r>
            <a:endParaRPr sz="2000"/>
          </a:p>
        </p:txBody>
      </p:sp>
      <p:sp>
        <p:nvSpPr>
          <p:cNvPr id="12" name="object 12"/>
          <p:cNvSpPr txBox="1"/>
          <p:nvPr/>
        </p:nvSpPr>
        <p:spPr>
          <a:xfrm>
            <a:off x="122554" y="6395402"/>
            <a:ext cx="402336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5344" y="867727"/>
            <a:ext cx="57137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70" dirty="0">
                <a:latin typeface="Calibri"/>
                <a:cs typeface="Calibri"/>
              </a:rPr>
              <a:t>οικοσύστημα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spc="155" dirty="0">
                <a:latin typeface="Calibri"/>
                <a:cs typeface="Calibri"/>
              </a:rPr>
              <a:t>ενεργειακής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spc="175" dirty="0">
                <a:latin typeface="Calibri"/>
                <a:cs typeface="Calibri"/>
              </a:rPr>
              <a:t>κυβερνοασφάλειας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662429"/>
            <a:ext cx="6597015" cy="594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173355" algn="l"/>
              </a:tabLst>
            </a:pPr>
            <a:r>
              <a:rPr sz="1250" spc="100" dirty="0">
                <a:latin typeface="Calibri"/>
                <a:cs typeface="Calibri"/>
              </a:rPr>
              <a:t>Πέρα από </a:t>
            </a:r>
            <a:r>
              <a:rPr sz="1250" spc="90" dirty="0">
                <a:latin typeface="Calibri"/>
                <a:cs typeface="Calibri"/>
              </a:rPr>
              <a:t>τα </a:t>
            </a:r>
            <a:r>
              <a:rPr sz="1250" spc="85" dirty="0">
                <a:latin typeface="Calibri"/>
                <a:cs typeface="Calibri"/>
              </a:rPr>
              <a:t>τυπικά </a:t>
            </a:r>
            <a:r>
              <a:rPr sz="1250" spc="80" dirty="0">
                <a:latin typeface="Calibri"/>
                <a:cs typeface="Calibri"/>
              </a:rPr>
              <a:t>και </a:t>
            </a:r>
            <a:r>
              <a:rPr sz="1250" spc="90" dirty="0">
                <a:latin typeface="Calibri"/>
                <a:cs typeface="Calibri"/>
              </a:rPr>
              <a:t>σύγχρονα </a:t>
            </a:r>
            <a:r>
              <a:rPr sz="1250" spc="80" dirty="0">
                <a:latin typeface="Calibri"/>
                <a:cs typeface="Calibri"/>
              </a:rPr>
              <a:t>λειτουργικά </a:t>
            </a:r>
            <a:r>
              <a:rPr sz="1250" spc="85" dirty="0">
                <a:latin typeface="Calibri"/>
                <a:cs typeface="Calibri"/>
              </a:rPr>
              <a:t>εξαρτήματα, </a:t>
            </a:r>
            <a:r>
              <a:rPr sz="1250" spc="80" dirty="0">
                <a:latin typeface="Calibri"/>
                <a:cs typeface="Calibri"/>
              </a:rPr>
              <a:t>επίσης </a:t>
            </a:r>
            <a:r>
              <a:rPr sz="1250" spc="90" dirty="0">
                <a:latin typeface="Calibri"/>
                <a:cs typeface="Calibri"/>
              </a:rPr>
              <a:t>ουσιώδες να 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εξεταστούν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άλλα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σχετικά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στοιχεία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σχετίζονται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κυβερνοασφάλεια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τα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επίπεδα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προστασίας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67769" y="0"/>
            <a:ext cx="519430" cy="204978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95"/>
              </a:lnSpc>
            </a:pPr>
            <a:r>
              <a:rPr sz="3850" spc="-760" dirty="0">
                <a:solidFill>
                  <a:srgbClr val="D8D8D8"/>
                </a:solidFill>
                <a:latin typeface="Calibri"/>
                <a:cs typeface="Calibri"/>
              </a:rPr>
              <a:t>SCAμELSέCνωνn</a:t>
            </a:r>
            <a:r>
              <a:rPr sz="5550" spc="-1139" baseline="2252" dirty="0">
                <a:solidFill>
                  <a:srgbClr val="D8D8D8"/>
                </a:solidFill>
                <a:latin typeface="Calibri"/>
                <a:cs typeface="Calibri"/>
              </a:rPr>
              <a:t>)</a:t>
            </a:r>
            <a:endParaRPr sz="5550" baseline="2252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21654" y="3264954"/>
            <a:ext cx="582211" cy="31038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714"/>
              </a:lnSpc>
            </a:pPr>
            <a:endParaRPr sz="1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700" b="1" spc="130" dirty="0">
                <a:latin typeface="Calibri"/>
                <a:cs typeface="Calibri"/>
              </a:rPr>
              <a:t>ΚΥΒΕΡΝΟ-ΦΥΣΙΚΆ</a:t>
            </a:r>
            <a:r>
              <a:rPr sz="1700" b="1" spc="40" dirty="0">
                <a:latin typeface="Calibri"/>
                <a:cs typeface="Calibri"/>
              </a:rPr>
              <a:t> </a:t>
            </a:r>
            <a:r>
              <a:rPr sz="1700" b="1" spc="35" dirty="0">
                <a:latin typeface="Calibri"/>
                <a:cs typeface="Calibri"/>
              </a:rPr>
              <a:t>ΣΥΣΤΉΜΑΤΑ</a:t>
            </a:r>
            <a:endParaRPr sz="1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85184" y="0"/>
            <a:ext cx="8803640" cy="6880225"/>
            <a:chOff x="3385184" y="0"/>
            <a:chExt cx="880364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04664" y="1437005"/>
              <a:ext cx="6275070" cy="4930140"/>
            </a:xfrm>
            <a:custGeom>
              <a:avLst/>
              <a:gdLst/>
              <a:ahLst/>
              <a:cxnLst/>
              <a:rect l="l" t="t" r="r" b="b"/>
              <a:pathLst>
                <a:path w="6275070" h="4930140">
                  <a:moveTo>
                    <a:pt x="97155" y="96202"/>
                  </a:moveTo>
                  <a:lnTo>
                    <a:pt x="5643880" y="96202"/>
                  </a:lnTo>
                  <a:lnTo>
                    <a:pt x="5643880" y="4808537"/>
                  </a:lnTo>
                  <a:lnTo>
                    <a:pt x="97155" y="4808537"/>
                  </a:lnTo>
                  <a:lnTo>
                    <a:pt x="97155" y="96202"/>
                  </a:lnTo>
                </a:path>
                <a:path w="6275070" h="4930140">
                  <a:moveTo>
                    <a:pt x="0" y="0"/>
                  </a:moveTo>
                  <a:lnTo>
                    <a:pt x="6275070" y="0"/>
                  </a:lnTo>
                  <a:lnTo>
                    <a:pt x="6275070" y="4930140"/>
                  </a:lnTo>
                  <a:lnTo>
                    <a:pt x="0" y="4930140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85184" y="3281362"/>
              <a:ext cx="1149350" cy="707390"/>
            </a:xfrm>
            <a:custGeom>
              <a:avLst/>
              <a:gdLst/>
              <a:ahLst/>
              <a:cxnLst/>
              <a:rect l="l" t="t" r="r" b="b"/>
              <a:pathLst>
                <a:path w="1149350" h="707389">
                  <a:moveTo>
                    <a:pt x="795337" y="0"/>
                  </a:moveTo>
                  <a:lnTo>
                    <a:pt x="795337" y="176847"/>
                  </a:lnTo>
                  <a:lnTo>
                    <a:pt x="0" y="176847"/>
                  </a:lnTo>
                  <a:lnTo>
                    <a:pt x="0" y="530542"/>
                  </a:lnTo>
                  <a:lnTo>
                    <a:pt x="795337" y="530542"/>
                  </a:lnTo>
                  <a:lnTo>
                    <a:pt x="795337" y="707389"/>
                  </a:lnTo>
                  <a:lnTo>
                    <a:pt x="1149032" y="353694"/>
                  </a:lnTo>
                  <a:lnTo>
                    <a:pt x="79533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55344" y="382587"/>
            <a:ext cx="5713730" cy="81534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000" spc="155" dirty="0">
                <a:latin typeface="Calibri"/>
                <a:cs typeface="Calibri"/>
              </a:rPr>
              <a:t>Άλλα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spc="150" dirty="0">
                <a:latin typeface="Calibri"/>
                <a:cs typeface="Calibri"/>
              </a:rPr>
              <a:t>σχετικά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spc="170" dirty="0">
                <a:latin typeface="Calibri"/>
                <a:cs typeface="Calibri"/>
              </a:rPr>
              <a:t>εξαρτήματα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spc="105" dirty="0">
                <a:latin typeface="Calibri"/>
                <a:cs typeface="Calibri"/>
              </a:rPr>
              <a:t>σε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2000" spc="170" dirty="0">
                <a:latin typeface="Calibri"/>
                <a:cs typeface="Calibri"/>
              </a:rPr>
              <a:t>οικοσύστημα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spc="155" dirty="0">
                <a:latin typeface="Calibri"/>
                <a:cs typeface="Calibri"/>
              </a:rPr>
              <a:t>ενεργειακής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spc="175" dirty="0">
                <a:latin typeface="Calibri"/>
                <a:cs typeface="Calibri"/>
              </a:rPr>
              <a:t>κυβερνοασφάλειας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554" y="6583362"/>
            <a:ext cx="402336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67769" y="0"/>
            <a:ext cx="519430" cy="204978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95"/>
              </a:lnSpc>
            </a:pPr>
            <a:r>
              <a:rPr sz="3850" spc="-760" dirty="0">
                <a:solidFill>
                  <a:srgbClr val="D8D8D8"/>
                </a:solidFill>
                <a:latin typeface="Calibri"/>
                <a:cs typeface="Calibri"/>
              </a:rPr>
              <a:t>SCAμELSέCνωνn</a:t>
            </a:r>
            <a:r>
              <a:rPr sz="5550" spc="-1139" baseline="2252" dirty="0">
                <a:solidFill>
                  <a:srgbClr val="D8D8D8"/>
                </a:solidFill>
                <a:latin typeface="Calibri"/>
                <a:cs typeface="Calibri"/>
              </a:rPr>
              <a:t>)</a:t>
            </a:r>
            <a:endParaRPr sz="5550" baseline="2252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43097" y="2300211"/>
            <a:ext cx="582211" cy="33902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714"/>
              </a:lnSpc>
            </a:pPr>
            <a:r>
              <a:rPr sz="1700" b="1" spc="75" dirty="0">
                <a:latin typeface="Calibri"/>
                <a:cs typeface="Calibri"/>
              </a:rPr>
              <a:t>Πολυεπίπεδα</a:t>
            </a:r>
            <a:r>
              <a:rPr sz="1700" b="1" spc="-5" dirty="0">
                <a:latin typeface="Calibri"/>
                <a:cs typeface="Calibri"/>
              </a:rPr>
              <a:t> </a:t>
            </a:r>
            <a:r>
              <a:rPr sz="1700" b="1" spc="70" dirty="0">
                <a:latin typeface="Calibri"/>
                <a:cs typeface="Calibri"/>
              </a:rPr>
              <a:t>επίπεδα</a:t>
            </a:r>
            <a:r>
              <a:rPr sz="1700" b="1" spc="10" dirty="0">
                <a:latin typeface="Calibri"/>
                <a:cs typeface="Calibri"/>
              </a:rPr>
              <a:t> </a:t>
            </a:r>
            <a:r>
              <a:rPr sz="1700" b="1" spc="85" dirty="0">
                <a:latin typeface="Calibri"/>
                <a:cs typeface="Calibri"/>
              </a:rPr>
              <a:t>ασφαλείας</a:t>
            </a:r>
            <a:endParaRPr sz="1700" dirty="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  <a:spcBef>
                <a:spcPts val="750"/>
              </a:spcBef>
            </a:pPr>
            <a:r>
              <a:rPr sz="1700" b="1" spc="130" dirty="0">
                <a:latin typeface="Calibri"/>
                <a:cs typeface="Calibri"/>
              </a:rPr>
              <a:t>ΚΥΒΕΡΝΟ-ΦΥΣΙΚ</a:t>
            </a:r>
            <a:r>
              <a:rPr lang="el-GR" sz="1700" b="1" spc="130" dirty="0">
                <a:latin typeface="Calibri"/>
                <a:cs typeface="Calibri"/>
              </a:rPr>
              <a:t>Α</a:t>
            </a:r>
            <a:r>
              <a:rPr sz="1700" b="1" spc="45" dirty="0">
                <a:latin typeface="Calibri"/>
                <a:cs typeface="Calibri"/>
              </a:rPr>
              <a:t> </a:t>
            </a:r>
            <a:r>
              <a:rPr sz="1700" b="1" spc="35" dirty="0">
                <a:latin typeface="Calibri"/>
                <a:cs typeface="Calibri"/>
              </a:rPr>
              <a:t>ΣΥΣΤ</a:t>
            </a:r>
            <a:r>
              <a:rPr lang="el-GR" sz="1700" b="1" spc="35" dirty="0">
                <a:latin typeface="Calibri"/>
                <a:cs typeface="Calibri"/>
              </a:rPr>
              <a:t>Η</a:t>
            </a:r>
            <a:r>
              <a:rPr sz="1700" b="1" spc="35" dirty="0">
                <a:latin typeface="Calibri"/>
                <a:cs typeface="Calibri"/>
              </a:rPr>
              <a:t>ΜΑΤΑ</a:t>
            </a:r>
            <a:endParaRPr sz="1700" dirty="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666432" y="2471737"/>
          <a:ext cx="2665729" cy="28422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1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1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4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056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0670" marR="239395" indent="168275">
                        <a:lnSpc>
                          <a:spcPts val="840"/>
                        </a:lnSpc>
                        <a:spcBef>
                          <a:spcPts val="610"/>
                        </a:spcBef>
                      </a:pPr>
                      <a:r>
                        <a:rPr sz="750" b="1" spc="-10" dirty="0">
                          <a:latin typeface="Arial"/>
                          <a:cs typeface="Arial"/>
                        </a:rPr>
                        <a:t>Ασφ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α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λ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ισ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μ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έ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ν  η</a:t>
                      </a:r>
                      <a:r>
                        <a:rPr sz="7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25" dirty="0">
                          <a:latin typeface="Arial"/>
                          <a:cs typeface="Arial"/>
                        </a:rPr>
                        <a:t>α</a:t>
                      </a:r>
                      <a:r>
                        <a:rPr sz="750" b="1" spc="-20" dirty="0">
                          <a:latin typeface="Arial"/>
                          <a:cs typeface="Arial"/>
                        </a:rPr>
                        <a:t>ρ</a:t>
                      </a:r>
                      <a:r>
                        <a:rPr sz="750" b="1" spc="-25" dirty="0">
                          <a:latin typeface="Arial"/>
                          <a:cs typeface="Arial"/>
                        </a:rPr>
                        <a:t>χι</a:t>
                      </a:r>
                      <a:r>
                        <a:rPr sz="750" b="1" spc="-20" dirty="0">
                          <a:latin typeface="Arial"/>
                          <a:cs typeface="Arial"/>
                        </a:rPr>
                        <a:t>τ</a:t>
                      </a:r>
                      <a:r>
                        <a:rPr sz="750" b="1" spc="-25" dirty="0">
                          <a:latin typeface="Arial"/>
                          <a:cs typeface="Arial"/>
                        </a:rPr>
                        <a:t>ε</a:t>
                      </a:r>
                      <a:r>
                        <a:rPr sz="750" b="1" spc="-20" dirty="0">
                          <a:latin typeface="Arial"/>
                          <a:cs typeface="Arial"/>
                        </a:rPr>
                        <a:t>κτ</a:t>
                      </a:r>
                      <a:r>
                        <a:rPr sz="750" b="1" spc="-25" dirty="0">
                          <a:latin typeface="Arial"/>
                          <a:cs typeface="Arial"/>
                        </a:rPr>
                        <a:t>ο</a:t>
                      </a:r>
                      <a:r>
                        <a:rPr sz="750" b="1" spc="-20" dirty="0">
                          <a:latin typeface="Arial"/>
                          <a:cs typeface="Arial"/>
                        </a:rPr>
                        <a:t>ν</a:t>
                      </a:r>
                      <a:r>
                        <a:rPr sz="750" b="1" spc="-25" dirty="0">
                          <a:latin typeface="Arial"/>
                          <a:cs typeface="Arial"/>
                        </a:rPr>
                        <a:t>ικ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ή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35609">
                        <a:lnSpc>
                          <a:spcPct val="100000"/>
                        </a:lnSpc>
                      </a:pPr>
                      <a:r>
                        <a:rPr sz="750" b="1" spc="60" dirty="0">
                          <a:latin typeface="Arial"/>
                          <a:cs typeface="Arial"/>
                        </a:rPr>
                        <a:t>Απόρρητο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05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40029" marR="241935" indent="206375">
                        <a:lnSpc>
                          <a:spcPts val="840"/>
                        </a:lnSpc>
                        <a:spcBef>
                          <a:spcPts val="610"/>
                        </a:spcBef>
                      </a:pPr>
                      <a:r>
                        <a:rPr sz="750" b="1" spc="-10" dirty="0">
                          <a:latin typeface="Arial"/>
                          <a:cs typeface="Arial"/>
                        </a:rPr>
                        <a:t>Ασφ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α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λ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ισ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μ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έ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ν  </a:t>
                      </a:r>
                      <a:r>
                        <a:rPr sz="750" b="1" spc="65" dirty="0">
                          <a:latin typeface="Arial"/>
                          <a:cs typeface="Arial"/>
                        </a:rPr>
                        <a:t>η</a:t>
                      </a:r>
                      <a:r>
                        <a:rPr sz="75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40" dirty="0">
                          <a:latin typeface="Arial"/>
                          <a:cs typeface="Arial"/>
                        </a:rPr>
                        <a:t>συνεργασία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0500">
                        <a:lnSpc>
                          <a:spcPts val="869"/>
                        </a:lnSpc>
                        <a:spcBef>
                          <a:spcPts val="535"/>
                        </a:spcBef>
                      </a:pPr>
                      <a:r>
                        <a:rPr sz="750" b="1" dirty="0">
                          <a:latin typeface="Arial"/>
                          <a:cs typeface="Arial"/>
                        </a:rPr>
                        <a:t>Π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ρ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ό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λ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η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ψ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η</a:t>
                      </a:r>
                      <a:r>
                        <a:rPr sz="75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-5" dirty="0">
                          <a:latin typeface="Arial"/>
                          <a:cs typeface="Arial"/>
                        </a:rPr>
                        <a:t>κ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αι</a:t>
                      </a:r>
                      <a:endParaRPr sz="750">
                        <a:latin typeface="Arial"/>
                        <a:cs typeface="Arial"/>
                      </a:endParaRPr>
                    </a:p>
                    <a:p>
                      <a:pPr marL="433070">
                        <a:lnSpc>
                          <a:spcPts val="869"/>
                        </a:lnSpc>
                      </a:pPr>
                      <a:r>
                        <a:rPr sz="750" b="1" spc="25" dirty="0">
                          <a:latin typeface="Arial"/>
                          <a:cs typeface="Arial"/>
                        </a:rPr>
                        <a:t>σταθερότητα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56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0990" marR="395605" indent="144145">
                        <a:lnSpc>
                          <a:spcPts val="840"/>
                        </a:lnSpc>
                        <a:spcBef>
                          <a:spcPts val="605"/>
                        </a:spcBef>
                      </a:pPr>
                      <a:r>
                        <a:rPr sz="750" b="1" spc="-10" dirty="0">
                          <a:latin typeface="Arial"/>
                          <a:cs typeface="Arial"/>
                        </a:rPr>
                        <a:t>Ασφ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α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λ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έ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ς  </a:t>
                      </a:r>
                      <a:r>
                        <a:rPr sz="750" b="1" spc="50" dirty="0">
                          <a:latin typeface="Arial"/>
                          <a:cs typeface="Arial"/>
                        </a:rPr>
                        <a:t>σύνδεση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1959" marR="408940" indent="6350">
                        <a:lnSpc>
                          <a:spcPts val="840"/>
                        </a:lnSpc>
                        <a:spcBef>
                          <a:spcPts val="605"/>
                        </a:spcBef>
                      </a:pPr>
                      <a:r>
                        <a:rPr sz="750" b="1" spc="-25" dirty="0">
                          <a:latin typeface="Arial"/>
                          <a:cs typeface="Arial"/>
                        </a:rPr>
                        <a:t>Ασφαλι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σ  </a:t>
                      </a:r>
                      <a:r>
                        <a:rPr sz="750" b="1" spc="65" dirty="0">
                          <a:latin typeface="Arial"/>
                          <a:cs typeface="Arial"/>
                        </a:rPr>
                        <a:t>μένη </a:t>
                      </a:r>
                      <a:r>
                        <a:rPr sz="750" b="1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110" dirty="0">
                          <a:latin typeface="Arial"/>
                          <a:cs typeface="Arial"/>
                        </a:rPr>
                        <a:t>πρόσβα </a:t>
                      </a:r>
                      <a:r>
                        <a:rPr sz="750" b="1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50" b="1" spc="114" dirty="0">
                          <a:latin typeface="Arial"/>
                          <a:cs typeface="Arial"/>
                        </a:rPr>
                        <a:t>ση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0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28600" marR="294640" indent="245745">
                        <a:lnSpc>
                          <a:spcPts val="830"/>
                        </a:lnSpc>
                        <a:spcBef>
                          <a:spcPts val="610"/>
                        </a:spcBef>
                      </a:pPr>
                      <a:r>
                        <a:rPr sz="750" b="1" spc="-10" dirty="0">
                          <a:latin typeface="Arial"/>
                          <a:cs typeface="Arial"/>
                        </a:rPr>
                        <a:t>Δ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ια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χε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ίρ</a:t>
                      </a:r>
                      <a:r>
                        <a:rPr sz="750" b="1" spc="-10" dirty="0">
                          <a:latin typeface="Arial"/>
                          <a:cs typeface="Arial"/>
                        </a:rPr>
                        <a:t>ι</a:t>
                      </a:r>
                      <a:r>
                        <a:rPr sz="750" b="1" spc="-15" dirty="0">
                          <a:latin typeface="Arial"/>
                          <a:cs typeface="Arial"/>
                        </a:rPr>
                        <a:t>σ</a:t>
                      </a:r>
                      <a:r>
                        <a:rPr sz="750" b="1" dirty="0">
                          <a:latin typeface="Arial"/>
                          <a:cs typeface="Arial"/>
                        </a:rPr>
                        <a:t>η  </a:t>
                      </a:r>
                      <a:r>
                        <a:rPr sz="750" b="1" spc="55" dirty="0">
                          <a:latin typeface="Arial"/>
                          <a:cs typeface="Arial"/>
                        </a:rPr>
                        <a:t>απειλών</a:t>
                      </a:r>
                      <a:endParaRPr sz="7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4525645" y="1648460"/>
          <a:ext cx="4779010" cy="44862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3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7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2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14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78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0050">
                <a:tc gridSpan="3">
                  <a:txBody>
                    <a:bodyPr/>
                    <a:lstStyle/>
                    <a:p>
                      <a:pPr marL="686435" marR="571500" indent="-101600">
                        <a:lnSpc>
                          <a:spcPct val="113300"/>
                        </a:lnSpc>
                        <a:spcBef>
                          <a:spcPts val="170"/>
                        </a:spcBef>
                      </a:pPr>
                      <a:r>
                        <a:rPr sz="1000" b="1" spc="80" dirty="0">
                          <a:latin typeface="Calibri"/>
                          <a:cs typeface="Calibri"/>
                        </a:rPr>
                        <a:t>Sec.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95" dirty="0">
                          <a:latin typeface="Arial"/>
                          <a:cs typeface="Arial"/>
                        </a:rPr>
                        <a:t>πολιτικές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95" dirty="0">
                          <a:latin typeface="Arial"/>
                          <a:cs typeface="Arial"/>
                        </a:rPr>
                        <a:t>και </a:t>
                      </a:r>
                      <a:r>
                        <a:rPr sz="1000" b="1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100" dirty="0">
                          <a:latin typeface="Arial"/>
                          <a:cs typeface="Arial"/>
                        </a:rPr>
                        <a:t>διακυβέρνηση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8486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b="1" spc="125" dirty="0">
                          <a:latin typeface="Arial"/>
                          <a:cs typeface="Arial"/>
                        </a:rPr>
                        <a:t>Απόρρητο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854">
                <a:tc gridSpan="3">
                  <a:txBody>
                    <a:bodyPr/>
                    <a:lstStyle/>
                    <a:p>
                      <a:pPr marL="419734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b="1" spc="60" dirty="0">
                          <a:latin typeface="Arial"/>
                          <a:cs typeface="Arial"/>
                        </a:rPr>
                        <a:t>Αρχιτεκτονικές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80" dirty="0">
                          <a:latin typeface="Arial"/>
                          <a:cs typeface="Arial"/>
                        </a:rPr>
                        <a:t>ασφαλείας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410">
                <a:tc gridSpan="3">
                  <a:txBody>
                    <a:bodyPr/>
                    <a:lstStyle/>
                    <a:p>
                      <a:pPr marL="46482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000" b="1" spc="120" dirty="0">
                          <a:latin typeface="Arial"/>
                          <a:cs typeface="Arial"/>
                        </a:rPr>
                        <a:t>Τμήμα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95" dirty="0">
                          <a:latin typeface="Arial"/>
                          <a:cs typeface="Arial"/>
                        </a:rPr>
                        <a:t>μηχανικής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795">
                <a:tc gridSpan="3">
                  <a:txBody>
                    <a:bodyPr/>
                    <a:lstStyle/>
                    <a:p>
                      <a:pPr marL="432434">
                        <a:lnSpc>
                          <a:spcPts val="1195"/>
                        </a:lnSpc>
                        <a:spcBef>
                          <a:spcPts val="405"/>
                        </a:spcBef>
                      </a:pPr>
                      <a:r>
                        <a:rPr sz="1000" b="1" spc="80" dirty="0">
                          <a:latin typeface="Arial"/>
                          <a:cs typeface="Arial"/>
                        </a:rPr>
                        <a:t>Αυτοθεραπεία</a:t>
                      </a:r>
                      <a:r>
                        <a:rPr sz="1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6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000" b="1" spc="60" dirty="0">
                          <a:latin typeface="Arial"/>
                          <a:cs typeface="Arial"/>
                        </a:rPr>
                        <a:t>π</a:t>
                      </a:r>
                      <a:r>
                        <a:rPr sz="1000" b="1" spc="6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000" b="1" spc="60" dirty="0">
                          <a:latin typeface="Arial"/>
                          <a:cs typeface="Arial"/>
                        </a:rPr>
                        <a:t>χ</a:t>
                      </a:r>
                      <a:r>
                        <a:rPr sz="1000" b="1" spc="60" dirty="0">
                          <a:latin typeface="Calibri"/>
                          <a:cs typeface="Calibri"/>
                        </a:rPr>
                        <a:t>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452755">
                        <a:lnSpc>
                          <a:spcPts val="1195"/>
                        </a:lnSpc>
                      </a:pPr>
                      <a:r>
                        <a:rPr sz="1000" b="1" spc="85" dirty="0">
                          <a:latin typeface="Arial"/>
                          <a:cs typeface="Arial"/>
                        </a:rPr>
                        <a:t>ανάκτηση</a:t>
                      </a:r>
                      <a:r>
                        <a:rPr sz="1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85" dirty="0">
                          <a:latin typeface="Arial"/>
                          <a:cs typeface="Arial"/>
                        </a:rPr>
                        <a:t>συνδέσμων</a:t>
                      </a:r>
                      <a:r>
                        <a:rPr sz="1000" b="1" spc="85" dirty="0">
                          <a:latin typeface="Calibri"/>
                          <a:cs typeface="Calibri"/>
                        </a:rPr>
                        <a:t>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801370">
                        <a:lnSpc>
                          <a:spcPct val="100000"/>
                        </a:lnSpc>
                      </a:pPr>
                      <a:r>
                        <a:rPr sz="1000" b="1" spc="65" dirty="0">
                          <a:latin typeface="Arial"/>
                          <a:cs typeface="Arial"/>
                        </a:rPr>
                        <a:t>Ιατροδικαστική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344">
                <a:tc gridSpan="3">
                  <a:txBody>
                    <a:bodyPr/>
                    <a:lstStyle/>
                    <a:p>
                      <a:pPr marL="461009" marR="422909" indent="353060">
                        <a:lnSpc>
                          <a:spcPts val="1150"/>
                        </a:lnSpc>
                        <a:spcBef>
                          <a:spcPts val="74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Ε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μπι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σ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το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σ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ύν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η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κ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αι  </a:t>
                      </a:r>
                      <a:r>
                        <a:rPr sz="1000" b="1" spc="50" dirty="0">
                          <a:latin typeface="Arial"/>
                          <a:cs typeface="Arial"/>
                        </a:rPr>
                        <a:t>ποιότητα</a:t>
                      </a:r>
                      <a:r>
                        <a:rPr sz="1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55" dirty="0">
                          <a:latin typeface="Arial"/>
                          <a:cs typeface="Arial"/>
                        </a:rPr>
                        <a:t>υπηρεσιών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46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72085" marR="270510" indent="19875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000" b="1" spc="75" dirty="0">
                          <a:latin typeface="Arial"/>
                          <a:cs typeface="Arial"/>
                        </a:rPr>
                        <a:t>Ανίχνευση</a:t>
                      </a:r>
                      <a:r>
                        <a:rPr sz="1000" b="1" spc="7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85" dirty="0">
                          <a:latin typeface="Arial"/>
                          <a:cs typeface="Arial"/>
                        </a:rPr>
                        <a:t>απόκριση</a:t>
                      </a:r>
                      <a:r>
                        <a:rPr sz="1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0" dirty="0">
                          <a:latin typeface="Arial"/>
                          <a:cs typeface="Arial"/>
                        </a:rPr>
                        <a:t>και </a:t>
                      </a:r>
                      <a:r>
                        <a:rPr sz="1000" b="1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85" dirty="0">
                          <a:latin typeface="Arial"/>
                          <a:cs typeface="Arial"/>
                        </a:rPr>
                        <a:t>αποκατάσταση</a:t>
                      </a:r>
                      <a:r>
                        <a:rPr sz="1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80" dirty="0">
                          <a:latin typeface="Arial"/>
                          <a:cs typeface="Arial"/>
                        </a:rPr>
                        <a:t>εισβολών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700">
                <a:tc rowSpan="2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29259">
                        <a:lnSpc>
                          <a:spcPct val="100000"/>
                        </a:lnSpc>
                      </a:pPr>
                      <a:r>
                        <a:rPr sz="1000" b="1" spc="90" dirty="0">
                          <a:latin typeface="Arial"/>
                          <a:cs typeface="Arial"/>
                        </a:rPr>
                        <a:t>Διαχείριση</a:t>
                      </a:r>
                      <a:r>
                        <a:rPr sz="10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100" dirty="0">
                          <a:latin typeface="Arial"/>
                          <a:cs typeface="Arial"/>
                        </a:rPr>
                        <a:t>κλειδιών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631825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00" b="1" spc="40" dirty="0">
                          <a:latin typeface="Arial"/>
                          <a:cs typeface="Arial"/>
                        </a:rPr>
                        <a:t>Εξουσιοδότηση</a:t>
                      </a:r>
                      <a:r>
                        <a:rPr sz="10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45" dirty="0">
                          <a:latin typeface="Arial"/>
                          <a:cs typeface="Arial"/>
                        </a:rPr>
                        <a:t>χρήστη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27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460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3">
                  <a:txBody>
                    <a:bodyPr/>
                    <a:lstStyle/>
                    <a:p>
                      <a:pPr marL="56642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000" b="1" spc="75" dirty="0">
                          <a:latin typeface="Arial"/>
                          <a:cs typeface="Arial"/>
                        </a:rPr>
                        <a:t>Ταυτοποίηση</a:t>
                      </a:r>
                      <a:r>
                        <a:rPr sz="1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5" dirty="0">
                          <a:latin typeface="Arial"/>
                          <a:cs typeface="Arial"/>
                        </a:rPr>
                        <a:t>χρήστη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62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935">
                <a:tc rowSpan="2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746125">
                        <a:lnSpc>
                          <a:spcPct val="100000"/>
                        </a:lnSpc>
                      </a:pPr>
                      <a:r>
                        <a:rPr sz="1000" b="1" spc="50" dirty="0">
                          <a:latin typeface="Arial"/>
                          <a:cs typeface="Arial"/>
                        </a:rPr>
                        <a:t>Κρυπτογράφηση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62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4807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00" b="1" spc="40" dirty="0">
                          <a:latin typeface="Arial"/>
                          <a:cs typeface="Arial"/>
                        </a:rPr>
                        <a:t>Ταυτότητα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76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000" b="1" spc="-15" dirty="0">
                          <a:latin typeface="Calibri"/>
                          <a:cs typeface="Calibri"/>
                        </a:rPr>
                        <a:t>HW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b="1" spc="45" dirty="0">
                          <a:latin typeface="Arial"/>
                          <a:cs typeface="Arial"/>
                        </a:rPr>
                        <a:t>προστασία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123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b="1" spc="-15" dirty="0">
                          <a:latin typeface="Calibri"/>
                          <a:cs typeface="Calibri"/>
                        </a:rPr>
                        <a:t>SW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032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000" b="1" spc="45" dirty="0">
                          <a:latin typeface="Arial"/>
                          <a:cs typeface="Arial"/>
                        </a:rPr>
                        <a:t>προστασία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5575" marR="158115" indent="238125">
                        <a:lnSpc>
                          <a:spcPct val="141700"/>
                        </a:lnSpc>
                        <a:spcBef>
                          <a:spcPts val="365"/>
                        </a:spcBef>
                      </a:pPr>
                      <a:r>
                        <a:rPr sz="1000" b="1" spc="-15" dirty="0">
                          <a:latin typeface="Arial"/>
                          <a:cs typeface="Arial"/>
                        </a:rPr>
                        <a:t>Προσ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τ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ασ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ί  α</a:t>
                      </a:r>
                      <a:r>
                        <a:rPr sz="1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δ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ε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δ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ομ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έ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νω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ν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023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4">
                  <a:txBody>
                    <a:bodyPr/>
                    <a:lstStyle/>
                    <a:p>
                      <a:pPr marL="1353820" marR="1366520" indent="-315595">
                        <a:lnSpc>
                          <a:spcPts val="1150"/>
                        </a:lnSpc>
                        <a:spcBef>
                          <a:spcPts val="760"/>
                        </a:spcBef>
                      </a:pPr>
                      <a:r>
                        <a:rPr sz="1000" b="1" spc="85" dirty="0">
                          <a:latin typeface="Arial"/>
                          <a:cs typeface="Arial"/>
                        </a:rPr>
                        <a:t>Μοντελοποίηση </a:t>
                      </a:r>
                      <a:r>
                        <a:rPr sz="100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επίθε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σ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η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ς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κ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αι  </a:t>
                      </a:r>
                      <a:r>
                        <a:rPr sz="1000" b="1" spc="75" dirty="0">
                          <a:latin typeface="Arial"/>
                          <a:cs typeface="Arial"/>
                        </a:rPr>
                        <a:t>δοκιμές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965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9E4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27603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45" dirty="0">
                <a:solidFill>
                  <a:srgbClr val="000000"/>
                </a:solidFill>
              </a:rPr>
              <a:t>Τελικές</a:t>
            </a:r>
            <a:r>
              <a:rPr sz="2000" spc="215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παρατηρήσεις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691515" y="1541779"/>
            <a:ext cx="6459855" cy="4192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431165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35" dirty="0">
                <a:latin typeface="Calibri"/>
                <a:cs typeface="Calibri"/>
              </a:rPr>
              <a:t>Εξετάσαμε </a:t>
            </a:r>
            <a:r>
              <a:rPr sz="1400" spc="130" dirty="0">
                <a:latin typeface="Calibri"/>
                <a:cs typeface="Calibri"/>
              </a:rPr>
              <a:t>τη </a:t>
            </a:r>
            <a:r>
              <a:rPr sz="1400" spc="120" dirty="0">
                <a:latin typeface="Calibri"/>
                <a:cs typeface="Calibri"/>
              </a:rPr>
              <a:t>λειτουργικότητα </a:t>
            </a:r>
            <a:r>
              <a:rPr sz="1400" spc="135" dirty="0">
                <a:latin typeface="Calibri"/>
                <a:cs typeface="Calibri"/>
              </a:rPr>
              <a:t>τόσο </a:t>
            </a:r>
            <a:r>
              <a:rPr sz="1400" spc="140" dirty="0">
                <a:latin typeface="Calibri"/>
                <a:cs typeface="Calibri"/>
              </a:rPr>
              <a:t>των </a:t>
            </a:r>
            <a:r>
              <a:rPr sz="1400" spc="135" dirty="0">
                <a:latin typeface="Calibri"/>
                <a:cs typeface="Calibri"/>
              </a:rPr>
              <a:t>συμβατικών </a:t>
            </a:r>
            <a:r>
              <a:rPr sz="1400" spc="145" dirty="0">
                <a:latin typeface="Calibri"/>
                <a:cs typeface="Calibri"/>
              </a:rPr>
              <a:t>όσο </a:t>
            </a:r>
            <a:r>
              <a:rPr sz="1400" spc="114" dirty="0">
                <a:latin typeface="Calibri"/>
                <a:cs typeface="Calibri"/>
              </a:rPr>
              <a:t>και </a:t>
            </a:r>
            <a:r>
              <a:rPr sz="1400" spc="140" dirty="0">
                <a:latin typeface="Calibri"/>
                <a:cs typeface="Calibri"/>
              </a:rPr>
              <a:t>των 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σύγχρονων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συστημάτων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ηλεκτρικής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ενέργειας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διερευνήσαμε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τα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κύρια </a:t>
            </a:r>
            <a:r>
              <a:rPr sz="1400" spc="135" dirty="0">
                <a:latin typeface="Calibri"/>
                <a:cs typeface="Calibri"/>
              </a:rPr>
              <a:t>εξαρτήματα </a:t>
            </a:r>
            <a:r>
              <a:rPr sz="1400" spc="125" dirty="0">
                <a:latin typeface="Calibri"/>
                <a:cs typeface="Calibri"/>
              </a:rPr>
              <a:t>ενός </a:t>
            </a:r>
            <a:r>
              <a:rPr sz="1400" spc="130" dirty="0">
                <a:latin typeface="Calibri"/>
                <a:cs typeface="Calibri"/>
              </a:rPr>
              <a:t>οικοσυστήματος </a:t>
            </a:r>
            <a:r>
              <a:rPr sz="1400" spc="125" dirty="0">
                <a:latin typeface="Calibri"/>
                <a:cs typeface="Calibri"/>
              </a:rPr>
              <a:t>ενεργειακής </a:t>
            </a:r>
            <a:r>
              <a:rPr sz="1400" spc="130" dirty="0">
                <a:latin typeface="Calibri"/>
                <a:cs typeface="Calibri"/>
              </a:rPr>
              <a:t> κυβερνοασφάλειας,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όπως:</a:t>
            </a:r>
            <a:endParaRPr sz="1400">
              <a:latin typeface="Calibri"/>
              <a:cs typeface="Calibri"/>
            </a:endParaRPr>
          </a:p>
          <a:p>
            <a:pPr marL="396875" marR="1525270" lvl="1" indent="-182880" algn="just">
              <a:lnSpc>
                <a:spcPts val="1460"/>
              </a:lnSpc>
              <a:spcBef>
                <a:spcPts val="1155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spc="80" dirty="0">
                <a:latin typeface="Calibri"/>
                <a:cs typeface="Calibri"/>
              </a:rPr>
              <a:t>Έλεγχος </a:t>
            </a:r>
            <a:r>
              <a:rPr sz="1250" spc="95" dirty="0">
                <a:latin typeface="Calibri"/>
                <a:cs typeface="Calibri"/>
              </a:rPr>
              <a:t>των υποσταθμών </a:t>
            </a:r>
            <a:r>
              <a:rPr sz="1250" spc="80" dirty="0">
                <a:latin typeface="Calibri"/>
                <a:cs typeface="Calibri"/>
              </a:rPr>
              <a:t>και </a:t>
            </a:r>
            <a:r>
              <a:rPr sz="1250" spc="95" dirty="0">
                <a:latin typeface="Calibri"/>
                <a:cs typeface="Calibri"/>
              </a:rPr>
              <a:t>των </a:t>
            </a:r>
            <a:r>
              <a:rPr sz="1250" spc="85" dirty="0">
                <a:latin typeface="Calibri"/>
                <a:cs typeface="Calibri"/>
              </a:rPr>
              <a:t>κύριων </a:t>
            </a:r>
            <a:r>
              <a:rPr sz="1250" spc="90" dirty="0">
                <a:latin typeface="Calibri"/>
                <a:cs typeface="Calibri"/>
              </a:rPr>
              <a:t>κυβερνο-φυσικών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εξαρτημάτων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περιλαμβάνουν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ICT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(Information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and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Communication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Technology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-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Τεχνολογίες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Πληροφορικής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Επικοινωνιών)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πρωτόκολλα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75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110" dirty="0">
                <a:latin typeface="Calibri"/>
                <a:cs typeface="Calibri"/>
              </a:rPr>
              <a:t>Συστήματα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SCADA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35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60" dirty="0">
                <a:latin typeface="Calibri"/>
                <a:cs typeface="Calibri"/>
              </a:rPr>
              <a:t>Συστήματα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έξυπνου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δικτύου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και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45" dirty="0">
                <a:latin typeface="Calibri"/>
                <a:cs typeface="Calibri"/>
              </a:rPr>
              <a:t>μικροδίκτυα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35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45" dirty="0">
                <a:latin typeface="Calibri"/>
                <a:cs typeface="Calibri"/>
              </a:rPr>
              <a:t>DERs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10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55" dirty="0">
                <a:latin typeface="Calibri"/>
                <a:cs typeface="Calibri"/>
              </a:rPr>
              <a:t>Έξυπνοι</a:t>
            </a:r>
            <a:r>
              <a:rPr sz="1250" spc="-15" dirty="0">
                <a:latin typeface="Calibri"/>
                <a:cs typeface="Calibri"/>
              </a:rPr>
              <a:t> </a:t>
            </a:r>
            <a:r>
              <a:rPr sz="1250" spc="45" dirty="0">
                <a:latin typeface="Calibri"/>
                <a:cs typeface="Calibri"/>
              </a:rPr>
              <a:t>μετρητές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40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80" dirty="0">
                <a:latin typeface="Calibri"/>
                <a:cs typeface="Calibri"/>
              </a:rPr>
              <a:t>Ενδιαφερόμενα</a:t>
            </a:r>
            <a:r>
              <a:rPr sz="12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μέρη</a:t>
            </a:r>
            <a:endParaRPr sz="1250">
              <a:latin typeface="Calibri"/>
              <a:cs typeface="Calibri"/>
            </a:endParaRPr>
          </a:p>
          <a:p>
            <a:pPr marL="103505" marR="5080" indent="-91440">
              <a:lnSpc>
                <a:spcPct val="100000"/>
              </a:lnSpc>
              <a:spcBef>
                <a:spcPts val="117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00" dirty="0">
                <a:latin typeface="Calibri"/>
                <a:cs typeface="Calibri"/>
              </a:rPr>
              <a:t>Έχουμε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επίσης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εισαγάγει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συνδέσει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την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έννοια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CPS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τον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τομέα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ηλεκτρικής ενέργειας για </a:t>
            </a:r>
            <a:r>
              <a:rPr sz="1400" spc="105" dirty="0">
                <a:latin typeface="Calibri"/>
                <a:cs typeface="Calibri"/>
              </a:rPr>
              <a:t>να </a:t>
            </a:r>
            <a:r>
              <a:rPr sz="1400" spc="90" dirty="0">
                <a:latin typeface="Calibri"/>
                <a:cs typeface="Calibri"/>
              </a:rPr>
              <a:t>χειριστούμε </a:t>
            </a:r>
            <a:r>
              <a:rPr sz="1400" spc="70" dirty="0">
                <a:latin typeface="Calibri"/>
                <a:cs typeface="Calibri"/>
              </a:rPr>
              <a:t>τις </a:t>
            </a:r>
            <a:r>
              <a:rPr sz="1400" spc="90" dirty="0">
                <a:latin typeface="Calibri"/>
                <a:cs typeface="Calibri"/>
              </a:rPr>
              <a:t>νέες ορολογίες, </a:t>
            </a:r>
            <a:r>
              <a:rPr sz="1400" spc="110" dirty="0">
                <a:latin typeface="Calibri"/>
                <a:cs typeface="Calibri"/>
              </a:rPr>
              <a:t>καθώς </a:t>
            </a:r>
            <a:r>
              <a:rPr sz="1400" spc="85" dirty="0">
                <a:latin typeface="Calibri"/>
                <a:cs typeface="Calibri"/>
              </a:rPr>
              <a:t>και </a:t>
            </a:r>
            <a:r>
              <a:rPr sz="1400" spc="95" dirty="0">
                <a:latin typeface="Calibri"/>
                <a:cs typeface="Calibri"/>
              </a:rPr>
              <a:t>τα </a:t>
            </a:r>
            <a:r>
              <a:rPr sz="1400" spc="100" dirty="0">
                <a:latin typeface="Calibri"/>
                <a:cs typeface="Calibri"/>
              </a:rPr>
              <a:t> εξαρτήματα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κυβερνοασφάλειας.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83937" y="5880100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6049962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1080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7812" y="1516697"/>
                  </a:moveTo>
                  <a:lnTo>
                    <a:pt x="1500504" y="1523364"/>
                  </a:lnTo>
                  <a:lnTo>
                    <a:pt x="1456690" y="1541462"/>
                  </a:lnTo>
                  <a:lnTo>
                    <a:pt x="1419225" y="1570037"/>
                  </a:lnTo>
                  <a:lnTo>
                    <a:pt x="1390015" y="1607502"/>
                  </a:lnTo>
                  <a:lnTo>
                    <a:pt x="1371282" y="1652904"/>
                  </a:lnTo>
                  <a:lnTo>
                    <a:pt x="976629" y="3108325"/>
                  </a:lnTo>
                  <a:lnTo>
                    <a:pt x="4127" y="6844347"/>
                  </a:lnTo>
                  <a:lnTo>
                    <a:pt x="317" y="6857047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5945"/>
                  </a:lnTo>
                  <a:lnTo>
                    <a:pt x="1396682" y="1660525"/>
                  </a:lnTo>
                  <a:lnTo>
                    <a:pt x="1417954" y="1614487"/>
                  </a:lnTo>
                  <a:lnTo>
                    <a:pt x="1450975" y="1578292"/>
                  </a:lnTo>
                  <a:lnTo>
                    <a:pt x="1493202" y="1554162"/>
                  </a:lnTo>
                  <a:lnTo>
                    <a:pt x="1541145" y="1543367"/>
                  </a:lnTo>
                  <a:lnTo>
                    <a:pt x="1643062" y="1543367"/>
                  </a:lnTo>
                  <a:lnTo>
                    <a:pt x="1631315" y="1536064"/>
                  </a:lnTo>
                  <a:lnTo>
                    <a:pt x="1596707" y="1523364"/>
                  </a:lnTo>
                  <a:lnTo>
                    <a:pt x="1547812" y="1516697"/>
                  </a:lnTo>
                  <a:close/>
                </a:path>
                <a:path w="2555875" h="6858000">
                  <a:moveTo>
                    <a:pt x="1643062" y="1543367"/>
                  </a:moveTo>
                  <a:lnTo>
                    <a:pt x="1541145" y="1543367"/>
                  </a:lnTo>
                  <a:lnTo>
                    <a:pt x="1591627" y="1548764"/>
                  </a:lnTo>
                  <a:lnTo>
                    <a:pt x="1620837" y="1559877"/>
                  </a:lnTo>
                  <a:lnTo>
                    <a:pt x="1669415" y="1597025"/>
                  </a:lnTo>
                  <a:lnTo>
                    <a:pt x="1700212" y="1651000"/>
                  </a:lnTo>
                  <a:lnTo>
                    <a:pt x="1707832" y="1711960"/>
                  </a:lnTo>
                  <a:lnTo>
                    <a:pt x="1702435" y="1743392"/>
                  </a:lnTo>
                  <a:lnTo>
                    <a:pt x="1442720" y="2701290"/>
                  </a:lnTo>
                  <a:lnTo>
                    <a:pt x="1436052" y="2750185"/>
                  </a:lnTo>
                  <a:lnTo>
                    <a:pt x="1442720" y="2797492"/>
                  </a:lnTo>
                  <a:lnTo>
                    <a:pt x="1460817" y="2840990"/>
                  </a:lnTo>
                  <a:lnTo>
                    <a:pt x="1489392" y="2878454"/>
                  </a:lnTo>
                  <a:lnTo>
                    <a:pt x="1526857" y="2907665"/>
                  </a:lnTo>
                  <a:lnTo>
                    <a:pt x="1572577" y="2926397"/>
                  </a:lnTo>
                  <a:lnTo>
                    <a:pt x="1624329" y="2932429"/>
                  </a:lnTo>
                  <a:lnTo>
                    <a:pt x="1674495" y="2924175"/>
                  </a:lnTo>
                  <a:lnTo>
                    <a:pt x="1710054" y="2907982"/>
                  </a:lnTo>
                  <a:lnTo>
                    <a:pt x="1623377" y="2907982"/>
                  </a:lnTo>
                  <a:lnTo>
                    <a:pt x="1578927" y="2902267"/>
                  </a:lnTo>
                  <a:lnTo>
                    <a:pt x="1532890" y="2881312"/>
                  </a:lnTo>
                  <a:lnTo>
                    <a:pt x="1496377" y="2847975"/>
                  </a:lnTo>
                  <a:lnTo>
                    <a:pt x="1472247" y="2805747"/>
                  </a:lnTo>
                  <a:lnTo>
                    <a:pt x="1461770" y="2757804"/>
                  </a:lnTo>
                  <a:lnTo>
                    <a:pt x="1466850" y="2707640"/>
                  </a:lnTo>
                  <a:lnTo>
                    <a:pt x="1726565" y="1749742"/>
                  </a:lnTo>
                  <a:lnTo>
                    <a:pt x="1732597" y="1714182"/>
                  </a:lnTo>
                  <a:lnTo>
                    <a:pt x="1723390" y="1643379"/>
                  </a:lnTo>
                  <a:lnTo>
                    <a:pt x="1687829" y="1579879"/>
                  </a:lnTo>
                  <a:lnTo>
                    <a:pt x="1661795" y="1555114"/>
                  </a:lnTo>
                  <a:lnTo>
                    <a:pt x="1643062" y="1543367"/>
                  </a:lnTo>
                  <a:close/>
                </a:path>
                <a:path w="2555875" h="6858000">
                  <a:moveTo>
                    <a:pt x="2555557" y="0"/>
                  </a:moveTo>
                  <a:lnTo>
                    <a:pt x="2528570" y="0"/>
                  </a:lnTo>
                  <a:lnTo>
                    <a:pt x="2105892" y="1541462"/>
                  </a:lnTo>
                  <a:lnTo>
                    <a:pt x="1763395" y="2816860"/>
                  </a:lnTo>
                  <a:lnTo>
                    <a:pt x="1738629" y="2854642"/>
                  </a:lnTo>
                  <a:lnTo>
                    <a:pt x="1705292" y="2882900"/>
                  </a:lnTo>
                  <a:lnTo>
                    <a:pt x="1666240" y="2900997"/>
                  </a:lnTo>
                  <a:lnTo>
                    <a:pt x="1623377" y="2907982"/>
                  </a:lnTo>
                  <a:lnTo>
                    <a:pt x="1710054" y="2907982"/>
                  </a:lnTo>
                  <a:lnTo>
                    <a:pt x="1720215" y="2902902"/>
                  </a:lnTo>
                  <a:lnTo>
                    <a:pt x="1758950" y="2869882"/>
                  </a:lnTo>
                  <a:lnTo>
                    <a:pt x="1787525" y="2825750"/>
                  </a:lnTo>
                  <a:lnTo>
                    <a:pt x="1787525" y="2824479"/>
                  </a:lnTo>
                  <a:lnTo>
                    <a:pt x="2130107" y="1547495"/>
                  </a:lnTo>
                  <a:lnTo>
                    <a:pt x="255555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1215072"/>
            <a:ext cx="3175635" cy="41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204" dirty="0">
                <a:solidFill>
                  <a:srgbClr val="FFBA00"/>
                </a:solidFill>
              </a:rPr>
              <a:t>Αναφορές</a:t>
            </a:r>
            <a:r>
              <a:rPr sz="2550" spc="275" dirty="0">
                <a:solidFill>
                  <a:srgbClr val="FFBA00"/>
                </a:solidFill>
              </a:rPr>
              <a:t> </a:t>
            </a:r>
            <a:r>
              <a:rPr sz="2550" spc="150" dirty="0">
                <a:solidFill>
                  <a:srgbClr val="FFBA00"/>
                </a:solidFill>
              </a:rPr>
              <a:t>και</a:t>
            </a:r>
            <a:r>
              <a:rPr sz="2550" spc="235" dirty="0">
                <a:solidFill>
                  <a:srgbClr val="FFBA00"/>
                </a:solidFill>
              </a:rPr>
              <a:t> </a:t>
            </a:r>
            <a:r>
              <a:rPr sz="2550" spc="180" dirty="0">
                <a:solidFill>
                  <a:srgbClr val="FFBA00"/>
                </a:solidFill>
              </a:rPr>
              <a:t>πηγές</a:t>
            </a:r>
            <a:endParaRPr sz="2550"/>
          </a:p>
        </p:txBody>
      </p:sp>
      <p:sp>
        <p:nvSpPr>
          <p:cNvPr id="9" name="object 9"/>
          <p:cNvSpPr txBox="1"/>
          <p:nvPr/>
        </p:nvSpPr>
        <p:spPr>
          <a:xfrm>
            <a:off x="875030" y="2154237"/>
            <a:ext cx="4846955" cy="114427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286385" marR="1746885" indent="-274320">
              <a:lnSpc>
                <a:spcPct val="89900"/>
              </a:lnSpc>
              <a:spcBef>
                <a:spcPts val="254"/>
              </a:spcBef>
              <a:buClr>
                <a:srgbClr val="FFBA00"/>
              </a:buClr>
              <a:buSzPct val="144444"/>
              <a:buAutoNum type="arabicPeriod"/>
              <a:tabLst>
                <a:tab pos="286385" algn="l"/>
                <a:tab pos="287020" algn="l"/>
              </a:tabLst>
            </a:pPr>
            <a:r>
              <a:rPr sz="900" spc="40" dirty="0">
                <a:latin typeface="Calibri"/>
                <a:cs typeface="Calibri"/>
              </a:rPr>
              <a:t>Ορισμένα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στοιχεία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αποδίδονται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από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το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Vecteezy,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URL: </a:t>
            </a:r>
            <a:r>
              <a:rPr sz="900" spc="-19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9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</a:t>
            </a:r>
            <a:r>
              <a:rPr sz="9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://www</a:t>
            </a:r>
            <a:r>
              <a:rPr sz="900" spc="35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900" spc="35" dirty="0">
                <a:latin typeface="Calibri"/>
                <a:cs typeface="Calibri"/>
              </a:rPr>
              <a:t>vecteezy.com/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-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ευχαριστώ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!</a:t>
            </a:r>
            <a:endParaRPr sz="900">
              <a:latin typeface="Calibri"/>
              <a:cs typeface="Calibri"/>
            </a:endParaRPr>
          </a:p>
          <a:p>
            <a:pPr marL="286385" marR="2130425" indent="-274320">
              <a:lnSpc>
                <a:spcPct val="96300"/>
              </a:lnSpc>
              <a:spcBef>
                <a:spcPts val="665"/>
              </a:spcBef>
              <a:buClr>
                <a:srgbClr val="FFBA00"/>
              </a:buClr>
              <a:buSzPct val="144444"/>
              <a:buAutoNum type="arabicPeriod"/>
              <a:tabLst>
                <a:tab pos="285750" algn="l"/>
                <a:tab pos="286385" algn="l"/>
              </a:tabLst>
            </a:pPr>
            <a:r>
              <a:rPr sz="900" spc="65" dirty="0">
                <a:latin typeface="Calibri"/>
                <a:cs typeface="Calibri"/>
              </a:rPr>
              <a:t>DeepL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(λογισμικό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μηχανικής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μετάφρασης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ΤΝ)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URL:</a:t>
            </a:r>
            <a:r>
              <a:rPr sz="900" spc="1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9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https://www.deepl.com/transla</a:t>
            </a:r>
            <a:r>
              <a:rPr sz="9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tor</a:t>
            </a:r>
            <a:endParaRPr sz="900">
              <a:latin typeface="Calibri"/>
              <a:cs typeface="Calibri"/>
            </a:endParaRPr>
          </a:p>
          <a:p>
            <a:pPr marL="286385" marR="5080" indent="-274320">
              <a:lnSpc>
                <a:spcPct val="95500"/>
              </a:lnSpc>
              <a:spcBef>
                <a:spcPts val="565"/>
              </a:spcBef>
              <a:buClr>
                <a:srgbClr val="FFBA00"/>
              </a:buClr>
              <a:buSzPct val="144444"/>
              <a:buAutoNum type="arabicPeriod"/>
              <a:tabLst>
                <a:tab pos="286385" algn="l"/>
                <a:tab pos="287020" algn="l"/>
              </a:tabLst>
            </a:pPr>
            <a:r>
              <a:rPr sz="900" spc="45" dirty="0">
                <a:latin typeface="Calibri"/>
                <a:cs typeface="Calibri"/>
              </a:rPr>
              <a:t>S. </a:t>
            </a:r>
            <a:r>
              <a:rPr sz="900" spc="50" dirty="0">
                <a:latin typeface="Calibri"/>
                <a:cs typeface="Calibri"/>
              </a:rPr>
              <a:t>A. Seshia, </a:t>
            </a:r>
            <a:r>
              <a:rPr sz="900" spc="55" dirty="0">
                <a:latin typeface="Calibri"/>
                <a:cs typeface="Calibri"/>
              </a:rPr>
              <a:t>"Explorations </a:t>
            </a:r>
            <a:r>
              <a:rPr sz="900" spc="50" dirty="0">
                <a:latin typeface="Calibri"/>
                <a:cs typeface="Calibri"/>
              </a:rPr>
              <a:t>in cyber-physical </a:t>
            </a:r>
            <a:r>
              <a:rPr sz="900" spc="60" dirty="0">
                <a:latin typeface="Calibri"/>
                <a:cs typeface="Calibri"/>
              </a:rPr>
              <a:t>systems </a:t>
            </a:r>
            <a:r>
              <a:rPr sz="900" spc="55" dirty="0">
                <a:latin typeface="Calibri"/>
                <a:cs typeface="Calibri"/>
              </a:rPr>
              <a:t>education", </a:t>
            </a:r>
            <a:r>
              <a:rPr sz="900" spc="60" dirty="0">
                <a:latin typeface="Calibri"/>
                <a:cs typeface="Calibri"/>
              </a:rPr>
              <a:t>Communications </a:t>
            </a:r>
            <a:r>
              <a:rPr sz="900" spc="55" dirty="0">
                <a:latin typeface="Calibri"/>
                <a:cs typeface="Calibri"/>
              </a:rPr>
              <a:t>the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ACM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(Association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for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Computing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Machinery),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65(5),,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2022.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83937" y="5969634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6139497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04352" y="4651057"/>
            <a:ext cx="3843654" cy="438784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3450" y="0"/>
            <a:ext cx="11255375" cy="6883400"/>
            <a:chOff x="933450" y="0"/>
            <a:chExt cx="1125537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3450" y="4395470"/>
              <a:ext cx="4360227" cy="220694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325754"/>
            <a:ext cx="4115435" cy="9067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-5" dirty="0">
                <a:solidFill>
                  <a:srgbClr val="FFBA00"/>
                </a:solidFill>
              </a:rPr>
              <a:t>Συνδεθείτε</a:t>
            </a:r>
            <a:r>
              <a:rPr sz="2000" spc="35" dirty="0">
                <a:solidFill>
                  <a:srgbClr val="FFBA00"/>
                </a:solidFill>
              </a:rPr>
              <a:t> </a:t>
            </a:r>
            <a:r>
              <a:rPr sz="2000" dirty="0">
                <a:solidFill>
                  <a:srgbClr val="FFBA00"/>
                </a:solidFill>
              </a:rPr>
              <a:t>με</a:t>
            </a:r>
            <a:r>
              <a:rPr sz="2000" spc="40" dirty="0">
                <a:solidFill>
                  <a:srgbClr val="FFBA00"/>
                </a:solidFill>
              </a:rPr>
              <a:t> </a:t>
            </a:r>
            <a:r>
              <a:rPr sz="2000" dirty="0">
                <a:solidFill>
                  <a:srgbClr val="FFBA00"/>
                </a:solidFill>
              </a:rPr>
              <a:t>το</a:t>
            </a:r>
            <a:r>
              <a:rPr sz="2000" spc="45" dirty="0">
                <a:solidFill>
                  <a:srgbClr val="FFBA00"/>
                </a:solidFill>
              </a:rPr>
              <a:t> </a:t>
            </a:r>
            <a:r>
              <a:rPr sz="2000" spc="-5" dirty="0">
                <a:solidFill>
                  <a:srgbClr val="FFBA00"/>
                </a:solidFill>
                <a:latin typeface="Times New Roman"/>
                <a:cs typeface="Times New Roman"/>
              </a:rPr>
              <a:t>CyberSecPro:</a:t>
            </a:r>
            <a:r>
              <a:rPr sz="2000" spc="-1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BA00"/>
                </a:solidFill>
              </a:rPr>
              <a:t>Πώς</a:t>
            </a:r>
            <a:r>
              <a:rPr sz="2000" spc="40" dirty="0">
                <a:solidFill>
                  <a:srgbClr val="FFBA00"/>
                </a:solidFill>
              </a:rPr>
              <a:t> </a:t>
            </a:r>
            <a:r>
              <a:rPr sz="2000" spc="95" dirty="0">
                <a:solidFill>
                  <a:srgbClr val="000000"/>
                </a:solidFill>
              </a:rPr>
              <a:t>να </a:t>
            </a:r>
            <a:r>
              <a:rPr sz="2000" spc="-434" dirty="0">
                <a:solidFill>
                  <a:srgbClr val="000000"/>
                </a:solidFill>
              </a:rPr>
              <a:t> </a:t>
            </a:r>
            <a:r>
              <a:rPr sz="2000" spc="90" dirty="0">
                <a:solidFill>
                  <a:srgbClr val="000000"/>
                </a:solidFill>
              </a:rPr>
              <a:t>εγγραφείτε</a:t>
            </a:r>
            <a:r>
              <a:rPr sz="2000" spc="85" dirty="0">
                <a:solidFill>
                  <a:srgbClr val="000000"/>
                </a:solidFill>
              </a:rPr>
              <a:t> και</a:t>
            </a:r>
            <a:r>
              <a:rPr sz="2000" spc="95" dirty="0">
                <a:solidFill>
                  <a:srgbClr val="000000"/>
                </a:solidFill>
              </a:rPr>
              <a:t> </a:t>
            </a:r>
            <a:r>
              <a:rPr sz="2000" spc="90" dirty="0">
                <a:solidFill>
                  <a:srgbClr val="000000"/>
                </a:solidFill>
              </a:rPr>
              <a:t>άλλες</a:t>
            </a:r>
            <a:r>
              <a:rPr sz="2000" spc="85" dirty="0">
                <a:solidFill>
                  <a:srgbClr val="000000"/>
                </a:solidFill>
              </a:rPr>
              <a:t> πρακτικές </a:t>
            </a:r>
            <a:r>
              <a:rPr sz="2000" spc="90" dirty="0">
                <a:solidFill>
                  <a:srgbClr val="000000"/>
                </a:solidFill>
              </a:rPr>
              <a:t> </a:t>
            </a:r>
            <a:r>
              <a:rPr sz="2000" spc="95" dirty="0">
                <a:solidFill>
                  <a:srgbClr val="000000"/>
                </a:solidFill>
              </a:rPr>
              <a:t>πληροφορίες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967547"/>
            <a:ext cx="3802379" cy="138684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19"/>
              </a:spcBef>
              <a:buClr>
                <a:srgbClr val="FFBA00"/>
              </a:buClr>
              <a:buSzPct val="145454"/>
              <a:buAutoNum type="arabicPeriod"/>
              <a:tabLst>
                <a:tab pos="354330" algn="l"/>
                <a:tab pos="354965" algn="l"/>
              </a:tabLst>
            </a:pPr>
            <a:r>
              <a:rPr sz="1100" spc="35" dirty="0">
                <a:latin typeface="Calibri"/>
                <a:cs typeface="Calibri"/>
              </a:rPr>
              <a:t>Ιστοσελίδα:</a:t>
            </a:r>
            <a:endParaRPr sz="1100">
              <a:latin typeface="Calibri"/>
              <a:cs typeface="Calibri"/>
            </a:endParaRPr>
          </a:p>
          <a:p>
            <a:pPr marL="340995">
              <a:lnSpc>
                <a:spcPct val="100000"/>
              </a:lnSpc>
              <a:spcBef>
                <a:spcPts val="80"/>
              </a:spcBef>
            </a:pPr>
            <a:r>
              <a:rPr sz="110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www.cybersecpro-proje</a:t>
            </a:r>
            <a:r>
              <a:rPr sz="110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ct.eu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45454"/>
              <a:buAutoNum type="arabicPeriod" startAt="2"/>
              <a:tabLst>
                <a:tab pos="354965" algn="l"/>
                <a:tab pos="355600" algn="l"/>
              </a:tabLst>
            </a:pPr>
            <a:r>
              <a:rPr sz="1100" spc="85" dirty="0">
                <a:latin typeface="Calibri"/>
                <a:cs typeface="Calibri"/>
              </a:rPr>
              <a:t>X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(Twitter):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https://</a:t>
            </a:r>
            <a:r>
              <a:rPr sz="11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1100">
              <a:latin typeface="Calibri"/>
              <a:cs typeface="Calibri"/>
            </a:endParaRPr>
          </a:p>
          <a:p>
            <a:pPr marL="355600" marR="5080" indent="-342900">
              <a:lnSpc>
                <a:spcPct val="81900"/>
              </a:lnSpc>
              <a:spcBef>
                <a:spcPts val="1395"/>
              </a:spcBef>
              <a:buClr>
                <a:srgbClr val="FFBA00"/>
              </a:buClr>
              <a:buSzPct val="145454"/>
              <a:buAutoNum type="arabicPeriod" startAt="2"/>
              <a:tabLst>
                <a:tab pos="354965" algn="l"/>
                <a:tab pos="355600" algn="l"/>
              </a:tabLst>
            </a:pPr>
            <a:r>
              <a:rPr sz="1100" spc="60" dirty="0">
                <a:latin typeface="Calibri"/>
                <a:cs typeface="Calibri"/>
              </a:rPr>
              <a:t>LinkedIn </a:t>
            </a:r>
            <a:r>
              <a:rPr sz="1100" spc="65" dirty="0">
                <a:latin typeface="Calibri"/>
                <a:cs typeface="Calibri"/>
              </a:rPr>
              <a:t>(επαγγελματικό κοινωνικό </a:t>
            </a:r>
            <a:r>
              <a:rPr sz="1100" spc="60" dirty="0">
                <a:latin typeface="Calibri"/>
                <a:cs typeface="Calibri"/>
              </a:rPr>
              <a:t>δίκτυο) </a:t>
            </a:r>
            <a:r>
              <a:rPr sz="1100" spc="45" dirty="0">
                <a:latin typeface="Calibri"/>
                <a:cs typeface="Calibri"/>
              </a:rPr>
              <a:t>: </a:t>
            </a:r>
            <a:r>
              <a:rPr sz="1100" spc="5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1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11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0432"/>
            <a:ext cx="3700779" cy="67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spc="254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4250" spc="17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4250" spc="26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324542"/>
            <a:ext cx="3496945" cy="132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1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298450" marR="1402080" indent="-285750">
              <a:lnSpc>
                <a:spcPct val="100000"/>
              </a:lnSpc>
              <a:spcBef>
                <a:spcPts val="965"/>
              </a:spcBef>
              <a:buClr>
                <a:srgbClr val="FFBA00"/>
              </a:buClr>
              <a:buSzPct val="145454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Αναπληρώτρια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καθηγήτρια </a:t>
            </a:r>
            <a:r>
              <a:rPr sz="11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Πανεπιστήμιο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Μάλαγα </a:t>
            </a:r>
            <a:r>
              <a:rPr sz="1100" spc="-23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10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alcaraz@uma.</a:t>
            </a:r>
            <a:r>
              <a:rPr sz="110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674359"/>
            <a:ext cx="3144520" cy="44704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10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525" y="6151879"/>
              <a:ext cx="2647950" cy="64293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98359" y="332104"/>
            <a:ext cx="3783965" cy="25196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385"/>
              </a:spcBef>
            </a:pPr>
            <a:r>
              <a:rPr sz="3400" spc="145" dirty="0">
                <a:solidFill>
                  <a:srgbClr val="000000"/>
                </a:solidFill>
              </a:rPr>
              <a:t>Ουσιώδεις </a:t>
            </a:r>
            <a:r>
              <a:rPr sz="3400" spc="140" dirty="0">
                <a:solidFill>
                  <a:srgbClr val="000000"/>
                </a:solidFill>
              </a:rPr>
              <a:t>αρχές </a:t>
            </a:r>
            <a:r>
              <a:rPr sz="3400" spc="145" dirty="0">
                <a:solidFill>
                  <a:srgbClr val="000000"/>
                </a:solidFill>
              </a:rPr>
              <a:t> </a:t>
            </a:r>
            <a:r>
              <a:rPr sz="3400" spc="130" dirty="0">
                <a:solidFill>
                  <a:srgbClr val="000000"/>
                </a:solidFill>
              </a:rPr>
              <a:t>και </a:t>
            </a:r>
            <a:r>
              <a:rPr sz="3400" spc="135" dirty="0">
                <a:solidFill>
                  <a:srgbClr val="000000"/>
                </a:solidFill>
              </a:rPr>
              <a:t>διαχείριση </a:t>
            </a:r>
            <a:r>
              <a:rPr sz="3400" spc="140" dirty="0">
                <a:solidFill>
                  <a:srgbClr val="000000"/>
                </a:solidFill>
              </a:rPr>
              <a:t>της </a:t>
            </a:r>
            <a:r>
              <a:rPr sz="3400" spc="145" dirty="0">
                <a:solidFill>
                  <a:srgbClr val="000000"/>
                </a:solidFill>
              </a:rPr>
              <a:t> </a:t>
            </a:r>
            <a:r>
              <a:rPr sz="3400" spc="135" dirty="0">
                <a:solidFill>
                  <a:srgbClr val="000000"/>
                </a:solidFill>
              </a:rPr>
              <a:t>κ</a:t>
            </a:r>
            <a:r>
              <a:rPr sz="3400" spc="170" dirty="0">
                <a:solidFill>
                  <a:srgbClr val="000000"/>
                </a:solidFill>
              </a:rPr>
              <a:t>υ</a:t>
            </a:r>
            <a:r>
              <a:rPr sz="3400" spc="165" dirty="0">
                <a:solidFill>
                  <a:srgbClr val="000000"/>
                </a:solidFill>
              </a:rPr>
              <a:t>β</a:t>
            </a:r>
            <a:r>
              <a:rPr sz="3400" spc="145" dirty="0">
                <a:solidFill>
                  <a:srgbClr val="000000"/>
                </a:solidFill>
              </a:rPr>
              <a:t>ε</a:t>
            </a:r>
            <a:r>
              <a:rPr sz="3400" spc="160" dirty="0">
                <a:solidFill>
                  <a:srgbClr val="000000"/>
                </a:solidFill>
              </a:rPr>
              <a:t>ρ</a:t>
            </a:r>
            <a:r>
              <a:rPr sz="3400" spc="140" dirty="0">
                <a:solidFill>
                  <a:srgbClr val="000000"/>
                </a:solidFill>
              </a:rPr>
              <a:t>ν</a:t>
            </a:r>
            <a:r>
              <a:rPr sz="3400" spc="165" dirty="0">
                <a:solidFill>
                  <a:srgbClr val="000000"/>
                </a:solidFill>
              </a:rPr>
              <a:t>ο</a:t>
            </a:r>
            <a:r>
              <a:rPr sz="3400" spc="180" dirty="0">
                <a:solidFill>
                  <a:srgbClr val="000000"/>
                </a:solidFill>
              </a:rPr>
              <a:t>α</a:t>
            </a:r>
            <a:r>
              <a:rPr sz="3400" spc="165" dirty="0">
                <a:solidFill>
                  <a:srgbClr val="000000"/>
                </a:solidFill>
              </a:rPr>
              <a:t>σ</a:t>
            </a:r>
            <a:r>
              <a:rPr sz="3400" spc="204" dirty="0">
                <a:solidFill>
                  <a:srgbClr val="000000"/>
                </a:solidFill>
              </a:rPr>
              <a:t>φ</a:t>
            </a:r>
            <a:r>
              <a:rPr sz="3400" spc="180" dirty="0">
                <a:solidFill>
                  <a:srgbClr val="000000"/>
                </a:solidFill>
              </a:rPr>
              <a:t>ά</a:t>
            </a:r>
            <a:r>
              <a:rPr sz="3400" spc="145" dirty="0">
                <a:solidFill>
                  <a:srgbClr val="000000"/>
                </a:solidFill>
              </a:rPr>
              <a:t>λε</a:t>
            </a:r>
            <a:r>
              <a:rPr sz="3400" spc="80" dirty="0">
                <a:solidFill>
                  <a:srgbClr val="000000"/>
                </a:solidFill>
              </a:rPr>
              <a:t>ι</a:t>
            </a:r>
            <a:r>
              <a:rPr sz="3400" spc="175" dirty="0">
                <a:solidFill>
                  <a:srgbClr val="000000"/>
                </a:solidFill>
              </a:rPr>
              <a:t>α</a:t>
            </a:r>
            <a:r>
              <a:rPr sz="3400" spc="100" dirty="0">
                <a:solidFill>
                  <a:srgbClr val="000000"/>
                </a:solidFill>
              </a:rPr>
              <a:t>ς  </a:t>
            </a:r>
            <a:r>
              <a:rPr sz="3400" spc="145" dirty="0">
                <a:solidFill>
                  <a:srgbClr val="000000"/>
                </a:solidFill>
              </a:rPr>
              <a:t>για τον </a:t>
            </a:r>
            <a:r>
              <a:rPr sz="3400" spc="155" dirty="0">
                <a:solidFill>
                  <a:srgbClr val="000000"/>
                </a:solidFill>
              </a:rPr>
              <a:t>τομέα </a:t>
            </a:r>
            <a:r>
              <a:rPr sz="3400" spc="150" dirty="0">
                <a:solidFill>
                  <a:srgbClr val="000000"/>
                </a:solidFill>
              </a:rPr>
              <a:t>της </a:t>
            </a:r>
            <a:r>
              <a:rPr sz="3400" spc="155" dirty="0">
                <a:solidFill>
                  <a:srgbClr val="000000"/>
                </a:solidFill>
              </a:rPr>
              <a:t> </a:t>
            </a:r>
            <a:r>
              <a:rPr sz="3400" spc="150" dirty="0">
                <a:solidFill>
                  <a:srgbClr val="000000"/>
                </a:solidFill>
              </a:rPr>
              <a:t>ενέργειας</a:t>
            </a:r>
            <a:endParaRPr sz="3400"/>
          </a:p>
        </p:txBody>
      </p:sp>
      <p:sp>
        <p:nvSpPr>
          <p:cNvPr id="10" name="object 10"/>
          <p:cNvSpPr txBox="1"/>
          <p:nvPr/>
        </p:nvSpPr>
        <p:spPr>
          <a:xfrm>
            <a:off x="7197725" y="3049270"/>
            <a:ext cx="2865755" cy="61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50" b="1" spc="280" dirty="0">
                <a:solidFill>
                  <a:srgbClr val="D8791A"/>
                </a:solidFill>
                <a:latin typeface="Calibri"/>
                <a:cs typeface="Calibri"/>
              </a:rPr>
              <a:t>CSP001_C_E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7725" y="4118292"/>
            <a:ext cx="2067560" cy="7245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41100"/>
              </a:lnSpc>
              <a:spcBef>
                <a:spcPts val="135"/>
              </a:spcBef>
            </a:pPr>
            <a:r>
              <a:rPr sz="1100" spc="135" dirty="0">
                <a:latin typeface="Calibri"/>
                <a:cs typeface="Calibri"/>
              </a:rPr>
              <a:t>ΠΑΡΟΥΣΊΑΣΗ  </a:t>
            </a:r>
            <a:r>
              <a:rPr sz="1100" spc="110" dirty="0">
                <a:latin typeface="Calibri"/>
                <a:cs typeface="Calibri"/>
              </a:rPr>
              <a:t>ΑΠΌ: 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b="1" spc="150" dirty="0">
                <a:latin typeface="Calibri"/>
                <a:cs typeface="Calibri"/>
              </a:rPr>
              <a:t>CRISTINA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spc="160" dirty="0">
                <a:latin typeface="Calibri"/>
                <a:cs typeface="Calibri"/>
              </a:rPr>
              <a:t>ALCARAZ 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000" spc="155" dirty="0">
                <a:latin typeface="Calibri"/>
                <a:cs typeface="Calibri"/>
              </a:rPr>
              <a:t>ΠΑΝΕΠΙΣΤΉΜΙΟ</a:t>
            </a:r>
            <a:r>
              <a:rPr sz="1000" spc="190" dirty="0">
                <a:latin typeface="Calibri"/>
                <a:cs typeface="Calibri"/>
              </a:rPr>
              <a:t> </a:t>
            </a:r>
            <a:r>
              <a:rPr sz="1000" spc="105" dirty="0">
                <a:latin typeface="Calibri"/>
                <a:cs typeface="Calibri"/>
              </a:rPr>
              <a:t>ΤΗΣ</a:t>
            </a:r>
            <a:r>
              <a:rPr sz="1000" spc="120" dirty="0">
                <a:latin typeface="Calibri"/>
                <a:cs typeface="Calibri"/>
              </a:rPr>
              <a:t> </a:t>
            </a:r>
            <a:r>
              <a:rPr sz="1000" spc="150" dirty="0">
                <a:latin typeface="Calibri"/>
                <a:cs typeface="Calibri"/>
              </a:rPr>
              <a:t>ΜΆΛΑΓΑ,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1765" y="909002"/>
            <a:ext cx="284543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155" dirty="0">
                <a:solidFill>
                  <a:srgbClr val="000000"/>
                </a:solidFill>
              </a:rPr>
              <a:t>Γνωστοποίηση</a:t>
            </a:r>
            <a:endParaRPr sz="3400"/>
          </a:p>
        </p:txBody>
      </p:sp>
      <p:sp>
        <p:nvSpPr>
          <p:cNvPr id="10" name="object 10"/>
          <p:cNvSpPr txBox="1"/>
          <p:nvPr/>
        </p:nvSpPr>
        <p:spPr>
          <a:xfrm>
            <a:off x="6501765" y="2063115"/>
            <a:ext cx="5330190" cy="1150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45454"/>
              <a:buFont typeface="Arial"/>
              <a:buChar char="•"/>
              <a:tabLst>
                <a:tab pos="355600" algn="l"/>
              </a:tabLst>
            </a:pPr>
            <a:r>
              <a:rPr sz="1100" i="1" spc="70" dirty="0">
                <a:latin typeface="Calibri"/>
                <a:cs typeface="Calibri"/>
              </a:rPr>
              <a:t>Συγχρηματοδοτείται </a:t>
            </a:r>
            <a:r>
              <a:rPr sz="1100" i="1" spc="85" dirty="0">
                <a:latin typeface="Calibri"/>
                <a:cs typeface="Calibri"/>
              </a:rPr>
              <a:t>από </a:t>
            </a:r>
            <a:r>
              <a:rPr sz="1100" i="1" spc="70" dirty="0">
                <a:latin typeface="Calibri"/>
                <a:cs typeface="Calibri"/>
              </a:rPr>
              <a:t>την </a:t>
            </a:r>
            <a:r>
              <a:rPr sz="1100" i="1" spc="80" dirty="0">
                <a:latin typeface="Calibri"/>
                <a:cs typeface="Calibri"/>
              </a:rPr>
              <a:t>Ευρωπαϊκή </a:t>
            </a:r>
            <a:r>
              <a:rPr sz="1100" i="1" spc="75" dirty="0">
                <a:latin typeface="Calibri"/>
                <a:cs typeface="Calibri"/>
              </a:rPr>
              <a:t>Ένωση. Ωστόσο, </a:t>
            </a:r>
            <a:r>
              <a:rPr sz="1100" i="1" spc="65" dirty="0">
                <a:latin typeface="Calibri"/>
                <a:cs typeface="Calibri"/>
              </a:rPr>
              <a:t>οι </a:t>
            </a:r>
            <a:r>
              <a:rPr sz="1100" i="1" spc="80" dirty="0">
                <a:latin typeface="Calibri"/>
                <a:cs typeface="Calibri"/>
              </a:rPr>
              <a:t>απόψεις </a:t>
            </a:r>
            <a:r>
              <a:rPr sz="1100" i="1" spc="70" dirty="0">
                <a:latin typeface="Calibri"/>
                <a:cs typeface="Calibri"/>
              </a:rPr>
              <a:t>και </a:t>
            </a:r>
            <a:r>
              <a:rPr sz="1100" i="1" spc="60" dirty="0">
                <a:latin typeface="Calibri"/>
                <a:cs typeface="Calibri"/>
              </a:rPr>
              <a:t>οι </a:t>
            </a:r>
            <a:r>
              <a:rPr sz="1100" i="1" spc="-23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γνώμες </a:t>
            </a:r>
            <a:r>
              <a:rPr sz="1100" i="1" spc="85" dirty="0">
                <a:latin typeface="Calibri"/>
                <a:cs typeface="Calibri"/>
              </a:rPr>
              <a:t>που </a:t>
            </a:r>
            <a:r>
              <a:rPr sz="1100" i="1" spc="75" dirty="0">
                <a:latin typeface="Calibri"/>
                <a:cs typeface="Calibri"/>
              </a:rPr>
              <a:t>εκφράζονται </a:t>
            </a:r>
            <a:r>
              <a:rPr sz="1100" i="1" spc="65" dirty="0">
                <a:latin typeface="Calibri"/>
                <a:cs typeface="Calibri"/>
              </a:rPr>
              <a:t>είναι </a:t>
            </a:r>
            <a:r>
              <a:rPr sz="1100" i="1" spc="70" dirty="0">
                <a:latin typeface="Calibri"/>
                <a:cs typeface="Calibri"/>
              </a:rPr>
              <a:t>αποκλειστικά </a:t>
            </a:r>
            <a:r>
              <a:rPr sz="1100" i="1" spc="75" dirty="0">
                <a:latin typeface="Calibri"/>
                <a:cs typeface="Calibri"/>
              </a:rPr>
              <a:t>του/των </a:t>
            </a:r>
            <a:r>
              <a:rPr sz="1100" i="1" spc="80" dirty="0">
                <a:latin typeface="Calibri"/>
                <a:cs typeface="Calibri"/>
              </a:rPr>
              <a:t>συγγραφέα/ων </a:t>
            </a:r>
            <a:r>
              <a:rPr sz="1100" i="1" spc="70" dirty="0">
                <a:latin typeface="Calibri"/>
                <a:cs typeface="Calibri"/>
              </a:rPr>
              <a:t>και </a:t>
            </a:r>
            <a:r>
              <a:rPr sz="1100" i="1" spc="75" dirty="0">
                <a:latin typeface="Calibri"/>
                <a:cs typeface="Calibri"/>
              </a:rPr>
              <a:t> δεν αντανακλούν </a:t>
            </a:r>
            <a:r>
              <a:rPr sz="1100" i="1" spc="65" dirty="0">
                <a:latin typeface="Calibri"/>
                <a:cs typeface="Calibri"/>
              </a:rPr>
              <a:t>κατ' </a:t>
            </a:r>
            <a:r>
              <a:rPr sz="1100" i="1" spc="80" dirty="0">
                <a:latin typeface="Calibri"/>
                <a:cs typeface="Calibri"/>
              </a:rPr>
              <a:t>ανάγκη </a:t>
            </a:r>
            <a:r>
              <a:rPr sz="1100" i="1" spc="55" dirty="0">
                <a:latin typeface="Calibri"/>
                <a:cs typeface="Calibri"/>
              </a:rPr>
              <a:t>τις </a:t>
            </a:r>
            <a:r>
              <a:rPr sz="1100" i="1" spc="80" dirty="0">
                <a:latin typeface="Calibri"/>
                <a:cs typeface="Calibri"/>
              </a:rPr>
              <a:t>απόψεις </a:t>
            </a:r>
            <a:r>
              <a:rPr sz="1100" i="1" spc="70" dirty="0">
                <a:latin typeface="Calibri"/>
                <a:cs typeface="Calibri"/>
              </a:rPr>
              <a:t>και </a:t>
            </a:r>
            <a:r>
              <a:rPr sz="1100" i="1" spc="55" dirty="0">
                <a:latin typeface="Calibri"/>
                <a:cs typeface="Calibri"/>
              </a:rPr>
              <a:t>τις </a:t>
            </a:r>
            <a:r>
              <a:rPr sz="1100" i="1" spc="80" dirty="0">
                <a:latin typeface="Calibri"/>
                <a:cs typeface="Calibri"/>
              </a:rPr>
              <a:t>γνώμες </a:t>
            </a:r>
            <a:r>
              <a:rPr sz="1100" i="1" spc="70" dirty="0">
                <a:latin typeface="Calibri"/>
                <a:cs typeface="Calibri"/>
              </a:rPr>
              <a:t>της </a:t>
            </a:r>
            <a:r>
              <a:rPr sz="1100" i="1" spc="80" dirty="0">
                <a:latin typeface="Calibri"/>
                <a:cs typeface="Calibri"/>
              </a:rPr>
              <a:t>Ευρωπαϊκής </a:t>
            </a:r>
            <a:r>
              <a:rPr sz="1100" i="1" spc="8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Ένωσης </a:t>
            </a:r>
            <a:r>
              <a:rPr sz="1100" i="1" spc="85" dirty="0">
                <a:latin typeface="Calibri"/>
                <a:cs typeface="Calibri"/>
              </a:rPr>
              <a:t>ή </a:t>
            </a:r>
            <a:r>
              <a:rPr sz="1100" i="1" spc="70" dirty="0">
                <a:latin typeface="Calibri"/>
                <a:cs typeface="Calibri"/>
              </a:rPr>
              <a:t>της </a:t>
            </a:r>
            <a:r>
              <a:rPr sz="1100" i="1" spc="80" dirty="0">
                <a:latin typeface="Calibri"/>
                <a:cs typeface="Calibri"/>
              </a:rPr>
              <a:t>HADEA. Ούτε </a:t>
            </a:r>
            <a:r>
              <a:rPr sz="1100" i="1" spc="85" dirty="0">
                <a:latin typeface="Calibri"/>
                <a:cs typeface="Calibri"/>
              </a:rPr>
              <a:t>η </a:t>
            </a:r>
            <a:r>
              <a:rPr sz="1100" i="1" spc="80" dirty="0">
                <a:latin typeface="Calibri"/>
                <a:cs typeface="Calibri"/>
              </a:rPr>
              <a:t>Ευρωπαϊκή </a:t>
            </a:r>
            <a:r>
              <a:rPr sz="1100" i="1" spc="85" dirty="0">
                <a:latin typeface="Calibri"/>
                <a:cs typeface="Calibri"/>
              </a:rPr>
              <a:t>Ένωση </a:t>
            </a:r>
            <a:r>
              <a:rPr sz="1100" i="1" spc="75" dirty="0">
                <a:latin typeface="Calibri"/>
                <a:cs typeface="Calibri"/>
              </a:rPr>
              <a:t>ούτε </a:t>
            </a:r>
            <a:r>
              <a:rPr sz="1100" i="1" spc="85" dirty="0">
                <a:latin typeface="Calibri"/>
                <a:cs typeface="Calibri"/>
              </a:rPr>
              <a:t>η </a:t>
            </a:r>
            <a:r>
              <a:rPr sz="1100" i="1" spc="80" dirty="0">
                <a:latin typeface="Calibri"/>
                <a:cs typeface="Calibri"/>
              </a:rPr>
              <a:t>χορηγούσα αρχή </a:t>
            </a:r>
            <a:r>
              <a:rPr sz="1100" i="1" spc="8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μπορούν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να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85" dirty="0">
                <a:latin typeface="Calibri"/>
                <a:cs typeface="Calibri"/>
              </a:rPr>
              <a:t>θεωρηθούν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υπεύθυνοι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γι'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65" dirty="0">
                <a:latin typeface="Calibri"/>
                <a:cs typeface="Calibri"/>
              </a:rPr>
              <a:t>αυτές.</a:t>
            </a:r>
            <a:endParaRPr sz="11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40"/>
              </a:spcBef>
              <a:buSzPct val="145454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100" i="1" spc="85" dirty="0">
                <a:latin typeface="Calibri"/>
                <a:cs typeface="Calibri"/>
              </a:rPr>
              <a:t>Συμφωνία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έργου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spc="70" dirty="0">
                <a:latin typeface="Calibri"/>
                <a:cs typeface="Calibri"/>
              </a:rPr>
              <a:t>αριθ.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70" dirty="0">
                <a:latin typeface="Calibri"/>
                <a:cs typeface="Calibri"/>
              </a:rPr>
              <a:t>101083594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492375" marR="5080">
              <a:lnSpc>
                <a:spcPts val="2550"/>
              </a:lnSpc>
              <a:spcBef>
                <a:spcPts val="310"/>
              </a:spcBef>
            </a:pPr>
            <a:r>
              <a:rPr spc="190" dirty="0"/>
              <a:t>Θέμα</a:t>
            </a:r>
            <a:r>
              <a:rPr spc="190" dirty="0">
                <a:latin typeface="Times New Roman"/>
                <a:cs typeface="Times New Roman"/>
              </a:rPr>
              <a:t>-2:</a:t>
            </a:r>
            <a:r>
              <a:rPr spc="110" dirty="0">
                <a:latin typeface="Times New Roman"/>
                <a:cs typeface="Times New Roman"/>
              </a:rPr>
              <a:t> </a:t>
            </a:r>
            <a:r>
              <a:rPr spc="190" dirty="0"/>
              <a:t>Θεμελιώδεις</a:t>
            </a:r>
            <a:r>
              <a:rPr spc="270" dirty="0"/>
              <a:t> </a:t>
            </a:r>
            <a:r>
              <a:rPr spc="175" dirty="0"/>
              <a:t>γνώσεις </a:t>
            </a:r>
            <a:r>
              <a:rPr spc="-495" dirty="0"/>
              <a:t> </a:t>
            </a:r>
            <a:r>
              <a:rPr spc="150" dirty="0"/>
              <a:t>και</a:t>
            </a:r>
          </a:p>
          <a:p>
            <a:pPr marL="2492375" marR="267970">
              <a:lnSpc>
                <a:spcPts val="2610"/>
              </a:lnSpc>
            </a:pPr>
            <a:r>
              <a:rPr spc="180" dirty="0"/>
              <a:t>Ταξινόμηση</a:t>
            </a:r>
            <a:r>
              <a:rPr spc="260" dirty="0"/>
              <a:t> </a:t>
            </a:r>
            <a:r>
              <a:rPr spc="130" dirty="0"/>
              <a:t>της</a:t>
            </a:r>
            <a:r>
              <a:rPr spc="185" dirty="0"/>
              <a:t> </a:t>
            </a:r>
            <a:r>
              <a:rPr spc="165" dirty="0"/>
              <a:t>ενεργειακής </a:t>
            </a:r>
            <a:r>
              <a:rPr spc="-495" dirty="0"/>
              <a:t> </a:t>
            </a:r>
            <a:r>
              <a:rPr spc="190" dirty="0"/>
              <a:t>κυβερνοασφάλειας</a:t>
            </a:r>
            <a:r>
              <a:rPr spc="290" dirty="0"/>
              <a:t> </a:t>
            </a:r>
            <a:r>
              <a:rPr spc="135" dirty="0"/>
              <a:t>και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54775" y="1955165"/>
            <a:ext cx="2009775" cy="1176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14" dirty="0">
                <a:solidFill>
                  <a:srgbClr val="FFFFFF"/>
                </a:solidFill>
                <a:latin typeface="Calibri"/>
                <a:cs typeface="Calibri"/>
              </a:rPr>
              <a:t>Σώμα</a:t>
            </a:r>
            <a:r>
              <a:rPr sz="2250" spc="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50" spc="130" dirty="0">
                <a:solidFill>
                  <a:srgbClr val="FFFFFF"/>
                </a:solidFill>
                <a:latin typeface="Calibri"/>
                <a:cs typeface="Calibri"/>
              </a:rPr>
              <a:t>γνώσεων</a:t>
            </a:r>
            <a:endParaRPr sz="22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>
              <a:latin typeface="Calibri"/>
              <a:cs typeface="Calibri"/>
            </a:endParaRPr>
          </a:p>
          <a:p>
            <a:pPr marL="55244">
              <a:lnSpc>
                <a:spcPct val="100000"/>
              </a:lnSpc>
              <a:spcBef>
                <a:spcPts val="1630"/>
              </a:spcBef>
            </a:pPr>
            <a:r>
              <a:rPr sz="1700" spc="114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3332797"/>
            <a:ext cx="5023485" cy="1616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3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Ορισμός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ενεργειακής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σημασίας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endParaRPr sz="1000">
              <a:latin typeface="Calibri"/>
              <a:cs typeface="Calibri"/>
            </a:endParaRPr>
          </a:p>
          <a:p>
            <a:pPr marL="287020">
              <a:lnSpc>
                <a:spcPts val="1120"/>
              </a:lnSpc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900">
              <a:latin typeface="Calibri"/>
              <a:cs typeface="Calibri"/>
            </a:endParaRPr>
          </a:p>
          <a:p>
            <a:pPr marL="287020" marR="994410" indent="-274320">
              <a:lnSpc>
                <a:spcPct val="920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Κατανόηση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διαφόρων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εξαρτημάτων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ενός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οικοσυστήματος </a:t>
            </a:r>
            <a:r>
              <a:rPr sz="1000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ενεργειακής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A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7020" marR="5080" indent="-274320">
              <a:lnSpc>
                <a:spcPct val="92000"/>
              </a:lnSpc>
              <a:spcBef>
                <a:spcPts val="5"/>
              </a:spcBef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Ταξινόμηση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απειλών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ευπαθειών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ειδικά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000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ενεργειακά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Courier New"/>
              <a:buChar char="o"/>
            </a:pPr>
            <a:endParaRPr sz="7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Επισκόπηση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σώματος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γνώσεων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272722"/>
            <a:ext cx="3294062" cy="61214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4455" y="5528309"/>
            <a:ext cx="314452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10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492375" marR="5080">
              <a:lnSpc>
                <a:spcPts val="2550"/>
              </a:lnSpc>
              <a:spcBef>
                <a:spcPts val="310"/>
              </a:spcBef>
            </a:pPr>
            <a:r>
              <a:rPr spc="190" dirty="0"/>
              <a:t>Θέμα</a:t>
            </a:r>
            <a:r>
              <a:rPr spc="190" dirty="0">
                <a:latin typeface="Times New Roman"/>
                <a:cs typeface="Times New Roman"/>
              </a:rPr>
              <a:t>-2:</a:t>
            </a:r>
            <a:r>
              <a:rPr spc="110" dirty="0">
                <a:latin typeface="Times New Roman"/>
                <a:cs typeface="Times New Roman"/>
              </a:rPr>
              <a:t> </a:t>
            </a:r>
            <a:r>
              <a:rPr spc="190" dirty="0"/>
              <a:t>Θεμελιώδεις</a:t>
            </a:r>
            <a:r>
              <a:rPr spc="270" dirty="0"/>
              <a:t> </a:t>
            </a:r>
            <a:r>
              <a:rPr spc="175" dirty="0"/>
              <a:t>γνώσεις </a:t>
            </a:r>
            <a:r>
              <a:rPr spc="-495" dirty="0"/>
              <a:t> </a:t>
            </a:r>
            <a:r>
              <a:rPr spc="150" dirty="0"/>
              <a:t>και</a:t>
            </a:r>
          </a:p>
          <a:p>
            <a:pPr marL="2492375" marR="267970">
              <a:lnSpc>
                <a:spcPts val="2610"/>
              </a:lnSpc>
            </a:pPr>
            <a:r>
              <a:rPr spc="180" dirty="0"/>
              <a:t>Ταξινόμηση</a:t>
            </a:r>
            <a:r>
              <a:rPr spc="260" dirty="0"/>
              <a:t> </a:t>
            </a:r>
            <a:r>
              <a:rPr spc="130" dirty="0"/>
              <a:t>της</a:t>
            </a:r>
            <a:r>
              <a:rPr spc="185" dirty="0"/>
              <a:t> </a:t>
            </a:r>
            <a:r>
              <a:rPr spc="165" dirty="0"/>
              <a:t>ενεργειακής </a:t>
            </a:r>
            <a:r>
              <a:rPr spc="-495" dirty="0"/>
              <a:t> </a:t>
            </a:r>
            <a:r>
              <a:rPr spc="190" dirty="0"/>
              <a:t>κυβερνοασφάλειας</a:t>
            </a:r>
            <a:r>
              <a:rPr spc="290" dirty="0"/>
              <a:t> </a:t>
            </a:r>
            <a:r>
              <a:rPr spc="135" dirty="0"/>
              <a:t>και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54775" y="1955165"/>
            <a:ext cx="2009775" cy="1176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14" dirty="0">
                <a:solidFill>
                  <a:srgbClr val="FFFFFF"/>
                </a:solidFill>
                <a:latin typeface="Calibri"/>
                <a:cs typeface="Calibri"/>
              </a:rPr>
              <a:t>Σώμα</a:t>
            </a:r>
            <a:r>
              <a:rPr sz="2250" spc="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50" spc="130" dirty="0">
                <a:solidFill>
                  <a:srgbClr val="FFFFFF"/>
                </a:solidFill>
                <a:latin typeface="Calibri"/>
                <a:cs typeface="Calibri"/>
              </a:rPr>
              <a:t>γνώσεων</a:t>
            </a:r>
            <a:endParaRPr sz="22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>
              <a:latin typeface="Calibri"/>
              <a:cs typeface="Calibri"/>
            </a:endParaRPr>
          </a:p>
          <a:p>
            <a:pPr marL="55244">
              <a:lnSpc>
                <a:spcPct val="100000"/>
              </a:lnSpc>
              <a:spcBef>
                <a:spcPts val="1630"/>
              </a:spcBef>
            </a:pPr>
            <a:r>
              <a:rPr sz="1700" spc="114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3331845"/>
            <a:ext cx="5023485" cy="1611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33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b="1" spc="45" dirty="0">
                <a:solidFill>
                  <a:srgbClr val="FFFFFF"/>
                </a:solidFill>
                <a:latin typeface="Calibri"/>
                <a:cs typeface="Calibri"/>
              </a:rPr>
              <a:t>Ορισμός</a:t>
            </a:r>
            <a:r>
              <a:rPr sz="1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FFFFFF"/>
                </a:solidFill>
                <a:latin typeface="Calibri"/>
                <a:cs typeface="Calibri"/>
              </a:rPr>
              <a:t>ενεργειακής</a:t>
            </a:r>
            <a:r>
              <a:rPr sz="1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FFFFFF"/>
                </a:solidFill>
                <a:latin typeface="Calibri"/>
                <a:cs typeface="Calibri"/>
              </a:rPr>
              <a:t>σημασίας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endParaRPr sz="1000">
              <a:latin typeface="Calibri"/>
              <a:cs typeface="Calibri"/>
            </a:endParaRPr>
          </a:p>
          <a:p>
            <a:pPr marL="287020">
              <a:lnSpc>
                <a:spcPts val="1150"/>
              </a:lnSpc>
            </a:pP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50">
              <a:latin typeface="Calibri"/>
              <a:cs typeface="Calibri"/>
            </a:endParaRPr>
          </a:p>
          <a:p>
            <a:pPr marL="287020" marR="994410" indent="-274320">
              <a:lnSpc>
                <a:spcPct val="92000"/>
              </a:lnSpc>
              <a:spcBef>
                <a:spcPts val="5"/>
              </a:spcBef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5" dirty="0">
                <a:solidFill>
                  <a:srgbClr val="262626"/>
                </a:solidFill>
                <a:latin typeface="Calibri"/>
                <a:cs typeface="Calibri"/>
              </a:rPr>
              <a:t>Κατανόηση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των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262626"/>
                </a:solidFill>
                <a:latin typeface="Calibri"/>
                <a:cs typeface="Calibri"/>
              </a:rPr>
              <a:t>διαφόρων</a:t>
            </a:r>
            <a:r>
              <a:rPr sz="1000" spc="2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εξαρτημάτων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ενός</a:t>
            </a:r>
            <a:r>
              <a:rPr sz="1000" spc="2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οικοσυστήματος </a:t>
            </a:r>
            <a:r>
              <a:rPr sz="1000" spc="-21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ενεργειακής</a:t>
            </a:r>
            <a:r>
              <a:rPr sz="1000" spc="2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κυβερνοασφάλειας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A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7020" marR="5080" indent="-274320">
              <a:lnSpc>
                <a:spcPct val="920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Ταξινόμηση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262626"/>
                </a:solidFill>
                <a:latin typeface="Calibri"/>
                <a:cs typeface="Calibri"/>
              </a:rPr>
              <a:t>των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απειλών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και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των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ευπαθειών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της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κυβερνοασφάλειας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ειδικά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για </a:t>
            </a:r>
            <a:r>
              <a:rPr sz="1000" spc="-21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τα</a:t>
            </a:r>
            <a:r>
              <a:rPr sz="1000" spc="2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ενεργειακά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συστήματα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Courier New"/>
              <a:buChar char="o"/>
            </a:pPr>
            <a:endParaRPr sz="7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14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Επισκόπηση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του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262626"/>
                </a:solidFill>
                <a:latin typeface="Calibri"/>
                <a:cs typeface="Calibri"/>
              </a:rPr>
              <a:t>σώματος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γνώσεων</a:t>
            </a:r>
            <a:r>
              <a:rPr sz="1000" spc="2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για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την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κυβερνοασφάλεια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267325"/>
            <a:ext cx="3294062" cy="61214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4455" y="5528309"/>
            <a:ext cx="314452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10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1722" y="2631439"/>
            <a:ext cx="5523865" cy="283972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777875"/>
            <a:ext cx="61537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70" dirty="0">
                <a:solidFill>
                  <a:srgbClr val="000000"/>
                </a:solidFill>
                <a:latin typeface="Times New Roman"/>
                <a:cs typeface="Times New Roman"/>
              </a:rPr>
              <a:t>Ορισμός</a:t>
            </a:r>
            <a:r>
              <a:rPr sz="200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spc="120" dirty="0">
                <a:solidFill>
                  <a:srgbClr val="000000"/>
                </a:solidFill>
                <a:latin typeface="Times New Roman"/>
                <a:cs typeface="Times New Roman"/>
              </a:rPr>
              <a:t>του</a:t>
            </a:r>
            <a:r>
              <a:rPr sz="2000" spc="1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spc="155" dirty="0">
                <a:solidFill>
                  <a:srgbClr val="000000"/>
                </a:solidFill>
                <a:latin typeface="Times New Roman"/>
                <a:cs typeface="Times New Roman"/>
              </a:rPr>
              <a:t>όρου</a:t>
            </a:r>
            <a:r>
              <a:rPr sz="200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spc="155" dirty="0">
                <a:solidFill>
                  <a:srgbClr val="000000"/>
                </a:solidFill>
                <a:latin typeface="Times New Roman"/>
                <a:cs typeface="Times New Roman"/>
              </a:rPr>
              <a:t>"ενεργειακή</a:t>
            </a:r>
            <a:r>
              <a:rPr sz="200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spc="165" dirty="0">
                <a:solidFill>
                  <a:srgbClr val="000000"/>
                </a:solidFill>
                <a:latin typeface="Times New Roman"/>
                <a:cs typeface="Times New Roman"/>
              </a:rPr>
              <a:t>κυβερνοασφάλεια"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523682"/>
            <a:ext cx="6839584" cy="1089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5260" algn="l"/>
              </a:tabLst>
            </a:pPr>
            <a:r>
              <a:rPr sz="1400" b="1" i="1" spc="100" dirty="0">
                <a:latin typeface="Arial"/>
                <a:cs typeface="Arial"/>
              </a:rPr>
              <a:t>Η </a:t>
            </a:r>
            <a:r>
              <a:rPr sz="1400" b="1" i="1" spc="70" dirty="0">
                <a:latin typeface="Arial"/>
                <a:cs typeface="Arial"/>
              </a:rPr>
              <a:t>ενεργειακή </a:t>
            </a:r>
            <a:r>
              <a:rPr sz="1400" b="1" i="1" spc="75" dirty="0">
                <a:latin typeface="Arial"/>
                <a:cs typeface="Arial"/>
              </a:rPr>
              <a:t>κυβερνοασφάλεια </a:t>
            </a:r>
            <a:r>
              <a:rPr sz="1400" i="1" spc="55" dirty="0">
                <a:latin typeface="Calibri"/>
                <a:cs typeface="Calibri"/>
              </a:rPr>
              <a:t>είναι </a:t>
            </a:r>
            <a:r>
              <a:rPr sz="1400" i="1" spc="70" dirty="0">
                <a:latin typeface="Calibri"/>
                <a:cs typeface="Calibri"/>
              </a:rPr>
              <a:t>ο </a:t>
            </a:r>
            <a:r>
              <a:rPr sz="1400" i="1" spc="65" dirty="0">
                <a:latin typeface="Calibri"/>
                <a:cs typeface="Calibri"/>
              </a:rPr>
              <a:t>τομέας </a:t>
            </a:r>
            <a:r>
              <a:rPr sz="1400" i="1" spc="70" dirty="0">
                <a:latin typeface="Calibri"/>
                <a:cs typeface="Calibri"/>
              </a:rPr>
              <a:t>που </a:t>
            </a:r>
            <a:r>
              <a:rPr sz="1400" i="1" spc="55" dirty="0">
                <a:latin typeface="Calibri"/>
                <a:cs typeface="Calibri"/>
              </a:rPr>
              <a:t>είναι </a:t>
            </a:r>
            <a:r>
              <a:rPr sz="1400" i="1" spc="65" dirty="0">
                <a:latin typeface="Calibri"/>
                <a:cs typeface="Calibri"/>
              </a:rPr>
              <a:t>υπεύθυνος </a:t>
            </a:r>
            <a:r>
              <a:rPr sz="1400" i="1" spc="55" dirty="0">
                <a:latin typeface="Calibri"/>
                <a:cs typeface="Calibri"/>
              </a:rPr>
              <a:t>για </a:t>
            </a:r>
            <a:r>
              <a:rPr sz="1400" i="1" spc="95" dirty="0">
                <a:latin typeface="Calibri"/>
                <a:cs typeface="Calibri"/>
              </a:rPr>
              <a:t>την </a:t>
            </a:r>
            <a:r>
              <a:rPr sz="1400" i="1" spc="100" dirty="0">
                <a:latin typeface="Calibri"/>
                <a:cs typeface="Calibri"/>
              </a:rPr>
              <a:t> </a:t>
            </a:r>
            <a:r>
              <a:rPr sz="1400" i="1" spc="105" dirty="0">
                <a:latin typeface="Calibri"/>
                <a:cs typeface="Calibri"/>
              </a:rPr>
              <a:t>παροχή </a:t>
            </a:r>
            <a:r>
              <a:rPr sz="1400" i="1" spc="110" dirty="0">
                <a:latin typeface="Calibri"/>
                <a:cs typeface="Calibri"/>
              </a:rPr>
              <a:t>όλων </a:t>
            </a:r>
            <a:r>
              <a:rPr sz="1400" i="1" spc="95" dirty="0">
                <a:latin typeface="Calibri"/>
                <a:cs typeface="Calibri"/>
              </a:rPr>
              <a:t>εκείνων </a:t>
            </a:r>
            <a:r>
              <a:rPr sz="1400" i="1" spc="105" dirty="0">
                <a:latin typeface="Calibri"/>
                <a:cs typeface="Calibri"/>
              </a:rPr>
              <a:t>των </a:t>
            </a:r>
            <a:r>
              <a:rPr sz="1400" i="1" spc="100" dirty="0">
                <a:latin typeface="Calibri"/>
                <a:cs typeface="Calibri"/>
              </a:rPr>
              <a:t>προληπτικών </a:t>
            </a:r>
            <a:r>
              <a:rPr sz="1400" i="1" spc="90" dirty="0">
                <a:latin typeface="Calibri"/>
                <a:cs typeface="Calibri"/>
              </a:rPr>
              <a:t>και </a:t>
            </a:r>
            <a:r>
              <a:rPr sz="1400" i="1" spc="95" dirty="0">
                <a:latin typeface="Calibri"/>
                <a:cs typeface="Calibri"/>
              </a:rPr>
              <a:t>προστατευτικών </a:t>
            </a:r>
            <a:r>
              <a:rPr sz="1400" i="1" spc="100" dirty="0">
                <a:latin typeface="Calibri"/>
                <a:cs typeface="Calibri"/>
              </a:rPr>
              <a:t>μέτρων </a:t>
            </a:r>
            <a:r>
              <a:rPr sz="1400" i="1" spc="110" dirty="0">
                <a:latin typeface="Calibri"/>
                <a:cs typeface="Calibri"/>
              </a:rPr>
              <a:t>που </a:t>
            </a:r>
            <a:r>
              <a:rPr sz="1400" i="1" spc="80" dirty="0">
                <a:latin typeface="Calibri"/>
                <a:cs typeface="Calibri"/>
              </a:rPr>
              <a:t>είναι </a:t>
            </a:r>
            <a:r>
              <a:rPr sz="1400" i="1" spc="85" dirty="0">
                <a:latin typeface="Calibri"/>
                <a:cs typeface="Calibri"/>
              </a:rPr>
              <a:t> </a:t>
            </a:r>
            <a:r>
              <a:rPr sz="1400" i="1" spc="100" dirty="0">
                <a:latin typeface="Calibri"/>
                <a:cs typeface="Calibri"/>
              </a:rPr>
              <a:t>απαραίτητα</a:t>
            </a:r>
            <a:r>
              <a:rPr sz="1400" i="1" spc="45" dirty="0">
                <a:latin typeface="Calibri"/>
                <a:cs typeface="Calibri"/>
              </a:rPr>
              <a:t> </a:t>
            </a:r>
            <a:r>
              <a:rPr sz="1400" i="1" spc="85" dirty="0">
                <a:latin typeface="Calibri"/>
                <a:cs typeface="Calibri"/>
              </a:rPr>
              <a:t>για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spc="90" dirty="0">
                <a:latin typeface="Calibri"/>
                <a:cs typeface="Calibri"/>
              </a:rPr>
              <a:t>τη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spc="100" dirty="0">
                <a:latin typeface="Calibri"/>
                <a:cs typeface="Calibri"/>
              </a:rPr>
              <a:t>διασφάλιση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spc="90" dirty="0">
                <a:latin typeface="Calibri"/>
                <a:cs typeface="Calibri"/>
              </a:rPr>
              <a:t>της</a:t>
            </a:r>
            <a:r>
              <a:rPr sz="1400" i="1" spc="45" dirty="0">
                <a:latin typeface="Calibri"/>
                <a:cs typeface="Calibri"/>
              </a:rPr>
              <a:t> </a:t>
            </a:r>
            <a:r>
              <a:rPr sz="1400" i="1" spc="90" dirty="0">
                <a:latin typeface="Calibri"/>
                <a:cs typeface="Calibri"/>
              </a:rPr>
              <a:t>"ενέργειας"</a:t>
            </a:r>
            <a:r>
              <a:rPr sz="1400" i="1" spc="45" dirty="0">
                <a:latin typeface="Calibri"/>
                <a:cs typeface="Calibri"/>
              </a:rPr>
              <a:t> </a:t>
            </a:r>
            <a:r>
              <a:rPr sz="1400" i="1" spc="85" dirty="0">
                <a:latin typeface="Calibri"/>
                <a:cs typeface="Calibri"/>
              </a:rPr>
              <a:t>και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spc="95" dirty="0">
                <a:latin typeface="Calibri"/>
                <a:cs typeface="Calibri"/>
              </a:rPr>
              <a:t>του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spc="95" dirty="0">
                <a:latin typeface="Calibri"/>
                <a:cs typeface="Calibri"/>
              </a:rPr>
              <a:t>εξοπλισμού</a:t>
            </a:r>
            <a:r>
              <a:rPr sz="1400" i="1" spc="45" dirty="0">
                <a:latin typeface="Calibri"/>
                <a:cs typeface="Calibri"/>
              </a:rPr>
              <a:t> </a:t>
            </a:r>
            <a:r>
              <a:rPr sz="1400" i="1" spc="85" dirty="0">
                <a:latin typeface="Calibri"/>
                <a:cs typeface="Calibri"/>
              </a:rPr>
              <a:t>για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spc="95" dirty="0">
                <a:latin typeface="Calibri"/>
                <a:cs typeface="Calibri"/>
              </a:rPr>
              <a:t>την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spc="105" dirty="0">
                <a:latin typeface="Calibri"/>
                <a:cs typeface="Calibri"/>
              </a:rPr>
              <a:t>ορθή </a:t>
            </a:r>
            <a:r>
              <a:rPr sz="1400" i="1" spc="-300" dirty="0">
                <a:latin typeface="Calibri"/>
                <a:cs typeface="Calibri"/>
              </a:rPr>
              <a:t> </a:t>
            </a:r>
            <a:r>
              <a:rPr sz="1400" i="1" spc="95" dirty="0">
                <a:latin typeface="Calibri"/>
                <a:cs typeface="Calibri"/>
              </a:rPr>
              <a:t>επίδοσή </a:t>
            </a:r>
            <a:r>
              <a:rPr sz="1400" i="1" spc="80" dirty="0">
                <a:latin typeface="Calibri"/>
                <a:cs typeface="Calibri"/>
              </a:rPr>
              <a:t>της, </a:t>
            </a:r>
            <a:r>
              <a:rPr sz="1400" i="1" spc="95" dirty="0">
                <a:latin typeface="Calibri"/>
                <a:cs typeface="Calibri"/>
              </a:rPr>
              <a:t>εξασφαλίζοντας </a:t>
            </a:r>
            <a:r>
              <a:rPr sz="1400" i="1" spc="90" dirty="0">
                <a:latin typeface="Calibri"/>
                <a:cs typeface="Calibri"/>
              </a:rPr>
              <a:t>επίσης </a:t>
            </a:r>
            <a:r>
              <a:rPr sz="1400" i="1" spc="85" dirty="0">
                <a:latin typeface="Calibri"/>
                <a:cs typeface="Calibri"/>
              </a:rPr>
              <a:t>αξιόπιστες </a:t>
            </a:r>
            <a:r>
              <a:rPr sz="1400" i="1" spc="95" dirty="0">
                <a:latin typeface="Calibri"/>
                <a:cs typeface="Calibri"/>
              </a:rPr>
              <a:t>υπηρεσίες </a:t>
            </a:r>
            <a:r>
              <a:rPr sz="1400" i="1" spc="105" dirty="0">
                <a:latin typeface="Calibri"/>
                <a:cs typeface="Calibri"/>
              </a:rPr>
              <a:t>παραγωγής </a:t>
            </a:r>
            <a:r>
              <a:rPr sz="1400" i="1" spc="85" dirty="0">
                <a:latin typeface="Calibri"/>
                <a:cs typeface="Calibri"/>
              </a:rPr>
              <a:t>και </a:t>
            </a:r>
            <a:r>
              <a:rPr sz="1400" i="1" spc="90" dirty="0">
                <a:latin typeface="Calibri"/>
                <a:cs typeface="Calibri"/>
              </a:rPr>
              <a:t> </a:t>
            </a:r>
            <a:r>
              <a:rPr sz="1400" i="1" spc="95" dirty="0">
                <a:latin typeface="Calibri"/>
                <a:cs typeface="Calibri"/>
              </a:rPr>
              <a:t>διανομής</a:t>
            </a:r>
            <a:r>
              <a:rPr sz="1400" i="1" spc="35" dirty="0">
                <a:latin typeface="Calibri"/>
                <a:cs typeface="Calibri"/>
              </a:rPr>
              <a:t> </a:t>
            </a:r>
            <a:r>
              <a:rPr sz="1400" i="1" spc="85" dirty="0">
                <a:latin typeface="Calibri"/>
                <a:cs typeface="Calibri"/>
              </a:rPr>
              <a:t>ενέργειας.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5384800"/>
            <a:ext cx="1254760" cy="173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570"/>
              </a:lnSpc>
              <a:spcBef>
                <a:spcPts val="140"/>
              </a:spcBef>
            </a:pPr>
            <a:r>
              <a:rPr sz="500" spc="35" dirty="0">
                <a:latin typeface="Calibri"/>
                <a:cs typeface="Calibri"/>
              </a:rPr>
              <a:t>Πηγή </a:t>
            </a:r>
            <a:r>
              <a:rPr sz="500" spc="30" dirty="0">
                <a:latin typeface="Calibri"/>
                <a:cs typeface="Calibri"/>
              </a:rPr>
              <a:t>εικόνα</a:t>
            </a:r>
            <a:r>
              <a:rPr sz="500" spc="30" dirty="0">
                <a:latin typeface="Calibri"/>
                <a:cs typeface="Calibri"/>
                <a:hlinkClick r:id="rId5"/>
              </a:rPr>
              <a:t>ς: Vecteezy </a:t>
            </a:r>
            <a:r>
              <a:rPr sz="500" spc="35" dirty="0">
                <a:latin typeface="Calibri"/>
                <a:cs typeface="Calibri"/>
              </a:rPr>
              <a:t> 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URL</a:t>
            </a:r>
            <a:r>
              <a:rPr sz="500" spc="20" dirty="0">
                <a:latin typeface="Calibri"/>
                <a:cs typeface="Calibri"/>
              </a:rPr>
              <a:t>:https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://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www.vecteezy.com/vecto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r-art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5925" y="5545772"/>
            <a:ext cx="947419" cy="0"/>
          </a:xfrm>
          <a:custGeom>
            <a:avLst/>
            <a:gdLst/>
            <a:ahLst/>
            <a:cxnLst/>
            <a:rect l="l" t="t" r="r" b="b"/>
            <a:pathLst>
              <a:path w="947419">
                <a:moveTo>
                  <a:pt x="0" y="0"/>
                </a:moveTo>
                <a:lnTo>
                  <a:pt x="947102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2554" y="5541327"/>
            <a:ext cx="253238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/4496530-απομονωμένα</a:t>
            </a:r>
            <a:r>
              <a:rPr sz="5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υδροηλεκτρικά</a:t>
            </a:r>
            <a:r>
              <a:rPr sz="500" spc="1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εργοστάσια</a:t>
            </a:r>
            <a:r>
              <a:rPr sz="5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παραγωγής</a:t>
            </a:r>
            <a:r>
              <a:rPr sz="500" spc="1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ηλεκτρικής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ενέργειας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5254" y="5630227"/>
            <a:ext cx="2505075" cy="0"/>
          </a:xfrm>
          <a:custGeom>
            <a:avLst/>
            <a:gdLst/>
            <a:ahLst/>
            <a:cxnLst/>
            <a:rect l="l" t="t" r="r" b="b"/>
            <a:pathLst>
              <a:path w="2505075">
                <a:moveTo>
                  <a:pt x="0" y="0"/>
                </a:moveTo>
                <a:lnTo>
                  <a:pt x="2505075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22554" y="5654675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04575" y="5559742"/>
            <a:ext cx="7429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41232" y="0"/>
            <a:ext cx="9947275" cy="6880225"/>
            <a:chOff x="2241232" y="0"/>
            <a:chExt cx="994727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241232" y="2226945"/>
              <a:ext cx="6541770" cy="1841500"/>
            </a:xfrm>
            <a:custGeom>
              <a:avLst/>
              <a:gdLst/>
              <a:ahLst/>
              <a:cxnLst/>
              <a:rect l="l" t="t" r="r" b="b"/>
              <a:pathLst>
                <a:path w="6541770" h="1841500">
                  <a:moveTo>
                    <a:pt x="6541770" y="0"/>
                  </a:moveTo>
                  <a:lnTo>
                    <a:pt x="1876425" y="0"/>
                  </a:lnTo>
                  <a:lnTo>
                    <a:pt x="1876425" y="1074102"/>
                  </a:lnTo>
                  <a:lnTo>
                    <a:pt x="0" y="1252219"/>
                  </a:lnTo>
                  <a:lnTo>
                    <a:pt x="1876425" y="1534477"/>
                  </a:lnTo>
                  <a:lnTo>
                    <a:pt x="1876425" y="1841182"/>
                  </a:lnTo>
                  <a:lnTo>
                    <a:pt x="6541770" y="1841182"/>
                  </a:lnTo>
                  <a:lnTo>
                    <a:pt x="654177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782954"/>
            <a:ext cx="3756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solidFill>
                  <a:srgbClr val="000000"/>
                </a:solidFill>
              </a:rPr>
              <a:t>Γιατί</a:t>
            </a:r>
            <a:r>
              <a:rPr sz="2000" spc="204" dirty="0">
                <a:solidFill>
                  <a:srgbClr val="000000"/>
                </a:solidFill>
              </a:rPr>
              <a:t> </a:t>
            </a:r>
            <a:r>
              <a:rPr sz="2000" spc="105" dirty="0">
                <a:solidFill>
                  <a:srgbClr val="000000"/>
                </a:solidFill>
              </a:rPr>
              <a:t>η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ενέργεια</a:t>
            </a:r>
            <a:r>
              <a:rPr sz="2000" spc="204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είναι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σχετική</a:t>
            </a:r>
            <a:r>
              <a:rPr sz="2000" spc="155" dirty="0">
                <a:solidFill>
                  <a:srgbClr val="000000"/>
                </a:solidFill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515" y="1541462"/>
            <a:ext cx="5814060" cy="451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25" dirty="0">
                <a:latin typeface="Calibri"/>
                <a:cs typeface="Calibri"/>
              </a:rPr>
              <a:t>Στον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τομέα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ενέργειας,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μπορούμε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βρούμε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διάφορες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πηγές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ενέργειας: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2810" y="2027987"/>
            <a:ext cx="1310640" cy="83121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620"/>
              </a:spcBef>
              <a:buSzPct val="144000"/>
              <a:buFont typeface="Arial"/>
              <a:buChar char="•"/>
              <a:tabLst>
                <a:tab pos="194945" algn="l"/>
              </a:tabLst>
            </a:pPr>
            <a:r>
              <a:rPr sz="1250" spc="140" dirty="0">
                <a:latin typeface="Calibri"/>
                <a:cs typeface="Calibri"/>
              </a:rPr>
              <a:t>Άνθρακας</a:t>
            </a:r>
            <a:endParaRPr sz="1250">
              <a:latin typeface="Calibri"/>
              <a:cs typeface="Calibri"/>
            </a:endParaRPr>
          </a:p>
          <a:p>
            <a:pPr marL="194945" marR="5080" indent="-182245">
              <a:lnSpc>
                <a:spcPct val="101699"/>
              </a:lnSpc>
              <a:spcBef>
                <a:spcPts val="1270"/>
              </a:spcBef>
              <a:buSzPct val="144000"/>
              <a:buFont typeface="Arial"/>
              <a:buChar char="•"/>
              <a:tabLst>
                <a:tab pos="194945" algn="l"/>
              </a:tabLst>
            </a:pPr>
            <a:r>
              <a:rPr sz="1250" spc="114" dirty="0">
                <a:latin typeface="Calibri"/>
                <a:cs typeface="Calibri"/>
              </a:rPr>
              <a:t>Πετρέλαιο</a:t>
            </a:r>
            <a:r>
              <a:rPr sz="1250" spc="-1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και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φυσικό</a:t>
            </a:r>
            <a:r>
              <a:rPr sz="1250" spc="-2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αέριο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2810" y="2931027"/>
            <a:ext cx="945515" cy="77533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434"/>
              </a:spcBef>
              <a:buSzPct val="144000"/>
              <a:buFont typeface="Arial"/>
              <a:buChar char="•"/>
              <a:tabLst>
                <a:tab pos="194945" algn="l"/>
              </a:tabLst>
            </a:pPr>
            <a:r>
              <a:rPr sz="1250" spc="80" dirty="0">
                <a:latin typeface="Calibri"/>
                <a:cs typeface="Calibri"/>
              </a:rPr>
              <a:t>Πυρηνική</a:t>
            </a:r>
            <a:endParaRPr sz="1250">
              <a:latin typeface="Calibri"/>
              <a:cs typeface="Calibri"/>
            </a:endParaRPr>
          </a:p>
          <a:p>
            <a:pPr marL="194945" marR="5080" indent="-182245">
              <a:lnSpc>
                <a:spcPct val="101699"/>
              </a:lnSpc>
              <a:spcBef>
                <a:spcPts val="1015"/>
              </a:spcBef>
              <a:buSzPct val="144000"/>
              <a:buFont typeface="Arial"/>
              <a:buChar char="•"/>
              <a:tabLst>
                <a:tab pos="194945" algn="l"/>
              </a:tabLst>
            </a:pPr>
            <a:r>
              <a:rPr sz="1250" b="1" spc="65" dirty="0">
                <a:latin typeface="Calibri"/>
                <a:cs typeface="Calibri"/>
              </a:rPr>
              <a:t>Η</a:t>
            </a:r>
            <a:r>
              <a:rPr sz="1250" b="1" spc="50" dirty="0">
                <a:latin typeface="Calibri"/>
                <a:cs typeface="Calibri"/>
              </a:rPr>
              <a:t>λ</a:t>
            </a:r>
            <a:r>
              <a:rPr sz="1250" b="1" spc="35" dirty="0">
                <a:latin typeface="Calibri"/>
                <a:cs typeface="Calibri"/>
              </a:rPr>
              <a:t>ε</a:t>
            </a:r>
            <a:r>
              <a:rPr sz="1250" b="1" spc="45" dirty="0">
                <a:latin typeface="Calibri"/>
                <a:cs typeface="Calibri"/>
              </a:rPr>
              <a:t>κ</a:t>
            </a:r>
            <a:r>
              <a:rPr sz="1250" b="1" spc="35" dirty="0">
                <a:latin typeface="Calibri"/>
                <a:cs typeface="Calibri"/>
              </a:rPr>
              <a:t>τ</a:t>
            </a:r>
            <a:r>
              <a:rPr sz="1250" b="1" spc="50" dirty="0">
                <a:latin typeface="Calibri"/>
                <a:cs typeface="Calibri"/>
              </a:rPr>
              <a:t>ρ</a:t>
            </a:r>
            <a:r>
              <a:rPr sz="1250" b="1" spc="20" dirty="0">
                <a:latin typeface="Calibri"/>
                <a:cs typeface="Calibri"/>
              </a:rPr>
              <a:t>ι</a:t>
            </a:r>
            <a:r>
              <a:rPr sz="1250" b="1" spc="45" dirty="0">
                <a:latin typeface="Calibri"/>
                <a:cs typeface="Calibri"/>
              </a:rPr>
              <a:t>κ</a:t>
            </a:r>
            <a:r>
              <a:rPr sz="1250" b="1" spc="40" dirty="0">
                <a:latin typeface="Calibri"/>
                <a:cs typeface="Calibri"/>
              </a:rPr>
              <a:t>ή  </a:t>
            </a:r>
            <a:r>
              <a:rPr sz="1250" b="1" spc="45" dirty="0">
                <a:latin typeface="Calibri"/>
                <a:cs typeface="Calibri"/>
              </a:rPr>
              <a:t>ενέργεια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67212" y="2306637"/>
            <a:ext cx="4125595" cy="65468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algn="ctr">
              <a:lnSpc>
                <a:spcPct val="97500"/>
              </a:lnSpc>
              <a:spcBef>
                <a:spcPts val="140"/>
              </a:spcBef>
            </a:pP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Σημειώστε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ότι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αυτή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11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ενότητα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θα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επικεντρωθεί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σε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θέματα 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ηλεκτρικής 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</a:t>
            </a:r>
            <a:r>
              <a:rPr sz="1400" spc="80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1400" spc="105" dirty="0">
                <a:solidFill>
                  <a:srgbClr val="FFFFFF"/>
                </a:solidFill>
                <a:latin typeface="Times New Roman"/>
                <a:cs typeface="Times New Roman"/>
              </a:rPr>
              <a:t>αλλά </a:t>
            </a:r>
            <a:r>
              <a:rPr sz="1400" spc="11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400" spc="105" dirty="0">
                <a:solidFill>
                  <a:srgbClr val="FFFFFF"/>
                </a:solidFill>
                <a:latin typeface="Times New Roman"/>
                <a:cs typeface="Times New Roman"/>
              </a:rPr>
              <a:t>μάθηση </a:t>
            </a:r>
            <a:r>
              <a:rPr sz="1400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Times New Roman"/>
                <a:cs typeface="Times New Roman"/>
              </a:rPr>
              <a:t>επεκτείνεται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όλους</a:t>
            </a:r>
            <a:r>
              <a:rPr sz="14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συναφείς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τομείς</a:t>
            </a:r>
            <a:r>
              <a:rPr sz="1400" spc="8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1515" y="4289107"/>
            <a:ext cx="6115685" cy="14199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ct val="113700"/>
              </a:lnSpc>
              <a:spcBef>
                <a:spcPts val="100"/>
              </a:spcBef>
              <a:buClr>
                <a:srgbClr val="FFBA00"/>
              </a:buClr>
              <a:buSzPct val="142857"/>
              <a:tabLst>
                <a:tab pos="532130" algn="l"/>
                <a:tab pos="532765" algn="l"/>
              </a:tabLst>
            </a:pPr>
            <a:r>
              <a:rPr lang="el-GR" sz="1400" dirty="0"/>
              <a:t>Όλα αυτά θεωρούνται «ουσιώδεις πόροι», κυρίως επειδή εγγυώνται:</a:t>
            </a:r>
          </a:p>
          <a:p>
            <a:pPr marL="103505" marR="5080" indent="-91440">
              <a:lnSpc>
                <a:spcPct val="1137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532130" algn="l"/>
                <a:tab pos="532765" algn="l"/>
              </a:tabLst>
            </a:pPr>
            <a:endParaRPr lang="el-GR" sz="1400" spc="110" dirty="0">
              <a:latin typeface="Calibri"/>
              <a:cs typeface="Calibri"/>
            </a:endParaRPr>
          </a:p>
          <a:p>
            <a:pPr marL="103505" marR="5080" indent="-91440">
              <a:lnSpc>
                <a:spcPct val="1137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532130" algn="l"/>
                <a:tab pos="532765" algn="l"/>
              </a:tabLst>
            </a:pPr>
            <a:r>
              <a:rPr sz="1250" spc="110" dirty="0" err="1">
                <a:latin typeface="Calibri"/>
                <a:cs typeface="Calibri"/>
              </a:rPr>
              <a:t>Κοινωνική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10" dirty="0" err="1">
                <a:latin typeface="Calibri"/>
                <a:cs typeface="Calibri"/>
              </a:rPr>
              <a:t>οικονομική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0" dirty="0" err="1">
                <a:latin typeface="Calibri"/>
                <a:cs typeface="Calibri"/>
              </a:rPr>
              <a:t>ευημερί</a:t>
            </a:r>
            <a:r>
              <a:rPr sz="1250" spc="110" dirty="0">
                <a:latin typeface="Calibri"/>
                <a:cs typeface="Calibri"/>
              </a:rPr>
              <a:t>α</a:t>
            </a:r>
            <a:endParaRPr lang="el-GR" sz="1250" spc="110" dirty="0">
              <a:latin typeface="Calibri"/>
              <a:cs typeface="Calibri"/>
            </a:endParaRPr>
          </a:p>
          <a:p>
            <a:pPr marL="103505" marR="5080" indent="-91440">
              <a:lnSpc>
                <a:spcPct val="1137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532130" algn="l"/>
                <a:tab pos="532765" algn="l"/>
              </a:tabLst>
            </a:pPr>
            <a:endParaRPr lang="el-GR" sz="1250" spc="110" dirty="0">
              <a:latin typeface="Calibri"/>
              <a:cs typeface="Calibri"/>
            </a:endParaRPr>
          </a:p>
          <a:p>
            <a:pPr marL="103505" marR="5080" lvl="1" indent="-91440">
              <a:lnSpc>
                <a:spcPct val="1137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532130" algn="l"/>
                <a:tab pos="532765" algn="l"/>
              </a:tabLst>
            </a:pPr>
            <a:r>
              <a:rPr sz="1250" spc="110" dirty="0">
                <a:latin typeface="Calibri"/>
                <a:cs typeface="Calibri"/>
              </a:rPr>
              <a:t>Συνεχής άλλες θεμελιώδεις δραστηριότητες που ανήκουν σε άλλες  προαπαιτούμενες υποδομές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236642" y="6434137"/>
            <a:ext cx="7874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2554" y="6604000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756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solidFill>
                  <a:srgbClr val="000000"/>
                </a:solidFill>
              </a:rPr>
              <a:t>Γιατί</a:t>
            </a:r>
            <a:r>
              <a:rPr sz="2000" spc="204" dirty="0">
                <a:solidFill>
                  <a:srgbClr val="000000"/>
                </a:solidFill>
              </a:rPr>
              <a:t> </a:t>
            </a:r>
            <a:r>
              <a:rPr sz="2000" spc="105" dirty="0">
                <a:solidFill>
                  <a:srgbClr val="000000"/>
                </a:solidFill>
              </a:rPr>
              <a:t>η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ενέργεια</a:t>
            </a:r>
            <a:r>
              <a:rPr sz="2000" spc="204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είναι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σχετική</a:t>
            </a:r>
            <a:r>
              <a:rPr sz="2000" spc="155" dirty="0">
                <a:solidFill>
                  <a:srgbClr val="000000"/>
                </a:solidFill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541779"/>
            <a:ext cx="6516370" cy="99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 algn="just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14" dirty="0">
                <a:latin typeface="Calibri"/>
                <a:cs typeface="Calibri"/>
              </a:rPr>
              <a:t>Σύμφωνα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τον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Διεθνή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Οργανισμό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Ενέργειας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ΔΟΕ),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υπάρχει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υψηλή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ζήτηση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b="1" spc="90" dirty="0">
                <a:latin typeface="Calibri"/>
                <a:cs typeface="Calibri"/>
              </a:rPr>
              <a:t>για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95" dirty="0">
                <a:latin typeface="Calibri"/>
                <a:cs typeface="Calibri"/>
              </a:rPr>
              <a:t>την</a:t>
            </a:r>
            <a:r>
              <a:rPr sz="1400" b="1" spc="6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παραγωγικότητα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και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για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διάφορες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χώρες,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συμπεριλαμβανομένης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Ευρώπης.</a:t>
            </a:r>
            <a:endParaRPr sz="1400">
              <a:latin typeface="Calibri"/>
              <a:cs typeface="Calibri"/>
            </a:endParaRPr>
          </a:p>
          <a:p>
            <a:pPr marL="286385" lvl="1" indent="-91440" algn="just">
              <a:lnSpc>
                <a:spcPct val="100000"/>
              </a:lnSpc>
              <a:spcBef>
                <a:spcPts val="530"/>
              </a:spcBef>
              <a:buClr>
                <a:srgbClr val="FFBA00"/>
              </a:buClr>
              <a:buSzPct val="136000"/>
              <a:buFont typeface="Arial"/>
              <a:buChar char="•"/>
              <a:tabLst>
                <a:tab pos="286385" algn="l"/>
              </a:tabLst>
            </a:pPr>
            <a:r>
              <a:rPr sz="1250" spc="80" dirty="0">
                <a:latin typeface="Calibri"/>
                <a:cs typeface="Calibri"/>
              </a:rPr>
              <a:t>Εκτός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από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2020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μετά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COVID-19)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2022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(μετά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COVID-19)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554" y="5878830"/>
            <a:ext cx="4453890" cy="36258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500" spc="30" dirty="0">
                <a:latin typeface="Calibri"/>
                <a:cs typeface="Calibri"/>
              </a:rPr>
              <a:t>Πηγή</a:t>
            </a:r>
            <a:r>
              <a:rPr sz="500" spc="30" dirty="0">
                <a:latin typeface="Calibri"/>
                <a:cs typeface="Calibri"/>
                <a:hlinkClick r:id="rId4"/>
              </a:rPr>
              <a:t>:</a:t>
            </a:r>
            <a:r>
              <a:rPr sz="500" spc="15" dirty="0">
                <a:latin typeface="Calibri"/>
                <a:cs typeface="Calibri"/>
                <a:hlinkClick r:id="rId4"/>
              </a:rPr>
              <a:t> </a:t>
            </a:r>
            <a:r>
              <a:rPr sz="500" spc="25" dirty="0">
                <a:latin typeface="Calibri"/>
                <a:cs typeface="Calibri"/>
                <a:hlinkClick r:id="rId4"/>
              </a:rPr>
              <a:t>IEA, </a:t>
            </a:r>
            <a:r>
              <a:rPr sz="500" spc="30" dirty="0">
                <a:latin typeface="Calibri"/>
                <a:cs typeface="Calibri"/>
                <a:hlinkClick r:id="rId4"/>
              </a:rPr>
              <a:t>Y</a:t>
            </a:r>
            <a:r>
              <a:rPr sz="500" spc="30" dirty="0">
                <a:latin typeface="Calibri"/>
                <a:cs typeface="Calibri"/>
              </a:rPr>
              <a:t>e</a:t>
            </a:r>
            <a:r>
              <a:rPr sz="500" spc="30" dirty="0">
                <a:latin typeface="Calibri"/>
                <a:cs typeface="Calibri"/>
                <a:hlinkClick r:id="rId4"/>
              </a:rPr>
              <a:t>ar-on-year</a:t>
            </a:r>
            <a:r>
              <a:rPr sz="500" spc="20" dirty="0">
                <a:latin typeface="Calibri"/>
                <a:cs typeface="Calibri"/>
                <a:hlinkClick r:id="rId4"/>
              </a:rPr>
              <a:t> </a:t>
            </a:r>
            <a:r>
              <a:rPr sz="500" spc="30" dirty="0">
                <a:latin typeface="Calibri"/>
                <a:cs typeface="Calibri"/>
                <a:hlinkClick r:id="rId4"/>
              </a:rPr>
              <a:t>change</a:t>
            </a:r>
            <a:r>
              <a:rPr sz="500" spc="25" dirty="0">
                <a:latin typeface="Calibri"/>
                <a:cs typeface="Calibri"/>
                <a:hlinkClick r:id="rId4"/>
              </a:rPr>
              <a:t> in electricity</a:t>
            </a:r>
            <a:r>
              <a:rPr sz="500" spc="20" dirty="0">
                <a:latin typeface="Calibri"/>
                <a:cs typeface="Calibri"/>
                <a:hlinkClick r:id="rId4"/>
              </a:rPr>
              <a:t> </a:t>
            </a:r>
            <a:r>
              <a:rPr sz="500" spc="35" dirty="0">
                <a:latin typeface="Calibri"/>
                <a:cs typeface="Calibri"/>
                <a:hlinkClick r:id="rId4"/>
              </a:rPr>
              <a:t>demand</a:t>
            </a:r>
            <a:r>
              <a:rPr sz="500" spc="25" dirty="0">
                <a:latin typeface="Calibri"/>
                <a:cs typeface="Calibri"/>
                <a:hlinkClick r:id="rId4"/>
              </a:rPr>
              <a:t> </a:t>
            </a:r>
            <a:r>
              <a:rPr sz="500" spc="30" dirty="0">
                <a:latin typeface="Calibri"/>
                <a:cs typeface="Calibri"/>
                <a:hlinkClick r:id="rId4"/>
              </a:rPr>
              <a:t>by</a:t>
            </a:r>
            <a:r>
              <a:rPr sz="500" spc="20" dirty="0">
                <a:latin typeface="Calibri"/>
                <a:cs typeface="Calibri"/>
                <a:hlinkClick r:id="rId4"/>
              </a:rPr>
              <a:t> </a:t>
            </a:r>
            <a:r>
              <a:rPr sz="500" spc="25" dirty="0">
                <a:latin typeface="Calibri"/>
                <a:cs typeface="Calibri"/>
                <a:hlinkClick r:id="rId4"/>
              </a:rPr>
              <a:t>region,,</a:t>
            </a:r>
            <a:r>
              <a:rPr sz="500" spc="20" dirty="0">
                <a:latin typeface="Calibri"/>
                <a:cs typeface="Calibri"/>
                <a:hlinkClick r:id="rId4"/>
              </a:rPr>
              <a:t> </a:t>
            </a:r>
            <a:r>
              <a:rPr sz="500" spc="25" dirty="0">
                <a:latin typeface="Calibri"/>
                <a:cs typeface="Calibri"/>
                <a:hlinkClick r:id="rId4"/>
              </a:rPr>
              <a:t>IEA, Paris</a:t>
            </a:r>
            <a:endParaRPr sz="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500" spc="30" dirty="0">
                <a:latin typeface="Calibri"/>
                <a:cs typeface="Calibri"/>
              </a:rPr>
              <a:t>URL:</a:t>
            </a:r>
            <a:r>
              <a:rPr sz="500" spc="6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  <a:hlinkClick r:id="rId4"/>
              </a:rPr>
              <a:t>https:/</a:t>
            </a:r>
            <a:r>
              <a:rPr sz="500" spc="25" dirty="0">
                <a:latin typeface="Calibri"/>
                <a:cs typeface="Calibri"/>
              </a:rPr>
              <a:t>/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www.iea.org/data-and-statistics/charts/year-on-year-change-in-electricity-demand-by-regi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on-2019-2025</a:t>
            </a:r>
            <a:r>
              <a:rPr sz="500" spc="6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  <a:hlinkClick r:id="rId4"/>
              </a:rPr>
              <a:t>,</a:t>
            </a:r>
            <a:r>
              <a:rPr sz="500" spc="65" dirty="0">
                <a:latin typeface="Calibri"/>
                <a:cs typeface="Calibri"/>
                <a:hlinkClick r:id="rId4"/>
              </a:rPr>
              <a:t> </a:t>
            </a:r>
            <a:r>
              <a:rPr sz="500" spc="25" dirty="0">
                <a:latin typeface="Calibri"/>
                <a:cs typeface="Calibri"/>
                <a:hlinkClick r:id="rId4"/>
              </a:rPr>
              <a:t>IEA</a:t>
            </a:r>
            <a:r>
              <a:rPr sz="500" spc="25" dirty="0">
                <a:latin typeface="Calibri"/>
                <a:cs typeface="Calibri"/>
              </a:rPr>
              <a:t>.</a:t>
            </a:r>
            <a:r>
              <a:rPr sz="500" spc="70" dirty="0">
                <a:latin typeface="Calibri"/>
                <a:cs typeface="Calibri"/>
              </a:rPr>
              <a:t> </a:t>
            </a:r>
            <a:r>
              <a:rPr sz="500" spc="45" dirty="0">
                <a:latin typeface="Calibri"/>
                <a:cs typeface="Calibri"/>
              </a:rPr>
              <a:t>Αδειοδότηση:</a:t>
            </a:r>
            <a:r>
              <a:rPr sz="500" spc="70" dirty="0">
                <a:latin typeface="Calibri"/>
                <a:cs typeface="Calibri"/>
              </a:rPr>
              <a:t> </a:t>
            </a:r>
            <a:r>
              <a:rPr sz="500" spc="65" dirty="0">
                <a:latin typeface="Calibri"/>
                <a:cs typeface="Calibri"/>
              </a:rPr>
              <a:t>CC</a:t>
            </a:r>
            <a:r>
              <a:rPr sz="500" spc="85" dirty="0">
                <a:latin typeface="Calibri"/>
                <a:cs typeface="Calibri"/>
              </a:rPr>
              <a:t> </a:t>
            </a:r>
            <a:r>
              <a:rPr sz="500" spc="50" dirty="0">
                <a:latin typeface="Calibri"/>
                <a:cs typeface="Calibri"/>
              </a:rPr>
              <a:t>BY</a:t>
            </a:r>
            <a:r>
              <a:rPr sz="500" spc="70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4.0</a:t>
            </a:r>
            <a:endParaRPr sz="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04575" y="6025515"/>
            <a:ext cx="7429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75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50010" y="2707639"/>
            <a:ext cx="5436870" cy="2893060"/>
            <a:chOff x="1350010" y="2707639"/>
            <a:chExt cx="5436870" cy="289306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1130" y="2774949"/>
              <a:ext cx="5318125" cy="277812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54772" y="2712402"/>
              <a:ext cx="5427345" cy="2883535"/>
            </a:xfrm>
            <a:custGeom>
              <a:avLst/>
              <a:gdLst/>
              <a:ahLst/>
              <a:cxnLst/>
              <a:rect l="l" t="t" r="r" b="b"/>
              <a:pathLst>
                <a:path w="5427345" h="2883535">
                  <a:moveTo>
                    <a:pt x="0" y="0"/>
                  </a:moveTo>
                  <a:lnTo>
                    <a:pt x="5427345" y="0"/>
                  </a:lnTo>
                  <a:lnTo>
                    <a:pt x="5427345" y="2883535"/>
                  </a:lnTo>
                  <a:lnTo>
                    <a:pt x="0" y="288353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756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solidFill>
                  <a:srgbClr val="000000"/>
                </a:solidFill>
              </a:rPr>
              <a:t>Γιατί</a:t>
            </a:r>
            <a:r>
              <a:rPr sz="2000" spc="204" dirty="0">
                <a:solidFill>
                  <a:srgbClr val="000000"/>
                </a:solidFill>
              </a:rPr>
              <a:t> </a:t>
            </a:r>
            <a:r>
              <a:rPr sz="2000" spc="105" dirty="0">
                <a:solidFill>
                  <a:srgbClr val="000000"/>
                </a:solidFill>
              </a:rPr>
              <a:t>η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ενέργεια</a:t>
            </a:r>
            <a:r>
              <a:rPr sz="2000" spc="204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είναι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σχετική</a:t>
            </a:r>
            <a:r>
              <a:rPr sz="2000" spc="155" dirty="0">
                <a:solidFill>
                  <a:srgbClr val="000000"/>
                </a:solidFill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541779"/>
            <a:ext cx="10534650" cy="177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4119879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tabLst>
                <a:tab pos="173355" algn="l"/>
              </a:tabLst>
            </a:pPr>
            <a:r>
              <a:rPr lang="el-GR" sz="1400" spc="65" dirty="0">
                <a:latin typeface="Calibri"/>
                <a:cs typeface="Calibri"/>
              </a:rPr>
              <a:t>Δυστυχώς, αυτή η ζήτηση εξαρτάται συνήθως από άλλους ουσιώδεις πόρους, όπως το νερό ή ο άνεμος,</a:t>
            </a:r>
          </a:p>
          <a:p>
            <a:pPr marL="103505" marR="4119879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lang="el-GR" sz="1400" spc="65" dirty="0">
                <a:latin typeface="Calibri"/>
                <a:cs typeface="Calibri"/>
              </a:rPr>
              <a:t>γεγονός που δημιουργεί ισχυρή αλληλεξάρτηση μεταξύ των ίδιων των ουσιωδών πόρων και των συστημάτων</a:t>
            </a:r>
          </a:p>
          <a:p>
            <a:pPr marL="103505" marR="4119879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lang="el-GR" sz="1400" spc="65" dirty="0">
                <a:latin typeface="Calibri"/>
                <a:cs typeface="Calibri"/>
              </a:rPr>
              <a:t>Χωρίς νερό → Δεν υπάρχει παραγωγή ενέργειας στα υδροηλεκτρικά εργοστάσια</a:t>
            </a:r>
          </a:p>
          <a:p>
            <a:pPr marL="103505" marR="4119879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lang="el-GR" sz="1400" spc="65" dirty="0">
                <a:latin typeface="Calibri"/>
                <a:cs typeface="Calibri"/>
              </a:rPr>
              <a:t>Αλλά χωρίς ενέργεια → Δεν υπάρχει τρόπος διαχείρισης του νερού σε άλλα συστήματα</a:t>
            </a:r>
            <a:endParaRPr lang="el-GR" sz="12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554" y="5858192"/>
            <a:ext cx="1254760" cy="17526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ts val="580"/>
              </a:lnSpc>
              <a:spcBef>
                <a:spcPts val="135"/>
              </a:spcBef>
            </a:pPr>
            <a:r>
              <a:rPr sz="500" spc="35" dirty="0">
                <a:latin typeface="Calibri"/>
                <a:cs typeface="Calibri"/>
              </a:rPr>
              <a:t>Πηγή </a:t>
            </a:r>
            <a:r>
              <a:rPr sz="500" spc="30" dirty="0">
                <a:latin typeface="Calibri"/>
                <a:cs typeface="Calibri"/>
              </a:rPr>
              <a:t>εικόνα</a:t>
            </a:r>
            <a:r>
              <a:rPr sz="500" spc="30" dirty="0">
                <a:latin typeface="Calibri"/>
                <a:cs typeface="Calibri"/>
                <a:hlinkClick r:id="rId4"/>
              </a:rPr>
              <a:t>ς: Vecteezy </a:t>
            </a:r>
            <a:r>
              <a:rPr sz="500" spc="35" dirty="0">
                <a:latin typeface="Calibri"/>
                <a:cs typeface="Calibri"/>
              </a:rPr>
              <a:t> 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URL</a:t>
            </a:r>
            <a:r>
              <a:rPr sz="500" spc="20" dirty="0">
                <a:latin typeface="Calibri"/>
                <a:cs typeface="Calibri"/>
              </a:rPr>
              <a:t>:https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://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  <a:hlinkClick r:id="rId4"/>
              </a:rPr>
              <a:t>www.vecteezy.com/vecto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r-art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15925" y="6020434"/>
            <a:ext cx="947419" cy="0"/>
          </a:xfrm>
          <a:custGeom>
            <a:avLst/>
            <a:gdLst/>
            <a:ahLst/>
            <a:cxnLst/>
            <a:rect l="l" t="t" r="r" b="b"/>
            <a:pathLst>
              <a:path w="947419">
                <a:moveTo>
                  <a:pt x="0" y="0"/>
                </a:moveTo>
                <a:lnTo>
                  <a:pt x="947102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2554" y="6013767"/>
            <a:ext cx="253238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/4496530-απομονωμένα</a:t>
            </a:r>
            <a:r>
              <a:rPr sz="5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υδροηλεκτρικά</a:t>
            </a:r>
            <a:r>
              <a:rPr sz="500" spc="1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εργοστάσια</a:t>
            </a:r>
            <a:r>
              <a:rPr sz="5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παραγωγής</a:t>
            </a:r>
            <a:r>
              <a:rPr sz="500" spc="1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ηλεκτρικής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ενέργειας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35254" y="6102667"/>
            <a:ext cx="2505075" cy="0"/>
          </a:xfrm>
          <a:custGeom>
            <a:avLst/>
            <a:gdLst/>
            <a:ahLst/>
            <a:cxnLst/>
            <a:rect l="l" t="t" r="r" b="b"/>
            <a:pathLst>
              <a:path w="2505075">
                <a:moveTo>
                  <a:pt x="0" y="0"/>
                </a:moveTo>
                <a:lnTo>
                  <a:pt x="2505075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22554" y="6142354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04575" y="6049009"/>
            <a:ext cx="7429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75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1700" y="3767772"/>
            <a:ext cx="3840479" cy="1974214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4854575" y="3865562"/>
            <a:ext cx="1720214" cy="1764030"/>
          </a:xfrm>
          <a:custGeom>
            <a:avLst/>
            <a:gdLst/>
            <a:ahLst/>
            <a:cxnLst/>
            <a:rect l="l" t="t" r="r" b="b"/>
            <a:pathLst>
              <a:path w="1720215" h="1764029">
                <a:moveTo>
                  <a:pt x="84137" y="1106170"/>
                </a:moveTo>
                <a:lnTo>
                  <a:pt x="56832" y="1106170"/>
                </a:lnTo>
                <a:lnTo>
                  <a:pt x="56832" y="1544637"/>
                </a:lnTo>
                <a:lnTo>
                  <a:pt x="84137" y="1544637"/>
                </a:lnTo>
                <a:lnTo>
                  <a:pt x="84137" y="1106170"/>
                </a:lnTo>
                <a:close/>
              </a:path>
              <a:path w="1720215" h="1764029">
                <a:moveTo>
                  <a:pt x="166370" y="1106170"/>
                </a:moveTo>
                <a:lnTo>
                  <a:pt x="111442" y="1106170"/>
                </a:lnTo>
                <a:lnTo>
                  <a:pt x="111442" y="1544637"/>
                </a:lnTo>
                <a:lnTo>
                  <a:pt x="166370" y="1544637"/>
                </a:lnTo>
                <a:lnTo>
                  <a:pt x="166370" y="1106170"/>
                </a:lnTo>
                <a:close/>
              </a:path>
              <a:path w="1720215" h="1764029">
                <a:moveTo>
                  <a:pt x="438467" y="0"/>
                </a:moveTo>
                <a:lnTo>
                  <a:pt x="0" y="438467"/>
                </a:lnTo>
                <a:lnTo>
                  <a:pt x="438467" y="876935"/>
                </a:lnTo>
                <a:lnTo>
                  <a:pt x="438467" y="657542"/>
                </a:lnTo>
                <a:lnTo>
                  <a:pt x="1526222" y="657542"/>
                </a:lnTo>
                <a:lnTo>
                  <a:pt x="1526222" y="219075"/>
                </a:lnTo>
                <a:lnTo>
                  <a:pt x="438467" y="219075"/>
                </a:lnTo>
                <a:lnTo>
                  <a:pt x="438467" y="0"/>
                </a:lnTo>
                <a:close/>
              </a:path>
              <a:path w="1720215" h="1764029">
                <a:moveTo>
                  <a:pt x="1608454" y="219075"/>
                </a:moveTo>
                <a:lnTo>
                  <a:pt x="1553527" y="219075"/>
                </a:lnTo>
                <a:lnTo>
                  <a:pt x="1553527" y="657542"/>
                </a:lnTo>
                <a:lnTo>
                  <a:pt x="1608454" y="657542"/>
                </a:lnTo>
                <a:lnTo>
                  <a:pt x="1608454" y="219075"/>
                </a:lnTo>
                <a:close/>
              </a:path>
              <a:path w="1720215" h="1764029">
                <a:moveTo>
                  <a:pt x="1663065" y="219075"/>
                </a:moveTo>
                <a:lnTo>
                  <a:pt x="1635760" y="219075"/>
                </a:lnTo>
                <a:lnTo>
                  <a:pt x="1635760" y="657542"/>
                </a:lnTo>
                <a:lnTo>
                  <a:pt x="1663065" y="657542"/>
                </a:lnTo>
                <a:lnTo>
                  <a:pt x="1663065" y="219075"/>
                </a:lnTo>
                <a:close/>
              </a:path>
              <a:path w="1720215" h="1764029">
                <a:moveTo>
                  <a:pt x="1281429" y="887094"/>
                </a:moveTo>
                <a:lnTo>
                  <a:pt x="1281429" y="1106170"/>
                </a:lnTo>
                <a:lnTo>
                  <a:pt x="193675" y="1106170"/>
                </a:lnTo>
                <a:lnTo>
                  <a:pt x="193675" y="1544637"/>
                </a:lnTo>
                <a:lnTo>
                  <a:pt x="1281429" y="1544637"/>
                </a:lnTo>
                <a:lnTo>
                  <a:pt x="1281429" y="1763712"/>
                </a:lnTo>
                <a:lnTo>
                  <a:pt x="1719897" y="1325245"/>
                </a:lnTo>
                <a:lnTo>
                  <a:pt x="1281429" y="887094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379720" y="4218940"/>
            <a:ext cx="39179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11140" y="5106034"/>
            <a:ext cx="68389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Ενέργεια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756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solidFill>
                  <a:srgbClr val="000000"/>
                </a:solidFill>
              </a:rPr>
              <a:t>Γιατί</a:t>
            </a:r>
            <a:r>
              <a:rPr sz="2000" spc="204" dirty="0">
                <a:solidFill>
                  <a:srgbClr val="000000"/>
                </a:solidFill>
              </a:rPr>
              <a:t> </a:t>
            </a:r>
            <a:r>
              <a:rPr sz="2000" spc="105" dirty="0">
                <a:solidFill>
                  <a:srgbClr val="000000"/>
                </a:solidFill>
              </a:rPr>
              <a:t>η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ενέργεια</a:t>
            </a:r>
            <a:r>
              <a:rPr sz="2000" spc="204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είναι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σχετική</a:t>
            </a:r>
            <a:r>
              <a:rPr sz="2000" spc="155" dirty="0">
                <a:solidFill>
                  <a:srgbClr val="000000"/>
                </a:solidFill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474152"/>
            <a:ext cx="5875020" cy="4350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482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173355" algn="l"/>
              </a:tabLst>
            </a:pPr>
            <a:r>
              <a:rPr sz="1250" spc="90" dirty="0">
                <a:latin typeface="Calibri"/>
                <a:cs typeface="Calibri"/>
              </a:rPr>
              <a:t>Πραγματικά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στοιχεία,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πολλές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κρίσιμες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υποδομές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(ΚΥπροαπαιτούν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ενέργεια</a:t>
            </a:r>
            <a:r>
              <a:rPr sz="1250" spc="80" dirty="0">
                <a:latin typeface="Calibri"/>
                <a:cs typeface="Calibri"/>
              </a:rPr>
              <a:t>.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ορθή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λειτουργία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τους,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όπως: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70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40" dirty="0">
                <a:latin typeface="Calibri"/>
                <a:cs typeface="Calibri"/>
              </a:rPr>
              <a:t>Συστήματα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μεταφορών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4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40" dirty="0">
                <a:latin typeface="Calibri"/>
                <a:cs typeface="Calibri"/>
              </a:rPr>
              <a:t>Συστήματα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επεξεργασίας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νερού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1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70" dirty="0">
                <a:latin typeface="Calibri"/>
                <a:cs typeface="Calibri"/>
              </a:rPr>
              <a:t>Συστήματα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παραγωγής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40" dirty="0">
                <a:latin typeface="Calibri"/>
                <a:cs typeface="Calibri"/>
              </a:rPr>
              <a:t>Νοσοκομεία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9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105" dirty="0">
                <a:latin typeface="Calibri"/>
                <a:cs typeface="Calibri"/>
              </a:rPr>
              <a:t>Χημικές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εγκαταστάσεις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75" dirty="0">
                <a:latin typeface="Calibri"/>
                <a:cs typeface="Calibri"/>
              </a:rPr>
              <a:t>Χρηματοοικονομικές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υπηρεσίες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4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110" dirty="0">
                <a:latin typeface="Calibri"/>
                <a:cs typeface="Calibri"/>
              </a:rPr>
              <a:t>Τρόφιμα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και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γεωργία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10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70" dirty="0">
                <a:latin typeface="Calibri"/>
                <a:cs typeface="Calibri"/>
              </a:rPr>
              <a:t>Συστήματα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επικοινωνίας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9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70" dirty="0">
                <a:latin typeface="Calibri"/>
                <a:cs typeface="Calibri"/>
              </a:rPr>
              <a:t>Και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άλλα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συναφή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CIs</a:t>
            </a:r>
            <a:endParaRPr sz="1100">
              <a:latin typeface="Calibri"/>
              <a:cs typeface="Calibri"/>
            </a:endParaRPr>
          </a:p>
          <a:p>
            <a:pPr marL="103505" marR="192405" indent="-91440">
              <a:lnSpc>
                <a:spcPct val="100000"/>
              </a:lnSpc>
              <a:spcBef>
                <a:spcPts val="900"/>
              </a:spcBef>
              <a:buClr>
                <a:srgbClr val="FFBA00"/>
              </a:buClr>
              <a:buSzPct val="128000"/>
              <a:buFont typeface="Arial"/>
              <a:buChar char="•"/>
              <a:tabLst>
                <a:tab pos="158750" algn="l"/>
              </a:tabLst>
            </a:pPr>
            <a:r>
              <a:rPr sz="1250" spc="95" dirty="0">
                <a:latin typeface="Calibri"/>
                <a:cs typeface="Calibri"/>
              </a:rPr>
              <a:t>Ως </a:t>
            </a:r>
            <a:r>
              <a:rPr sz="1250" spc="85" dirty="0">
                <a:latin typeface="Calibri"/>
                <a:cs typeface="Calibri"/>
              </a:rPr>
              <a:t>αποτέλεσμα, </a:t>
            </a:r>
            <a:r>
              <a:rPr sz="1250" spc="80" dirty="0">
                <a:latin typeface="Calibri"/>
                <a:cs typeface="Calibri"/>
              </a:rPr>
              <a:t>δημιουργείται </a:t>
            </a:r>
            <a:r>
              <a:rPr sz="1250" spc="90" dirty="0">
                <a:latin typeface="Calibri"/>
                <a:cs typeface="Calibri"/>
              </a:rPr>
              <a:t>ένα </a:t>
            </a:r>
            <a:r>
              <a:rPr sz="1250" spc="80" dirty="0">
                <a:latin typeface="Calibri"/>
                <a:cs typeface="Calibri"/>
              </a:rPr>
              <a:t>δίκτυο </a:t>
            </a:r>
            <a:r>
              <a:rPr sz="1250" spc="95" dirty="0">
                <a:latin typeface="Calibri"/>
                <a:cs typeface="Calibri"/>
              </a:rPr>
              <a:t>συστημάτων </a:t>
            </a:r>
            <a:r>
              <a:rPr sz="1250" spc="90" dirty="0">
                <a:latin typeface="Calibri"/>
                <a:cs typeface="Calibri"/>
              </a:rPr>
              <a:t>(συστήματα των 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συστημάτων),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όπου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διαφορετικές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υποδομές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προαπαιτούν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b="1" spc="85" dirty="0">
                <a:latin typeface="Calibri"/>
                <a:cs typeface="Calibri"/>
              </a:rPr>
              <a:t>τη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90" dirty="0">
                <a:latin typeface="Calibri"/>
                <a:cs typeface="Calibri"/>
              </a:rPr>
              <a:t>συνεχή </a:t>
            </a:r>
            <a:r>
              <a:rPr sz="1250" b="1" spc="-26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επιχειρηματική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b="1" spc="80" dirty="0">
                <a:latin typeface="Calibri"/>
                <a:cs typeface="Calibri"/>
              </a:rPr>
              <a:t>λειτουργία.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11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95" dirty="0">
                <a:latin typeface="Calibri"/>
                <a:cs typeface="Calibri"/>
              </a:rPr>
              <a:t>Και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έμμεσα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για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την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κοινωνική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και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οικονομική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ευημερία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36642" y="5814377"/>
            <a:ext cx="7874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5984240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26304" y="0"/>
            <a:ext cx="7462520" cy="6880225"/>
            <a:chOff x="4726304" y="0"/>
            <a:chExt cx="7462520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36602" y="3548062"/>
              <a:ext cx="5282247" cy="256317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831839" y="3543300"/>
              <a:ext cx="5292090" cy="2573020"/>
            </a:xfrm>
            <a:custGeom>
              <a:avLst/>
              <a:gdLst/>
              <a:ahLst/>
              <a:cxnLst/>
              <a:rect l="l" t="t" r="r" b="b"/>
              <a:pathLst>
                <a:path w="5292090" h="2573020">
                  <a:moveTo>
                    <a:pt x="0" y="0"/>
                  </a:moveTo>
                  <a:lnTo>
                    <a:pt x="5291772" y="0"/>
                  </a:lnTo>
                  <a:lnTo>
                    <a:pt x="5291772" y="2572702"/>
                  </a:lnTo>
                  <a:lnTo>
                    <a:pt x="0" y="257270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35829" y="1543050"/>
              <a:ext cx="5627370" cy="277590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731067" y="1538287"/>
              <a:ext cx="5636895" cy="2785745"/>
            </a:xfrm>
            <a:custGeom>
              <a:avLst/>
              <a:gdLst/>
              <a:ahLst/>
              <a:cxnLst/>
              <a:rect l="l" t="t" r="r" b="b"/>
              <a:pathLst>
                <a:path w="5636895" h="2785745">
                  <a:moveTo>
                    <a:pt x="0" y="0"/>
                  </a:moveTo>
                  <a:lnTo>
                    <a:pt x="5636895" y="0"/>
                  </a:lnTo>
                  <a:lnTo>
                    <a:pt x="5636895" y="2785427"/>
                  </a:lnTo>
                  <a:lnTo>
                    <a:pt x="0" y="2785427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756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solidFill>
                  <a:srgbClr val="000000"/>
                </a:solidFill>
              </a:rPr>
              <a:t>Γιατί</a:t>
            </a:r>
            <a:r>
              <a:rPr sz="2000" spc="204" dirty="0">
                <a:solidFill>
                  <a:srgbClr val="000000"/>
                </a:solidFill>
              </a:rPr>
              <a:t> </a:t>
            </a:r>
            <a:r>
              <a:rPr sz="2000" spc="105" dirty="0">
                <a:solidFill>
                  <a:srgbClr val="000000"/>
                </a:solidFill>
              </a:rPr>
              <a:t>η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ενέργεια</a:t>
            </a:r>
            <a:r>
              <a:rPr sz="2000" spc="204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είναι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σχετική</a:t>
            </a:r>
            <a:r>
              <a:rPr sz="2000" spc="155" dirty="0">
                <a:solidFill>
                  <a:srgbClr val="000000"/>
                </a:solidFill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1564004"/>
            <a:ext cx="3645535" cy="3530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431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173355" algn="l"/>
              </a:tabLst>
            </a:pPr>
            <a:r>
              <a:rPr sz="1250" spc="85" dirty="0">
                <a:latin typeface="Calibri"/>
                <a:cs typeface="Calibri"/>
              </a:rPr>
              <a:t>Δυστυχώς,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b="1" spc="75" dirty="0">
                <a:latin typeface="Calibri"/>
                <a:cs typeface="Calibri"/>
              </a:rPr>
              <a:t>οι</a:t>
            </a:r>
            <a:r>
              <a:rPr sz="1250" b="1" spc="35" dirty="0">
                <a:latin typeface="Calibri"/>
                <a:cs typeface="Calibri"/>
              </a:rPr>
              <a:t> </a:t>
            </a:r>
            <a:r>
              <a:rPr sz="1250" b="1" spc="85" dirty="0">
                <a:latin typeface="Calibri"/>
                <a:cs typeface="Calibri"/>
              </a:rPr>
              <a:t>αντίπαλοι</a:t>
            </a:r>
            <a:r>
              <a:rPr sz="1250" b="1" spc="30" dirty="0">
                <a:latin typeface="Calibri"/>
                <a:cs typeface="Calibri"/>
              </a:rPr>
              <a:t> </a:t>
            </a:r>
            <a:r>
              <a:rPr sz="1250" b="1" spc="85" dirty="0">
                <a:latin typeface="Calibri"/>
                <a:cs typeface="Calibri"/>
              </a:rPr>
              <a:t>γνωρίζουν</a:t>
            </a:r>
            <a:r>
              <a:rPr sz="1250" b="1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ουσία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αυτών των </a:t>
            </a:r>
            <a:r>
              <a:rPr sz="1250" spc="90" dirty="0">
                <a:latin typeface="Calibri"/>
                <a:cs typeface="Calibri"/>
              </a:rPr>
              <a:t>προαπαιτούμενων </a:t>
            </a:r>
            <a:r>
              <a:rPr sz="1250" spc="85" dirty="0">
                <a:latin typeface="Calibri"/>
                <a:cs typeface="Calibri"/>
              </a:rPr>
              <a:t>μεταξύ </a:t>
            </a:r>
            <a:r>
              <a:rPr sz="1250" spc="95" dirty="0">
                <a:latin typeface="Calibri"/>
                <a:cs typeface="Calibri"/>
              </a:rPr>
              <a:t>των </a:t>
            </a:r>
            <a:r>
              <a:rPr sz="1250" spc="85" dirty="0">
                <a:latin typeface="Calibri"/>
                <a:cs typeface="Calibri"/>
              </a:rPr>
              <a:t>ΚΠ, </a:t>
            </a:r>
            <a:r>
              <a:rPr sz="1250" spc="9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καθώς </a:t>
            </a:r>
            <a:r>
              <a:rPr sz="1250" spc="80" dirty="0">
                <a:latin typeface="Calibri"/>
                <a:cs typeface="Calibri"/>
              </a:rPr>
              <a:t>και τον αντίκτυπο </a:t>
            </a:r>
            <a:r>
              <a:rPr sz="1250" spc="90" dirty="0">
                <a:latin typeface="Calibri"/>
                <a:cs typeface="Calibri"/>
              </a:rPr>
              <a:t>όταν </a:t>
            </a:r>
            <a:r>
              <a:rPr sz="1250" spc="85" dirty="0">
                <a:latin typeface="Calibri"/>
                <a:cs typeface="Calibri"/>
              </a:rPr>
              <a:t>δεν παρέχονται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σωστά </a:t>
            </a:r>
            <a:r>
              <a:rPr sz="1250" spc="85" dirty="0">
                <a:latin typeface="Calibri"/>
                <a:cs typeface="Calibri"/>
              </a:rPr>
              <a:t>ουσιώδεις </a:t>
            </a:r>
            <a:r>
              <a:rPr sz="1250" spc="80" dirty="0">
                <a:latin typeface="Calibri"/>
                <a:cs typeface="Calibri"/>
              </a:rPr>
              <a:t>πόροι, και </a:t>
            </a:r>
            <a:r>
              <a:rPr sz="1250" spc="85" dirty="0">
                <a:latin typeface="Calibri"/>
                <a:cs typeface="Calibri"/>
              </a:rPr>
              <a:t>μάλιστα </a:t>
            </a:r>
            <a:r>
              <a:rPr sz="1250" spc="90" dirty="0">
                <a:latin typeface="Calibri"/>
                <a:cs typeface="Calibri"/>
              </a:rPr>
              <a:t>με 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διαφορετικούς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όρους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7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75" dirty="0">
                <a:latin typeface="Calibri"/>
                <a:cs typeface="Calibri"/>
              </a:rPr>
              <a:t>Κοινωνική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πρόνοια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100" dirty="0">
                <a:latin typeface="Calibri"/>
                <a:cs typeface="Calibri"/>
              </a:rPr>
              <a:t>Οικονομική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ευημερία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9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80" dirty="0">
                <a:latin typeface="Calibri"/>
                <a:cs typeface="Calibri"/>
              </a:rPr>
              <a:t>Οργανωτική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φήμη,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...</a:t>
            </a:r>
            <a:endParaRPr sz="1100">
              <a:latin typeface="Calibri"/>
              <a:cs typeface="Calibri"/>
            </a:endParaRPr>
          </a:p>
          <a:p>
            <a:pPr marL="103505" marR="5080" indent="-91440">
              <a:lnSpc>
                <a:spcPct val="100000"/>
              </a:lnSpc>
              <a:spcBef>
                <a:spcPts val="1080"/>
              </a:spcBef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spc="125" dirty="0">
                <a:latin typeface="Calibri"/>
                <a:cs typeface="Calibri"/>
              </a:rPr>
              <a:t>Ο </a:t>
            </a:r>
            <a:r>
              <a:rPr sz="1250" spc="90" dirty="0">
                <a:latin typeface="Calibri"/>
                <a:cs typeface="Calibri"/>
              </a:rPr>
              <a:t>Οργανισμός Κυβερνοασφάλειας </a:t>
            </a:r>
            <a:r>
              <a:rPr sz="1250" spc="80" dirty="0">
                <a:latin typeface="Calibri"/>
                <a:cs typeface="Calibri"/>
              </a:rPr>
              <a:t>της </a:t>
            </a:r>
            <a:r>
              <a:rPr sz="1250" spc="8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Ευρωπαϊκής </a:t>
            </a:r>
            <a:r>
              <a:rPr sz="1250" spc="95" dirty="0">
                <a:latin typeface="Calibri"/>
                <a:cs typeface="Calibri"/>
              </a:rPr>
              <a:t>Ένωσης </a:t>
            </a:r>
            <a:r>
              <a:rPr sz="1250" spc="75" dirty="0">
                <a:latin typeface="Calibri"/>
                <a:cs typeface="Calibri"/>
              </a:rPr>
              <a:t>(ENISA), </a:t>
            </a:r>
            <a:r>
              <a:rPr sz="1250" spc="100" dirty="0">
                <a:latin typeface="Calibri"/>
                <a:cs typeface="Calibri"/>
              </a:rPr>
              <a:t>μέσω </a:t>
            </a:r>
            <a:r>
              <a:rPr sz="1250" spc="90" dirty="0">
                <a:latin typeface="Calibri"/>
                <a:cs typeface="Calibri"/>
              </a:rPr>
              <a:t>του 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συστήματος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συμβάντων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CIRAS,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ενημερώνει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αναφέρει </a:t>
            </a:r>
            <a:r>
              <a:rPr sz="1250" spc="85" dirty="0">
                <a:latin typeface="Calibri"/>
                <a:cs typeface="Calibri"/>
              </a:rPr>
              <a:t>ετησίως </a:t>
            </a:r>
            <a:r>
              <a:rPr sz="1250" spc="90" dirty="0">
                <a:latin typeface="Calibri"/>
                <a:cs typeface="Calibri"/>
              </a:rPr>
              <a:t>τα </a:t>
            </a:r>
            <a:r>
              <a:rPr sz="1250" spc="95" dirty="0">
                <a:latin typeface="Calibri"/>
                <a:cs typeface="Calibri"/>
              </a:rPr>
              <a:t>συμβάντα </a:t>
            </a:r>
            <a:r>
              <a:rPr sz="1250" spc="10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κυβερνοασφάλειας </a:t>
            </a:r>
            <a:r>
              <a:rPr sz="1250" spc="100" dirty="0">
                <a:latin typeface="Calibri"/>
                <a:cs typeface="Calibri"/>
              </a:rPr>
              <a:t>που </a:t>
            </a:r>
            <a:r>
              <a:rPr sz="1250" spc="90" dirty="0">
                <a:latin typeface="Calibri"/>
                <a:cs typeface="Calibri"/>
              </a:rPr>
              <a:t>προκαλούνται </a:t>
            </a:r>
            <a:r>
              <a:rPr sz="1250" spc="85" dirty="0">
                <a:latin typeface="Calibri"/>
                <a:cs typeface="Calibri"/>
              </a:rPr>
              <a:t>σε </a:t>
            </a:r>
            <a:r>
              <a:rPr sz="1250" spc="90" dirty="0">
                <a:latin typeface="Calibri"/>
                <a:cs typeface="Calibri"/>
              </a:rPr>
              <a:t> ευρωπαϊκούς παρόχους υπηρεσιών </a:t>
            </a:r>
            <a:r>
              <a:rPr sz="1250" spc="80" dirty="0">
                <a:latin typeface="Calibri"/>
                <a:cs typeface="Calibri"/>
              </a:rPr>
              <a:t>ζωτικής </a:t>
            </a:r>
            <a:r>
              <a:rPr sz="1250" spc="85" dirty="0">
                <a:latin typeface="Calibri"/>
                <a:cs typeface="Calibri"/>
              </a:rPr>
              <a:t> σημασίας, </a:t>
            </a:r>
            <a:r>
              <a:rPr sz="1250" spc="100" dirty="0">
                <a:latin typeface="Calibri"/>
                <a:cs typeface="Calibri"/>
              </a:rPr>
              <a:t>όπως </a:t>
            </a:r>
            <a:r>
              <a:rPr sz="1250" spc="90" dirty="0">
                <a:latin typeface="Calibri"/>
                <a:cs typeface="Calibri"/>
              </a:rPr>
              <a:t>τα συστήματα 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εξουσίας/δυνάμεων.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554" y="5186362"/>
            <a:ext cx="959485" cy="237490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sz="500" spc="30" dirty="0">
                <a:latin typeface="Calibri"/>
                <a:cs typeface="Calibri"/>
              </a:rPr>
              <a:t>Πηγή:</a:t>
            </a:r>
            <a:r>
              <a:rPr sz="500" spc="-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ENISA</a:t>
            </a:r>
            <a:r>
              <a:rPr sz="500" spc="-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()</a:t>
            </a:r>
            <a:endParaRPr sz="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4"/>
              </a:spcBef>
            </a:pPr>
            <a:r>
              <a:rPr sz="500" spc="20" dirty="0">
                <a:latin typeface="Calibri"/>
                <a:cs typeface="Calibri"/>
              </a:rPr>
              <a:t>URL:</a:t>
            </a:r>
            <a:r>
              <a:rPr sz="500" spc="-10" dirty="0">
                <a:latin typeface="Calibri"/>
                <a:cs typeface="Calibri"/>
              </a:rPr>
              <a:t> 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https://ciras.enisa.europa.eu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2554" y="5427662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26787" y="5243829"/>
            <a:ext cx="11938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3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756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solidFill>
                  <a:srgbClr val="000000"/>
                </a:solidFill>
              </a:rPr>
              <a:t>Γιατί</a:t>
            </a:r>
            <a:r>
              <a:rPr sz="2000" spc="204" dirty="0">
                <a:solidFill>
                  <a:srgbClr val="000000"/>
                </a:solidFill>
              </a:rPr>
              <a:t> </a:t>
            </a:r>
            <a:r>
              <a:rPr sz="2000" spc="105" dirty="0">
                <a:solidFill>
                  <a:srgbClr val="000000"/>
                </a:solidFill>
              </a:rPr>
              <a:t>η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0" dirty="0">
                <a:solidFill>
                  <a:srgbClr val="000000"/>
                </a:solidFill>
              </a:rPr>
              <a:t>ενέργεια</a:t>
            </a:r>
            <a:r>
              <a:rPr sz="2000" spc="204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είναι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σχετική</a:t>
            </a:r>
            <a:r>
              <a:rPr sz="2000" spc="155" dirty="0">
                <a:solidFill>
                  <a:srgbClr val="000000"/>
                </a:solidFill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533207"/>
            <a:ext cx="6350635" cy="5867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3505" marR="5080" indent="-91440">
              <a:lnSpc>
                <a:spcPts val="1460"/>
              </a:lnSpc>
              <a:spcBef>
                <a:spcPts val="180"/>
              </a:spcBef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spc="90" dirty="0">
                <a:latin typeface="Calibri"/>
                <a:cs typeface="Calibri"/>
              </a:rPr>
              <a:t>Λαμβάνοντας </a:t>
            </a:r>
            <a:r>
              <a:rPr sz="1250" spc="105" dirty="0">
                <a:latin typeface="Calibri"/>
                <a:cs typeface="Calibri"/>
              </a:rPr>
              <a:t>υπόψη </a:t>
            </a:r>
            <a:r>
              <a:rPr sz="1250" spc="65" dirty="0">
                <a:latin typeface="Calibri"/>
                <a:cs typeface="Calibri"/>
              </a:rPr>
              <a:t>τις </a:t>
            </a:r>
            <a:r>
              <a:rPr sz="1250" spc="95" dirty="0">
                <a:latin typeface="Calibri"/>
                <a:cs typeface="Calibri"/>
              </a:rPr>
              <a:t>αναφορές </a:t>
            </a:r>
            <a:r>
              <a:rPr sz="1250" spc="90" dirty="0">
                <a:latin typeface="Calibri"/>
                <a:cs typeface="Calibri"/>
              </a:rPr>
              <a:t>του </a:t>
            </a:r>
            <a:r>
              <a:rPr sz="1250" spc="85" dirty="0">
                <a:latin typeface="Calibri"/>
                <a:cs typeface="Calibri"/>
              </a:rPr>
              <a:t>ENISA </a:t>
            </a:r>
            <a:r>
              <a:rPr sz="1250" spc="90" dirty="0">
                <a:latin typeface="Calibri"/>
                <a:cs typeface="Calibri"/>
              </a:rPr>
              <a:t>(Ευρωπαϊκή </a:t>
            </a:r>
            <a:r>
              <a:rPr sz="1250" spc="85" dirty="0">
                <a:latin typeface="Calibri"/>
                <a:cs typeface="Calibri"/>
              </a:rPr>
              <a:t>Υπηρεσία </a:t>
            </a:r>
            <a:r>
              <a:rPr sz="1250" spc="9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Κυβερνοασφάλειας), </a:t>
            </a:r>
            <a:r>
              <a:rPr sz="1250" spc="80" dirty="0">
                <a:latin typeface="Calibri"/>
                <a:cs typeface="Calibri"/>
              </a:rPr>
              <a:t>και </a:t>
            </a:r>
            <a:r>
              <a:rPr sz="1250" spc="75" dirty="0">
                <a:latin typeface="Calibri"/>
                <a:cs typeface="Calibri"/>
              </a:rPr>
              <a:t>για </a:t>
            </a:r>
            <a:r>
              <a:rPr sz="1250" spc="80" dirty="0">
                <a:latin typeface="Calibri"/>
                <a:cs typeface="Calibri"/>
              </a:rPr>
              <a:t>ορισμένες </a:t>
            </a:r>
            <a:r>
              <a:rPr sz="1250" spc="75" dirty="0">
                <a:latin typeface="Calibri"/>
                <a:cs typeface="Calibri"/>
              </a:rPr>
              <a:t>κρίσιμες </a:t>
            </a:r>
            <a:r>
              <a:rPr sz="1250" spc="85" dirty="0">
                <a:latin typeface="Calibri"/>
                <a:cs typeface="Calibri"/>
              </a:rPr>
              <a:t>υποδομές, </a:t>
            </a:r>
            <a:r>
              <a:rPr sz="1250" spc="90" dirty="0">
                <a:latin typeface="Calibri"/>
                <a:cs typeface="Calibri"/>
              </a:rPr>
              <a:t>συμπεριλαμβανομένων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των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συστημάτων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επικοινωνίας:</a:t>
            </a:r>
            <a:endParaRPr sz="1250">
              <a:latin typeface="Calibri"/>
              <a:cs typeface="Calibri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017269" y="2261870"/>
          <a:ext cx="5875018" cy="2534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6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8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88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73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46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6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R="20193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F2D1C"/>
                    </a:solidFill>
                  </a:tcPr>
                </a:tc>
                <a:tc>
                  <a:txBody>
                    <a:bodyPr/>
                    <a:lstStyle/>
                    <a:p>
                      <a:pPr marR="2216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7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100" spc="65" dirty="0">
                          <a:latin typeface="Arial"/>
                          <a:cs typeface="Arial"/>
                        </a:rPr>
                        <a:t>Εξουσίες</a:t>
                      </a:r>
                      <a:r>
                        <a:rPr sz="1100" spc="6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100" spc="65" dirty="0">
                          <a:latin typeface="Arial"/>
                          <a:cs typeface="Arial"/>
                        </a:rPr>
                        <a:t>δυνάμεις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?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27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0" dirty="0">
                          <a:latin typeface="Calibri"/>
                          <a:cs typeface="Calibri"/>
                        </a:rPr>
                        <a:t>169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26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13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50" dirty="0">
                          <a:latin typeface="Arial"/>
                          <a:cs typeface="Arial"/>
                        </a:rPr>
                        <a:t>Μεταφορά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?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72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0" dirty="0">
                          <a:latin typeface="Calibri"/>
                          <a:cs typeface="Calibri"/>
                        </a:rPr>
                        <a:t>109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34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22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08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65" dirty="0">
                          <a:latin typeface="Arial"/>
                          <a:cs typeface="Arial"/>
                        </a:rPr>
                        <a:t>Υγεία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?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R="23622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0" dirty="0">
                          <a:latin typeface="Calibri"/>
                          <a:cs typeface="Calibri"/>
                        </a:rPr>
                        <a:t>183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0" dirty="0">
                          <a:latin typeface="Calibri"/>
                          <a:cs typeface="Calibri"/>
                        </a:rPr>
                        <a:t>284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98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88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08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45" dirty="0">
                          <a:latin typeface="Arial"/>
                          <a:cs typeface="Arial"/>
                        </a:rPr>
                        <a:t>Νερό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?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22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34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16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5" dirty="0">
                          <a:latin typeface="Calibri"/>
                          <a:cs typeface="Calibri"/>
                        </a:rPr>
                        <a:t>21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08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1" spc="75" dirty="0">
                          <a:latin typeface="Arial"/>
                          <a:cs typeface="Arial"/>
                        </a:rPr>
                        <a:t>Επικοινωνίες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?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R="23622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0" dirty="0">
                          <a:latin typeface="Calibri"/>
                          <a:cs typeface="Calibri"/>
                        </a:rPr>
                        <a:t>175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0" dirty="0">
                          <a:latin typeface="Calibri"/>
                          <a:cs typeface="Calibri"/>
                        </a:rPr>
                        <a:t>187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R="25590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0" dirty="0">
                          <a:latin typeface="Calibri"/>
                          <a:cs typeface="Calibri"/>
                        </a:rPr>
                        <a:t>188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30" dirty="0">
                          <a:latin typeface="Calibri"/>
                          <a:cs typeface="Calibri"/>
                        </a:rPr>
                        <a:t>188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892810" y="5038090"/>
            <a:ext cx="6054090" cy="98996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95580" marR="11430" indent="-182880">
              <a:lnSpc>
                <a:spcPts val="1300"/>
              </a:lnSpc>
              <a:spcBef>
                <a:spcPts val="160"/>
              </a:spcBef>
              <a:buSzPct val="145454"/>
              <a:buFont typeface="Arial"/>
              <a:buChar char="•"/>
              <a:tabLst>
                <a:tab pos="195580" algn="l"/>
              </a:tabLst>
            </a:pPr>
            <a:r>
              <a:rPr sz="1100" spc="75" dirty="0">
                <a:latin typeface="Calibri"/>
                <a:cs typeface="Calibri"/>
              </a:rPr>
              <a:t>Διαπιστώνουμε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ότι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ο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αριθμός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των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περιστατικών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ασφαλείας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αυξάνεται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κάθε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χρόνο,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ιδίως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συστήματα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επικοινωνίας.</a:t>
            </a:r>
            <a:endParaRPr sz="1100">
              <a:latin typeface="Calibri"/>
              <a:cs typeface="Calibri"/>
            </a:endParaRPr>
          </a:p>
          <a:p>
            <a:pPr marL="195580" marR="5080" indent="-182880">
              <a:lnSpc>
                <a:spcPct val="100000"/>
              </a:lnSpc>
              <a:spcBef>
                <a:spcPts val="980"/>
              </a:spcBef>
              <a:buSzPct val="145454"/>
              <a:buFont typeface="Arial"/>
              <a:buChar char="•"/>
              <a:tabLst>
                <a:tab pos="195580" algn="l"/>
              </a:tabLst>
            </a:pPr>
            <a:r>
              <a:rPr sz="1100" spc="70" dirty="0">
                <a:latin typeface="Calibri"/>
                <a:cs typeface="Calibri"/>
              </a:rPr>
              <a:t>Πρόκειται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για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έναν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πρόσθετο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κίνδυνο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επειδή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πολλά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συστήματα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επικοινωνίας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αποτελούν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μέρος </a:t>
            </a:r>
            <a:r>
              <a:rPr sz="1100" spc="80" dirty="0">
                <a:latin typeface="Calibri"/>
                <a:cs typeface="Calibri"/>
              </a:rPr>
              <a:t>των </a:t>
            </a:r>
            <a:r>
              <a:rPr sz="1100" spc="70" dirty="0">
                <a:latin typeface="Calibri"/>
                <a:cs typeface="Calibri"/>
              </a:rPr>
              <a:t>λειτουργικών </a:t>
            </a:r>
            <a:r>
              <a:rPr sz="1100" spc="85" dirty="0">
                <a:latin typeface="Calibri"/>
                <a:cs typeface="Calibri"/>
              </a:rPr>
              <a:t>άλλων </a:t>
            </a:r>
            <a:r>
              <a:rPr sz="1100" spc="75" dirty="0">
                <a:latin typeface="Calibri"/>
                <a:cs typeface="Calibri"/>
              </a:rPr>
              <a:t>κρίσιμων </a:t>
            </a:r>
            <a:r>
              <a:rPr sz="1100" spc="85" dirty="0">
                <a:latin typeface="Calibri"/>
                <a:cs typeface="Calibri"/>
              </a:rPr>
              <a:t>υποδομών </a:t>
            </a:r>
            <a:r>
              <a:rPr sz="1100" spc="70" dirty="0">
                <a:latin typeface="Calibri"/>
                <a:cs typeface="Calibri"/>
              </a:rPr>
              <a:t>για τη </a:t>
            </a:r>
            <a:r>
              <a:rPr sz="1100" spc="85" dirty="0">
                <a:latin typeface="Calibri"/>
                <a:cs typeface="Calibri"/>
              </a:rPr>
              <a:t>σωστή ψηφιακή </a:t>
            </a:r>
            <a:r>
              <a:rPr sz="1100" spc="70" dirty="0">
                <a:latin typeface="Calibri"/>
                <a:cs typeface="Calibri"/>
              </a:rPr>
              <a:t>και </a:t>
            </a:r>
            <a:r>
              <a:rPr sz="1100" spc="80" dirty="0">
                <a:latin typeface="Calibri"/>
                <a:cs typeface="Calibri"/>
              </a:rPr>
              <a:t>φυσική 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διαχείρισή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τους.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6024245"/>
            <a:ext cx="959485" cy="237490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sz="500" spc="30" dirty="0">
                <a:latin typeface="Calibri"/>
                <a:cs typeface="Calibri"/>
              </a:rPr>
              <a:t>Πηγή:</a:t>
            </a:r>
            <a:r>
              <a:rPr sz="500" spc="-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ENISA</a:t>
            </a:r>
            <a:r>
              <a:rPr sz="500" spc="-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()</a:t>
            </a:r>
            <a:endParaRPr sz="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4"/>
              </a:spcBef>
            </a:pPr>
            <a:r>
              <a:rPr sz="500" spc="20" dirty="0">
                <a:latin typeface="Calibri"/>
                <a:cs typeface="Calibri"/>
              </a:rPr>
              <a:t>URL:</a:t>
            </a:r>
            <a:r>
              <a:rPr sz="500" spc="-10" dirty="0">
                <a:latin typeface="Calibri"/>
                <a:cs typeface="Calibri"/>
              </a:rPr>
              <a:t> 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https://ciras.enisa.europa.eu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554" y="6265545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26787" y="6081712"/>
            <a:ext cx="11938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3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1980" y="6869"/>
            <a:ext cx="11752580" cy="6880225"/>
            <a:chOff x="435927" y="0"/>
            <a:chExt cx="1175258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5840" y="2508567"/>
              <a:ext cx="5861367" cy="12801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927" y="4998720"/>
              <a:ext cx="6903720" cy="127698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55344" y="782954"/>
            <a:ext cx="64084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solidFill>
                  <a:srgbClr val="000000"/>
                </a:solidFill>
              </a:rPr>
              <a:t>Γιατί</a:t>
            </a:r>
            <a:r>
              <a:rPr sz="2000" spc="210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είναι</a:t>
            </a:r>
            <a:r>
              <a:rPr sz="2000" spc="18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σχετική</a:t>
            </a:r>
            <a:r>
              <a:rPr sz="2000" spc="260" dirty="0">
                <a:solidFill>
                  <a:srgbClr val="000000"/>
                </a:solidFill>
              </a:rPr>
              <a:t> </a:t>
            </a:r>
            <a:r>
              <a:rPr sz="2000" spc="105" dirty="0">
                <a:solidFill>
                  <a:srgbClr val="000000"/>
                </a:solidFill>
              </a:rPr>
              <a:t>η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ενεργειακή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κυβερνοασφάλεια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541462"/>
            <a:ext cx="6710045" cy="8771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tabLst>
                <a:tab pos="316865" algn="l"/>
                <a:tab pos="317500" algn="l"/>
              </a:tabLst>
            </a:pPr>
            <a:r>
              <a:rPr lang="el-GR" sz="1400" dirty="0"/>
              <a:t>Από την άλλη πλευρά, όταν οι Κρίσιμες Υποδομές (</a:t>
            </a:r>
            <a:r>
              <a:rPr lang="el-GR" sz="1400" dirty="0" err="1"/>
              <a:t>CIs</a:t>
            </a:r>
            <a:r>
              <a:rPr lang="el-GR" sz="1400" dirty="0"/>
              <a:t>) δεν παρέχουν ουσιώδεις υπηρεσίες ή θεμελιώδεις πόρους σε άλλες Κρίσιμες Υποδομές,</a:t>
            </a:r>
          </a:p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316865" algn="l"/>
                <a:tab pos="317500" algn="l"/>
              </a:tabLst>
            </a:pPr>
            <a:endParaRPr lang="el-GR" sz="1400" spc="125" dirty="0">
              <a:latin typeface="Calibri"/>
              <a:cs typeface="Calibri"/>
            </a:endParaRPr>
          </a:p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316865" algn="l"/>
                <a:tab pos="317500" algn="l"/>
              </a:tabLst>
            </a:pPr>
            <a:r>
              <a:rPr sz="1250" spc="125" dirty="0" err="1">
                <a:latin typeface="Calibri"/>
                <a:cs typeface="Calibri"/>
              </a:rPr>
              <a:t>Αυτό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μπορεί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οδηγήσει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στην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περίφημη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25" dirty="0">
                <a:latin typeface="Calibri"/>
                <a:cs typeface="Calibri"/>
              </a:rPr>
              <a:t>...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4857" y="3230880"/>
            <a:ext cx="6415405" cy="20646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1975">
              <a:lnSpc>
                <a:spcPct val="100000"/>
              </a:lnSpc>
              <a:spcBef>
                <a:spcPts val="100"/>
              </a:spcBef>
            </a:pPr>
            <a:r>
              <a:rPr sz="3400" b="1" spc="350" dirty="0">
                <a:solidFill>
                  <a:srgbClr val="EDAF6E"/>
                </a:solidFill>
                <a:latin typeface="Calibri"/>
                <a:cs typeface="Calibri"/>
              </a:rPr>
              <a:t>ΔΙΑΔΟΧΙΚΗ</a:t>
            </a:r>
            <a:r>
              <a:rPr sz="3400" b="1" spc="125" dirty="0">
                <a:solidFill>
                  <a:srgbClr val="EDAF6E"/>
                </a:solidFill>
                <a:latin typeface="Calibri"/>
                <a:cs typeface="Calibri"/>
              </a:rPr>
              <a:t> </a:t>
            </a:r>
            <a:r>
              <a:rPr sz="3400" b="1" spc="365" dirty="0">
                <a:solidFill>
                  <a:srgbClr val="EDAF6E"/>
                </a:solidFill>
                <a:latin typeface="Calibri"/>
                <a:cs typeface="Calibri"/>
              </a:rPr>
              <a:t>ΣΥΝΔΕΣΗ</a:t>
            </a:r>
            <a:r>
              <a:rPr sz="3400" b="1" spc="155" dirty="0">
                <a:solidFill>
                  <a:srgbClr val="EDAF6E"/>
                </a:solidFill>
                <a:latin typeface="Calibri"/>
                <a:cs typeface="Calibri"/>
              </a:rPr>
              <a:t> </a:t>
            </a:r>
            <a:endParaRPr lang="el-GR" sz="3400" b="1" spc="155" dirty="0">
              <a:solidFill>
                <a:srgbClr val="EDAF6E"/>
              </a:solidFill>
              <a:latin typeface="Calibri"/>
              <a:cs typeface="Calibri"/>
            </a:endParaRPr>
          </a:p>
          <a:p>
            <a:pPr marL="561975">
              <a:lnSpc>
                <a:spcPct val="100000"/>
              </a:lnSpc>
              <a:spcBef>
                <a:spcPts val="100"/>
              </a:spcBef>
            </a:pPr>
            <a:endParaRPr lang="el-GR" sz="3400" b="1" spc="155" dirty="0">
              <a:solidFill>
                <a:srgbClr val="EDAF6E"/>
              </a:solidFill>
              <a:latin typeface="Calibri"/>
              <a:cs typeface="Calibri"/>
            </a:endParaRPr>
          </a:p>
          <a:p>
            <a:pPr marL="561975">
              <a:lnSpc>
                <a:spcPct val="100000"/>
              </a:lnSpc>
              <a:spcBef>
                <a:spcPts val="100"/>
              </a:spcBef>
            </a:pPr>
            <a:r>
              <a:rPr sz="1400" spc="105" dirty="0" err="1">
                <a:latin typeface="Calibri"/>
                <a:cs typeface="Calibri"/>
              </a:rPr>
              <a:t>Αυτού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είδους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επίδραση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εμφανίζεται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επίσης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εσωτερικά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εντός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του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ίδιου </a:t>
            </a:r>
            <a:r>
              <a:rPr sz="1400" spc="95" dirty="0">
                <a:latin typeface="Calibri"/>
                <a:cs typeface="Calibri"/>
              </a:rPr>
              <a:t>συστήματος, </a:t>
            </a:r>
            <a:r>
              <a:rPr sz="1400" spc="100" dirty="0">
                <a:latin typeface="Calibri"/>
                <a:cs typeface="Calibri"/>
              </a:rPr>
              <a:t>όταν </a:t>
            </a:r>
            <a:r>
              <a:rPr sz="1400" spc="105" dirty="0">
                <a:latin typeface="Calibri"/>
                <a:cs typeface="Calibri"/>
              </a:rPr>
              <a:t>μεμονωμένα </a:t>
            </a:r>
            <a:r>
              <a:rPr sz="1400" spc="100" dirty="0">
                <a:latin typeface="Calibri"/>
                <a:cs typeface="Calibri"/>
              </a:rPr>
              <a:t>κυβερνο-φυσικά εξαρτήματα </a:t>
            </a:r>
            <a:r>
              <a:rPr sz="1400" spc="95" dirty="0">
                <a:latin typeface="Calibri"/>
                <a:cs typeface="Calibri"/>
              </a:rPr>
              <a:t>δεν 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παρέχουν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υπηρεσίες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τους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άλλους.</a:t>
            </a:r>
            <a:endParaRPr sz="14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80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120" dirty="0">
                <a:latin typeface="Calibri"/>
                <a:cs typeface="Calibri"/>
              </a:rPr>
              <a:t>Κυρίως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επειδή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βασίζονται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σε: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34440" y="6104560"/>
            <a:ext cx="518414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90" dirty="0">
                <a:solidFill>
                  <a:srgbClr val="EDAF6E"/>
                </a:solidFill>
                <a:latin typeface="Calibri"/>
                <a:cs typeface="Calibri"/>
              </a:rPr>
              <a:t>ΣΥΣΤ</a:t>
            </a:r>
            <a:r>
              <a:rPr lang="el-GR" sz="3400" b="1" spc="90" dirty="0">
                <a:solidFill>
                  <a:srgbClr val="EDAF6E"/>
                </a:solidFill>
                <a:latin typeface="Calibri"/>
                <a:cs typeface="Calibri"/>
              </a:rPr>
              <a:t>η</a:t>
            </a:r>
            <a:r>
              <a:rPr sz="3400" b="1" spc="90" dirty="0">
                <a:solidFill>
                  <a:srgbClr val="EDAF6E"/>
                </a:solidFill>
                <a:latin typeface="Calibri"/>
                <a:cs typeface="Calibri"/>
              </a:rPr>
              <a:t>ΜΑΤΑ</a:t>
            </a:r>
            <a:r>
              <a:rPr sz="3400" b="1" spc="20" dirty="0">
                <a:solidFill>
                  <a:srgbClr val="EDAF6E"/>
                </a:solidFill>
                <a:latin typeface="Calibri"/>
                <a:cs typeface="Calibri"/>
              </a:rPr>
              <a:t> </a:t>
            </a:r>
            <a:r>
              <a:rPr sz="3400" b="1" spc="125" dirty="0">
                <a:solidFill>
                  <a:srgbClr val="EDAF6E"/>
                </a:solidFill>
                <a:latin typeface="Calibri"/>
                <a:cs typeface="Calibri"/>
              </a:rPr>
              <a:t>ΣΥΣΤΗΜ</a:t>
            </a:r>
            <a:r>
              <a:rPr lang="el-GR" sz="3400" b="1" spc="125" dirty="0">
                <a:solidFill>
                  <a:srgbClr val="EDAF6E"/>
                </a:solidFill>
                <a:latin typeface="Calibri"/>
                <a:cs typeface="Calibri"/>
              </a:rPr>
              <a:t>Α</a:t>
            </a:r>
            <a:r>
              <a:rPr sz="3400" b="1" spc="125" dirty="0">
                <a:solidFill>
                  <a:srgbClr val="EDAF6E"/>
                </a:solidFill>
                <a:latin typeface="Calibri"/>
                <a:cs typeface="Calibri"/>
              </a:rPr>
              <a:t>ΤΩΝ</a:t>
            </a:r>
            <a:endParaRPr sz="3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64084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solidFill>
                  <a:srgbClr val="000000"/>
                </a:solidFill>
              </a:rPr>
              <a:t>Γιατί</a:t>
            </a:r>
            <a:r>
              <a:rPr sz="2000" spc="210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είναι</a:t>
            </a:r>
            <a:r>
              <a:rPr sz="2000" spc="18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σχετική</a:t>
            </a:r>
            <a:r>
              <a:rPr sz="2000" spc="260" dirty="0">
                <a:solidFill>
                  <a:srgbClr val="000000"/>
                </a:solidFill>
              </a:rPr>
              <a:t> </a:t>
            </a:r>
            <a:r>
              <a:rPr sz="2000" spc="105" dirty="0">
                <a:solidFill>
                  <a:srgbClr val="000000"/>
                </a:solidFill>
              </a:rPr>
              <a:t>η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ενεργειακή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κυβερνοασφάλεια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563687"/>
            <a:ext cx="6811645" cy="3753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173355" algn="l"/>
              </a:tabLst>
            </a:pPr>
            <a:r>
              <a:rPr sz="1250" spc="85" dirty="0">
                <a:latin typeface="Calibri"/>
                <a:cs typeface="Calibri"/>
              </a:rPr>
              <a:t>Συνεπώς,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απαιτείται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μέγιστη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προστασία,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όπως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αναφέρεται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από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διεθνείς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οργανώσεις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όπως:</a:t>
            </a:r>
            <a:endParaRPr sz="1250">
              <a:latin typeface="Calibri"/>
              <a:cs typeface="Calibri"/>
            </a:endParaRPr>
          </a:p>
          <a:p>
            <a:pPr marL="579120" marR="317500" lvl="1" indent="-274320">
              <a:lnSpc>
                <a:spcPct val="91400"/>
              </a:lnSpc>
              <a:spcBef>
                <a:spcPts val="285"/>
              </a:spcBef>
              <a:buSzPct val="145454"/>
              <a:buAutoNum type="arabicPeriod"/>
              <a:tabLst>
                <a:tab pos="579755" algn="l"/>
              </a:tabLst>
            </a:pPr>
            <a:r>
              <a:rPr sz="1100" i="1" spc="80" dirty="0">
                <a:latin typeface="Calibri"/>
                <a:cs typeface="Calibri"/>
              </a:rPr>
              <a:t>Ευρωπαϊκή</a:t>
            </a:r>
            <a:r>
              <a:rPr sz="1100" i="1" spc="45" dirty="0">
                <a:latin typeface="Calibri"/>
                <a:cs typeface="Calibri"/>
              </a:rPr>
              <a:t> </a:t>
            </a:r>
            <a:r>
              <a:rPr sz="1100" i="1" spc="85" dirty="0">
                <a:latin typeface="Calibri"/>
                <a:cs typeface="Calibri"/>
              </a:rPr>
              <a:t>Οργάνωση</a:t>
            </a:r>
            <a:r>
              <a:rPr sz="1100" i="1" spc="4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Ασφαλείας</a:t>
            </a:r>
            <a:r>
              <a:rPr sz="1100" i="1" spc="5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στον</a:t>
            </a:r>
            <a:r>
              <a:rPr sz="1100" i="1" spc="4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Κυβερνοχώρο</a:t>
            </a:r>
            <a:r>
              <a:rPr sz="1100" i="1" spc="45" dirty="0">
                <a:latin typeface="Calibri"/>
                <a:cs typeface="Calibri"/>
              </a:rPr>
              <a:t> </a:t>
            </a:r>
            <a:r>
              <a:rPr sz="1100" i="1" spc="70" dirty="0">
                <a:latin typeface="Calibri"/>
                <a:cs typeface="Calibri"/>
              </a:rPr>
              <a:t>ECSO),</a:t>
            </a:r>
            <a:r>
              <a:rPr sz="1100" i="1" spc="45" dirty="0">
                <a:latin typeface="Calibri"/>
                <a:cs typeface="Calibri"/>
              </a:rPr>
              <a:t> </a:t>
            </a:r>
            <a:r>
              <a:rPr sz="1100" i="1" spc="70" dirty="0">
                <a:latin typeface="Calibri"/>
                <a:cs typeface="Calibri"/>
              </a:rPr>
              <a:t>"Energy</a:t>
            </a:r>
            <a:r>
              <a:rPr sz="1100" i="1" spc="45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Networks</a:t>
            </a:r>
            <a:r>
              <a:rPr sz="1100" i="1" spc="4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and</a:t>
            </a:r>
            <a:r>
              <a:rPr sz="1100" i="1" spc="45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Smart </a:t>
            </a:r>
            <a:r>
              <a:rPr sz="1100" i="1" spc="-235" dirty="0">
                <a:latin typeface="Calibri"/>
                <a:cs typeface="Calibri"/>
              </a:rPr>
              <a:t> </a:t>
            </a:r>
            <a:r>
              <a:rPr sz="1100" i="1" spc="60" dirty="0">
                <a:latin typeface="Calibri"/>
                <a:cs typeface="Calibri"/>
              </a:rPr>
              <a:t>Grids",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2018</a:t>
            </a:r>
            <a:endParaRPr sz="1100">
              <a:latin typeface="Calibri"/>
              <a:cs typeface="Calibri"/>
            </a:endParaRPr>
          </a:p>
          <a:p>
            <a:pPr marL="579120" marR="714375" lvl="1" indent="-274320">
              <a:lnSpc>
                <a:spcPct val="91400"/>
              </a:lnSpc>
              <a:spcBef>
                <a:spcPts val="420"/>
              </a:spcBef>
              <a:buSzPct val="145454"/>
              <a:buAutoNum type="arabicPeriod"/>
              <a:tabLst>
                <a:tab pos="579755" algn="l"/>
              </a:tabLst>
            </a:pPr>
            <a:r>
              <a:rPr sz="1100" i="1" spc="100" dirty="0">
                <a:latin typeface="Calibri"/>
                <a:cs typeface="Calibri"/>
              </a:rPr>
              <a:t>ENISA</a:t>
            </a:r>
            <a:r>
              <a:rPr sz="1100" i="1" spc="55" dirty="0">
                <a:latin typeface="Calibri"/>
                <a:cs typeface="Calibri"/>
              </a:rPr>
              <a:t> </a:t>
            </a:r>
            <a:r>
              <a:rPr sz="1100" i="1" spc="105" dirty="0">
                <a:latin typeface="Calibri"/>
                <a:cs typeface="Calibri"/>
              </a:rPr>
              <a:t>(Ευρωπαϊκή</a:t>
            </a:r>
            <a:r>
              <a:rPr sz="1100" i="1" spc="50" dirty="0">
                <a:latin typeface="Calibri"/>
                <a:cs typeface="Calibri"/>
              </a:rPr>
              <a:t> </a:t>
            </a:r>
            <a:r>
              <a:rPr sz="1100" i="1" spc="105" dirty="0">
                <a:latin typeface="Calibri"/>
                <a:cs typeface="Calibri"/>
              </a:rPr>
              <a:t>Υπηρεσία</a:t>
            </a:r>
            <a:r>
              <a:rPr sz="1100" i="1" spc="55" dirty="0">
                <a:latin typeface="Calibri"/>
                <a:cs typeface="Calibri"/>
              </a:rPr>
              <a:t> </a:t>
            </a:r>
            <a:r>
              <a:rPr sz="1100" i="1" spc="100" dirty="0">
                <a:latin typeface="Calibri"/>
                <a:cs typeface="Calibri"/>
              </a:rPr>
              <a:t>Κυβερνοασφάλειας),</a:t>
            </a:r>
            <a:r>
              <a:rPr sz="1100" i="1" spc="55" dirty="0">
                <a:latin typeface="Calibri"/>
                <a:cs typeface="Calibri"/>
              </a:rPr>
              <a:t> </a:t>
            </a:r>
            <a:r>
              <a:rPr sz="1100" i="1" spc="100" dirty="0">
                <a:latin typeface="Calibri"/>
                <a:cs typeface="Calibri"/>
              </a:rPr>
              <a:t>"Smart</a:t>
            </a:r>
            <a:r>
              <a:rPr sz="1100" i="1" spc="50" dirty="0">
                <a:latin typeface="Calibri"/>
                <a:cs typeface="Calibri"/>
              </a:rPr>
              <a:t> </a:t>
            </a:r>
            <a:r>
              <a:rPr sz="1100" i="1" spc="90" dirty="0">
                <a:latin typeface="Calibri"/>
                <a:cs typeface="Calibri"/>
              </a:rPr>
              <a:t>Grid</a:t>
            </a:r>
            <a:r>
              <a:rPr sz="1100" i="1" spc="60" dirty="0">
                <a:latin typeface="Calibri"/>
                <a:cs typeface="Calibri"/>
              </a:rPr>
              <a:t> </a:t>
            </a:r>
            <a:r>
              <a:rPr sz="1100" i="1" spc="95" dirty="0">
                <a:latin typeface="Calibri"/>
                <a:cs typeface="Calibri"/>
              </a:rPr>
              <a:t>Threat</a:t>
            </a:r>
            <a:r>
              <a:rPr sz="1100" i="1" spc="50" dirty="0">
                <a:latin typeface="Calibri"/>
                <a:cs typeface="Calibri"/>
              </a:rPr>
              <a:t> </a:t>
            </a:r>
            <a:r>
              <a:rPr sz="1100" i="1" spc="100" dirty="0">
                <a:latin typeface="Calibri"/>
                <a:cs typeface="Calibri"/>
              </a:rPr>
              <a:t>Landscape </a:t>
            </a:r>
            <a:r>
              <a:rPr sz="1100" i="1" spc="-235" dirty="0">
                <a:latin typeface="Calibri"/>
                <a:cs typeface="Calibri"/>
              </a:rPr>
              <a:t> </a:t>
            </a:r>
            <a:r>
              <a:rPr sz="1100" i="1" spc="110" dirty="0">
                <a:latin typeface="Calibri"/>
                <a:cs typeface="Calibri"/>
              </a:rPr>
              <a:t>and</a:t>
            </a:r>
            <a:r>
              <a:rPr sz="1100" i="1" spc="40" dirty="0">
                <a:latin typeface="Calibri"/>
                <a:cs typeface="Calibri"/>
              </a:rPr>
              <a:t> </a:t>
            </a:r>
            <a:r>
              <a:rPr sz="1100" i="1" spc="114" dirty="0">
                <a:latin typeface="Calibri"/>
                <a:cs typeface="Calibri"/>
              </a:rPr>
              <a:t>Good</a:t>
            </a:r>
            <a:r>
              <a:rPr sz="1100" i="1" spc="50" dirty="0">
                <a:latin typeface="Calibri"/>
                <a:cs typeface="Calibri"/>
              </a:rPr>
              <a:t> </a:t>
            </a:r>
            <a:r>
              <a:rPr sz="1100" i="1" spc="85" dirty="0">
                <a:latin typeface="Calibri"/>
                <a:cs typeface="Calibri"/>
              </a:rPr>
              <a:t>Practice</a:t>
            </a:r>
            <a:r>
              <a:rPr sz="1100" i="1" spc="45" dirty="0">
                <a:latin typeface="Calibri"/>
                <a:cs typeface="Calibri"/>
              </a:rPr>
              <a:t> </a:t>
            </a:r>
            <a:r>
              <a:rPr sz="1100" i="1" spc="90" dirty="0">
                <a:latin typeface="Calibri"/>
                <a:cs typeface="Calibri"/>
              </a:rPr>
              <a:t>Guide",</a:t>
            </a:r>
            <a:r>
              <a:rPr sz="1100" i="1" spc="45" dirty="0">
                <a:latin typeface="Calibri"/>
                <a:cs typeface="Calibri"/>
              </a:rPr>
              <a:t> </a:t>
            </a:r>
            <a:r>
              <a:rPr sz="1100" i="1" spc="105" dirty="0">
                <a:latin typeface="Calibri"/>
                <a:cs typeface="Calibri"/>
              </a:rPr>
              <a:t>2013</a:t>
            </a:r>
            <a:endParaRPr sz="11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Calibri"/>
              <a:buAutoNum type="arabicPeriod"/>
            </a:pPr>
            <a:endParaRPr sz="1350">
              <a:latin typeface="Calibri"/>
              <a:cs typeface="Calibri"/>
            </a:endParaRPr>
          </a:p>
          <a:p>
            <a:pPr marL="202565" indent="-189865">
              <a:lnSpc>
                <a:spcPct val="100000"/>
              </a:lnSpc>
              <a:buClr>
                <a:srgbClr val="FFBA00"/>
              </a:buClr>
              <a:buSzPct val="192000"/>
              <a:buFont typeface="Arial"/>
              <a:buChar char="•"/>
              <a:tabLst>
                <a:tab pos="202565" algn="l"/>
              </a:tabLst>
            </a:pPr>
            <a:r>
              <a:rPr sz="1250" spc="80" dirty="0">
                <a:latin typeface="Calibri"/>
                <a:cs typeface="Calibri"/>
              </a:rPr>
              <a:t>Με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τη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σειρά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45" dirty="0">
                <a:latin typeface="Calibri"/>
                <a:cs typeface="Calibri"/>
              </a:rPr>
              <a:t>της,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η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προστασία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αυτή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40" dirty="0">
                <a:latin typeface="Calibri"/>
                <a:cs typeface="Calibri"/>
              </a:rPr>
              <a:t>απαιτεί:</a:t>
            </a:r>
            <a:endParaRPr sz="1250">
              <a:latin typeface="Calibri"/>
              <a:cs typeface="Calibri"/>
            </a:endParaRPr>
          </a:p>
          <a:p>
            <a:pPr marL="396875" marR="263525" indent="-182880">
              <a:lnSpc>
                <a:spcPts val="1300"/>
              </a:lnSpc>
              <a:spcBef>
                <a:spcPts val="1225"/>
              </a:spcBef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b="1" spc="50" dirty="0">
                <a:latin typeface="Calibri"/>
                <a:cs typeface="Calibri"/>
              </a:rPr>
              <a:t>Κρίσιμη </a:t>
            </a:r>
            <a:r>
              <a:rPr sz="1100" b="1" spc="45" dirty="0">
                <a:latin typeface="Calibri"/>
                <a:cs typeface="Calibri"/>
              </a:rPr>
              <a:t>για την </a:t>
            </a:r>
            <a:r>
              <a:rPr sz="1100" b="1" spc="50" dirty="0">
                <a:latin typeface="Calibri"/>
                <a:cs typeface="Calibri"/>
              </a:rPr>
              <a:t>ασφάλεια</a:t>
            </a:r>
            <a:r>
              <a:rPr sz="1100" spc="50" dirty="0">
                <a:latin typeface="Calibri"/>
                <a:cs typeface="Calibri"/>
              </a:rPr>
              <a:t>: </a:t>
            </a:r>
            <a:r>
              <a:rPr sz="1100" spc="45" dirty="0">
                <a:latin typeface="Calibri"/>
                <a:cs typeface="Calibri"/>
              </a:rPr>
              <a:t>λειτουργική προστασία, </a:t>
            </a:r>
            <a:r>
              <a:rPr sz="1100" spc="55" dirty="0">
                <a:latin typeface="Calibri"/>
                <a:cs typeface="Calibri"/>
              </a:rPr>
              <a:t>των ανθρώπων, από </a:t>
            </a:r>
            <a:r>
              <a:rPr sz="1100" spc="45" dirty="0">
                <a:latin typeface="Calibri"/>
                <a:cs typeface="Calibri"/>
              </a:rPr>
              <a:t>δυσλειτουργίεςαστοχίες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ή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σφάλματα.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396875" marR="640080" indent="-182880">
              <a:lnSpc>
                <a:spcPts val="1300"/>
              </a:lnSpc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b="1" spc="105" dirty="0">
                <a:latin typeface="Calibri"/>
                <a:cs typeface="Calibri"/>
              </a:rPr>
              <a:t>Ασφάλεια: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προστασία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20" dirty="0">
                <a:latin typeface="Calibri"/>
                <a:cs typeface="Calibri"/>
              </a:rPr>
              <a:t>από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δυνητικές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και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σκόπιμες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απειλές,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συμπεριλαμβανομένων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φυσικών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και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κυβερνοεπιθέσεων.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00">
              <a:latin typeface="Calibri"/>
              <a:cs typeface="Calibri"/>
            </a:endParaRPr>
          </a:p>
          <a:p>
            <a:pPr marL="103505" marR="859155" indent="-91440">
              <a:lnSpc>
                <a:spcPts val="1450"/>
              </a:lnSpc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spc="80" dirty="0">
                <a:latin typeface="Calibri"/>
                <a:cs typeface="Calibri"/>
              </a:rPr>
              <a:t>Επιπλέον,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προστασία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αυτή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μπορεί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να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απαιτεί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μέτρα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σχετίζονται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την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ανίχνευση,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την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αντίδραση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την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ανάκτηση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BA00"/>
              </a:buClr>
              <a:buFont typeface="Arial"/>
              <a:buChar char="•"/>
            </a:pPr>
            <a:endParaRPr sz="900">
              <a:latin typeface="Calibri"/>
              <a:cs typeface="Calibri"/>
            </a:endParaRPr>
          </a:p>
          <a:p>
            <a:pPr marL="396875" marR="901700" lvl="1" indent="-182880">
              <a:lnSpc>
                <a:spcPts val="1300"/>
              </a:lnSpc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spc="80" dirty="0">
                <a:latin typeface="Calibri"/>
                <a:cs typeface="Calibri"/>
              </a:rPr>
              <a:t>Κάθε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σύστημα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πρέπει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να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είναι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σε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θέση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να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ανακτήσει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τις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κανονικές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καταστάσεις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 </a:t>
            </a:r>
            <a:r>
              <a:rPr sz="1100" spc="80" dirty="0">
                <a:latin typeface="Calibri"/>
                <a:cs typeface="Calibri"/>
              </a:rPr>
              <a:t>να </a:t>
            </a:r>
            <a:r>
              <a:rPr sz="1100" spc="70" dirty="0">
                <a:latin typeface="Calibri"/>
                <a:cs typeface="Calibri"/>
              </a:rPr>
              <a:t>διασφαλίζει τη </a:t>
            </a:r>
            <a:r>
              <a:rPr sz="1100" spc="75" dirty="0">
                <a:latin typeface="Calibri"/>
                <a:cs typeface="Calibri"/>
              </a:rPr>
              <a:t>σταθερότητά τους </a:t>
            </a:r>
            <a:r>
              <a:rPr sz="1100" spc="85" dirty="0">
                <a:latin typeface="Calibri"/>
                <a:cs typeface="Calibri"/>
              </a:rPr>
              <a:t>ανά </a:t>
            </a:r>
            <a:r>
              <a:rPr sz="1100" spc="90" dirty="0">
                <a:latin typeface="Calibri"/>
                <a:cs typeface="Calibri"/>
              </a:rPr>
              <a:t>πάσα </a:t>
            </a:r>
            <a:r>
              <a:rPr sz="1100" spc="65" dirty="0">
                <a:latin typeface="Calibri"/>
                <a:cs typeface="Calibri"/>
              </a:rPr>
              <a:t>στιγμή, </a:t>
            </a:r>
            <a:r>
              <a:rPr sz="1100" spc="80" dirty="0">
                <a:latin typeface="Calibri"/>
                <a:cs typeface="Calibri"/>
              </a:rPr>
              <a:t>εγγυώμενο </a:t>
            </a:r>
            <a:r>
              <a:rPr sz="1100" b="1" spc="75" dirty="0">
                <a:latin typeface="Calibri"/>
                <a:cs typeface="Calibri"/>
              </a:rPr>
              <a:t>την 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ανθεκτικότητα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83937" y="5688329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5858192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64084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solidFill>
                  <a:srgbClr val="000000"/>
                </a:solidFill>
              </a:rPr>
              <a:t>Γιατί</a:t>
            </a:r>
            <a:r>
              <a:rPr sz="2000" spc="210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είναι</a:t>
            </a:r>
            <a:r>
              <a:rPr sz="2000" spc="18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σχετική</a:t>
            </a:r>
            <a:r>
              <a:rPr sz="2000" spc="260" dirty="0">
                <a:solidFill>
                  <a:srgbClr val="000000"/>
                </a:solidFill>
              </a:rPr>
              <a:t> </a:t>
            </a:r>
            <a:r>
              <a:rPr sz="2000" spc="105" dirty="0">
                <a:solidFill>
                  <a:srgbClr val="000000"/>
                </a:solidFill>
              </a:rPr>
              <a:t>η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ενεργειακή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κυβερνοασφάλεια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564004"/>
            <a:ext cx="6560184" cy="1254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1701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173355" algn="l"/>
              </a:tabLst>
            </a:pPr>
            <a:r>
              <a:rPr sz="1250" spc="110" dirty="0">
                <a:latin typeface="Calibri"/>
                <a:cs typeface="Calibri"/>
              </a:rPr>
              <a:t>Πράγματι,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b="1" spc="135" dirty="0">
                <a:latin typeface="Calibri"/>
                <a:cs typeface="Calibri"/>
              </a:rPr>
              <a:t>η</a:t>
            </a:r>
            <a:r>
              <a:rPr sz="1250" b="1" spc="55" dirty="0">
                <a:latin typeface="Calibri"/>
                <a:cs typeface="Calibri"/>
              </a:rPr>
              <a:t> </a:t>
            </a:r>
            <a:r>
              <a:rPr sz="1250" b="1" spc="114" dirty="0">
                <a:latin typeface="Calibri"/>
                <a:cs typeface="Calibri"/>
              </a:rPr>
              <a:t>ανθεκτικότητα</a:t>
            </a:r>
            <a:r>
              <a:rPr sz="1250" b="1" spc="60" dirty="0">
                <a:latin typeface="Calibri"/>
                <a:cs typeface="Calibri"/>
              </a:rPr>
              <a:t> </a:t>
            </a:r>
            <a:r>
              <a:rPr sz="1250" b="1" spc="100" dirty="0">
                <a:latin typeface="Calibri"/>
                <a:cs typeface="Calibri"/>
              </a:rPr>
              <a:t>είναι</a:t>
            </a:r>
            <a:r>
              <a:rPr sz="1250" b="1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"η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i="1" spc="110" dirty="0">
                <a:latin typeface="Calibri"/>
                <a:cs typeface="Calibri"/>
              </a:rPr>
              <a:t>ενός</a:t>
            </a:r>
            <a:r>
              <a:rPr sz="1250" i="1" spc="55" dirty="0">
                <a:latin typeface="Calibri"/>
                <a:cs typeface="Calibri"/>
              </a:rPr>
              <a:t> </a:t>
            </a:r>
            <a:r>
              <a:rPr sz="1250" i="1" spc="120" dirty="0">
                <a:latin typeface="Calibri"/>
                <a:cs typeface="Calibri"/>
              </a:rPr>
              <a:t>συστήματος</a:t>
            </a:r>
            <a:r>
              <a:rPr sz="1250" i="1" spc="60" dirty="0">
                <a:latin typeface="Calibri"/>
                <a:cs typeface="Calibri"/>
              </a:rPr>
              <a:t> </a:t>
            </a:r>
            <a:r>
              <a:rPr sz="1250" i="1" spc="125" dirty="0">
                <a:latin typeface="Calibri"/>
                <a:cs typeface="Calibri"/>
              </a:rPr>
              <a:t>να</a:t>
            </a:r>
            <a:r>
              <a:rPr sz="1250" i="1" spc="60" dirty="0">
                <a:latin typeface="Calibri"/>
                <a:cs typeface="Calibri"/>
              </a:rPr>
              <a:t> </a:t>
            </a:r>
            <a:r>
              <a:rPr sz="1250" i="1" spc="95" dirty="0">
                <a:latin typeface="Calibri"/>
                <a:cs typeface="Calibri"/>
              </a:rPr>
              <a:t>αντέχει,</a:t>
            </a:r>
            <a:r>
              <a:rPr sz="1250" i="1" spc="55" dirty="0">
                <a:latin typeface="Calibri"/>
                <a:cs typeface="Calibri"/>
              </a:rPr>
              <a:t> </a:t>
            </a:r>
            <a:r>
              <a:rPr sz="1250" i="1" spc="125" dirty="0">
                <a:latin typeface="Calibri"/>
                <a:cs typeface="Calibri"/>
              </a:rPr>
              <a:t>να</a:t>
            </a:r>
            <a:r>
              <a:rPr sz="1250" i="1" spc="60" dirty="0">
                <a:latin typeface="Calibri"/>
                <a:cs typeface="Calibri"/>
              </a:rPr>
              <a:t> </a:t>
            </a:r>
            <a:r>
              <a:rPr sz="1250" i="1" spc="135" dirty="0">
                <a:latin typeface="Calibri"/>
                <a:cs typeface="Calibri"/>
              </a:rPr>
              <a:t>απορροφά </a:t>
            </a:r>
            <a:r>
              <a:rPr sz="1250" i="1" spc="-270" dirty="0">
                <a:latin typeface="Calibri"/>
                <a:cs typeface="Calibri"/>
              </a:rPr>
              <a:t> </a:t>
            </a:r>
            <a:r>
              <a:rPr sz="1250" i="1" spc="105" dirty="0">
                <a:latin typeface="Calibri"/>
                <a:cs typeface="Calibri"/>
              </a:rPr>
              <a:t>και </a:t>
            </a:r>
            <a:r>
              <a:rPr sz="1250" i="1" spc="125" dirty="0">
                <a:latin typeface="Calibri"/>
                <a:cs typeface="Calibri"/>
              </a:rPr>
              <a:t>να </a:t>
            </a:r>
            <a:r>
              <a:rPr sz="1250" i="1" spc="114" dirty="0">
                <a:latin typeface="Calibri"/>
                <a:cs typeface="Calibri"/>
              </a:rPr>
              <a:t>ανακάμπτει </a:t>
            </a:r>
            <a:r>
              <a:rPr sz="1250" i="1" spc="120" dirty="0">
                <a:latin typeface="Calibri"/>
                <a:cs typeface="Calibri"/>
              </a:rPr>
              <a:t>γρήγορα </a:t>
            </a:r>
            <a:r>
              <a:rPr sz="1250" i="1" spc="135" dirty="0">
                <a:latin typeface="Calibri"/>
                <a:cs typeface="Calibri"/>
              </a:rPr>
              <a:t>από </a:t>
            </a:r>
            <a:r>
              <a:rPr sz="1250" i="1" spc="120" dirty="0">
                <a:latin typeface="Calibri"/>
                <a:cs typeface="Calibri"/>
              </a:rPr>
              <a:t>ένα </a:t>
            </a:r>
            <a:r>
              <a:rPr sz="1250" i="1" spc="105" dirty="0">
                <a:latin typeface="Calibri"/>
                <a:cs typeface="Calibri"/>
              </a:rPr>
              <a:t>εξωτερικό, </a:t>
            </a:r>
            <a:r>
              <a:rPr sz="1250" i="1" spc="135" dirty="0">
                <a:latin typeface="Calibri"/>
                <a:cs typeface="Calibri"/>
              </a:rPr>
              <a:t>υψηλού </a:t>
            </a:r>
            <a:r>
              <a:rPr sz="1250" i="1" spc="110" dirty="0">
                <a:latin typeface="Calibri"/>
                <a:cs typeface="Calibri"/>
              </a:rPr>
              <a:t>αντίκτυπου, </a:t>
            </a:r>
            <a:r>
              <a:rPr sz="1250" i="1" spc="120" dirty="0">
                <a:latin typeface="Calibri"/>
                <a:cs typeface="Calibri"/>
              </a:rPr>
              <a:t>χαμηλής </a:t>
            </a:r>
            <a:r>
              <a:rPr sz="1250" i="1" spc="125" dirty="0">
                <a:latin typeface="Calibri"/>
                <a:cs typeface="Calibri"/>
              </a:rPr>
              <a:t> </a:t>
            </a:r>
            <a:r>
              <a:rPr sz="1250" i="1" spc="114" dirty="0">
                <a:latin typeface="Calibri"/>
                <a:cs typeface="Calibri"/>
              </a:rPr>
              <a:t>πιθανότητας καταστροφικό </a:t>
            </a:r>
            <a:r>
              <a:rPr sz="1250" i="1" spc="105" dirty="0">
                <a:latin typeface="Calibri"/>
                <a:cs typeface="Calibri"/>
              </a:rPr>
              <a:t>γεγονός, </a:t>
            </a:r>
            <a:r>
              <a:rPr sz="1250" i="1" spc="130" dirty="0">
                <a:latin typeface="Calibri"/>
                <a:cs typeface="Calibri"/>
              </a:rPr>
              <a:t>όπως </a:t>
            </a:r>
            <a:r>
              <a:rPr sz="1250" i="1" spc="120" dirty="0">
                <a:latin typeface="Calibri"/>
                <a:cs typeface="Calibri"/>
              </a:rPr>
              <a:t>ένα </a:t>
            </a:r>
            <a:r>
              <a:rPr sz="1250" i="1" spc="114" dirty="0">
                <a:latin typeface="Calibri"/>
                <a:cs typeface="Calibri"/>
              </a:rPr>
              <a:t>ακραίο </a:t>
            </a:r>
            <a:r>
              <a:rPr sz="1250" i="1" spc="120" dirty="0">
                <a:latin typeface="Calibri"/>
                <a:cs typeface="Calibri"/>
              </a:rPr>
              <a:t>φαινόμενο </a:t>
            </a:r>
            <a:r>
              <a:rPr sz="1250" i="1" spc="130" dirty="0">
                <a:latin typeface="Calibri"/>
                <a:cs typeface="Calibri"/>
              </a:rPr>
              <a:t>ή </a:t>
            </a:r>
            <a:r>
              <a:rPr sz="1250" i="1" spc="110" dirty="0">
                <a:latin typeface="Calibri"/>
                <a:cs typeface="Calibri"/>
              </a:rPr>
              <a:t>μια </a:t>
            </a:r>
            <a:r>
              <a:rPr sz="1250" i="1" spc="114" dirty="0">
                <a:latin typeface="Calibri"/>
                <a:cs typeface="Calibri"/>
              </a:rPr>
              <a:t> </a:t>
            </a:r>
            <a:r>
              <a:rPr sz="1250" i="1" spc="110" dirty="0">
                <a:latin typeface="Calibri"/>
                <a:cs typeface="Calibri"/>
              </a:rPr>
              <a:t>κυβερνοεπίθεση".</a:t>
            </a:r>
            <a:endParaRPr sz="1250">
              <a:latin typeface="Calibri"/>
              <a:cs typeface="Calibri"/>
            </a:endParaRPr>
          </a:p>
          <a:p>
            <a:pPr marL="396875" marR="5080" lvl="1" indent="-182880">
              <a:lnSpc>
                <a:spcPct val="103400"/>
              </a:lnSpc>
              <a:spcBef>
                <a:spcPts val="950"/>
              </a:spcBef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spc="50" dirty="0">
                <a:latin typeface="Calibri"/>
                <a:cs typeface="Calibri"/>
              </a:rPr>
              <a:t>Στα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συστήματα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εξουσιών/δυνάμεων,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αυτή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ανθεκτικότητα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περνάει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συνήθως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από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διαφορετικούς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τύπους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καταστάσεων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και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ακολουθεί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τον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κύκλο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ζωής: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554" y="5841365"/>
            <a:ext cx="5559425" cy="173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570"/>
              </a:lnSpc>
              <a:spcBef>
                <a:spcPts val="140"/>
              </a:spcBef>
            </a:pPr>
            <a:r>
              <a:rPr sz="500" spc="30" dirty="0">
                <a:latin typeface="Calibri"/>
                <a:cs typeface="Calibri"/>
              </a:rPr>
              <a:t>Πηγή: </a:t>
            </a:r>
            <a:r>
              <a:rPr sz="500" spc="25" dirty="0">
                <a:latin typeface="Calibri"/>
                <a:cs typeface="Calibri"/>
              </a:rPr>
              <a:t>Hatziargyriou, </a:t>
            </a:r>
            <a:r>
              <a:rPr sz="500" spc="35" dirty="0">
                <a:latin typeface="Calibri"/>
                <a:cs typeface="Calibri"/>
              </a:rPr>
              <a:t>των </a:t>
            </a:r>
            <a:r>
              <a:rPr sz="500" spc="30" dirty="0">
                <a:latin typeface="Calibri"/>
                <a:cs typeface="Calibri"/>
              </a:rPr>
              <a:t>προσεγγίσεων ανθεκτικότητας για την </a:t>
            </a:r>
            <a:r>
              <a:rPr sz="500" spc="35" dirty="0">
                <a:latin typeface="Calibri"/>
                <a:cs typeface="Calibri"/>
              </a:rPr>
              <a:t>προστασία των έξυπνων </a:t>
            </a:r>
            <a:r>
              <a:rPr sz="500" spc="30" dirty="0">
                <a:latin typeface="Calibri"/>
                <a:cs typeface="Calibri"/>
              </a:rPr>
              <a:t>δικτύων </a:t>
            </a:r>
            <a:r>
              <a:rPr sz="500" spc="40" dirty="0">
                <a:latin typeface="Calibri"/>
                <a:cs typeface="Calibri"/>
              </a:rPr>
              <a:t>από </a:t>
            </a:r>
            <a:r>
              <a:rPr sz="500" spc="25" dirty="0">
                <a:latin typeface="Calibri"/>
                <a:cs typeface="Calibri"/>
              </a:rPr>
              <a:t>τις </a:t>
            </a:r>
            <a:r>
              <a:rPr sz="500" spc="30" dirty="0">
                <a:latin typeface="Calibri"/>
                <a:cs typeface="Calibri"/>
              </a:rPr>
              <a:t>ηλεκτρονικές </a:t>
            </a:r>
            <a:r>
              <a:rPr sz="500" spc="25" dirty="0">
                <a:latin typeface="Calibri"/>
                <a:cs typeface="Calibri"/>
              </a:rPr>
              <a:t>απειλές", International </a:t>
            </a:r>
            <a:r>
              <a:rPr sz="500" spc="30" dirty="0">
                <a:latin typeface="Calibri"/>
                <a:cs typeface="Calibri"/>
              </a:rPr>
              <a:t>Journal of Information </a:t>
            </a:r>
            <a:r>
              <a:rPr sz="500" spc="25" dirty="0">
                <a:latin typeface="Calibri"/>
                <a:cs typeface="Calibri"/>
              </a:rPr>
              <a:t>Security, vol. </a:t>
            </a:r>
            <a:r>
              <a:rPr sz="500" spc="30" dirty="0">
                <a:latin typeface="Calibri"/>
                <a:cs typeface="Calibri"/>
              </a:rPr>
              <a:t>21, </a:t>
            </a:r>
            <a:r>
              <a:rPr sz="500" spc="25" dirty="0">
                <a:latin typeface="Calibri"/>
                <a:cs typeface="Calibri"/>
              </a:rPr>
              <a:t>pp. </a:t>
            </a:r>
            <a:r>
              <a:rPr sz="500" spc="30" dirty="0">
                <a:latin typeface="Calibri"/>
                <a:cs typeface="Calibri"/>
              </a:rPr>
              <a:t> 11891210,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2022.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6023609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228089" y="3012439"/>
            <a:ext cx="4956175" cy="2836545"/>
            <a:chOff x="1228089" y="3012439"/>
            <a:chExt cx="4956175" cy="283654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8089" y="3012439"/>
              <a:ext cx="4579302" cy="283654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161539" y="3857307"/>
              <a:ext cx="750570" cy="674370"/>
            </a:xfrm>
            <a:custGeom>
              <a:avLst/>
              <a:gdLst/>
              <a:ahLst/>
              <a:cxnLst/>
              <a:rect l="l" t="t" r="r" b="b"/>
              <a:pathLst>
                <a:path w="750569" h="674370">
                  <a:moveTo>
                    <a:pt x="750252" y="257492"/>
                  </a:moveTo>
                  <a:lnTo>
                    <a:pt x="0" y="257492"/>
                  </a:lnTo>
                  <a:lnTo>
                    <a:pt x="231775" y="416559"/>
                  </a:lnTo>
                  <a:lnTo>
                    <a:pt x="143192" y="674052"/>
                  </a:lnTo>
                  <a:lnTo>
                    <a:pt x="374967" y="514667"/>
                  </a:lnTo>
                  <a:lnTo>
                    <a:pt x="551910" y="514667"/>
                  </a:lnTo>
                  <a:lnTo>
                    <a:pt x="518160" y="416559"/>
                  </a:lnTo>
                  <a:lnTo>
                    <a:pt x="750252" y="257492"/>
                  </a:lnTo>
                  <a:close/>
                </a:path>
                <a:path w="750569" h="674370">
                  <a:moveTo>
                    <a:pt x="551910" y="514667"/>
                  </a:moveTo>
                  <a:lnTo>
                    <a:pt x="374967" y="514667"/>
                  </a:lnTo>
                  <a:lnTo>
                    <a:pt x="606742" y="674052"/>
                  </a:lnTo>
                  <a:lnTo>
                    <a:pt x="551910" y="514667"/>
                  </a:lnTo>
                  <a:close/>
                </a:path>
                <a:path w="750569" h="674370">
                  <a:moveTo>
                    <a:pt x="374967" y="0"/>
                  </a:moveTo>
                  <a:lnTo>
                    <a:pt x="286385" y="257492"/>
                  </a:lnTo>
                  <a:lnTo>
                    <a:pt x="463550" y="257492"/>
                  </a:lnTo>
                  <a:lnTo>
                    <a:pt x="37496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61539" y="3857307"/>
              <a:ext cx="750570" cy="674370"/>
            </a:xfrm>
            <a:custGeom>
              <a:avLst/>
              <a:gdLst/>
              <a:ahLst/>
              <a:cxnLst/>
              <a:rect l="l" t="t" r="r" b="b"/>
              <a:pathLst>
                <a:path w="750569" h="674370">
                  <a:moveTo>
                    <a:pt x="0" y="257492"/>
                  </a:moveTo>
                  <a:lnTo>
                    <a:pt x="286385" y="257492"/>
                  </a:lnTo>
                  <a:lnTo>
                    <a:pt x="374967" y="0"/>
                  </a:lnTo>
                  <a:lnTo>
                    <a:pt x="463550" y="257492"/>
                  </a:lnTo>
                  <a:lnTo>
                    <a:pt x="750252" y="257492"/>
                  </a:lnTo>
                  <a:lnTo>
                    <a:pt x="518160" y="416559"/>
                  </a:lnTo>
                  <a:lnTo>
                    <a:pt x="606742" y="674052"/>
                  </a:lnTo>
                  <a:lnTo>
                    <a:pt x="374967" y="514667"/>
                  </a:lnTo>
                  <a:lnTo>
                    <a:pt x="143192" y="674052"/>
                  </a:lnTo>
                  <a:lnTo>
                    <a:pt x="231775" y="416559"/>
                  </a:lnTo>
                  <a:lnTo>
                    <a:pt x="0" y="257492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22575" y="4135119"/>
              <a:ext cx="2294255" cy="869315"/>
            </a:xfrm>
            <a:custGeom>
              <a:avLst/>
              <a:gdLst/>
              <a:ahLst/>
              <a:cxnLst/>
              <a:rect l="l" t="t" r="r" b="b"/>
              <a:pathLst>
                <a:path w="2294254" h="869314">
                  <a:moveTo>
                    <a:pt x="343535" y="697547"/>
                  </a:moveTo>
                  <a:lnTo>
                    <a:pt x="0" y="697547"/>
                  </a:lnTo>
                  <a:lnTo>
                    <a:pt x="171767" y="869314"/>
                  </a:lnTo>
                  <a:lnTo>
                    <a:pt x="343535" y="697547"/>
                  </a:lnTo>
                  <a:close/>
                </a:path>
                <a:path w="2294254" h="869314">
                  <a:moveTo>
                    <a:pt x="257810" y="289559"/>
                  </a:moveTo>
                  <a:lnTo>
                    <a:pt x="86042" y="289559"/>
                  </a:lnTo>
                  <a:lnTo>
                    <a:pt x="86042" y="697547"/>
                  </a:lnTo>
                  <a:lnTo>
                    <a:pt x="257810" y="697547"/>
                  </a:lnTo>
                  <a:lnTo>
                    <a:pt x="257810" y="289559"/>
                  </a:lnTo>
                  <a:close/>
                </a:path>
                <a:path w="2294254" h="869314">
                  <a:moveTo>
                    <a:pt x="1495742" y="461327"/>
                  </a:moveTo>
                  <a:lnTo>
                    <a:pt x="1323657" y="461327"/>
                  </a:lnTo>
                  <a:lnTo>
                    <a:pt x="1323657" y="869314"/>
                  </a:lnTo>
                  <a:lnTo>
                    <a:pt x="1495742" y="869314"/>
                  </a:lnTo>
                  <a:lnTo>
                    <a:pt x="1495742" y="461327"/>
                  </a:lnTo>
                  <a:close/>
                </a:path>
                <a:path w="2294254" h="869314">
                  <a:moveTo>
                    <a:pt x="1409700" y="289559"/>
                  </a:moveTo>
                  <a:lnTo>
                    <a:pt x="1237932" y="461327"/>
                  </a:lnTo>
                  <a:lnTo>
                    <a:pt x="1581467" y="461327"/>
                  </a:lnTo>
                  <a:lnTo>
                    <a:pt x="1409700" y="289559"/>
                  </a:lnTo>
                  <a:close/>
                </a:path>
                <a:path w="2294254" h="869314">
                  <a:moveTo>
                    <a:pt x="2208529" y="117474"/>
                  </a:moveTo>
                  <a:lnTo>
                    <a:pt x="2036762" y="117474"/>
                  </a:lnTo>
                  <a:lnTo>
                    <a:pt x="2036762" y="234949"/>
                  </a:lnTo>
                  <a:lnTo>
                    <a:pt x="2208529" y="234949"/>
                  </a:lnTo>
                  <a:lnTo>
                    <a:pt x="2208529" y="117474"/>
                  </a:lnTo>
                  <a:close/>
                </a:path>
                <a:path w="2294254" h="869314">
                  <a:moveTo>
                    <a:pt x="2122487" y="0"/>
                  </a:moveTo>
                  <a:lnTo>
                    <a:pt x="1950720" y="117474"/>
                  </a:lnTo>
                  <a:lnTo>
                    <a:pt x="2294254" y="117474"/>
                  </a:lnTo>
                  <a:lnTo>
                    <a:pt x="212248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57324" y="3857307"/>
              <a:ext cx="4413250" cy="1625600"/>
            </a:xfrm>
            <a:custGeom>
              <a:avLst/>
              <a:gdLst/>
              <a:ahLst/>
              <a:cxnLst/>
              <a:rect l="l" t="t" r="r" b="b"/>
              <a:pathLst>
                <a:path w="4413250" h="1625600">
                  <a:moveTo>
                    <a:pt x="4413250" y="0"/>
                  </a:moveTo>
                  <a:lnTo>
                    <a:pt x="0" y="0"/>
                  </a:lnTo>
                  <a:lnTo>
                    <a:pt x="0" y="1625599"/>
                  </a:lnTo>
                  <a:lnTo>
                    <a:pt x="4413250" y="1625599"/>
                  </a:lnTo>
                  <a:lnTo>
                    <a:pt x="4413250" y="0"/>
                  </a:lnTo>
                  <a:close/>
                </a:path>
              </a:pathLst>
            </a:custGeom>
            <a:solidFill>
              <a:srgbClr val="FFBA00">
                <a:alpha val="2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57324" y="3857307"/>
              <a:ext cx="4413250" cy="1625600"/>
            </a:xfrm>
            <a:custGeom>
              <a:avLst/>
              <a:gdLst/>
              <a:ahLst/>
              <a:cxnLst/>
              <a:rect l="l" t="t" r="r" b="b"/>
              <a:pathLst>
                <a:path w="4413250" h="1625600">
                  <a:moveTo>
                    <a:pt x="0" y="0"/>
                  </a:moveTo>
                  <a:lnTo>
                    <a:pt x="4413250" y="0"/>
                  </a:lnTo>
                  <a:lnTo>
                    <a:pt x="4413250" y="1625599"/>
                  </a:lnTo>
                  <a:lnTo>
                    <a:pt x="0" y="1625599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68987" y="3853814"/>
              <a:ext cx="315595" cy="1625600"/>
            </a:xfrm>
            <a:custGeom>
              <a:avLst/>
              <a:gdLst/>
              <a:ahLst/>
              <a:cxnLst/>
              <a:rect l="l" t="t" r="r" b="b"/>
              <a:pathLst>
                <a:path w="315595" h="1625600">
                  <a:moveTo>
                    <a:pt x="315277" y="0"/>
                  </a:moveTo>
                  <a:lnTo>
                    <a:pt x="0" y="0"/>
                  </a:lnTo>
                  <a:lnTo>
                    <a:pt x="0" y="1625600"/>
                  </a:lnTo>
                  <a:lnTo>
                    <a:pt x="315277" y="1625600"/>
                  </a:lnTo>
                  <a:lnTo>
                    <a:pt x="315277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383154" y="4152900"/>
            <a:ext cx="2825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b="1" spc="5" dirty="0">
                <a:solidFill>
                  <a:srgbClr val="FFFFFF"/>
                </a:solidFill>
                <a:latin typeface="Calibri"/>
                <a:cs typeface="Calibri"/>
              </a:rPr>
              <a:t>Απ</a:t>
            </a:r>
            <a:r>
              <a:rPr sz="700" b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700" b="1" spc="-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700" b="1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700" b="1" spc="15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70337" y="3068320"/>
            <a:ext cx="1785620" cy="208279"/>
          </a:xfrm>
          <a:prstGeom prst="rect">
            <a:avLst/>
          </a:prstGeom>
          <a:solidFill>
            <a:srgbClr val="CF2D1C"/>
          </a:solidFill>
        </p:spPr>
        <p:txBody>
          <a:bodyPr vert="horz" wrap="square" lIns="0" tIns="4254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35"/>
              </a:spcBef>
            </a:pPr>
            <a:r>
              <a:rPr sz="550" b="1" spc="45" dirty="0">
                <a:solidFill>
                  <a:srgbClr val="FFFF00"/>
                </a:solidFill>
                <a:latin typeface="Calibri"/>
                <a:cs typeface="Calibri"/>
              </a:rPr>
              <a:t>Ανάκτηση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67585" y="3068320"/>
            <a:ext cx="1670685" cy="208279"/>
          </a:xfrm>
          <a:prstGeom prst="rect">
            <a:avLst/>
          </a:prstGeom>
          <a:solidFill>
            <a:srgbClr val="CF2D1C"/>
          </a:solidFill>
        </p:spPr>
        <p:txBody>
          <a:bodyPr vert="horz" wrap="square" lIns="0" tIns="4254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35"/>
              </a:spcBef>
            </a:pPr>
            <a:r>
              <a:rPr sz="550" b="1" spc="30" dirty="0">
                <a:solidFill>
                  <a:srgbClr val="FFFF00"/>
                </a:solidFill>
                <a:latin typeface="Calibri"/>
                <a:cs typeface="Calibri"/>
              </a:rPr>
              <a:t>Απάντηση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80819" y="3068320"/>
            <a:ext cx="748030" cy="208279"/>
          </a:xfrm>
          <a:prstGeom prst="rect">
            <a:avLst/>
          </a:prstGeom>
          <a:solidFill>
            <a:srgbClr val="CF2D1C"/>
          </a:solidFill>
        </p:spPr>
        <p:txBody>
          <a:bodyPr vert="horz" wrap="square" lIns="0" tIns="4572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360"/>
              </a:spcBef>
            </a:pPr>
            <a:r>
              <a:rPr sz="550" b="1" spc="30" dirty="0">
                <a:solidFill>
                  <a:srgbClr val="FFFF00"/>
                </a:solidFill>
                <a:latin typeface="Calibri"/>
                <a:cs typeface="Calibri"/>
              </a:rPr>
              <a:t>Ανίχνευση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72175" y="3880802"/>
            <a:ext cx="165100" cy="127698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sz="1100" b="1" spc="75" dirty="0">
                <a:solidFill>
                  <a:srgbClr val="F2F2F2"/>
                </a:solidFill>
                <a:latin typeface="Calibri"/>
                <a:cs typeface="Calibri"/>
              </a:rPr>
              <a:t>Κυβερνοασφάλεια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126787" y="5897562"/>
            <a:ext cx="11938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3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64084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solidFill>
                  <a:srgbClr val="000000"/>
                </a:solidFill>
              </a:rPr>
              <a:t>Γιατί</a:t>
            </a:r>
            <a:r>
              <a:rPr sz="2000" spc="210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είναι</a:t>
            </a:r>
            <a:r>
              <a:rPr sz="2000" spc="18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σχετική</a:t>
            </a:r>
            <a:r>
              <a:rPr sz="2000" spc="260" dirty="0">
                <a:solidFill>
                  <a:srgbClr val="000000"/>
                </a:solidFill>
              </a:rPr>
              <a:t> </a:t>
            </a:r>
            <a:r>
              <a:rPr sz="2000" spc="105" dirty="0">
                <a:solidFill>
                  <a:srgbClr val="000000"/>
                </a:solidFill>
              </a:rPr>
              <a:t>η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ενεργειακή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κυβερνοασφάλεια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564640"/>
            <a:ext cx="3497579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173355" algn="l"/>
              </a:tabLst>
            </a:pPr>
            <a:r>
              <a:rPr sz="1250" spc="80" dirty="0">
                <a:latin typeface="Calibri"/>
                <a:cs typeface="Calibri"/>
              </a:rPr>
              <a:t>Με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άλλα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λόγια,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η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ανθεκτικότητα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45" dirty="0">
                <a:latin typeface="Calibri"/>
                <a:cs typeface="Calibri"/>
              </a:rPr>
              <a:t>συνεπάγεται: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24267" y="1824989"/>
            <a:ext cx="5060315" cy="4007485"/>
            <a:chOff x="1124267" y="1824989"/>
            <a:chExt cx="5060315" cy="400748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3810" y="1824989"/>
              <a:ext cx="4910772" cy="400748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43317" y="2395219"/>
              <a:ext cx="2038350" cy="774065"/>
            </a:xfrm>
            <a:custGeom>
              <a:avLst/>
              <a:gdLst/>
              <a:ahLst/>
              <a:cxnLst/>
              <a:rect l="l" t="t" r="r" b="b"/>
              <a:pathLst>
                <a:path w="2038350" h="774064">
                  <a:moveTo>
                    <a:pt x="1169670" y="318134"/>
                  </a:moveTo>
                  <a:lnTo>
                    <a:pt x="2038032" y="318134"/>
                  </a:lnTo>
                  <a:lnTo>
                    <a:pt x="2038032" y="774064"/>
                  </a:lnTo>
                  <a:lnTo>
                    <a:pt x="1169670" y="774064"/>
                  </a:lnTo>
                  <a:lnTo>
                    <a:pt x="1169670" y="318134"/>
                  </a:lnTo>
                </a:path>
                <a:path w="2038350" h="774064">
                  <a:moveTo>
                    <a:pt x="0" y="0"/>
                  </a:moveTo>
                  <a:lnTo>
                    <a:pt x="987425" y="0"/>
                  </a:lnTo>
                  <a:lnTo>
                    <a:pt x="987425" y="455929"/>
                  </a:lnTo>
                  <a:lnTo>
                    <a:pt x="0" y="455929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9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22554" y="6230937"/>
            <a:ext cx="4803775" cy="16129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5080">
              <a:lnSpc>
                <a:spcPts val="570"/>
              </a:lnSpc>
              <a:spcBef>
                <a:spcPts val="15"/>
              </a:spcBef>
            </a:pPr>
            <a:r>
              <a:rPr sz="500" spc="20" dirty="0">
                <a:latin typeface="Calibri"/>
                <a:cs typeface="Calibri"/>
              </a:rPr>
              <a:t>Πηγή: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Flammini, </a:t>
            </a:r>
            <a:r>
              <a:rPr sz="500" spc="15" dirty="0">
                <a:latin typeface="Calibri"/>
                <a:cs typeface="Calibri"/>
              </a:rPr>
              <a:t>κ.ά., </a:t>
            </a:r>
            <a:r>
              <a:rPr sz="500" spc="20" dirty="0">
                <a:latin typeface="Calibri"/>
                <a:cs typeface="Calibri"/>
              </a:rPr>
              <a:t>"Towards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Trustworthy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Autonomous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SystemsTowards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Trustworthy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Autonomous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SystemsIEEE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Transactions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on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Emerging </a:t>
            </a:r>
            <a:r>
              <a:rPr sz="500" spc="15" dirty="0">
                <a:latin typeface="Calibri"/>
                <a:cs typeface="Calibri"/>
              </a:rPr>
              <a:t>Topics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in </a:t>
            </a:r>
            <a:r>
              <a:rPr sz="500" spc="20" dirty="0">
                <a:latin typeface="Calibri"/>
                <a:cs typeface="Calibri"/>
              </a:rPr>
              <a:t>Computing, 2022. 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-15" dirty="0">
                <a:latin typeface="Calibri"/>
                <a:cs typeface="Calibri"/>
              </a:rPr>
              <a:t>http</a:t>
            </a:r>
            <a:r>
              <a:rPr sz="500" spc="-15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org/https://doi.org/10.1109/TETC.2022.3227113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01387" y="6288087"/>
            <a:ext cx="170180" cy="125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44"/>
              </a:lnSpc>
            </a:pP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15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6425882"/>
            <a:ext cx="402336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64084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0" dirty="0">
                <a:solidFill>
                  <a:srgbClr val="000000"/>
                </a:solidFill>
              </a:rPr>
              <a:t>Γιατί</a:t>
            </a:r>
            <a:r>
              <a:rPr sz="2000" spc="210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είναι</a:t>
            </a:r>
            <a:r>
              <a:rPr sz="2000" spc="18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σχετική</a:t>
            </a:r>
            <a:r>
              <a:rPr sz="2000" spc="260" dirty="0">
                <a:solidFill>
                  <a:srgbClr val="000000"/>
                </a:solidFill>
              </a:rPr>
              <a:t> </a:t>
            </a:r>
            <a:r>
              <a:rPr sz="2000" spc="105" dirty="0">
                <a:solidFill>
                  <a:srgbClr val="000000"/>
                </a:solidFill>
              </a:rPr>
              <a:t>η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ενεργειακή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κυβερνοασφάλεια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564640"/>
            <a:ext cx="3497579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173355" algn="l"/>
              </a:tabLst>
            </a:pPr>
            <a:r>
              <a:rPr sz="1250" spc="80" dirty="0">
                <a:latin typeface="Calibri"/>
                <a:cs typeface="Calibri"/>
              </a:rPr>
              <a:t>Με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άλλα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λόγια,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η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ανθεκτικότητα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45" dirty="0">
                <a:latin typeface="Calibri"/>
                <a:cs typeface="Calibri"/>
              </a:rPr>
              <a:t>συνεπάγεται: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24267" y="1824989"/>
            <a:ext cx="5135880" cy="4091304"/>
            <a:chOff x="1124267" y="1824989"/>
            <a:chExt cx="5135880" cy="4091304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3810" y="1824989"/>
              <a:ext cx="4910772" cy="400748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87905" y="1925319"/>
              <a:ext cx="3972560" cy="3183890"/>
            </a:xfrm>
            <a:custGeom>
              <a:avLst/>
              <a:gdLst/>
              <a:ahLst/>
              <a:cxnLst/>
              <a:rect l="l" t="t" r="r" b="b"/>
              <a:pathLst>
                <a:path w="3972560" h="3183890">
                  <a:moveTo>
                    <a:pt x="3972242" y="880110"/>
                  </a:moveTo>
                  <a:lnTo>
                    <a:pt x="3972229" y="0"/>
                  </a:lnTo>
                  <a:lnTo>
                    <a:pt x="0" y="0"/>
                  </a:lnTo>
                  <a:lnTo>
                    <a:pt x="0" y="880110"/>
                  </a:lnTo>
                  <a:lnTo>
                    <a:pt x="835660" y="880110"/>
                  </a:lnTo>
                  <a:lnTo>
                    <a:pt x="835660" y="1404620"/>
                  </a:lnTo>
                  <a:lnTo>
                    <a:pt x="94615" y="1404620"/>
                  </a:lnTo>
                  <a:lnTo>
                    <a:pt x="94615" y="1807210"/>
                  </a:lnTo>
                  <a:lnTo>
                    <a:pt x="370205" y="1807210"/>
                  </a:lnTo>
                  <a:lnTo>
                    <a:pt x="370205" y="1924050"/>
                  </a:lnTo>
                  <a:lnTo>
                    <a:pt x="370205" y="3183890"/>
                  </a:lnTo>
                  <a:lnTo>
                    <a:pt x="3920807" y="3183890"/>
                  </a:lnTo>
                  <a:lnTo>
                    <a:pt x="3920807" y="1924050"/>
                  </a:lnTo>
                  <a:lnTo>
                    <a:pt x="3972242" y="1924050"/>
                  </a:lnTo>
                  <a:lnTo>
                    <a:pt x="3972242" y="1807210"/>
                  </a:lnTo>
                  <a:lnTo>
                    <a:pt x="3972242" y="1404620"/>
                  </a:lnTo>
                  <a:lnTo>
                    <a:pt x="3972242" y="880110"/>
                  </a:lnTo>
                  <a:close/>
                </a:path>
              </a:pathLst>
            </a:custGeom>
            <a:solidFill>
              <a:srgbClr val="FFFFFF">
                <a:alpha val="854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12987" y="2713354"/>
              <a:ext cx="868680" cy="455930"/>
            </a:xfrm>
            <a:custGeom>
              <a:avLst/>
              <a:gdLst/>
              <a:ahLst/>
              <a:cxnLst/>
              <a:rect l="l" t="t" r="r" b="b"/>
              <a:pathLst>
                <a:path w="868680" h="455930">
                  <a:moveTo>
                    <a:pt x="0" y="0"/>
                  </a:moveTo>
                  <a:lnTo>
                    <a:pt x="868362" y="0"/>
                  </a:lnTo>
                  <a:lnTo>
                    <a:pt x="868362" y="455930"/>
                  </a:lnTo>
                  <a:lnTo>
                    <a:pt x="0" y="45593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9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57094" y="2223769"/>
              <a:ext cx="140970" cy="369570"/>
            </a:xfrm>
            <a:custGeom>
              <a:avLst/>
              <a:gdLst/>
              <a:ahLst/>
              <a:cxnLst/>
              <a:rect l="l" t="t" r="r" b="b"/>
              <a:pathLst>
                <a:path w="140969" h="369569">
                  <a:moveTo>
                    <a:pt x="140652" y="0"/>
                  </a:moveTo>
                  <a:lnTo>
                    <a:pt x="0" y="0"/>
                  </a:lnTo>
                  <a:lnTo>
                    <a:pt x="0" y="369252"/>
                  </a:lnTo>
                  <a:lnTo>
                    <a:pt x="140652" y="369252"/>
                  </a:lnTo>
                  <a:lnTo>
                    <a:pt x="140652" y="0"/>
                  </a:lnTo>
                  <a:close/>
                </a:path>
              </a:pathLst>
            </a:custGeom>
            <a:solidFill>
              <a:srgbClr val="FFFFFF">
                <a:alpha val="854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43317" y="2395219"/>
              <a:ext cx="3531870" cy="3502025"/>
            </a:xfrm>
            <a:custGeom>
              <a:avLst/>
              <a:gdLst/>
              <a:ahLst/>
              <a:cxnLst/>
              <a:rect l="l" t="t" r="r" b="b"/>
              <a:pathLst>
                <a:path w="3531870" h="3502025">
                  <a:moveTo>
                    <a:pt x="0" y="0"/>
                  </a:moveTo>
                  <a:lnTo>
                    <a:pt x="987425" y="0"/>
                  </a:lnTo>
                  <a:lnTo>
                    <a:pt x="987425" y="455929"/>
                  </a:lnTo>
                  <a:lnTo>
                    <a:pt x="0" y="455929"/>
                  </a:lnTo>
                  <a:lnTo>
                    <a:pt x="0" y="0"/>
                  </a:lnTo>
                </a:path>
                <a:path w="3531870" h="3502025">
                  <a:moveTo>
                    <a:pt x="414019" y="1283652"/>
                  </a:moveTo>
                  <a:lnTo>
                    <a:pt x="1514792" y="1283652"/>
                  </a:lnTo>
                  <a:lnTo>
                    <a:pt x="1514792" y="3502025"/>
                  </a:lnTo>
                  <a:lnTo>
                    <a:pt x="414019" y="3502025"/>
                  </a:lnTo>
                  <a:lnTo>
                    <a:pt x="414019" y="1283652"/>
                  </a:lnTo>
                </a:path>
                <a:path w="3531870" h="3502025">
                  <a:moveTo>
                    <a:pt x="1597342" y="2618740"/>
                  </a:moveTo>
                  <a:lnTo>
                    <a:pt x="3531870" y="2618740"/>
                  </a:lnTo>
                  <a:lnTo>
                    <a:pt x="3531870" y="3327082"/>
                  </a:lnTo>
                  <a:lnTo>
                    <a:pt x="1597342" y="3327082"/>
                  </a:lnTo>
                  <a:lnTo>
                    <a:pt x="1597342" y="2618740"/>
                  </a:lnTo>
                </a:path>
              </a:pathLst>
            </a:custGeom>
            <a:ln w="38100">
              <a:solidFill>
                <a:srgbClr val="FF9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2554" y="6230937"/>
            <a:ext cx="4803775" cy="16129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5080">
              <a:lnSpc>
                <a:spcPts val="570"/>
              </a:lnSpc>
              <a:spcBef>
                <a:spcPts val="15"/>
              </a:spcBef>
            </a:pPr>
            <a:r>
              <a:rPr sz="500" spc="20" dirty="0">
                <a:latin typeface="Calibri"/>
                <a:cs typeface="Calibri"/>
              </a:rPr>
              <a:t>Πηγή: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Flammini, </a:t>
            </a:r>
            <a:r>
              <a:rPr sz="500" spc="15" dirty="0">
                <a:latin typeface="Calibri"/>
                <a:cs typeface="Calibri"/>
              </a:rPr>
              <a:t>κ.ά., </a:t>
            </a:r>
            <a:r>
              <a:rPr sz="500" spc="20" dirty="0">
                <a:latin typeface="Calibri"/>
                <a:cs typeface="Calibri"/>
              </a:rPr>
              <a:t>"Towards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Trustworthy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Autonomous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SystemsTowards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Trustworthy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Autonomous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SystemsIEEE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Transactions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on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Emerging </a:t>
            </a:r>
            <a:r>
              <a:rPr sz="500" spc="15" dirty="0">
                <a:latin typeface="Calibri"/>
                <a:cs typeface="Calibri"/>
              </a:rPr>
              <a:t>Topics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in </a:t>
            </a:r>
            <a:r>
              <a:rPr sz="500" spc="20" dirty="0">
                <a:latin typeface="Calibri"/>
                <a:cs typeface="Calibri"/>
              </a:rPr>
              <a:t>Computing, 2022. 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-15" dirty="0">
                <a:latin typeface="Calibri"/>
                <a:cs typeface="Calibri"/>
              </a:rPr>
              <a:t>http</a:t>
            </a:r>
            <a:r>
              <a:rPr sz="500" spc="-15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org/https://doi.org/10.1109/TETC.2022.3227113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01387" y="6288087"/>
            <a:ext cx="170180" cy="125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44"/>
              </a:lnSpc>
            </a:pPr>
            <a:r>
              <a:rPr sz="750" dirty="0">
                <a:solidFill>
                  <a:srgbClr val="FFFFFF"/>
                </a:solidFill>
                <a:latin typeface="Calibri"/>
                <a:cs typeface="Calibri"/>
              </a:rPr>
              <a:t>16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2554" y="6425882"/>
            <a:ext cx="402336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275059" y="286067"/>
            <a:ext cx="673100" cy="54190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945"/>
              </a:lnSpc>
            </a:pPr>
            <a:r>
              <a:rPr sz="5100" spc="415" dirty="0">
                <a:solidFill>
                  <a:srgbClr val="D8D8D8"/>
                </a:solidFill>
                <a:latin typeface="Calibri"/>
                <a:cs typeface="Calibri"/>
              </a:rPr>
              <a:t>ΣΗΜΑΝΤΙΚΟΤΗΤΑ</a:t>
            </a:r>
            <a:endParaRPr sz="51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27603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45" dirty="0">
                <a:solidFill>
                  <a:srgbClr val="000000"/>
                </a:solidFill>
              </a:rPr>
              <a:t>Τελικές</a:t>
            </a:r>
            <a:r>
              <a:rPr sz="2000" spc="215" dirty="0">
                <a:solidFill>
                  <a:srgbClr val="000000"/>
                </a:solidFill>
              </a:rPr>
              <a:t> </a:t>
            </a:r>
            <a:r>
              <a:rPr sz="2000" spc="170" dirty="0">
                <a:solidFill>
                  <a:srgbClr val="000000"/>
                </a:solidFill>
              </a:rPr>
              <a:t>παρατηρήσεις</a:t>
            </a:r>
            <a:endParaRPr sz="2000"/>
          </a:p>
        </p:txBody>
      </p:sp>
      <p:sp>
        <p:nvSpPr>
          <p:cNvPr id="9" name="object 9"/>
          <p:cNvSpPr txBox="1"/>
          <p:nvPr/>
        </p:nvSpPr>
        <p:spPr>
          <a:xfrm>
            <a:off x="691515" y="1541779"/>
            <a:ext cx="6621145" cy="1291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76200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95" dirty="0">
                <a:latin typeface="Calibri"/>
                <a:cs typeface="Calibri"/>
              </a:rPr>
              <a:t>Οι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ενεργειακές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υποδομές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αποτελούν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θεμελιώδη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συστήματα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για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την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κοινωνική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οικονομική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ευημερία</a:t>
            </a:r>
            <a:endParaRPr sz="14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70"/>
              </a:spcBef>
              <a:buSzPct val="144000"/>
              <a:buFont typeface="Arial"/>
              <a:buChar char="•"/>
              <a:tabLst>
                <a:tab pos="396240" algn="l"/>
              </a:tabLst>
            </a:pPr>
            <a:r>
              <a:rPr sz="1250" spc="85" dirty="0">
                <a:latin typeface="Calibri"/>
                <a:cs typeface="Calibri"/>
              </a:rPr>
              <a:t>Όλοι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προαπαιτούν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ενέργεια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να</a:t>
            </a:r>
            <a:r>
              <a:rPr sz="125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ζήσουν</a:t>
            </a:r>
            <a:endParaRPr sz="125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1035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spc="90" dirty="0">
                <a:latin typeface="Calibri"/>
                <a:cs typeface="Calibri"/>
              </a:rPr>
              <a:t>Όλες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οι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οργανώσεις,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οι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εταιρείες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θεσμικά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όργανα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προαπαιτούν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ενέργεια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να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λειτουργήσουν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83937" y="5121592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2895759"/>
            <a:ext cx="6799580" cy="256857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965200" indent="-182245">
              <a:lnSpc>
                <a:spcPct val="100000"/>
              </a:lnSpc>
              <a:spcBef>
                <a:spcPts val="455"/>
              </a:spcBef>
              <a:buSzPct val="144000"/>
              <a:buFont typeface="Arial"/>
              <a:buChar char="•"/>
              <a:tabLst>
                <a:tab pos="965200" algn="l"/>
              </a:tabLst>
            </a:pPr>
            <a:r>
              <a:rPr sz="1250" spc="90" dirty="0">
                <a:latin typeface="Calibri"/>
                <a:cs typeface="Calibri"/>
              </a:rPr>
              <a:t>Όλες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οι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κρίσιμες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υποδομές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προαπαιτούν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ενέργεια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να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λειτουργήσουν</a:t>
            </a:r>
            <a:endParaRPr sz="1250">
              <a:latin typeface="Calibri"/>
              <a:cs typeface="Calibri"/>
            </a:endParaRPr>
          </a:p>
          <a:p>
            <a:pPr marL="673100" marR="221615" indent="-91440">
              <a:lnSpc>
                <a:spcPct val="100000"/>
              </a:lnSpc>
              <a:spcBef>
                <a:spcPts val="117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742315" algn="l"/>
              </a:tabLst>
            </a:pPr>
            <a:r>
              <a:rPr sz="1400" spc="95" dirty="0">
                <a:latin typeface="Calibri"/>
                <a:cs typeface="Calibri"/>
              </a:rPr>
              <a:t>Δυστυχώς,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συστήματα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αυτά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ευάλωτα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πολλαπλούς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τύπους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επιθέσεων.</a:t>
            </a:r>
            <a:endParaRPr sz="1400">
              <a:latin typeface="Calibri"/>
              <a:cs typeface="Calibri"/>
            </a:endParaRPr>
          </a:p>
          <a:p>
            <a:pPr marL="965835" marR="46355" lvl="1" indent="-182880">
              <a:lnSpc>
                <a:spcPct val="100000"/>
              </a:lnSpc>
              <a:spcBef>
                <a:spcPts val="1095"/>
              </a:spcBef>
              <a:buSzPct val="144000"/>
              <a:buFont typeface="Arial"/>
              <a:buChar char="•"/>
              <a:tabLst>
                <a:tab pos="965835" algn="l"/>
              </a:tabLst>
            </a:pPr>
            <a:r>
              <a:rPr sz="1250" spc="80" dirty="0">
                <a:latin typeface="Calibri"/>
                <a:cs typeface="Calibri"/>
              </a:rPr>
              <a:t>Ο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αριθμός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των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περιστατικών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αυξάνεται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κάθε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χρόνο,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με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τον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πρόσθετο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κίνδυνο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να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επηρεαστούν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υποδομές,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συστήματα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ή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45" dirty="0">
                <a:latin typeface="Calibri"/>
                <a:cs typeface="Calibri"/>
              </a:rPr>
              <a:t>εξαρτήματα.</a:t>
            </a:r>
            <a:endParaRPr sz="12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60"/>
              </a:spcBef>
              <a:buFont typeface="Arial"/>
              <a:buChar char="•"/>
            </a:pPr>
            <a:endParaRPr sz="900">
              <a:latin typeface="Calibri"/>
              <a:cs typeface="Calibri"/>
            </a:endParaRPr>
          </a:p>
          <a:p>
            <a:pPr marL="673100" marR="5080" indent="-91440">
              <a:lnSpc>
                <a:spcPct val="100000"/>
              </a:lnSpc>
              <a:buClr>
                <a:srgbClr val="FFBA00"/>
              </a:buClr>
              <a:buSzPct val="142857"/>
              <a:buFont typeface="Arial"/>
              <a:buChar char="•"/>
              <a:tabLst>
                <a:tab pos="742315" algn="l"/>
              </a:tabLst>
            </a:pPr>
            <a:r>
              <a:rPr sz="1400" spc="75" dirty="0">
                <a:latin typeface="Calibri"/>
                <a:cs typeface="Calibri"/>
              </a:rPr>
              <a:t>Από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την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άποψη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αυτή,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είναι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ουσιώδες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να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διασφαλιστούν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οι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ελάχιστες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αρχές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ανθεκτικότητας</a:t>
            </a:r>
            <a:endParaRPr sz="1400">
              <a:latin typeface="Calibri"/>
              <a:cs typeface="Calibri"/>
            </a:endParaRPr>
          </a:p>
          <a:p>
            <a:pPr marL="965835" lvl="1" indent="-182880">
              <a:lnSpc>
                <a:spcPct val="100000"/>
              </a:lnSpc>
              <a:spcBef>
                <a:spcPts val="1070"/>
              </a:spcBef>
              <a:buSzPct val="144000"/>
              <a:buFont typeface="Arial"/>
              <a:buChar char="•"/>
              <a:tabLst>
                <a:tab pos="965835" algn="l"/>
              </a:tabLst>
            </a:pPr>
            <a:r>
              <a:rPr sz="1250" spc="140" dirty="0">
                <a:latin typeface="Calibri"/>
                <a:cs typeface="Calibri"/>
              </a:rPr>
              <a:t>Που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υπόκεινται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σε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ανίχνευση,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αντίδραση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και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ανάκτηση</a:t>
            </a:r>
            <a:endParaRPr sz="1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1080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7812" y="1516697"/>
                  </a:moveTo>
                  <a:lnTo>
                    <a:pt x="1500504" y="1523364"/>
                  </a:lnTo>
                  <a:lnTo>
                    <a:pt x="1456690" y="1541462"/>
                  </a:lnTo>
                  <a:lnTo>
                    <a:pt x="1419225" y="1570037"/>
                  </a:lnTo>
                  <a:lnTo>
                    <a:pt x="1390015" y="1607502"/>
                  </a:lnTo>
                  <a:lnTo>
                    <a:pt x="1371282" y="1652904"/>
                  </a:lnTo>
                  <a:lnTo>
                    <a:pt x="976629" y="3108325"/>
                  </a:lnTo>
                  <a:lnTo>
                    <a:pt x="4127" y="6844347"/>
                  </a:lnTo>
                  <a:lnTo>
                    <a:pt x="317" y="6857047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5945"/>
                  </a:lnTo>
                  <a:lnTo>
                    <a:pt x="1396682" y="1660525"/>
                  </a:lnTo>
                  <a:lnTo>
                    <a:pt x="1417954" y="1614487"/>
                  </a:lnTo>
                  <a:lnTo>
                    <a:pt x="1450975" y="1578292"/>
                  </a:lnTo>
                  <a:lnTo>
                    <a:pt x="1493202" y="1554162"/>
                  </a:lnTo>
                  <a:lnTo>
                    <a:pt x="1541145" y="1543367"/>
                  </a:lnTo>
                  <a:lnTo>
                    <a:pt x="1643062" y="1543367"/>
                  </a:lnTo>
                  <a:lnTo>
                    <a:pt x="1631315" y="1536064"/>
                  </a:lnTo>
                  <a:lnTo>
                    <a:pt x="1596707" y="1523364"/>
                  </a:lnTo>
                  <a:lnTo>
                    <a:pt x="1547812" y="1516697"/>
                  </a:lnTo>
                  <a:close/>
                </a:path>
                <a:path w="2555875" h="6858000">
                  <a:moveTo>
                    <a:pt x="1643062" y="1543367"/>
                  </a:moveTo>
                  <a:lnTo>
                    <a:pt x="1541145" y="1543367"/>
                  </a:lnTo>
                  <a:lnTo>
                    <a:pt x="1591627" y="1548764"/>
                  </a:lnTo>
                  <a:lnTo>
                    <a:pt x="1620837" y="1559877"/>
                  </a:lnTo>
                  <a:lnTo>
                    <a:pt x="1669415" y="1597025"/>
                  </a:lnTo>
                  <a:lnTo>
                    <a:pt x="1700212" y="1651000"/>
                  </a:lnTo>
                  <a:lnTo>
                    <a:pt x="1707832" y="1711960"/>
                  </a:lnTo>
                  <a:lnTo>
                    <a:pt x="1702435" y="1743392"/>
                  </a:lnTo>
                  <a:lnTo>
                    <a:pt x="1442720" y="2701290"/>
                  </a:lnTo>
                  <a:lnTo>
                    <a:pt x="1436052" y="2750185"/>
                  </a:lnTo>
                  <a:lnTo>
                    <a:pt x="1442720" y="2797492"/>
                  </a:lnTo>
                  <a:lnTo>
                    <a:pt x="1460817" y="2840990"/>
                  </a:lnTo>
                  <a:lnTo>
                    <a:pt x="1489392" y="2878454"/>
                  </a:lnTo>
                  <a:lnTo>
                    <a:pt x="1526857" y="2907665"/>
                  </a:lnTo>
                  <a:lnTo>
                    <a:pt x="1572577" y="2926397"/>
                  </a:lnTo>
                  <a:lnTo>
                    <a:pt x="1624329" y="2932429"/>
                  </a:lnTo>
                  <a:lnTo>
                    <a:pt x="1674495" y="2924175"/>
                  </a:lnTo>
                  <a:lnTo>
                    <a:pt x="1710054" y="2907982"/>
                  </a:lnTo>
                  <a:lnTo>
                    <a:pt x="1623377" y="2907982"/>
                  </a:lnTo>
                  <a:lnTo>
                    <a:pt x="1578927" y="2902267"/>
                  </a:lnTo>
                  <a:lnTo>
                    <a:pt x="1532890" y="2881312"/>
                  </a:lnTo>
                  <a:lnTo>
                    <a:pt x="1496377" y="2847975"/>
                  </a:lnTo>
                  <a:lnTo>
                    <a:pt x="1472247" y="2805747"/>
                  </a:lnTo>
                  <a:lnTo>
                    <a:pt x="1461770" y="2757804"/>
                  </a:lnTo>
                  <a:lnTo>
                    <a:pt x="1466850" y="2707640"/>
                  </a:lnTo>
                  <a:lnTo>
                    <a:pt x="1726565" y="1749742"/>
                  </a:lnTo>
                  <a:lnTo>
                    <a:pt x="1732597" y="1714182"/>
                  </a:lnTo>
                  <a:lnTo>
                    <a:pt x="1723390" y="1643379"/>
                  </a:lnTo>
                  <a:lnTo>
                    <a:pt x="1687829" y="1579879"/>
                  </a:lnTo>
                  <a:lnTo>
                    <a:pt x="1661795" y="1555114"/>
                  </a:lnTo>
                  <a:lnTo>
                    <a:pt x="1643062" y="1543367"/>
                  </a:lnTo>
                  <a:close/>
                </a:path>
                <a:path w="2555875" h="6858000">
                  <a:moveTo>
                    <a:pt x="2555557" y="0"/>
                  </a:moveTo>
                  <a:lnTo>
                    <a:pt x="2528570" y="0"/>
                  </a:lnTo>
                  <a:lnTo>
                    <a:pt x="2105892" y="1541462"/>
                  </a:lnTo>
                  <a:lnTo>
                    <a:pt x="1763395" y="2816860"/>
                  </a:lnTo>
                  <a:lnTo>
                    <a:pt x="1738629" y="2854642"/>
                  </a:lnTo>
                  <a:lnTo>
                    <a:pt x="1705292" y="2882900"/>
                  </a:lnTo>
                  <a:lnTo>
                    <a:pt x="1666240" y="2900997"/>
                  </a:lnTo>
                  <a:lnTo>
                    <a:pt x="1623377" y="2907982"/>
                  </a:lnTo>
                  <a:lnTo>
                    <a:pt x="1710054" y="2907982"/>
                  </a:lnTo>
                  <a:lnTo>
                    <a:pt x="1720215" y="2902902"/>
                  </a:lnTo>
                  <a:lnTo>
                    <a:pt x="1758950" y="2869882"/>
                  </a:lnTo>
                  <a:lnTo>
                    <a:pt x="1787525" y="2825750"/>
                  </a:lnTo>
                  <a:lnTo>
                    <a:pt x="1787525" y="2824479"/>
                  </a:lnTo>
                  <a:lnTo>
                    <a:pt x="2130107" y="1547495"/>
                  </a:lnTo>
                  <a:lnTo>
                    <a:pt x="255555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1215072"/>
            <a:ext cx="3175635" cy="41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204" dirty="0">
                <a:solidFill>
                  <a:srgbClr val="FFBA00"/>
                </a:solidFill>
              </a:rPr>
              <a:t>Αναφορές</a:t>
            </a:r>
            <a:r>
              <a:rPr sz="2550" spc="275" dirty="0">
                <a:solidFill>
                  <a:srgbClr val="FFBA00"/>
                </a:solidFill>
              </a:rPr>
              <a:t> </a:t>
            </a:r>
            <a:r>
              <a:rPr sz="2550" spc="150" dirty="0">
                <a:solidFill>
                  <a:srgbClr val="FFBA00"/>
                </a:solidFill>
              </a:rPr>
              <a:t>και</a:t>
            </a:r>
            <a:r>
              <a:rPr sz="2550" spc="235" dirty="0">
                <a:solidFill>
                  <a:srgbClr val="FFBA00"/>
                </a:solidFill>
              </a:rPr>
              <a:t> </a:t>
            </a:r>
            <a:r>
              <a:rPr sz="2550" spc="180" dirty="0">
                <a:solidFill>
                  <a:srgbClr val="FFBA00"/>
                </a:solidFill>
              </a:rPr>
              <a:t>πηγές</a:t>
            </a:r>
            <a:endParaRPr sz="2550"/>
          </a:p>
        </p:txBody>
      </p:sp>
      <p:sp>
        <p:nvSpPr>
          <p:cNvPr id="9" name="object 9"/>
          <p:cNvSpPr txBox="1"/>
          <p:nvPr/>
        </p:nvSpPr>
        <p:spPr>
          <a:xfrm>
            <a:off x="875030" y="2128837"/>
            <a:ext cx="112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BA00"/>
                </a:solidFill>
                <a:latin typeface="Calibri"/>
                <a:cs typeface="Calibri"/>
              </a:rPr>
              <a:t>1</a:t>
            </a: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9350" y="2166937"/>
            <a:ext cx="2225040" cy="18351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ct val="72900"/>
              </a:lnSpc>
              <a:spcBef>
                <a:spcPts val="295"/>
              </a:spcBef>
            </a:pPr>
            <a:r>
              <a:rPr sz="600" spc="25" dirty="0">
                <a:latin typeface="Calibri"/>
                <a:cs typeface="Calibri"/>
              </a:rPr>
              <a:t>Ορισμένα </a:t>
            </a:r>
            <a:r>
              <a:rPr sz="600" spc="20" dirty="0">
                <a:latin typeface="Calibri"/>
                <a:cs typeface="Calibri"/>
              </a:rPr>
              <a:t>στ</a:t>
            </a:r>
            <a:r>
              <a:rPr sz="600" spc="20" dirty="0">
                <a:latin typeface="Calibri"/>
                <a:cs typeface="Calibri"/>
                <a:hlinkClick r:id="rId5"/>
              </a:rPr>
              <a:t>οιχεία </a:t>
            </a:r>
            <a:r>
              <a:rPr sz="600" spc="25" dirty="0">
                <a:latin typeface="Calibri"/>
                <a:cs typeface="Calibri"/>
                <a:hlinkClick r:id="rId5"/>
              </a:rPr>
              <a:t>αποδίδον</a:t>
            </a:r>
            <a:r>
              <a:rPr sz="600" spc="25" dirty="0">
                <a:latin typeface="Calibri"/>
                <a:cs typeface="Calibri"/>
              </a:rPr>
              <a:t>ται </a:t>
            </a:r>
            <a:r>
              <a:rPr sz="600" spc="30" dirty="0">
                <a:latin typeface="Calibri"/>
                <a:cs typeface="Calibri"/>
              </a:rPr>
              <a:t>από </a:t>
            </a:r>
            <a:r>
              <a:rPr sz="600" spc="25" dirty="0">
                <a:latin typeface="Calibri"/>
                <a:cs typeface="Calibri"/>
              </a:rPr>
              <a:t>το </a:t>
            </a:r>
            <a:r>
              <a:rPr sz="600" spc="20" dirty="0">
                <a:latin typeface="Calibri"/>
                <a:cs typeface="Calibri"/>
              </a:rPr>
              <a:t>Vecteezy, </a:t>
            </a:r>
            <a:r>
              <a:rPr sz="600" spc="25" dirty="0">
                <a:latin typeface="Calibri"/>
                <a:cs typeface="Calibri"/>
              </a:rPr>
              <a:t>URL: </a:t>
            </a:r>
            <a:r>
              <a:rPr sz="6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 </a:t>
            </a:r>
            <a:r>
              <a:rPr sz="6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 </a:t>
            </a:r>
            <a:r>
              <a:rPr sz="600" spc="-12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6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ευχαριστώ</a:t>
            </a:r>
            <a:r>
              <a:rPr sz="6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!</a:t>
            </a:r>
            <a:r>
              <a:rPr sz="6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www.vecteezy.co</a:t>
            </a:r>
            <a:r>
              <a:rPr sz="6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m/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5030" y="2373629"/>
            <a:ext cx="1028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2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8714" y="2376804"/>
            <a:ext cx="1496060" cy="25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4100"/>
              </a:lnSpc>
              <a:spcBef>
                <a:spcPts val="100"/>
              </a:spcBef>
            </a:pPr>
            <a:r>
              <a:rPr sz="550" spc="40" dirty="0">
                <a:latin typeface="Calibri"/>
                <a:cs typeface="Calibri"/>
              </a:rPr>
              <a:t>DeepL </a:t>
            </a:r>
            <a:r>
              <a:rPr sz="550" spc="30" dirty="0">
                <a:latin typeface="Calibri"/>
                <a:cs typeface="Calibri"/>
              </a:rPr>
              <a:t>(λογισμικό </a:t>
            </a:r>
            <a:r>
              <a:rPr sz="550" spc="25" dirty="0">
                <a:latin typeface="Calibri"/>
                <a:cs typeface="Calibri"/>
              </a:rPr>
              <a:t>μηχανικής </a:t>
            </a:r>
            <a:r>
              <a:rPr sz="550" spc="30" dirty="0">
                <a:latin typeface="Calibri"/>
                <a:cs typeface="Calibri"/>
              </a:rPr>
              <a:t>μετάφρασης ΤΝ) </a:t>
            </a:r>
            <a:r>
              <a:rPr sz="550" spc="-114" dirty="0">
                <a:latin typeface="Calibri"/>
                <a:cs typeface="Calibri"/>
              </a:rPr>
              <a:t> </a:t>
            </a:r>
            <a:r>
              <a:rPr sz="550" spc="20" dirty="0">
                <a:latin typeface="Calibri"/>
                <a:cs typeface="Calibri"/>
              </a:rPr>
              <a:t>URL:</a:t>
            </a:r>
            <a:r>
              <a:rPr sz="550" dirty="0">
                <a:latin typeface="Calibri"/>
                <a:cs typeface="Calibri"/>
              </a:rPr>
              <a:t> </a:t>
            </a:r>
            <a:r>
              <a:rPr sz="550" spc="10" dirty="0">
                <a:solidFill>
                  <a:srgbClr val="87872D"/>
                </a:solidFill>
                <a:latin typeface="Calibri"/>
                <a:cs typeface="Calibri"/>
              </a:rPr>
              <a:t>://</a:t>
            </a:r>
            <a:r>
              <a:rPr sz="550" spc="10" dirty="0">
                <a:solidFill>
                  <a:srgbClr val="87872D"/>
                </a:solidFill>
                <a:latin typeface="Calibri"/>
                <a:cs typeface="Calibri"/>
                <a:hlinkClick r:id="rId6"/>
              </a:rPr>
              <a:t>www.deepl.com/transla</a:t>
            </a:r>
            <a:r>
              <a:rPr sz="550" spc="10" dirty="0">
                <a:solidFill>
                  <a:srgbClr val="87872D"/>
                </a:solidFill>
                <a:latin typeface="Calibri"/>
                <a:cs typeface="Calibri"/>
              </a:rPr>
              <a:t>tor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23022" y="2614295"/>
            <a:ext cx="892175" cy="0"/>
          </a:xfrm>
          <a:custGeom>
            <a:avLst/>
            <a:gdLst/>
            <a:ahLst/>
            <a:cxnLst/>
            <a:rect l="l" t="t" r="r" b="b"/>
            <a:pathLst>
              <a:path w="892175">
                <a:moveTo>
                  <a:pt x="0" y="0"/>
                </a:moveTo>
                <a:lnTo>
                  <a:pt x="892175" y="0"/>
                </a:lnTo>
              </a:path>
            </a:pathLst>
          </a:custGeom>
          <a:ln w="4127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75030" y="2645092"/>
            <a:ext cx="112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BA00"/>
                </a:solidFill>
                <a:latin typeface="Calibri"/>
                <a:cs typeface="Calibri"/>
              </a:rPr>
              <a:t>3</a:t>
            </a: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9350" y="2683192"/>
            <a:ext cx="6157595" cy="19431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610"/>
              </a:lnSpc>
              <a:spcBef>
                <a:spcPts val="210"/>
              </a:spcBef>
            </a:pPr>
            <a:r>
              <a:rPr sz="600" spc="30" dirty="0">
                <a:latin typeface="Calibri"/>
                <a:cs typeface="Calibri"/>
              </a:rPr>
              <a:t>IEA, </a:t>
            </a:r>
            <a:r>
              <a:rPr sz="600" spc="35" dirty="0">
                <a:latin typeface="Calibri"/>
                <a:cs typeface="Calibri"/>
              </a:rPr>
              <a:t>Year-on-year </a:t>
            </a:r>
            <a:r>
              <a:rPr sz="600" spc="40" dirty="0">
                <a:latin typeface="Calibri"/>
                <a:cs typeface="Calibri"/>
              </a:rPr>
              <a:t>change </a:t>
            </a:r>
            <a:r>
              <a:rPr sz="600" spc="30" dirty="0">
                <a:latin typeface="Calibri"/>
                <a:cs typeface="Calibri"/>
              </a:rPr>
              <a:t>in electricity </a:t>
            </a:r>
            <a:r>
              <a:rPr sz="600" spc="45" dirty="0">
                <a:latin typeface="Calibri"/>
                <a:cs typeface="Calibri"/>
              </a:rPr>
              <a:t>demand </a:t>
            </a:r>
            <a:r>
              <a:rPr sz="600" spc="40" dirty="0">
                <a:latin typeface="Calibri"/>
                <a:cs typeface="Calibri"/>
              </a:rPr>
              <a:t>by </a:t>
            </a:r>
            <a:r>
              <a:rPr sz="600" spc="30" dirty="0">
                <a:latin typeface="Calibri"/>
                <a:cs typeface="Calibri"/>
              </a:rPr>
              <a:t>region, </a:t>
            </a:r>
            <a:r>
              <a:rPr sz="600" spc="40" dirty="0">
                <a:latin typeface="Calibri"/>
                <a:cs typeface="Calibri"/>
              </a:rPr>
              <a:t>2019-2025, </a:t>
            </a:r>
            <a:r>
              <a:rPr sz="600" spc="30" dirty="0">
                <a:latin typeface="Calibri"/>
                <a:cs typeface="Calibri"/>
              </a:rPr>
              <a:t>IEA, </a:t>
            </a:r>
            <a:r>
              <a:rPr sz="600" spc="35" dirty="0">
                <a:latin typeface="Calibri"/>
                <a:cs typeface="Calibri"/>
              </a:rPr>
              <a:t>Παρίσι, </a:t>
            </a:r>
            <a:r>
              <a:rPr sz="600" spc="30" dirty="0">
                <a:latin typeface="Calibri"/>
                <a:cs typeface="Calibri"/>
              </a:rPr>
              <a:t>IEA. </a:t>
            </a:r>
            <a:r>
              <a:rPr sz="600" spc="40" dirty="0">
                <a:latin typeface="Calibri"/>
                <a:cs typeface="Calibri"/>
              </a:rPr>
              <a:t>Αδειοδότηση: </a:t>
            </a:r>
            <a:r>
              <a:rPr sz="600" spc="75" dirty="0">
                <a:latin typeface="Calibri"/>
                <a:cs typeface="Calibri"/>
              </a:rPr>
              <a:t>CC </a:t>
            </a:r>
            <a:r>
              <a:rPr sz="600" spc="45" dirty="0">
                <a:latin typeface="Calibri"/>
                <a:cs typeface="Calibri"/>
              </a:rPr>
              <a:t>BY </a:t>
            </a:r>
            <a:r>
              <a:rPr sz="600" spc="30" dirty="0">
                <a:latin typeface="Calibri"/>
                <a:cs typeface="Calibri"/>
              </a:rPr>
              <a:t>4.0, </a:t>
            </a:r>
            <a:r>
              <a:rPr sz="600" spc="40" dirty="0">
                <a:latin typeface="Calibri"/>
                <a:cs typeface="Calibri"/>
              </a:rPr>
              <a:t>URL: </a:t>
            </a:r>
            <a:r>
              <a:rPr sz="600" spc="25" dirty="0">
                <a:latin typeface="Calibri"/>
                <a:cs typeface="Calibri"/>
              </a:rPr>
              <a:t>https://</a:t>
            </a:r>
            <a:r>
              <a:rPr sz="6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www.iea.org/data-and-statistics/charts/ye</a:t>
            </a:r>
            <a:r>
              <a:rPr sz="6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ar-on</a:t>
            </a:r>
            <a:r>
              <a:rPr sz="600" spc="25" dirty="0">
                <a:solidFill>
                  <a:srgbClr val="87872D"/>
                </a:solidFill>
                <a:latin typeface="Calibri"/>
                <a:cs typeface="Calibri"/>
              </a:rPr>
              <a:t>- </a:t>
            </a:r>
            <a:r>
              <a:rPr sz="600" spc="3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6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year-change-in-electricity-demand-by-region-20</a:t>
            </a:r>
            <a:r>
              <a:rPr sz="6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19-2025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5030" y="2902584"/>
            <a:ext cx="112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BA00"/>
                </a:solidFill>
                <a:latin typeface="Calibri"/>
                <a:cs typeface="Calibri"/>
              </a:rPr>
              <a:t>4</a:t>
            </a: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49350" y="2920047"/>
            <a:ext cx="4122420" cy="2495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600"/>
              </a:lnSpc>
              <a:spcBef>
                <a:spcPts val="100"/>
              </a:spcBef>
            </a:pPr>
            <a:r>
              <a:rPr sz="600" spc="40" dirty="0">
                <a:latin typeface="Calibri"/>
                <a:cs typeface="Calibri"/>
              </a:rPr>
              <a:t>ECSO, </a:t>
            </a:r>
            <a:r>
              <a:rPr sz="600" spc="35" dirty="0">
                <a:latin typeface="Calibri"/>
                <a:cs typeface="Calibri"/>
              </a:rPr>
              <a:t>"Energy </a:t>
            </a:r>
            <a:r>
              <a:rPr sz="600" spc="40" dirty="0">
                <a:latin typeface="Calibri"/>
                <a:cs typeface="Calibri"/>
              </a:rPr>
              <a:t>Networks and Smart </a:t>
            </a:r>
            <a:r>
              <a:rPr sz="600" spc="30" dirty="0">
                <a:latin typeface="Calibri"/>
                <a:cs typeface="Calibri"/>
              </a:rPr>
              <a:t>Grids", </a:t>
            </a:r>
            <a:r>
              <a:rPr sz="600" spc="40" dirty="0">
                <a:latin typeface="Calibri"/>
                <a:cs typeface="Calibri"/>
              </a:rPr>
              <a:t>Cyber </a:t>
            </a:r>
            <a:r>
              <a:rPr sz="600" spc="30" dirty="0">
                <a:latin typeface="Calibri"/>
                <a:cs typeface="Calibri"/>
              </a:rPr>
              <a:t>Security for </a:t>
            </a:r>
            <a:r>
              <a:rPr sz="600" spc="35" dirty="0">
                <a:latin typeface="Calibri"/>
                <a:cs typeface="Calibri"/>
              </a:rPr>
              <a:t>the Energy </a:t>
            </a:r>
            <a:r>
              <a:rPr sz="600" spc="20" dirty="0">
                <a:latin typeface="Calibri"/>
                <a:cs typeface="Calibri"/>
              </a:rPr>
              <a:t>, </a:t>
            </a:r>
            <a:r>
              <a:rPr sz="600" spc="50" dirty="0">
                <a:latin typeface="Calibri"/>
                <a:cs typeface="Calibri"/>
              </a:rPr>
              <a:t>WG3, </a:t>
            </a:r>
            <a:r>
              <a:rPr sz="600" spc="35" dirty="0">
                <a:latin typeface="Calibri"/>
                <a:cs typeface="Calibri"/>
              </a:rPr>
              <a:t>Sectoral </a:t>
            </a:r>
            <a:r>
              <a:rPr sz="600" spc="45" dirty="0">
                <a:latin typeface="Calibri"/>
                <a:cs typeface="Calibri"/>
              </a:rPr>
              <a:t>Demand, </a:t>
            </a:r>
            <a:r>
              <a:rPr sz="600" spc="40" dirty="0">
                <a:latin typeface="Calibri"/>
                <a:cs typeface="Calibri"/>
              </a:rPr>
              <a:t>Νοέμβριος </a:t>
            </a:r>
            <a:r>
              <a:rPr sz="600" spc="45" dirty="0">
                <a:latin typeface="Calibri"/>
                <a:cs typeface="Calibri"/>
              </a:rPr>
              <a:t>2018 </a:t>
            </a:r>
            <a:r>
              <a:rPr sz="600" spc="-12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URL: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https://ecs-org.eu/ecso-uploads/2022/10/5fdb2673903c6.pd</a:t>
            </a:r>
            <a:r>
              <a:rPr sz="600" spc="25" dirty="0">
                <a:solidFill>
                  <a:srgbClr val="87872D"/>
                </a:solidFill>
                <a:latin typeface="Calibri"/>
                <a:cs typeface="Calibri"/>
              </a:rPr>
              <a:t>f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5030" y="3180397"/>
            <a:ext cx="112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BA00"/>
                </a:solidFill>
                <a:latin typeface="Calibri"/>
                <a:cs typeface="Calibri"/>
              </a:rPr>
              <a:t>5</a:t>
            </a: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8714" y="3183572"/>
            <a:ext cx="6508750" cy="27813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600" spc="55" dirty="0">
                <a:latin typeface="Calibri"/>
                <a:cs typeface="Calibri"/>
              </a:rPr>
              <a:t>ENISA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(Ευρωπαϊκή</a:t>
            </a:r>
            <a:r>
              <a:rPr sz="600" spc="35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Υπηρεσία</a:t>
            </a:r>
            <a:r>
              <a:rPr sz="600" spc="35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Κυβερνοασφάλειας),</a:t>
            </a:r>
            <a:r>
              <a:rPr sz="600" spc="35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"Smart</a:t>
            </a:r>
            <a:r>
              <a:rPr sz="600" spc="35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Grid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Threat</a:t>
            </a:r>
            <a:r>
              <a:rPr sz="600" spc="35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Landscape</a:t>
            </a:r>
            <a:r>
              <a:rPr sz="600" spc="35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and</a:t>
            </a:r>
            <a:r>
              <a:rPr sz="600" spc="35" dirty="0">
                <a:latin typeface="Calibri"/>
                <a:cs typeface="Calibri"/>
              </a:rPr>
              <a:t> </a:t>
            </a:r>
            <a:r>
              <a:rPr sz="600" spc="65" dirty="0">
                <a:latin typeface="Calibri"/>
                <a:cs typeface="Calibri"/>
              </a:rPr>
              <a:t>Good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Practice</a:t>
            </a:r>
            <a:r>
              <a:rPr sz="600" spc="40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Guide",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Δεκέμβριος</a:t>
            </a:r>
            <a:endParaRPr sz="600">
              <a:latin typeface="Calibri"/>
              <a:cs typeface="Calibri"/>
            </a:endParaRPr>
          </a:p>
          <a:p>
            <a:pPr marL="154940">
              <a:lnSpc>
                <a:spcPct val="100000"/>
              </a:lnSpc>
              <a:spcBef>
                <a:spcPts val="275"/>
              </a:spcBef>
            </a:pPr>
            <a:r>
              <a:rPr sz="600" spc="40" dirty="0">
                <a:latin typeface="Calibri"/>
                <a:cs typeface="Calibri"/>
              </a:rPr>
              <a:t>URL:</a:t>
            </a:r>
            <a:r>
              <a:rPr sz="600" spc="55" dirty="0">
                <a:latin typeface="Calibri"/>
                <a:cs typeface="Calibri"/>
              </a:rPr>
              <a:t> </a:t>
            </a:r>
            <a:r>
              <a:rPr sz="60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XML</a:t>
            </a:r>
            <a:r>
              <a:rPr sz="6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6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(Extensible</a:t>
            </a:r>
            <a:r>
              <a:rPr sz="6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Markup- δομημένη</a:t>
            </a:r>
            <a:r>
              <a:rPr sz="60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μορφή</a:t>
            </a:r>
            <a:r>
              <a:rPr sz="6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6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ανταλλαγής</a:t>
            </a:r>
            <a:r>
              <a:rPr sz="60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6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δεδομένωνn)</a:t>
            </a:r>
            <a:r>
              <a:rPr sz="60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6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https://www.enisa.europa.eu/publications/smart-grid-threat-landscape-an</a:t>
            </a:r>
            <a:r>
              <a:rPr sz="6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d-good-practice-guide</a:t>
            </a:r>
            <a:r>
              <a:rPr sz="600" spc="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Language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5030" y="3492817"/>
            <a:ext cx="112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BA00"/>
                </a:solidFill>
                <a:latin typeface="Calibri"/>
                <a:cs typeface="Calibri"/>
              </a:rPr>
              <a:t>6</a:t>
            </a: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9350" y="3530917"/>
            <a:ext cx="5631180" cy="18351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ct val="72900"/>
              </a:lnSpc>
              <a:spcBef>
                <a:spcPts val="295"/>
              </a:spcBef>
            </a:pPr>
            <a:r>
              <a:rPr sz="600" spc="45" dirty="0">
                <a:latin typeface="Calibri"/>
                <a:cs typeface="Calibri"/>
              </a:rPr>
              <a:t>M. </a:t>
            </a:r>
            <a:r>
              <a:rPr sz="600" spc="30" dirty="0">
                <a:latin typeface="Calibri"/>
                <a:cs typeface="Calibri"/>
              </a:rPr>
              <a:t>Panteli, P. </a:t>
            </a:r>
            <a:r>
              <a:rPr sz="600" spc="35" dirty="0">
                <a:latin typeface="Calibri"/>
                <a:cs typeface="Calibri"/>
              </a:rPr>
              <a:t>Mancarella, </a:t>
            </a:r>
            <a:r>
              <a:rPr sz="600" spc="40" dirty="0">
                <a:latin typeface="Calibri"/>
                <a:cs typeface="Calibri"/>
              </a:rPr>
              <a:t>"The </a:t>
            </a:r>
            <a:r>
              <a:rPr sz="600" spc="30" dirty="0">
                <a:latin typeface="Calibri"/>
                <a:cs typeface="Calibri"/>
              </a:rPr>
              <a:t>grid: </a:t>
            </a:r>
            <a:r>
              <a:rPr sz="600" spc="35" dirty="0">
                <a:latin typeface="Calibri"/>
                <a:cs typeface="Calibri"/>
              </a:rPr>
              <a:t>stronger, </a:t>
            </a:r>
            <a:r>
              <a:rPr sz="600" spc="30" dirty="0">
                <a:latin typeface="Calibri"/>
                <a:cs typeface="Calibri"/>
              </a:rPr>
              <a:t>bigger, </a:t>
            </a:r>
            <a:r>
              <a:rPr sz="600" spc="40" dirty="0">
                <a:latin typeface="Calibri"/>
                <a:cs typeface="Calibri"/>
              </a:rPr>
              <a:t>smarter? </a:t>
            </a:r>
            <a:r>
              <a:rPr sz="600" spc="45" dirty="0">
                <a:latin typeface="Calibri"/>
                <a:cs typeface="Calibri"/>
              </a:rPr>
              <a:t>Παρουσίαση </a:t>
            </a:r>
            <a:r>
              <a:rPr sz="600" spc="40" dirty="0">
                <a:latin typeface="Calibri"/>
                <a:cs typeface="Calibri"/>
              </a:rPr>
              <a:t>ενός </a:t>
            </a:r>
            <a:r>
              <a:rPr sz="600" spc="35" dirty="0">
                <a:latin typeface="Calibri"/>
                <a:cs typeface="Calibri"/>
              </a:rPr>
              <a:t>εννοιολογικού </a:t>
            </a:r>
            <a:r>
              <a:rPr sz="600" spc="40" dirty="0">
                <a:latin typeface="Calibri"/>
                <a:cs typeface="Calibri"/>
              </a:rPr>
              <a:t>πλαισίου </a:t>
            </a:r>
            <a:r>
              <a:rPr sz="600" spc="35" dirty="0">
                <a:latin typeface="Calibri"/>
                <a:cs typeface="Calibri"/>
              </a:rPr>
              <a:t>για </a:t>
            </a:r>
            <a:r>
              <a:rPr sz="600" spc="40" dirty="0">
                <a:latin typeface="Calibri"/>
                <a:cs typeface="Calibri"/>
              </a:rPr>
              <a:t>την </a:t>
            </a:r>
            <a:r>
              <a:rPr sz="600" spc="35" dirty="0">
                <a:latin typeface="Calibri"/>
                <a:cs typeface="Calibri"/>
              </a:rPr>
              <a:t>ανθεκτικότητα </a:t>
            </a:r>
            <a:r>
              <a:rPr sz="600" spc="40" dirty="0">
                <a:latin typeface="Calibri"/>
                <a:cs typeface="Calibri"/>
              </a:rPr>
              <a:t>του συστήματος </a:t>
            </a:r>
            <a:r>
              <a:rPr sz="600" spc="35" dirty="0">
                <a:latin typeface="Calibri"/>
                <a:cs typeface="Calibri"/>
              </a:rPr>
              <a:t>ηλεκτρικής </a:t>
            </a:r>
            <a:r>
              <a:rPr sz="600" spc="-12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ενέργειας",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IEEE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Power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Energy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Mag,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</a:rPr>
              <a:t>13(3),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σελ.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58-66,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2015.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5030" y="3741102"/>
            <a:ext cx="112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BA00"/>
                </a:solidFill>
                <a:latin typeface="Calibri"/>
                <a:cs typeface="Calibri"/>
              </a:rPr>
              <a:t>7</a:t>
            </a: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49350" y="3779202"/>
            <a:ext cx="6078220" cy="29591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610"/>
              </a:lnSpc>
              <a:spcBef>
                <a:spcPts val="210"/>
              </a:spcBef>
            </a:pPr>
            <a:r>
              <a:rPr sz="600" spc="20" dirty="0">
                <a:latin typeface="Calibri"/>
                <a:cs typeface="Calibri"/>
              </a:rPr>
              <a:t>A. </a:t>
            </a:r>
            <a:r>
              <a:rPr sz="600" spc="25" dirty="0">
                <a:latin typeface="Calibri"/>
                <a:cs typeface="Calibri"/>
              </a:rPr>
              <a:t>D. </a:t>
            </a:r>
            <a:r>
              <a:rPr sz="600" spc="20" dirty="0">
                <a:latin typeface="Calibri"/>
                <a:cs typeface="Calibri"/>
              </a:rPr>
              <a:t>Syrmakesis, C. Alcaraz, </a:t>
            </a:r>
            <a:r>
              <a:rPr sz="600" spc="25" dirty="0">
                <a:latin typeface="Calibri"/>
                <a:cs typeface="Calibri"/>
              </a:rPr>
              <a:t>and N. D. </a:t>
            </a:r>
            <a:r>
              <a:rPr sz="600" spc="20" dirty="0">
                <a:latin typeface="Calibri"/>
                <a:cs typeface="Calibri"/>
              </a:rPr>
              <a:t>Hatziargyriou, </a:t>
            </a:r>
            <a:r>
              <a:rPr sz="600" spc="25" dirty="0">
                <a:latin typeface="Calibri"/>
                <a:cs typeface="Calibri"/>
              </a:rPr>
              <a:t>"Ταξινόμηση των προσεγγίσεων ανθεκτικότητας </a:t>
            </a:r>
            <a:r>
              <a:rPr sz="600" spc="20" dirty="0">
                <a:latin typeface="Calibri"/>
                <a:cs typeface="Calibri"/>
              </a:rPr>
              <a:t>για </a:t>
            </a:r>
            <a:r>
              <a:rPr sz="600" spc="25" dirty="0">
                <a:latin typeface="Calibri"/>
                <a:cs typeface="Calibri"/>
              </a:rPr>
              <a:t>την προστασία των δικτύων </a:t>
            </a:r>
            <a:r>
              <a:rPr sz="600" spc="30" dirty="0">
                <a:latin typeface="Calibri"/>
                <a:cs typeface="Calibri"/>
              </a:rPr>
              <a:t>από </a:t>
            </a:r>
            <a:r>
              <a:rPr sz="600" spc="20" dirty="0">
                <a:latin typeface="Calibri"/>
                <a:cs typeface="Calibri"/>
              </a:rPr>
              <a:t>τις </a:t>
            </a:r>
            <a:r>
              <a:rPr sz="600" spc="25" dirty="0">
                <a:latin typeface="Calibri"/>
                <a:cs typeface="Calibri"/>
              </a:rPr>
              <a:t>απειλές του κυβερνοχώρουInterna- 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20" dirty="0">
                <a:latin typeface="Calibri"/>
                <a:cs typeface="Calibri"/>
              </a:rPr>
              <a:t>tional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0" dirty="0">
                <a:latin typeface="Calibri"/>
                <a:cs typeface="Calibri"/>
              </a:rPr>
              <a:t>Journal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5" dirty="0">
                <a:latin typeface="Calibri"/>
                <a:cs typeface="Calibri"/>
              </a:rPr>
              <a:t>of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0" dirty="0">
                <a:latin typeface="Calibri"/>
                <a:cs typeface="Calibri"/>
              </a:rPr>
              <a:t>Information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0" dirty="0">
                <a:latin typeface="Calibri"/>
                <a:cs typeface="Calibri"/>
              </a:rPr>
              <a:t>Security,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0" dirty="0">
                <a:latin typeface="Calibri"/>
                <a:cs typeface="Calibri"/>
              </a:rPr>
              <a:t>vol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0" dirty="0">
                <a:latin typeface="Calibri"/>
                <a:cs typeface="Calibri"/>
              </a:rPr>
              <a:t>21,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5" dirty="0">
                <a:latin typeface="Calibri"/>
                <a:cs typeface="Calibri"/>
              </a:rPr>
              <a:t>pp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5" dirty="0">
                <a:latin typeface="Calibri"/>
                <a:cs typeface="Calibri"/>
              </a:rPr>
              <a:t>11891210,.</a:t>
            </a:r>
            <a:endParaRPr sz="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spc="25" dirty="0">
                <a:latin typeface="Calibri"/>
                <a:cs typeface="Calibri"/>
              </a:rPr>
              <a:t>URL:</a:t>
            </a:r>
            <a:r>
              <a:rPr sz="600" spc="85" dirty="0">
                <a:latin typeface="Calibri"/>
                <a:cs typeface="Calibri"/>
              </a:rPr>
              <a:t> </a:t>
            </a:r>
            <a:r>
              <a:rPr sz="600" u="sng" spc="-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http://doi.org/https://doi.org/10.1007/s10207-022-00594-7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5030" y="4102100"/>
            <a:ext cx="1123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FFBA00"/>
                </a:solidFill>
                <a:latin typeface="Calibri"/>
                <a:cs typeface="Calibri"/>
              </a:rPr>
              <a:t>8</a:t>
            </a: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49350" y="4127817"/>
            <a:ext cx="4338320" cy="233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500"/>
              </a:lnSpc>
              <a:spcBef>
                <a:spcPts val="100"/>
              </a:spcBef>
            </a:pPr>
            <a:r>
              <a:rPr sz="600" spc="25" dirty="0">
                <a:latin typeface="Calibri"/>
                <a:cs typeface="Calibri"/>
              </a:rPr>
              <a:t>F. </a:t>
            </a:r>
            <a:r>
              <a:rPr sz="600" spc="35" dirty="0">
                <a:latin typeface="Calibri"/>
                <a:cs typeface="Calibri"/>
              </a:rPr>
              <a:t>Flammini, et </a:t>
            </a:r>
            <a:r>
              <a:rPr sz="600" spc="20" dirty="0">
                <a:latin typeface="Calibri"/>
                <a:cs typeface="Calibri"/>
              </a:rPr>
              <a:t>., </a:t>
            </a:r>
            <a:r>
              <a:rPr sz="600" spc="40" dirty="0">
                <a:latin typeface="Calibri"/>
                <a:cs typeface="Calibri"/>
              </a:rPr>
              <a:t>"Towards </a:t>
            </a:r>
            <a:r>
              <a:rPr sz="600" spc="35" dirty="0">
                <a:latin typeface="Calibri"/>
                <a:cs typeface="Calibri"/>
              </a:rPr>
              <a:t>Trustworthy </a:t>
            </a:r>
            <a:r>
              <a:rPr sz="600" spc="40" dirty="0">
                <a:latin typeface="Calibri"/>
                <a:cs typeface="Calibri"/>
              </a:rPr>
              <a:t>Autonomous </a:t>
            </a:r>
            <a:r>
              <a:rPr sz="600" spc="35" dirty="0">
                <a:latin typeface="Calibri"/>
                <a:cs typeface="Calibri"/>
              </a:rPr>
              <a:t>Systems: IEEE Transactions </a:t>
            </a:r>
            <a:r>
              <a:rPr sz="600" spc="45" dirty="0">
                <a:latin typeface="Calibri"/>
                <a:cs typeface="Calibri"/>
              </a:rPr>
              <a:t>on </a:t>
            </a:r>
            <a:r>
              <a:rPr sz="600" spc="40" dirty="0">
                <a:latin typeface="Calibri"/>
                <a:cs typeface="Calibri"/>
              </a:rPr>
              <a:t>Emerging </a:t>
            </a:r>
            <a:r>
              <a:rPr sz="600" spc="35" dirty="0">
                <a:latin typeface="Calibri"/>
                <a:cs typeface="Calibri"/>
              </a:rPr>
              <a:t>Topics </a:t>
            </a:r>
            <a:r>
              <a:rPr sz="600" spc="30" dirty="0">
                <a:latin typeface="Calibri"/>
                <a:cs typeface="Calibri"/>
              </a:rPr>
              <a:t>in </a:t>
            </a:r>
            <a:r>
              <a:rPr sz="600" spc="40" dirty="0">
                <a:latin typeface="Calibri"/>
                <a:cs typeface="Calibri"/>
              </a:rPr>
              <a:t>Computing, </a:t>
            </a:r>
            <a:r>
              <a:rPr sz="600" spc="35" dirty="0">
                <a:latin typeface="Calibri"/>
                <a:cs typeface="Calibri"/>
              </a:rPr>
              <a:t>2022. </a:t>
            </a:r>
            <a:r>
              <a:rPr sz="600" spc="-125" dirty="0">
                <a:latin typeface="Calibri"/>
                <a:cs typeface="Calibri"/>
              </a:rPr>
              <a:t> </a:t>
            </a:r>
            <a:r>
              <a:rPr sz="600" spc="25" dirty="0">
                <a:latin typeface="Calibri"/>
                <a:cs typeface="Calibri"/>
              </a:rPr>
              <a:t>URL:</a:t>
            </a:r>
            <a:r>
              <a:rPr sz="600" spc="1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6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http://doi.org/https://doi.org/10.1109/TETC.2022.3227113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183937" y="5786437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2554" y="5956300"/>
            <a:ext cx="40233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3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2: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Cristina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Alcaraz,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Πανεπιστήμιο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04352" y="4467859"/>
            <a:ext cx="3843654" cy="438784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3450" y="0"/>
            <a:ext cx="11255375" cy="6883400"/>
            <a:chOff x="933450" y="0"/>
            <a:chExt cx="1125537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3450" y="4395470"/>
              <a:ext cx="4360227" cy="220694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325754"/>
            <a:ext cx="4115435" cy="9067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-5" dirty="0">
                <a:solidFill>
                  <a:srgbClr val="FFBA00"/>
                </a:solidFill>
              </a:rPr>
              <a:t>Συνδεθείτε</a:t>
            </a:r>
            <a:r>
              <a:rPr sz="2000" spc="35" dirty="0">
                <a:solidFill>
                  <a:srgbClr val="FFBA00"/>
                </a:solidFill>
              </a:rPr>
              <a:t> </a:t>
            </a:r>
            <a:r>
              <a:rPr sz="2000" dirty="0">
                <a:solidFill>
                  <a:srgbClr val="FFBA00"/>
                </a:solidFill>
              </a:rPr>
              <a:t>με</a:t>
            </a:r>
            <a:r>
              <a:rPr sz="2000" spc="40" dirty="0">
                <a:solidFill>
                  <a:srgbClr val="FFBA00"/>
                </a:solidFill>
              </a:rPr>
              <a:t> </a:t>
            </a:r>
            <a:r>
              <a:rPr sz="2000" dirty="0">
                <a:solidFill>
                  <a:srgbClr val="FFBA00"/>
                </a:solidFill>
              </a:rPr>
              <a:t>το</a:t>
            </a:r>
            <a:r>
              <a:rPr sz="2000" spc="45" dirty="0">
                <a:solidFill>
                  <a:srgbClr val="FFBA00"/>
                </a:solidFill>
              </a:rPr>
              <a:t> </a:t>
            </a:r>
            <a:r>
              <a:rPr sz="2000" spc="-5" dirty="0">
                <a:solidFill>
                  <a:srgbClr val="FFBA00"/>
                </a:solidFill>
                <a:latin typeface="Times New Roman"/>
                <a:cs typeface="Times New Roman"/>
              </a:rPr>
              <a:t>CyberSecPro:</a:t>
            </a:r>
            <a:r>
              <a:rPr sz="2000" spc="-1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BA00"/>
                </a:solidFill>
              </a:rPr>
              <a:t>Πώς</a:t>
            </a:r>
            <a:r>
              <a:rPr sz="2000" spc="40" dirty="0">
                <a:solidFill>
                  <a:srgbClr val="FFBA00"/>
                </a:solidFill>
              </a:rPr>
              <a:t> </a:t>
            </a:r>
            <a:r>
              <a:rPr sz="2000" spc="95" dirty="0">
                <a:solidFill>
                  <a:srgbClr val="000000"/>
                </a:solidFill>
              </a:rPr>
              <a:t>να </a:t>
            </a:r>
            <a:r>
              <a:rPr sz="2000" spc="-434" dirty="0">
                <a:solidFill>
                  <a:srgbClr val="000000"/>
                </a:solidFill>
              </a:rPr>
              <a:t> </a:t>
            </a:r>
            <a:r>
              <a:rPr sz="2000" spc="90" dirty="0">
                <a:solidFill>
                  <a:srgbClr val="000000"/>
                </a:solidFill>
              </a:rPr>
              <a:t>εγγραφείτε</a:t>
            </a:r>
            <a:r>
              <a:rPr sz="2000" spc="85" dirty="0">
                <a:solidFill>
                  <a:srgbClr val="000000"/>
                </a:solidFill>
              </a:rPr>
              <a:t> και</a:t>
            </a:r>
            <a:r>
              <a:rPr sz="2000" spc="95" dirty="0">
                <a:solidFill>
                  <a:srgbClr val="000000"/>
                </a:solidFill>
              </a:rPr>
              <a:t> </a:t>
            </a:r>
            <a:r>
              <a:rPr sz="2000" spc="90" dirty="0">
                <a:solidFill>
                  <a:srgbClr val="000000"/>
                </a:solidFill>
              </a:rPr>
              <a:t>άλλες</a:t>
            </a:r>
            <a:r>
              <a:rPr sz="2000" spc="85" dirty="0">
                <a:solidFill>
                  <a:srgbClr val="000000"/>
                </a:solidFill>
              </a:rPr>
              <a:t> πρακτικές </a:t>
            </a:r>
            <a:r>
              <a:rPr sz="2000" spc="90" dirty="0">
                <a:solidFill>
                  <a:srgbClr val="000000"/>
                </a:solidFill>
              </a:rPr>
              <a:t> </a:t>
            </a:r>
            <a:r>
              <a:rPr sz="2000" spc="95" dirty="0">
                <a:solidFill>
                  <a:srgbClr val="000000"/>
                </a:solidFill>
              </a:rPr>
              <a:t>πληροφορίες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967547"/>
            <a:ext cx="3802379" cy="138684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19"/>
              </a:spcBef>
              <a:buClr>
                <a:srgbClr val="FFBA00"/>
              </a:buClr>
              <a:buSzPct val="145454"/>
              <a:buAutoNum type="arabicPeriod"/>
              <a:tabLst>
                <a:tab pos="354330" algn="l"/>
                <a:tab pos="354965" algn="l"/>
              </a:tabLst>
            </a:pPr>
            <a:r>
              <a:rPr sz="1100" spc="35" dirty="0">
                <a:latin typeface="Calibri"/>
                <a:cs typeface="Calibri"/>
              </a:rPr>
              <a:t>Ιστοσελίδα:</a:t>
            </a:r>
            <a:endParaRPr sz="1100">
              <a:latin typeface="Calibri"/>
              <a:cs typeface="Calibri"/>
            </a:endParaRPr>
          </a:p>
          <a:p>
            <a:pPr marL="340995">
              <a:lnSpc>
                <a:spcPct val="100000"/>
              </a:lnSpc>
              <a:spcBef>
                <a:spcPts val="80"/>
              </a:spcBef>
            </a:pPr>
            <a:r>
              <a:rPr sz="110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www.cybersecpro-proje</a:t>
            </a:r>
            <a:r>
              <a:rPr sz="110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ct.eu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45454"/>
              <a:buAutoNum type="arabicPeriod" startAt="2"/>
              <a:tabLst>
                <a:tab pos="354965" algn="l"/>
                <a:tab pos="355600" algn="l"/>
              </a:tabLst>
            </a:pPr>
            <a:r>
              <a:rPr sz="1100" spc="85" dirty="0">
                <a:latin typeface="Calibri"/>
                <a:cs typeface="Calibri"/>
              </a:rPr>
              <a:t>X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(Twitter):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https://</a:t>
            </a:r>
            <a:r>
              <a:rPr sz="11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1100">
              <a:latin typeface="Calibri"/>
              <a:cs typeface="Calibri"/>
            </a:endParaRPr>
          </a:p>
          <a:p>
            <a:pPr marL="355600" marR="5080" indent="-342900">
              <a:lnSpc>
                <a:spcPct val="81900"/>
              </a:lnSpc>
              <a:spcBef>
                <a:spcPts val="1395"/>
              </a:spcBef>
              <a:buClr>
                <a:srgbClr val="FFBA00"/>
              </a:buClr>
              <a:buSzPct val="145454"/>
              <a:buAutoNum type="arabicPeriod" startAt="2"/>
              <a:tabLst>
                <a:tab pos="354965" algn="l"/>
                <a:tab pos="355600" algn="l"/>
              </a:tabLst>
            </a:pPr>
            <a:r>
              <a:rPr sz="1100" spc="60" dirty="0">
                <a:latin typeface="Calibri"/>
                <a:cs typeface="Calibri"/>
              </a:rPr>
              <a:t>LinkedIn </a:t>
            </a:r>
            <a:r>
              <a:rPr sz="1100" spc="65" dirty="0">
                <a:latin typeface="Calibri"/>
                <a:cs typeface="Calibri"/>
              </a:rPr>
              <a:t>(επαγγελματικό κοινωνικό </a:t>
            </a:r>
            <a:r>
              <a:rPr sz="1100" spc="60" dirty="0">
                <a:latin typeface="Calibri"/>
                <a:cs typeface="Calibri"/>
              </a:rPr>
              <a:t>δίκτυο) </a:t>
            </a:r>
            <a:r>
              <a:rPr sz="1100" spc="45" dirty="0">
                <a:latin typeface="Calibri"/>
                <a:cs typeface="Calibri"/>
              </a:rPr>
              <a:t>: </a:t>
            </a:r>
            <a:r>
              <a:rPr sz="1100" spc="5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1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11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0432"/>
            <a:ext cx="3700779" cy="67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spc="254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4250" spc="17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4250" spc="26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324542"/>
            <a:ext cx="3496945" cy="132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1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298450" marR="1402080" indent="-285750">
              <a:lnSpc>
                <a:spcPct val="100000"/>
              </a:lnSpc>
              <a:spcBef>
                <a:spcPts val="965"/>
              </a:spcBef>
              <a:buClr>
                <a:srgbClr val="FFBA00"/>
              </a:buClr>
              <a:buSzPct val="145454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Αναπληρώτρια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καθηγήτρια </a:t>
            </a:r>
            <a:r>
              <a:rPr sz="11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Πανεπιστήμιο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Μάλαγα </a:t>
            </a:r>
            <a:r>
              <a:rPr sz="1100" spc="-23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10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alcaraz@uma.</a:t>
            </a:r>
            <a:r>
              <a:rPr sz="110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674359"/>
            <a:ext cx="3144520" cy="44704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10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44182"/>
            <a:ext cx="12111355" cy="6884034"/>
            <a:chOff x="304800" y="444182"/>
            <a:chExt cx="12111355" cy="6884034"/>
          </a:xfrm>
        </p:grpSpPr>
        <p:sp>
          <p:nvSpPr>
            <p:cNvPr id="3" name="object 3"/>
            <p:cNvSpPr/>
            <p:nvPr/>
          </p:nvSpPr>
          <p:spPr>
            <a:xfrm>
              <a:off x="5690552" y="458787"/>
              <a:ext cx="5361305" cy="6839584"/>
            </a:xfrm>
            <a:custGeom>
              <a:avLst/>
              <a:gdLst/>
              <a:ahLst/>
              <a:cxnLst/>
              <a:rect l="l" t="t" r="r" b="b"/>
              <a:pathLst>
                <a:path w="5361305" h="6839584">
                  <a:moveTo>
                    <a:pt x="5361305" y="0"/>
                  </a:moveTo>
                  <a:lnTo>
                    <a:pt x="1923414" y="0"/>
                  </a:lnTo>
                  <a:lnTo>
                    <a:pt x="0" y="6839584"/>
                  </a:lnTo>
                  <a:lnTo>
                    <a:pt x="3439794" y="6839584"/>
                  </a:lnTo>
                  <a:lnTo>
                    <a:pt x="5361305" y="0"/>
                  </a:lnTo>
                  <a:close/>
                </a:path>
              </a:pathLst>
            </a:custGeom>
            <a:solidFill>
              <a:srgbClr val="FFB800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67275" y="457199"/>
              <a:ext cx="1925320" cy="6858000"/>
            </a:xfrm>
            <a:custGeom>
              <a:avLst/>
              <a:gdLst/>
              <a:ahLst/>
              <a:cxnLst/>
              <a:rect l="l" t="t" r="r" b="b"/>
              <a:pathLst>
                <a:path w="1925320" h="6858000">
                  <a:moveTo>
                    <a:pt x="1925320" y="0"/>
                  </a:moveTo>
                  <a:lnTo>
                    <a:pt x="0" y="6858000"/>
                  </a:lnTo>
                </a:path>
              </a:pathLst>
            </a:custGeom>
            <a:ln w="2603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3175" y="457199"/>
              <a:ext cx="2549525" cy="6847205"/>
            </a:xfrm>
            <a:custGeom>
              <a:avLst/>
              <a:gdLst/>
              <a:ahLst/>
              <a:cxnLst/>
              <a:rect l="l" t="t" r="r" b="b"/>
              <a:pathLst>
                <a:path w="2549525" h="6847205">
                  <a:moveTo>
                    <a:pt x="1325562" y="2279650"/>
                  </a:moveTo>
                  <a:lnTo>
                    <a:pt x="1275397" y="2287587"/>
                  </a:lnTo>
                  <a:lnTo>
                    <a:pt x="1229995" y="2308860"/>
                  </a:lnTo>
                  <a:lnTo>
                    <a:pt x="1191577" y="2341562"/>
                  </a:lnTo>
                  <a:lnTo>
                    <a:pt x="1162685" y="2385060"/>
                  </a:lnTo>
                  <a:lnTo>
                    <a:pt x="1162685" y="2386647"/>
                  </a:lnTo>
                  <a:lnTo>
                    <a:pt x="821372" y="3659187"/>
                  </a:lnTo>
                  <a:lnTo>
                    <a:pt x="0" y="6845934"/>
                  </a:lnTo>
                  <a:lnTo>
                    <a:pt x="13652" y="6847205"/>
                  </a:lnTo>
                  <a:lnTo>
                    <a:pt x="26035" y="6847205"/>
                  </a:lnTo>
                  <a:lnTo>
                    <a:pt x="845905" y="3664902"/>
                  </a:lnTo>
                  <a:lnTo>
                    <a:pt x="1187132" y="2394267"/>
                  </a:lnTo>
                  <a:lnTo>
                    <a:pt x="1211579" y="2356485"/>
                  </a:lnTo>
                  <a:lnTo>
                    <a:pt x="1244282" y="2328227"/>
                  </a:lnTo>
                  <a:lnTo>
                    <a:pt x="1283335" y="2310129"/>
                  </a:lnTo>
                  <a:lnTo>
                    <a:pt x="1325879" y="2303462"/>
                  </a:lnTo>
                  <a:lnTo>
                    <a:pt x="1420686" y="2303462"/>
                  </a:lnTo>
                  <a:lnTo>
                    <a:pt x="1377632" y="2286000"/>
                  </a:lnTo>
                  <a:lnTo>
                    <a:pt x="1325562" y="2279650"/>
                  </a:lnTo>
                  <a:close/>
                </a:path>
                <a:path w="2549525" h="6847205">
                  <a:moveTo>
                    <a:pt x="1420686" y="2303462"/>
                  </a:moveTo>
                  <a:lnTo>
                    <a:pt x="1325879" y="2303462"/>
                  </a:lnTo>
                  <a:lnTo>
                    <a:pt x="1370012" y="2308860"/>
                  </a:lnTo>
                  <a:lnTo>
                    <a:pt x="1416050" y="2329815"/>
                  </a:lnTo>
                  <a:lnTo>
                    <a:pt x="1452562" y="2363152"/>
                  </a:lnTo>
                  <a:lnTo>
                    <a:pt x="1477327" y="2405697"/>
                  </a:lnTo>
                  <a:lnTo>
                    <a:pt x="1487804" y="2453640"/>
                  </a:lnTo>
                  <a:lnTo>
                    <a:pt x="1482725" y="2503804"/>
                  </a:lnTo>
                  <a:lnTo>
                    <a:pt x="1223645" y="3457892"/>
                  </a:lnTo>
                  <a:lnTo>
                    <a:pt x="1217929" y="3492817"/>
                  </a:lnTo>
                  <a:lnTo>
                    <a:pt x="1242060" y="3596640"/>
                  </a:lnTo>
                  <a:lnTo>
                    <a:pt x="1288097" y="3650932"/>
                  </a:lnTo>
                  <a:lnTo>
                    <a:pt x="1353185" y="3683635"/>
                  </a:lnTo>
                  <a:lnTo>
                    <a:pt x="1402079" y="3689667"/>
                  </a:lnTo>
                  <a:lnTo>
                    <a:pt x="1449070" y="3683000"/>
                  </a:lnTo>
                  <a:lnTo>
                    <a:pt x="1492250" y="3664902"/>
                  </a:lnTo>
                  <a:lnTo>
                    <a:pt x="1494754" y="3662997"/>
                  </a:lnTo>
                  <a:lnTo>
                    <a:pt x="1408112" y="3662997"/>
                  </a:lnTo>
                  <a:lnTo>
                    <a:pt x="1329054" y="3646804"/>
                  </a:lnTo>
                  <a:lnTo>
                    <a:pt x="1280795" y="3609657"/>
                  </a:lnTo>
                  <a:lnTo>
                    <a:pt x="1250314" y="3556000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5585" y="2510154"/>
                  </a:lnTo>
                  <a:lnTo>
                    <a:pt x="1512570" y="2461260"/>
                  </a:lnTo>
                  <a:lnTo>
                    <a:pt x="1506537" y="2413952"/>
                  </a:lnTo>
                  <a:lnTo>
                    <a:pt x="1488439" y="2370454"/>
                  </a:lnTo>
                  <a:lnTo>
                    <a:pt x="1460182" y="2333307"/>
                  </a:lnTo>
                  <a:lnTo>
                    <a:pt x="1423035" y="2304415"/>
                  </a:lnTo>
                  <a:lnTo>
                    <a:pt x="1420686" y="2303462"/>
                  </a:lnTo>
                  <a:close/>
                </a:path>
                <a:path w="2549525" h="6847205">
                  <a:moveTo>
                    <a:pt x="2549525" y="0"/>
                  </a:moveTo>
                  <a:lnTo>
                    <a:pt x="2522220" y="0"/>
                  </a:lnTo>
                  <a:lnTo>
                    <a:pt x="1944687" y="2097087"/>
                  </a:lnTo>
                  <a:lnTo>
                    <a:pt x="1551304" y="3546475"/>
                  </a:lnTo>
                  <a:lnTo>
                    <a:pt x="1530667" y="3592195"/>
                  </a:lnTo>
                  <a:lnTo>
                    <a:pt x="1497647" y="3628390"/>
                  </a:lnTo>
                  <a:lnTo>
                    <a:pt x="1455737" y="3652520"/>
                  </a:lnTo>
                  <a:lnTo>
                    <a:pt x="1408112" y="3662997"/>
                  </a:lnTo>
                  <a:lnTo>
                    <a:pt x="1494754" y="3662997"/>
                  </a:lnTo>
                  <a:lnTo>
                    <a:pt x="1529397" y="3636645"/>
                  </a:lnTo>
                  <a:lnTo>
                    <a:pt x="1558607" y="3599179"/>
                  </a:lnTo>
                  <a:lnTo>
                    <a:pt x="1577339" y="3554095"/>
                  </a:lnTo>
                  <a:lnTo>
                    <a:pt x="1970404" y="2104707"/>
                  </a:lnTo>
                  <a:lnTo>
                    <a:pt x="2548254" y="6032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5612"/>
              <a:ext cx="5841365" cy="68611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15207" y="6809104"/>
              <a:ext cx="2500947" cy="46640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75755" y="1667509"/>
            <a:ext cx="5371465" cy="12884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3260"/>
              </a:lnSpc>
              <a:spcBef>
                <a:spcPts val="340"/>
              </a:spcBef>
            </a:pPr>
            <a:r>
              <a:rPr sz="2850" spc="90" dirty="0">
                <a:solidFill>
                  <a:srgbClr val="000000"/>
                </a:solidFill>
              </a:rPr>
              <a:t>Ουσιώδεις αρχές </a:t>
            </a:r>
            <a:r>
              <a:rPr sz="2850" spc="120" dirty="0">
                <a:solidFill>
                  <a:srgbClr val="000000"/>
                </a:solidFill>
              </a:rPr>
              <a:t>και διαχείριση </a:t>
            </a:r>
            <a:r>
              <a:rPr sz="2850" spc="125" dirty="0">
                <a:solidFill>
                  <a:srgbClr val="000000"/>
                </a:solidFill>
              </a:rPr>
              <a:t> </a:t>
            </a:r>
            <a:r>
              <a:rPr sz="2850" spc="90" dirty="0">
                <a:solidFill>
                  <a:srgbClr val="000000"/>
                </a:solidFill>
              </a:rPr>
              <a:t>της </a:t>
            </a:r>
            <a:r>
              <a:rPr sz="2850" spc="95" dirty="0">
                <a:solidFill>
                  <a:srgbClr val="000000"/>
                </a:solidFill>
              </a:rPr>
              <a:t>ασφάλειας στον </a:t>
            </a:r>
            <a:r>
              <a:rPr sz="2850" spc="100" dirty="0">
                <a:solidFill>
                  <a:srgbClr val="000000"/>
                </a:solidFill>
              </a:rPr>
              <a:t> </a:t>
            </a:r>
            <a:r>
              <a:rPr sz="2850" spc="95" dirty="0">
                <a:solidFill>
                  <a:srgbClr val="000000"/>
                </a:solidFill>
              </a:rPr>
              <a:t>κυβερνοχώρο</a:t>
            </a:r>
            <a:r>
              <a:rPr sz="2850" spc="35" dirty="0">
                <a:solidFill>
                  <a:srgbClr val="000000"/>
                </a:solidFill>
              </a:rPr>
              <a:t> </a:t>
            </a:r>
            <a:r>
              <a:rPr sz="2850" spc="114" dirty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sz="2850" spc="114" dirty="0">
                <a:solidFill>
                  <a:srgbClr val="000000"/>
                </a:solidFill>
              </a:rPr>
              <a:t>τομέας</a:t>
            </a:r>
            <a:r>
              <a:rPr sz="2850" spc="85" dirty="0">
                <a:solidFill>
                  <a:srgbClr val="000000"/>
                </a:solidFill>
              </a:rPr>
              <a:t> </a:t>
            </a:r>
            <a:r>
              <a:rPr sz="2850" spc="100" dirty="0">
                <a:solidFill>
                  <a:srgbClr val="000000"/>
                </a:solidFill>
              </a:rPr>
              <a:t>ενέργειας</a:t>
            </a:r>
            <a:r>
              <a:rPr sz="2850" spc="100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75755" y="3075622"/>
            <a:ext cx="4705350" cy="176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spc="105" dirty="0">
                <a:solidFill>
                  <a:srgbClr val="D6791A"/>
                </a:solidFill>
                <a:latin typeface="Times New Roman"/>
                <a:cs typeface="Times New Roman"/>
              </a:rPr>
              <a:t>CSP001</a:t>
            </a:r>
            <a:endParaRPr sz="4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sz="1400" spc="50" dirty="0">
                <a:latin typeface="Times New Roman"/>
                <a:cs typeface="Times New Roman"/>
              </a:rPr>
              <a:t>Απ</a:t>
            </a:r>
            <a:r>
              <a:rPr sz="1400" spc="50" dirty="0" err="1">
                <a:latin typeface="Times New Roman"/>
                <a:cs typeface="Times New Roman"/>
              </a:rPr>
              <a:t>ειλές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0" dirty="0">
                <a:latin typeface="Times New Roman"/>
                <a:cs typeface="Times New Roman"/>
              </a:rPr>
              <a:t>και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0" dirty="0">
                <a:latin typeface="Times New Roman"/>
                <a:cs typeface="Times New Roman"/>
              </a:rPr>
              <a:t>Ευπάθειες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55" dirty="0">
                <a:latin typeface="Times New Roman"/>
                <a:cs typeface="Times New Roman"/>
              </a:rPr>
              <a:t>στον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5" dirty="0">
                <a:latin typeface="Times New Roman"/>
                <a:cs typeface="Times New Roman"/>
              </a:rPr>
              <a:t>τομέα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50" dirty="0">
                <a:latin typeface="Times New Roman"/>
                <a:cs typeface="Times New Roman"/>
              </a:rPr>
              <a:t>της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45" dirty="0">
                <a:latin typeface="Times New Roman"/>
                <a:cs typeface="Times New Roman"/>
              </a:rPr>
              <a:t>ενέργειας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50" spc="70" dirty="0">
                <a:latin typeface="Calibri"/>
                <a:cs typeface="Calibri"/>
              </a:rPr>
              <a:t>ΠΑΡΟΥΣ</a:t>
            </a:r>
            <a:r>
              <a:rPr lang="el-GR" sz="1250" spc="70" dirty="0">
                <a:latin typeface="Calibri"/>
                <a:cs typeface="Calibri"/>
              </a:rPr>
              <a:t>Ι</a:t>
            </a:r>
            <a:r>
              <a:rPr sz="1250" spc="70" dirty="0">
                <a:latin typeface="Calibri"/>
                <a:cs typeface="Calibri"/>
              </a:rPr>
              <a:t>ΑΣΗ</a:t>
            </a:r>
            <a:r>
              <a:rPr lang="el-GR" sz="1250" spc="175" dirty="0">
                <a:latin typeface="Calibri"/>
                <a:cs typeface="Calibri"/>
              </a:rPr>
              <a:t>:</a:t>
            </a:r>
            <a:r>
              <a:rPr sz="1250" spc="110" dirty="0">
                <a:latin typeface="Times New Roman"/>
                <a:cs typeface="Times New Roman"/>
              </a:rPr>
              <a:t> </a:t>
            </a:r>
            <a:r>
              <a:rPr sz="1250" spc="60" dirty="0">
                <a:latin typeface="Calibri"/>
                <a:cs typeface="Calibri"/>
              </a:rPr>
              <a:t>ΣΤΥΛΙΑΝΌΣ</a:t>
            </a:r>
            <a:endParaRPr sz="12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50" spc="110" dirty="0">
                <a:latin typeface="Times New Roman"/>
                <a:cs typeface="Times New Roman"/>
              </a:rPr>
              <a:t>KARAGIANNIS</a:t>
            </a:r>
            <a:r>
              <a:rPr sz="1250" spc="165" dirty="0">
                <a:latin typeface="Times New Roman"/>
                <a:cs typeface="Times New Roman"/>
              </a:rPr>
              <a:t> </a:t>
            </a:r>
            <a:r>
              <a:rPr sz="1250" spc="100" dirty="0">
                <a:latin typeface="Times New Roman"/>
                <a:cs typeface="Times New Roman"/>
              </a:rPr>
              <a:t>PDMFC,</a:t>
            </a:r>
            <a:r>
              <a:rPr sz="1250" spc="160" dirty="0">
                <a:latin typeface="Times New Roman"/>
                <a:cs typeface="Times New Roman"/>
              </a:rPr>
              <a:t> </a:t>
            </a:r>
            <a:r>
              <a:rPr sz="1250" spc="100" dirty="0">
                <a:latin typeface="Calibri"/>
                <a:cs typeface="Calibri"/>
              </a:rPr>
              <a:t>ΠΟΡΤΟΓΑΛ</a:t>
            </a:r>
            <a:r>
              <a:rPr lang="el-GR" sz="1250" spc="100" dirty="0">
                <a:latin typeface="Calibri"/>
                <a:cs typeface="Calibri"/>
              </a:rPr>
              <a:t>Ι</a:t>
            </a:r>
            <a:r>
              <a:rPr sz="1250" spc="100" dirty="0">
                <a:latin typeface="Calibri"/>
                <a:cs typeface="Calibri"/>
              </a:rPr>
              <a:t>Α</a:t>
            </a:r>
            <a:endParaRPr sz="12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617" y="1263332"/>
              <a:ext cx="1620837" cy="477456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274184" y="967422"/>
            <a:ext cx="46882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29" dirty="0"/>
              <a:t>Κυβερνοεπιθέσεις</a:t>
            </a:r>
            <a:r>
              <a:rPr spc="285" dirty="0"/>
              <a:t> </a:t>
            </a:r>
            <a:r>
              <a:rPr spc="155" dirty="0"/>
              <a:t>στην</a:t>
            </a:r>
            <a:r>
              <a:rPr spc="120" dirty="0"/>
              <a:t> </a:t>
            </a:r>
            <a:r>
              <a:rPr spc="200" dirty="0"/>
              <a:t>ενέργεια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076700" y="1421129"/>
            <a:ext cx="8063230" cy="226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100"/>
              </a:spcBef>
            </a:pPr>
            <a:r>
              <a:rPr sz="1400" spc="100" dirty="0">
                <a:solidFill>
                  <a:srgbClr val="FFB800"/>
                </a:solidFill>
                <a:latin typeface="Times New Roman"/>
                <a:cs typeface="Times New Roman"/>
              </a:rPr>
              <a:t>Εισαγωγή</a:t>
            </a:r>
            <a:r>
              <a:rPr sz="1400" spc="50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400" spc="95" dirty="0">
                <a:solidFill>
                  <a:srgbClr val="FFB800"/>
                </a:solidFill>
                <a:latin typeface="Times New Roman"/>
                <a:cs typeface="Times New Roman"/>
              </a:rPr>
              <a:t>στην</a:t>
            </a:r>
            <a:r>
              <a:rPr sz="1400" spc="55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400" spc="95" dirty="0">
                <a:solidFill>
                  <a:srgbClr val="FFB800"/>
                </a:solidFill>
                <a:latin typeface="Times New Roman"/>
                <a:cs typeface="Times New Roman"/>
              </a:rPr>
              <a:t>κυβερνοασφάλεια</a:t>
            </a:r>
            <a:r>
              <a:rPr sz="1400" spc="55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400" spc="95" dirty="0">
                <a:solidFill>
                  <a:srgbClr val="FFB800"/>
                </a:solidFill>
                <a:latin typeface="Times New Roman"/>
                <a:cs typeface="Times New Roman"/>
              </a:rPr>
              <a:t>στον</a:t>
            </a:r>
            <a:r>
              <a:rPr sz="1400" spc="70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400" spc="90" dirty="0">
                <a:solidFill>
                  <a:srgbClr val="FFB800"/>
                </a:solidFill>
                <a:latin typeface="Times New Roman"/>
                <a:cs typeface="Times New Roman"/>
              </a:rPr>
              <a:t>τομέα</a:t>
            </a:r>
            <a:r>
              <a:rPr sz="1400" spc="50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400" spc="90" dirty="0">
                <a:solidFill>
                  <a:srgbClr val="FFB800"/>
                </a:solidFill>
                <a:latin typeface="Times New Roman"/>
                <a:cs typeface="Times New Roman"/>
              </a:rPr>
              <a:t>της</a:t>
            </a:r>
            <a:r>
              <a:rPr sz="1400" spc="55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400" spc="85" dirty="0">
                <a:solidFill>
                  <a:srgbClr val="FFB800"/>
                </a:solidFill>
                <a:latin typeface="Times New Roman"/>
                <a:cs typeface="Times New Roman"/>
              </a:rPr>
              <a:t>ενέργειας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Times New Roman"/>
              <a:cs typeface="Times New Roman"/>
            </a:endParaRPr>
          </a:p>
          <a:p>
            <a:pPr marL="287020" marR="5080" indent="-274955">
              <a:lnSpc>
                <a:spcPts val="1670"/>
              </a:lnSpc>
              <a:spcBef>
                <a:spcPts val="5"/>
              </a:spcBef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</a:tabLst>
            </a:pP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Ο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τομέας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ενέργειας,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συμπεριλαμβανομένης</a:t>
            </a:r>
            <a:r>
              <a:rPr sz="1400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παραγωγής,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μεταφοράς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διανομής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ηλεκτρικής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ενέργειας,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θεωρείται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κρίσιμη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υποδομή.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287020" marR="12065" indent="-274955">
              <a:lnSpc>
                <a:spcPct val="100000"/>
              </a:lnSpc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</a:tabLst>
            </a:pP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Καθώς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ο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τομέας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υιοθετεί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όλο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περισσότερο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ψηφιακές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τεχνολογίες για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παρακολούθηση,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τον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έλεγχο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αυτοματισμό,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γίνεται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πιο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ευάλωτος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κυβερνοαπειλές.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800"/>
              </a:buClr>
              <a:buFont typeface="Times New Roman"/>
              <a:buChar char="▪"/>
            </a:pPr>
            <a:endParaRPr sz="1500">
              <a:latin typeface="Times New Roman"/>
              <a:cs typeface="Times New Roman"/>
            </a:endParaRPr>
          </a:p>
          <a:p>
            <a:pPr marL="287020" marR="6350" indent="-274955">
              <a:lnSpc>
                <a:spcPct val="100000"/>
              </a:lnSpc>
              <a:buClr>
                <a:srgbClr val="FFB800"/>
              </a:buClr>
              <a:buSzPct val="142857"/>
              <a:buChar char="▪"/>
              <a:tabLst>
                <a:tab pos="285750" algn="l"/>
                <a:tab pos="286385" algn="l"/>
              </a:tabLst>
            </a:pP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Μια</a:t>
            </a:r>
            <a:r>
              <a:rPr sz="140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επιτυχημένη</a:t>
            </a:r>
            <a:r>
              <a:rPr sz="140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κυβερνοεπίθεση</a:t>
            </a:r>
            <a:r>
              <a:rPr sz="140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ενεργειακή</a:t>
            </a:r>
            <a:r>
              <a:rPr sz="1400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υποδομή</a:t>
            </a:r>
            <a:r>
              <a:rPr sz="1400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θα</a:t>
            </a:r>
            <a:r>
              <a:rPr sz="140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μπορούσε</a:t>
            </a:r>
            <a:r>
              <a:rPr sz="140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να</a:t>
            </a:r>
            <a:r>
              <a:rPr sz="140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οδηγήσει</a:t>
            </a:r>
            <a:r>
              <a:rPr sz="140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διακοπές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ρεύματος,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ανατροπή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ουσιωδών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υπηρεσιών,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ακόμη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φυσική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ζημία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εξοπλισμού.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040" y="5824854"/>
            <a:ext cx="5345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15207" y="5636577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8844" y="1931035"/>
              <a:ext cx="1192212" cy="346297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274184" y="967422"/>
            <a:ext cx="501459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00" dirty="0"/>
              <a:t>Κοινές</a:t>
            </a:r>
            <a:r>
              <a:rPr spc="254" dirty="0"/>
              <a:t> </a:t>
            </a:r>
            <a:r>
              <a:rPr spc="210" dirty="0"/>
              <a:t>απειλές</a:t>
            </a:r>
            <a:r>
              <a:rPr spc="270" dirty="0"/>
              <a:t> </a:t>
            </a:r>
            <a:r>
              <a:rPr spc="245" dirty="0"/>
              <a:t>κυβερνοασφάλειας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076700" y="1323022"/>
            <a:ext cx="8064500" cy="364172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965"/>
              </a:spcBef>
            </a:pPr>
            <a:r>
              <a:rPr sz="2000" spc="85" dirty="0">
                <a:solidFill>
                  <a:srgbClr val="FFB800"/>
                </a:solidFill>
                <a:latin typeface="Calibri"/>
                <a:cs typeface="Calibri"/>
              </a:rPr>
              <a:t>Κοινές</a:t>
            </a:r>
            <a:r>
              <a:rPr sz="2000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spc="125" dirty="0">
                <a:solidFill>
                  <a:srgbClr val="FFB800"/>
                </a:solidFill>
                <a:latin typeface="Calibri"/>
                <a:cs typeface="Calibri"/>
              </a:rPr>
              <a:t>απειλές</a:t>
            </a:r>
            <a:endParaRPr sz="2000">
              <a:latin typeface="Calibri"/>
              <a:cs typeface="Calibri"/>
            </a:endParaRPr>
          </a:p>
          <a:p>
            <a:pPr marL="287020" marR="5080" indent="-274955" algn="just">
              <a:lnSpc>
                <a:spcPts val="1670"/>
              </a:lnSpc>
              <a:spcBef>
                <a:spcPts val="1525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</a:tabLst>
            </a:pP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Κακόβουλο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λογισμικό: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Examples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include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Stuxnet,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ένα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πολύπλοκο κακόβουλο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λογισμικό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προκάλεσε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εκτεταμένες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ζημιές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εταιρείες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Font typeface="Times New Roman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7020" marR="5080" indent="-274955" algn="just">
              <a:lnSpc>
                <a:spcPts val="1670"/>
              </a:lnSpc>
              <a:buClr>
                <a:srgbClr val="FFB800"/>
              </a:buClr>
              <a:buSzPct val="142857"/>
              <a:buChar char="▪"/>
              <a:tabLst>
                <a:tab pos="286385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Ransomware: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2019,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πόλη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Νέας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Ορλεάνης κήρυξε κατάσταση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έκτακτης 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ανάγκης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μετά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από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επίθεση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ransomware που ανατρέπουν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υπολογιστών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της,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συμπεριλαμβανομένων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εκείνων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χρησιμοποιούνταν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διαχείριση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ενεργειακής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υποδομής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της.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Times New Roman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7020" marR="5080" indent="-274955" algn="just">
              <a:lnSpc>
                <a:spcPts val="1670"/>
              </a:lnSpc>
              <a:spcBef>
                <a:spcPts val="5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</a:tabLst>
            </a:pP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Phishing: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Οι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επιτιθέμενοι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μπορεί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να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στείλουν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μηνύματα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ηλεκτρονικού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ταχυδρομείου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που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υποδύονται νόμιμους οργανισμούς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ή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προσωπικό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να εξαπατήσουν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τους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υπαλλήλους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ώστε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να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αποκαλύψουν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ευαίσθητες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πληροφορίες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ή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να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κάνουν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κλικ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κακόβουλους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συνδέσμους.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Times New Roman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7020" marR="5715" indent="-274955" algn="just">
              <a:lnSpc>
                <a:spcPts val="1670"/>
              </a:lnSpc>
              <a:buClr>
                <a:srgbClr val="FFB800"/>
              </a:buClr>
              <a:buSzPct val="142857"/>
              <a:buChar char="▪"/>
              <a:tabLst>
                <a:tab pos="286385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Κοινωνική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μηχανική: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Ένας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επιτιθέμενος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παριστάνει τον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τεχνικό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μπορεί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να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αποκτήσει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φυσική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 σε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κρίσιμες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υποδομές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πείθοντας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προσωπικό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 νομιμότητά του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μέσω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τακτικών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χειραγώγησης.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040" y="5426392"/>
            <a:ext cx="5345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15207" y="5238115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617" y="1263332"/>
              <a:ext cx="1620837" cy="477456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274184" y="967422"/>
            <a:ext cx="575437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5" dirty="0"/>
              <a:t>Ειδικές</a:t>
            </a:r>
            <a:r>
              <a:rPr spc="265" dirty="0"/>
              <a:t> </a:t>
            </a:r>
            <a:r>
              <a:rPr spc="155" dirty="0"/>
              <a:t>απειλές</a:t>
            </a:r>
            <a:r>
              <a:rPr spc="250" dirty="0"/>
              <a:t> </a:t>
            </a:r>
            <a:r>
              <a:rPr spc="160" dirty="0"/>
              <a:t>στον</a:t>
            </a:r>
            <a:r>
              <a:rPr spc="260" dirty="0"/>
              <a:t> </a:t>
            </a:r>
            <a:r>
              <a:rPr spc="165" dirty="0"/>
              <a:t>τομέα</a:t>
            </a:r>
            <a:r>
              <a:rPr spc="260" dirty="0"/>
              <a:t> </a:t>
            </a:r>
            <a:r>
              <a:rPr spc="145" dirty="0"/>
              <a:t>της</a:t>
            </a:r>
            <a:r>
              <a:rPr spc="260" dirty="0"/>
              <a:t> </a:t>
            </a:r>
            <a:r>
              <a:rPr spc="160" dirty="0"/>
              <a:t>ενέργειας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076700" y="1323022"/>
            <a:ext cx="8081645" cy="3627754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965"/>
              </a:spcBef>
            </a:pPr>
            <a:r>
              <a:rPr sz="2000" spc="75" dirty="0">
                <a:solidFill>
                  <a:srgbClr val="FFB800"/>
                </a:solidFill>
                <a:latin typeface="Calibri"/>
                <a:cs typeface="Calibri"/>
              </a:rPr>
              <a:t>Απειλές </a:t>
            </a:r>
            <a:r>
              <a:rPr sz="2000" spc="90" dirty="0">
                <a:solidFill>
                  <a:srgbClr val="FFB800"/>
                </a:solidFill>
                <a:latin typeface="Calibri"/>
                <a:cs typeface="Calibri"/>
              </a:rPr>
              <a:t>στον</a:t>
            </a:r>
            <a:r>
              <a:rPr sz="2000" spc="95" dirty="0">
                <a:solidFill>
                  <a:srgbClr val="FFB800"/>
                </a:solidFill>
                <a:latin typeface="Calibri"/>
                <a:cs typeface="Calibri"/>
              </a:rPr>
              <a:t> τομέα</a:t>
            </a:r>
            <a:r>
              <a:rPr sz="2000" spc="10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spc="85" dirty="0">
                <a:solidFill>
                  <a:srgbClr val="FFB800"/>
                </a:solidFill>
                <a:latin typeface="Calibri"/>
                <a:cs typeface="Calibri"/>
              </a:rPr>
              <a:t>της</a:t>
            </a:r>
            <a:r>
              <a:rPr sz="2000" spc="10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spc="85" dirty="0">
                <a:solidFill>
                  <a:srgbClr val="FFB800"/>
                </a:solidFill>
                <a:latin typeface="Calibri"/>
                <a:cs typeface="Calibri"/>
              </a:rPr>
              <a:t>ενέργειας</a:t>
            </a:r>
            <a:endParaRPr sz="2000">
              <a:latin typeface="Calibri"/>
              <a:cs typeface="Calibri"/>
            </a:endParaRPr>
          </a:p>
          <a:p>
            <a:pPr marL="287020" marR="5080" indent="-274955" algn="just">
              <a:lnSpc>
                <a:spcPts val="1670"/>
              </a:lnSpc>
              <a:spcBef>
                <a:spcPts val="1525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</a:tabLst>
            </a:pP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Επιθέσεις</a:t>
            </a:r>
            <a:r>
              <a:rPr sz="1400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</a:t>
            </a:r>
            <a:r>
              <a:rPr sz="1400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SCADA:</a:t>
            </a:r>
            <a:r>
              <a:rPr sz="1400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Οι</a:t>
            </a:r>
            <a:r>
              <a:rPr sz="1400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εκστρατείες</a:t>
            </a:r>
            <a:r>
              <a:rPr sz="1400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κυβερνοκατασκοπείας</a:t>
            </a:r>
            <a:r>
              <a:rPr sz="1400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Dragonfly</a:t>
            </a:r>
            <a:r>
              <a:rPr sz="1400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(γνωστή</a:t>
            </a:r>
            <a:r>
              <a:rPr sz="1400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400" spc="-3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ως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Energetic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Bear) και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Havex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(γνωστή και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ως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Ekans)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είχαν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ως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στόχο συστήματα </a:t>
            </a:r>
            <a:r>
              <a:rPr sz="1400" spc="90" dirty="0">
                <a:solidFill>
                  <a:srgbClr val="FFFFFF"/>
                </a:solidFill>
                <a:latin typeface="Times New Roman"/>
                <a:cs typeface="Times New Roman"/>
              </a:rPr>
              <a:t>SCADA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χρησιμοποιούνται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ενεργειακές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υποδομές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σκοπούς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κατασκοπείας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δυνητικού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σαμποτάζ.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B800"/>
              </a:buClr>
              <a:buFont typeface="Times New Roman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7020" marR="19685" indent="-274955" algn="just">
              <a:lnSpc>
                <a:spcPts val="1670"/>
              </a:lnSpc>
              <a:buClr>
                <a:srgbClr val="FFB800"/>
              </a:buClr>
              <a:buSzPct val="142857"/>
              <a:buChar char="▪"/>
              <a:tabLst>
                <a:tab pos="286385" algn="l"/>
              </a:tabLst>
            </a:pP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Επιθέσεις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έξυπνα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δίκτυα: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(Cybersecurity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Infrastructure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 Security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Agency)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εξέδωσε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συμβουλευτική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προειδοποίηση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συνεχιζόμενες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απειλές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στον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κυβερνοχώρο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στοχεύουν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οργανώσεις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στον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τομέα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ενέργειας,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συμπεριλαμβανομένων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εκείνων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που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εμπλέκονται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σε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τεχνολογίες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έξυπνων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δικτύων.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Font typeface="Times New Roman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7020" marR="20320" indent="-274955" algn="just">
              <a:lnSpc>
                <a:spcPts val="1670"/>
              </a:lnSpc>
              <a:spcBef>
                <a:spcPts val="5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</a:tabLst>
            </a:pP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Black Energy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είναι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μια εξελιγμένη εργαλειοθήκη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κακόβουλου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λογισμικού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σχετίζεται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κυβερνοεπιθέσεις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με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στόχο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ενεργειακό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τομέα,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ιδίως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στην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Ουκρανία.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Black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Energy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εγκαθιστά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κανάλια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απομακρυσμένους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εξυπηρετητές/εξυπηρετητές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που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ελέγχονται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από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επιτιθέμενους,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επιτρέποντας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απομακρυσμένη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εκτέλεση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εντολών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 τη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διαρροή</a:t>
            </a:r>
            <a:r>
              <a:rPr sz="14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040" y="5567362"/>
            <a:ext cx="5345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15207" y="5379084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1394" y="2325687"/>
              <a:ext cx="1082992" cy="267589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91025" y="616902"/>
            <a:ext cx="229616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0" dirty="0"/>
              <a:t>Μαύρη </a:t>
            </a:r>
            <a:r>
              <a:rPr spc="150" dirty="0"/>
              <a:t>ενέργεια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74040" y="921568"/>
            <a:ext cx="11566525" cy="4890135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494030" algn="ctr">
              <a:lnSpc>
                <a:spcPct val="100000"/>
              </a:lnSpc>
              <a:spcBef>
                <a:spcPts val="1170"/>
              </a:spcBef>
            </a:pPr>
            <a:r>
              <a:rPr sz="2000" spc="135" dirty="0">
                <a:solidFill>
                  <a:srgbClr val="FFB800"/>
                </a:solidFill>
                <a:latin typeface="Calibri"/>
                <a:cs typeface="Calibri"/>
              </a:rPr>
              <a:t>Λεπτομέρειες</a:t>
            </a:r>
            <a:r>
              <a:rPr sz="2000" spc="10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spc="130" dirty="0">
                <a:solidFill>
                  <a:srgbClr val="FFB800"/>
                </a:solidFill>
                <a:latin typeface="Calibri"/>
                <a:cs typeface="Calibri"/>
              </a:rPr>
              <a:t>σχετικά</a:t>
            </a:r>
            <a:r>
              <a:rPr sz="2000" spc="114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spc="150" dirty="0">
                <a:solidFill>
                  <a:srgbClr val="FFB800"/>
                </a:solidFill>
                <a:latin typeface="Calibri"/>
                <a:cs typeface="Calibri"/>
              </a:rPr>
              <a:t>με</a:t>
            </a:r>
            <a:r>
              <a:rPr sz="2000" spc="11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spc="105" dirty="0">
                <a:solidFill>
                  <a:srgbClr val="FFB800"/>
                </a:solidFill>
                <a:latin typeface="Calibri"/>
                <a:cs typeface="Calibri"/>
              </a:rPr>
              <a:t>τις</a:t>
            </a:r>
            <a:r>
              <a:rPr sz="2000" spc="114" dirty="0">
                <a:solidFill>
                  <a:srgbClr val="FFB800"/>
                </a:solidFill>
                <a:latin typeface="Calibri"/>
                <a:cs typeface="Calibri"/>
              </a:rPr>
              <a:t> τεχνικές</a:t>
            </a:r>
            <a:endParaRPr sz="2000">
              <a:latin typeface="Calibri"/>
              <a:cs typeface="Calibri"/>
            </a:endParaRPr>
          </a:p>
          <a:p>
            <a:pPr marL="3790315" marR="6985" indent="-274320" algn="just">
              <a:lnSpc>
                <a:spcPts val="1610"/>
              </a:lnSpc>
              <a:spcBef>
                <a:spcPts val="1630"/>
              </a:spcBef>
              <a:buClr>
                <a:srgbClr val="FFB800"/>
              </a:buClr>
              <a:buSzPct val="140740"/>
              <a:buChar char="▪"/>
              <a:tabLst>
                <a:tab pos="3790315" algn="l"/>
              </a:tabLst>
            </a:pP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Βήμα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1: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Αρχική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εισβολή: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Εκμεταλλεύεται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μια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ρύθμιση συμβατότητας οπισθόδοτου στα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Windows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7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μεταγενέστερα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παράκαμψη των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προεπιλεγμένων ρυθμίσεων ελέγχου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πρόσβασης χρηστών </a:t>
            </a:r>
            <a:r>
              <a:rPr sz="1350" spc="-3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(UAC).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3790315" marR="5080" indent="-274320" algn="just">
              <a:lnSpc>
                <a:spcPct val="100000"/>
              </a:lnSpc>
              <a:buClr>
                <a:srgbClr val="FFB800"/>
              </a:buClr>
              <a:buSzPct val="140740"/>
              <a:buChar char="▪"/>
              <a:tabLst>
                <a:tab pos="3790315" algn="l"/>
              </a:tabLst>
            </a:pP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Βήμα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2: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με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τον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εξυπηρετητή C2: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Επικοινωνεί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με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τον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εξυπηρετητή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διοίκησης και ελέγχου </a:t>
            </a:r>
            <a:r>
              <a:rPr sz="1350" spc="-3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(C2)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μέσω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HTTP,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χρησιμοποιώντας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πρωτόκολλα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ιστού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ανταλλαγή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3790315" marR="8255" indent="-274320" algn="just">
              <a:lnSpc>
                <a:spcPct val="100600"/>
              </a:lnSpc>
              <a:spcBef>
                <a:spcPts val="5"/>
              </a:spcBef>
              <a:buClr>
                <a:srgbClr val="FFB800"/>
              </a:buClr>
              <a:buSzPct val="140740"/>
              <a:buChar char="▪"/>
              <a:tabLst>
                <a:tab pos="3790315" algn="l"/>
              </a:tabLst>
            </a:pP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Βήμα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3: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Αυτόματη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εκκίνηση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εκτέλεσης: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Απορρίπτει το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κύριο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εξάρτημα </a:t>
            </a:r>
            <a:r>
              <a:rPr sz="1350" spc="85" dirty="0">
                <a:solidFill>
                  <a:srgbClr val="FFFFFF"/>
                </a:solidFill>
                <a:latin typeface="Times New Roman"/>
                <a:cs typeface="Times New Roman"/>
              </a:rPr>
              <a:t>DLL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δημιουργεί μια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συντομεύση </a:t>
            </a:r>
            <a:r>
              <a:rPr sz="1350" spc="45" dirty="0">
                <a:solidFill>
                  <a:srgbClr val="FFFFFF"/>
                </a:solidFill>
                <a:latin typeface="Times New Roman"/>
                <a:cs typeface="Times New Roman"/>
              </a:rPr>
              <a:t>.lnk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 αυτό το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αρχείο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στο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φάκελο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εκκίνησης,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εξασφαλίζοντας την αυτόματη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εκτέλεση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κατά</a:t>
            </a:r>
            <a:r>
              <a:rPr sz="13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εκκίνηση</a:t>
            </a:r>
            <a:r>
              <a:rPr sz="13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συστήματος.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3790315" marR="8890" indent="-274320" algn="just">
              <a:lnSpc>
                <a:spcPct val="100000"/>
              </a:lnSpc>
              <a:buClr>
                <a:srgbClr val="FFB800"/>
              </a:buClr>
              <a:buSzPct val="140740"/>
              <a:buChar char="▪"/>
              <a:tabLst>
                <a:tab pos="3790315" algn="l"/>
              </a:tabLst>
            </a:pP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Βήμα: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Εκμετάλλευσηκαι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επιμονή:</a:t>
            </a:r>
            <a:r>
              <a:rPr sz="1350" spc="4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Δημιουργεί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νέα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υπηρεσία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χρησιμοποιώντας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είτε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σκληρά </a:t>
            </a:r>
            <a:r>
              <a:rPr sz="1350" spc="-3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κωδικοποιημένο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είτε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ένα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τυχαία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δημιουργημένο όνομα, εξασφαλίζοντας την εμμονή τροποποιώντας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45" dirty="0">
                <a:solidFill>
                  <a:srgbClr val="FFFFFF"/>
                </a:solidFill>
                <a:latin typeface="Times New Roman"/>
                <a:cs typeface="Times New Roman"/>
              </a:rPr>
              <a:t>τις</a:t>
            </a:r>
            <a:r>
              <a:rPr sz="13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διεργασίες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συστήματος.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3790315" marR="6350" indent="-274320" algn="just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40740"/>
              <a:buChar char="▪"/>
              <a:tabLst>
                <a:tab pos="3790315" algn="l"/>
              </a:tabLst>
            </a:pP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Βήμα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5: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Αναγνώριση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συλλογή δεδομένων: Συγκεντρώνει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διαπιστευτήρια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από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φυλλομετρητές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(browsers </a:t>
            </a:r>
            <a:r>
              <a:rPr sz="1350" spc="45" dirty="0">
                <a:solidFill>
                  <a:srgbClr val="FFFFFF"/>
                </a:solidFill>
                <a:latin typeface="Times New Roman"/>
                <a:cs typeface="Times New Roman"/>
              </a:rPr>
              <a:t>-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προγράμματα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περιήγησης)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όπως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Firefox,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Google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Chrome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Internet Explorer,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εξάγοντας </a:t>
            </a:r>
            <a:r>
              <a:rPr sz="1350" spc="-3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ευαίσθητες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πληροφορίες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περαιτέρω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εκμετάλλευση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ευπάθειας.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15207" y="5616575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1394" y="2325687"/>
              <a:ext cx="1082992" cy="267589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915092" y="2074227"/>
              <a:ext cx="8213090" cy="4250690"/>
            </a:xfrm>
            <a:custGeom>
              <a:avLst/>
              <a:gdLst/>
              <a:ahLst/>
              <a:cxnLst/>
              <a:rect l="l" t="t" r="r" b="b"/>
              <a:pathLst>
                <a:path w="8213090" h="4250690">
                  <a:moveTo>
                    <a:pt x="0" y="0"/>
                  </a:moveTo>
                  <a:lnTo>
                    <a:pt x="8212772" y="0"/>
                  </a:lnTo>
                </a:path>
                <a:path w="8213090" h="4250690">
                  <a:moveTo>
                    <a:pt x="0" y="4250372"/>
                  </a:moveTo>
                  <a:lnTo>
                    <a:pt x="8212772" y="4250372"/>
                  </a:lnTo>
                </a:path>
              </a:pathLst>
            </a:custGeom>
            <a:ln w="12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91025" y="724534"/>
            <a:ext cx="229616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0" dirty="0"/>
              <a:t>Μαύρη </a:t>
            </a:r>
            <a:r>
              <a:rPr spc="150" dirty="0"/>
              <a:t>ενέργεια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91025" y="1176020"/>
            <a:ext cx="44265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35" dirty="0">
                <a:solidFill>
                  <a:srgbClr val="FFB800"/>
                </a:solidFill>
                <a:latin typeface="Calibri"/>
                <a:cs typeface="Calibri"/>
              </a:rPr>
              <a:t>Λεπτομέρειες</a:t>
            </a:r>
            <a:r>
              <a:rPr sz="2000" spc="10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spc="130" dirty="0">
                <a:solidFill>
                  <a:srgbClr val="FFB800"/>
                </a:solidFill>
                <a:latin typeface="Calibri"/>
                <a:cs typeface="Calibri"/>
              </a:rPr>
              <a:t>σχετικά</a:t>
            </a:r>
            <a:r>
              <a:rPr sz="2000" spc="114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spc="150" dirty="0">
                <a:solidFill>
                  <a:srgbClr val="FFB800"/>
                </a:solidFill>
                <a:latin typeface="Calibri"/>
                <a:cs typeface="Calibri"/>
              </a:rPr>
              <a:t>με</a:t>
            </a:r>
            <a:r>
              <a:rPr sz="2000" spc="11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000" spc="105" dirty="0">
                <a:solidFill>
                  <a:srgbClr val="FFB800"/>
                </a:solidFill>
                <a:latin typeface="Calibri"/>
                <a:cs typeface="Calibri"/>
              </a:rPr>
              <a:t>τις</a:t>
            </a:r>
            <a:r>
              <a:rPr sz="2000" spc="114" dirty="0">
                <a:solidFill>
                  <a:srgbClr val="FFB800"/>
                </a:solidFill>
                <a:latin typeface="Calibri"/>
                <a:cs typeface="Calibri"/>
              </a:rPr>
              <a:t> τεχνικές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18584" y="2035809"/>
            <a:ext cx="21774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Περιγραφή</a:t>
            </a:r>
            <a:r>
              <a:rPr sz="1100" spc="20" dirty="0">
                <a:solidFill>
                  <a:srgbClr val="FFFFFF"/>
                </a:solidFill>
                <a:latin typeface="Calibri"/>
                <a:cs typeface="Calibri"/>
              </a:rPr>
              <a:t> της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20" dirty="0">
                <a:solidFill>
                  <a:srgbClr val="FFFFFF"/>
                </a:solidFill>
                <a:latin typeface="Calibri"/>
                <a:cs typeface="Calibri"/>
              </a:rPr>
              <a:t>ταυτότητας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20" dirty="0">
                <a:solidFill>
                  <a:srgbClr val="FFFFFF"/>
                </a:solidFill>
                <a:latin typeface="Calibri"/>
                <a:cs typeface="Calibri"/>
              </a:rPr>
              <a:t>τεχνικής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11002" y="2506345"/>
            <a:ext cx="6248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5" dirty="0">
                <a:solidFill>
                  <a:srgbClr val="FFFFFF"/>
                </a:solidFill>
                <a:latin typeface="Times New Roman"/>
                <a:cs typeface="Times New Roman"/>
              </a:rPr>
              <a:t>T1548.002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18584" y="2966084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1071</a:t>
            </a:r>
            <a:r>
              <a:rPr sz="1100" spc="1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00</a:t>
            </a:r>
            <a:r>
              <a:rPr sz="1100" spc="55" dirty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18584" y="3368675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1547</a:t>
            </a:r>
            <a:r>
              <a:rPr sz="1100" spc="1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00</a:t>
            </a:r>
            <a:r>
              <a:rPr sz="1100" spc="55" dirty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18584" y="3917632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1547</a:t>
            </a:r>
            <a:r>
              <a:rPr sz="1100" spc="1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00</a:t>
            </a:r>
            <a:r>
              <a:rPr sz="1100" spc="55" dirty="0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18584" y="4468495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1543</a:t>
            </a:r>
            <a:r>
              <a:rPr sz="1100" spc="1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00</a:t>
            </a:r>
            <a:r>
              <a:rPr sz="1100" spc="55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81600" y="2315210"/>
            <a:ext cx="6498590" cy="24587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200"/>
              </a:spcBef>
            </a:pPr>
            <a:r>
              <a:rPr sz="1100" u="sng" spc="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Η</a:t>
            </a:r>
            <a:r>
              <a:rPr sz="1100" u="sng" spc="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100" u="sng" spc="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BlackEnergy</a:t>
            </a:r>
            <a:r>
              <a:rPr sz="11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επιχειρεί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παρακάμψει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προεπιλεγμένες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ρυθμίσεις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User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Access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Times New Roman"/>
                <a:cs typeface="Times New Roman"/>
              </a:rPr>
              <a:t>Control</a:t>
            </a:r>
            <a:r>
              <a:rPr sz="11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UAC)</a:t>
            </a:r>
            <a:endParaRPr sz="1100">
              <a:latin typeface="Times New Roman"/>
              <a:cs typeface="Times New Roman"/>
            </a:endParaRPr>
          </a:p>
          <a:p>
            <a:pPr marL="13970" marR="930275">
              <a:lnSpc>
                <a:spcPct val="107800"/>
              </a:lnSpc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εκμεταλλευόμενοι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ρύθμιση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συμβατότητας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οπισθόδοτου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βρέθηκε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στα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Times New Roman"/>
                <a:cs typeface="Times New Roman"/>
              </a:rPr>
              <a:t>Windows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αργότερα</a:t>
            </a:r>
            <a:r>
              <a:rPr sz="1100" spc="3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100" u="sng" spc="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Η</a:t>
            </a:r>
            <a:r>
              <a:rPr sz="1100" u="sng" spc="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100" u="sng" spc="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BlackEnergy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επικοινωνεί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διακομιστή</a:t>
            </a:r>
            <a:r>
              <a:rPr sz="1100" spc="45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εξυπηρετητή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C2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μέσω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Times New Roman"/>
                <a:cs typeface="Times New Roman"/>
              </a:rPr>
              <a:t>HTTP.</a:t>
            </a:r>
            <a:endParaRPr sz="11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950"/>
              </a:spcBef>
            </a:pP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παραλλαγή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u="sng" spc="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BlackEnergy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απορρίπτει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κύριο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εξάρτημα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Times New Roman"/>
                <a:cs typeface="Times New Roman"/>
              </a:rPr>
              <a:t>DLL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συνέχεια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δημιουργεί</a:t>
            </a:r>
            <a:endParaRPr sz="11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  <a:spcBef>
                <a:spcPts val="865"/>
              </a:spcBef>
            </a:pPr>
            <a:r>
              <a:rPr sz="1100" spc="35" dirty="0">
                <a:solidFill>
                  <a:srgbClr val="FFFFFF"/>
                </a:solidFill>
                <a:latin typeface="Times New Roman"/>
                <a:cs typeface="Times New Roman"/>
              </a:rPr>
              <a:t>.lnk</a:t>
            </a:r>
            <a:r>
              <a:rPr sz="11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συντομεύσεις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αυτό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 αρχείο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στο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φάκελο εκκίνησης</a:t>
            </a:r>
            <a:r>
              <a:rPr sz="1100" spc="4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815"/>
              </a:spcBef>
            </a:pP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παραλλαγή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u="sng" spc="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BlackEnergy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απορρίπτει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κύριο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εξάρτημα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Times New Roman"/>
                <a:cs typeface="Times New Roman"/>
              </a:rPr>
              <a:t>DLL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συνέχεια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δημιουργεί</a:t>
            </a:r>
            <a:endParaRPr sz="11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  <a:spcBef>
                <a:spcPts val="865"/>
              </a:spcBef>
            </a:pPr>
            <a:r>
              <a:rPr sz="1100" spc="35" dirty="0">
                <a:solidFill>
                  <a:srgbClr val="FFFFFF"/>
                </a:solidFill>
                <a:latin typeface="Times New Roman"/>
                <a:cs typeface="Times New Roman"/>
              </a:rPr>
              <a:t>.lnk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συντόμευση σε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αυτό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αρχείο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στο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φάκελο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εκκίνησης</a:t>
            </a:r>
            <a:r>
              <a:rPr sz="1100" spc="4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  <a:p>
            <a:pPr marL="13335" marR="756285">
              <a:lnSpc>
                <a:spcPct val="135000"/>
              </a:lnSpc>
              <a:spcBef>
                <a:spcPts val="370"/>
              </a:spcBef>
            </a:pP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Μια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παραλλαγή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u="sng" spc="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BlackEnergy</a:t>
            </a:r>
            <a:r>
              <a:rPr sz="11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δημιουργεί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νέα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υπηρεσία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χρησιμοποιώντας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είτε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σκληρά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κωδικοποιημένο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είτε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ένα τυχαία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παραγόμενο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όνομα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18584" y="5102859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1555</a:t>
            </a:r>
            <a:r>
              <a:rPr sz="1100" spc="1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00</a:t>
            </a:r>
            <a:r>
              <a:rPr sz="1100" spc="55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82234" y="4988559"/>
            <a:ext cx="66662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Η</a:t>
            </a:r>
            <a:r>
              <a:rPr sz="1100" u="sng" spc="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100" u="sng" spc="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BlackEnergy</a:t>
            </a:r>
            <a:r>
              <a:rPr sz="11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χρησιμοποίησε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πρόσθετο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συλλέγει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διαπιστευτήρια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φυλλομετρητές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35" dirty="0">
                <a:solidFill>
                  <a:srgbClr val="FFFFFF"/>
                </a:solidFill>
                <a:latin typeface="Times New Roman"/>
                <a:cs typeface="Times New Roman"/>
              </a:rPr>
              <a:t>(browsers</a:t>
            </a:r>
            <a:r>
              <a:rPr sz="11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35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18584" y="5210492"/>
            <a:ext cx="596455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προγράμματα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περιήγησης</a:t>
            </a:r>
            <a:r>
              <a:rPr sz="1100" spc="45" dirty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  <a:p>
            <a:pPr marL="1276350">
              <a:lnSpc>
                <a:spcPct val="100000"/>
              </a:lnSpc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συμπεριλαμβανομένων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Times New Roman"/>
                <a:cs typeface="Times New Roman"/>
              </a:rPr>
              <a:t>FireFox,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Google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Times New Roman"/>
                <a:cs typeface="Times New Roman"/>
              </a:rPr>
              <a:t>Chrome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0" dirty="0">
                <a:solidFill>
                  <a:srgbClr val="FFFFFF"/>
                </a:solidFill>
                <a:latin typeface="Times New Roman"/>
                <a:cs typeface="Times New Roman"/>
              </a:rPr>
              <a:t>Internet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Times New Roman"/>
                <a:cs typeface="Times New Roman"/>
              </a:rPr>
              <a:t>Explorer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15207" y="6225540"/>
            <a:ext cx="2500947" cy="46482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574040" y="6429362"/>
            <a:ext cx="5345430" cy="185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3925" y="1998662"/>
              <a:ext cx="1191260" cy="337788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91025" y="616902"/>
            <a:ext cx="253873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Ομάδα</a:t>
            </a:r>
            <a:r>
              <a:rPr spc="120" dirty="0"/>
              <a:t> </a:t>
            </a:r>
            <a:r>
              <a:rPr spc="245" dirty="0">
                <a:latin typeface="Times New Roman"/>
                <a:cs typeface="Times New Roman"/>
              </a:rPr>
              <a:t>Sandworm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91025" y="1057592"/>
            <a:ext cx="14732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35" dirty="0">
                <a:solidFill>
                  <a:srgbClr val="FFB800"/>
                </a:solidFill>
                <a:latin typeface="Calibri"/>
                <a:cs typeface="Calibri"/>
              </a:rPr>
              <a:t>Ε</a:t>
            </a:r>
            <a:r>
              <a:rPr sz="2000" spc="150" dirty="0">
                <a:solidFill>
                  <a:srgbClr val="FFB800"/>
                </a:solidFill>
                <a:latin typeface="Calibri"/>
                <a:cs typeface="Calibri"/>
              </a:rPr>
              <a:t>π</a:t>
            </a:r>
            <a:r>
              <a:rPr sz="2000" spc="65" dirty="0">
                <a:solidFill>
                  <a:srgbClr val="FFB800"/>
                </a:solidFill>
                <a:latin typeface="Calibri"/>
                <a:cs typeface="Calibri"/>
              </a:rPr>
              <a:t>ι</a:t>
            </a:r>
            <a:r>
              <a:rPr sz="2000" spc="150" dirty="0">
                <a:solidFill>
                  <a:srgbClr val="FFB800"/>
                </a:solidFill>
                <a:latin typeface="Calibri"/>
                <a:cs typeface="Calibri"/>
              </a:rPr>
              <a:t>σ</a:t>
            </a:r>
            <a:r>
              <a:rPr sz="2000" spc="120" dirty="0">
                <a:solidFill>
                  <a:srgbClr val="FFB800"/>
                </a:solidFill>
                <a:latin typeface="Calibri"/>
                <a:cs typeface="Calibri"/>
              </a:rPr>
              <a:t>κ</a:t>
            </a:r>
            <a:r>
              <a:rPr sz="2000" spc="140" dirty="0">
                <a:solidFill>
                  <a:srgbClr val="FFB800"/>
                </a:solidFill>
                <a:latin typeface="Calibri"/>
                <a:cs typeface="Calibri"/>
              </a:rPr>
              <a:t>ό</a:t>
            </a:r>
            <a:r>
              <a:rPr sz="2000" spc="150" dirty="0">
                <a:solidFill>
                  <a:srgbClr val="FFB800"/>
                </a:solidFill>
                <a:latin typeface="Calibri"/>
                <a:cs typeface="Calibri"/>
              </a:rPr>
              <a:t>πησ</a:t>
            </a:r>
            <a:r>
              <a:rPr sz="2000" spc="160" dirty="0">
                <a:solidFill>
                  <a:srgbClr val="FFB800"/>
                </a:solidFill>
                <a:latin typeface="Calibri"/>
                <a:cs typeface="Calibri"/>
              </a:rPr>
              <a:t>η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76700" y="1904047"/>
            <a:ext cx="8065134" cy="260223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87020" marR="5715" indent="-274955" algn="just">
              <a:lnSpc>
                <a:spcPts val="1670"/>
              </a:lnSpc>
              <a:spcBef>
                <a:spcPts val="160"/>
              </a:spcBef>
              <a:buClr>
                <a:srgbClr val="FFB800"/>
              </a:buClr>
              <a:buSzPct val="142857"/>
              <a:buChar char="▪"/>
              <a:tabLst>
                <a:tab pos="286385" algn="l"/>
              </a:tabLst>
            </a:pP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Ιστορικό: </a:t>
            </a:r>
            <a:r>
              <a:rPr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Sandworm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Team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είναι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μια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υψηλού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επιπέδου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ομάδα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κυβερνοαπειλών που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αποδίδεται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στη ρωσική </a:t>
            </a:r>
            <a:r>
              <a:rPr sz="1400" spc="95" dirty="0">
                <a:solidFill>
                  <a:srgbClr val="FFFFFF"/>
                </a:solidFill>
                <a:latin typeface="Times New Roman"/>
                <a:cs typeface="Times New Roman"/>
              </a:rPr>
              <a:t>GRU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Unit 74455.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Ενεργή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τουλάχιστον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από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 2009,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η Sandworm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Team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είναι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γνωστή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τις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καταστροφικές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επιχειρήσεις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στον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κυβερνοχώρο που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στοχεύουν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διάφορους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τομείς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καθολικά.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Times New Roman"/>
              <a:buChar char="▪"/>
            </a:pPr>
            <a:endParaRPr sz="1500">
              <a:latin typeface="Times New Roman"/>
              <a:cs typeface="Times New Roman"/>
            </a:endParaRPr>
          </a:p>
          <a:p>
            <a:pPr marL="287020" marR="7620" indent="-274955" algn="just">
              <a:lnSpc>
                <a:spcPct val="100000"/>
              </a:lnSpc>
              <a:buClr>
                <a:srgbClr val="FFB800"/>
              </a:buClr>
              <a:buSzPct val="142857"/>
              <a:buChar char="▪"/>
              <a:tabLst>
                <a:tab pos="286385" algn="l"/>
              </a:tabLst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Αξιοσημείωτες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επιθέσεις: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 Επιθέσεις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το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2015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2016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εναντίον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ουκρανικών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εταιρειών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ηλεκτρισμού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κυβερνητικών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οργανώσεων,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αποτέλεσμα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διακοπές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 ανατρεπτικές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ενέργειες.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800"/>
              </a:buClr>
              <a:buFont typeface="Times New Roman"/>
              <a:buChar char="▪"/>
            </a:pPr>
            <a:endParaRPr sz="1550">
              <a:latin typeface="Times New Roman"/>
              <a:cs typeface="Times New Roman"/>
            </a:endParaRPr>
          </a:p>
          <a:p>
            <a:pPr marL="287020" marR="5080" indent="-274955" algn="just">
              <a:lnSpc>
                <a:spcPts val="1670"/>
              </a:lnSpc>
              <a:buClr>
                <a:srgbClr val="FFB800"/>
              </a:buClr>
              <a:buSzPct val="142857"/>
              <a:buChar char="▪"/>
              <a:tabLst>
                <a:tab pos="286385" algn="l"/>
              </a:tabLst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Ορισμένες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λειτουργίες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διεξήγαγε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η Sandworm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Ομάδα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Ομαδοποίησης συνεργάστηκαν με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APT28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(επίσης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γνωστή</a:t>
            </a:r>
            <a:r>
              <a:rPr sz="1400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ως</a:t>
            </a:r>
            <a:r>
              <a:rPr sz="1400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Fancy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Bear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ή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Strontium),</a:t>
            </a:r>
            <a:r>
              <a:rPr sz="1400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μια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άλλη</a:t>
            </a:r>
            <a:r>
              <a:rPr sz="1400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ομάδα</a:t>
            </a:r>
            <a:r>
              <a:rPr sz="1400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απειλών</a:t>
            </a:r>
            <a:r>
              <a:rPr sz="1400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συνδέεται</a:t>
            </a:r>
            <a:r>
              <a:rPr sz="14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με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Μονάδα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26165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GRU.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15207" y="5866129"/>
            <a:ext cx="2500947" cy="46481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74040" y="6069634"/>
            <a:ext cx="5345430" cy="185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00"/>
              </a:lnSpc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100" spc="60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1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Παρουσίαση από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ΣΚαραγιάννη</a:t>
            </a:r>
            <a:r>
              <a:rPr sz="11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1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798627" y="490855"/>
              <a:ext cx="5347970" cy="6821805"/>
            </a:xfrm>
            <a:custGeom>
              <a:avLst/>
              <a:gdLst/>
              <a:ahLst/>
              <a:cxnLst/>
              <a:rect l="l" t="t" r="r" b="b"/>
              <a:pathLst>
                <a:path w="5347970" h="6821805">
                  <a:moveTo>
                    <a:pt x="5347652" y="0"/>
                  </a:moveTo>
                  <a:lnTo>
                    <a:pt x="1917064" y="0"/>
                  </a:lnTo>
                  <a:lnTo>
                    <a:pt x="0" y="6821487"/>
                  </a:lnTo>
                  <a:lnTo>
                    <a:pt x="3430587" y="6821487"/>
                  </a:lnTo>
                  <a:lnTo>
                    <a:pt x="5347652" y="0"/>
                  </a:lnTo>
                  <a:close/>
                </a:path>
              </a:pathLst>
            </a:custGeom>
            <a:solidFill>
              <a:srgbClr val="FFB800">
                <a:alpha val="1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15207" y="6786562"/>
              <a:ext cx="2500947" cy="4648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756275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5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5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40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40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63340" y="2574607"/>
            <a:ext cx="3840479" cy="67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spc="330" dirty="0">
                <a:solidFill>
                  <a:srgbClr val="FFB800"/>
                </a:solidFill>
                <a:latin typeface="Times New Roman"/>
                <a:cs typeface="Times New Roman"/>
              </a:rPr>
              <a:t>Σας</a:t>
            </a:r>
            <a:r>
              <a:rPr sz="4250" spc="204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4250" spc="355" dirty="0">
                <a:solidFill>
                  <a:srgbClr val="FFB800"/>
                </a:solidFill>
                <a:latin typeface="Times New Roman"/>
                <a:cs typeface="Times New Roman"/>
              </a:rPr>
              <a:t>ευχαριστώ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03700" y="3518217"/>
            <a:ext cx="5915025" cy="1579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Παρουσιάστρια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Στυλιανός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Καραγιάννης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ΠορτογαλίαΠαρακαλείσθε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αποστείλετε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όλες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ερωτήσεις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στη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διεύθυνση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Στυλιανός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Καραγιάννης 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(PDMFC,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3515360">
              <a:lnSpc>
                <a:spcPct val="142500"/>
              </a:lnSpc>
            </a:pP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):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  <a:hlinkClick r:id="rId4"/>
              </a:rPr>
              <a:t>stylianos.karagiannis@pdmfc.c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om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525" y="6151879"/>
              <a:ext cx="2647950" cy="64293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98359" y="332104"/>
            <a:ext cx="3783965" cy="25196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385"/>
              </a:spcBef>
            </a:pPr>
            <a:r>
              <a:rPr sz="3400" spc="145" dirty="0">
                <a:solidFill>
                  <a:srgbClr val="000000"/>
                </a:solidFill>
              </a:rPr>
              <a:t>Ουσιώδεις </a:t>
            </a:r>
            <a:r>
              <a:rPr sz="3400" spc="140" dirty="0">
                <a:solidFill>
                  <a:srgbClr val="000000"/>
                </a:solidFill>
              </a:rPr>
              <a:t>αρχές </a:t>
            </a:r>
            <a:r>
              <a:rPr sz="3400" spc="145" dirty="0">
                <a:solidFill>
                  <a:srgbClr val="000000"/>
                </a:solidFill>
              </a:rPr>
              <a:t> </a:t>
            </a:r>
            <a:r>
              <a:rPr sz="3400" spc="130" dirty="0">
                <a:solidFill>
                  <a:srgbClr val="000000"/>
                </a:solidFill>
              </a:rPr>
              <a:t>και </a:t>
            </a:r>
            <a:r>
              <a:rPr sz="3400" spc="135" dirty="0">
                <a:solidFill>
                  <a:srgbClr val="000000"/>
                </a:solidFill>
              </a:rPr>
              <a:t>διαχείριση </a:t>
            </a:r>
            <a:r>
              <a:rPr sz="3400" spc="140" dirty="0">
                <a:solidFill>
                  <a:srgbClr val="000000"/>
                </a:solidFill>
              </a:rPr>
              <a:t>της </a:t>
            </a:r>
            <a:r>
              <a:rPr sz="3400" spc="145" dirty="0">
                <a:solidFill>
                  <a:srgbClr val="000000"/>
                </a:solidFill>
              </a:rPr>
              <a:t> </a:t>
            </a:r>
            <a:r>
              <a:rPr sz="3400" spc="135" dirty="0">
                <a:solidFill>
                  <a:srgbClr val="000000"/>
                </a:solidFill>
              </a:rPr>
              <a:t>κ</a:t>
            </a:r>
            <a:r>
              <a:rPr sz="3400" spc="170" dirty="0">
                <a:solidFill>
                  <a:srgbClr val="000000"/>
                </a:solidFill>
              </a:rPr>
              <a:t>υ</a:t>
            </a:r>
            <a:r>
              <a:rPr sz="3400" spc="165" dirty="0">
                <a:solidFill>
                  <a:srgbClr val="000000"/>
                </a:solidFill>
              </a:rPr>
              <a:t>β</a:t>
            </a:r>
            <a:r>
              <a:rPr sz="3400" spc="145" dirty="0">
                <a:solidFill>
                  <a:srgbClr val="000000"/>
                </a:solidFill>
              </a:rPr>
              <a:t>ε</a:t>
            </a:r>
            <a:r>
              <a:rPr sz="3400" spc="160" dirty="0">
                <a:solidFill>
                  <a:srgbClr val="000000"/>
                </a:solidFill>
              </a:rPr>
              <a:t>ρ</a:t>
            </a:r>
            <a:r>
              <a:rPr sz="3400" spc="140" dirty="0">
                <a:solidFill>
                  <a:srgbClr val="000000"/>
                </a:solidFill>
              </a:rPr>
              <a:t>ν</a:t>
            </a:r>
            <a:r>
              <a:rPr sz="3400" spc="165" dirty="0">
                <a:solidFill>
                  <a:srgbClr val="000000"/>
                </a:solidFill>
              </a:rPr>
              <a:t>ο</a:t>
            </a:r>
            <a:r>
              <a:rPr sz="3400" spc="180" dirty="0">
                <a:solidFill>
                  <a:srgbClr val="000000"/>
                </a:solidFill>
              </a:rPr>
              <a:t>α</a:t>
            </a:r>
            <a:r>
              <a:rPr sz="3400" spc="165" dirty="0">
                <a:solidFill>
                  <a:srgbClr val="000000"/>
                </a:solidFill>
              </a:rPr>
              <a:t>σ</a:t>
            </a:r>
            <a:r>
              <a:rPr sz="3400" spc="204" dirty="0">
                <a:solidFill>
                  <a:srgbClr val="000000"/>
                </a:solidFill>
              </a:rPr>
              <a:t>φ</a:t>
            </a:r>
            <a:r>
              <a:rPr sz="3400" spc="180" dirty="0">
                <a:solidFill>
                  <a:srgbClr val="000000"/>
                </a:solidFill>
              </a:rPr>
              <a:t>ά</a:t>
            </a:r>
            <a:r>
              <a:rPr sz="3400" spc="145" dirty="0">
                <a:solidFill>
                  <a:srgbClr val="000000"/>
                </a:solidFill>
              </a:rPr>
              <a:t>λε</a:t>
            </a:r>
            <a:r>
              <a:rPr sz="3400" spc="80" dirty="0">
                <a:solidFill>
                  <a:srgbClr val="000000"/>
                </a:solidFill>
              </a:rPr>
              <a:t>ι</a:t>
            </a:r>
            <a:r>
              <a:rPr sz="3400" spc="175" dirty="0">
                <a:solidFill>
                  <a:srgbClr val="000000"/>
                </a:solidFill>
              </a:rPr>
              <a:t>α</a:t>
            </a:r>
            <a:r>
              <a:rPr sz="3400" spc="100" dirty="0">
                <a:solidFill>
                  <a:srgbClr val="000000"/>
                </a:solidFill>
              </a:rPr>
              <a:t>ς  </a:t>
            </a:r>
            <a:r>
              <a:rPr sz="3400" spc="145" dirty="0">
                <a:solidFill>
                  <a:srgbClr val="000000"/>
                </a:solidFill>
              </a:rPr>
              <a:t>για τον </a:t>
            </a:r>
            <a:r>
              <a:rPr sz="3400" spc="155" dirty="0">
                <a:solidFill>
                  <a:srgbClr val="000000"/>
                </a:solidFill>
              </a:rPr>
              <a:t>τομέα </a:t>
            </a:r>
            <a:r>
              <a:rPr sz="3400" spc="150" dirty="0">
                <a:solidFill>
                  <a:srgbClr val="000000"/>
                </a:solidFill>
              </a:rPr>
              <a:t>της </a:t>
            </a:r>
            <a:r>
              <a:rPr sz="3400" spc="155" dirty="0">
                <a:solidFill>
                  <a:srgbClr val="000000"/>
                </a:solidFill>
              </a:rPr>
              <a:t> </a:t>
            </a:r>
            <a:r>
              <a:rPr sz="3400" spc="150" dirty="0">
                <a:solidFill>
                  <a:srgbClr val="000000"/>
                </a:solidFill>
              </a:rPr>
              <a:t>ενέργειας</a:t>
            </a:r>
            <a:endParaRPr sz="3400"/>
          </a:p>
        </p:txBody>
      </p:sp>
      <p:sp>
        <p:nvSpPr>
          <p:cNvPr id="10" name="object 10"/>
          <p:cNvSpPr txBox="1"/>
          <p:nvPr/>
        </p:nvSpPr>
        <p:spPr>
          <a:xfrm>
            <a:off x="7197725" y="3049270"/>
            <a:ext cx="2865755" cy="61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50" b="1" spc="280" dirty="0">
                <a:solidFill>
                  <a:srgbClr val="D8791A"/>
                </a:solidFill>
                <a:latin typeface="Calibri"/>
                <a:cs typeface="Calibri"/>
              </a:rPr>
              <a:t>CSP001_C_E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7725" y="4118292"/>
            <a:ext cx="2067560" cy="72453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100" spc="135" dirty="0">
                <a:latin typeface="Calibri"/>
                <a:cs typeface="Calibri"/>
              </a:rPr>
              <a:t>ΠΑΡΟΥΣ</a:t>
            </a:r>
            <a:r>
              <a:rPr lang="el-GR" sz="1100" spc="135" dirty="0">
                <a:latin typeface="Calibri"/>
                <a:cs typeface="Calibri"/>
              </a:rPr>
              <a:t>Ι</a:t>
            </a:r>
            <a:r>
              <a:rPr sz="1100" spc="135" dirty="0">
                <a:latin typeface="Calibri"/>
                <a:cs typeface="Calibri"/>
              </a:rPr>
              <a:t>ΑΣΗ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: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spc="90" dirty="0">
                <a:latin typeface="Calibri"/>
                <a:cs typeface="Calibri"/>
              </a:rPr>
              <a:t>RUBEN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spc="65" dirty="0">
                <a:latin typeface="Calibri"/>
                <a:cs typeface="Calibri"/>
              </a:rPr>
              <a:t>RIOS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000" spc="155" dirty="0">
                <a:latin typeface="Calibri"/>
                <a:cs typeface="Calibri"/>
              </a:rPr>
              <a:t>ΠΑΝΕΠΙΣΤΉΜΙΟ</a:t>
            </a:r>
            <a:r>
              <a:rPr sz="1000" spc="190" dirty="0">
                <a:latin typeface="Calibri"/>
                <a:cs typeface="Calibri"/>
              </a:rPr>
              <a:t> </a:t>
            </a:r>
            <a:r>
              <a:rPr sz="1000" spc="105" dirty="0">
                <a:latin typeface="Calibri"/>
                <a:cs typeface="Calibri"/>
              </a:rPr>
              <a:t>ΤΗΣ</a:t>
            </a:r>
            <a:r>
              <a:rPr sz="1000" spc="120" dirty="0">
                <a:latin typeface="Calibri"/>
                <a:cs typeface="Calibri"/>
              </a:rPr>
              <a:t> </a:t>
            </a:r>
            <a:r>
              <a:rPr sz="1000" spc="150" dirty="0">
                <a:latin typeface="Calibri"/>
                <a:cs typeface="Calibri"/>
              </a:rPr>
              <a:t>ΜΆΛΑΓΑ,</a:t>
            </a:r>
            <a:endParaRPr sz="1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1765" y="909002"/>
            <a:ext cx="284543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155" dirty="0">
                <a:solidFill>
                  <a:srgbClr val="000000"/>
                </a:solidFill>
              </a:rPr>
              <a:t>Γνωστοποίηση</a:t>
            </a:r>
            <a:endParaRPr sz="3400"/>
          </a:p>
        </p:txBody>
      </p:sp>
      <p:sp>
        <p:nvSpPr>
          <p:cNvPr id="10" name="object 10"/>
          <p:cNvSpPr txBox="1"/>
          <p:nvPr/>
        </p:nvSpPr>
        <p:spPr>
          <a:xfrm>
            <a:off x="6501765" y="2063115"/>
            <a:ext cx="5330190" cy="1150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45454"/>
              <a:buFont typeface="Arial"/>
              <a:buChar char="•"/>
              <a:tabLst>
                <a:tab pos="355600" algn="l"/>
              </a:tabLst>
            </a:pPr>
            <a:r>
              <a:rPr sz="1100" i="1" spc="70" dirty="0">
                <a:latin typeface="Calibri"/>
                <a:cs typeface="Calibri"/>
              </a:rPr>
              <a:t>Συγχρηματοδοτείται </a:t>
            </a:r>
            <a:r>
              <a:rPr sz="1100" i="1" spc="85" dirty="0">
                <a:latin typeface="Calibri"/>
                <a:cs typeface="Calibri"/>
              </a:rPr>
              <a:t>από </a:t>
            </a:r>
            <a:r>
              <a:rPr sz="1100" i="1" spc="70" dirty="0">
                <a:latin typeface="Calibri"/>
                <a:cs typeface="Calibri"/>
              </a:rPr>
              <a:t>την </a:t>
            </a:r>
            <a:r>
              <a:rPr sz="1100" i="1" spc="80" dirty="0">
                <a:latin typeface="Calibri"/>
                <a:cs typeface="Calibri"/>
              </a:rPr>
              <a:t>Ευρωπαϊκή </a:t>
            </a:r>
            <a:r>
              <a:rPr sz="1100" i="1" spc="75" dirty="0">
                <a:latin typeface="Calibri"/>
                <a:cs typeface="Calibri"/>
              </a:rPr>
              <a:t>Ένωση. Ωστόσο, </a:t>
            </a:r>
            <a:r>
              <a:rPr sz="1100" i="1" spc="65" dirty="0">
                <a:latin typeface="Calibri"/>
                <a:cs typeface="Calibri"/>
              </a:rPr>
              <a:t>οι </a:t>
            </a:r>
            <a:r>
              <a:rPr sz="1100" i="1" spc="80" dirty="0">
                <a:latin typeface="Calibri"/>
                <a:cs typeface="Calibri"/>
              </a:rPr>
              <a:t>απόψεις </a:t>
            </a:r>
            <a:r>
              <a:rPr sz="1100" i="1" spc="70" dirty="0">
                <a:latin typeface="Calibri"/>
                <a:cs typeface="Calibri"/>
              </a:rPr>
              <a:t>και </a:t>
            </a:r>
            <a:r>
              <a:rPr sz="1100" i="1" spc="60" dirty="0">
                <a:latin typeface="Calibri"/>
                <a:cs typeface="Calibri"/>
              </a:rPr>
              <a:t>οι </a:t>
            </a:r>
            <a:r>
              <a:rPr sz="1100" i="1" spc="-23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γνώμες </a:t>
            </a:r>
            <a:r>
              <a:rPr sz="1100" i="1" spc="85" dirty="0">
                <a:latin typeface="Calibri"/>
                <a:cs typeface="Calibri"/>
              </a:rPr>
              <a:t>που </a:t>
            </a:r>
            <a:r>
              <a:rPr sz="1100" i="1" spc="75" dirty="0">
                <a:latin typeface="Calibri"/>
                <a:cs typeface="Calibri"/>
              </a:rPr>
              <a:t>εκφράζονται </a:t>
            </a:r>
            <a:r>
              <a:rPr sz="1100" i="1" spc="65" dirty="0">
                <a:latin typeface="Calibri"/>
                <a:cs typeface="Calibri"/>
              </a:rPr>
              <a:t>είναι </a:t>
            </a:r>
            <a:r>
              <a:rPr sz="1100" i="1" spc="70" dirty="0">
                <a:latin typeface="Calibri"/>
                <a:cs typeface="Calibri"/>
              </a:rPr>
              <a:t>αποκλειστικά </a:t>
            </a:r>
            <a:r>
              <a:rPr sz="1100" i="1" spc="75" dirty="0">
                <a:latin typeface="Calibri"/>
                <a:cs typeface="Calibri"/>
              </a:rPr>
              <a:t>του/των </a:t>
            </a:r>
            <a:r>
              <a:rPr sz="1100" i="1" spc="80" dirty="0">
                <a:latin typeface="Calibri"/>
                <a:cs typeface="Calibri"/>
              </a:rPr>
              <a:t>συγγραφέα/ων </a:t>
            </a:r>
            <a:r>
              <a:rPr sz="1100" i="1" spc="70" dirty="0">
                <a:latin typeface="Calibri"/>
                <a:cs typeface="Calibri"/>
              </a:rPr>
              <a:t>και </a:t>
            </a:r>
            <a:r>
              <a:rPr sz="1100" i="1" spc="75" dirty="0">
                <a:latin typeface="Calibri"/>
                <a:cs typeface="Calibri"/>
              </a:rPr>
              <a:t> δεν αντανακλούν </a:t>
            </a:r>
            <a:r>
              <a:rPr sz="1100" i="1" spc="65" dirty="0">
                <a:latin typeface="Calibri"/>
                <a:cs typeface="Calibri"/>
              </a:rPr>
              <a:t>κατ' </a:t>
            </a:r>
            <a:r>
              <a:rPr sz="1100" i="1" spc="80" dirty="0">
                <a:latin typeface="Calibri"/>
                <a:cs typeface="Calibri"/>
              </a:rPr>
              <a:t>ανάγκη </a:t>
            </a:r>
            <a:r>
              <a:rPr sz="1100" i="1" spc="55" dirty="0">
                <a:latin typeface="Calibri"/>
                <a:cs typeface="Calibri"/>
              </a:rPr>
              <a:t>τις </a:t>
            </a:r>
            <a:r>
              <a:rPr sz="1100" i="1" spc="80" dirty="0">
                <a:latin typeface="Calibri"/>
                <a:cs typeface="Calibri"/>
              </a:rPr>
              <a:t>απόψεις </a:t>
            </a:r>
            <a:r>
              <a:rPr sz="1100" i="1" spc="70" dirty="0">
                <a:latin typeface="Calibri"/>
                <a:cs typeface="Calibri"/>
              </a:rPr>
              <a:t>και </a:t>
            </a:r>
            <a:r>
              <a:rPr sz="1100" i="1" spc="55" dirty="0">
                <a:latin typeface="Calibri"/>
                <a:cs typeface="Calibri"/>
              </a:rPr>
              <a:t>τις </a:t>
            </a:r>
            <a:r>
              <a:rPr sz="1100" i="1" spc="80" dirty="0">
                <a:latin typeface="Calibri"/>
                <a:cs typeface="Calibri"/>
              </a:rPr>
              <a:t>γνώμες </a:t>
            </a:r>
            <a:r>
              <a:rPr sz="1100" i="1" spc="70" dirty="0">
                <a:latin typeface="Calibri"/>
                <a:cs typeface="Calibri"/>
              </a:rPr>
              <a:t>της </a:t>
            </a:r>
            <a:r>
              <a:rPr sz="1100" i="1" spc="80" dirty="0">
                <a:latin typeface="Calibri"/>
                <a:cs typeface="Calibri"/>
              </a:rPr>
              <a:t>Ευρωπαϊκής </a:t>
            </a:r>
            <a:r>
              <a:rPr sz="1100" i="1" spc="8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Ένωσης </a:t>
            </a:r>
            <a:r>
              <a:rPr sz="1100" i="1" spc="85" dirty="0">
                <a:latin typeface="Calibri"/>
                <a:cs typeface="Calibri"/>
              </a:rPr>
              <a:t>ή </a:t>
            </a:r>
            <a:r>
              <a:rPr sz="1100" i="1" spc="70" dirty="0">
                <a:latin typeface="Calibri"/>
                <a:cs typeface="Calibri"/>
              </a:rPr>
              <a:t>της </a:t>
            </a:r>
            <a:r>
              <a:rPr sz="1100" i="1" spc="80" dirty="0">
                <a:latin typeface="Calibri"/>
                <a:cs typeface="Calibri"/>
              </a:rPr>
              <a:t>HADEA. Ούτε </a:t>
            </a:r>
            <a:r>
              <a:rPr sz="1100" i="1" spc="85" dirty="0">
                <a:latin typeface="Calibri"/>
                <a:cs typeface="Calibri"/>
              </a:rPr>
              <a:t>η </a:t>
            </a:r>
            <a:r>
              <a:rPr sz="1100" i="1" spc="80" dirty="0">
                <a:latin typeface="Calibri"/>
                <a:cs typeface="Calibri"/>
              </a:rPr>
              <a:t>Ευρωπαϊκή </a:t>
            </a:r>
            <a:r>
              <a:rPr sz="1100" i="1" spc="85" dirty="0">
                <a:latin typeface="Calibri"/>
                <a:cs typeface="Calibri"/>
              </a:rPr>
              <a:t>Ένωση </a:t>
            </a:r>
            <a:r>
              <a:rPr sz="1100" i="1" spc="75" dirty="0">
                <a:latin typeface="Calibri"/>
                <a:cs typeface="Calibri"/>
              </a:rPr>
              <a:t>ούτε </a:t>
            </a:r>
            <a:r>
              <a:rPr sz="1100" i="1" spc="85" dirty="0">
                <a:latin typeface="Calibri"/>
                <a:cs typeface="Calibri"/>
              </a:rPr>
              <a:t>η </a:t>
            </a:r>
            <a:r>
              <a:rPr sz="1100" i="1" spc="80" dirty="0">
                <a:latin typeface="Calibri"/>
                <a:cs typeface="Calibri"/>
              </a:rPr>
              <a:t>χορηγούσα αρχή </a:t>
            </a:r>
            <a:r>
              <a:rPr sz="1100" i="1" spc="8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μπορούν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80" dirty="0">
                <a:latin typeface="Calibri"/>
                <a:cs typeface="Calibri"/>
              </a:rPr>
              <a:t>να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85" dirty="0">
                <a:latin typeface="Calibri"/>
                <a:cs typeface="Calibri"/>
              </a:rPr>
              <a:t>θεωρηθούν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υπεύθυνοι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γι'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65" dirty="0">
                <a:latin typeface="Calibri"/>
                <a:cs typeface="Calibri"/>
              </a:rPr>
              <a:t>αυτές.</a:t>
            </a:r>
            <a:endParaRPr sz="11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40"/>
              </a:spcBef>
              <a:buSzPct val="145454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100" i="1" spc="85" dirty="0">
                <a:latin typeface="Calibri"/>
                <a:cs typeface="Calibri"/>
              </a:rPr>
              <a:t>Συμφωνία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έργου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spc="70" dirty="0">
                <a:latin typeface="Calibri"/>
                <a:cs typeface="Calibri"/>
              </a:rPr>
              <a:t>αριθ.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70" dirty="0">
                <a:latin typeface="Calibri"/>
                <a:cs typeface="Calibri"/>
              </a:rPr>
              <a:t>101083594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49695" y="920750"/>
            <a:ext cx="4665980" cy="69278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2550"/>
              </a:lnSpc>
              <a:spcBef>
                <a:spcPts val="310"/>
              </a:spcBef>
            </a:pPr>
            <a:r>
              <a:rPr spc="80" dirty="0"/>
              <a:t>Θέμα</a:t>
            </a:r>
            <a:r>
              <a:rPr spc="80" dirty="0">
                <a:latin typeface="Times New Roman"/>
                <a:cs typeface="Times New Roman"/>
              </a:rPr>
              <a:t>-3: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170" dirty="0"/>
              <a:t>Απειλές</a:t>
            </a:r>
            <a:r>
              <a:rPr spc="270" dirty="0"/>
              <a:t> </a:t>
            </a:r>
            <a:r>
              <a:rPr spc="150" dirty="0"/>
              <a:t>και</a:t>
            </a:r>
            <a:r>
              <a:rPr spc="275" dirty="0"/>
              <a:t> </a:t>
            </a:r>
            <a:r>
              <a:rPr spc="170" dirty="0"/>
              <a:t>κίνδυνοι</a:t>
            </a:r>
            <a:r>
              <a:rPr spc="210" dirty="0"/>
              <a:t> </a:t>
            </a:r>
            <a:r>
              <a:rPr spc="55" dirty="0"/>
              <a:t>στον </a:t>
            </a:r>
            <a:r>
              <a:rPr spc="-495" dirty="0"/>
              <a:t> </a:t>
            </a:r>
            <a:r>
              <a:rPr spc="70" dirty="0"/>
              <a:t>ενεργειακό</a:t>
            </a:r>
            <a:r>
              <a:rPr spc="210" dirty="0"/>
              <a:t> </a:t>
            </a:r>
            <a:r>
              <a:rPr spc="60" dirty="0"/>
              <a:t>τομέα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49695" y="1676082"/>
            <a:ext cx="1451610" cy="938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8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250" spc="200" dirty="0">
                <a:solidFill>
                  <a:srgbClr val="FFFFFF"/>
                </a:solidFill>
                <a:latin typeface="Calibri"/>
                <a:cs typeface="Calibri"/>
              </a:rPr>
              <a:t>υπά</a:t>
            </a:r>
            <a:r>
              <a:rPr sz="2250" spc="190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2250" spc="18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250" spc="1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250" spc="17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250" spc="9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2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Calibri"/>
              <a:cs typeface="Calibri"/>
            </a:endParaRPr>
          </a:p>
          <a:p>
            <a:pPr marL="41275">
              <a:lnSpc>
                <a:spcPct val="100000"/>
              </a:lnSpc>
            </a:pPr>
            <a:r>
              <a:rPr sz="1700" spc="114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8904" y="2826067"/>
            <a:ext cx="4969510" cy="237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32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Προσδιορισμός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Calibri"/>
                <a:cs typeface="Calibri"/>
              </a:rPr>
              <a:t>κατηγοριοποίηση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Calibri"/>
                <a:cs typeface="Calibri"/>
              </a:rPr>
              <a:t>κοινών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απειλών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endParaRPr sz="1000">
              <a:latin typeface="Calibri"/>
              <a:cs typeface="Calibri"/>
            </a:endParaRPr>
          </a:p>
          <a:p>
            <a:pPr marL="287020" marR="399415">
              <a:lnSpc>
                <a:spcPts val="1160"/>
              </a:lnSpc>
              <a:spcBef>
                <a:spcPts val="10"/>
              </a:spcBef>
            </a:pPr>
            <a:r>
              <a:rPr sz="1000" spc="9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μηχανών,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105" dirty="0">
                <a:solidFill>
                  <a:srgbClr val="FFFFFF"/>
                </a:solidFill>
                <a:latin typeface="Calibri"/>
                <a:cs typeface="Calibri"/>
              </a:rPr>
              <a:t>όπως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κακόβουλο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80" dirty="0">
                <a:solidFill>
                  <a:srgbClr val="FFFFFF"/>
                </a:solidFill>
                <a:latin typeface="Calibri"/>
                <a:cs typeface="Calibri"/>
              </a:rPr>
              <a:t>λογισμικό,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Ransomware, </a:t>
            </a:r>
            <a:r>
              <a:rPr sz="1000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80" dirty="0">
                <a:solidFill>
                  <a:srgbClr val="FFFFFF"/>
                </a:solidFill>
                <a:latin typeface="Calibri"/>
                <a:cs typeface="Calibri"/>
              </a:rPr>
              <a:t>phishing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8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85" dirty="0">
                <a:solidFill>
                  <a:srgbClr val="FFFFFF"/>
                </a:solidFill>
                <a:latin typeface="Calibri"/>
                <a:cs typeface="Calibri"/>
              </a:rPr>
              <a:t>κοινωνική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85" dirty="0">
                <a:solidFill>
                  <a:srgbClr val="FFFFFF"/>
                </a:solidFill>
                <a:latin typeface="Calibri"/>
                <a:cs typeface="Calibri"/>
              </a:rPr>
              <a:t>μηχανική.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Calibri"/>
              <a:cs typeface="Calibri"/>
            </a:endParaRPr>
          </a:p>
          <a:p>
            <a:pPr marL="287020" marR="452755" indent="-274320" algn="just">
              <a:lnSpc>
                <a:spcPct val="974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7020" algn="l"/>
              </a:tabLst>
            </a:pP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Αναγνώριση των ευπαθειών </a:t>
            </a:r>
            <a:r>
              <a:rPr sz="1000" spc="105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1000" spc="90" dirty="0">
                <a:solidFill>
                  <a:srgbClr val="FFFFFF"/>
                </a:solidFill>
                <a:latin typeface="Calibri"/>
                <a:cs typeface="Calibri"/>
              </a:rPr>
              <a:t>αντιμετωπίζουν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τα </a:t>
            </a:r>
            <a:r>
              <a:rPr sz="1000" spc="90" dirty="0">
                <a:solidFill>
                  <a:srgbClr val="FFFFFF"/>
                </a:solidFill>
                <a:latin typeface="Calibri"/>
                <a:cs typeface="Calibri"/>
              </a:rPr>
              <a:t>ενεργειακά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 συστήματα,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συμπεριλαμβανομένων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ξεπερασμένου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85" dirty="0">
                <a:solidFill>
                  <a:srgbClr val="FFFFFF"/>
                </a:solidFill>
                <a:latin typeface="Calibri"/>
                <a:cs typeface="Calibri"/>
              </a:rPr>
              <a:t>λογισμικού, </a:t>
            </a:r>
            <a:r>
              <a:rPr sz="1000" spc="-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000" spc="105" dirty="0">
                <a:solidFill>
                  <a:srgbClr val="FFFFFF"/>
                </a:solidFill>
                <a:latin typeface="Calibri"/>
                <a:cs typeface="Calibri"/>
              </a:rPr>
              <a:t>αδύναμων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κωδικών </a:t>
            </a:r>
            <a:r>
              <a:rPr sz="1000" spc="100" dirty="0">
                <a:solidFill>
                  <a:srgbClr val="FFFFFF"/>
                </a:solidFill>
                <a:latin typeface="Calibri"/>
                <a:cs typeface="Calibri"/>
              </a:rPr>
              <a:t>πρόσβασης </a:t>
            </a:r>
            <a:r>
              <a:rPr sz="1000" spc="8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000" spc="100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000" spc="105" dirty="0">
                <a:solidFill>
                  <a:srgbClr val="FFFFFF"/>
                </a:solidFill>
                <a:latin typeface="Calibri"/>
                <a:cs typeface="Calibri"/>
              </a:rPr>
              <a:t>μη 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επιδιορθωμένων </a:t>
            </a:r>
            <a:r>
              <a:rPr sz="1000" spc="100" dirty="0">
                <a:solidFill>
                  <a:srgbClr val="FFFFFF"/>
                </a:solidFill>
                <a:latin typeface="Calibri"/>
                <a:cs typeface="Calibri"/>
              </a:rPr>
              <a:t> τρωτών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Calibri"/>
                <a:cs typeface="Calibri"/>
              </a:rPr>
              <a:t>σημείων.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Courier New"/>
              <a:buChar char="o"/>
            </a:pPr>
            <a:endParaRPr sz="800">
              <a:latin typeface="Calibri"/>
              <a:cs typeface="Calibri"/>
            </a:endParaRPr>
          </a:p>
          <a:p>
            <a:pPr marL="287020" marR="5080" indent="-274320">
              <a:lnSpc>
                <a:spcPct val="964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Οι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απειλές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οι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ευπάθειες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ενεργειακού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τομέα περιλαμβάνουν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στοχευμένες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επιθέσεις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SCADA,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έξυπνα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άλλα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κρίσιμα </a:t>
            </a:r>
            <a:r>
              <a:rPr sz="1000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ενεργειακά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περιουσιακά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στοιχεία.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FBA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7020" marR="76200" indent="-274320">
              <a:lnSpc>
                <a:spcPct val="920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Κατανόηση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ρόλου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ανθρώπινου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λάθους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εσωτερικών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απειλών </a:t>
            </a:r>
            <a:r>
              <a:rPr sz="1000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ενεργειακή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406707"/>
            <a:ext cx="3263900" cy="60229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4455" y="6425882"/>
            <a:ext cx="2896235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Ruben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Rios,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49695" y="920750"/>
            <a:ext cx="4665980" cy="69278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2550"/>
              </a:lnSpc>
              <a:spcBef>
                <a:spcPts val="310"/>
              </a:spcBef>
            </a:pPr>
            <a:r>
              <a:rPr spc="80" dirty="0"/>
              <a:t>Θέμα</a:t>
            </a:r>
            <a:r>
              <a:rPr spc="80" dirty="0">
                <a:latin typeface="Times New Roman"/>
                <a:cs typeface="Times New Roman"/>
              </a:rPr>
              <a:t>-3: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170" dirty="0"/>
              <a:t>Απειλές</a:t>
            </a:r>
            <a:r>
              <a:rPr spc="270" dirty="0"/>
              <a:t> </a:t>
            </a:r>
            <a:r>
              <a:rPr spc="150" dirty="0"/>
              <a:t>και</a:t>
            </a:r>
            <a:r>
              <a:rPr spc="275" dirty="0"/>
              <a:t> </a:t>
            </a:r>
            <a:r>
              <a:rPr spc="170" dirty="0"/>
              <a:t>κίνδυνοι</a:t>
            </a:r>
            <a:r>
              <a:rPr spc="210" dirty="0"/>
              <a:t> </a:t>
            </a:r>
            <a:r>
              <a:rPr spc="55" dirty="0"/>
              <a:t>στον </a:t>
            </a:r>
            <a:r>
              <a:rPr spc="-495" dirty="0"/>
              <a:t> </a:t>
            </a:r>
            <a:r>
              <a:rPr spc="70" dirty="0"/>
              <a:t>ενεργειακό</a:t>
            </a:r>
            <a:r>
              <a:rPr spc="210" dirty="0"/>
              <a:t> </a:t>
            </a:r>
            <a:r>
              <a:rPr spc="60" dirty="0"/>
              <a:t>τομέα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49695" y="1676082"/>
            <a:ext cx="1451610" cy="938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8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250" spc="200" dirty="0">
                <a:solidFill>
                  <a:srgbClr val="FFFFFF"/>
                </a:solidFill>
                <a:latin typeface="Calibri"/>
                <a:cs typeface="Calibri"/>
              </a:rPr>
              <a:t>υπά</a:t>
            </a:r>
            <a:r>
              <a:rPr sz="2250" spc="190" dirty="0">
                <a:solidFill>
                  <a:srgbClr val="FFFFFF"/>
                </a:solidFill>
                <a:latin typeface="Calibri"/>
                <a:cs typeface="Calibri"/>
              </a:rPr>
              <a:t>θ</a:t>
            </a:r>
            <a:r>
              <a:rPr sz="2250" spc="18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250" spc="13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2250" spc="17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2250" spc="9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2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Calibri"/>
              <a:cs typeface="Calibri"/>
            </a:endParaRPr>
          </a:p>
          <a:p>
            <a:pPr marL="41275">
              <a:lnSpc>
                <a:spcPct val="100000"/>
              </a:lnSpc>
            </a:pPr>
            <a:r>
              <a:rPr sz="1700" spc="114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8904" y="2826067"/>
            <a:ext cx="4969510" cy="237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32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Προσδιορισμός</a:t>
            </a:r>
            <a:r>
              <a:rPr sz="1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κατηγοριοποίηση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κοινών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απειλών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endParaRPr sz="1000">
              <a:latin typeface="Calibri"/>
              <a:cs typeface="Calibri"/>
            </a:endParaRPr>
          </a:p>
          <a:p>
            <a:pPr marL="287020" marR="463550">
              <a:lnSpc>
                <a:spcPts val="1160"/>
              </a:lnSpc>
              <a:spcBef>
                <a:spcPts val="10"/>
              </a:spcBef>
            </a:pP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μηχανών,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Calibri"/>
                <a:cs typeface="Calibri"/>
              </a:rPr>
              <a:t>όπως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κακόβουλο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0" dirty="0">
                <a:solidFill>
                  <a:srgbClr val="FFFFFF"/>
                </a:solidFill>
                <a:latin typeface="Calibri"/>
                <a:cs typeface="Calibri"/>
              </a:rPr>
              <a:t>λογισμικό,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Ransomware, </a:t>
            </a:r>
            <a:r>
              <a:rPr sz="1000" b="1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0" dirty="0">
                <a:solidFill>
                  <a:srgbClr val="FFFFFF"/>
                </a:solidFill>
                <a:latin typeface="Calibri"/>
                <a:cs typeface="Calibri"/>
              </a:rPr>
              <a:t>phishing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κοινωνική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μηχανική.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>
              <a:latin typeface="Calibri"/>
              <a:cs typeface="Calibri"/>
            </a:endParaRPr>
          </a:p>
          <a:p>
            <a:pPr marL="287020" marR="452120" indent="-274320" algn="just">
              <a:lnSpc>
                <a:spcPct val="974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7020" algn="l"/>
              </a:tabLst>
            </a:pPr>
            <a:r>
              <a:rPr sz="1000" spc="95" dirty="0">
                <a:solidFill>
                  <a:srgbClr val="262626"/>
                </a:solidFill>
                <a:latin typeface="Calibri"/>
                <a:cs typeface="Calibri"/>
              </a:rPr>
              <a:t>Αναγνώριση </a:t>
            </a:r>
            <a:r>
              <a:rPr sz="1000" spc="100" dirty="0">
                <a:solidFill>
                  <a:srgbClr val="262626"/>
                </a:solidFill>
                <a:latin typeface="Calibri"/>
                <a:cs typeface="Calibri"/>
              </a:rPr>
              <a:t>των </a:t>
            </a:r>
            <a:r>
              <a:rPr sz="1000" spc="90" dirty="0">
                <a:solidFill>
                  <a:srgbClr val="262626"/>
                </a:solidFill>
                <a:latin typeface="Calibri"/>
                <a:cs typeface="Calibri"/>
              </a:rPr>
              <a:t>συγκεκριμένων  </a:t>
            </a:r>
            <a:r>
              <a:rPr sz="1000" spc="95" dirty="0">
                <a:solidFill>
                  <a:srgbClr val="262626"/>
                </a:solidFill>
                <a:latin typeface="Calibri"/>
                <a:cs typeface="Calibri"/>
              </a:rPr>
              <a:t>ευπαθειών </a:t>
            </a:r>
            <a:r>
              <a:rPr sz="1000" spc="105" dirty="0">
                <a:solidFill>
                  <a:srgbClr val="262626"/>
                </a:solidFill>
                <a:latin typeface="Calibri"/>
                <a:cs typeface="Calibri"/>
              </a:rPr>
              <a:t>που </a:t>
            </a:r>
            <a:r>
              <a:rPr sz="1000" spc="90" dirty="0">
                <a:solidFill>
                  <a:srgbClr val="262626"/>
                </a:solidFill>
                <a:latin typeface="Calibri"/>
                <a:cs typeface="Calibri"/>
              </a:rPr>
              <a:t>αντιμετωπίζουν </a:t>
            </a:r>
            <a:r>
              <a:rPr sz="1000" spc="95" dirty="0">
                <a:solidFill>
                  <a:srgbClr val="262626"/>
                </a:solidFill>
                <a:latin typeface="Calibri"/>
                <a:cs typeface="Calibri"/>
              </a:rPr>
              <a:t> τα</a:t>
            </a:r>
            <a:r>
              <a:rPr sz="1000" spc="10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90" dirty="0">
                <a:solidFill>
                  <a:srgbClr val="262626"/>
                </a:solidFill>
                <a:latin typeface="Calibri"/>
                <a:cs typeface="Calibri"/>
              </a:rPr>
              <a:t>ενεργειακά</a:t>
            </a:r>
            <a:r>
              <a:rPr sz="1000" spc="95" dirty="0">
                <a:solidFill>
                  <a:srgbClr val="262626"/>
                </a:solidFill>
                <a:latin typeface="Calibri"/>
                <a:cs typeface="Calibri"/>
              </a:rPr>
              <a:t> συστήματα,</a:t>
            </a:r>
            <a:r>
              <a:rPr sz="1000" spc="10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262626"/>
                </a:solidFill>
                <a:latin typeface="Calibri"/>
                <a:cs typeface="Calibri"/>
              </a:rPr>
              <a:t>συμπεριλαμβανομένων</a:t>
            </a:r>
            <a:r>
              <a:rPr sz="1000" spc="10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90" dirty="0">
                <a:solidFill>
                  <a:srgbClr val="262626"/>
                </a:solidFill>
                <a:latin typeface="Calibri"/>
                <a:cs typeface="Calibri"/>
              </a:rPr>
              <a:t>του </a:t>
            </a:r>
            <a:r>
              <a:rPr sz="1000" spc="95" dirty="0">
                <a:solidFill>
                  <a:srgbClr val="262626"/>
                </a:solidFill>
                <a:latin typeface="Calibri"/>
                <a:cs typeface="Calibri"/>
              </a:rPr>
              <a:t> ξεπερασμένου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85" dirty="0">
                <a:solidFill>
                  <a:srgbClr val="262626"/>
                </a:solidFill>
                <a:latin typeface="Calibri"/>
                <a:cs typeface="Calibri"/>
              </a:rPr>
              <a:t>λογισμικού,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262626"/>
                </a:solidFill>
                <a:latin typeface="Calibri"/>
                <a:cs typeface="Calibri"/>
              </a:rPr>
              <a:t>των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105" dirty="0">
                <a:solidFill>
                  <a:srgbClr val="262626"/>
                </a:solidFill>
                <a:latin typeface="Calibri"/>
                <a:cs typeface="Calibri"/>
              </a:rPr>
              <a:t>αδύναμων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262626"/>
                </a:solidFill>
                <a:latin typeface="Calibri"/>
                <a:cs typeface="Calibri"/>
              </a:rPr>
              <a:t>κωδικών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262626"/>
                </a:solidFill>
                <a:latin typeface="Calibri"/>
                <a:cs typeface="Calibri"/>
              </a:rPr>
              <a:t>πρόσβασης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80" dirty="0">
                <a:solidFill>
                  <a:srgbClr val="262626"/>
                </a:solidFill>
                <a:latin typeface="Calibri"/>
                <a:cs typeface="Calibri"/>
              </a:rPr>
              <a:t>και </a:t>
            </a:r>
            <a:r>
              <a:rPr sz="1000" spc="-21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262626"/>
                </a:solidFill>
                <a:latin typeface="Calibri"/>
                <a:cs typeface="Calibri"/>
              </a:rPr>
              <a:t>των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105" dirty="0">
                <a:solidFill>
                  <a:srgbClr val="262626"/>
                </a:solidFill>
                <a:latin typeface="Calibri"/>
                <a:cs typeface="Calibri"/>
              </a:rPr>
              <a:t>μη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262626"/>
                </a:solidFill>
                <a:latin typeface="Calibri"/>
                <a:cs typeface="Calibri"/>
              </a:rPr>
              <a:t>επιδιορθωμένων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262626"/>
                </a:solidFill>
                <a:latin typeface="Calibri"/>
                <a:cs typeface="Calibri"/>
              </a:rPr>
              <a:t>τρωτών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90" dirty="0">
                <a:solidFill>
                  <a:srgbClr val="262626"/>
                </a:solidFill>
                <a:latin typeface="Calibri"/>
                <a:cs typeface="Calibri"/>
              </a:rPr>
              <a:t>σημείων.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Courier New"/>
              <a:buChar char="o"/>
            </a:pPr>
            <a:endParaRPr sz="800">
              <a:latin typeface="Calibri"/>
              <a:cs typeface="Calibri"/>
            </a:endParaRPr>
          </a:p>
          <a:p>
            <a:pPr marL="287020" marR="5080" indent="-274320">
              <a:lnSpc>
                <a:spcPct val="964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Οι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απειλές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και </a:t>
            </a:r>
            <a:r>
              <a:rPr sz="1000" spc="55" dirty="0">
                <a:solidFill>
                  <a:srgbClr val="262626"/>
                </a:solidFill>
                <a:latin typeface="Calibri"/>
                <a:cs typeface="Calibri"/>
              </a:rPr>
              <a:t>οι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ευπάθειες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του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ενεργειακού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τομέα περιλαμβάνουν </a:t>
            </a:r>
            <a:r>
              <a:rPr sz="1000" spc="7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στοχευμένες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επιθέσεις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σε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262626"/>
                </a:solidFill>
                <a:latin typeface="Calibri"/>
                <a:cs typeface="Calibri"/>
              </a:rPr>
              <a:t>συστήματα</a:t>
            </a:r>
            <a:r>
              <a:rPr sz="1000" spc="4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SCADA,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έξυπνα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δίκτυα</a:t>
            </a:r>
            <a:r>
              <a:rPr sz="1000" spc="4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και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άλλα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κρίσιμα </a:t>
            </a:r>
            <a:r>
              <a:rPr sz="1000" spc="-21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ενεργειακά</a:t>
            </a:r>
            <a:r>
              <a:rPr sz="1000" spc="2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περιουσιακά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262626"/>
                </a:solidFill>
                <a:latin typeface="Calibri"/>
                <a:cs typeface="Calibri"/>
              </a:rPr>
              <a:t>στοιχεία.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FBA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7020" marR="76200" indent="-274320">
              <a:lnSpc>
                <a:spcPct val="92000"/>
              </a:lnSpc>
              <a:buClr>
                <a:srgbClr val="FFBA00"/>
              </a:buClr>
              <a:buSzPct val="14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00" spc="75" dirty="0">
                <a:solidFill>
                  <a:srgbClr val="262626"/>
                </a:solidFill>
                <a:latin typeface="Calibri"/>
                <a:cs typeface="Calibri"/>
              </a:rPr>
              <a:t>Κατανόηση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του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262626"/>
                </a:solidFill>
                <a:latin typeface="Calibri"/>
                <a:cs typeface="Calibri"/>
              </a:rPr>
              <a:t>ρόλου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του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ανθρώπινου</a:t>
            </a:r>
            <a:r>
              <a:rPr sz="1000" spc="4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λάθους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262626"/>
                </a:solidFill>
                <a:latin typeface="Calibri"/>
                <a:cs typeface="Calibri"/>
              </a:rPr>
              <a:t>και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262626"/>
                </a:solidFill>
                <a:latin typeface="Calibri"/>
                <a:cs typeface="Calibri"/>
              </a:rPr>
              <a:t>των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εσωτερικών</a:t>
            </a:r>
            <a:r>
              <a:rPr sz="1000" spc="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απειλών </a:t>
            </a:r>
            <a:r>
              <a:rPr sz="1000" spc="-21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στην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262626"/>
                </a:solidFill>
                <a:latin typeface="Calibri"/>
                <a:cs typeface="Calibri"/>
              </a:rPr>
              <a:t>ενεργειακή</a:t>
            </a:r>
            <a:r>
              <a:rPr sz="1000" spc="3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262626"/>
                </a:solidFill>
                <a:latin typeface="Calibri"/>
                <a:cs typeface="Calibri"/>
              </a:rPr>
              <a:t>κυβερνοασφάλεια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406707"/>
            <a:ext cx="3263900" cy="60229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4455" y="6425882"/>
            <a:ext cx="2896235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Ruben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Rios,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52908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25" dirty="0">
                <a:solidFill>
                  <a:srgbClr val="000000"/>
                </a:solidFill>
              </a:rPr>
              <a:t>στα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ενεργειακά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συστήματα</a:t>
            </a:r>
            <a:endParaRPr sz="2000"/>
          </a:p>
        </p:txBody>
      </p:sp>
      <p:sp>
        <p:nvSpPr>
          <p:cNvPr id="11" name="object 11"/>
          <p:cNvSpPr txBox="1"/>
          <p:nvPr/>
        </p:nvSpPr>
        <p:spPr>
          <a:xfrm>
            <a:off x="11211242" y="5678804"/>
            <a:ext cx="129539" cy="124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40"/>
              </a:lnSpc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554" y="5860097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564004"/>
            <a:ext cx="6158865" cy="1724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287655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173355" algn="l"/>
              </a:tabLst>
            </a:pPr>
            <a:r>
              <a:rPr sz="1250" spc="95" dirty="0">
                <a:latin typeface="Calibri"/>
                <a:cs typeface="Calibri"/>
              </a:rPr>
              <a:t>Το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2013,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ENISA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(Ευρωπαϊκή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Υπηρεσία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Κυβερνοασφάλειας)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εγκαινιάζει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την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έκθεση </a:t>
            </a:r>
            <a:r>
              <a:rPr sz="1250" spc="85" dirty="0">
                <a:latin typeface="Calibri"/>
                <a:cs typeface="Calibri"/>
              </a:rPr>
              <a:t>"Smart </a:t>
            </a:r>
            <a:r>
              <a:rPr sz="1250" i="1" spc="80" dirty="0">
                <a:latin typeface="Calibri"/>
                <a:cs typeface="Calibri"/>
              </a:rPr>
              <a:t>Grid Threat </a:t>
            </a:r>
            <a:r>
              <a:rPr sz="1250" i="1" spc="85" dirty="0">
                <a:latin typeface="Calibri"/>
                <a:cs typeface="Calibri"/>
              </a:rPr>
              <a:t>Landscape </a:t>
            </a:r>
            <a:r>
              <a:rPr sz="1250" i="1" spc="90" dirty="0">
                <a:latin typeface="Calibri"/>
                <a:cs typeface="Calibri"/>
              </a:rPr>
              <a:t>and </a:t>
            </a:r>
            <a:r>
              <a:rPr sz="1250" i="1" spc="100" dirty="0">
                <a:latin typeface="Calibri"/>
                <a:cs typeface="Calibri"/>
              </a:rPr>
              <a:t>Good </a:t>
            </a:r>
            <a:r>
              <a:rPr sz="1250" i="1" spc="70" dirty="0">
                <a:latin typeface="Calibri"/>
                <a:cs typeface="Calibri"/>
              </a:rPr>
              <a:t>Practice </a:t>
            </a:r>
            <a:r>
              <a:rPr sz="1250" i="1" spc="80" dirty="0">
                <a:latin typeface="Calibri"/>
                <a:cs typeface="Calibri"/>
              </a:rPr>
              <a:t>Guide" </a:t>
            </a:r>
            <a:r>
              <a:rPr sz="1250" spc="90" dirty="0">
                <a:latin typeface="Calibri"/>
                <a:cs typeface="Calibri"/>
              </a:rPr>
              <a:t>με </a:t>
            </a:r>
            <a:r>
              <a:rPr sz="1250" spc="80" dirty="0">
                <a:latin typeface="Calibri"/>
                <a:cs typeface="Calibri"/>
              </a:rPr>
              <a:t>μια </a:t>
            </a:r>
            <a:r>
              <a:rPr sz="1250" spc="8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ολοκληρωμένη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μελέτη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σχετικά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τις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απειλές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στα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έξυπνα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δίκτυα.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950">
              <a:latin typeface="Calibri"/>
              <a:cs typeface="Calibri"/>
            </a:endParaRPr>
          </a:p>
          <a:p>
            <a:pPr marL="103505" marR="5080" indent="-91440">
              <a:lnSpc>
                <a:spcPts val="1460"/>
              </a:lnSpc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spc="90" dirty="0">
                <a:latin typeface="Calibri"/>
                <a:cs typeface="Calibri"/>
              </a:rPr>
              <a:t>Ωστόσο,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αριθμός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των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απειλών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έχει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αυξηθεί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κατακόρυφα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τελευταία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χρόνια,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όπως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τόσο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από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τις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3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110" dirty="0">
                <a:latin typeface="Calibri"/>
                <a:cs typeface="Calibri"/>
              </a:rPr>
              <a:t>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πίνακας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επιθέσεων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που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δίνεται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από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MITRE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ATT&amp;CK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endParaRPr sz="110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019"/>
              </a:spcBef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spc="70" dirty="0">
                <a:latin typeface="Calibri"/>
                <a:cs typeface="Calibri"/>
              </a:rPr>
              <a:t>Ετήσιες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αναφορές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του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ENISA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σχετικά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με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τοπίο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των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απειλών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στους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διάφορους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τομείς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554" y="5360987"/>
            <a:ext cx="5525135" cy="26162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500" spc="45" dirty="0">
                <a:latin typeface="Calibri"/>
                <a:cs typeface="Calibri"/>
              </a:rPr>
              <a:t>Πηγή: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ENISA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(Ευρωπαϊκή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Υπηρεσία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Κυβερνοασφάλειας),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"Smart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Grid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Threat</a:t>
            </a:r>
            <a:r>
              <a:rPr sz="550" spc="4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Landscape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and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55" dirty="0">
                <a:latin typeface="Calibri"/>
                <a:cs typeface="Calibri"/>
              </a:rPr>
              <a:t>Good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Practice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Guide",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Δεκέμβριος</a:t>
            </a:r>
            <a:endParaRPr sz="550">
              <a:latin typeface="Calibri"/>
              <a:cs typeface="Calibri"/>
            </a:endParaRPr>
          </a:p>
          <a:p>
            <a:pPr marL="154305">
              <a:lnSpc>
                <a:spcPct val="100000"/>
              </a:lnSpc>
              <a:spcBef>
                <a:spcPts val="270"/>
              </a:spcBef>
            </a:pPr>
            <a:r>
              <a:rPr sz="550" spc="35" dirty="0">
                <a:latin typeface="Calibri"/>
                <a:cs typeface="Calibri"/>
              </a:rPr>
              <a:t>URL:</a:t>
            </a:r>
            <a:r>
              <a:rPr sz="550" spc="80" dirty="0">
                <a:latin typeface="Calibri"/>
                <a:cs typeface="Calibri"/>
              </a:rPr>
              <a:t> 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XML-ph-0000@DeepL</a:t>
            </a:r>
            <a:r>
              <a:rPr sz="5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(Ευρωπαϊκή</a:t>
            </a:r>
            <a:r>
              <a:rPr sz="5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Υπηρεσία</a:t>
            </a:r>
            <a:r>
              <a:rPr sz="5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Κυβερνοασφάλειας)</a:t>
            </a:r>
            <a:r>
              <a:rPr sz="5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https://www.enisa.europa.eu/publications/smart-grid-threat-landscape-an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d-good-practice-guide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69765" y="0"/>
            <a:ext cx="7719059" cy="6880225"/>
            <a:chOff x="4469765" y="0"/>
            <a:chExt cx="7719059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77702" y="4350067"/>
              <a:ext cx="2789555" cy="1817370"/>
            </a:xfrm>
            <a:custGeom>
              <a:avLst/>
              <a:gdLst/>
              <a:ahLst/>
              <a:cxnLst/>
              <a:rect l="l" t="t" r="r" b="b"/>
              <a:pathLst>
                <a:path w="2789554" h="1817370">
                  <a:moveTo>
                    <a:pt x="2789237" y="0"/>
                  </a:moveTo>
                  <a:lnTo>
                    <a:pt x="0" y="0"/>
                  </a:lnTo>
                  <a:lnTo>
                    <a:pt x="1394777" y="1817052"/>
                  </a:lnTo>
                  <a:lnTo>
                    <a:pt x="278923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77702" y="4350067"/>
              <a:ext cx="2789555" cy="1817370"/>
            </a:xfrm>
            <a:custGeom>
              <a:avLst/>
              <a:gdLst/>
              <a:ahLst/>
              <a:cxnLst/>
              <a:rect l="l" t="t" r="r" b="b"/>
              <a:pathLst>
                <a:path w="2789554" h="1817370">
                  <a:moveTo>
                    <a:pt x="2789237" y="0"/>
                  </a:moveTo>
                  <a:lnTo>
                    <a:pt x="1394777" y="1817052"/>
                  </a:lnTo>
                  <a:lnTo>
                    <a:pt x="0" y="0"/>
                  </a:lnTo>
                  <a:lnTo>
                    <a:pt x="2789237" y="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34572" y="4529454"/>
              <a:ext cx="2072005" cy="1229995"/>
            </a:xfrm>
            <a:custGeom>
              <a:avLst/>
              <a:gdLst/>
              <a:ahLst/>
              <a:cxnLst/>
              <a:rect l="l" t="t" r="r" b="b"/>
              <a:pathLst>
                <a:path w="2072004" h="1229995">
                  <a:moveTo>
                    <a:pt x="2071687" y="0"/>
                  </a:moveTo>
                  <a:lnTo>
                    <a:pt x="0" y="0"/>
                  </a:lnTo>
                  <a:lnTo>
                    <a:pt x="1035685" y="1229677"/>
                  </a:lnTo>
                  <a:lnTo>
                    <a:pt x="2071687" y="0"/>
                  </a:lnTo>
                  <a:close/>
                </a:path>
              </a:pathLst>
            </a:custGeom>
            <a:solidFill>
              <a:srgbClr val="649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34572" y="4529454"/>
              <a:ext cx="2072005" cy="1229995"/>
            </a:xfrm>
            <a:custGeom>
              <a:avLst/>
              <a:gdLst/>
              <a:ahLst/>
              <a:cxnLst/>
              <a:rect l="l" t="t" r="r" b="b"/>
              <a:pathLst>
                <a:path w="2072004" h="1229995">
                  <a:moveTo>
                    <a:pt x="2071687" y="0"/>
                  </a:moveTo>
                  <a:lnTo>
                    <a:pt x="1035685" y="1229677"/>
                  </a:lnTo>
                  <a:lnTo>
                    <a:pt x="0" y="0"/>
                  </a:lnTo>
                  <a:lnTo>
                    <a:pt x="2071687" y="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74615" y="4656772"/>
              <a:ext cx="1383665" cy="854710"/>
            </a:xfrm>
            <a:custGeom>
              <a:avLst/>
              <a:gdLst/>
              <a:ahLst/>
              <a:cxnLst/>
              <a:rect l="l" t="t" r="r" b="b"/>
              <a:pathLst>
                <a:path w="1383665" h="854710">
                  <a:moveTo>
                    <a:pt x="1383347" y="0"/>
                  </a:moveTo>
                  <a:lnTo>
                    <a:pt x="0" y="0"/>
                  </a:lnTo>
                  <a:lnTo>
                    <a:pt x="691514" y="854709"/>
                  </a:lnTo>
                  <a:lnTo>
                    <a:pt x="1383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74615" y="4656772"/>
              <a:ext cx="1383665" cy="854710"/>
            </a:xfrm>
            <a:custGeom>
              <a:avLst/>
              <a:gdLst/>
              <a:ahLst/>
              <a:cxnLst/>
              <a:rect l="l" t="t" r="r" b="b"/>
              <a:pathLst>
                <a:path w="1383665" h="854710">
                  <a:moveTo>
                    <a:pt x="1383347" y="0"/>
                  </a:moveTo>
                  <a:lnTo>
                    <a:pt x="691514" y="854709"/>
                  </a:lnTo>
                  <a:lnTo>
                    <a:pt x="0" y="0"/>
                  </a:lnTo>
                  <a:lnTo>
                    <a:pt x="1383347" y="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52908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25" dirty="0">
                <a:solidFill>
                  <a:srgbClr val="000000"/>
                </a:solidFill>
              </a:rPr>
              <a:t>στα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ενεργειακά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συστήματα</a:t>
            </a:r>
            <a:endParaRPr sz="2000"/>
          </a:p>
        </p:txBody>
      </p:sp>
      <p:sp>
        <p:nvSpPr>
          <p:cNvPr id="23" name="object 23"/>
          <p:cNvSpPr txBox="1"/>
          <p:nvPr/>
        </p:nvSpPr>
        <p:spPr>
          <a:xfrm>
            <a:off x="11211242" y="5678804"/>
            <a:ext cx="129539" cy="124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40"/>
              </a:lnSpc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2554" y="5860097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8175" y="1564004"/>
            <a:ext cx="6495415" cy="184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173355" algn="l"/>
              </a:tabLst>
            </a:pPr>
            <a:r>
              <a:rPr sz="1250" spc="125" dirty="0">
                <a:latin typeface="Calibri"/>
                <a:cs typeface="Calibri"/>
              </a:rPr>
              <a:t>Το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2013,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εγκαινιάζει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την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έκθεση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"Smart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i="1" spc="105" dirty="0">
                <a:latin typeface="Calibri"/>
                <a:cs typeface="Calibri"/>
              </a:rPr>
              <a:t>Grid</a:t>
            </a:r>
            <a:r>
              <a:rPr sz="1250" i="1" spc="55" dirty="0">
                <a:latin typeface="Calibri"/>
                <a:cs typeface="Calibri"/>
              </a:rPr>
              <a:t> </a:t>
            </a:r>
            <a:r>
              <a:rPr sz="1250" i="1" spc="105" dirty="0">
                <a:latin typeface="Calibri"/>
                <a:cs typeface="Calibri"/>
              </a:rPr>
              <a:t>Threat</a:t>
            </a:r>
            <a:r>
              <a:rPr sz="1250" i="1" spc="60" dirty="0">
                <a:latin typeface="Calibri"/>
                <a:cs typeface="Calibri"/>
              </a:rPr>
              <a:t> </a:t>
            </a:r>
            <a:r>
              <a:rPr sz="1250" i="1" spc="114" dirty="0">
                <a:latin typeface="Calibri"/>
                <a:cs typeface="Calibri"/>
              </a:rPr>
              <a:t>Landscape</a:t>
            </a:r>
            <a:r>
              <a:rPr sz="1250" i="1" spc="55" dirty="0">
                <a:latin typeface="Calibri"/>
                <a:cs typeface="Calibri"/>
              </a:rPr>
              <a:t> </a:t>
            </a:r>
            <a:r>
              <a:rPr sz="1250" i="1" spc="125" dirty="0">
                <a:latin typeface="Calibri"/>
                <a:cs typeface="Calibri"/>
              </a:rPr>
              <a:t>and</a:t>
            </a:r>
            <a:r>
              <a:rPr sz="1250" i="1" spc="55" dirty="0">
                <a:latin typeface="Calibri"/>
                <a:cs typeface="Calibri"/>
              </a:rPr>
              <a:t> </a:t>
            </a:r>
            <a:r>
              <a:rPr sz="1250" i="1" spc="135" dirty="0">
                <a:latin typeface="Calibri"/>
                <a:cs typeface="Calibri"/>
              </a:rPr>
              <a:t>Good</a:t>
            </a:r>
            <a:r>
              <a:rPr sz="1250" i="1" spc="55" dirty="0">
                <a:latin typeface="Calibri"/>
                <a:cs typeface="Calibri"/>
              </a:rPr>
              <a:t> </a:t>
            </a:r>
            <a:r>
              <a:rPr sz="1250" i="1" spc="95" dirty="0">
                <a:latin typeface="Calibri"/>
                <a:cs typeface="Calibri"/>
              </a:rPr>
              <a:t>Practice </a:t>
            </a:r>
            <a:r>
              <a:rPr sz="1250" i="1" spc="-265" dirty="0">
                <a:latin typeface="Calibri"/>
                <a:cs typeface="Calibri"/>
              </a:rPr>
              <a:t> </a:t>
            </a:r>
            <a:r>
              <a:rPr sz="1250" i="1" spc="110" dirty="0">
                <a:latin typeface="Calibri"/>
                <a:cs typeface="Calibri"/>
              </a:rPr>
              <a:t>Guide"</a:t>
            </a:r>
            <a:r>
              <a:rPr sz="1250" i="1" spc="5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με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μια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ολοκληρωμένη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μελέτη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σχετικά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με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τις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απειλές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στα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έξυπνα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δίκτυα.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950">
              <a:latin typeface="Calibri"/>
              <a:cs typeface="Calibri"/>
            </a:endParaRPr>
          </a:p>
          <a:p>
            <a:pPr marL="104139" marR="341630" indent="-91440">
              <a:lnSpc>
                <a:spcPts val="1460"/>
              </a:lnSpc>
              <a:spcBef>
                <a:spcPts val="5"/>
              </a:spcBef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spc="90" dirty="0">
                <a:latin typeface="Calibri"/>
                <a:cs typeface="Calibri"/>
              </a:rPr>
              <a:t>Ωστόσο,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αριθμός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των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απειλών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έχει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αυξηθεί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κατακόρυφα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τελευταία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χρόνια,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όπως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τόσο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από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τις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30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110" dirty="0">
                <a:latin typeface="Calibri"/>
                <a:cs typeface="Calibri"/>
              </a:rPr>
              <a:t>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πίνακας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επιθέσεων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που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δίνεται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από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MITRE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ATT&amp;CK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9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70" dirty="0">
                <a:latin typeface="Calibri"/>
                <a:cs typeface="Calibri"/>
              </a:rPr>
              <a:t>Ετήσιες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αναφορές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του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ENISA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σχετικά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με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τοπίο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των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απειλών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στους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διάφορους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τομείς</a:t>
            </a:r>
            <a:endParaRPr sz="110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935"/>
              </a:spcBef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spc="165" dirty="0">
                <a:latin typeface="Calibri"/>
                <a:cs typeface="Calibri"/>
              </a:rPr>
              <a:t>Με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βάση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αυτές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τις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πηγές,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εμείς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9615" y="3415982"/>
            <a:ext cx="3312160" cy="598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50" spc="90" dirty="0">
                <a:latin typeface="Calibri"/>
                <a:cs typeface="Calibri"/>
              </a:rPr>
              <a:t>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ταξινομήσει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τις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απειλές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στον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τομέα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αυτό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χρησιμοποιώντας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την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παραδοσιακή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μέθοδο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b="1" spc="85" dirty="0">
                <a:latin typeface="Calibri"/>
                <a:cs typeface="Calibri"/>
              </a:rPr>
              <a:t>AIC</a:t>
            </a:r>
            <a:r>
              <a:rPr sz="1250" b="1" spc="35" dirty="0">
                <a:latin typeface="Calibri"/>
                <a:cs typeface="Calibri"/>
              </a:rPr>
              <a:t> </a:t>
            </a:r>
            <a:r>
              <a:rPr sz="1250" b="1" spc="90" dirty="0">
                <a:latin typeface="Calibri"/>
                <a:cs typeface="Calibri"/>
              </a:rPr>
              <a:t>+</a:t>
            </a:r>
            <a:r>
              <a:rPr sz="1250" b="1" spc="35" dirty="0">
                <a:latin typeface="Calibri"/>
                <a:cs typeface="Calibri"/>
              </a:rPr>
              <a:t> </a:t>
            </a:r>
            <a:r>
              <a:rPr sz="1250" b="1" spc="114" dirty="0">
                <a:latin typeface="Calibri"/>
                <a:cs typeface="Calibri"/>
              </a:rPr>
              <a:t>A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9469" y="4065627"/>
            <a:ext cx="1574800" cy="115951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475"/>
              </a:spcBef>
              <a:buSzPct val="145454"/>
              <a:buFont typeface="Arial"/>
              <a:buChar char="•"/>
              <a:tabLst>
                <a:tab pos="194945" algn="l"/>
              </a:tabLst>
            </a:pPr>
            <a:r>
              <a:rPr sz="1100" spc="40" dirty="0">
                <a:latin typeface="Calibri"/>
                <a:cs typeface="Calibri"/>
              </a:rPr>
              <a:t>Διαθεσιμότητα</a:t>
            </a:r>
            <a:endParaRPr sz="1100" dirty="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045"/>
              </a:spcBef>
              <a:buSzPct val="145454"/>
              <a:buFont typeface="Arial"/>
              <a:buChar char="•"/>
              <a:tabLst>
                <a:tab pos="194945" algn="l"/>
              </a:tabLst>
            </a:pPr>
            <a:r>
              <a:rPr lang="el-GR" sz="1100" spc="45" dirty="0">
                <a:latin typeface="Calibri"/>
                <a:cs typeface="Calibri"/>
              </a:rPr>
              <a:t>Ακεραιότητα </a:t>
            </a:r>
            <a:endParaRPr sz="1100" dirty="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110"/>
              </a:spcBef>
              <a:buSzPct val="145454"/>
              <a:buFont typeface="Arial"/>
              <a:buChar char="•"/>
              <a:tabLst>
                <a:tab pos="194945" algn="l"/>
              </a:tabLst>
            </a:pPr>
            <a:r>
              <a:rPr sz="1100" spc="35" dirty="0" err="1">
                <a:latin typeface="Calibri"/>
                <a:cs typeface="Calibri"/>
              </a:rPr>
              <a:t>Εμ</a:t>
            </a:r>
            <a:r>
              <a:rPr sz="1100" spc="35" dirty="0">
                <a:latin typeface="Calibri"/>
                <a:cs typeface="Calibri"/>
              </a:rPr>
              <a:t>πιστευτικό</a:t>
            </a:r>
            <a:r>
              <a:rPr lang="el-GR" sz="1100" spc="35" dirty="0" err="1">
                <a:latin typeface="Calibri"/>
                <a:cs typeface="Calibri"/>
              </a:rPr>
              <a:t>τητα</a:t>
            </a:r>
            <a:endParaRPr sz="1100" dirty="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020"/>
              </a:spcBef>
              <a:buSzPct val="145454"/>
              <a:buFont typeface="Arial"/>
              <a:buChar char="•"/>
              <a:tabLst>
                <a:tab pos="194945" algn="l"/>
              </a:tabLst>
            </a:pPr>
            <a:r>
              <a:rPr sz="1100" spc="70" dirty="0">
                <a:latin typeface="Calibri"/>
                <a:cs typeface="Calibri"/>
              </a:rPr>
              <a:t>Ταυτοποίηση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χρήστη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58164" y="4330016"/>
            <a:ext cx="9785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40" dirty="0">
                <a:latin typeface="Calibri"/>
                <a:cs typeface="Calibri"/>
              </a:rPr>
              <a:t>Διαθεσιμότητα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5889" y="5407025"/>
            <a:ext cx="4399915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305" marR="5080" indent="-142240">
              <a:lnSpc>
                <a:spcPct val="140900"/>
              </a:lnSpc>
              <a:spcBef>
                <a:spcPts val="100"/>
              </a:spcBef>
            </a:pPr>
            <a:r>
              <a:rPr sz="500" spc="45" dirty="0">
                <a:latin typeface="Calibri"/>
                <a:cs typeface="Calibri"/>
              </a:rPr>
              <a:t>Πηγή: </a:t>
            </a:r>
            <a:r>
              <a:rPr sz="550" spc="50" dirty="0">
                <a:latin typeface="Calibri"/>
                <a:cs typeface="Calibri"/>
              </a:rPr>
              <a:t>ENISA (Ευρωπαϊκή Υπηρεσία Κυβερνοασφάλειας), </a:t>
            </a:r>
            <a:r>
              <a:rPr sz="550" spc="45" dirty="0">
                <a:latin typeface="Calibri"/>
                <a:cs typeface="Calibri"/>
              </a:rPr>
              <a:t>"Smart Grid Threat Landscape </a:t>
            </a:r>
            <a:r>
              <a:rPr sz="550" spc="50" dirty="0">
                <a:latin typeface="Calibri"/>
                <a:cs typeface="Calibri"/>
              </a:rPr>
              <a:t>and </a:t>
            </a:r>
            <a:r>
              <a:rPr sz="550" spc="55" dirty="0">
                <a:latin typeface="Calibri"/>
                <a:cs typeface="Calibri"/>
              </a:rPr>
              <a:t>Good </a:t>
            </a:r>
            <a:r>
              <a:rPr sz="550" spc="40" dirty="0">
                <a:latin typeface="Calibri"/>
                <a:cs typeface="Calibri"/>
              </a:rPr>
              <a:t>Practice </a:t>
            </a:r>
            <a:r>
              <a:rPr sz="550" spc="45" dirty="0">
                <a:latin typeface="Calibri"/>
                <a:cs typeface="Calibri"/>
              </a:rPr>
              <a:t>Guide", Δεκέμβριος </a:t>
            </a:r>
            <a:r>
              <a:rPr sz="550" spc="5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URL:</a:t>
            </a:r>
            <a:r>
              <a:rPr sz="550" spc="100" dirty="0">
                <a:latin typeface="Calibri"/>
                <a:cs typeface="Calibri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XML-ph-0000@DeepL.internal</a:t>
            </a:r>
            <a:r>
              <a:rPr sz="55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https://www.enisa.europa.eu/publications/smart-grid-threat-landscape-and-go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od-practice-guide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 rot="3180000">
            <a:off x="4826074" y="5070054"/>
            <a:ext cx="852633" cy="133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45"/>
              </a:lnSpc>
            </a:pPr>
            <a:r>
              <a:rPr lang="el-GR" sz="1100" spc="45" dirty="0">
                <a:latin typeface="Calibri"/>
                <a:cs typeface="Calibri"/>
              </a:rPr>
              <a:t>Ακεραιότητα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 rot="18420000">
            <a:off x="5779815" y="5226690"/>
            <a:ext cx="1334075" cy="133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45"/>
              </a:lnSpc>
            </a:pPr>
            <a:r>
              <a:rPr sz="1100" b="1" spc="40" dirty="0" err="1">
                <a:latin typeface="Calibri"/>
                <a:cs typeface="Calibri"/>
              </a:rPr>
              <a:t>Ε</a:t>
            </a:r>
            <a:r>
              <a:rPr sz="1100" b="1" spc="45" dirty="0" err="1">
                <a:latin typeface="Calibri"/>
                <a:cs typeface="Calibri"/>
              </a:rPr>
              <a:t>μ</a:t>
            </a:r>
            <a:r>
              <a:rPr sz="1100" b="1" spc="45" dirty="0">
                <a:latin typeface="Calibri"/>
                <a:cs typeface="Calibri"/>
              </a:rPr>
              <a:t>π</a:t>
            </a:r>
            <a:r>
              <a:rPr sz="1100" b="1" spc="15" dirty="0">
                <a:latin typeface="Calibri"/>
                <a:cs typeface="Calibri"/>
              </a:rPr>
              <a:t>ι</a:t>
            </a:r>
            <a:r>
              <a:rPr sz="1100" b="1" spc="45" dirty="0">
                <a:latin typeface="Calibri"/>
                <a:cs typeface="Calibri"/>
              </a:rPr>
              <a:t>σ</a:t>
            </a:r>
            <a:r>
              <a:rPr sz="1100" b="1" spc="25" dirty="0">
                <a:latin typeface="Calibri"/>
                <a:cs typeface="Calibri"/>
              </a:rPr>
              <a:t>τ</a:t>
            </a:r>
            <a:r>
              <a:rPr sz="1100" b="1" spc="35" dirty="0">
                <a:latin typeface="Calibri"/>
                <a:cs typeface="Calibri"/>
              </a:rPr>
              <a:t>ε</a:t>
            </a:r>
            <a:r>
              <a:rPr sz="1100" b="1" spc="45" dirty="0">
                <a:latin typeface="Calibri"/>
                <a:cs typeface="Calibri"/>
              </a:rPr>
              <a:t>υ</a:t>
            </a:r>
            <a:r>
              <a:rPr sz="1100" b="1" spc="25" dirty="0">
                <a:latin typeface="Calibri"/>
                <a:cs typeface="Calibri"/>
              </a:rPr>
              <a:t>τ</a:t>
            </a:r>
            <a:r>
              <a:rPr sz="1100" b="1" spc="15" dirty="0">
                <a:latin typeface="Calibri"/>
                <a:cs typeface="Calibri"/>
              </a:rPr>
              <a:t>ι</a:t>
            </a:r>
            <a:r>
              <a:rPr sz="1100" b="1" spc="35" dirty="0">
                <a:latin typeface="Calibri"/>
                <a:cs typeface="Calibri"/>
              </a:rPr>
              <a:t>κ</a:t>
            </a:r>
            <a:r>
              <a:rPr sz="1100" b="1" spc="45" dirty="0">
                <a:latin typeface="Calibri"/>
                <a:cs typeface="Calibri"/>
              </a:rPr>
              <a:t>ό</a:t>
            </a:r>
            <a:r>
              <a:rPr lang="el-GR" sz="1100" b="1" spc="45" dirty="0" err="1">
                <a:latin typeface="Calibri"/>
                <a:cs typeface="Calibri"/>
              </a:rPr>
              <a:t>τητα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52908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25" dirty="0">
                <a:solidFill>
                  <a:srgbClr val="000000"/>
                </a:solidFill>
              </a:rPr>
              <a:t>στα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ενεργειακά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συστήματα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691515" y="1564640"/>
            <a:ext cx="11153775" cy="206890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72720" marR="5080" indent="-160655">
              <a:lnSpc>
                <a:spcPct val="101699"/>
              </a:lnSpc>
              <a:spcBef>
                <a:spcPts val="75"/>
              </a:spcBef>
            </a:pPr>
            <a:r>
              <a:rPr sz="2000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r>
              <a:rPr sz="2000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250" b="1" spc="85" dirty="0">
                <a:latin typeface="Calibri"/>
                <a:cs typeface="Calibri"/>
              </a:rPr>
              <a:t>+</a:t>
            </a:r>
            <a:r>
              <a:rPr sz="1250" spc="85" dirty="0">
                <a:latin typeface="Calibri"/>
                <a:cs typeface="Calibri"/>
              </a:rPr>
              <a:t>Πιο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συγκεκριμένα,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οι</a:t>
            </a:r>
            <a:r>
              <a:rPr sz="1250" spc="-1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απειλές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"AIC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XML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(Extensible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Markup-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δομημένη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μορφή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ανταλλαγής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δεδομένωνn)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DeepL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(λογισμικό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μηχανικής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μετάφρασης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βασισμένο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σtην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ΤΝ)</a:t>
            </a:r>
            <a:endParaRPr sz="1250" dirty="0">
              <a:latin typeface="Calibri"/>
              <a:cs typeface="Calibri"/>
            </a:endParaRPr>
          </a:p>
          <a:p>
            <a:pPr marL="396240" indent="-182880">
              <a:lnSpc>
                <a:spcPct val="100000"/>
              </a:lnSpc>
              <a:spcBef>
                <a:spcPts val="660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45" dirty="0">
                <a:latin typeface="Calibri"/>
                <a:cs typeface="Calibri"/>
              </a:rPr>
              <a:t>(Α)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45" dirty="0">
                <a:latin typeface="Calibri"/>
                <a:cs typeface="Calibri"/>
              </a:rPr>
              <a:t>Διαθεσιμότητα: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Άρνηση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παροχής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υπηρεσιών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DoS)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έλλειψη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χρήσης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των</a:t>
            </a:r>
            <a:endParaRPr sz="1100" dirty="0">
              <a:latin typeface="Calibri"/>
              <a:cs typeface="Calibri"/>
            </a:endParaRPr>
          </a:p>
          <a:p>
            <a:pPr marL="396875" marR="5098415" indent="-182880">
              <a:lnSpc>
                <a:spcPct val="100000"/>
              </a:lnSpc>
              <a:spcBef>
                <a:spcPts val="1020"/>
              </a:spcBef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b="1" spc="45" dirty="0">
                <a:latin typeface="Calibri"/>
                <a:cs typeface="Calibri"/>
              </a:rPr>
              <a:t>(Ι)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lang="el-GR" sz="1100" b="1" spc="85" dirty="0">
                <a:latin typeface="Calibri"/>
                <a:cs typeface="Calibri"/>
              </a:rPr>
              <a:t>Ακεραιότητα</a:t>
            </a:r>
            <a:r>
              <a:rPr sz="1100" b="1" spc="85" dirty="0">
                <a:latin typeface="Calibri"/>
                <a:cs typeface="Calibri"/>
              </a:rPr>
              <a:t>: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Τροποποίηση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των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νόμιμων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στοιχείων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του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συστήματος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ή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δημιουργία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πλαστών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δεδομένων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ή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διαρθρώσεων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150" dirty="0">
              <a:latin typeface="Calibri"/>
              <a:cs typeface="Calibri"/>
            </a:endParaRPr>
          </a:p>
          <a:p>
            <a:pPr marL="396875" marR="4977765" indent="-182880">
              <a:lnSpc>
                <a:spcPct val="100000"/>
              </a:lnSpc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b="1" spc="70" dirty="0">
                <a:latin typeface="Calibri"/>
                <a:cs typeface="Calibri"/>
              </a:rPr>
              <a:t>(Γ)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spc="95" dirty="0">
                <a:latin typeface="Calibri"/>
                <a:cs typeface="Calibri"/>
              </a:rPr>
              <a:t>Εμπιστευτικότητα: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Ανεξουσιοδότητη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πρόσβαση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σε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νόμιμα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περιουσιακά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στοιχεία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συστήματος,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που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περιέχουν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ιδιωτικές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ή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ευαίσθητες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πληροφορίες.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900" dirty="0">
              <a:latin typeface="Calibri"/>
              <a:cs typeface="Calibri"/>
            </a:endParaRPr>
          </a:p>
          <a:p>
            <a:pPr marL="396240" indent="-182880">
              <a:lnSpc>
                <a:spcPct val="100000"/>
              </a:lnSpc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45" dirty="0">
                <a:latin typeface="Calibri"/>
                <a:cs typeface="Calibri"/>
              </a:rPr>
              <a:t>(Α)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Ταυτοποίηση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χρήστη: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Κλοπή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ταυτότητας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ή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πλαστοπροσωπία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χρηστών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36642" y="6170612"/>
            <a:ext cx="7874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6340475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52908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25" dirty="0">
                <a:solidFill>
                  <a:srgbClr val="000000"/>
                </a:solidFill>
              </a:rPr>
              <a:t>στα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ενεργειακά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συστήματα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691515" y="1564640"/>
            <a:ext cx="11153775" cy="330770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72720" marR="5080" indent="-160655">
              <a:lnSpc>
                <a:spcPct val="101699"/>
              </a:lnSpc>
              <a:spcBef>
                <a:spcPts val="75"/>
              </a:spcBef>
            </a:pPr>
            <a:r>
              <a:rPr sz="2000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r>
              <a:rPr sz="2000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250" b="1" spc="85" dirty="0">
                <a:latin typeface="Calibri"/>
                <a:cs typeface="Calibri"/>
              </a:rPr>
              <a:t>+</a:t>
            </a:r>
            <a:r>
              <a:rPr sz="1250" spc="85" dirty="0">
                <a:latin typeface="Calibri"/>
                <a:cs typeface="Calibri"/>
              </a:rPr>
              <a:t>Πιο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συγκεκριμένα,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οι</a:t>
            </a:r>
            <a:r>
              <a:rPr sz="1250" spc="-1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απειλές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"AIC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XML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(Extensible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Markup-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δομημένη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μορφή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ανταλλαγής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δεδομένωνn)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DeepL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(λογισμικό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μηχανικής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μετάφρασης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βασισμένο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σtην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ΤΝ)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"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αφορούν:</a:t>
            </a:r>
            <a:endParaRPr sz="1250" dirty="0">
              <a:latin typeface="Calibri"/>
              <a:cs typeface="Calibri"/>
            </a:endParaRPr>
          </a:p>
          <a:p>
            <a:pPr marL="396240" indent="-182880">
              <a:lnSpc>
                <a:spcPct val="100000"/>
              </a:lnSpc>
              <a:spcBef>
                <a:spcPts val="660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45" dirty="0">
                <a:latin typeface="Calibri"/>
                <a:cs typeface="Calibri"/>
              </a:rPr>
              <a:t>(Α)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45" dirty="0">
                <a:latin typeface="Calibri"/>
                <a:cs typeface="Calibri"/>
              </a:rPr>
              <a:t>Διαθεσιμότητα: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Άρνηση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παροχής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υπηρεσιών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DoS)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έλλειψη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χρήσης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των</a:t>
            </a:r>
            <a:endParaRPr sz="1100" dirty="0">
              <a:latin typeface="Calibri"/>
              <a:cs typeface="Calibri"/>
            </a:endParaRPr>
          </a:p>
          <a:p>
            <a:pPr marL="396875" marR="5098415" indent="-182880">
              <a:lnSpc>
                <a:spcPct val="100000"/>
              </a:lnSpc>
              <a:spcBef>
                <a:spcPts val="1020"/>
              </a:spcBef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b="1" spc="45" dirty="0">
                <a:latin typeface="Calibri"/>
                <a:cs typeface="Calibri"/>
              </a:rPr>
              <a:t>(Ι)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lang="el-GR" sz="1100" b="1" spc="85" dirty="0">
                <a:latin typeface="Calibri"/>
                <a:cs typeface="Calibri"/>
              </a:rPr>
              <a:t>Ακεραιότητα</a:t>
            </a:r>
            <a:r>
              <a:rPr sz="1100" b="1" spc="85" dirty="0">
                <a:latin typeface="Calibri"/>
                <a:cs typeface="Calibri"/>
              </a:rPr>
              <a:t>: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Τροποποίηση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των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νόμιμων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στοιχείων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του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συστήματος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ή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δημιουργία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πλαστών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δεδομένων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ή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διαρθρώσεων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150" dirty="0">
              <a:latin typeface="Calibri"/>
              <a:cs typeface="Calibri"/>
            </a:endParaRPr>
          </a:p>
          <a:p>
            <a:pPr marL="396875" marR="4977765" indent="-182880">
              <a:lnSpc>
                <a:spcPct val="100000"/>
              </a:lnSpc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b="1" spc="70" dirty="0">
                <a:latin typeface="Calibri"/>
                <a:cs typeface="Calibri"/>
              </a:rPr>
              <a:t>(Γ)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spc="95" dirty="0">
                <a:latin typeface="Calibri"/>
                <a:cs typeface="Calibri"/>
              </a:rPr>
              <a:t>Εμπιστευτικότητα: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Ανεξουσιοδότητη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πρόσβαση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σε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νόμιμα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περιουσιακά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στοιχεία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συστήματος,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που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περιέχουν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ιδιωτικές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ή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ευαίσθητες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πληροφορίες.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900" dirty="0">
              <a:latin typeface="Calibri"/>
              <a:cs typeface="Calibri"/>
            </a:endParaRPr>
          </a:p>
          <a:p>
            <a:pPr marL="396240" indent="-182880">
              <a:lnSpc>
                <a:spcPct val="100000"/>
              </a:lnSpc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45" dirty="0">
                <a:latin typeface="Calibri"/>
                <a:cs typeface="Calibri"/>
              </a:rPr>
              <a:t>(Α)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Ταυτοποίηση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χρήστη: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Κλοπή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ταυτότητας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ή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πλαστοπροσωπία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χρηστών</a:t>
            </a:r>
            <a:endParaRPr sz="1100" dirty="0">
              <a:latin typeface="Calibri"/>
              <a:cs typeface="Calibri"/>
            </a:endParaRPr>
          </a:p>
          <a:p>
            <a:pPr marL="154305" marR="7099934" indent="-154305" algn="r">
              <a:lnSpc>
                <a:spcPct val="100000"/>
              </a:lnSpc>
              <a:spcBef>
                <a:spcPts val="1060"/>
              </a:spcBef>
              <a:buClr>
                <a:srgbClr val="FFBA00"/>
              </a:buClr>
              <a:buSzPct val="144000"/>
              <a:buFont typeface="Arial"/>
              <a:buChar char="•"/>
              <a:tabLst>
                <a:tab pos="154305" algn="l"/>
              </a:tabLst>
            </a:pPr>
            <a:r>
              <a:rPr sz="1250" spc="50" dirty="0">
                <a:latin typeface="Calibri"/>
                <a:cs typeface="Calibri"/>
              </a:rPr>
              <a:t>Για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την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AIC+A,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θα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διερευνήσουμε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διαφορετικές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40" dirty="0">
                <a:latin typeface="Calibri"/>
                <a:cs typeface="Calibri"/>
              </a:rPr>
              <a:t>τάσεις</a:t>
            </a:r>
            <a:endParaRPr sz="12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25" dirty="0">
                <a:latin typeface="Calibri"/>
                <a:cs typeface="Calibri"/>
              </a:rPr>
              <a:t>Παραδοσιακές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spc="20" dirty="0">
                <a:latin typeface="Calibri"/>
                <a:cs typeface="Calibri"/>
              </a:rPr>
              <a:t>απειλές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spc="25" dirty="0">
                <a:latin typeface="Calibri"/>
                <a:cs typeface="Calibri"/>
              </a:rPr>
              <a:t>που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25" dirty="0">
                <a:latin typeface="Calibri"/>
                <a:cs typeface="Calibri"/>
              </a:rPr>
              <a:t>εξακολουθούν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25" dirty="0">
                <a:latin typeface="Calibri"/>
                <a:cs typeface="Calibri"/>
              </a:rPr>
              <a:t>να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20" dirty="0">
                <a:latin typeface="Calibri"/>
                <a:cs typeface="Calibri"/>
              </a:rPr>
              <a:t>εμφανίζονται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20" dirty="0">
                <a:latin typeface="Calibri"/>
                <a:cs typeface="Calibri"/>
              </a:rPr>
              <a:t>στα</a:t>
            </a:r>
            <a:r>
              <a:rPr sz="1100" spc="15" dirty="0">
                <a:latin typeface="Calibri"/>
                <a:cs typeface="Calibri"/>
              </a:rPr>
              <a:t> συστήματα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25" dirty="0">
                <a:latin typeface="Calibri"/>
                <a:cs typeface="Calibri"/>
              </a:rPr>
              <a:t>εξουσίας/δυνάμεων</a:t>
            </a:r>
            <a:endParaRPr sz="11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1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55" dirty="0">
                <a:latin typeface="Calibri"/>
                <a:cs typeface="Calibri"/>
              </a:rPr>
              <a:t>Πρόσφατες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spc="45" dirty="0">
                <a:latin typeface="Calibri"/>
                <a:cs typeface="Calibri"/>
              </a:rPr>
              <a:t>απειλές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συστήματα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εξουσίας/δυνάμεων</a:t>
            </a:r>
            <a:endParaRPr sz="1100" dirty="0">
              <a:latin typeface="Calibri"/>
              <a:cs typeface="Calibri"/>
            </a:endParaRPr>
          </a:p>
          <a:p>
            <a:pPr marL="396240" marR="7089775" lvl="1" indent="-396240" algn="r">
              <a:lnSpc>
                <a:spcPct val="100000"/>
              </a:lnSpc>
              <a:spcBef>
                <a:spcPts val="1020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50" dirty="0">
                <a:latin typeface="Calibri"/>
                <a:cs typeface="Calibri"/>
              </a:rPr>
              <a:t>Μελλοντικές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45" dirty="0">
                <a:latin typeface="Calibri"/>
                <a:cs typeface="Calibri"/>
              </a:rPr>
              <a:t>απειλές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συστήματα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εξουσίας/δυνάμεων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36642" y="6088697"/>
            <a:ext cx="7874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6258559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52908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50" dirty="0">
                <a:solidFill>
                  <a:srgbClr val="000000"/>
                </a:solidFill>
              </a:rPr>
              <a:t> </a:t>
            </a:r>
            <a:r>
              <a:rPr sz="2000" spc="125" dirty="0">
                <a:solidFill>
                  <a:srgbClr val="000000"/>
                </a:solidFill>
              </a:rPr>
              <a:t>στα</a:t>
            </a:r>
            <a:r>
              <a:rPr sz="2000" spc="18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ενεργειακά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</a:rPr>
              <a:t>συστήματα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691515" y="1548765"/>
            <a:ext cx="9170035" cy="4389022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2000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r>
              <a:rPr sz="2000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250" b="1" spc="85" dirty="0">
                <a:latin typeface="Calibri"/>
                <a:cs typeface="Calibri"/>
              </a:rPr>
              <a:t>+</a:t>
            </a:r>
            <a:r>
              <a:rPr sz="1250" spc="85" dirty="0">
                <a:latin typeface="Calibri"/>
                <a:cs typeface="Calibri"/>
              </a:rPr>
              <a:t>Πιο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συγκεκριμένα,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οι</a:t>
            </a:r>
            <a:r>
              <a:rPr sz="1250" spc="-1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απειλές</a:t>
            </a:r>
            <a:r>
              <a:rPr sz="1250" spc="-1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"AIC</a:t>
            </a:r>
            <a:r>
              <a:rPr sz="1250" spc="90" dirty="0">
                <a:latin typeface="Calibri"/>
                <a:cs typeface="Calibri"/>
              </a:rPr>
              <a:t>A"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αφορούν:</a:t>
            </a:r>
            <a:endParaRPr sz="1250" dirty="0">
              <a:latin typeface="Calibri"/>
              <a:cs typeface="Calibri"/>
            </a:endParaRPr>
          </a:p>
          <a:p>
            <a:pPr marL="396240" indent="-182880">
              <a:lnSpc>
                <a:spcPct val="100000"/>
              </a:lnSpc>
              <a:spcBef>
                <a:spcPts val="660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45" dirty="0">
                <a:latin typeface="Calibri"/>
                <a:cs typeface="Calibri"/>
              </a:rPr>
              <a:t>(Α)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45" dirty="0">
                <a:latin typeface="Calibri"/>
                <a:cs typeface="Calibri"/>
              </a:rPr>
              <a:t>Διαθεσιμότητα: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Άρνηση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παροχής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υπηρεσιών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DoS)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έλλειψη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χρήσης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των</a:t>
            </a:r>
            <a:endParaRPr sz="1100" dirty="0">
              <a:latin typeface="Calibri"/>
              <a:cs typeface="Calibri"/>
            </a:endParaRPr>
          </a:p>
          <a:p>
            <a:pPr marL="396875" marR="3114675" indent="-182880">
              <a:lnSpc>
                <a:spcPct val="100000"/>
              </a:lnSpc>
              <a:spcBef>
                <a:spcPts val="1020"/>
              </a:spcBef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b="1" spc="45" dirty="0">
                <a:latin typeface="Calibri"/>
                <a:cs typeface="Calibri"/>
              </a:rPr>
              <a:t>(Ι)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lang="el-GR" sz="1100" b="1" spc="85" dirty="0">
                <a:latin typeface="Calibri"/>
                <a:cs typeface="Calibri"/>
              </a:rPr>
              <a:t>Ακεραιότητα</a:t>
            </a:r>
            <a:r>
              <a:rPr sz="1100" b="1" spc="85" dirty="0">
                <a:latin typeface="Calibri"/>
                <a:cs typeface="Calibri"/>
              </a:rPr>
              <a:t>: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Τροποποίηση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των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νόμιμων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στοιχείων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του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συστήματος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ή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δημιουργία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πλαστών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δεδομένων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ή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διαρθρώσεων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150" dirty="0">
              <a:latin typeface="Calibri"/>
              <a:cs typeface="Calibri"/>
            </a:endParaRPr>
          </a:p>
          <a:p>
            <a:pPr marL="396875" marR="2993390" indent="-182880">
              <a:lnSpc>
                <a:spcPct val="100000"/>
              </a:lnSpc>
              <a:buSzPct val="145454"/>
              <a:buFont typeface="Arial"/>
              <a:buChar char="•"/>
              <a:tabLst>
                <a:tab pos="396875" algn="l"/>
              </a:tabLst>
            </a:pPr>
            <a:r>
              <a:rPr sz="1100" b="1" spc="70" dirty="0">
                <a:latin typeface="Calibri"/>
                <a:cs typeface="Calibri"/>
              </a:rPr>
              <a:t>(Γ)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spc="95" dirty="0">
                <a:latin typeface="Calibri"/>
                <a:cs typeface="Calibri"/>
              </a:rPr>
              <a:t>Εμπιστευτικότητα: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Ανεξουσιοδότητη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πρόσβαση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σε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νόμιμα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περιουσιακά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στοιχεία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συστήματος,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που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περιέχουν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ιδιωτικές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ή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ευαίσθητες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πληροφορίες.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900" dirty="0">
              <a:latin typeface="Calibri"/>
              <a:cs typeface="Calibri"/>
            </a:endParaRPr>
          </a:p>
          <a:p>
            <a:pPr marL="396240" indent="-182880">
              <a:lnSpc>
                <a:spcPct val="100000"/>
              </a:lnSpc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45" dirty="0">
                <a:latin typeface="Calibri"/>
                <a:cs typeface="Calibri"/>
              </a:rPr>
              <a:t>(Α)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Ταυτοποίηση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χρήστη: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Κλοπή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ταυτότητας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ή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πλαστοπροσωπία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χρηστών</a:t>
            </a:r>
            <a:endParaRPr sz="1100" dirty="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1060"/>
              </a:spcBef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spc="50" dirty="0">
                <a:latin typeface="Calibri"/>
                <a:cs typeface="Calibri"/>
              </a:rPr>
              <a:t>Για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την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AIC+A,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θα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διερευνήσουμε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διαφορετικές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40" dirty="0">
                <a:latin typeface="Calibri"/>
                <a:cs typeface="Calibri"/>
              </a:rPr>
              <a:t>τάσεις</a:t>
            </a:r>
            <a:endParaRPr sz="12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4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25" dirty="0">
                <a:latin typeface="Calibri"/>
                <a:cs typeface="Calibri"/>
              </a:rPr>
              <a:t>Παραδοσιακές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spc="20" dirty="0">
                <a:latin typeface="Calibri"/>
                <a:cs typeface="Calibri"/>
              </a:rPr>
              <a:t>απειλές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spc="25" dirty="0">
                <a:latin typeface="Calibri"/>
                <a:cs typeface="Calibri"/>
              </a:rPr>
              <a:t>που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25" dirty="0">
                <a:latin typeface="Calibri"/>
                <a:cs typeface="Calibri"/>
              </a:rPr>
              <a:t>εξακολουθούν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25" dirty="0">
                <a:latin typeface="Calibri"/>
                <a:cs typeface="Calibri"/>
              </a:rPr>
              <a:t>να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20" dirty="0">
                <a:latin typeface="Calibri"/>
                <a:cs typeface="Calibri"/>
              </a:rPr>
              <a:t>εμφανίζονται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20" dirty="0">
                <a:latin typeface="Calibri"/>
                <a:cs typeface="Calibri"/>
              </a:rPr>
              <a:t>στα</a:t>
            </a:r>
            <a:r>
              <a:rPr sz="1100" spc="15" dirty="0">
                <a:latin typeface="Calibri"/>
                <a:cs typeface="Calibri"/>
              </a:rPr>
              <a:t> συστήματα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25" dirty="0">
                <a:latin typeface="Calibri"/>
                <a:cs typeface="Calibri"/>
              </a:rPr>
              <a:t>εξουσίας/δυνάμεων</a:t>
            </a:r>
            <a:endParaRPr sz="11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1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55" dirty="0">
                <a:latin typeface="Calibri"/>
                <a:cs typeface="Calibri"/>
              </a:rPr>
              <a:t>Πρόσφατες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spc="45" dirty="0">
                <a:latin typeface="Calibri"/>
                <a:cs typeface="Calibri"/>
              </a:rPr>
              <a:t>απειλές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συστήματα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εξουσίας/δυνάμεων</a:t>
            </a:r>
            <a:endParaRPr sz="11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9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50" dirty="0">
                <a:latin typeface="Calibri"/>
                <a:cs typeface="Calibri"/>
              </a:rPr>
              <a:t>Μελλοντικές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45" dirty="0">
                <a:latin typeface="Calibri"/>
                <a:cs typeface="Calibri"/>
              </a:rPr>
              <a:t>απειλές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συστήματα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εξουσίας/δυνάμεων</a:t>
            </a:r>
            <a:endParaRPr sz="1100" dirty="0">
              <a:latin typeface="Calibri"/>
              <a:cs typeface="Calibri"/>
            </a:endParaRPr>
          </a:p>
          <a:p>
            <a:pPr marL="173355" indent="-160655">
              <a:lnSpc>
                <a:spcPct val="100000"/>
              </a:lnSpc>
              <a:spcBef>
                <a:spcPts val="1295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173355" algn="l"/>
              </a:tabLst>
            </a:pPr>
            <a:r>
              <a:rPr sz="1250" spc="114" dirty="0">
                <a:latin typeface="Calibri"/>
                <a:cs typeface="Calibri"/>
              </a:rPr>
              <a:t>Οι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επηρεαζόμενοι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στόχοι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μπορεί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να</a:t>
            </a:r>
            <a:r>
              <a:rPr sz="125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είναι:</a:t>
            </a:r>
            <a:endParaRPr sz="12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70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50" dirty="0">
                <a:latin typeface="Calibri"/>
                <a:cs typeface="Calibri"/>
              </a:rPr>
              <a:t>Ενέργεια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υποδομές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30" dirty="0">
                <a:latin typeface="Calibri"/>
                <a:cs typeface="Calibri"/>
              </a:rPr>
              <a:t>δίκτυο</a:t>
            </a:r>
            <a:endParaRPr sz="11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9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75" dirty="0">
                <a:latin typeface="Calibri"/>
                <a:cs typeface="Calibri"/>
              </a:rPr>
              <a:t>Έλεγχος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εξαρτήματα</a:t>
            </a:r>
            <a:endParaRPr sz="11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40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b="1" spc="50" dirty="0">
                <a:latin typeface="Calibri"/>
                <a:cs typeface="Calibri"/>
              </a:rPr>
              <a:t>Χρήστης/οργανισμός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πληροφορίες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36642" y="5815647"/>
            <a:ext cx="7874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5985509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3244" y="1690370"/>
            <a:ext cx="5135880" cy="12954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64197" y="1693227"/>
            <a:ext cx="5133975" cy="1289685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136525" rIns="0" bIns="0" rtlCol="0">
            <a:spAutoFit/>
          </a:bodyPr>
          <a:lstStyle/>
          <a:p>
            <a:pPr marL="911860" marR="87630" indent="-675005">
              <a:lnSpc>
                <a:spcPct val="101800"/>
              </a:lnSpc>
              <a:spcBef>
                <a:spcPts val="1075"/>
              </a:spcBef>
            </a:pPr>
            <a:r>
              <a:rPr spc="110" dirty="0">
                <a:solidFill>
                  <a:srgbClr val="F2F2F2"/>
                </a:solidFill>
              </a:rPr>
              <a:t>Παραδοσιακές </a:t>
            </a:r>
            <a:r>
              <a:rPr spc="95" dirty="0">
                <a:solidFill>
                  <a:srgbClr val="F2F2F2"/>
                </a:solidFill>
              </a:rPr>
              <a:t>τάσεις </a:t>
            </a:r>
            <a:r>
              <a:rPr spc="110" dirty="0">
                <a:solidFill>
                  <a:srgbClr val="F2F2F2"/>
                </a:solidFill>
              </a:rPr>
              <a:t>απειλών </a:t>
            </a:r>
            <a:r>
              <a:rPr spc="105" dirty="0">
                <a:solidFill>
                  <a:srgbClr val="F2F2F2"/>
                </a:solidFill>
              </a:rPr>
              <a:t>στα </a:t>
            </a:r>
            <a:r>
              <a:rPr spc="110" dirty="0">
                <a:solidFill>
                  <a:srgbClr val="F2F2F2"/>
                </a:solidFill>
              </a:rPr>
              <a:t> συστήματα</a:t>
            </a:r>
            <a:r>
              <a:rPr spc="45" dirty="0">
                <a:solidFill>
                  <a:srgbClr val="F2F2F2"/>
                </a:solidFill>
              </a:rPr>
              <a:t> </a:t>
            </a:r>
            <a:r>
              <a:rPr spc="105" dirty="0">
                <a:solidFill>
                  <a:srgbClr val="F2F2F2"/>
                </a:solidFill>
              </a:rPr>
              <a:t>εξουσίας/δυνάμεων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440739" y="22859"/>
            <a:ext cx="432491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</a:t>
            </a:r>
            <a:r>
              <a:rPr lang="el-GR" sz="3400" spc="365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</a:t>
            </a:r>
            <a:r>
              <a:rPr lang="el-GR" sz="3400" spc="275" dirty="0">
                <a:solidFill>
                  <a:srgbClr val="D8D8D8"/>
                </a:solidFill>
                <a:latin typeface="Calibri"/>
                <a:cs typeface="Calibri"/>
              </a:rPr>
              <a:t>Ο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ΜΗΣΗ</a:t>
            </a:r>
            <a:endParaRPr sz="340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1497" y="3235007"/>
            <a:ext cx="5135880" cy="129222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53402" y="3237229"/>
            <a:ext cx="5133975" cy="1289685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1131570" marR="695325" indent="-840105">
              <a:lnSpc>
                <a:spcPct val="101800"/>
              </a:lnSpc>
              <a:spcBef>
                <a:spcPts val="1055"/>
              </a:spcBef>
            </a:pPr>
            <a:r>
              <a:rPr sz="2250" spc="160" dirty="0">
                <a:solidFill>
                  <a:srgbClr val="F2F2F2"/>
                </a:solidFill>
                <a:latin typeface="Calibri"/>
                <a:cs typeface="Calibri"/>
              </a:rPr>
              <a:t>Τρέχουσες</a:t>
            </a:r>
            <a:r>
              <a:rPr sz="2250" spc="6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spc="145" dirty="0">
                <a:solidFill>
                  <a:srgbClr val="F2F2F2"/>
                </a:solidFill>
                <a:latin typeface="Calibri"/>
                <a:cs typeface="Calibri"/>
              </a:rPr>
              <a:t>τάσεις</a:t>
            </a:r>
            <a:r>
              <a:rPr sz="2250" spc="6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spc="160" dirty="0">
                <a:solidFill>
                  <a:srgbClr val="F2F2F2"/>
                </a:solidFill>
                <a:latin typeface="Calibri"/>
                <a:cs typeface="Calibri"/>
              </a:rPr>
              <a:t>απειλών</a:t>
            </a:r>
            <a:r>
              <a:rPr sz="2250" spc="6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spc="160" dirty="0">
                <a:solidFill>
                  <a:srgbClr val="F2F2F2"/>
                </a:solidFill>
                <a:latin typeface="Calibri"/>
                <a:cs typeface="Calibri"/>
              </a:rPr>
              <a:t>στα </a:t>
            </a:r>
            <a:r>
              <a:rPr sz="2250" spc="-49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F2F2F2"/>
                </a:solidFill>
                <a:latin typeface="Calibri"/>
                <a:cs typeface="Calibri"/>
              </a:rPr>
              <a:t>συστήματα </a:t>
            </a:r>
            <a:r>
              <a:rPr sz="2250" spc="17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spc="160" dirty="0">
                <a:solidFill>
                  <a:srgbClr val="F2F2F2"/>
                </a:solidFill>
                <a:latin typeface="Calibri"/>
                <a:cs typeface="Calibri"/>
              </a:rPr>
              <a:t>εξουσίας/δυνάμεων</a:t>
            </a:r>
            <a:endParaRPr sz="225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3880" y="4771072"/>
            <a:ext cx="5135880" cy="129222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64832" y="4772342"/>
            <a:ext cx="5133975" cy="1289685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135255" rIns="0" bIns="0" rtlCol="0">
            <a:spAutoFit/>
          </a:bodyPr>
          <a:lstStyle/>
          <a:p>
            <a:pPr marL="1132205" marR="480059" indent="-712470">
              <a:lnSpc>
                <a:spcPct val="101800"/>
              </a:lnSpc>
              <a:spcBef>
                <a:spcPts val="1065"/>
              </a:spcBef>
            </a:pPr>
            <a:r>
              <a:rPr sz="2250" spc="105" dirty="0">
                <a:solidFill>
                  <a:srgbClr val="F2F2F2"/>
                </a:solidFill>
                <a:latin typeface="Calibri"/>
                <a:cs typeface="Calibri"/>
              </a:rPr>
              <a:t>Μελλοντικές</a:t>
            </a:r>
            <a:r>
              <a:rPr sz="2250" spc="3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spc="95" dirty="0">
                <a:solidFill>
                  <a:srgbClr val="F2F2F2"/>
                </a:solidFill>
                <a:latin typeface="Calibri"/>
                <a:cs typeface="Calibri"/>
              </a:rPr>
              <a:t>τάσεις</a:t>
            </a:r>
            <a:r>
              <a:rPr sz="2250" spc="2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spc="110" dirty="0">
                <a:solidFill>
                  <a:srgbClr val="F2F2F2"/>
                </a:solidFill>
                <a:latin typeface="Calibri"/>
                <a:cs typeface="Calibri"/>
              </a:rPr>
              <a:t>απειλών</a:t>
            </a:r>
            <a:r>
              <a:rPr sz="2250" spc="2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spc="105" dirty="0">
                <a:solidFill>
                  <a:srgbClr val="F2F2F2"/>
                </a:solidFill>
                <a:latin typeface="Calibri"/>
                <a:cs typeface="Calibri"/>
              </a:rPr>
              <a:t>στα </a:t>
            </a:r>
            <a:r>
              <a:rPr sz="2250" spc="-49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spc="110" dirty="0">
                <a:solidFill>
                  <a:srgbClr val="F2F2F2"/>
                </a:solidFill>
                <a:latin typeface="Calibri"/>
                <a:cs typeface="Calibri"/>
              </a:rPr>
              <a:t>συστήματα </a:t>
            </a:r>
            <a:r>
              <a:rPr sz="2250" spc="114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spc="105" dirty="0">
                <a:solidFill>
                  <a:srgbClr val="F2F2F2"/>
                </a:solidFill>
                <a:latin typeface="Calibri"/>
                <a:cs typeface="Calibri"/>
              </a:rPr>
              <a:t>εξουσίας/δυνάμεων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58537" y="6361429"/>
            <a:ext cx="179705" cy="121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19"/>
              </a:lnSpc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6539865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492" y="1711642"/>
            <a:ext cx="5135880" cy="12922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13397" y="1711642"/>
            <a:ext cx="5133975" cy="1289685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136525" rIns="0" bIns="0" rtlCol="0">
            <a:spAutoFit/>
          </a:bodyPr>
          <a:lstStyle/>
          <a:p>
            <a:pPr marL="881380" marR="266065" indent="-625475">
              <a:lnSpc>
                <a:spcPct val="101800"/>
              </a:lnSpc>
              <a:spcBef>
                <a:spcPts val="1075"/>
              </a:spcBef>
            </a:pPr>
            <a:r>
              <a:rPr sz="2250" b="1" spc="110" dirty="0">
                <a:solidFill>
                  <a:srgbClr val="F2F2F2"/>
                </a:solidFill>
                <a:latin typeface="Calibri"/>
                <a:cs typeface="Calibri"/>
              </a:rPr>
              <a:t>Παραδοσιακές</a:t>
            </a:r>
            <a:r>
              <a:rPr sz="2250" b="1" spc="5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95" dirty="0">
                <a:solidFill>
                  <a:srgbClr val="F2F2F2"/>
                </a:solidFill>
                <a:latin typeface="Calibri"/>
                <a:cs typeface="Calibri"/>
              </a:rPr>
              <a:t>τάσεις</a:t>
            </a:r>
            <a:r>
              <a:rPr sz="2250" b="1" spc="5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110" dirty="0">
                <a:solidFill>
                  <a:srgbClr val="F2F2F2"/>
                </a:solidFill>
                <a:latin typeface="Calibri"/>
                <a:cs typeface="Calibri"/>
              </a:rPr>
              <a:t>απειλών</a:t>
            </a:r>
            <a:r>
              <a:rPr sz="2250" b="1" spc="5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110" dirty="0">
                <a:solidFill>
                  <a:srgbClr val="F2F2F2"/>
                </a:solidFill>
                <a:latin typeface="Calibri"/>
                <a:cs typeface="Calibri"/>
              </a:rPr>
              <a:t>στα </a:t>
            </a:r>
            <a:r>
              <a:rPr sz="2250" b="1" spc="-49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114" dirty="0">
                <a:solidFill>
                  <a:srgbClr val="F2F2F2"/>
                </a:solidFill>
                <a:latin typeface="Calibri"/>
                <a:cs typeface="Calibri"/>
              </a:rPr>
              <a:t>συστήματα </a:t>
            </a:r>
            <a:r>
              <a:rPr sz="2250" b="1" spc="12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110" dirty="0">
                <a:solidFill>
                  <a:srgbClr val="F2F2F2"/>
                </a:solidFill>
                <a:latin typeface="Calibri"/>
                <a:cs typeface="Calibri"/>
              </a:rPr>
              <a:t>εξουσίας/δυνάμεων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40739" y="22859"/>
            <a:ext cx="432491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</a:t>
            </a:r>
            <a:r>
              <a:rPr lang="el-GR" sz="3400" spc="365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</a:t>
            </a:r>
            <a:r>
              <a:rPr lang="el-GR" sz="3400" spc="275" dirty="0">
                <a:solidFill>
                  <a:srgbClr val="D8D8D8"/>
                </a:solidFill>
                <a:latin typeface="Calibri"/>
                <a:cs typeface="Calibri"/>
              </a:rPr>
              <a:t>Ο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ΜΗΣΗ</a:t>
            </a:r>
            <a:endParaRPr sz="34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9744" y="3253422"/>
            <a:ext cx="5139055" cy="12922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02602" y="3255645"/>
            <a:ext cx="5133975" cy="1289685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1131570" marR="695325" indent="-840105">
              <a:lnSpc>
                <a:spcPct val="101800"/>
              </a:lnSpc>
              <a:spcBef>
                <a:spcPts val="1055"/>
              </a:spcBef>
            </a:pPr>
            <a:r>
              <a:rPr sz="2250" spc="160" dirty="0">
                <a:solidFill>
                  <a:srgbClr val="BFBFBF"/>
                </a:solidFill>
                <a:latin typeface="Calibri"/>
                <a:cs typeface="Calibri"/>
              </a:rPr>
              <a:t>Τρέχουσες</a:t>
            </a:r>
            <a:r>
              <a:rPr sz="2250" spc="6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45" dirty="0">
                <a:solidFill>
                  <a:srgbClr val="BFBFBF"/>
                </a:solidFill>
                <a:latin typeface="Calibri"/>
                <a:cs typeface="Calibri"/>
              </a:rPr>
              <a:t>τάσεις</a:t>
            </a:r>
            <a:r>
              <a:rPr sz="2250" spc="6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60" dirty="0">
                <a:solidFill>
                  <a:srgbClr val="BFBFBF"/>
                </a:solidFill>
                <a:latin typeface="Calibri"/>
                <a:cs typeface="Calibri"/>
              </a:rPr>
              <a:t>απειλών</a:t>
            </a:r>
            <a:r>
              <a:rPr sz="2250" spc="6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60" dirty="0">
                <a:solidFill>
                  <a:srgbClr val="BFBFBF"/>
                </a:solidFill>
                <a:latin typeface="Calibri"/>
                <a:cs typeface="Calibri"/>
              </a:rPr>
              <a:t>στα </a:t>
            </a:r>
            <a:r>
              <a:rPr sz="2250" spc="-49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BFBFBF"/>
                </a:solidFill>
                <a:latin typeface="Calibri"/>
                <a:cs typeface="Calibri"/>
              </a:rPr>
              <a:t>συστήματα </a:t>
            </a:r>
            <a:r>
              <a:rPr sz="2250" spc="17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60" dirty="0">
                <a:solidFill>
                  <a:srgbClr val="BFBFBF"/>
                </a:solidFill>
                <a:latin typeface="Calibri"/>
                <a:cs typeface="Calibri"/>
              </a:rPr>
              <a:t>εξουσίας/δυνάμεων</a:t>
            </a:r>
            <a:endParaRPr sz="225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2127" y="4789487"/>
            <a:ext cx="5135880" cy="12922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14032" y="4790757"/>
            <a:ext cx="5133975" cy="1289685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135255" rIns="0" bIns="0" rtlCol="0">
            <a:spAutoFit/>
          </a:bodyPr>
          <a:lstStyle/>
          <a:p>
            <a:pPr marL="1132205" marR="480059" indent="-712470">
              <a:lnSpc>
                <a:spcPct val="101800"/>
              </a:lnSpc>
              <a:spcBef>
                <a:spcPts val="1065"/>
              </a:spcBef>
            </a:pPr>
            <a:r>
              <a:rPr sz="2250" spc="105" dirty="0">
                <a:solidFill>
                  <a:srgbClr val="BFBFBF"/>
                </a:solidFill>
                <a:latin typeface="Calibri"/>
                <a:cs typeface="Calibri"/>
              </a:rPr>
              <a:t>Μελλοντικές</a:t>
            </a:r>
            <a:r>
              <a:rPr sz="2250" spc="3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95" dirty="0">
                <a:solidFill>
                  <a:srgbClr val="BFBFBF"/>
                </a:solidFill>
                <a:latin typeface="Calibri"/>
                <a:cs typeface="Calibri"/>
              </a:rPr>
              <a:t>τάσεις</a:t>
            </a:r>
            <a:r>
              <a:rPr sz="2250" spc="2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10" dirty="0">
                <a:solidFill>
                  <a:srgbClr val="BFBFBF"/>
                </a:solidFill>
                <a:latin typeface="Calibri"/>
                <a:cs typeface="Calibri"/>
              </a:rPr>
              <a:t>απειλών</a:t>
            </a:r>
            <a:r>
              <a:rPr sz="2250" spc="2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05" dirty="0">
                <a:solidFill>
                  <a:srgbClr val="BFBFBF"/>
                </a:solidFill>
                <a:latin typeface="Calibri"/>
                <a:cs typeface="Calibri"/>
              </a:rPr>
              <a:t>στα </a:t>
            </a:r>
            <a:r>
              <a:rPr sz="2250" spc="-49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10" dirty="0">
                <a:solidFill>
                  <a:srgbClr val="BFBFBF"/>
                </a:solidFill>
                <a:latin typeface="Calibri"/>
                <a:cs typeface="Calibri"/>
              </a:rPr>
              <a:t>συστήματα </a:t>
            </a:r>
            <a:r>
              <a:rPr sz="2250" spc="114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05" dirty="0">
                <a:solidFill>
                  <a:srgbClr val="BFBFBF"/>
                </a:solidFill>
                <a:latin typeface="Calibri"/>
                <a:cs typeface="Calibri"/>
              </a:rPr>
              <a:t>εξουσίας/δυνάμεων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58537" y="6361429"/>
            <a:ext cx="179705" cy="121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19"/>
              </a:lnSpc>
            </a:pP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11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6539865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745027" y="1985645"/>
            <a:ext cx="2076450" cy="218440"/>
          </a:xfrm>
          <a:prstGeom prst="rect">
            <a:avLst/>
          </a:prstGeom>
          <a:solidFill>
            <a:srgbClr val="67170E"/>
          </a:solidFill>
        </p:spPr>
        <p:txBody>
          <a:bodyPr vert="horz" wrap="square" lIns="0" tIns="8001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30"/>
              </a:spcBef>
            </a:pP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Επιδρά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τελική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επίπτωση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344" y="864552"/>
            <a:ext cx="514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75" dirty="0">
                <a:latin typeface="Times New Roman"/>
                <a:cs typeface="Times New Roman"/>
              </a:rPr>
              <a:t>στα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120" dirty="0">
                <a:latin typeface="Times New Roman"/>
                <a:cs typeface="Times New Roman"/>
              </a:rPr>
              <a:t>συστήματα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110" dirty="0">
                <a:latin typeface="Times New Roman"/>
                <a:cs typeface="Times New Roman"/>
              </a:rPr>
              <a:t>ηλεκτρικής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spc="105" dirty="0">
                <a:latin typeface="Times New Roman"/>
                <a:cs typeface="Times New Roman"/>
              </a:rPr>
              <a:t>ενέργειας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i="1" spc="9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640204"/>
            <a:ext cx="5693410" cy="451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00" dirty="0">
                <a:latin typeface="Calibri"/>
                <a:cs typeface="Calibri"/>
              </a:rPr>
              <a:t>Μερικές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από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συνηθισμένες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και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παραδοσιακές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απειλές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στα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συστήματα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εξουσίας/δυνάμεων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οι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εξής: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53719" y="2204085"/>
          <a:ext cx="11264262" cy="888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8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2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04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40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13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Παραδοσιακές</a:t>
                      </a:r>
                      <a:r>
                        <a:rPr sz="110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απειλές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00" b="1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Περιγραφή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R="95250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50" b="1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Ενέργεια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5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Έλεγχος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Χρήστη</a:t>
                      </a: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ς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00" b="1" spc="70" dirty="0">
                          <a:latin typeface="Arial"/>
                          <a:cs typeface="Arial"/>
                        </a:rPr>
                        <a:t>Αιτιώδεις</a:t>
                      </a:r>
                      <a:r>
                        <a:rPr sz="1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65" dirty="0">
                          <a:latin typeface="Arial"/>
                          <a:cs typeface="Arial"/>
                        </a:rPr>
                        <a:t>απειλές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16205">
                        <a:lnSpc>
                          <a:spcPct val="101699"/>
                        </a:lnSpc>
                        <a:spcBef>
                          <a:spcPts val="360"/>
                        </a:spcBef>
                      </a:pPr>
                      <a:r>
                        <a:rPr sz="1000" spc="80" dirty="0">
                          <a:latin typeface="Arial"/>
                          <a:cs typeface="Arial"/>
                        </a:rPr>
                        <a:t>Οποιαδήποτε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ακούσια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απειλή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5" dirty="0">
                          <a:latin typeface="Arial"/>
                          <a:cs typeface="Arial"/>
                        </a:rPr>
                        <a:t>που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προκαλείται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90" dirty="0">
                          <a:latin typeface="Arial"/>
                          <a:cs typeface="Arial"/>
                        </a:rPr>
                        <a:t>από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απρόβλεπτη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εκμετάλλευση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ευπάθειας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/ </a:t>
                      </a:r>
                      <a:r>
                        <a:rPr sz="1000" spc="-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σφάλματος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φυσικής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καταστροφής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ή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90" dirty="0">
                          <a:solidFill>
                            <a:srgbClr val="67170E"/>
                          </a:solidFill>
                          <a:latin typeface="Arial"/>
                          <a:cs typeface="Arial"/>
                        </a:rPr>
                        <a:t>μη</a:t>
                      </a:r>
                      <a:r>
                        <a:rPr sz="1000" b="1" spc="-25" dirty="0">
                          <a:solidFill>
                            <a:srgbClr val="67170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85" dirty="0">
                          <a:solidFill>
                            <a:srgbClr val="67170E"/>
                          </a:solidFill>
                          <a:latin typeface="Arial"/>
                          <a:cs typeface="Arial"/>
                        </a:rPr>
                        <a:t>σκόπιμης</a:t>
                      </a:r>
                      <a:r>
                        <a:rPr sz="1000" b="1" spc="-20" dirty="0">
                          <a:solidFill>
                            <a:srgbClr val="67170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85" dirty="0">
                          <a:solidFill>
                            <a:srgbClr val="67170E"/>
                          </a:solidFill>
                          <a:latin typeface="Arial"/>
                          <a:cs typeface="Arial"/>
                        </a:rPr>
                        <a:t>ανθρώπινης</a:t>
                      </a:r>
                      <a:r>
                        <a:rPr sz="1000" b="1" spc="-30" dirty="0">
                          <a:solidFill>
                            <a:srgbClr val="67170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65" dirty="0">
                          <a:solidFill>
                            <a:srgbClr val="67170E"/>
                          </a:solidFill>
                          <a:latin typeface="Arial"/>
                          <a:cs typeface="Arial"/>
                        </a:rPr>
                        <a:t>ενέργειας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R="96520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892810" y="3245802"/>
            <a:ext cx="6585584" cy="596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5580" marR="5080" indent="-182880">
              <a:lnSpc>
                <a:spcPct val="99700"/>
              </a:lnSpc>
              <a:spcBef>
                <a:spcPts val="105"/>
              </a:spcBef>
              <a:buSzPct val="144000"/>
              <a:buFont typeface="Arial"/>
              <a:buChar char="•"/>
              <a:tabLst>
                <a:tab pos="195580" algn="l"/>
              </a:tabLst>
            </a:pPr>
            <a:r>
              <a:rPr sz="1250" spc="30" dirty="0">
                <a:latin typeface="Calibri"/>
                <a:cs typeface="Calibri"/>
              </a:rPr>
              <a:t>Δεδομένου </a:t>
            </a:r>
            <a:r>
              <a:rPr sz="1250" spc="20" dirty="0">
                <a:latin typeface="Calibri"/>
                <a:cs typeface="Calibri"/>
              </a:rPr>
              <a:t>ότι </a:t>
            </a:r>
            <a:r>
              <a:rPr sz="1250" spc="30" dirty="0">
                <a:latin typeface="Calibri"/>
                <a:cs typeface="Calibri"/>
              </a:rPr>
              <a:t>τα </a:t>
            </a:r>
            <a:r>
              <a:rPr sz="1250" spc="25" dirty="0">
                <a:latin typeface="Calibri"/>
                <a:cs typeface="Calibri"/>
              </a:rPr>
              <a:t>ανθρώπινα </a:t>
            </a:r>
            <a:r>
              <a:rPr sz="1250" spc="30" dirty="0">
                <a:latin typeface="Calibri"/>
                <a:cs typeface="Calibri"/>
              </a:rPr>
              <a:t>λάθη </a:t>
            </a:r>
            <a:r>
              <a:rPr sz="1250" spc="25" dirty="0">
                <a:latin typeface="Calibri"/>
                <a:cs typeface="Calibri"/>
              </a:rPr>
              <a:t>θεωρούνται </a:t>
            </a:r>
            <a:r>
              <a:rPr sz="1250" spc="30" dirty="0">
                <a:latin typeface="Calibri"/>
                <a:cs typeface="Calibri"/>
              </a:rPr>
              <a:t>ως </a:t>
            </a:r>
            <a:r>
              <a:rPr sz="1250" spc="25" dirty="0">
                <a:latin typeface="Calibri"/>
                <a:cs typeface="Calibri"/>
              </a:rPr>
              <a:t>μία </a:t>
            </a:r>
            <a:r>
              <a:rPr sz="1250" spc="30" dirty="0">
                <a:latin typeface="Calibri"/>
                <a:cs typeface="Calibri"/>
              </a:rPr>
              <a:t>από </a:t>
            </a:r>
            <a:r>
              <a:rPr sz="1250" spc="20" dirty="0">
                <a:latin typeface="Calibri"/>
                <a:cs typeface="Calibri"/>
              </a:rPr>
              <a:t>τις </a:t>
            </a:r>
            <a:r>
              <a:rPr sz="1250" spc="25" dirty="0">
                <a:latin typeface="Calibri"/>
                <a:cs typeface="Calibri"/>
              </a:rPr>
              <a:t>δυνητικές απειλές </a:t>
            </a:r>
            <a:r>
              <a:rPr sz="1250" spc="30" dirty="0">
                <a:latin typeface="Calibri"/>
                <a:cs typeface="Calibri"/>
              </a:rPr>
              <a:t>τα </a:t>
            </a:r>
            <a:r>
              <a:rPr sz="1250" spc="25" dirty="0">
                <a:latin typeface="Calibri"/>
                <a:cs typeface="Calibri"/>
              </a:rPr>
              <a:t>επόμενα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25" dirty="0">
                <a:latin typeface="Calibri"/>
                <a:cs typeface="Calibri"/>
              </a:rPr>
              <a:t>χρόνια, </a:t>
            </a:r>
            <a:r>
              <a:rPr sz="1250" spc="30" dirty="0">
                <a:latin typeface="Calibri"/>
                <a:cs typeface="Calibri"/>
              </a:rPr>
              <a:t>θα δούμε </a:t>
            </a:r>
            <a:r>
              <a:rPr sz="1250" spc="25" dirty="0">
                <a:latin typeface="Calibri"/>
                <a:cs typeface="Calibri"/>
              </a:rPr>
              <a:t>αναλυτικότερα στο σημείο </a:t>
            </a:r>
            <a:r>
              <a:rPr sz="1250" b="1" i="1" spc="30" dirty="0">
                <a:latin typeface="Arial"/>
                <a:cs typeface="Arial"/>
              </a:rPr>
              <a:t>"Κατανόηση του </a:t>
            </a:r>
            <a:r>
              <a:rPr sz="1250" b="1" i="1" spc="35" dirty="0">
                <a:latin typeface="Arial"/>
                <a:cs typeface="Arial"/>
              </a:rPr>
              <a:t>ρόλου </a:t>
            </a:r>
            <a:r>
              <a:rPr sz="1250" b="1" i="1" spc="30" dirty="0">
                <a:latin typeface="Arial"/>
                <a:cs typeface="Arial"/>
              </a:rPr>
              <a:t>ανθρώπινου </a:t>
            </a:r>
            <a:r>
              <a:rPr sz="1250" b="1" i="1" spc="35" dirty="0">
                <a:latin typeface="Arial"/>
                <a:cs typeface="Arial"/>
              </a:rPr>
              <a:t> </a:t>
            </a:r>
            <a:r>
              <a:rPr sz="1250" b="1" i="1" spc="30" dirty="0">
                <a:latin typeface="Arial"/>
                <a:cs typeface="Arial"/>
              </a:rPr>
              <a:t>λάθους</a:t>
            </a:r>
            <a:r>
              <a:rPr sz="1250" b="1" i="1" spc="15" dirty="0">
                <a:latin typeface="Arial"/>
                <a:cs typeface="Arial"/>
              </a:rPr>
              <a:t> </a:t>
            </a:r>
            <a:r>
              <a:rPr sz="1250" b="1" i="1" spc="25" dirty="0">
                <a:latin typeface="Arial"/>
                <a:cs typeface="Arial"/>
              </a:rPr>
              <a:t>και</a:t>
            </a:r>
            <a:r>
              <a:rPr sz="1250" b="1" i="1" spc="20" dirty="0">
                <a:latin typeface="Arial"/>
                <a:cs typeface="Arial"/>
              </a:rPr>
              <a:t> </a:t>
            </a:r>
            <a:r>
              <a:rPr sz="1250" b="1" i="1" spc="-5" dirty="0">
                <a:latin typeface="Arial"/>
                <a:cs typeface="Arial"/>
              </a:rPr>
              <a:t>των</a:t>
            </a:r>
            <a:r>
              <a:rPr sz="1250" b="1" i="1" spc="15" dirty="0">
                <a:latin typeface="Arial"/>
                <a:cs typeface="Arial"/>
              </a:rPr>
              <a:t> </a:t>
            </a:r>
            <a:r>
              <a:rPr sz="1250" b="1" i="1" spc="30" dirty="0">
                <a:latin typeface="Arial"/>
                <a:cs typeface="Arial"/>
              </a:rPr>
              <a:t>εσωτερικών</a:t>
            </a:r>
            <a:r>
              <a:rPr sz="1250" b="1" i="1" spc="15" dirty="0">
                <a:latin typeface="Arial"/>
                <a:cs typeface="Arial"/>
              </a:rPr>
              <a:t> </a:t>
            </a:r>
            <a:r>
              <a:rPr sz="1250" b="1" i="1" spc="-5" dirty="0">
                <a:latin typeface="Arial"/>
                <a:cs typeface="Arial"/>
              </a:rPr>
              <a:t>απειλών στην</a:t>
            </a:r>
            <a:r>
              <a:rPr sz="1250" b="1" i="1" dirty="0">
                <a:latin typeface="Arial"/>
                <a:cs typeface="Arial"/>
              </a:rPr>
              <a:t> </a:t>
            </a:r>
            <a:r>
              <a:rPr sz="1250" b="1" i="1" spc="-5" dirty="0">
                <a:latin typeface="Arial"/>
                <a:cs typeface="Arial"/>
              </a:rPr>
              <a:t>ενεργειακή</a:t>
            </a:r>
            <a:r>
              <a:rPr sz="1250" b="1" i="1" dirty="0">
                <a:latin typeface="Arial"/>
                <a:cs typeface="Arial"/>
              </a:rPr>
              <a:t> </a:t>
            </a:r>
            <a:r>
              <a:rPr sz="1250" b="1" i="1" spc="-5" dirty="0">
                <a:latin typeface="Arial"/>
                <a:cs typeface="Arial"/>
              </a:rPr>
              <a:t>κυβερνοασφάλεια".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6685" y="5490845"/>
            <a:ext cx="5810250" cy="26162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550" spc="50" dirty="0">
                <a:latin typeface="Calibri"/>
                <a:cs typeface="Calibri"/>
              </a:rPr>
              <a:t>Πηγή: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ENISA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(Ευρωπαϊκή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Υπηρεσία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Κυβερνοασφάλειας),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"Smart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Grid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Threat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Landscape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and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60" dirty="0">
                <a:latin typeface="Calibri"/>
                <a:cs typeface="Calibri"/>
              </a:rPr>
              <a:t>Good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Practice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Guide",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Δεκέμβριος,</a:t>
            </a:r>
            <a:endParaRPr sz="550">
              <a:latin typeface="Calibri"/>
              <a:cs typeface="Calibri"/>
            </a:endParaRPr>
          </a:p>
          <a:p>
            <a:pPr marL="154305">
              <a:lnSpc>
                <a:spcPct val="100000"/>
              </a:lnSpc>
              <a:spcBef>
                <a:spcPts val="270"/>
              </a:spcBef>
            </a:pPr>
            <a:r>
              <a:rPr sz="550" spc="35" dirty="0">
                <a:latin typeface="Calibri"/>
                <a:cs typeface="Calibri"/>
              </a:rPr>
              <a:t>URL:</a:t>
            </a:r>
            <a:r>
              <a:rPr sz="550" spc="60" dirty="0">
                <a:latin typeface="Calibri"/>
                <a:cs typeface="Calibri"/>
              </a:rPr>
              <a:t> 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XML-ph-0000@DeepL 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(logiciels</a:t>
            </a:r>
            <a:r>
              <a:rPr sz="5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de</a:t>
            </a:r>
            <a:r>
              <a:rPr sz="5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traduction</a:t>
            </a:r>
            <a:r>
              <a:rPr sz="5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automatique</a:t>
            </a:r>
            <a:r>
              <a:rPr sz="5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basés</a:t>
            </a:r>
            <a:r>
              <a:rPr sz="5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sur</a:t>
            </a:r>
            <a:r>
              <a:rPr sz="5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la</a:t>
            </a:r>
            <a:r>
              <a:rPr sz="5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TΝ)</a:t>
            </a:r>
            <a:r>
              <a:rPr sz="5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https://www.enisa.europa.eu/publications/smart-grid-threat-landscape-a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nd-good-practice-guide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83937" y="5732779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2554" y="5903277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745027" y="1985645"/>
            <a:ext cx="2076450" cy="339725"/>
          </a:xfrm>
          <a:prstGeom prst="rect">
            <a:avLst/>
          </a:prstGeom>
          <a:solidFill>
            <a:srgbClr val="67170E"/>
          </a:solidFill>
        </p:spPr>
        <p:txBody>
          <a:bodyPr vert="horz" wrap="square" lIns="0" tIns="8001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30"/>
              </a:spcBef>
            </a:pP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Επιδρά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τελική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επίπτωση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6086475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344" y="864552"/>
            <a:ext cx="514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75" dirty="0">
                <a:latin typeface="Times New Roman"/>
                <a:cs typeface="Times New Roman"/>
              </a:rPr>
              <a:t>στα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120" dirty="0">
                <a:latin typeface="Times New Roman"/>
                <a:cs typeface="Times New Roman"/>
              </a:rPr>
              <a:t>συστήματα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110" dirty="0">
                <a:latin typeface="Times New Roman"/>
                <a:cs typeface="Times New Roman"/>
              </a:rPr>
              <a:t>ηλεκτρικής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spc="105" dirty="0">
                <a:latin typeface="Times New Roman"/>
                <a:cs typeface="Times New Roman"/>
              </a:rPr>
              <a:t>ενέργειας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i="1" spc="9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1640204"/>
            <a:ext cx="5873750" cy="451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95" dirty="0">
                <a:latin typeface="Calibri"/>
                <a:cs typeface="Calibri"/>
              </a:rPr>
              <a:t>Ορισμένες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από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συνηθισμένες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και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παραδοσιακές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απειλές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στα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συστήματα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εξουσίας/δυνάμεων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οι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εξής: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2400" y="5677534"/>
            <a:ext cx="7973059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3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Πηγή: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EN</a:t>
            </a:r>
            <a:r>
              <a:rPr sz="550" spc="50" dirty="0">
                <a:latin typeface="Calibri"/>
                <a:cs typeface="Calibri"/>
                <a:hlinkClick r:id="rId4"/>
              </a:rPr>
              <a:t>ISA</a:t>
            </a:r>
            <a:r>
              <a:rPr sz="550" spc="30" dirty="0">
                <a:latin typeface="Calibri"/>
                <a:cs typeface="Calibri"/>
                <a:hlinkClick r:id="rId4"/>
              </a:rPr>
              <a:t> </a:t>
            </a:r>
            <a:r>
              <a:rPr sz="550" spc="50" dirty="0">
                <a:latin typeface="Calibri"/>
                <a:cs typeface="Calibri"/>
                <a:hlinkClick r:id="rId4"/>
              </a:rPr>
              <a:t>(Ευρωπαϊκή</a:t>
            </a:r>
            <a:r>
              <a:rPr sz="550" spc="25" dirty="0">
                <a:latin typeface="Calibri"/>
                <a:cs typeface="Calibri"/>
                <a:hlinkClick r:id="rId4"/>
              </a:rPr>
              <a:t> </a:t>
            </a:r>
            <a:r>
              <a:rPr sz="550" spc="50" dirty="0">
                <a:latin typeface="Calibri"/>
                <a:cs typeface="Calibri"/>
                <a:hlinkClick r:id="rId4"/>
              </a:rPr>
              <a:t>Υπηρεσία</a:t>
            </a:r>
            <a:r>
              <a:rPr sz="550" spc="30" dirty="0">
                <a:latin typeface="Calibri"/>
                <a:cs typeface="Calibri"/>
                <a:hlinkClick r:id="rId4"/>
              </a:rPr>
              <a:t> </a:t>
            </a:r>
            <a:r>
              <a:rPr sz="550" spc="50" dirty="0">
                <a:latin typeface="Calibri"/>
                <a:cs typeface="Calibri"/>
                <a:hlinkClick r:id="rId4"/>
              </a:rPr>
              <a:t>Κυβερνοασφάλειας),</a:t>
            </a:r>
            <a:r>
              <a:rPr sz="550" spc="25" dirty="0">
                <a:latin typeface="Calibri"/>
                <a:cs typeface="Calibri"/>
                <a:hlinkClick r:id="rId4"/>
              </a:rPr>
              <a:t> </a:t>
            </a:r>
            <a:r>
              <a:rPr sz="550" spc="45" dirty="0">
                <a:latin typeface="Calibri"/>
                <a:cs typeface="Calibri"/>
                <a:hlinkClick r:id="rId4"/>
              </a:rPr>
              <a:t>"Smart</a:t>
            </a:r>
            <a:r>
              <a:rPr sz="550" spc="35" dirty="0">
                <a:latin typeface="Calibri"/>
                <a:cs typeface="Calibri"/>
                <a:hlinkClick r:id="rId4"/>
              </a:rPr>
              <a:t> </a:t>
            </a:r>
            <a:r>
              <a:rPr sz="550" spc="45" dirty="0">
                <a:latin typeface="Calibri"/>
                <a:cs typeface="Calibri"/>
                <a:hlinkClick r:id="rId4"/>
              </a:rPr>
              <a:t>Grid</a:t>
            </a:r>
            <a:r>
              <a:rPr sz="550" spc="35" dirty="0">
                <a:latin typeface="Calibri"/>
                <a:cs typeface="Calibri"/>
                <a:hlinkClick r:id="rId4"/>
              </a:rPr>
              <a:t> </a:t>
            </a:r>
            <a:r>
              <a:rPr sz="550" spc="45" dirty="0">
                <a:latin typeface="Calibri"/>
                <a:cs typeface="Calibri"/>
                <a:hlinkClick r:id="rId4"/>
              </a:rPr>
              <a:t>Threat</a:t>
            </a:r>
            <a:r>
              <a:rPr sz="550" spc="30" dirty="0">
                <a:latin typeface="Calibri"/>
                <a:cs typeface="Calibri"/>
                <a:hlinkClick r:id="rId4"/>
              </a:rPr>
              <a:t> </a:t>
            </a:r>
            <a:r>
              <a:rPr sz="550" spc="45" dirty="0">
                <a:latin typeface="Calibri"/>
                <a:cs typeface="Calibri"/>
                <a:hlinkClick r:id="rId4"/>
              </a:rPr>
              <a:t>Landscape</a:t>
            </a:r>
            <a:r>
              <a:rPr sz="550" spc="30" dirty="0">
                <a:latin typeface="Calibri"/>
                <a:cs typeface="Calibri"/>
                <a:hlinkClick r:id="rId4"/>
              </a:rPr>
              <a:t> </a:t>
            </a:r>
            <a:r>
              <a:rPr sz="550" spc="50" dirty="0">
                <a:latin typeface="Calibri"/>
                <a:cs typeface="Calibri"/>
                <a:hlinkClick r:id="rId4"/>
              </a:rPr>
              <a:t>and</a:t>
            </a:r>
            <a:r>
              <a:rPr sz="550" spc="35" dirty="0">
                <a:latin typeface="Calibri"/>
                <a:cs typeface="Calibri"/>
                <a:hlinkClick r:id="rId4"/>
              </a:rPr>
              <a:t> </a:t>
            </a:r>
            <a:r>
              <a:rPr sz="550" spc="60" dirty="0">
                <a:latin typeface="Calibri"/>
                <a:cs typeface="Calibri"/>
                <a:hlinkClick r:id="rId4"/>
              </a:rPr>
              <a:t>Good</a:t>
            </a:r>
            <a:r>
              <a:rPr sz="550" spc="30" dirty="0">
                <a:latin typeface="Calibri"/>
                <a:cs typeface="Calibri"/>
                <a:hlinkClick r:id="rId4"/>
              </a:rPr>
              <a:t> </a:t>
            </a:r>
            <a:r>
              <a:rPr sz="550" spc="40" dirty="0">
                <a:latin typeface="Calibri"/>
                <a:cs typeface="Calibri"/>
                <a:hlinkClick r:id="rId4"/>
              </a:rPr>
              <a:t>Practice</a:t>
            </a:r>
            <a:r>
              <a:rPr sz="550" spc="30" dirty="0">
                <a:latin typeface="Calibri"/>
                <a:cs typeface="Calibri"/>
                <a:hlinkClick r:id="rId4"/>
              </a:rPr>
              <a:t> </a:t>
            </a:r>
            <a:r>
              <a:rPr sz="550" spc="45" dirty="0">
                <a:latin typeface="Calibri"/>
                <a:cs typeface="Calibri"/>
                <a:hlinkClick r:id="rId4"/>
              </a:rPr>
              <a:t>Guide",</a:t>
            </a:r>
            <a:r>
              <a:rPr sz="550" spc="25" dirty="0">
                <a:latin typeface="Calibri"/>
                <a:cs typeface="Calibri"/>
                <a:hlinkClick r:id="rId4"/>
              </a:rPr>
              <a:t> </a:t>
            </a:r>
            <a:r>
              <a:rPr sz="550" spc="45" dirty="0">
                <a:latin typeface="Calibri"/>
                <a:cs typeface="Calibri"/>
                <a:hlinkClick r:id="rId4"/>
              </a:rPr>
              <a:t>Δεκέμβριος,</a:t>
            </a:r>
            <a:endParaRPr sz="550">
              <a:latin typeface="Calibri"/>
              <a:cs typeface="Calibri"/>
            </a:endParaRPr>
          </a:p>
          <a:p>
            <a:pPr marL="154305">
              <a:lnSpc>
                <a:spcPts val="630"/>
              </a:lnSpc>
            </a:pPr>
            <a:r>
              <a:rPr sz="550" spc="35" dirty="0">
                <a:latin typeface="Calibri"/>
                <a:cs typeface="Calibri"/>
              </a:rPr>
              <a:t>URL:</a:t>
            </a:r>
            <a:r>
              <a:rPr sz="550" spc="45" dirty="0">
                <a:latin typeface="Calibri"/>
                <a:cs typeface="Calibri"/>
              </a:rPr>
              <a:t> </a:t>
            </a:r>
            <a:r>
              <a:rPr sz="5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XML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(Extensible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Markup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Language</a:t>
            </a: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-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δομημένη </a:t>
            </a: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μορφή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ανταλλαγής δεδομένωνn) DeepL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(λογισμικό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μηχανικής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μετάφρασης βασισμένο σtην</a:t>
            </a: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ΤΝ)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https://www.enisa.europa.eu/publications/smart-grid-threat-lan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dscape-and-good-practice-guide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77587" y="5817870"/>
            <a:ext cx="13335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5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750">
              <a:latin typeface="Calibri"/>
              <a:cs typeface="Calibri"/>
            </a:endParaRPr>
          </a:p>
        </p:txBody>
      </p:sp>
      <p:graphicFrame>
        <p:nvGraphicFramePr>
          <p:cNvPr id="16" name="Πίνακας 15">
            <a:extLst>
              <a:ext uri="{FF2B5EF4-FFF2-40B4-BE49-F238E27FC236}">
                <a16:creationId xmlns:a16="http://schemas.microsoft.com/office/drawing/2014/main" id="{C8C0558A-DDC5-4C54-D529-CD2FFB7EC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451424"/>
              </p:ext>
            </p:extLst>
          </p:nvPr>
        </p:nvGraphicFramePr>
        <p:xfrm>
          <a:off x="433070" y="2550081"/>
          <a:ext cx="11125197" cy="2300676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236133">
                  <a:extLst>
                    <a:ext uri="{9D8B030D-6E8A-4147-A177-3AD203B41FA5}">
                      <a16:colId xmlns:a16="http://schemas.microsoft.com/office/drawing/2014/main" val="2360019201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986654983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3050662446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3018212211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1920413491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138832213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3360795689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1887611165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2491637515"/>
                    </a:ext>
                  </a:extLst>
                </a:gridCol>
              </a:tblGrid>
              <a:tr h="143397">
                <a:tc>
                  <a:txBody>
                    <a:bodyPr/>
                    <a:lstStyle/>
                    <a:p>
                      <a:r>
                        <a:rPr lang="el-GR" sz="1050"/>
                        <a:t>Τύπος Απειλής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Περιγραφή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A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I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C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A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Energy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Control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User</a:t>
                      </a:r>
                    </a:p>
                  </a:txBody>
                  <a:tcPr marL="20132" marR="20132" marT="10066" marB="10066" anchor="ctr"/>
                </a:tc>
                <a:extLst>
                  <a:ext uri="{0D108BD9-81ED-4DB2-BD59-A6C34878D82A}">
                    <a16:rowId xmlns:a16="http://schemas.microsoft.com/office/drawing/2014/main" val="1379943542"/>
                  </a:ext>
                </a:extLst>
              </a:tr>
              <a:tr h="676182">
                <a:tc>
                  <a:txBody>
                    <a:bodyPr/>
                    <a:lstStyle/>
                    <a:p>
                      <a:r>
                        <a:rPr lang="el-GR" sz="1050" b="1"/>
                        <a:t>Αιτιακές απειλές</a:t>
                      </a:r>
                      <a:endParaRPr lang="el-GR" sz="105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Τυχαία απειλή από εκμετάλλευση σφάλματος, φυσική καταστροφή ή μη σκόπιμη ανθρώπινη ενέργεια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/>
                        <a:t>✓</a:t>
                      </a:r>
                    </a:p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extLst>
                  <a:ext uri="{0D108BD9-81ED-4DB2-BD59-A6C34878D82A}">
                    <a16:rowId xmlns:a16="http://schemas.microsoft.com/office/drawing/2014/main" val="2759823925"/>
                  </a:ext>
                </a:extLst>
              </a:tr>
              <a:tr h="731008">
                <a:tc>
                  <a:txBody>
                    <a:bodyPr/>
                    <a:lstStyle/>
                    <a:p>
                      <a:r>
                        <a:rPr lang="el-GR" sz="1050" b="1"/>
                        <a:t>Φυσικές απειλές</a:t>
                      </a:r>
                      <a:endParaRPr lang="el-GR" sz="105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Σκόπιμη φυσική καταστροφή όπως δολιοφθορά, βανδαλισμός, κλοπή εξοπλισμού ή διαρροή πληροφοριών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 dirty="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 dirty="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 dirty="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/>
                        <a:t>✓</a:t>
                      </a:r>
                    </a:p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extLst>
                  <a:ext uri="{0D108BD9-81ED-4DB2-BD59-A6C34878D82A}">
                    <a16:rowId xmlns:a16="http://schemas.microsoft.com/office/drawing/2014/main" val="15923448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745027" y="1985645"/>
            <a:ext cx="2076450" cy="339725"/>
          </a:xfrm>
          <a:prstGeom prst="rect">
            <a:avLst/>
          </a:prstGeom>
          <a:solidFill>
            <a:srgbClr val="67170E"/>
          </a:solidFill>
        </p:spPr>
        <p:txBody>
          <a:bodyPr vert="horz" wrap="square" lIns="0" tIns="8001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30"/>
              </a:spcBef>
            </a:pP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Επιδρά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τελική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επίπτωση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344" y="864552"/>
            <a:ext cx="514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75" dirty="0">
                <a:latin typeface="Times New Roman"/>
                <a:cs typeface="Times New Roman"/>
              </a:rPr>
              <a:t>στα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120" dirty="0">
                <a:latin typeface="Times New Roman"/>
                <a:cs typeface="Times New Roman"/>
              </a:rPr>
              <a:t>συστήματα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110" dirty="0">
                <a:latin typeface="Times New Roman"/>
                <a:cs typeface="Times New Roman"/>
              </a:rPr>
              <a:t>ηλεκτρικής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spc="105" dirty="0">
                <a:latin typeface="Times New Roman"/>
                <a:cs typeface="Times New Roman"/>
              </a:rPr>
              <a:t>ενέργειας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i="1" spc="9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1640204"/>
            <a:ext cx="5873750" cy="451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95" dirty="0">
                <a:latin typeface="Calibri"/>
                <a:cs typeface="Calibri"/>
              </a:rPr>
              <a:t>Ορισμένες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από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συνηθισμένες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και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παραδοσιακές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απειλές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στα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συστήματα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εξουσίας/δυνάμεων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οι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εξής: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83937" y="5876290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750">
              <a:latin typeface="Calibri"/>
              <a:cs typeface="Calibri"/>
            </a:endParaRPr>
          </a:p>
        </p:txBody>
      </p:sp>
      <p:graphicFrame>
        <p:nvGraphicFramePr>
          <p:cNvPr id="16" name="Πίνακας 15">
            <a:extLst>
              <a:ext uri="{FF2B5EF4-FFF2-40B4-BE49-F238E27FC236}">
                <a16:creationId xmlns:a16="http://schemas.microsoft.com/office/drawing/2014/main" id="{6BB5E584-1285-3C72-C10C-3CC59E7C61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385870"/>
              </p:ext>
            </p:extLst>
          </p:nvPr>
        </p:nvGraphicFramePr>
        <p:xfrm>
          <a:off x="433070" y="2755382"/>
          <a:ext cx="11125197" cy="3120908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236133">
                  <a:extLst>
                    <a:ext uri="{9D8B030D-6E8A-4147-A177-3AD203B41FA5}">
                      <a16:colId xmlns:a16="http://schemas.microsoft.com/office/drawing/2014/main" val="2360019201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986654983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3050662446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3018212211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1920413491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138832213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3360795689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1887611165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2491637515"/>
                    </a:ext>
                  </a:extLst>
                </a:gridCol>
              </a:tblGrid>
              <a:tr h="143397">
                <a:tc>
                  <a:txBody>
                    <a:bodyPr/>
                    <a:lstStyle/>
                    <a:p>
                      <a:r>
                        <a:rPr lang="el-GR" sz="1050"/>
                        <a:t>Τύπος Απειλής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Περιγραφή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A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I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C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A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Energy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Control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User</a:t>
                      </a:r>
                    </a:p>
                  </a:txBody>
                  <a:tcPr marL="20132" marR="20132" marT="10066" marB="10066" anchor="ctr"/>
                </a:tc>
                <a:extLst>
                  <a:ext uri="{0D108BD9-81ED-4DB2-BD59-A6C34878D82A}">
                    <a16:rowId xmlns:a16="http://schemas.microsoft.com/office/drawing/2014/main" val="1379943542"/>
                  </a:ext>
                </a:extLst>
              </a:tr>
              <a:tr h="676182">
                <a:tc>
                  <a:txBody>
                    <a:bodyPr/>
                    <a:lstStyle/>
                    <a:p>
                      <a:r>
                        <a:rPr lang="el-GR" sz="1050" b="1"/>
                        <a:t>Αιτιακές απειλές</a:t>
                      </a:r>
                      <a:endParaRPr lang="el-GR" sz="105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Τυχαία απειλή από εκμετάλλευση σφάλματος, φυσική καταστροφή ή μη σκόπιμη ανθρώπινη ενέργεια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/>
                        <a:t>✓</a:t>
                      </a:r>
                    </a:p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extLst>
                  <a:ext uri="{0D108BD9-81ED-4DB2-BD59-A6C34878D82A}">
                    <a16:rowId xmlns:a16="http://schemas.microsoft.com/office/drawing/2014/main" val="2759823925"/>
                  </a:ext>
                </a:extLst>
              </a:tr>
              <a:tr h="731008">
                <a:tc>
                  <a:txBody>
                    <a:bodyPr/>
                    <a:lstStyle/>
                    <a:p>
                      <a:r>
                        <a:rPr lang="el-GR" sz="1050" b="1"/>
                        <a:t>Φυσικές απειλές</a:t>
                      </a:r>
                      <a:endParaRPr lang="el-GR" sz="105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Σκόπιμη φυσική καταστροφή όπως δολιοφθορά, βανδαλισμός, κλοπή εξοπλισμού ή διαρροή πληροφοριών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 dirty="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 dirty="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 dirty="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/>
                        <a:t>✓</a:t>
                      </a:r>
                    </a:p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extLst>
                  <a:ext uri="{0D108BD9-81ED-4DB2-BD59-A6C34878D82A}">
                    <a16:rowId xmlns:a16="http://schemas.microsoft.com/office/drawing/2014/main" val="1592344854"/>
                  </a:ext>
                </a:extLst>
              </a:tr>
              <a:tr h="566531">
                <a:tc>
                  <a:txBody>
                    <a:bodyPr/>
                    <a:lstStyle/>
                    <a:p>
                      <a:r>
                        <a:rPr lang="el-GR" sz="1050" b="1"/>
                        <a:t>Άρνηση παροχής υπηρεσιών (</a:t>
                      </a:r>
                      <a:r>
                        <a:rPr lang="en-US" sz="1050" b="1"/>
                        <a:t>DoS)</a:t>
                      </a:r>
                      <a:endParaRPr lang="en-US" sz="105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Έλλειψη διαθεσιμότητας βασικών πόρων όπως το δίκτυο, η ενέργεια ή τα δεδομένα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endParaRPr lang="el-GR" sz="105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/>
                        <a:t>✓</a:t>
                      </a:r>
                    </a:p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/>
                        <a:t>✓</a:t>
                      </a:r>
                    </a:p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/>
                        <a:t>✓</a:t>
                      </a:r>
                    </a:p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extLst>
                  <a:ext uri="{0D108BD9-81ED-4DB2-BD59-A6C34878D82A}">
                    <a16:rowId xmlns:a16="http://schemas.microsoft.com/office/drawing/2014/main" val="5661578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93242" y="0"/>
            <a:ext cx="5295265" cy="6858000"/>
            <a:chOff x="6893242" y="0"/>
            <a:chExt cx="5295265" cy="6858000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745027" y="1985645"/>
            <a:ext cx="2076450" cy="339725"/>
          </a:xfrm>
          <a:prstGeom prst="rect">
            <a:avLst/>
          </a:prstGeom>
          <a:solidFill>
            <a:srgbClr val="67170E"/>
          </a:solidFill>
        </p:spPr>
        <p:txBody>
          <a:bodyPr vert="horz" wrap="square" lIns="0" tIns="8001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30"/>
              </a:spcBef>
            </a:pP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Επιδρά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τελική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επίπτωση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344" y="864552"/>
            <a:ext cx="514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75" dirty="0">
                <a:latin typeface="Times New Roman"/>
                <a:cs typeface="Times New Roman"/>
              </a:rPr>
              <a:t>στα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120" dirty="0">
                <a:latin typeface="Times New Roman"/>
                <a:cs typeface="Times New Roman"/>
              </a:rPr>
              <a:t>συστήματα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110" dirty="0">
                <a:latin typeface="Times New Roman"/>
                <a:cs typeface="Times New Roman"/>
              </a:rPr>
              <a:t>ηλεκτρικής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spc="105" dirty="0">
                <a:latin typeface="Times New Roman"/>
                <a:cs typeface="Times New Roman"/>
              </a:rPr>
              <a:t>ενέργειας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i="1" spc="9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1640204"/>
            <a:ext cx="5873750" cy="451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95" dirty="0">
                <a:latin typeface="Calibri"/>
                <a:cs typeface="Calibri"/>
              </a:rPr>
              <a:t>Ορισμένες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από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συνηθισμένες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και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παραδοσιακές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απειλές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στα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συστήματα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εξουσίας/δυνάμεων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οι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εξής: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83937" y="5569902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750">
              <a:latin typeface="Calibri"/>
              <a:cs typeface="Calibri"/>
            </a:endParaRPr>
          </a:p>
        </p:txBody>
      </p:sp>
      <p:graphicFrame>
        <p:nvGraphicFramePr>
          <p:cNvPr id="16" name="Πίνακας 15">
            <a:extLst>
              <a:ext uri="{FF2B5EF4-FFF2-40B4-BE49-F238E27FC236}">
                <a16:creationId xmlns:a16="http://schemas.microsoft.com/office/drawing/2014/main" id="{144C91D6-EB39-C147-7166-F496D020E6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172986"/>
              </p:ext>
            </p:extLst>
          </p:nvPr>
        </p:nvGraphicFramePr>
        <p:xfrm>
          <a:off x="555292" y="2345119"/>
          <a:ext cx="11125197" cy="426118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236133">
                  <a:extLst>
                    <a:ext uri="{9D8B030D-6E8A-4147-A177-3AD203B41FA5}">
                      <a16:colId xmlns:a16="http://schemas.microsoft.com/office/drawing/2014/main" val="2360019201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986654983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3050662446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3018212211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1920413491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138832213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3360795689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1887611165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2491637515"/>
                    </a:ext>
                  </a:extLst>
                </a:gridCol>
              </a:tblGrid>
              <a:tr h="143397">
                <a:tc>
                  <a:txBody>
                    <a:bodyPr/>
                    <a:lstStyle/>
                    <a:p>
                      <a:r>
                        <a:rPr lang="el-GR" sz="1050"/>
                        <a:t>Τύπος Απειλής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Περιγραφή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A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I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C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A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Energy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Control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n-US" sz="1050"/>
                        <a:t>User</a:t>
                      </a:r>
                    </a:p>
                  </a:txBody>
                  <a:tcPr marL="20132" marR="20132" marT="10066" marB="10066" anchor="ctr"/>
                </a:tc>
                <a:extLst>
                  <a:ext uri="{0D108BD9-81ED-4DB2-BD59-A6C34878D82A}">
                    <a16:rowId xmlns:a16="http://schemas.microsoft.com/office/drawing/2014/main" val="1379943542"/>
                  </a:ext>
                </a:extLst>
              </a:tr>
              <a:tr h="676182">
                <a:tc>
                  <a:txBody>
                    <a:bodyPr/>
                    <a:lstStyle/>
                    <a:p>
                      <a:r>
                        <a:rPr lang="el-GR" sz="1050" b="1"/>
                        <a:t>Αιτιακές απειλές</a:t>
                      </a:r>
                      <a:endParaRPr lang="el-GR" sz="105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Τυχαία απειλή από εκμετάλλευση σφάλματος, φυσική καταστροφή ή μη σκόπιμη ανθρώπινη ενέργεια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/>
                        <a:t>✓</a:t>
                      </a:r>
                    </a:p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extLst>
                  <a:ext uri="{0D108BD9-81ED-4DB2-BD59-A6C34878D82A}">
                    <a16:rowId xmlns:a16="http://schemas.microsoft.com/office/drawing/2014/main" val="2759823925"/>
                  </a:ext>
                </a:extLst>
              </a:tr>
              <a:tr h="731008">
                <a:tc>
                  <a:txBody>
                    <a:bodyPr/>
                    <a:lstStyle/>
                    <a:p>
                      <a:r>
                        <a:rPr lang="el-GR" sz="1050" b="1"/>
                        <a:t>Φυσικές απειλές</a:t>
                      </a:r>
                      <a:endParaRPr lang="el-GR" sz="105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Σκόπιμη φυσική καταστροφή όπως δολιοφθορά, βανδαλισμός, κλοπή εξοπλισμού ή διαρροή πληροφοριών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 dirty="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 dirty="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 dirty="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/>
                        <a:t>✓</a:t>
                      </a:r>
                    </a:p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extLst>
                  <a:ext uri="{0D108BD9-81ED-4DB2-BD59-A6C34878D82A}">
                    <a16:rowId xmlns:a16="http://schemas.microsoft.com/office/drawing/2014/main" val="1592344854"/>
                  </a:ext>
                </a:extLst>
              </a:tr>
              <a:tr h="566531">
                <a:tc>
                  <a:txBody>
                    <a:bodyPr/>
                    <a:lstStyle/>
                    <a:p>
                      <a:r>
                        <a:rPr lang="el-GR" sz="1050" b="1"/>
                        <a:t>Άρνηση παροχής υπηρεσιών (</a:t>
                      </a:r>
                      <a:r>
                        <a:rPr lang="en-US" sz="1050" b="1"/>
                        <a:t>DoS)</a:t>
                      </a:r>
                      <a:endParaRPr lang="en-US" sz="105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Έλλειψη διαθεσιμότητας βασικών πόρων όπως το δίκτυο, η ενέργεια ή τα δεδομένα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endParaRPr lang="el-GR" sz="105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/>
                        <a:t>✓</a:t>
                      </a:r>
                    </a:p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/>
                        <a:t>✓</a:t>
                      </a:r>
                    </a:p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/>
                        <a:t>✓</a:t>
                      </a:r>
                    </a:p>
                    <a:p>
                      <a:endParaRPr lang="el-GR" sz="1050" dirty="0"/>
                    </a:p>
                  </a:txBody>
                  <a:tcPr marL="20132" marR="20132" marT="10066" marB="10066" anchor="ctr"/>
                </a:tc>
                <a:extLst>
                  <a:ext uri="{0D108BD9-81ED-4DB2-BD59-A6C34878D82A}">
                    <a16:rowId xmlns:a16="http://schemas.microsoft.com/office/drawing/2014/main" val="566157822"/>
                  </a:ext>
                </a:extLst>
              </a:tr>
              <a:tr h="785833">
                <a:tc>
                  <a:txBody>
                    <a:bodyPr/>
                    <a:lstStyle/>
                    <a:p>
                      <a:r>
                        <a:rPr lang="el-GR" sz="1050" b="1"/>
                        <a:t>Κακόβουλη δραστηριότητα / Κατάχρηση</a:t>
                      </a:r>
                      <a:endParaRPr lang="el-GR" sz="1050"/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Κακόβουλες ενέργειες: διείσδυση, μη εξουσιοδοτημένη πρόσβαση, πλαστοπροσωπία, παραποίηση δεδομένων κ.ά.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 dirty="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 dirty="0"/>
                        <a:t>✓</a:t>
                      </a:r>
                    </a:p>
                  </a:txBody>
                  <a:tcPr marL="20132" marR="20132" marT="10066" marB="10066" anchor="ctr"/>
                </a:tc>
                <a:tc>
                  <a:txBody>
                    <a:bodyPr/>
                    <a:lstStyle/>
                    <a:p>
                      <a:r>
                        <a:rPr lang="el-GR" sz="1050" dirty="0"/>
                        <a:t>✓</a:t>
                      </a:r>
                    </a:p>
                  </a:txBody>
                  <a:tcPr marL="20132" marR="20132" marT="10066" marB="10066" anchor="ctr"/>
                </a:tc>
                <a:extLst>
                  <a:ext uri="{0D108BD9-81ED-4DB2-BD59-A6C34878D82A}">
                    <a16:rowId xmlns:a16="http://schemas.microsoft.com/office/drawing/2014/main" val="226573244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745027" y="1985645"/>
            <a:ext cx="2076450" cy="218440"/>
          </a:xfrm>
          <a:prstGeom prst="rect">
            <a:avLst/>
          </a:prstGeom>
          <a:solidFill>
            <a:srgbClr val="67170E"/>
          </a:solidFill>
        </p:spPr>
        <p:txBody>
          <a:bodyPr vert="horz" wrap="square" lIns="0" tIns="8001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30"/>
              </a:spcBef>
            </a:pP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Επιδρά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τελική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επίπτωση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344" y="864552"/>
            <a:ext cx="5140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75" dirty="0">
                <a:latin typeface="Times New Roman"/>
                <a:cs typeface="Times New Roman"/>
              </a:rPr>
              <a:t>στα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120" dirty="0">
                <a:latin typeface="Times New Roman"/>
                <a:cs typeface="Times New Roman"/>
              </a:rPr>
              <a:t>συστήματα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110" dirty="0">
                <a:latin typeface="Times New Roman"/>
                <a:cs typeface="Times New Roman"/>
              </a:rPr>
              <a:t>ηλεκτρικής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spc="105" dirty="0">
                <a:latin typeface="Times New Roman"/>
                <a:cs typeface="Times New Roman"/>
              </a:rPr>
              <a:t>ενέργειας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i="1" spc="9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640204"/>
            <a:ext cx="5873750" cy="451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95" dirty="0">
                <a:latin typeface="Calibri"/>
                <a:cs typeface="Calibri"/>
              </a:rPr>
              <a:t>Ορισμένες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από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συνηθισμένες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και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παραδοσιακές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απειλές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στα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συστήματα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εξουσίας/δυνάμεων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οι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εξής: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53719" y="2204085"/>
          <a:ext cx="11264262" cy="36017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8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2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04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40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13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Παραδοσιακές</a:t>
                      </a:r>
                      <a:r>
                        <a:rPr sz="110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απειλές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00" b="1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Περιγραφή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R="95250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50" b="1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Ενέργεια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5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Έλεγχος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Χρήστη</a:t>
                      </a: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ς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00" b="1" spc="70" dirty="0">
                          <a:latin typeface="Arial"/>
                          <a:cs typeface="Arial"/>
                        </a:rPr>
                        <a:t>Αιτιώδεις</a:t>
                      </a:r>
                      <a:r>
                        <a:rPr sz="1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65" dirty="0">
                          <a:latin typeface="Arial"/>
                          <a:cs typeface="Arial"/>
                        </a:rPr>
                        <a:t>απειλές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281940">
                        <a:lnSpc>
                          <a:spcPts val="1080"/>
                        </a:lnSpc>
                        <a:spcBef>
                          <a:spcPts val="530"/>
                        </a:spcBef>
                      </a:pPr>
                      <a:r>
                        <a:rPr sz="1000" spc="105" dirty="0">
                          <a:latin typeface="Arial"/>
                          <a:cs typeface="Arial"/>
                        </a:rPr>
                        <a:t>Οποιαδήποτε </a:t>
                      </a:r>
                      <a:r>
                        <a:rPr sz="1000" spc="100" dirty="0">
                          <a:latin typeface="Arial"/>
                          <a:cs typeface="Arial"/>
                        </a:rPr>
                        <a:t>ακούσια </a:t>
                      </a:r>
                      <a:r>
                        <a:rPr sz="1000" spc="95" dirty="0">
                          <a:latin typeface="Arial"/>
                          <a:cs typeface="Arial"/>
                        </a:rPr>
                        <a:t>απειλή </a:t>
                      </a:r>
                      <a:r>
                        <a:rPr sz="1000" spc="114" dirty="0">
                          <a:latin typeface="Arial"/>
                          <a:cs typeface="Arial"/>
                        </a:rPr>
                        <a:t>που </a:t>
                      </a:r>
                      <a:r>
                        <a:rPr sz="1000" spc="90" dirty="0">
                          <a:latin typeface="Arial"/>
                          <a:cs typeface="Arial"/>
                        </a:rPr>
                        <a:t>προκαλείται </a:t>
                      </a:r>
                      <a:r>
                        <a:rPr sz="1000" spc="120" dirty="0">
                          <a:latin typeface="Arial"/>
                          <a:cs typeface="Arial"/>
                        </a:rPr>
                        <a:t>από </a:t>
                      </a:r>
                      <a:r>
                        <a:rPr sz="1000" spc="105" dirty="0">
                          <a:latin typeface="Arial"/>
                          <a:cs typeface="Arial"/>
                        </a:rPr>
                        <a:t>απρόβλεπτη </a:t>
                      </a:r>
                      <a:r>
                        <a:rPr sz="1000" spc="95" dirty="0">
                          <a:latin typeface="Arial"/>
                          <a:cs typeface="Arial"/>
                        </a:rPr>
                        <a:t>εκμετάλλευση </a:t>
                      </a:r>
                      <a:r>
                        <a:rPr sz="10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95" dirty="0">
                          <a:latin typeface="Arial"/>
                          <a:cs typeface="Arial"/>
                        </a:rPr>
                        <a:t>ευπάθειας</a:t>
                      </a:r>
                      <a:r>
                        <a:rPr sz="1000" spc="9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0" dirty="0">
                          <a:latin typeface="Arial"/>
                          <a:cs typeface="Arial"/>
                        </a:rPr>
                        <a:t>σφάλματος</a:t>
                      </a:r>
                      <a:r>
                        <a:rPr sz="1000" spc="1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95" dirty="0">
                          <a:latin typeface="Arial"/>
                          <a:cs typeface="Arial"/>
                        </a:rPr>
                        <a:t>φυσικής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5" dirty="0">
                          <a:latin typeface="Arial"/>
                          <a:cs typeface="Arial"/>
                        </a:rPr>
                        <a:t>καταστροφής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10" dirty="0">
                          <a:latin typeface="Arial"/>
                          <a:cs typeface="Arial"/>
                        </a:rPr>
                        <a:t>ή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10" dirty="0">
                          <a:latin typeface="Arial"/>
                          <a:cs typeface="Arial"/>
                        </a:rPr>
                        <a:t>μη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0" dirty="0">
                          <a:latin typeface="Arial"/>
                          <a:cs typeface="Arial"/>
                        </a:rPr>
                        <a:t>σκόπιμης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5" dirty="0">
                          <a:latin typeface="Arial"/>
                          <a:cs typeface="Arial"/>
                        </a:rPr>
                        <a:t>ανθρώπινης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5" dirty="0">
                          <a:latin typeface="Arial"/>
                          <a:cs typeface="Arial"/>
                        </a:rPr>
                        <a:t>ενέργειας</a:t>
                      </a:r>
                      <a:r>
                        <a:rPr sz="1000" spc="85" dirty="0">
                          <a:latin typeface="Calibri"/>
                          <a:cs typeface="Calibri"/>
                        </a:rPr>
                        <a:t>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R="96520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00" b="1" spc="50" dirty="0">
                          <a:latin typeface="Arial"/>
                          <a:cs typeface="Arial"/>
                        </a:rPr>
                        <a:t>Σωματικές</a:t>
                      </a:r>
                      <a:r>
                        <a:rPr sz="1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40" dirty="0">
                          <a:latin typeface="Arial"/>
                          <a:cs typeface="Arial"/>
                        </a:rPr>
                        <a:t>απειλές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94310">
                        <a:lnSpc>
                          <a:spcPts val="1170"/>
                        </a:lnSpc>
                        <a:spcBef>
                          <a:spcPts val="459"/>
                        </a:spcBef>
                      </a:pPr>
                      <a:r>
                        <a:rPr sz="1000" spc="105" dirty="0">
                          <a:latin typeface="Arial"/>
                          <a:cs typeface="Arial"/>
                        </a:rPr>
                        <a:t>Οποιαδήποτε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95" dirty="0">
                          <a:latin typeface="Calibri"/>
                          <a:cs typeface="Calibri"/>
                        </a:rPr>
                        <a:t>"</a:t>
                      </a:r>
                      <a:r>
                        <a:rPr sz="1000" spc="95" dirty="0">
                          <a:latin typeface="Arial"/>
                          <a:cs typeface="Arial"/>
                        </a:rPr>
                        <a:t>εσκεμμένη</a:t>
                      </a:r>
                      <a:r>
                        <a:rPr sz="1000" spc="95" dirty="0">
                          <a:latin typeface="Calibri"/>
                          <a:cs typeface="Calibri"/>
                        </a:rPr>
                        <a:t>"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0" dirty="0">
                          <a:latin typeface="Arial"/>
                          <a:cs typeface="Arial"/>
                        </a:rPr>
                        <a:t>φυσική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90" dirty="0">
                          <a:latin typeface="Arial"/>
                          <a:cs typeface="Arial"/>
                        </a:rPr>
                        <a:t>ζημία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0" dirty="0">
                          <a:latin typeface="Arial"/>
                          <a:cs typeface="Arial"/>
                        </a:rPr>
                        <a:t>κατά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90" dirty="0">
                          <a:latin typeface="Arial"/>
                          <a:cs typeface="Arial"/>
                        </a:rPr>
                        <a:t>της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10" dirty="0">
                          <a:latin typeface="Arial"/>
                          <a:cs typeface="Arial"/>
                        </a:rPr>
                        <a:t>υποδομής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5" dirty="0">
                          <a:latin typeface="Arial"/>
                          <a:cs typeface="Arial"/>
                        </a:rPr>
                        <a:t>των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20" dirty="0">
                          <a:latin typeface="Arial"/>
                          <a:cs typeface="Arial"/>
                        </a:rPr>
                        <a:t>πόρων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της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20" dirty="0">
                          <a:latin typeface="Arial"/>
                          <a:cs typeface="Arial"/>
                        </a:rPr>
                        <a:t>όπως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0" dirty="0">
                          <a:latin typeface="Arial"/>
                          <a:cs typeface="Arial"/>
                        </a:rPr>
                        <a:t>δολιοφθορά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10" dirty="0">
                          <a:latin typeface="Arial"/>
                          <a:cs typeface="Arial"/>
                        </a:rPr>
                        <a:t>ή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5" dirty="0">
                          <a:latin typeface="Arial"/>
                          <a:cs typeface="Arial"/>
                        </a:rPr>
                        <a:t>κλοπή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95" dirty="0">
                          <a:latin typeface="Arial"/>
                          <a:cs typeface="Arial"/>
                        </a:rPr>
                        <a:t>εξαρτημάτων</a:t>
                      </a:r>
                      <a:r>
                        <a:rPr sz="1000" spc="9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100" dirty="0">
                          <a:latin typeface="Arial"/>
                          <a:cs typeface="Arial"/>
                        </a:rPr>
                        <a:t>διαρροή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10" dirty="0">
                          <a:latin typeface="Arial"/>
                          <a:cs typeface="Arial"/>
                        </a:rPr>
                        <a:t>πληροφοριών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κ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λπ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R="96520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7155" marR="473709">
                        <a:lnSpc>
                          <a:spcPct val="98700"/>
                        </a:lnSpc>
                        <a:spcBef>
                          <a:spcPts val="380"/>
                        </a:spcBef>
                      </a:pPr>
                      <a:r>
                        <a:rPr sz="1000" b="1" spc="60" dirty="0">
                          <a:latin typeface="Arial"/>
                          <a:cs typeface="Arial"/>
                        </a:rPr>
                        <a:t>Άρνηση </a:t>
                      </a:r>
                      <a:r>
                        <a:rPr sz="1000" b="1" spc="55" dirty="0">
                          <a:latin typeface="Arial"/>
                          <a:cs typeface="Arial"/>
                        </a:rPr>
                        <a:t>παροχής </a:t>
                      </a:r>
                      <a:r>
                        <a:rPr sz="100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55" dirty="0">
                          <a:latin typeface="Arial"/>
                          <a:cs typeface="Arial"/>
                        </a:rPr>
                        <a:t>υπηρεσιών </a:t>
                      </a:r>
                      <a:r>
                        <a:rPr sz="1000" b="1" spc="40" dirty="0">
                          <a:latin typeface="Calibri"/>
                          <a:cs typeface="Calibri"/>
                        </a:rPr>
                        <a:t>(DoS) / </a:t>
                      </a:r>
                      <a:r>
                        <a:rPr sz="10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δ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ιακοπ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ές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λει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τ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ο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υ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ρ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γ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ίας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758825">
                        <a:lnSpc>
                          <a:spcPts val="1130"/>
                        </a:lnSpc>
                        <a:spcBef>
                          <a:spcPts val="505"/>
                        </a:spcBef>
                      </a:pPr>
                      <a:r>
                        <a:rPr sz="1000" spc="80" dirty="0">
                          <a:latin typeface="Arial"/>
                          <a:cs typeface="Arial"/>
                        </a:rPr>
                        <a:t>Οποιαδήποτε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έλλειψη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στη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διαθεσιμότητα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ουσιωδών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πόρων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90" dirty="0">
                          <a:latin typeface="Arial"/>
                          <a:cs typeface="Arial"/>
                        </a:rPr>
                        <a:t>όπως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το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δίκτυο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η </a:t>
                      </a:r>
                      <a:r>
                        <a:rPr sz="1000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ενέργεια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οι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πόροι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ελέγχου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ή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τα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δεδομένα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R="96520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97155" marR="25781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b="1" spc="65" dirty="0">
                          <a:latin typeface="Arial"/>
                          <a:cs typeface="Arial"/>
                        </a:rPr>
                        <a:t>Αθέμιτη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65" dirty="0">
                          <a:latin typeface="Arial"/>
                          <a:cs typeface="Arial"/>
                        </a:rPr>
                        <a:t>δραστηριότητα</a:t>
                      </a:r>
                      <a:r>
                        <a:rPr sz="1000" b="1" spc="6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000" b="1" spc="-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5" dirty="0">
                          <a:latin typeface="Arial"/>
                          <a:cs typeface="Arial"/>
                        </a:rPr>
                        <a:t>κατάχρηση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37795">
                        <a:lnSpc>
                          <a:spcPts val="1170"/>
                        </a:lnSpc>
                        <a:spcBef>
                          <a:spcPts val="459"/>
                        </a:spcBef>
                      </a:pPr>
                      <a:r>
                        <a:rPr sz="1000" spc="80" dirty="0">
                          <a:latin typeface="Arial"/>
                          <a:cs typeface="Arial"/>
                        </a:rPr>
                        <a:t>Οποιαδήποτε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κακόβουλη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ενέργεια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5" dirty="0">
                          <a:latin typeface="Arial"/>
                          <a:cs typeface="Arial"/>
                        </a:rPr>
                        <a:t>που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μπορεί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να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διευθυνσιοδοτήσει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διεισδύσεις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εισβολές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000" spc="-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εξουσιοδοτημένη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χρήση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πρόσβαση σε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περιουσιακά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στοιχεία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πλαστοπροσωπία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0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χειραγώγηση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περιουσιακών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στοιχείων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παραποίηση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2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δεδομένων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DoS</a:t>
                      </a:r>
                      <a:r>
                        <a:rPr sz="10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ή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R="96520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pPr marL="97155" marR="315595">
                        <a:lnSpc>
                          <a:spcPts val="1150"/>
                        </a:lnSpc>
                        <a:spcBef>
                          <a:spcPts val="475"/>
                        </a:spcBef>
                      </a:pPr>
                      <a:r>
                        <a:rPr sz="1000" b="1" spc="75" dirty="0">
                          <a:latin typeface="Arial"/>
                          <a:cs typeface="Arial"/>
                        </a:rPr>
                        <a:t>Υποκλοπή</a:t>
                      </a:r>
                      <a:r>
                        <a:rPr sz="1000" b="1" spc="7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75" dirty="0">
                          <a:latin typeface="Arial"/>
                          <a:cs typeface="Arial"/>
                        </a:rPr>
                        <a:t>υποκλοπή</a:t>
                      </a:r>
                      <a:r>
                        <a:rPr sz="1000" b="1" spc="7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000" b="1" spc="-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65" dirty="0">
                          <a:latin typeface="Arial"/>
                          <a:cs typeface="Arial"/>
                        </a:rPr>
                        <a:t>αεροπειρατεία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42900">
                        <a:lnSpc>
                          <a:spcPts val="1170"/>
                        </a:lnSpc>
                        <a:spcBef>
                          <a:spcPts val="459"/>
                        </a:spcBef>
                      </a:pPr>
                      <a:r>
                        <a:rPr sz="1000" spc="80" dirty="0">
                          <a:latin typeface="Arial"/>
                          <a:cs typeface="Arial"/>
                        </a:rPr>
                        <a:t>Οποιαδήποτε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δραστηριότητα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5" dirty="0">
                          <a:latin typeface="Arial"/>
                          <a:cs typeface="Arial"/>
                        </a:rPr>
                        <a:t>που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συνεπάγεται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υποκλοπή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της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επικοινωνίας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Man-in-the- </a:t>
                      </a:r>
                      <a:r>
                        <a:rPr sz="1000" spc="-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0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(MITM),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αναγνώριση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συλλογή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πληροφοριών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αναμετάδοση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μηνυμάτων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κ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λπ</a:t>
                      </a:r>
                      <a:r>
                        <a:rPr sz="1000" spc="60" dirty="0">
                          <a:latin typeface="Calibri"/>
                          <a:cs typeface="Calibri"/>
                        </a:rPr>
                        <a:t>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146685" y="5968682"/>
            <a:ext cx="7973059" cy="26162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550" spc="50" dirty="0">
                <a:latin typeface="Calibri"/>
                <a:cs typeface="Calibri"/>
              </a:rPr>
              <a:t>Πηγή: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ENISA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(Ευρωπαϊκή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Υπηρεσία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Κυβερνοασφάλειας),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"Smart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Grid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Threat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Landscape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50" dirty="0">
                <a:latin typeface="Calibri"/>
                <a:cs typeface="Calibri"/>
              </a:rPr>
              <a:t>and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60" dirty="0">
                <a:latin typeface="Calibri"/>
                <a:cs typeface="Calibri"/>
              </a:rPr>
              <a:t>Good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Practice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Guide",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Δεκέμβριος,</a:t>
            </a:r>
            <a:endParaRPr sz="550">
              <a:latin typeface="Calibri"/>
              <a:cs typeface="Calibri"/>
            </a:endParaRPr>
          </a:p>
          <a:p>
            <a:pPr marL="154305">
              <a:lnSpc>
                <a:spcPct val="100000"/>
              </a:lnSpc>
              <a:spcBef>
                <a:spcPts val="270"/>
              </a:spcBef>
            </a:pPr>
            <a:r>
              <a:rPr sz="550" spc="35" dirty="0">
                <a:latin typeface="Calibri"/>
                <a:cs typeface="Calibri"/>
              </a:rPr>
              <a:t>URL:</a:t>
            </a:r>
            <a:r>
              <a:rPr sz="550" spc="45" dirty="0">
                <a:latin typeface="Calibri"/>
                <a:cs typeface="Calibri"/>
              </a:rPr>
              <a:t> </a:t>
            </a:r>
            <a:r>
              <a:rPr sz="5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XML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(Extensible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Markup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Language</a:t>
            </a: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-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δομημένη </a:t>
            </a: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μορφή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ανταλλαγής δεδομένωνn) DeepL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(λογισμικό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μηχανικής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μετάφρασης βασισμένο σtην</a:t>
            </a: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ΤΝ)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https://www.enisa.europa.eu/publications/smart-grid-threat-lan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dscape-and-good-practice-guide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83937" y="6211252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6381750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1475" y="1647825"/>
            <a:ext cx="5139055" cy="12922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4332" y="1648142"/>
            <a:ext cx="5133975" cy="1289685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L="911860" marR="87630" indent="-675005">
              <a:lnSpc>
                <a:spcPct val="101800"/>
              </a:lnSpc>
              <a:spcBef>
                <a:spcPts val="1070"/>
              </a:spcBef>
            </a:pPr>
            <a:r>
              <a:rPr spc="110" dirty="0">
                <a:solidFill>
                  <a:srgbClr val="BFBFBF"/>
                </a:solidFill>
              </a:rPr>
              <a:t>Παραδοσιακές </a:t>
            </a:r>
            <a:r>
              <a:rPr spc="95" dirty="0">
                <a:solidFill>
                  <a:srgbClr val="BFBFBF"/>
                </a:solidFill>
              </a:rPr>
              <a:t>τάσεις </a:t>
            </a:r>
            <a:r>
              <a:rPr spc="110" dirty="0">
                <a:solidFill>
                  <a:srgbClr val="BFBFBF"/>
                </a:solidFill>
              </a:rPr>
              <a:t>απειλών </a:t>
            </a:r>
            <a:r>
              <a:rPr spc="105" dirty="0">
                <a:solidFill>
                  <a:srgbClr val="BFBFBF"/>
                </a:solidFill>
              </a:rPr>
              <a:t>στα </a:t>
            </a:r>
            <a:r>
              <a:rPr spc="110" dirty="0">
                <a:solidFill>
                  <a:srgbClr val="BFBFBF"/>
                </a:solidFill>
              </a:rPr>
              <a:t> συστήματα</a:t>
            </a:r>
            <a:r>
              <a:rPr spc="45" dirty="0">
                <a:solidFill>
                  <a:srgbClr val="BFBFBF"/>
                </a:solidFill>
              </a:rPr>
              <a:t> </a:t>
            </a:r>
            <a:r>
              <a:rPr spc="105" dirty="0">
                <a:solidFill>
                  <a:srgbClr val="BFBFBF"/>
                </a:solidFill>
              </a:rPr>
              <a:t>εξουσίας/δυνάμεων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183937" y="6338887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6508750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2902" y="3189604"/>
            <a:ext cx="5135880" cy="129222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63537" y="3192145"/>
            <a:ext cx="5133975" cy="1289685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137160" rIns="0" bIns="0" rtlCol="0">
            <a:spAutoFit/>
          </a:bodyPr>
          <a:lstStyle/>
          <a:p>
            <a:pPr marL="1109345" marR="755650" indent="-793750">
              <a:lnSpc>
                <a:spcPct val="101800"/>
              </a:lnSpc>
              <a:spcBef>
                <a:spcPts val="1080"/>
              </a:spcBef>
            </a:pPr>
            <a:r>
              <a:rPr sz="2250" b="1" spc="110" dirty="0">
                <a:solidFill>
                  <a:srgbClr val="F2F2F2"/>
                </a:solidFill>
                <a:latin typeface="Calibri"/>
                <a:cs typeface="Calibri"/>
              </a:rPr>
              <a:t>Τρέχουσες</a:t>
            </a:r>
            <a:r>
              <a:rPr sz="2250" b="1" spc="3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95" dirty="0">
                <a:solidFill>
                  <a:srgbClr val="F2F2F2"/>
                </a:solidFill>
                <a:latin typeface="Calibri"/>
                <a:cs typeface="Calibri"/>
              </a:rPr>
              <a:t>τάσεις</a:t>
            </a:r>
            <a:r>
              <a:rPr sz="2250" b="1" spc="3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110" dirty="0">
                <a:solidFill>
                  <a:srgbClr val="F2F2F2"/>
                </a:solidFill>
                <a:latin typeface="Calibri"/>
                <a:cs typeface="Calibri"/>
              </a:rPr>
              <a:t>απειλών</a:t>
            </a:r>
            <a:r>
              <a:rPr sz="2250" b="1" spc="3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110" dirty="0">
                <a:solidFill>
                  <a:srgbClr val="F2F2F2"/>
                </a:solidFill>
                <a:latin typeface="Calibri"/>
                <a:cs typeface="Calibri"/>
              </a:rPr>
              <a:t>στα </a:t>
            </a:r>
            <a:r>
              <a:rPr sz="2250" b="1" spc="-49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114" dirty="0">
                <a:solidFill>
                  <a:srgbClr val="F2F2F2"/>
                </a:solidFill>
                <a:latin typeface="Calibri"/>
                <a:cs typeface="Calibri"/>
              </a:rPr>
              <a:t>συστήματα </a:t>
            </a:r>
            <a:r>
              <a:rPr sz="2250" b="1" spc="12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110" dirty="0">
                <a:solidFill>
                  <a:srgbClr val="F2F2F2"/>
                </a:solidFill>
                <a:latin typeface="Calibri"/>
                <a:cs typeface="Calibri"/>
              </a:rPr>
              <a:t>εξουσίας/δυνάμεων</a:t>
            </a:r>
            <a:endParaRPr sz="225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1792" y="4725670"/>
            <a:ext cx="5139055" cy="129222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74650" y="4727257"/>
            <a:ext cx="5133975" cy="1289685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1132205" marR="480059" indent="-712470">
              <a:lnSpc>
                <a:spcPct val="101800"/>
              </a:lnSpc>
              <a:spcBef>
                <a:spcPts val="1060"/>
              </a:spcBef>
            </a:pPr>
            <a:r>
              <a:rPr sz="2250" spc="105" dirty="0">
                <a:solidFill>
                  <a:srgbClr val="BFBFBF"/>
                </a:solidFill>
                <a:latin typeface="Calibri"/>
                <a:cs typeface="Calibri"/>
              </a:rPr>
              <a:t>Μελλοντικές</a:t>
            </a:r>
            <a:r>
              <a:rPr sz="2250" spc="3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95" dirty="0">
                <a:solidFill>
                  <a:srgbClr val="BFBFBF"/>
                </a:solidFill>
                <a:latin typeface="Calibri"/>
                <a:cs typeface="Calibri"/>
              </a:rPr>
              <a:t>τάσεις</a:t>
            </a:r>
            <a:r>
              <a:rPr sz="2250" spc="2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10" dirty="0">
                <a:solidFill>
                  <a:srgbClr val="BFBFBF"/>
                </a:solidFill>
                <a:latin typeface="Calibri"/>
                <a:cs typeface="Calibri"/>
              </a:rPr>
              <a:t>απειλών</a:t>
            </a:r>
            <a:r>
              <a:rPr sz="2250" spc="2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05" dirty="0">
                <a:solidFill>
                  <a:srgbClr val="BFBFBF"/>
                </a:solidFill>
                <a:latin typeface="Calibri"/>
                <a:cs typeface="Calibri"/>
              </a:rPr>
              <a:t>στα </a:t>
            </a:r>
            <a:r>
              <a:rPr sz="2250" spc="-49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10" dirty="0">
                <a:solidFill>
                  <a:srgbClr val="BFBFBF"/>
                </a:solidFill>
                <a:latin typeface="Calibri"/>
                <a:cs typeface="Calibri"/>
              </a:rPr>
              <a:t>συστήματα </a:t>
            </a:r>
            <a:r>
              <a:rPr sz="2250" spc="114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05" dirty="0">
                <a:solidFill>
                  <a:srgbClr val="BFBFBF"/>
                </a:solidFill>
                <a:latin typeface="Calibri"/>
                <a:cs typeface="Calibri"/>
              </a:rPr>
              <a:t>εξουσίας/δυνάμεων</a:t>
            </a:r>
            <a:endParaRPr sz="2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1022" y="0"/>
            <a:ext cx="11627485" cy="6880225"/>
            <a:chOff x="561022" y="0"/>
            <a:chExt cx="1162748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7372" y="1968817"/>
              <a:ext cx="11267440" cy="370840"/>
            </a:xfrm>
            <a:custGeom>
              <a:avLst/>
              <a:gdLst/>
              <a:ahLst/>
              <a:cxnLst/>
              <a:rect l="l" t="t" r="r" b="b"/>
              <a:pathLst>
                <a:path w="11267440" h="370839">
                  <a:moveTo>
                    <a:pt x="11267122" y="0"/>
                  </a:moveTo>
                  <a:lnTo>
                    <a:pt x="0" y="0"/>
                  </a:lnTo>
                  <a:lnTo>
                    <a:pt x="0" y="370840"/>
                  </a:lnTo>
                  <a:lnTo>
                    <a:pt x="11267122" y="370840"/>
                  </a:lnTo>
                  <a:lnTo>
                    <a:pt x="1126712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7372" y="2339657"/>
              <a:ext cx="9190355" cy="731520"/>
            </a:xfrm>
            <a:custGeom>
              <a:avLst/>
              <a:gdLst/>
              <a:ahLst/>
              <a:cxnLst/>
              <a:rect l="l" t="t" r="r" b="b"/>
              <a:pathLst>
                <a:path w="9190355" h="731519">
                  <a:moveTo>
                    <a:pt x="9190355" y="0"/>
                  </a:moveTo>
                  <a:lnTo>
                    <a:pt x="0" y="0"/>
                  </a:lnTo>
                  <a:lnTo>
                    <a:pt x="0" y="731519"/>
                  </a:lnTo>
                  <a:lnTo>
                    <a:pt x="9190355" y="731519"/>
                  </a:lnTo>
                  <a:lnTo>
                    <a:pt x="9190355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57727" y="2339657"/>
              <a:ext cx="2076450" cy="731520"/>
            </a:xfrm>
            <a:custGeom>
              <a:avLst/>
              <a:gdLst/>
              <a:ahLst/>
              <a:cxnLst/>
              <a:rect l="l" t="t" r="r" b="b"/>
              <a:pathLst>
                <a:path w="2076450" h="731519">
                  <a:moveTo>
                    <a:pt x="2076450" y="0"/>
                  </a:moveTo>
                  <a:lnTo>
                    <a:pt x="0" y="0"/>
                  </a:lnTo>
                  <a:lnTo>
                    <a:pt x="0" y="731519"/>
                  </a:lnTo>
                  <a:lnTo>
                    <a:pt x="2076450" y="731519"/>
                  </a:lnTo>
                  <a:lnTo>
                    <a:pt x="2076450" y="0"/>
                  </a:lnTo>
                  <a:close/>
                </a:path>
              </a:pathLst>
            </a:custGeom>
            <a:solidFill>
              <a:srgbClr val="F2A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7372" y="3071177"/>
              <a:ext cx="9190355" cy="370840"/>
            </a:xfrm>
            <a:custGeom>
              <a:avLst/>
              <a:gdLst/>
              <a:ahLst/>
              <a:cxnLst/>
              <a:rect l="l" t="t" r="r" b="b"/>
              <a:pathLst>
                <a:path w="9190355" h="370839">
                  <a:moveTo>
                    <a:pt x="9190355" y="0"/>
                  </a:moveTo>
                  <a:lnTo>
                    <a:pt x="0" y="0"/>
                  </a:lnTo>
                  <a:lnTo>
                    <a:pt x="0" y="370839"/>
                  </a:lnTo>
                  <a:lnTo>
                    <a:pt x="9190355" y="370839"/>
                  </a:lnTo>
                  <a:lnTo>
                    <a:pt x="9190355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757727" y="3071177"/>
              <a:ext cx="2076450" cy="370840"/>
            </a:xfrm>
            <a:custGeom>
              <a:avLst/>
              <a:gdLst/>
              <a:ahLst/>
              <a:cxnLst/>
              <a:rect l="l" t="t" r="r" b="b"/>
              <a:pathLst>
                <a:path w="2076450" h="370839">
                  <a:moveTo>
                    <a:pt x="2076450" y="0"/>
                  </a:moveTo>
                  <a:lnTo>
                    <a:pt x="0" y="0"/>
                  </a:lnTo>
                  <a:lnTo>
                    <a:pt x="0" y="370839"/>
                  </a:lnTo>
                  <a:lnTo>
                    <a:pt x="2076450" y="370839"/>
                  </a:lnTo>
                  <a:lnTo>
                    <a:pt x="2076450" y="0"/>
                  </a:lnTo>
                  <a:close/>
                </a:path>
              </a:pathLst>
            </a:custGeom>
            <a:solidFill>
              <a:srgbClr val="F2A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66670" y="1962467"/>
              <a:ext cx="8706485" cy="1485900"/>
            </a:xfrm>
            <a:custGeom>
              <a:avLst/>
              <a:gdLst/>
              <a:ahLst/>
              <a:cxnLst/>
              <a:rect l="l" t="t" r="r" b="b"/>
              <a:pathLst>
                <a:path w="8706485" h="1485900">
                  <a:moveTo>
                    <a:pt x="0" y="0"/>
                  </a:moveTo>
                  <a:lnTo>
                    <a:pt x="0" y="1485900"/>
                  </a:lnTo>
                </a:path>
                <a:path w="8706485" h="1485900">
                  <a:moveTo>
                    <a:pt x="6043295" y="0"/>
                  </a:moveTo>
                  <a:lnTo>
                    <a:pt x="6043295" y="1485900"/>
                  </a:lnTo>
                </a:path>
                <a:path w="8706485" h="1485900">
                  <a:moveTo>
                    <a:pt x="6349047" y="0"/>
                  </a:moveTo>
                  <a:lnTo>
                    <a:pt x="6349047" y="1485900"/>
                  </a:lnTo>
                </a:path>
                <a:path w="8706485" h="1485900">
                  <a:moveTo>
                    <a:pt x="6642100" y="0"/>
                  </a:moveTo>
                  <a:lnTo>
                    <a:pt x="6642100" y="1485900"/>
                  </a:lnTo>
                </a:path>
                <a:path w="8706485" h="1485900">
                  <a:moveTo>
                    <a:pt x="6916737" y="0"/>
                  </a:moveTo>
                  <a:lnTo>
                    <a:pt x="6916737" y="1485900"/>
                  </a:lnTo>
                </a:path>
                <a:path w="8706485" h="1485900">
                  <a:moveTo>
                    <a:pt x="7191057" y="0"/>
                  </a:moveTo>
                  <a:lnTo>
                    <a:pt x="7191057" y="1485900"/>
                  </a:lnTo>
                </a:path>
                <a:path w="8706485" h="1485900">
                  <a:moveTo>
                    <a:pt x="7892097" y="0"/>
                  </a:moveTo>
                  <a:lnTo>
                    <a:pt x="7892097" y="1485900"/>
                  </a:lnTo>
                </a:path>
                <a:path w="8706485" h="1485900">
                  <a:moveTo>
                    <a:pt x="8706167" y="0"/>
                  </a:moveTo>
                  <a:lnTo>
                    <a:pt x="8706167" y="14859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1022" y="2339657"/>
              <a:ext cx="11280140" cy="0"/>
            </a:xfrm>
            <a:custGeom>
              <a:avLst/>
              <a:gdLst/>
              <a:ahLst/>
              <a:cxnLst/>
              <a:rect l="l" t="t" r="r" b="b"/>
              <a:pathLst>
                <a:path w="11280140">
                  <a:moveTo>
                    <a:pt x="0" y="0"/>
                  </a:moveTo>
                  <a:lnTo>
                    <a:pt x="11279822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1022" y="1962467"/>
              <a:ext cx="11280140" cy="1485900"/>
            </a:xfrm>
            <a:custGeom>
              <a:avLst/>
              <a:gdLst/>
              <a:ahLst/>
              <a:cxnLst/>
              <a:rect l="l" t="t" r="r" b="b"/>
              <a:pathLst>
                <a:path w="11280140" h="1485900">
                  <a:moveTo>
                    <a:pt x="0" y="1108710"/>
                  </a:moveTo>
                  <a:lnTo>
                    <a:pt x="11279822" y="1108710"/>
                  </a:lnTo>
                </a:path>
                <a:path w="11280140" h="1485900">
                  <a:moveTo>
                    <a:pt x="6350" y="0"/>
                  </a:moveTo>
                  <a:lnTo>
                    <a:pt x="6350" y="1485900"/>
                  </a:lnTo>
                </a:path>
                <a:path w="11280140" h="1485900">
                  <a:moveTo>
                    <a:pt x="11273472" y="0"/>
                  </a:moveTo>
                  <a:lnTo>
                    <a:pt x="11273472" y="1485900"/>
                  </a:lnTo>
                </a:path>
                <a:path w="11280140" h="1485900">
                  <a:moveTo>
                    <a:pt x="0" y="6350"/>
                  </a:moveTo>
                  <a:lnTo>
                    <a:pt x="11279822" y="6350"/>
                  </a:lnTo>
                </a:path>
                <a:path w="11280140" h="1485900">
                  <a:moveTo>
                    <a:pt x="0" y="1479550"/>
                  </a:moveTo>
                  <a:lnTo>
                    <a:pt x="11279822" y="14795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92840" y="3895407"/>
              <a:ext cx="859472" cy="43592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320144" y="3931920"/>
              <a:ext cx="767080" cy="325120"/>
            </a:xfrm>
            <a:custGeom>
              <a:avLst/>
              <a:gdLst/>
              <a:ahLst/>
              <a:cxnLst/>
              <a:rect l="l" t="t" r="r" b="b"/>
              <a:pathLst>
                <a:path w="767079" h="325120">
                  <a:moveTo>
                    <a:pt x="604837" y="0"/>
                  </a:moveTo>
                  <a:lnTo>
                    <a:pt x="604837" y="81279"/>
                  </a:lnTo>
                  <a:lnTo>
                    <a:pt x="0" y="81279"/>
                  </a:lnTo>
                  <a:lnTo>
                    <a:pt x="0" y="243839"/>
                  </a:lnTo>
                  <a:lnTo>
                    <a:pt x="604837" y="243839"/>
                  </a:lnTo>
                  <a:lnTo>
                    <a:pt x="604837" y="324802"/>
                  </a:lnTo>
                  <a:lnTo>
                    <a:pt x="767079" y="162559"/>
                  </a:lnTo>
                  <a:lnTo>
                    <a:pt x="60483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320144" y="3931920"/>
              <a:ext cx="767080" cy="325120"/>
            </a:xfrm>
            <a:custGeom>
              <a:avLst/>
              <a:gdLst/>
              <a:ahLst/>
              <a:cxnLst/>
              <a:rect l="l" t="t" r="r" b="b"/>
              <a:pathLst>
                <a:path w="767079" h="325120">
                  <a:moveTo>
                    <a:pt x="0" y="81279"/>
                  </a:moveTo>
                  <a:lnTo>
                    <a:pt x="604837" y="81279"/>
                  </a:lnTo>
                  <a:lnTo>
                    <a:pt x="604837" y="0"/>
                  </a:lnTo>
                  <a:lnTo>
                    <a:pt x="767079" y="162559"/>
                  </a:lnTo>
                  <a:lnTo>
                    <a:pt x="604837" y="324802"/>
                  </a:lnTo>
                  <a:lnTo>
                    <a:pt x="604837" y="243839"/>
                  </a:lnTo>
                  <a:lnTo>
                    <a:pt x="0" y="243839"/>
                  </a:lnTo>
                  <a:lnTo>
                    <a:pt x="0" y="81279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82392" y="5001895"/>
              <a:ext cx="1319847" cy="67055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10015" y="5031104"/>
              <a:ext cx="1228407" cy="5765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010015" y="5031104"/>
              <a:ext cx="1228725" cy="576580"/>
            </a:xfrm>
            <a:custGeom>
              <a:avLst/>
              <a:gdLst/>
              <a:ahLst/>
              <a:cxnLst/>
              <a:rect l="l" t="t" r="r" b="b"/>
              <a:pathLst>
                <a:path w="1228725" h="576579">
                  <a:moveTo>
                    <a:pt x="0" y="0"/>
                  </a:moveTo>
                  <a:lnTo>
                    <a:pt x="1228407" y="0"/>
                  </a:lnTo>
                  <a:lnTo>
                    <a:pt x="1228407" y="576580"/>
                  </a:lnTo>
                  <a:lnTo>
                    <a:pt x="0" y="57658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85504" y="4794567"/>
              <a:ext cx="506095" cy="50609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39984" y="3718559"/>
              <a:ext cx="1304607" cy="77723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66654" y="3746182"/>
              <a:ext cx="1213167" cy="68643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0066654" y="3746182"/>
              <a:ext cx="1213485" cy="686435"/>
            </a:xfrm>
            <a:custGeom>
              <a:avLst/>
              <a:gdLst/>
              <a:ahLst/>
              <a:cxnLst/>
              <a:rect l="l" t="t" r="r" b="b"/>
              <a:pathLst>
                <a:path w="1213484" h="686435">
                  <a:moveTo>
                    <a:pt x="0" y="0"/>
                  </a:moveTo>
                  <a:lnTo>
                    <a:pt x="1213167" y="0"/>
                  </a:lnTo>
                  <a:lnTo>
                    <a:pt x="1213167" y="686434"/>
                  </a:lnTo>
                  <a:lnTo>
                    <a:pt x="0" y="686434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06054" y="3718559"/>
              <a:ext cx="1380807" cy="77723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33042" y="3746182"/>
              <a:ext cx="1288415" cy="68643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14167" y="3943984"/>
              <a:ext cx="859472" cy="43275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9240519" y="3980179"/>
              <a:ext cx="767080" cy="325120"/>
            </a:xfrm>
            <a:custGeom>
              <a:avLst/>
              <a:gdLst/>
              <a:ahLst/>
              <a:cxnLst/>
              <a:rect l="l" t="t" r="r" b="b"/>
              <a:pathLst>
                <a:path w="767079" h="325120">
                  <a:moveTo>
                    <a:pt x="604837" y="0"/>
                  </a:moveTo>
                  <a:lnTo>
                    <a:pt x="604837" y="81280"/>
                  </a:lnTo>
                  <a:lnTo>
                    <a:pt x="0" y="81280"/>
                  </a:lnTo>
                  <a:lnTo>
                    <a:pt x="0" y="243840"/>
                  </a:lnTo>
                  <a:lnTo>
                    <a:pt x="604837" y="243840"/>
                  </a:lnTo>
                  <a:lnTo>
                    <a:pt x="604837" y="324802"/>
                  </a:lnTo>
                  <a:lnTo>
                    <a:pt x="767079" y="162560"/>
                  </a:lnTo>
                  <a:lnTo>
                    <a:pt x="60483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240519" y="3980179"/>
              <a:ext cx="767080" cy="325120"/>
            </a:xfrm>
            <a:custGeom>
              <a:avLst/>
              <a:gdLst/>
              <a:ahLst/>
              <a:cxnLst/>
              <a:rect l="l" t="t" r="r" b="b"/>
              <a:pathLst>
                <a:path w="767079" h="325120">
                  <a:moveTo>
                    <a:pt x="0" y="81280"/>
                  </a:moveTo>
                  <a:lnTo>
                    <a:pt x="604837" y="81280"/>
                  </a:lnTo>
                  <a:lnTo>
                    <a:pt x="604837" y="0"/>
                  </a:lnTo>
                  <a:lnTo>
                    <a:pt x="767079" y="162560"/>
                  </a:lnTo>
                  <a:lnTo>
                    <a:pt x="604837" y="324802"/>
                  </a:lnTo>
                  <a:lnTo>
                    <a:pt x="604837" y="243840"/>
                  </a:lnTo>
                  <a:lnTo>
                    <a:pt x="0" y="243840"/>
                  </a:lnTo>
                  <a:lnTo>
                    <a:pt x="0" y="8128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78632" y="4212272"/>
              <a:ext cx="432752" cy="85947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414509" y="4239259"/>
              <a:ext cx="325120" cy="767080"/>
            </a:xfrm>
            <a:custGeom>
              <a:avLst/>
              <a:gdLst/>
              <a:ahLst/>
              <a:cxnLst/>
              <a:rect l="l" t="t" r="r" b="b"/>
              <a:pathLst>
                <a:path w="325120" h="767079">
                  <a:moveTo>
                    <a:pt x="324802" y="604837"/>
                  </a:moveTo>
                  <a:lnTo>
                    <a:pt x="0" y="604837"/>
                  </a:lnTo>
                  <a:lnTo>
                    <a:pt x="162560" y="767079"/>
                  </a:lnTo>
                  <a:lnTo>
                    <a:pt x="324802" y="604837"/>
                  </a:lnTo>
                  <a:close/>
                </a:path>
                <a:path w="325120" h="767079">
                  <a:moveTo>
                    <a:pt x="243840" y="0"/>
                  </a:moveTo>
                  <a:lnTo>
                    <a:pt x="81280" y="0"/>
                  </a:lnTo>
                  <a:lnTo>
                    <a:pt x="81280" y="604837"/>
                  </a:lnTo>
                  <a:lnTo>
                    <a:pt x="243840" y="604837"/>
                  </a:lnTo>
                  <a:lnTo>
                    <a:pt x="24384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414509" y="4239259"/>
              <a:ext cx="325120" cy="767080"/>
            </a:xfrm>
            <a:custGeom>
              <a:avLst/>
              <a:gdLst/>
              <a:ahLst/>
              <a:cxnLst/>
              <a:rect l="l" t="t" r="r" b="b"/>
              <a:pathLst>
                <a:path w="325120" h="767079">
                  <a:moveTo>
                    <a:pt x="243840" y="0"/>
                  </a:moveTo>
                  <a:lnTo>
                    <a:pt x="243840" y="604837"/>
                  </a:lnTo>
                  <a:lnTo>
                    <a:pt x="324802" y="604837"/>
                  </a:lnTo>
                  <a:lnTo>
                    <a:pt x="162560" y="767079"/>
                  </a:lnTo>
                  <a:lnTo>
                    <a:pt x="0" y="604837"/>
                  </a:lnTo>
                  <a:lnTo>
                    <a:pt x="81280" y="604837"/>
                  </a:lnTo>
                  <a:lnTo>
                    <a:pt x="81280" y="0"/>
                  </a:lnTo>
                  <a:lnTo>
                    <a:pt x="24384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26094" y="4434840"/>
              <a:ext cx="917575" cy="103949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163559" y="4466590"/>
              <a:ext cx="814705" cy="944880"/>
            </a:xfrm>
            <a:custGeom>
              <a:avLst/>
              <a:gdLst/>
              <a:ahLst/>
              <a:cxnLst/>
              <a:rect l="l" t="t" r="r" b="b"/>
              <a:pathLst>
                <a:path w="814704" h="944879">
                  <a:moveTo>
                    <a:pt x="274637" y="203835"/>
                  </a:moveTo>
                  <a:lnTo>
                    <a:pt x="132715" y="203835"/>
                  </a:lnTo>
                  <a:lnTo>
                    <a:pt x="132715" y="944562"/>
                  </a:lnTo>
                  <a:lnTo>
                    <a:pt x="814705" y="944562"/>
                  </a:lnTo>
                  <a:lnTo>
                    <a:pt x="814705" y="802640"/>
                  </a:lnTo>
                  <a:lnTo>
                    <a:pt x="274637" y="802640"/>
                  </a:lnTo>
                  <a:lnTo>
                    <a:pt x="274637" y="203835"/>
                  </a:lnTo>
                  <a:close/>
                </a:path>
                <a:path w="814704" h="944879">
                  <a:moveTo>
                    <a:pt x="203835" y="0"/>
                  </a:moveTo>
                  <a:lnTo>
                    <a:pt x="0" y="203835"/>
                  </a:lnTo>
                  <a:lnTo>
                    <a:pt x="407352" y="203835"/>
                  </a:lnTo>
                  <a:lnTo>
                    <a:pt x="203835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163559" y="4466590"/>
              <a:ext cx="814705" cy="944880"/>
            </a:xfrm>
            <a:custGeom>
              <a:avLst/>
              <a:gdLst/>
              <a:ahLst/>
              <a:cxnLst/>
              <a:rect l="l" t="t" r="r" b="b"/>
              <a:pathLst>
                <a:path w="814704" h="944879">
                  <a:moveTo>
                    <a:pt x="814705" y="802640"/>
                  </a:moveTo>
                  <a:lnTo>
                    <a:pt x="274637" y="802640"/>
                  </a:lnTo>
                  <a:lnTo>
                    <a:pt x="274637" y="203835"/>
                  </a:lnTo>
                  <a:lnTo>
                    <a:pt x="407352" y="203835"/>
                  </a:lnTo>
                  <a:lnTo>
                    <a:pt x="203835" y="0"/>
                  </a:lnTo>
                  <a:lnTo>
                    <a:pt x="0" y="203835"/>
                  </a:lnTo>
                  <a:lnTo>
                    <a:pt x="132715" y="203835"/>
                  </a:lnTo>
                  <a:lnTo>
                    <a:pt x="132715" y="944562"/>
                  </a:lnTo>
                  <a:lnTo>
                    <a:pt x="814705" y="944562"/>
                  </a:lnTo>
                  <a:lnTo>
                    <a:pt x="814705" y="80264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232072" y="4163695"/>
              <a:ext cx="1426527" cy="160020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0261917" y="4192270"/>
              <a:ext cx="1332230" cy="1499870"/>
            </a:xfrm>
            <a:custGeom>
              <a:avLst/>
              <a:gdLst/>
              <a:ahLst/>
              <a:cxnLst/>
              <a:rect l="l" t="t" r="r" b="b"/>
              <a:pathLst>
                <a:path w="1332229" h="1499870">
                  <a:moveTo>
                    <a:pt x="363537" y="833754"/>
                  </a:moveTo>
                  <a:lnTo>
                    <a:pt x="0" y="1166812"/>
                  </a:lnTo>
                  <a:lnTo>
                    <a:pt x="363537" y="1499869"/>
                  </a:lnTo>
                  <a:lnTo>
                    <a:pt x="363537" y="1282699"/>
                  </a:lnTo>
                  <a:lnTo>
                    <a:pt x="1331912" y="1282699"/>
                  </a:lnTo>
                  <a:lnTo>
                    <a:pt x="1331912" y="1050924"/>
                  </a:lnTo>
                  <a:lnTo>
                    <a:pt x="363537" y="1050924"/>
                  </a:lnTo>
                  <a:lnTo>
                    <a:pt x="363537" y="833754"/>
                  </a:lnTo>
                  <a:close/>
                </a:path>
                <a:path w="1332229" h="1499870">
                  <a:moveTo>
                    <a:pt x="1331912" y="0"/>
                  </a:moveTo>
                  <a:lnTo>
                    <a:pt x="1100137" y="0"/>
                  </a:lnTo>
                  <a:lnTo>
                    <a:pt x="1100137" y="1050924"/>
                  </a:lnTo>
                  <a:lnTo>
                    <a:pt x="1331912" y="1050924"/>
                  </a:lnTo>
                  <a:lnTo>
                    <a:pt x="133191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261917" y="4192270"/>
              <a:ext cx="1332230" cy="1499870"/>
            </a:xfrm>
            <a:custGeom>
              <a:avLst/>
              <a:gdLst/>
              <a:ahLst/>
              <a:cxnLst/>
              <a:rect l="l" t="t" r="r" b="b"/>
              <a:pathLst>
                <a:path w="1332229" h="1499870">
                  <a:moveTo>
                    <a:pt x="1100137" y="0"/>
                  </a:moveTo>
                  <a:lnTo>
                    <a:pt x="1100137" y="1050924"/>
                  </a:lnTo>
                  <a:lnTo>
                    <a:pt x="363537" y="1050924"/>
                  </a:lnTo>
                  <a:lnTo>
                    <a:pt x="363537" y="833754"/>
                  </a:lnTo>
                  <a:lnTo>
                    <a:pt x="0" y="1166812"/>
                  </a:lnTo>
                  <a:lnTo>
                    <a:pt x="363537" y="1499869"/>
                  </a:lnTo>
                  <a:lnTo>
                    <a:pt x="363537" y="1282699"/>
                  </a:lnTo>
                  <a:lnTo>
                    <a:pt x="1331912" y="1282699"/>
                  </a:lnTo>
                  <a:lnTo>
                    <a:pt x="1331912" y="0"/>
                  </a:lnTo>
                  <a:lnTo>
                    <a:pt x="1100137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064432" y="5672454"/>
              <a:ext cx="506095" cy="50609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87584" y="5053647"/>
              <a:ext cx="344487" cy="344487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9758044" y="1604327"/>
            <a:ext cx="2076450" cy="339725"/>
          </a:xfrm>
          <a:prstGeom prst="rect">
            <a:avLst/>
          </a:prstGeom>
          <a:solidFill>
            <a:srgbClr val="67170E"/>
          </a:solidFill>
        </p:spPr>
        <p:txBody>
          <a:bodyPr vert="horz" wrap="square" lIns="0" tIns="8001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30"/>
              </a:spcBef>
            </a:pP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Επιδρά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τελική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επίπτωση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45794" y="2424112"/>
            <a:ext cx="9232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70" dirty="0">
                <a:latin typeface="Calibri"/>
                <a:cs typeface="Calibri"/>
              </a:rPr>
              <a:t>Data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55" dirty="0">
                <a:latin typeface="Calibri"/>
                <a:cs typeface="Calibri"/>
              </a:rPr>
              <a:t>Injection)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1027" y="3134360"/>
            <a:ext cx="14427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45" dirty="0">
                <a:latin typeface="Calibri"/>
                <a:cs typeface="Calibri"/>
              </a:rPr>
              <a:t>Αθόρυβες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30" dirty="0">
                <a:latin typeface="Calibri"/>
                <a:cs typeface="Calibri"/>
              </a:rPr>
              <a:t>επιθέσεις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lang="en-US" sz="1000" b="1" spc="30" dirty="0">
                <a:latin typeface="Calibri"/>
                <a:cs typeface="Calibri"/>
              </a:rPr>
              <a:t> </a:t>
            </a:r>
            <a:r>
              <a:rPr lang="en-US" sz="1000" b="1" spc="65" dirty="0">
                <a:latin typeface="Calibri"/>
                <a:cs typeface="Calibri"/>
              </a:rPr>
              <a:t>FDI</a:t>
            </a:r>
            <a:r>
              <a:rPr lang="en-US" sz="1000" b="1" spc="35" dirty="0">
                <a:latin typeface="Calibri"/>
                <a:cs typeface="Calibri"/>
              </a:rPr>
              <a:t> 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45794" y="1640840"/>
            <a:ext cx="3833495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075" indent="-16065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219075" algn="l"/>
              </a:tabLst>
            </a:pPr>
            <a:r>
              <a:rPr sz="1400" spc="95" dirty="0">
                <a:latin typeface="Calibri"/>
                <a:cs typeface="Calibri"/>
              </a:rPr>
              <a:t>Οι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πρόσφατες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απειλές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περιλαμβάνουν: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2011680" algn="l"/>
              </a:tabLst>
            </a:pPr>
            <a:r>
              <a:rPr sz="1100" b="1" spc="50" dirty="0">
                <a:solidFill>
                  <a:srgbClr val="FFFFFF"/>
                </a:solidFill>
                <a:latin typeface="Calibri"/>
                <a:cs typeface="Calibri"/>
              </a:rPr>
              <a:t>Τρέχουσες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 απειλές	</a:t>
            </a: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Περιγραφή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45794" y="2275522"/>
            <a:ext cx="76136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11680" algn="l"/>
              </a:tabLst>
            </a:pPr>
            <a:r>
              <a:rPr sz="1000" b="1" spc="65" dirty="0">
                <a:latin typeface="Calibri"/>
                <a:cs typeface="Calibri"/>
              </a:rPr>
              <a:t>Επιθέσεις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65" dirty="0">
                <a:latin typeface="Calibri"/>
                <a:cs typeface="Calibri"/>
              </a:rPr>
              <a:t>FDI</a:t>
            </a:r>
            <a:r>
              <a:rPr sz="1000" b="1" spc="35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False	</a:t>
            </a:r>
            <a:r>
              <a:rPr sz="1000" spc="70" dirty="0">
                <a:latin typeface="Calibri"/>
                <a:cs typeface="Calibri"/>
              </a:rPr>
              <a:t>Οποιαδήποτε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παραποίηση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σχετικά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κατάσταση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ελέγχου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για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μεταβολή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απόδοσης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645410" y="2424112"/>
            <a:ext cx="5657215" cy="3263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170"/>
              </a:lnSpc>
              <a:spcBef>
                <a:spcPts val="160"/>
              </a:spcBef>
            </a:pP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υποδομής.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Αυτό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μπορεί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να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κυμαίνεται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από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παραποίηση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πακέτων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δεδομένων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C&amp;C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για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εισαγωγή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ψεύτικων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μετρήσεων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μετρητών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στις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εκτιμήσεις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κατάστασης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705500" y="3212172"/>
            <a:ext cx="29400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Οποιαδήποτε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δράση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ΑΞΕ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αλλά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μυστικό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τρόπο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693150" y="1980247"/>
            <a:ext cx="10731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1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027794" y="1980247"/>
            <a:ext cx="6159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273540" y="1980247"/>
            <a:ext cx="1003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13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551034" y="1980247"/>
            <a:ext cx="10731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1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015412" y="2297112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057320" y="3183535"/>
            <a:ext cx="7334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097134" y="3169283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815635" y="3162776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860597" y="1980247"/>
            <a:ext cx="1899285" cy="494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676275" algn="l"/>
                <a:tab pos="1490980" algn="l"/>
              </a:tabLst>
            </a:pP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Ενέργεια	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Έλεγχος	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Χρήστης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 marL="47625" algn="ctr">
              <a:lnSpc>
                <a:spcPct val="100000"/>
              </a:lnSpc>
              <a:spcBef>
                <a:spcPts val="495"/>
              </a:spcBef>
              <a:tabLst>
                <a:tab pos="785495" algn="l"/>
                <a:tab pos="1492885" algn="l"/>
              </a:tabLst>
            </a:pPr>
            <a:r>
              <a:rPr sz="1000" spc="75" dirty="0">
                <a:latin typeface="Calibri"/>
                <a:cs typeface="Calibri"/>
              </a:rPr>
              <a:t>X	X	X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1509004" y="3177223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92810" y="3677284"/>
            <a:ext cx="380555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1460" indent="-238760">
              <a:lnSpc>
                <a:spcPct val="100000"/>
              </a:lnSpc>
              <a:spcBef>
                <a:spcPts val="100"/>
              </a:spcBef>
              <a:buSzPct val="145454"/>
              <a:buFont typeface="Arial"/>
              <a:buChar char="•"/>
              <a:tabLst>
                <a:tab pos="250825" algn="l"/>
                <a:tab pos="251460" algn="l"/>
              </a:tabLst>
            </a:pPr>
            <a:r>
              <a:rPr sz="1100" spc="105" dirty="0">
                <a:latin typeface="Calibri"/>
                <a:cs typeface="Calibri"/>
              </a:rPr>
              <a:t>Υπάρχουν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ορισμένες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στρατηγικές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επίθεσης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lang="en-US" sz="1100" b="1" spc="30" dirty="0">
                <a:latin typeface="Calibri"/>
                <a:cs typeface="Calibri"/>
              </a:rPr>
              <a:t> </a:t>
            </a:r>
            <a:r>
              <a:rPr lang="en-US" sz="1100" b="1" spc="65" dirty="0">
                <a:latin typeface="Calibri"/>
                <a:cs typeface="Calibri"/>
              </a:rPr>
              <a:t>FDI</a:t>
            </a:r>
            <a:r>
              <a:rPr lang="en-US" sz="1100" b="1" spc="3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σε: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075689" y="3962717"/>
            <a:ext cx="6381115" cy="3327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94310" marR="5080" indent="-182245">
              <a:lnSpc>
                <a:spcPct val="101699"/>
              </a:lnSpc>
              <a:spcBef>
                <a:spcPts val="80"/>
              </a:spcBef>
              <a:buSzPct val="140000"/>
              <a:buFont typeface="Arial"/>
              <a:buChar char="•"/>
              <a:tabLst>
                <a:tab pos="194945" algn="l"/>
              </a:tabLst>
            </a:pPr>
            <a:r>
              <a:rPr sz="1000" b="1" spc="65" dirty="0">
                <a:latin typeface="Calibri"/>
                <a:cs typeface="Calibri"/>
              </a:rPr>
              <a:t>Εξουσίες/δυνάμεις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65" dirty="0">
                <a:latin typeface="Calibri"/>
                <a:cs typeface="Calibri"/>
              </a:rPr>
              <a:t>ροής:</a:t>
            </a:r>
            <a:r>
              <a:rPr sz="1000" b="1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ροή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ισχύος: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Τα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μοντέλα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επίθεσης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στοχεύουν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στην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αλλαγή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γραμμικότητας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ροής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ισχύος.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75689" y="4393882"/>
            <a:ext cx="6224905" cy="4749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94945" marR="5080" indent="-182880">
              <a:lnSpc>
                <a:spcPts val="1170"/>
              </a:lnSpc>
              <a:spcBef>
                <a:spcPts val="160"/>
              </a:spcBef>
              <a:buSzPct val="140000"/>
              <a:buFont typeface="Arial"/>
              <a:buChar char="•"/>
              <a:tabLst>
                <a:tab pos="195580" algn="l"/>
              </a:tabLst>
            </a:pPr>
            <a:r>
              <a:rPr sz="1000" b="1" spc="60" dirty="0">
                <a:latin typeface="Calibri"/>
                <a:cs typeface="Calibri"/>
              </a:rPr>
              <a:t>Αρχιτεκτονική: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Οι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επιθέσεις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FDI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τροποποιούν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τις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μετρήσεις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που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λαμβάνονται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διαχειρίζονται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από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τον/τους </a:t>
            </a:r>
            <a:r>
              <a:rPr sz="1000" spc="60" dirty="0">
                <a:latin typeface="Calibri"/>
                <a:cs typeface="Calibri"/>
              </a:rPr>
              <a:t>εκτιμητή/ες </a:t>
            </a:r>
            <a:r>
              <a:rPr sz="1000" spc="65" dirty="0">
                <a:latin typeface="Calibri"/>
                <a:cs typeface="Calibri"/>
              </a:rPr>
              <a:t>κατάστασης. Στα συγκεντρωτικά </a:t>
            </a:r>
            <a:r>
              <a:rPr sz="1000" spc="70" dirty="0">
                <a:latin typeface="Calibri"/>
                <a:cs typeface="Calibri"/>
              </a:rPr>
              <a:t>συστήματα, </a:t>
            </a:r>
            <a:r>
              <a:rPr sz="1000" spc="65" dirty="0">
                <a:latin typeface="Calibri"/>
                <a:cs typeface="Calibri"/>
              </a:rPr>
              <a:t>στόχος </a:t>
            </a:r>
            <a:r>
              <a:rPr sz="1000" spc="55" dirty="0">
                <a:latin typeface="Calibri"/>
                <a:cs typeface="Calibri"/>
              </a:rPr>
              <a:t>είναι </a:t>
            </a:r>
            <a:r>
              <a:rPr sz="1000" spc="75" dirty="0">
                <a:latin typeface="Calibri"/>
                <a:cs typeface="Calibri"/>
              </a:rPr>
              <a:t>ο </a:t>
            </a:r>
            <a:r>
              <a:rPr sz="1000" spc="65" dirty="0">
                <a:latin typeface="Calibri"/>
                <a:cs typeface="Calibri"/>
              </a:rPr>
              <a:t>εκτιμητής </a:t>
            </a:r>
            <a:r>
              <a:rPr sz="1000" spc="70" dirty="0">
                <a:latin typeface="Calibri"/>
                <a:cs typeface="Calibri"/>
              </a:rPr>
              <a:t> κατάστασης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(1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μόνο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στοιχείο).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75689" y="4968557"/>
            <a:ext cx="6163310" cy="48768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94945" marR="5080" indent="-182880">
              <a:lnSpc>
                <a:spcPct val="101699"/>
              </a:lnSpc>
              <a:spcBef>
                <a:spcPts val="80"/>
              </a:spcBef>
              <a:buSzPct val="140000"/>
              <a:buFont typeface="Arial"/>
              <a:buChar char="•"/>
              <a:tabLst>
                <a:tab pos="195580" algn="l"/>
              </a:tabLst>
            </a:pPr>
            <a:r>
              <a:rPr sz="1000" b="1" spc="70" dirty="0">
                <a:latin typeface="Calibri"/>
                <a:cs typeface="Calibri"/>
              </a:rPr>
              <a:t>Μεθοδολογία: </a:t>
            </a:r>
            <a:r>
              <a:rPr sz="1000" spc="70" dirty="0">
                <a:latin typeface="Calibri"/>
                <a:cs typeface="Calibri"/>
              </a:rPr>
              <a:t>Τροποποίηση των μετρήσεων ανάλογα με </a:t>
            </a:r>
            <a:r>
              <a:rPr sz="1000" spc="65" dirty="0">
                <a:latin typeface="Calibri"/>
                <a:cs typeface="Calibri"/>
              </a:rPr>
              <a:t>το </a:t>
            </a:r>
            <a:r>
              <a:rPr sz="1000" spc="70" dirty="0">
                <a:latin typeface="Calibri"/>
                <a:cs typeface="Calibri"/>
              </a:rPr>
              <a:t>προαπαιτούμενο </a:t>
            </a:r>
            <a:r>
              <a:rPr sz="1000" spc="75" dirty="0">
                <a:latin typeface="Calibri"/>
                <a:cs typeface="Calibri"/>
              </a:rPr>
              <a:t>γνώσεων </a:t>
            </a:r>
            <a:r>
              <a:rPr sz="1000" spc="70" dirty="0">
                <a:latin typeface="Calibri"/>
                <a:cs typeface="Calibri"/>
              </a:rPr>
              <a:t>του </a:t>
            </a:r>
            <a:r>
              <a:rPr sz="1000" spc="7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περιβάλλοντος,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όπως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τοπολογία,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τοπολογία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του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πλέγματοςή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μοντελοποίηση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δεδομένων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(π.χ.,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ML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εξαγωγή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συμπερασμάτων).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35889" y="5865495"/>
            <a:ext cx="5321300" cy="18859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ts val="630"/>
              </a:lnSpc>
              <a:spcBef>
                <a:spcPts val="145"/>
              </a:spcBef>
            </a:pPr>
            <a:r>
              <a:rPr sz="550" spc="35" dirty="0">
                <a:latin typeface="Calibri"/>
                <a:cs typeface="Calibri"/>
              </a:rPr>
              <a:t>Πηγή: </a:t>
            </a:r>
            <a:r>
              <a:rPr sz="550" spc="40" dirty="0">
                <a:latin typeface="Calibri"/>
                <a:cs typeface="Calibri"/>
              </a:rPr>
              <a:t>Mahmood, </a:t>
            </a:r>
            <a:r>
              <a:rPr sz="550" spc="25" dirty="0">
                <a:latin typeface="Calibri"/>
                <a:cs typeface="Calibri"/>
              </a:rPr>
              <a:t>Z. Tari, </a:t>
            </a:r>
            <a:r>
              <a:rPr sz="550" spc="40" dirty="0">
                <a:latin typeface="Calibri"/>
                <a:cs typeface="Calibri"/>
              </a:rPr>
              <a:t>Taxonomy </a:t>
            </a:r>
            <a:r>
              <a:rPr sz="550" spc="30" dirty="0">
                <a:latin typeface="Calibri"/>
                <a:cs typeface="Calibri"/>
              </a:rPr>
              <a:t>of </a:t>
            </a:r>
            <a:r>
              <a:rPr sz="550" spc="35" dirty="0">
                <a:latin typeface="Calibri"/>
                <a:cs typeface="Calibri"/>
              </a:rPr>
              <a:t>Cyber Defence </a:t>
            </a:r>
            <a:r>
              <a:rPr sz="550" spc="30" dirty="0">
                <a:latin typeface="Calibri"/>
                <a:cs typeface="Calibri"/>
              </a:rPr>
              <a:t>Against False </a:t>
            </a:r>
            <a:r>
              <a:rPr sz="550" spc="35" dirty="0">
                <a:latin typeface="Calibri"/>
                <a:cs typeface="Calibri"/>
              </a:rPr>
              <a:t>Data </a:t>
            </a:r>
            <a:r>
              <a:rPr sz="550" spc="30" dirty="0">
                <a:latin typeface="Calibri"/>
                <a:cs typeface="Calibri"/>
              </a:rPr>
              <a:t>Attacks </a:t>
            </a:r>
            <a:r>
              <a:rPr sz="550" spc="25" dirty="0">
                <a:latin typeface="Calibri"/>
                <a:cs typeface="Calibri"/>
              </a:rPr>
              <a:t>in </a:t>
            </a:r>
            <a:r>
              <a:rPr sz="550" spc="35" dirty="0">
                <a:latin typeface="Calibri"/>
                <a:cs typeface="Calibri"/>
              </a:rPr>
              <a:t>Smart </a:t>
            </a:r>
            <a:r>
              <a:rPr sz="550" spc="30" dirty="0">
                <a:latin typeface="Calibri"/>
                <a:cs typeface="Calibri"/>
              </a:rPr>
              <a:t>Grids", </a:t>
            </a:r>
            <a:r>
              <a:rPr sz="550" spc="50" dirty="0">
                <a:latin typeface="Calibri"/>
                <a:cs typeface="Calibri"/>
              </a:rPr>
              <a:t>ACM </a:t>
            </a:r>
            <a:r>
              <a:rPr sz="550" spc="30" dirty="0">
                <a:latin typeface="Calibri"/>
                <a:cs typeface="Calibri"/>
              </a:rPr>
              <a:t>(Association </a:t>
            </a:r>
            <a:r>
              <a:rPr sz="550" spc="25" dirty="0">
                <a:latin typeface="Calibri"/>
                <a:cs typeface="Calibri"/>
              </a:rPr>
              <a:t>for </a:t>
            </a:r>
            <a:r>
              <a:rPr sz="550" spc="35" dirty="0">
                <a:latin typeface="Calibri"/>
                <a:cs typeface="Calibri"/>
              </a:rPr>
              <a:t>Computing Machinery) Computing </a:t>
            </a:r>
            <a:r>
              <a:rPr sz="550" spc="30" dirty="0">
                <a:latin typeface="Calibri"/>
                <a:cs typeface="Calibri"/>
              </a:rPr>
              <a:t>Surveys, </a:t>
            </a:r>
            <a:r>
              <a:rPr sz="550" spc="3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55(14s),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1-37,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2023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22554" y="6237604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280717" y="5353367"/>
            <a:ext cx="608330" cy="41655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algn="ctr">
              <a:lnSpc>
                <a:spcPts val="1000"/>
              </a:lnSpc>
              <a:spcBef>
                <a:spcPts val="150"/>
              </a:spcBef>
            </a:pPr>
            <a:r>
              <a:rPr sz="850" b="1" spc="25" dirty="0">
                <a:latin typeface="Calibri"/>
                <a:cs typeface="Calibri"/>
              </a:rPr>
              <a:t>Εκ</a:t>
            </a:r>
            <a:r>
              <a:rPr sz="850" b="1" spc="15" dirty="0">
                <a:latin typeface="Calibri"/>
                <a:cs typeface="Calibri"/>
              </a:rPr>
              <a:t>τ</a:t>
            </a:r>
            <a:r>
              <a:rPr sz="850" b="1" spc="10" dirty="0">
                <a:latin typeface="Calibri"/>
                <a:cs typeface="Calibri"/>
              </a:rPr>
              <a:t>ι</a:t>
            </a:r>
            <a:r>
              <a:rPr sz="850" b="1" spc="30" dirty="0">
                <a:latin typeface="Calibri"/>
                <a:cs typeface="Calibri"/>
              </a:rPr>
              <a:t>μ</a:t>
            </a:r>
            <a:r>
              <a:rPr sz="850" b="1" spc="50" dirty="0">
                <a:latin typeface="Calibri"/>
                <a:cs typeface="Calibri"/>
              </a:rPr>
              <a:t>ώ</a:t>
            </a:r>
            <a:r>
              <a:rPr sz="850" b="1" spc="30" dirty="0">
                <a:latin typeface="Calibri"/>
                <a:cs typeface="Calibri"/>
              </a:rPr>
              <a:t>μ</a:t>
            </a:r>
            <a:r>
              <a:rPr sz="850" b="1" spc="25" dirty="0">
                <a:latin typeface="Calibri"/>
                <a:cs typeface="Calibri"/>
              </a:rPr>
              <a:t>εν</a:t>
            </a:r>
            <a:r>
              <a:rPr sz="850" b="1" spc="30" dirty="0">
                <a:latin typeface="Calibri"/>
                <a:cs typeface="Calibri"/>
              </a:rPr>
              <a:t>α  κράτη</a:t>
            </a:r>
            <a:endParaRPr sz="850">
              <a:latin typeface="Calibri"/>
              <a:cs typeface="Calibri"/>
            </a:endParaRPr>
          </a:p>
          <a:p>
            <a:pPr marL="43180" algn="ctr">
              <a:lnSpc>
                <a:spcPct val="100000"/>
              </a:lnSpc>
              <a:spcBef>
                <a:spcPts val="5"/>
              </a:spcBef>
            </a:pPr>
            <a:r>
              <a:rPr sz="850" b="1" spc="40" dirty="0">
                <a:latin typeface="Calibri"/>
                <a:cs typeface="Calibri"/>
              </a:rPr>
              <a:t>(x)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304019" y="3551872"/>
            <a:ext cx="408940" cy="28257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ts val="1000"/>
              </a:lnSpc>
              <a:spcBef>
                <a:spcPts val="150"/>
              </a:spcBef>
            </a:pPr>
            <a:r>
              <a:rPr sz="850" b="1" spc="25" dirty="0">
                <a:latin typeface="Calibri"/>
                <a:cs typeface="Calibri"/>
              </a:rPr>
              <a:t>Έλεγ</a:t>
            </a:r>
            <a:r>
              <a:rPr sz="850" b="1" spc="20" dirty="0">
                <a:latin typeface="Calibri"/>
                <a:cs typeface="Calibri"/>
              </a:rPr>
              <a:t>χ</a:t>
            </a:r>
            <a:r>
              <a:rPr sz="850" b="1" spc="30" dirty="0">
                <a:latin typeface="Calibri"/>
                <a:cs typeface="Calibri"/>
              </a:rPr>
              <a:t>ο</a:t>
            </a:r>
            <a:r>
              <a:rPr sz="850" b="1" spc="25" dirty="0">
                <a:latin typeface="Calibri"/>
                <a:cs typeface="Calibri"/>
              </a:rPr>
              <a:t>ς  </a:t>
            </a:r>
            <a:r>
              <a:rPr sz="850" b="1" spc="35" dirty="0">
                <a:latin typeface="Calibri"/>
                <a:cs typeface="Calibri"/>
              </a:rPr>
              <a:t>(uk)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253218" y="5105082"/>
            <a:ext cx="5867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Εκτιμητής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178448" y="5233932"/>
            <a:ext cx="7131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000" b="1" spc="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000" b="1" spc="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0219055" y="3888422"/>
            <a:ext cx="7423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Υποσταθμός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1182667" y="6182359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1353165" y="3522345"/>
            <a:ext cx="361950" cy="28003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980"/>
              </a:lnSpc>
              <a:spcBef>
                <a:spcPts val="165"/>
              </a:spcBef>
            </a:pPr>
            <a:r>
              <a:rPr sz="850" b="1" spc="25" dirty="0">
                <a:latin typeface="Calibri"/>
                <a:cs typeface="Calibri"/>
              </a:rPr>
              <a:t>Έ</a:t>
            </a:r>
            <a:r>
              <a:rPr sz="850" b="1" spc="15" dirty="0">
                <a:latin typeface="Calibri"/>
                <a:cs typeface="Calibri"/>
              </a:rPr>
              <a:t>ξ</a:t>
            </a:r>
            <a:r>
              <a:rPr sz="850" b="1" spc="30" dirty="0">
                <a:latin typeface="Calibri"/>
                <a:cs typeface="Calibri"/>
              </a:rPr>
              <a:t>οδο</a:t>
            </a:r>
            <a:r>
              <a:rPr sz="850" b="1" spc="25" dirty="0">
                <a:latin typeface="Calibri"/>
                <a:cs typeface="Calibri"/>
              </a:rPr>
              <a:t>ς  </a:t>
            </a:r>
            <a:r>
              <a:rPr sz="850" b="1" spc="30" dirty="0">
                <a:latin typeface="Calibri"/>
                <a:cs typeface="Calibri"/>
              </a:rPr>
              <a:t>(yk)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672068" y="3776662"/>
            <a:ext cx="1567179" cy="494366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226695" marR="216535" algn="ctr">
              <a:lnSpc>
                <a:spcPts val="1170"/>
              </a:lnSpc>
            </a:pP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000" b="1" spc="6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000" b="1" spc="45" dirty="0" err="1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000" b="1" spc="70" dirty="0" err="1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000" b="1" spc="65" dirty="0" err="1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000" b="1" spc="95" dirty="0" err="1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1000" b="1" spc="65" dirty="0" err="1">
                <a:solidFill>
                  <a:srgbClr val="FFFFFF"/>
                </a:solidFill>
                <a:latin typeface="Calibri"/>
                <a:cs typeface="Calibri"/>
              </a:rPr>
              <a:t>οδό</a:t>
            </a:r>
            <a:r>
              <a:rPr sz="1000" b="1" spc="40" dirty="0" err="1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 err="1">
                <a:solidFill>
                  <a:srgbClr val="FFFFFF"/>
                </a:solidFill>
                <a:latin typeface="Calibri"/>
                <a:cs typeface="Calibri"/>
              </a:rPr>
              <a:t>ηση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55" dirty="0">
                <a:solidFill>
                  <a:srgbClr val="FFFFFF"/>
                </a:solidFill>
                <a:latin typeface="Calibri"/>
                <a:cs typeface="Calibri"/>
              </a:rPr>
              <a:t>κατάστασης</a:t>
            </a:r>
            <a:endParaRPr sz="1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1022" y="0"/>
            <a:ext cx="11627485" cy="6880225"/>
            <a:chOff x="561022" y="0"/>
            <a:chExt cx="1162748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7372" y="1968817"/>
              <a:ext cx="11267440" cy="370840"/>
            </a:xfrm>
            <a:custGeom>
              <a:avLst/>
              <a:gdLst/>
              <a:ahLst/>
              <a:cxnLst/>
              <a:rect l="l" t="t" r="r" b="b"/>
              <a:pathLst>
                <a:path w="11267440" h="370839">
                  <a:moveTo>
                    <a:pt x="11267122" y="0"/>
                  </a:moveTo>
                  <a:lnTo>
                    <a:pt x="0" y="0"/>
                  </a:lnTo>
                  <a:lnTo>
                    <a:pt x="0" y="370840"/>
                  </a:lnTo>
                  <a:lnTo>
                    <a:pt x="11267122" y="370840"/>
                  </a:lnTo>
                  <a:lnTo>
                    <a:pt x="1126712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7372" y="2339657"/>
              <a:ext cx="9190355" cy="731520"/>
            </a:xfrm>
            <a:custGeom>
              <a:avLst/>
              <a:gdLst/>
              <a:ahLst/>
              <a:cxnLst/>
              <a:rect l="l" t="t" r="r" b="b"/>
              <a:pathLst>
                <a:path w="9190355" h="731519">
                  <a:moveTo>
                    <a:pt x="9190355" y="0"/>
                  </a:moveTo>
                  <a:lnTo>
                    <a:pt x="0" y="0"/>
                  </a:lnTo>
                  <a:lnTo>
                    <a:pt x="0" y="731519"/>
                  </a:lnTo>
                  <a:lnTo>
                    <a:pt x="9190355" y="731519"/>
                  </a:lnTo>
                  <a:lnTo>
                    <a:pt x="9190355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57727" y="2339657"/>
              <a:ext cx="2076450" cy="731520"/>
            </a:xfrm>
            <a:custGeom>
              <a:avLst/>
              <a:gdLst/>
              <a:ahLst/>
              <a:cxnLst/>
              <a:rect l="l" t="t" r="r" b="b"/>
              <a:pathLst>
                <a:path w="2076450" h="731519">
                  <a:moveTo>
                    <a:pt x="2076450" y="0"/>
                  </a:moveTo>
                  <a:lnTo>
                    <a:pt x="0" y="0"/>
                  </a:lnTo>
                  <a:lnTo>
                    <a:pt x="0" y="731519"/>
                  </a:lnTo>
                  <a:lnTo>
                    <a:pt x="2076450" y="731519"/>
                  </a:lnTo>
                  <a:lnTo>
                    <a:pt x="2076450" y="0"/>
                  </a:lnTo>
                  <a:close/>
                </a:path>
              </a:pathLst>
            </a:custGeom>
            <a:solidFill>
              <a:srgbClr val="F2A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7372" y="3071177"/>
              <a:ext cx="9190355" cy="370840"/>
            </a:xfrm>
            <a:custGeom>
              <a:avLst/>
              <a:gdLst/>
              <a:ahLst/>
              <a:cxnLst/>
              <a:rect l="l" t="t" r="r" b="b"/>
              <a:pathLst>
                <a:path w="9190355" h="370839">
                  <a:moveTo>
                    <a:pt x="9190355" y="0"/>
                  </a:moveTo>
                  <a:lnTo>
                    <a:pt x="0" y="0"/>
                  </a:lnTo>
                  <a:lnTo>
                    <a:pt x="0" y="370839"/>
                  </a:lnTo>
                  <a:lnTo>
                    <a:pt x="9190355" y="370839"/>
                  </a:lnTo>
                  <a:lnTo>
                    <a:pt x="9190355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757727" y="3071177"/>
              <a:ext cx="2076450" cy="370840"/>
            </a:xfrm>
            <a:custGeom>
              <a:avLst/>
              <a:gdLst/>
              <a:ahLst/>
              <a:cxnLst/>
              <a:rect l="l" t="t" r="r" b="b"/>
              <a:pathLst>
                <a:path w="2076450" h="370839">
                  <a:moveTo>
                    <a:pt x="2076450" y="0"/>
                  </a:moveTo>
                  <a:lnTo>
                    <a:pt x="0" y="0"/>
                  </a:lnTo>
                  <a:lnTo>
                    <a:pt x="0" y="370839"/>
                  </a:lnTo>
                  <a:lnTo>
                    <a:pt x="2076450" y="370839"/>
                  </a:lnTo>
                  <a:lnTo>
                    <a:pt x="2076450" y="0"/>
                  </a:lnTo>
                  <a:close/>
                </a:path>
              </a:pathLst>
            </a:custGeom>
            <a:solidFill>
              <a:srgbClr val="F2A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7372" y="3442017"/>
              <a:ext cx="9190355" cy="731520"/>
            </a:xfrm>
            <a:custGeom>
              <a:avLst/>
              <a:gdLst/>
              <a:ahLst/>
              <a:cxnLst/>
              <a:rect l="l" t="t" r="r" b="b"/>
              <a:pathLst>
                <a:path w="9190355" h="731520">
                  <a:moveTo>
                    <a:pt x="9190355" y="0"/>
                  </a:moveTo>
                  <a:lnTo>
                    <a:pt x="0" y="0"/>
                  </a:lnTo>
                  <a:lnTo>
                    <a:pt x="0" y="731520"/>
                  </a:lnTo>
                  <a:lnTo>
                    <a:pt x="9190355" y="731520"/>
                  </a:lnTo>
                  <a:lnTo>
                    <a:pt x="9190355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757727" y="3442017"/>
              <a:ext cx="2076450" cy="731520"/>
            </a:xfrm>
            <a:custGeom>
              <a:avLst/>
              <a:gdLst/>
              <a:ahLst/>
              <a:cxnLst/>
              <a:rect l="l" t="t" r="r" b="b"/>
              <a:pathLst>
                <a:path w="2076450" h="731520">
                  <a:moveTo>
                    <a:pt x="2076450" y="0"/>
                  </a:moveTo>
                  <a:lnTo>
                    <a:pt x="0" y="0"/>
                  </a:lnTo>
                  <a:lnTo>
                    <a:pt x="0" y="731520"/>
                  </a:lnTo>
                  <a:lnTo>
                    <a:pt x="2076450" y="731520"/>
                  </a:lnTo>
                  <a:lnTo>
                    <a:pt x="2076450" y="0"/>
                  </a:lnTo>
                  <a:close/>
                </a:path>
              </a:pathLst>
            </a:custGeom>
            <a:solidFill>
              <a:srgbClr val="F2A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66670" y="1962467"/>
              <a:ext cx="8706485" cy="2217420"/>
            </a:xfrm>
            <a:custGeom>
              <a:avLst/>
              <a:gdLst/>
              <a:ahLst/>
              <a:cxnLst/>
              <a:rect l="l" t="t" r="r" b="b"/>
              <a:pathLst>
                <a:path w="8706485" h="2217420">
                  <a:moveTo>
                    <a:pt x="0" y="0"/>
                  </a:moveTo>
                  <a:lnTo>
                    <a:pt x="0" y="2217420"/>
                  </a:lnTo>
                </a:path>
                <a:path w="8706485" h="2217420">
                  <a:moveTo>
                    <a:pt x="6043295" y="0"/>
                  </a:moveTo>
                  <a:lnTo>
                    <a:pt x="6043295" y="2217420"/>
                  </a:lnTo>
                </a:path>
                <a:path w="8706485" h="2217420">
                  <a:moveTo>
                    <a:pt x="6349047" y="0"/>
                  </a:moveTo>
                  <a:lnTo>
                    <a:pt x="6349047" y="2217420"/>
                  </a:lnTo>
                </a:path>
                <a:path w="8706485" h="2217420">
                  <a:moveTo>
                    <a:pt x="6642100" y="0"/>
                  </a:moveTo>
                  <a:lnTo>
                    <a:pt x="6642100" y="2217420"/>
                  </a:lnTo>
                </a:path>
                <a:path w="8706485" h="2217420">
                  <a:moveTo>
                    <a:pt x="6916737" y="0"/>
                  </a:moveTo>
                  <a:lnTo>
                    <a:pt x="6916737" y="2217420"/>
                  </a:lnTo>
                </a:path>
                <a:path w="8706485" h="2217420">
                  <a:moveTo>
                    <a:pt x="7191057" y="0"/>
                  </a:moveTo>
                  <a:lnTo>
                    <a:pt x="7191057" y="2217420"/>
                  </a:lnTo>
                </a:path>
                <a:path w="8706485" h="2217420">
                  <a:moveTo>
                    <a:pt x="7892097" y="0"/>
                  </a:moveTo>
                  <a:lnTo>
                    <a:pt x="7892097" y="2217420"/>
                  </a:lnTo>
                </a:path>
                <a:path w="8706485" h="2217420">
                  <a:moveTo>
                    <a:pt x="8706167" y="0"/>
                  </a:moveTo>
                  <a:lnTo>
                    <a:pt x="8706167" y="221742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1022" y="2339657"/>
              <a:ext cx="11280140" cy="0"/>
            </a:xfrm>
            <a:custGeom>
              <a:avLst/>
              <a:gdLst/>
              <a:ahLst/>
              <a:cxnLst/>
              <a:rect l="l" t="t" r="r" b="b"/>
              <a:pathLst>
                <a:path w="11280140">
                  <a:moveTo>
                    <a:pt x="0" y="0"/>
                  </a:moveTo>
                  <a:lnTo>
                    <a:pt x="11279822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1022" y="1962467"/>
              <a:ext cx="11280140" cy="2217420"/>
            </a:xfrm>
            <a:custGeom>
              <a:avLst/>
              <a:gdLst/>
              <a:ahLst/>
              <a:cxnLst/>
              <a:rect l="l" t="t" r="r" b="b"/>
              <a:pathLst>
                <a:path w="11280140" h="2217420">
                  <a:moveTo>
                    <a:pt x="0" y="1108710"/>
                  </a:moveTo>
                  <a:lnTo>
                    <a:pt x="11279822" y="1108710"/>
                  </a:lnTo>
                </a:path>
                <a:path w="11280140" h="2217420">
                  <a:moveTo>
                    <a:pt x="0" y="1479550"/>
                  </a:moveTo>
                  <a:lnTo>
                    <a:pt x="11279822" y="1479550"/>
                  </a:lnTo>
                </a:path>
                <a:path w="11280140" h="2217420">
                  <a:moveTo>
                    <a:pt x="6350" y="0"/>
                  </a:moveTo>
                  <a:lnTo>
                    <a:pt x="6350" y="2217420"/>
                  </a:lnTo>
                </a:path>
                <a:path w="11280140" h="2217420">
                  <a:moveTo>
                    <a:pt x="11273472" y="0"/>
                  </a:moveTo>
                  <a:lnTo>
                    <a:pt x="11273472" y="2217420"/>
                  </a:lnTo>
                </a:path>
                <a:path w="11280140" h="2217420">
                  <a:moveTo>
                    <a:pt x="0" y="6350"/>
                  </a:moveTo>
                  <a:lnTo>
                    <a:pt x="11279822" y="6350"/>
                  </a:lnTo>
                </a:path>
                <a:path w="11280140" h="2217420">
                  <a:moveTo>
                    <a:pt x="0" y="2211070"/>
                  </a:moveTo>
                  <a:lnTo>
                    <a:pt x="11279822" y="221107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758044" y="1604327"/>
            <a:ext cx="2076450" cy="339725"/>
          </a:xfrm>
          <a:prstGeom prst="rect">
            <a:avLst/>
          </a:prstGeom>
          <a:solidFill>
            <a:srgbClr val="67170E"/>
          </a:solidFill>
        </p:spPr>
        <p:txBody>
          <a:bodyPr vert="horz" wrap="square" lIns="0" tIns="8001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30"/>
              </a:spcBef>
            </a:pP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Επιδρά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τελική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επίπτωση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9281" y="2544762"/>
            <a:ext cx="9232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70" dirty="0">
                <a:latin typeface="Calibri"/>
                <a:cs typeface="Calibri"/>
              </a:rPr>
              <a:t>Data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55" dirty="0">
                <a:latin typeface="Calibri"/>
                <a:cs typeface="Calibri"/>
              </a:rPr>
              <a:t>Injection)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0399" y="3167697"/>
            <a:ext cx="14865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75" dirty="0">
                <a:latin typeface="Calibri"/>
                <a:cs typeface="Calibri"/>
              </a:rPr>
              <a:t>Αθόρυβες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επιθέσεις</a:t>
            </a:r>
            <a:r>
              <a:rPr sz="1000" b="1" spc="10" dirty="0">
                <a:latin typeface="Calibri"/>
                <a:cs typeface="Calibri"/>
              </a:rPr>
              <a:t> </a:t>
            </a:r>
            <a:r>
              <a:rPr sz="1000" b="1" spc="65" dirty="0">
                <a:latin typeface="Calibri"/>
                <a:cs typeface="Calibri"/>
              </a:rPr>
              <a:t>FDI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5794" y="3852068"/>
            <a:ext cx="15011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000" b="1" spc="65" dirty="0">
                <a:latin typeface="Calibri"/>
                <a:cs typeface="Calibri"/>
              </a:rPr>
              <a:t>Κ</a:t>
            </a:r>
            <a:r>
              <a:rPr sz="1000" b="1" spc="65" dirty="0">
                <a:latin typeface="Calibri"/>
                <a:cs typeface="Calibri"/>
              </a:rPr>
              <a:t>α</a:t>
            </a:r>
            <a:r>
              <a:rPr sz="1000" b="1" spc="65" dirty="0" err="1">
                <a:latin typeface="Calibri"/>
                <a:cs typeface="Calibri"/>
              </a:rPr>
              <a:t>κό</a:t>
            </a:r>
            <a:r>
              <a:rPr sz="1000" b="1" spc="65" dirty="0">
                <a:latin typeface="Calibri"/>
                <a:cs typeface="Calibri"/>
              </a:rPr>
              <a:t>βουλο</a:t>
            </a:r>
            <a:r>
              <a:rPr lang="el-GR" sz="1000" b="1" spc="65" dirty="0">
                <a:latin typeface="Calibri"/>
                <a:cs typeface="Calibri"/>
              </a:rPr>
              <a:t> </a:t>
            </a:r>
            <a:r>
              <a:rPr sz="1000" b="1" spc="60" dirty="0" err="1">
                <a:latin typeface="Calibri"/>
                <a:cs typeface="Calibri"/>
              </a:rPr>
              <a:t>λογισμικ</a:t>
            </a:r>
            <a:r>
              <a:rPr lang="el-GR" sz="1000" b="1" spc="60" dirty="0">
                <a:latin typeface="Calibri"/>
                <a:cs typeface="Calibri"/>
              </a:rPr>
              <a:t>ό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5794" y="1640840"/>
            <a:ext cx="3833495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075" indent="-16065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219075" algn="l"/>
              </a:tabLst>
            </a:pPr>
            <a:r>
              <a:rPr sz="1400" spc="95" dirty="0">
                <a:latin typeface="Calibri"/>
                <a:cs typeface="Calibri"/>
              </a:rPr>
              <a:t>Οι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πρόσφατες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απειλές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περιλαμβάνουν: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2011680" algn="l"/>
              </a:tabLst>
            </a:pPr>
            <a:r>
              <a:rPr sz="1100" b="1" spc="50" dirty="0">
                <a:solidFill>
                  <a:srgbClr val="FFFFFF"/>
                </a:solidFill>
                <a:latin typeface="Calibri"/>
                <a:cs typeface="Calibri"/>
              </a:rPr>
              <a:t>Τρέχουσες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 απειλές	</a:t>
            </a: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Περιγραφή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5315" y="2345055"/>
            <a:ext cx="76136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11680" algn="l"/>
              </a:tabLst>
            </a:pPr>
            <a:r>
              <a:rPr sz="1000" b="1" spc="65" dirty="0">
                <a:latin typeface="Calibri"/>
                <a:cs typeface="Calibri"/>
              </a:rPr>
              <a:t>Επιθέσεις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65" dirty="0">
                <a:latin typeface="Calibri"/>
                <a:cs typeface="Calibri"/>
              </a:rPr>
              <a:t>FDI</a:t>
            </a:r>
            <a:r>
              <a:rPr sz="1000" b="1" spc="35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False	</a:t>
            </a:r>
            <a:r>
              <a:rPr sz="1000" spc="70" dirty="0">
                <a:latin typeface="Calibri"/>
                <a:cs typeface="Calibri"/>
              </a:rPr>
              <a:t>Οποιαδήποτε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παραποίηση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σχετικά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κατάσταση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ελέγχου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για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μεταβολή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απόδοσης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61920" y="2559367"/>
            <a:ext cx="5657215" cy="3263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170"/>
              </a:lnSpc>
              <a:spcBef>
                <a:spcPts val="160"/>
              </a:spcBef>
            </a:pP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υποδομής.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Αυτό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μπορεί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να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κυμαίνεται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από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παραποίηση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πακέτων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δεδομένων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C&amp;C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για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εισαγωγή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ψεύτικων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μετρήσεων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μετρητών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στις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εκτιμήσεις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κατάστασης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61920" y="3150234"/>
            <a:ext cx="29400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Οποιαδήποτε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δράση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lang="en-US" sz="1000" spc="75" dirty="0">
                <a:latin typeface="Calibri"/>
                <a:cs typeface="Calibri"/>
              </a:rPr>
              <a:t>FDI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αλλά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μυστικό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τρόπο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91752" y="3633628"/>
            <a:ext cx="5764530" cy="3263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170"/>
              </a:lnSpc>
              <a:spcBef>
                <a:spcPts val="160"/>
              </a:spcBef>
            </a:pPr>
            <a:r>
              <a:rPr sz="1000" spc="40" dirty="0">
                <a:latin typeface="Calibri"/>
                <a:cs typeface="Calibri"/>
              </a:rPr>
              <a:t>Λογισμικό</a:t>
            </a:r>
            <a:r>
              <a:rPr sz="1000" spc="1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που</a:t>
            </a:r>
            <a:r>
              <a:rPr sz="1000" spc="1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αποσκοπεί</a:t>
            </a:r>
            <a:r>
              <a:rPr sz="1000" spc="1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στη</a:t>
            </a:r>
            <a:r>
              <a:rPr sz="1000" spc="1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χειραγώγηση</a:t>
            </a:r>
            <a:r>
              <a:rPr sz="1000" spc="12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της</a:t>
            </a:r>
            <a:r>
              <a:rPr sz="1000" spc="12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κανονικής</a:t>
            </a:r>
            <a:r>
              <a:rPr sz="1000" spc="13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λειτουργίας</a:t>
            </a:r>
            <a:r>
              <a:rPr sz="1000" spc="1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των</a:t>
            </a:r>
            <a:r>
              <a:rPr sz="1000" spc="1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συστημάτων,</a:t>
            </a:r>
            <a:r>
              <a:rPr sz="1000" spc="1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χωρίς</a:t>
            </a:r>
            <a:r>
              <a:rPr sz="1000" spc="1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τη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γνώση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ή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την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εξουσιοδότηση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των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χρηστών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που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είναι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κάτοχοι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των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συστημάτων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αυτών.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93150" y="1980247"/>
            <a:ext cx="10731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1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027794" y="1980247"/>
            <a:ext cx="6159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273540" y="1980247"/>
            <a:ext cx="1003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13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551034" y="1980247"/>
            <a:ext cx="10731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1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19538" y="2561270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726804" y="3713796"/>
            <a:ext cx="9594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1150" algn="l"/>
                <a:tab pos="594995" algn="l"/>
                <a:tab pos="869950" algn="l"/>
              </a:tabLst>
            </a:pPr>
            <a:r>
              <a:rPr sz="1000" spc="75" dirty="0">
                <a:latin typeface="Calibri"/>
                <a:cs typeface="Calibri"/>
              </a:rPr>
              <a:t>X	X	X	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019665" y="3156584"/>
            <a:ext cx="198120" cy="666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r>
              <a:rPr sz="1000" spc="-70" dirty="0">
                <a:latin typeface="Calibri"/>
                <a:cs typeface="Calibri"/>
              </a:rPr>
              <a:t> </a:t>
            </a:r>
            <a:endParaRPr lang="en-US" sz="1000" spc="-7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000" spc="-7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000" spc="-7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832626" y="3153727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781826" y="3633628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861866" y="2067559"/>
            <a:ext cx="1899285" cy="494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676275" algn="l"/>
                <a:tab pos="1490980" algn="l"/>
              </a:tabLst>
            </a:pP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Ενέργεια	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Έλεγχος	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Χρήστης</a:t>
            </a:r>
            <a:endParaRPr sz="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 dirty="0">
              <a:latin typeface="Calibri"/>
              <a:cs typeface="Calibri"/>
            </a:endParaRPr>
          </a:p>
          <a:p>
            <a:pPr marL="47625" algn="ctr">
              <a:lnSpc>
                <a:spcPct val="100000"/>
              </a:lnSpc>
              <a:spcBef>
                <a:spcPts val="495"/>
              </a:spcBef>
              <a:tabLst>
                <a:tab pos="785495" algn="l"/>
                <a:tab pos="1492885" algn="l"/>
              </a:tabLst>
            </a:pPr>
            <a:r>
              <a:rPr sz="1000" spc="75" dirty="0">
                <a:latin typeface="Calibri"/>
                <a:cs typeface="Calibri"/>
              </a:rPr>
              <a:t>X	X	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503343" y="3150234"/>
            <a:ext cx="198120" cy="666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r>
              <a:rPr sz="1000" spc="-70" dirty="0">
                <a:latin typeface="Calibri"/>
                <a:cs typeface="Calibri"/>
              </a:rPr>
              <a:t> </a:t>
            </a:r>
            <a:endParaRPr lang="en-US" sz="1000" spc="-7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000" spc="-7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000" spc="-7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21054" y="5148263"/>
            <a:ext cx="6116320" cy="11125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95580" marR="481965" indent="-182880">
              <a:lnSpc>
                <a:spcPts val="1460"/>
              </a:lnSpc>
              <a:spcBef>
                <a:spcPts val="180"/>
              </a:spcBef>
              <a:buSzPct val="144000"/>
              <a:buFont typeface="Arial"/>
              <a:buChar char="•"/>
              <a:tabLst>
                <a:tab pos="195580" algn="l"/>
              </a:tabLst>
            </a:pPr>
            <a:r>
              <a:rPr sz="1250" spc="90" dirty="0">
                <a:latin typeface="Calibri"/>
                <a:cs typeface="Calibri"/>
              </a:rPr>
              <a:t>Υπάρχουν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πολλοί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τύποι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κακόβουλου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λογισμικού: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ιοί,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σκουλήκια,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trojans,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Ransomware,</a:t>
            </a:r>
            <a:r>
              <a:rPr sz="1250" spc="40" dirty="0">
                <a:latin typeface="Calibri"/>
                <a:cs typeface="Calibri"/>
              </a:rPr>
              <a:t> ...</a:t>
            </a:r>
            <a:endParaRPr sz="1250" dirty="0">
              <a:latin typeface="Calibri"/>
              <a:cs typeface="Calibri"/>
            </a:endParaRPr>
          </a:p>
          <a:p>
            <a:pPr marL="195580" marR="5080" indent="-182880" algn="just">
              <a:lnSpc>
                <a:spcPct val="100000"/>
              </a:lnSpc>
              <a:spcBef>
                <a:spcPts val="1070"/>
              </a:spcBef>
              <a:buSzPct val="144000"/>
              <a:buFont typeface="Arial"/>
              <a:buChar char="•"/>
              <a:tabLst>
                <a:tab pos="195580" algn="l"/>
              </a:tabLst>
            </a:pPr>
            <a:r>
              <a:rPr sz="1250" spc="85" dirty="0">
                <a:latin typeface="Calibri"/>
                <a:cs typeface="Calibri"/>
              </a:rPr>
              <a:t>Οι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στόχοι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κακόβουλου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λογισμικού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μπορεί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να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είναι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πολύ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διαφορετικοί,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από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απομόνωση/αποκάλυψη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ευαίσθητων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πληροφοριών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έως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απομόνωση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ή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καταστροφή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κρίσιμων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περιουσιακών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στοιχείων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(π.χ.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ελεγκτές).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92810" y="6745710"/>
            <a:ext cx="4709160" cy="18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45"/>
              </a:lnSpc>
              <a:spcBef>
                <a:spcPts val="100"/>
              </a:spcBef>
            </a:pPr>
            <a:r>
              <a:rPr sz="550" spc="35" dirty="0">
                <a:latin typeface="Calibri"/>
                <a:cs typeface="Calibri"/>
              </a:rPr>
              <a:t>Πηγή: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ENISA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(Ευρωπαϊκή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Υπηρεσία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Κυβερνοασφάλειας),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"ENISA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Threat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Landscape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2023",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2023,</a:t>
            </a:r>
            <a:endParaRPr sz="550">
              <a:latin typeface="Calibri"/>
              <a:cs typeface="Calibri"/>
            </a:endParaRPr>
          </a:p>
          <a:p>
            <a:pPr marL="97155">
              <a:lnSpc>
                <a:spcPts val="645"/>
              </a:lnSpc>
            </a:pPr>
            <a:r>
              <a:rPr sz="550" spc="35" dirty="0">
                <a:latin typeface="Calibri"/>
                <a:cs typeface="Calibri"/>
              </a:rPr>
              <a:t>URL:</a:t>
            </a:r>
            <a:r>
              <a:rPr sz="550" spc="55" dirty="0">
                <a:latin typeface="Calibri"/>
                <a:cs typeface="Calibri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XML-ph-0000@DeepL</a:t>
            </a:r>
            <a:r>
              <a:rPr sz="55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(logiciels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de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traduction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mécanique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basés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sur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la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TΝ)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https://www.enisa.europa.eu/publications/enisa-thr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eat-landscape-2023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177587" y="5542279"/>
            <a:ext cx="13335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50" spc="55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92810" y="7066068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5" name="object 34">
            <a:extLst>
              <a:ext uri="{FF2B5EF4-FFF2-40B4-BE49-F238E27FC236}">
                <a16:creationId xmlns:a16="http://schemas.microsoft.com/office/drawing/2014/main" id="{00C2D212-7FAA-5E33-76BF-BF4390F07E55}"/>
              </a:ext>
            </a:extLst>
          </p:cNvPr>
          <p:cNvSpPr txBox="1"/>
          <p:nvPr/>
        </p:nvSpPr>
        <p:spPr>
          <a:xfrm>
            <a:off x="9014934" y="3162933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5344" y="379412"/>
            <a:ext cx="5360035" cy="81534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000" spc="150" dirty="0">
                <a:latin typeface="Calibri"/>
                <a:cs typeface="Calibri"/>
              </a:rPr>
              <a:t>Κοινές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spc="155" dirty="0">
                <a:latin typeface="Calibri"/>
                <a:cs typeface="Calibri"/>
              </a:rPr>
              <a:t>απειλές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spc="110" dirty="0">
                <a:latin typeface="Calibri"/>
                <a:cs typeface="Calibri"/>
              </a:rPr>
              <a:t>για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spc="140" dirty="0">
                <a:latin typeface="Calibri"/>
                <a:cs typeface="Calibri"/>
              </a:rPr>
              <a:t>την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spc="175" dirty="0"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1515" y="1662429"/>
            <a:ext cx="6771005" cy="3221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175260" algn="l"/>
              </a:tabLst>
            </a:pPr>
            <a:r>
              <a:rPr sz="1250" b="1" spc="65" dirty="0">
                <a:latin typeface="Calibri"/>
                <a:cs typeface="Calibri"/>
              </a:rPr>
              <a:t>Ιός: </a:t>
            </a:r>
            <a:r>
              <a:rPr sz="1250" spc="85" dirty="0">
                <a:latin typeface="Calibri"/>
                <a:cs typeface="Calibri"/>
              </a:rPr>
              <a:t>ένας </a:t>
            </a:r>
            <a:r>
              <a:rPr sz="1250" spc="90" dirty="0">
                <a:latin typeface="Calibri"/>
                <a:cs typeface="Calibri"/>
              </a:rPr>
              <a:t>αυτοαναπαραγόμενος </a:t>
            </a:r>
            <a:r>
              <a:rPr sz="1250" spc="85" dirty="0">
                <a:latin typeface="Calibri"/>
                <a:cs typeface="Calibri"/>
              </a:rPr>
              <a:t>κώδικας </a:t>
            </a:r>
            <a:r>
              <a:rPr sz="1250" spc="90" dirty="0">
                <a:latin typeface="Calibri"/>
                <a:cs typeface="Calibri"/>
              </a:rPr>
              <a:t>προγραμματισμού </a:t>
            </a:r>
            <a:r>
              <a:rPr sz="1250" spc="114" dirty="0">
                <a:latin typeface="Calibri"/>
                <a:cs typeface="Calibri"/>
              </a:rPr>
              <a:t>που, </a:t>
            </a:r>
            <a:r>
              <a:rPr sz="1250" spc="90" dirty="0">
                <a:latin typeface="Calibri"/>
                <a:cs typeface="Calibri"/>
              </a:rPr>
              <a:t>όταν </a:t>
            </a:r>
            <a:r>
              <a:rPr sz="1250" spc="70" dirty="0">
                <a:latin typeface="Calibri"/>
                <a:cs typeface="Calibri"/>
              </a:rPr>
              <a:t>εκτελείται, </a:t>
            </a:r>
            <a:r>
              <a:rPr sz="1250" spc="7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"εξαπλώνεται"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στο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σύστημα,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μολύνοντας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τεράστια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άλλα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εξαρτήματα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λογισμικού,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κυρίως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εκτελέσιμα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-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απαιτείται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ανθρώπινη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παρέμβαση</a:t>
            </a:r>
            <a:endParaRPr sz="1250">
              <a:latin typeface="Calibri"/>
              <a:cs typeface="Calibri"/>
            </a:endParaRPr>
          </a:p>
          <a:p>
            <a:pPr marL="103505" marR="241300" indent="-91440">
              <a:lnSpc>
                <a:spcPct val="101699"/>
              </a:lnSpc>
              <a:spcBef>
                <a:spcPts val="1020"/>
              </a:spcBef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b="1" spc="80" dirty="0">
                <a:latin typeface="Calibri"/>
                <a:cs typeface="Calibri"/>
              </a:rPr>
              <a:t>Σκουλήκι:</a:t>
            </a:r>
            <a:r>
              <a:rPr sz="1250" b="1" spc="6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είναι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επίσης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ένας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αυτοαναπαραγόμενος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κώδικας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προγραμματισμού,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αλλά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χωρίς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ανάγκη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ανθρώπινης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παρέμβασης.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•"/>
            </a:pPr>
            <a:endParaRPr sz="900">
              <a:latin typeface="Calibri"/>
              <a:cs typeface="Calibri"/>
            </a:endParaRPr>
          </a:p>
          <a:p>
            <a:pPr marL="103505" marR="90170" indent="-91440">
              <a:lnSpc>
                <a:spcPct val="100000"/>
              </a:lnSpc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b="1" spc="80" dirty="0">
                <a:latin typeface="Calibri"/>
                <a:cs typeface="Calibri"/>
              </a:rPr>
              <a:t>Trojan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κρυφή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b="1" spc="100" dirty="0">
                <a:latin typeface="Calibri"/>
                <a:cs typeface="Calibri"/>
              </a:rPr>
              <a:t>πρόσβαση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90" dirty="0">
                <a:latin typeface="Calibri"/>
                <a:cs typeface="Calibri"/>
              </a:rPr>
              <a:t>σε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90" dirty="0">
                <a:latin typeface="Calibri"/>
                <a:cs typeface="Calibri"/>
              </a:rPr>
              <a:t>σύστημα:</a:t>
            </a:r>
            <a:r>
              <a:rPr sz="1250" b="1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κρυφό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κακόβουλο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λογισμικό,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του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οποίου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οι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κώδικες </a:t>
            </a:r>
            <a:r>
              <a:rPr sz="1250" spc="90" dirty="0">
                <a:latin typeface="Calibri"/>
                <a:cs typeface="Calibri"/>
              </a:rPr>
              <a:t>προγραμματισμού </a:t>
            </a:r>
            <a:r>
              <a:rPr sz="1250" spc="85" dirty="0">
                <a:latin typeface="Calibri"/>
                <a:cs typeface="Calibri"/>
              </a:rPr>
              <a:t>δεν </a:t>
            </a:r>
            <a:r>
              <a:rPr sz="1250" spc="90" dirty="0">
                <a:latin typeface="Calibri"/>
                <a:cs typeface="Calibri"/>
              </a:rPr>
              <a:t>σε θέση να </a:t>
            </a:r>
            <a:r>
              <a:rPr sz="1250" spc="95" dirty="0">
                <a:latin typeface="Calibri"/>
                <a:cs typeface="Calibri"/>
              </a:rPr>
              <a:t>αυτοαναπαράγουν </a:t>
            </a:r>
            <a:r>
              <a:rPr sz="1250" spc="65" dirty="0">
                <a:latin typeface="Calibri"/>
                <a:cs typeface="Calibri"/>
              </a:rPr>
              <a:t>τις </a:t>
            </a:r>
            <a:r>
              <a:rPr sz="1250" spc="75" dirty="0">
                <a:latin typeface="Calibri"/>
                <a:cs typeface="Calibri"/>
              </a:rPr>
              <a:t>ενέργειές </a:t>
            </a:r>
            <a:r>
              <a:rPr sz="1250" spc="85" dirty="0">
                <a:latin typeface="Calibri"/>
                <a:cs typeface="Calibri"/>
              </a:rPr>
              <a:t>τους </a:t>
            </a:r>
            <a:r>
              <a:rPr sz="1250" spc="100" dirty="0">
                <a:latin typeface="Calibri"/>
                <a:cs typeface="Calibri"/>
              </a:rPr>
              <a:t>ή </a:t>
            </a:r>
            <a:r>
              <a:rPr sz="1250" spc="90" dirty="0">
                <a:latin typeface="Calibri"/>
                <a:cs typeface="Calibri"/>
              </a:rPr>
              <a:t>να 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μολύνουν </a:t>
            </a:r>
            <a:r>
              <a:rPr sz="1250" spc="95" dirty="0">
                <a:latin typeface="Calibri"/>
                <a:cs typeface="Calibri"/>
              </a:rPr>
              <a:t>άλλα </a:t>
            </a:r>
            <a:r>
              <a:rPr sz="1250" spc="90" dirty="0">
                <a:latin typeface="Calibri"/>
                <a:cs typeface="Calibri"/>
              </a:rPr>
              <a:t>προγράμματα, </a:t>
            </a:r>
            <a:r>
              <a:rPr sz="1250" spc="95" dirty="0">
                <a:latin typeface="Calibri"/>
                <a:cs typeface="Calibri"/>
              </a:rPr>
              <a:t>αλλά </a:t>
            </a:r>
            <a:r>
              <a:rPr sz="1250" spc="80" dirty="0">
                <a:latin typeface="Calibri"/>
                <a:cs typeface="Calibri"/>
              </a:rPr>
              <a:t>εκτελούνται και ελέγχονται </a:t>
            </a:r>
            <a:r>
              <a:rPr sz="1250" spc="75" dirty="0">
                <a:latin typeface="Calibri"/>
                <a:cs typeface="Calibri"/>
              </a:rPr>
              <a:t>εξ </a:t>
            </a:r>
            <a:r>
              <a:rPr sz="1250" spc="95" dirty="0">
                <a:latin typeface="Calibri"/>
                <a:cs typeface="Calibri"/>
              </a:rPr>
              <a:t>αποστάσεως </a:t>
            </a:r>
            <a:r>
              <a:rPr sz="1250" spc="100" dirty="0">
                <a:latin typeface="Calibri"/>
                <a:cs typeface="Calibri"/>
              </a:rPr>
              <a:t>από </a:t>
            </a:r>
            <a:r>
              <a:rPr sz="1250" spc="10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κακόβουλες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οντότητες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να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επιτύχουν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κλιμάκωση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προνομίων,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διαρροή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πληροφοριών,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τροποποίηση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υπηρεσιών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δεδομένων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κ.λπ.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850">
              <a:latin typeface="Calibri"/>
              <a:cs typeface="Calibri"/>
            </a:endParaRPr>
          </a:p>
          <a:p>
            <a:pPr marL="103505" marR="107314" indent="-91440" algn="just">
              <a:lnSpc>
                <a:spcPct val="100000"/>
              </a:lnSpc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b="1" spc="125" dirty="0">
                <a:latin typeface="Calibri"/>
                <a:cs typeface="Calibri"/>
              </a:rPr>
              <a:t>Ransomware: </a:t>
            </a:r>
            <a:r>
              <a:rPr sz="1250" spc="125" dirty="0">
                <a:latin typeface="Calibri"/>
                <a:cs typeface="Calibri"/>
              </a:rPr>
              <a:t>κακόβουλο </a:t>
            </a:r>
            <a:r>
              <a:rPr sz="1250" spc="110" dirty="0">
                <a:latin typeface="Calibri"/>
                <a:cs typeface="Calibri"/>
              </a:rPr>
              <a:t>λογισμικό </a:t>
            </a:r>
            <a:r>
              <a:rPr sz="1250" spc="125" dirty="0">
                <a:latin typeface="Calibri"/>
                <a:cs typeface="Calibri"/>
              </a:rPr>
              <a:t>προγραμματισμού </a:t>
            </a:r>
            <a:r>
              <a:rPr sz="1250" spc="135" dirty="0">
                <a:latin typeface="Calibri"/>
                <a:cs typeface="Calibri"/>
              </a:rPr>
              <a:t>που </a:t>
            </a:r>
            <a:r>
              <a:rPr sz="1250" spc="95" dirty="0">
                <a:latin typeface="Calibri"/>
                <a:cs typeface="Calibri"/>
              </a:rPr>
              <a:t>έχει </a:t>
            </a:r>
            <a:r>
              <a:rPr sz="1250" spc="105" dirty="0">
                <a:latin typeface="Calibri"/>
                <a:cs typeface="Calibri"/>
              </a:rPr>
              <a:t>σχεδιαστεί για </a:t>
            </a:r>
            <a:r>
              <a:rPr sz="1250" spc="125" dirty="0">
                <a:latin typeface="Calibri"/>
                <a:cs typeface="Calibri"/>
              </a:rPr>
              <a:t>να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εμποδίζει </a:t>
            </a:r>
            <a:r>
              <a:rPr sz="1250" spc="110" dirty="0">
                <a:latin typeface="Calibri"/>
                <a:cs typeface="Calibri"/>
              </a:rPr>
              <a:t>την </a:t>
            </a:r>
            <a:r>
              <a:rPr sz="1250" spc="130" dirty="0">
                <a:latin typeface="Calibri"/>
                <a:cs typeface="Calibri"/>
              </a:rPr>
              <a:t>πρόσβαση </a:t>
            </a:r>
            <a:r>
              <a:rPr sz="1250" spc="120" dirty="0">
                <a:latin typeface="Calibri"/>
                <a:cs typeface="Calibri"/>
              </a:rPr>
              <a:t>στο </a:t>
            </a:r>
            <a:r>
              <a:rPr sz="1250" spc="95" dirty="0">
                <a:latin typeface="Calibri"/>
                <a:cs typeface="Calibri"/>
              </a:rPr>
              <a:t>σύστημα έως </a:t>
            </a:r>
            <a:r>
              <a:rPr sz="1250" spc="90" dirty="0">
                <a:latin typeface="Calibri"/>
                <a:cs typeface="Calibri"/>
              </a:rPr>
              <a:t>ότου καταβληθούν λύτρα (απόκτηση του 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κλειδιού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συνόδου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των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όρων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κρυπτογράφησης).</a:t>
            </a:r>
            <a:endParaRPr sz="12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75"/>
              </a:spcBef>
              <a:buSzPct val="145454"/>
              <a:buFont typeface="Arial"/>
              <a:buChar char="•"/>
              <a:tabLst>
                <a:tab pos="396240" algn="l"/>
              </a:tabLst>
            </a:pPr>
            <a:r>
              <a:rPr sz="1100" spc="100" dirty="0">
                <a:latin typeface="Calibri"/>
                <a:cs typeface="Calibri"/>
              </a:rPr>
              <a:t>Η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τεχνική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επικεντρώνεται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στην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κρυπτογραφημένη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μεταφορά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πληροφοριών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στο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σύστημα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83937" y="5190807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2554" y="5360670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4850" y="2358072"/>
            <a:ext cx="990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1400" spc="-30" dirty="0">
                <a:latin typeface="Calibri"/>
                <a:cs typeface="Calibri"/>
              </a:rPr>
              <a:t>-</a:t>
            </a:r>
            <a:r>
              <a:rPr sz="140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33400" y="-67879"/>
            <a:ext cx="11627485" cy="6880225"/>
            <a:chOff x="561022" y="0"/>
            <a:chExt cx="11627485" cy="6880225"/>
          </a:xfrm>
        </p:grpSpPr>
        <p:sp>
          <p:nvSpPr>
            <p:cNvPr id="4" name="object 4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67372" y="1968817"/>
              <a:ext cx="11267440" cy="370840"/>
            </a:xfrm>
            <a:custGeom>
              <a:avLst/>
              <a:gdLst/>
              <a:ahLst/>
              <a:cxnLst/>
              <a:rect l="l" t="t" r="r" b="b"/>
              <a:pathLst>
                <a:path w="11267440" h="370839">
                  <a:moveTo>
                    <a:pt x="11267122" y="0"/>
                  </a:moveTo>
                  <a:lnTo>
                    <a:pt x="0" y="0"/>
                  </a:lnTo>
                  <a:lnTo>
                    <a:pt x="0" y="370840"/>
                  </a:lnTo>
                  <a:lnTo>
                    <a:pt x="11267122" y="370840"/>
                  </a:lnTo>
                  <a:lnTo>
                    <a:pt x="1126712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7372" y="2339657"/>
              <a:ext cx="9190355" cy="731520"/>
            </a:xfrm>
            <a:custGeom>
              <a:avLst/>
              <a:gdLst/>
              <a:ahLst/>
              <a:cxnLst/>
              <a:rect l="l" t="t" r="r" b="b"/>
              <a:pathLst>
                <a:path w="9190355" h="731519">
                  <a:moveTo>
                    <a:pt x="9190355" y="0"/>
                  </a:moveTo>
                  <a:lnTo>
                    <a:pt x="0" y="0"/>
                  </a:lnTo>
                  <a:lnTo>
                    <a:pt x="0" y="731519"/>
                  </a:lnTo>
                  <a:lnTo>
                    <a:pt x="9190355" y="731519"/>
                  </a:lnTo>
                  <a:lnTo>
                    <a:pt x="9190355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57727" y="2339657"/>
              <a:ext cx="2076450" cy="731520"/>
            </a:xfrm>
            <a:custGeom>
              <a:avLst/>
              <a:gdLst/>
              <a:ahLst/>
              <a:cxnLst/>
              <a:rect l="l" t="t" r="r" b="b"/>
              <a:pathLst>
                <a:path w="2076450" h="731519">
                  <a:moveTo>
                    <a:pt x="2076450" y="0"/>
                  </a:moveTo>
                  <a:lnTo>
                    <a:pt x="0" y="0"/>
                  </a:lnTo>
                  <a:lnTo>
                    <a:pt x="0" y="731519"/>
                  </a:lnTo>
                  <a:lnTo>
                    <a:pt x="2076450" y="731519"/>
                  </a:lnTo>
                  <a:lnTo>
                    <a:pt x="2076450" y="0"/>
                  </a:lnTo>
                  <a:close/>
                </a:path>
              </a:pathLst>
            </a:custGeom>
            <a:solidFill>
              <a:srgbClr val="F2A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7372" y="3071177"/>
              <a:ext cx="9190355" cy="370840"/>
            </a:xfrm>
            <a:custGeom>
              <a:avLst/>
              <a:gdLst/>
              <a:ahLst/>
              <a:cxnLst/>
              <a:rect l="l" t="t" r="r" b="b"/>
              <a:pathLst>
                <a:path w="9190355" h="370839">
                  <a:moveTo>
                    <a:pt x="9190355" y="0"/>
                  </a:moveTo>
                  <a:lnTo>
                    <a:pt x="0" y="0"/>
                  </a:lnTo>
                  <a:lnTo>
                    <a:pt x="0" y="370839"/>
                  </a:lnTo>
                  <a:lnTo>
                    <a:pt x="9190355" y="370839"/>
                  </a:lnTo>
                  <a:lnTo>
                    <a:pt x="9190355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757727" y="3071177"/>
              <a:ext cx="2076450" cy="370840"/>
            </a:xfrm>
            <a:custGeom>
              <a:avLst/>
              <a:gdLst/>
              <a:ahLst/>
              <a:cxnLst/>
              <a:rect l="l" t="t" r="r" b="b"/>
              <a:pathLst>
                <a:path w="2076450" h="370839">
                  <a:moveTo>
                    <a:pt x="2076450" y="0"/>
                  </a:moveTo>
                  <a:lnTo>
                    <a:pt x="0" y="0"/>
                  </a:lnTo>
                  <a:lnTo>
                    <a:pt x="0" y="370839"/>
                  </a:lnTo>
                  <a:lnTo>
                    <a:pt x="2076450" y="370839"/>
                  </a:lnTo>
                  <a:lnTo>
                    <a:pt x="2076450" y="0"/>
                  </a:lnTo>
                  <a:close/>
                </a:path>
              </a:pathLst>
            </a:custGeom>
            <a:solidFill>
              <a:srgbClr val="F2A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7372" y="3442017"/>
              <a:ext cx="9190355" cy="731520"/>
            </a:xfrm>
            <a:custGeom>
              <a:avLst/>
              <a:gdLst/>
              <a:ahLst/>
              <a:cxnLst/>
              <a:rect l="l" t="t" r="r" b="b"/>
              <a:pathLst>
                <a:path w="9190355" h="731520">
                  <a:moveTo>
                    <a:pt x="9190355" y="0"/>
                  </a:moveTo>
                  <a:lnTo>
                    <a:pt x="0" y="0"/>
                  </a:lnTo>
                  <a:lnTo>
                    <a:pt x="0" y="731520"/>
                  </a:lnTo>
                  <a:lnTo>
                    <a:pt x="9190355" y="731520"/>
                  </a:lnTo>
                  <a:lnTo>
                    <a:pt x="9190355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757727" y="3442017"/>
              <a:ext cx="2076450" cy="731520"/>
            </a:xfrm>
            <a:custGeom>
              <a:avLst/>
              <a:gdLst/>
              <a:ahLst/>
              <a:cxnLst/>
              <a:rect l="l" t="t" r="r" b="b"/>
              <a:pathLst>
                <a:path w="2076450" h="731520">
                  <a:moveTo>
                    <a:pt x="2076450" y="0"/>
                  </a:moveTo>
                  <a:lnTo>
                    <a:pt x="0" y="0"/>
                  </a:lnTo>
                  <a:lnTo>
                    <a:pt x="0" y="731520"/>
                  </a:lnTo>
                  <a:lnTo>
                    <a:pt x="2076450" y="731520"/>
                  </a:lnTo>
                  <a:lnTo>
                    <a:pt x="2076450" y="0"/>
                  </a:lnTo>
                  <a:close/>
                </a:path>
              </a:pathLst>
            </a:custGeom>
            <a:solidFill>
              <a:srgbClr val="F2A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7372" y="4173537"/>
              <a:ext cx="9891395" cy="518159"/>
            </a:xfrm>
            <a:custGeom>
              <a:avLst/>
              <a:gdLst/>
              <a:ahLst/>
              <a:cxnLst/>
              <a:rect l="l" t="t" r="r" b="b"/>
              <a:pathLst>
                <a:path w="9891395" h="518160">
                  <a:moveTo>
                    <a:pt x="9891395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9891395" y="518160"/>
                  </a:lnTo>
                  <a:lnTo>
                    <a:pt x="9891395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458767" y="4173537"/>
              <a:ext cx="1376045" cy="518159"/>
            </a:xfrm>
            <a:custGeom>
              <a:avLst/>
              <a:gdLst/>
              <a:ahLst/>
              <a:cxnLst/>
              <a:rect l="l" t="t" r="r" b="b"/>
              <a:pathLst>
                <a:path w="1376045" h="518160">
                  <a:moveTo>
                    <a:pt x="1375727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1375727" y="518160"/>
                  </a:lnTo>
                  <a:lnTo>
                    <a:pt x="1375727" y="0"/>
                  </a:lnTo>
                  <a:close/>
                </a:path>
              </a:pathLst>
            </a:custGeom>
            <a:solidFill>
              <a:srgbClr val="F2A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66670" y="1962467"/>
              <a:ext cx="8706485" cy="2735580"/>
            </a:xfrm>
            <a:custGeom>
              <a:avLst/>
              <a:gdLst/>
              <a:ahLst/>
              <a:cxnLst/>
              <a:rect l="l" t="t" r="r" b="b"/>
              <a:pathLst>
                <a:path w="8706485" h="2735579">
                  <a:moveTo>
                    <a:pt x="0" y="0"/>
                  </a:moveTo>
                  <a:lnTo>
                    <a:pt x="0" y="2735580"/>
                  </a:lnTo>
                </a:path>
                <a:path w="8706485" h="2735579">
                  <a:moveTo>
                    <a:pt x="6043295" y="0"/>
                  </a:moveTo>
                  <a:lnTo>
                    <a:pt x="6043295" y="2735580"/>
                  </a:lnTo>
                </a:path>
                <a:path w="8706485" h="2735579">
                  <a:moveTo>
                    <a:pt x="6349047" y="0"/>
                  </a:moveTo>
                  <a:lnTo>
                    <a:pt x="6349047" y="2735580"/>
                  </a:lnTo>
                </a:path>
                <a:path w="8706485" h="2735579">
                  <a:moveTo>
                    <a:pt x="6642100" y="0"/>
                  </a:moveTo>
                  <a:lnTo>
                    <a:pt x="6642100" y="2735580"/>
                  </a:lnTo>
                </a:path>
                <a:path w="8706485" h="2735579">
                  <a:moveTo>
                    <a:pt x="6916737" y="0"/>
                  </a:moveTo>
                  <a:lnTo>
                    <a:pt x="6916737" y="2735580"/>
                  </a:lnTo>
                </a:path>
                <a:path w="8706485" h="2735579">
                  <a:moveTo>
                    <a:pt x="7191057" y="0"/>
                  </a:moveTo>
                  <a:lnTo>
                    <a:pt x="7191057" y="2735580"/>
                  </a:lnTo>
                </a:path>
                <a:path w="8706485" h="2735579">
                  <a:moveTo>
                    <a:pt x="7892097" y="0"/>
                  </a:moveTo>
                  <a:lnTo>
                    <a:pt x="7892097" y="2735580"/>
                  </a:lnTo>
                </a:path>
                <a:path w="8706485" h="2735579">
                  <a:moveTo>
                    <a:pt x="8706167" y="0"/>
                  </a:moveTo>
                  <a:lnTo>
                    <a:pt x="8706167" y="273558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1022" y="2339657"/>
              <a:ext cx="11280140" cy="0"/>
            </a:xfrm>
            <a:custGeom>
              <a:avLst/>
              <a:gdLst/>
              <a:ahLst/>
              <a:cxnLst/>
              <a:rect l="l" t="t" r="r" b="b"/>
              <a:pathLst>
                <a:path w="11280140">
                  <a:moveTo>
                    <a:pt x="0" y="0"/>
                  </a:moveTo>
                  <a:lnTo>
                    <a:pt x="11279822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1022" y="1962467"/>
              <a:ext cx="11280140" cy="2735580"/>
            </a:xfrm>
            <a:custGeom>
              <a:avLst/>
              <a:gdLst/>
              <a:ahLst/>
              <a:cxnLst/>
              <a:rect l="l" t="t" r="r" b="b"/>
              <a:pathLst>
                <a:path w="11280140" h="2735579">
                  <a:moveTo>
                    <a:pt x="0" y="1108710"/>
                  </a:moveTo>
                  <a:lnTo>
                    <a:pt x="11279822" y="1108710"/>
                  </a:lnTo>
                </a:path>
                <a:path w="11280140" h="2735579">
                  <a:moveTo>
                    <a:pt x="0" y="1479550"/>
                  </a:moveTo>
                  <a:lnTo>
                    <a:pt x="11279822" y="1479550"/>
                  </a:lnTo>
                </a:path>
                <a:path w="11280140" h="2735579">
                  <a:moveTo>
                    <a:pt x="0" y="2211070"/>
                  </a:moveTo>
                  <a:lnTo>
                    <a:pt x="11279822" y="2211070"/>
                  </a:lnTo>
                </a:path>
                <a:path w="11280140" h="2735579">
                  <a:moveTo>
                    <a:pt x="6350" y="0"/>
                  </a:moveTo>
                  <a:lnTo>
                    <a:pt x="6350" y="2735580"/>
                  </a:lnTo>
                </a:path>
                <a:path w="11280140" h="2735579">
                  <a:moveTo>
                    <a:pt x="11273472" y="0"/>
                  </a:moveTo>
                  <a:lnTo>
                    <a:pt x="11273472" y="2735580"/>
                  </a:lnTo>
                </a:path>
                <a:path w="11280140" h="2735579">
                  <a:moveTo>
                    <a:pt x="0" y="6350"/>
                  </a:moveTo>
                  <a:lnTo>
                    <a:pt x="11279822" y="6350"/>
                  </a:lnTo>
                </a:path>
                <a:path w="11280140" h="2735579">
                  <a:moveTo>
                    <a:pt x="0" y="2729230"/>
                  </a:moveTo>
                  <a:lnTo>
                    <a:pt x="11279822" y="272923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758044" y="1604327"/>
            <a:ext cx="2076450" cy="339725"/>
          </a:xfrm>
          <a:prstGeom prst="rect">
            <a:avLst/>
          </a:prstGeom>
          <a:solidFill>
            <a:srgbClr val="67170E"/>
          </a:solidFill>
        </p:spPr>
        <p:txBody>
          <a:bodyPr vert="horz" wrap="square" lIns="0" tIns="8001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30"/>
              </a:spcBef>
            </a:pP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Επιδρά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τελική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επίπτωση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5794" y="2424112"/>
            <a:ext cx="9232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70" dirty="0">
                <a:latin typeface="Calibri"/>
                <a:cs typeface="Calibri"/>
              </a:rPr>
              <a:t>Data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55" dirty="0">
                <a:latin typeface="Calibri"/>
                <a:cs typeface="Calibri"/>
              </a:rPr>
              <a:t>Injection)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4268" y="3194434"/>
            <a:ext cx="14865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75" dirty="0">
                <a:latin typeface="Calibri"/>
                <a:cs typeface="Calibri"/>
              </a:rPr>
              <a:t>Αθόρυβες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επιθέσεις</a:t>
            </a:r>
            <a:r>
              <a:rPr sz="1000" b="1" spc="10" dirty="0">
                <a:latin typeface="Calibri"/>
                <a:cs typeface="Calibri"/>
              </a:rPr>
              <a:t> </a:t>
            </a:r>
            <a:r>
              <a:rPr sz="1000" b="1" spc="65" dirty="0">
                <a:latin typeface="Calibri"/>
                <a:cs typeface="Calibri"/>
              </a:rPr>
              <a:t>FDI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4124" y="3796623"/>
            <a:ext cx="15011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65" dirty="0">
                <a:latin typeface="Calibri"/>
                <a:cs typeface="Calibri"/>
              </a:rPr>
              <a:t>κακόβουλου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λογισμικού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2150" y="4317364"/>
            <a:ext cx="12585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70" dirty="0">
                <a:latin typeface="Calibri"/>
                <a:cs typeface="Calibri"/>
              </a:rPr>
              <a:t>Κοινωνική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μηχανική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5794" y="1640840"/>
            <a:ext cx="3833495" cy="534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075" indent="-16065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219075" algn="l"/>
              </a:tabLst>
            </a:pPr>
            <a:r>
              <a:rPr sz="1400" spc="95" dirty="0">
                <a:latin typeface="Calibri"/>
                <a:cs typeface="Calibri"/>
              </a:rPr>
              <a:t>Οι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πρόσφατες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απειλές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περιλαμβάνουν: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2011680" algn="l"/>
              </a:tabLst>
            </a:pPr>
            <a:r>
              <a:rPr sz="1100" b="1" spc="50" dirty="0">
                <a:solidFill>
                  <a:srgbClr val="FFFFFF"/>
                </a:solidFill>
                <a:latin typeface="Calibri"/>
                <a:cs typeface="Calibri"/>
              </a:rPr>
              <a:t>Τρέχουσες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 απειλές	</a:t>
            </a: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Περιγραφή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5794" y="2275522"/>
            <a:ext cx="76136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11680" algn="l"/>
              </a:tabLst>
            </a:pPr>
            <a:r>
              <a:rPr sz="1000" b="1" spc="65" dirty="0">
                <a:latin typeface="Calibri"/>
                <a:cs typeface="Calibri"/>
              </a:rPr>
              <a:t>Επιθέσεις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65" dirty="0">
                <a:latin typeface="Calibri"/>
                <a:cs typeface="Calibri"/>
              </a:rPr>
              <a:t>FDI</a:t>
            </a:r>
            <a:r>
              <a:rPr sz="1000" b="1" spc="35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False	</a:t>
            </a:r>
            <a:r>
              <a:rPr sz="1000" spc="70" dirty="0">
                <a:latin typeface="Calibri"/>
                <a:cs typeface="Calibri"/>
              </a:rPr>
              <a:t>Οποιαδήποτε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παραποίηση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σχετικά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κατάσταση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ελέγχου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για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μεταβολή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απόδοσης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45410" y="2424112"/>
            <a:ext cx="5657215" cy="32639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170"/>
              </a:lnSpc>
              <a:spcBef>
                <a:spcPts val="160"/>
              </a:spcBef>
            </a:pP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υποδομής.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Αυτό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μπορεί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να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κυμαίνεται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από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παραποίηση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πακέτων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δεδομένων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C&amp;C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για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εισαγωγή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ψεύτικων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μετρήσεων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μετρητών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στις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εκτιμήσεις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κατάστασης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69104" y="3133714"/>
            <a:ext cx="29400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Οποιαδήποτε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δράση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ΑΞΕ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αλλά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μυστικό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τρόπο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685165" y="3763476"/>
            <a:ext cx="5828030" cy="7270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67945">
              <a:lnSpc>
                <a:spcPts val="1170"/>
              </a:lnSpc>
              <a:spcBef>
                <a:spcPts val="160"/>
              </a:spcBef>
            </a:pPr>
            <a:r>
              <a:rPr sz="1000" spc="40" dirty="0">
                <a:latin typeface="Calibri"/>
                <a:cs typeface="Calibri"/>
              </a:rPr>
              <a:t>Λογισμικό</a:t>
            </a:r>
            <a:r>
              <a:rPr sz="1000" spc="1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που</a:t>
            </a:r>
            <a:r>
              <a:rPr sz="1000" spc="1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αποσκοπεί</a:t>
            </a:r>
            <a:r>
              <a:rPr sz="1000" spc="1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στη</a:t>
            </a:r>
            <a:r>
              <a:rPr sz="1000" spc="1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χειραγώγηση</a:t>
            </a:r>
            <a:r>
              <a:rPr sz="1000" spc="12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της</a:t>
            </a:r>
            <a:r>
              <a:rPr sz="1000" spc="12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κανονικής</a:t>
            </a:r>
            <a:r>
              <a:rPr sz="1000" spc="13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λειτουργίας</a:t>
            </a:r>
            <a:r>
              <a:rPr sz="1000" spc="1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των</a:t>
            </a:r>
            <a:r>
              <a:rPr sz="1000" spc="1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συστημάτων,</a:t>
            </a:r>
            <a:r>
              <a:rPr sz="1000" spc="1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χωρίς</a:t>
            </a:r>
            <a:r>
              <a:rPr sz="1000" spc="1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τη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γνώση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ή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την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άδεια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των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χρηστών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που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είναι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κάτοχοι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των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συστημάτων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αυτών.</a:t>
            </a:r>
            <a:endParaRPr sz="1000" dirty="0">
              <a:latin typeface="Calibri"/>
              <a:cs typeface="Calibri"/>
            </a:endParaRPr>
          </a:p>
          <a:p>
            <a:pPr marL="12700" marR="5080">
              <a:lnSpc>
                <a:spcPts val="1130"/>
              </a:lnSpc>
              <a:spcBef>
                <a:spcPts val="885"/>
              </a:spcBef>
            </a:pPr>
            <a:r>
              <a:rPr sz="1000" spc="60" dirty="0">
                <a:latin typeface="Calibri"/>
                <a:cs typeface="Calibri"/>
              </a:rPr>
              <a:t>Τεχνικές</a:t>
            </a:r>
            <a:r>
              <a:rPr sz="1000" spc="26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ψυχολογικής</a:t>
            </a:r>
            <a:r>
              <a:rPr sz="1000" spc="254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αποκάλυψης</a:t>
            </a:r>
            <a:r>
              <a:rPr sz="1000" spc="254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ευαίσθητων</a:t>
            </a:r>
            <a:r>
              <a:rPr sz="1000" spc="26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πληροφοριών</a:t>
            </a:r>
            <a:r>
              <a:rPr sz="1000" spc="254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για</a:t>
            </a:r>
            <a:r>
              <a:rPr sz="1000" spc="26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δοκιμές</a:t>
            </a:r>
            <a:r>
              <a:rPr sz="1000" spc="26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διείσδυσης</a:t>
            </a:r>
            <a:r>
              <a:rPr sz="1000" spc="26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ή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εισβολής,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όπως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διαπιστευτήρια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ασφαλείας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ή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τρόπος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πρόσβασης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693150" y="1980247"/>
            <a:ext cx="10731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1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27794" y="1980247"/>
            <a:ext cx="6159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273540" y="1980247"/>
            <a:ext cx="1003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13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551034" y="1980247"/>
            <a:ext cx="10731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1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015412" y="2297112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015412" y="2966402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715537" y="3713368"/>
            <a:ext cx="9588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1150" algn="l"/>
                <a:tab pos="594995" algn="l"/>
                <a:tab pos="869315" algn="l"/>
              </a:tabLst>
            </a:pPr>
            <a:r>
              <a:rPr sz="1000" spc="75" dirty="0">
                <a:latin typeface="Calibri"/>
                <a:cs typeface="Calibri"/>
              </a:rPr>
              <a:t>X	X	X	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273540" y="4283751"/>
            <a:ext cx="3759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000" spc="75" dirty="0">
                <a:latin typeface="Calibri"/>
                <a:cs typeface="Calibri"/>
              </a:rPr>
              <a:t>X	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021094" y="3014864"/>
            <a:ext cx="198120" cy="833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r>
              <a:rPr sz="1000" spc="-70" dirty="0">
                <a:latin typeface="Calibri"/>
                <a:cs typeface="Calibri"/>
              </a:rPr>
              <a:t> </a:t>
            </a:r>
            <a:endParaRPr lang="en-US" sz="1000" spc="-7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000" spc="-7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000" spc="-7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000" spc="-7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800678" y="3016224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791507" y="3642961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800678" y="4259579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860597" y="1980247"/>
            <a:ext cx="1899285" cy="494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676275" algn="l"/>
                <a:tab pos="1490980" algn="l"/>
              </a:tabLst>
            </a:pP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Ενέργεια	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Έλεγχος	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Χρήστης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 marL="47625" algn="ctr">
              <a:lnSpc>
                <a:spcPct val="100000"/>
              </a:lnSpc>
              <a:spcBef>
                <a:spcPts val="495"/>
              </a:spcBef>
              <a:tabLst>
                <a:tab pos="785495" algn="l"/>
                <a:tab pos="1492885" algn="l"/>
              </a:tabLst>
            </a:pPr>
            <a:r>
              <a:rPr sz="1000" spc="75" dirty="0">
                <a:latin typeface="Calibri"/>
                <a:cs typeface="Calibri"/>
              </a:rPr>
              <a:t>X	X	X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502866" y="3081370"/>
            <a:ext cx="198120" cy="833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lang="en-US" sz="1000" spc="75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000" spc="75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000" spc="75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000" spc="75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1485772" y="4275837"/>
            <a:ext cx="101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latin typeface="Calibri"/>
                <a:cs typeface="Calibri"/>
              </a:rPr>
              <a:t>X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05199" y="5248325"/>
            <a:ext cx="55289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SzPct val="145454"/>
              <a:buFont typeface="Arial"/>
              <a:buChar char="•"/>
              <a:tabLst>
                <a:tab pos="195580" algn="l"/>
              </a:tabLst>
            </a:pPr>
            <a:r>
              <a:rPr sz="1100" spc="80" dirty="0">
                <a:latin typeface="Calibri"/>
                <a:cs typeface="Calibri"/>
              </a:rPr>
              <a:t>Υπάρχουν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πολλές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τεχνικές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για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την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απόκτηση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προσωπικών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πληροφοριών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όπως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τα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48278" y="5413108"/>
            <a:ext cx="7366000" cy="95821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952500" marR="5080">
              <a:lnSpc>
                <a:spcPts val="1300"/>
              </a:lnSpc>
              <a:spcBef>
                <a:spcPts val="160"/>
              </a:spcBef>
            </a:pPr>
            <a:r>
              <a:rPr sz="1100" spc="70" dirty="0">
                <a:latin typeface="Calibri"/>
                <a:cs typeface="Calibri"/>
              </a:rPr>
              <a:t>διαπιστευτήρια: </a:t>
            </a:r>
            <a:r>
              <a:rPr sz="1100" b="1" spc="70" dirty="0">
                <a:latin typeface="Calibri"/>
                <a:cs typeface="Calibri"/>
              </a:rPr>
              <a:t>phishing / </a:t>
            </a:r>
            <a:r>
              <a:rPr sz="1100" spc="70" dirty="0">
                <a:latin typeface="Calibri"/>
                <a:cs typeface="Calibri"/>
              </a:rPr>
              <a:t>spear </a:t>
            </a:r>
            <a:r>
              <a:rPr sz="1100" b="1" spc="70" dirty="0">
                <a:latin typeface="Calibri"/>
                <a:cs typeface="Calibri"/>
              </a:rPr>
              <a:t>phishing </a:t>
            </a:r>
            <a:r>
              <a:rPr sz="1100" b="1" spc="85" dirty="0">
                <a:latin typeface="Calibri"/>
                <a:cs typeface="Calibri"/>
              </a:rPr>
              <a:t>(μέσω </a:t>
            </a:r>
            <a:r>
              <a:rPr sz="1100" spc="75" dirty="0">
                <a:latin typeface="Calibri"/>
                <a:cs typeface="Calibri"/>
              </a:rPr>
              <a:t>ηλεκτρονικού </a:t>
            </a:r>
            <a:r>
              <a:rPr sz="1100" spc="70" dirty="0">
                <a:latin typeface="Calibri"/>
                <a:cs typeface="Calibri"/>
              </a:rPr>
              <a:t>ταχυδρομείου), </a:t>
            </a:r>
            <a:r>
              <a:rPr sz="1100" spc="60" dirty="0">
                <a:latin typeface="Calibri"/>
                <a:cs typeface="Calibri"/>
              </a:rPr>
              <a:t>vishing </a:t>
            </a:r>
            <a:r>
              <a:rPr sz="1100" spc="80" dirty="0">
                <a:latin typeface="Calibri"/>
                <a:cs typeface="Calibri"/>
              </a:rPr>
              <a:t>(μέσω 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τηλεφώνου),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HTTPS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phishing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(προώθηση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σε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ψεύτικο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ιστότοπο),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pharming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(κακόβουλο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λογισμικό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που </a:t>
            </a:r>
            <a:r>
              <a:rPr sz="1100" spc="80" dirty="0">
                <a:latin typeface="Calibri"/>
                <a:cs typeface="Calibri"/>
              </a:rPr>
              <a:t>προωθεί </a:t>
            </a:r>
            <a:r>
              <a:rPr sz="1100" b="1" spc="75" dirty="0">
                <a:latin typeface="Calibri"/>
                <a:cs typeface="Calibri"/>
              </a:rPr>
              <a:t>το </a:t>
            </a:r>
            <a:r>
              <a:rPr sz="1100" b="1" spc="90" dirty="0">
                <a:latin typeface="Calibri"/>
                <a:cs typeface="Calibri"/>
              </a:rPr>
              <a:t>θύμα </a:t>
            </a:r>
            <a:r>
              <a:rPr sz="1100" b="1" spc="80" dirty="0">
                <a:latin typeface="Calibri"/>
                <a:cs typeface="Calibri"/>
              </a:rPr>
              <a:t>σε </a:t>
            </a:r>
            <a:r>
              <a:rPr sz="1100" spc="75" dirty="0">
                <a:latin typeface="Calibri"/>
                <a:cs typeface="Calibri"/>
              </a:rPr>
              <a:t>ψεύτικο </a:t>
            </a:r>
            <a:r>
              <a:rPr sz="1100" spc="65" dirty="0">
                <a:latin typeface="Calibri"/>
                <a:cs typeface="Calibri"/>
              </a:rPr>
              <a:t>ιστότοπο), angler phishing </a:t>
            </a:r>
            <a:r>
              <a:rPr sz="1100" spc="70" dirty="0">
                <a:latin typeface="Calibri"/>
                <a:cs typeface="Calibri"/>
              </a:rPr>
              <a:t>(ψεύτικες </a:t>
            </a:r>
            <a:r>
              <a:rPr sz="1100" spc="75" dirty="0">
                <a:latin typeface="Calibri"/>
                <a:cs typeface="Calibri"/>
              </a:rPr>
              <a:t>δημοσιεύσεις στα </a:t>
            </a:r>
            <a:r>
              <a:rPr sz="1100" spc="80" dirty="0">
                <a:latin typeface="Calibri"/>
                <a:cs typeface="Calibri"/>
              </a:rPr>
              <a:t>μέσα 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επικοινωνίας)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κ.λπ.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500" spc="30" dirty="0">
                <a:latin typeface="Calibri"/>
                <a:cs typeface="Calibri"/>
              </a:rPr>
              <a:t>Πηγή: </a:t>
            </a:r>
            <a:r>
              <a:rPr sz="500" spc="35" dirty="0">
                <a:latin typeface="Calibri"/>
                <a:cs typeface="Calibri"/>
              </a:rPr>
              <a:t>ENISA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(Ευρωπαϊκή Υπηρεσία </a:t>
            </a:r>
            <a:r>
              <a:rPr sz="500" spc="30" dirty="0">
                <a:latin typeface="Calibri"/>
                <a:cs typeface="Calibri"/>
              </a:rPr>
              <a:t>Κυβερνοασφάλειας),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"ENISA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Threat</a:t>
            </a:r>
            <a:r>
              <a:rPr sz="500" spc="3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Landscape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2023",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2023,</a:t>
            </a:r>
            <a:r>
              <a:rPr sz="500" spc="35" dirty="0">
                <a:latin typeface="Calibri"/>
                <a:cs typeface="Calibri"/>
              </a:rPr>
              <a:t> </a:t>
            </a:r>
            <a:r>
              <a:rPr sz="500" spc="10" dirty="0">
                <a:latin typeface="Calibri"/>
                <a:cs typeface="Calibri"/>
              </a:rPr>
              <a:t>https://</a:t>
            </a:r>
            <a:r>
              <a:rPr sz="500" spc="10" dirty="0">
                <a:latin typeface="Calibri"/>
                <a:cs typeface="Calibri"/>
                <a:hlinkClick r:id="rId4"/>
              </a:rPr>
              <a:t>www.</a:t>
            </a:r>
            <a:r>
              <a:rPr sz="500" spc="1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.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europa.eu/publications/enisa-threat-landscap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e-2023</a:t>
            </a:r>
            <a:r>
              <a:rPr sz="500" spc="10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endParaRPr sz="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500" spc="30" dirty="0">
                <a:latin typeface="Calibri"/>
                <a:cs typeface="Calibri"/>
              </a:rPr>
              <a:t>Πηγή: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FORTINET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(εταιρεία</a:t>
            </a:r>
            <a:r>
              <a:rPr sz="500" spc="5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κυβερνοασφάλειας</a:t>
            </a:r>
            <a:r>
              <a:rPr sz="500" spc="5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),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τύποι </a:t>
            </a:r>
            <a:r>
              <a:rPr sz="500" spc="6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phishing,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διαφορετικοί</a:t>
            </a:r>
            <a:r>
              <a:rPr sz="500" spc="5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τύποι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επιθέσεων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https://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www.fortinet.com/resources/cyberglossary/types-of-phishi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ng-attacks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,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2024</a:t>
            </a:r>
            <a:endParaRPr sz="500" dirty="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177587" y="5613717"/>
            <a:ext cx="13335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2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750" spc="5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34943" y="6485622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758044" y="1604327"/>
            <a:ext cx="2076450" cy="334645"/>
          </a:xfrm>
          <a:prstGeom prst="rect">
            <a:avLst/>
          </a:prstGeom>
          <a:solidFill>
            <a:srgbClr val="67170E"/>
          </a:solidFill>
        </p:spPr>
        <p:txBody>
          <a:bodyPr vert="horz" wrap="square" lIns="0" tIns="8001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30"/>
              </a:spcBef>
            </a:pP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Επιδρά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τελική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επίπτωση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640840"/>
            <a:ext cx="37877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95" dirty="0">
                <a:latin typeface="Calibri"/>
                <a:cs typeface="Calibri"/>
              </a:rPr>
              <a:t>Οι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πρόσφατες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απειλές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περιλαμβάνουν: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67055" y="1938654"/>
          <a:ext cx="11264262" cy="34543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8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2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04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40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13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1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Τρέχουσες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απειλές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1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Περιγραφή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850" b="1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Ενέργεια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85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Έλεγχος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R="400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Χρήστης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pPr marL="97790" marR="982344">
                        <a:lnSpc>
                          <a:spcPts val="1170"/>
                        </a:lnSpc>
                        <a:spcBef>
                          <a:spcPts val="45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Ε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πιθ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έ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σε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ις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DI  </a:t>
                      </a:r>
                      <a:r>
                        <a:rPr sz="1000" b="1" spc="60" dirty="0">
                          <a:latin typeface="Calibri"/>
                          <a:cs typeface="Calibri"/>
                        </a:rPr>
                        <a:t>False </a:t>
                      </a:r>
                      <a:r>
                        <a:rPr sz="1000" b="1" spc="70" dirty="0">
                          <a:latin typeface="Calibri"/>
                          <a:cs typeface="Calibri"/>
                        </a:rPr>
                        <a:t>Data </a:t>
                      </a:r>
                      <a:r>
                        <a:rPr sz="1000" b="1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55" dirty="0">
                          <a:latin typeface="Calibri"/>
                          <a:cs typeface="Calibri"/>
                        </a:rPr>
                        <a:t>Injection)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04165">
                        <a:lnSpc>
                          <a:spcPct val="95600"/>
                        </a:lnSpc>
                        <a:spcBef>
                          <a:spcPts val="430"/>
                        </a:spcBef>
                      </a:pPr>
                      <a:r>
                        <a:rPr sz="1000" spc="80" dirty="0">
                          <a:latin typeface="Arial"/>
                          <a:cs typeface="Arial"/>
                        </a:rPr>
                        <a:t>Οποιαδήποτε παραποίηση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σχετικά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με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την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κατάσταση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ελέγχου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για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τη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μεταβολή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της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απόδοσης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της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υποδομής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Αυτό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μπορεί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να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κυμαίνεται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90" dirty="0">
                          <a:latin typeface="Arial"/>
                          <a:cs typeface="Arial"/>
                        </a:rPr>
                        <a:t>από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την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παραποίηση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των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πακέτων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δεδομένων </a:t>
                      </a:r>
                      <a:r>
                        <a:rPr sz="1000" spc="85" dirty="0">
                          <a:latin typeface="Calibri"/>
                          <a:cs typeface="Calibri"/>
                        </a:rPr>
                        <a:t>C&amp;C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για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την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εισαγωγή ψεύτικων μετρήσεων μετρητών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στις εκτιμήσεις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κατάστασης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000" b="1" spc="55" dirty="0">
                          <a:latin typeface="Arial"/>
                          <a:cs typeface="Arial"/>
                        </a:rPr>
                        <a:t>Αθόρυβες</a:t>
                      </a:r>
                      <a:r>
                        <a:rPr sz="1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35" dirty="0">
                          <a:latin typeface="Arial"/>
                          <a:cs typeface="Arial"/>
                        </a:rPr>
                        <a:t>επιθέσεις</a:t>
                      </a:r>
                      <a:r>
                        <a:rPr sz="10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65" dirty="0">
                          <a:latin typeface="Arial"/>
                          <a:cs typeface="Arial"/>
                        </a:rPr>
                        <a:t>ΑΞΕ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000" spc="80" dirty="0">
                          <a:latin typeface="Arial"/>
                          <a:cs typeface="Arial"/>
                        </a:rPr>
                        <a:t>Οποιαδήποτε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5" dirty="0">
                          <a:latin typeface="Arial"/>
                          <a:cs typeface="Arial"/>
                        </a:rPr>
                        <a:t>δράση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95" dirty="0">
                          <a:latin typeface="Arial"/>
                          <a:cs typeface="Arial"/>
                        </a:rPr>
                        <a:t>ΑΞΕ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αλλά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με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μυστικό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τρόπο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-15" dirty="0">
                          <a:latin typeface="Arial"/>
                          <a:cs typeface="Arial"/>
                        </a:rPr>
                        <a:t>Κακόβ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ο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υλ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ο</a:t>
                      </a:r>
                      <a:r>
                        <a:rPr sz="10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λογισμικ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ό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96215">
                        <a:lnSpc>
                          <a:spcPts val="1170"/>
                        </a:lnSpc>
                        <a:spcBef>
                          <a:spcPts val="465"/>
                        </a:spcBef>
                      </a:pPr>
                      <a:r>
                        <a:rPr sz="1000" spc="45" dirty="0">
                          <a:latin typeface="Arial"/>
                          <a:cs typeface="Arial"/>
                        </a:rPr>
                        <a:t>Λογισμικό</a:t>
                      </a:r>
                      <a:r>
                        <a:rPr sz="1000" spc="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που</a:t>
                      </a:r>
                      <a:r>
                        <a:rPr sz="1000" spc="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αποσκοπεί</a:t>
                      </a:r>
                      <a:r>
                        <a:rPr sz="1000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στη</a:t>
                      </a:r>
                      <a:r>
                        <a:rPr sz="1000" spc="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χειραγώγηση</a:t>
                      </a:r>
                      <a:r>
                        <a:rPr sz="1000" spc="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της</a:t>
                      </a:r>
                      <a:r>
                        <a:rPr sz="1000" spc="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κανονικής</a:t>
                      </a:r>
                      <a:r>
                        <a:rPr sz="1000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0" dirty="0">
                          <a:latin typeface="Arial"/>
                          <a:cs typeface="Arial"/>
                        </a:rPr>
                        <a:t>λειτουργίας</a:t>
                      </a:r>
                      <a:r>
                        <a:rPr sz="1000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των</a:t>
                      </a:r>
                      <a:r>
                        <a:rPr sz="1000" spc="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συστημάτων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000" spc="-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χωρίς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τη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γνώση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ή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την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άδεια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των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χρηστών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που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35" dirty="0">
                          <a:latin typeface="Arial"/>
                          <a:cs typeface="Arial"/>
                        </a:rPr>
                        <a:t>είναι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κατεχόμενα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από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αυτά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0" dirty="0">
                          <a:latin typeface="Arial"/>
                          <a:cs typeface="Arial"/>
                        </a:rPr>
                        <a:t>τα</a:t>
                      </a:r>
                      <a:r>
                        <a:rPr sz="10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35" dirty="0">
                          <a:latin typeface="Arial"/>
                          <a:cs typeface="Arial"/>
                        </a:rPr>
                        <a:t>συστήματα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80" dirty="0">
                          <a:latin typeface="Arial"/>
                          <a:cs typeface="Arial"/>
                        </a:rPr>
                        <a:t>Κοινωνική</a:t>
                      </a:r>
                      <a:r>
                        <a:rPr sz="10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0" dirty="0">
                          <a:latin typeface="Arial"/>
                          <a:cs typeface="Arial"/>
                        </a:rPr>
                        <a:t>μηχανική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52425">
                        <a:lnSpc>
                          <a:spcPts val="1080"/>
                        </a:lnSpc>
                        <a:spcBef>
                          <a:spcPts val="535"/>
                        </a:spcBef>
                      </a:pPr>
                      <a:r>
                        <a:rPr sz="1000" spc="65" dirty="0">
                          <a:latin typeface="Arial"/>
                          <a:cs typeface="Arial"/>
                        </a:rPr>
                        <a:t>Τεχνικές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ψυχολογικής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αποκάλυψης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ευαίσθητων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πληροφοριών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για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δοκιμές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διείσδυσης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ή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εισβολής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90" dirty="0">
                          <a:latin typeface="Arial"/>
                          <a:cs typeface="Arial"/>
                        </a:rPr>
                        <a:t>όπως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διαπιστευτήρια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ασφαλείας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ή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τρόπος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5" dirty="0">
                          <a:latin typeface="Arial"/>
                          <a:cs typeface="Arial"/>
                        </a:rPr>
                        <a:t>πρόσβασης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pPr marL="97790" marR="396875">
                        <a:lnSpc>
                          <a:spcPts val="1140"/>
                        </a:lnSpc>
                        <a:spcBef>
                          <a:spcPts val="465"/>
                        </a:spcBef>
                      </a:pPr>
                      <a:r>
                        <a:rPr sz="1000" b="1" spc="80" dirty="0">
                          <a:latin typeface="Arial"/>
                          <a:cs typeface="Arial"/>
                        </a:rPr>
                        <a:t>Προηγμένες</a:t>
                      </a:r>
                      <a:r>
                        <a:rPr sz="10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5" dirty="0">
                          <a:latin typeface="Arial"/>
                          <a:cs typeface="Arial"/>
                        </a:rPr>
                        <a:t>επίμονες </a:t>
                      </a:r>
                      <a:r>
                        <a:rPr sz="1000" b="1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5" dirty="0">
                          <a:latin typeface="Arial"/>
                          <a:cs typeface="Arial"/>
                        </a:rPr>
                        <a:t>απειλές</a:t>
                      </a:r>
                      <a:r>
                        <a:rPr sz="1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65" dirty="0">
                          <a:latin typeface="Calibri"/>
                          <a:cs typeface="Calibri"/>
                        </a:rPr>
                        <a:t>(APT)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62585">
                        <a:lnSpc>
                          <a:spcPts val="1170"/>
                        </a:lnSpc>
                        <a:spcBef>
                          <a:spcPts val="465"/>
                        </a:spcBef>
                      </a:pPr>
                      <a:r>
                        <a:rPr sz="1000" spc="75" dirty="0">
                          <a:latin typeface="Arial"/>
                          <a:cs typeface="Arial"/>
                        </a:rPr>
                        <a:t>Μια 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APT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(Advanced 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Persistent 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Threat 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Προηγμένη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Επίμονη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Απειλή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είναι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μια εξελιγμένη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επίθεση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5" dirty="0">
                          <a:latin typeface="Arial"/>
                          <a:cs typeface="Arial"/>
                        </a:rPr>
                        <a:t>που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συνήθως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εκτελείται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90" dirty="0">
                          <a:latin typeface="Arial"/>
                          <a:cs typeface="Arial"/>
                        </a:rPr>
                        <a:t>από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πολυμήχανους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επιτιθέμενους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για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μεγάλο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χρονικό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διάστημα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στόχος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είναι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η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καταστροφή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κρίσιμων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συσκευών ή η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διαρροή ευαίσθητων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δεδομένων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1075689" y="5577840"/>
            <a:ext cx="6106160" cy="5226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94945" marR="5080" indent="-182880" algn="just">
              <a:lnSpc>
                <a:spcPts val="1300"/>
              </a:lnSpc>
              <a:spcBef>
                <a:spcPts val="160"/>
              </a:spcBef>
              <a:buSzPct val="145454"/>
              <a:buFont typeface="Arial"/>
              <a:buChar char="•"/>
              <a:tabLst>
                <a:tab pos="195580" algn="l"/>
              </a:tabLst>
            </a:pPr>
            <a:r>
              <a:rPr sz="1100" spc="75" dirty="0">
                <a:latin typeface="Calibri"/>
                <a:cs typeface="Calibri"/>
              </a:rPr>
              <a:t>Οι </a:t>
            </a:r>
            <a:r>
              <a:rPr sz="1100" spc="85" dirty="0">
                <a:latin typeface="Calibri"/>
                <a:cs typeface="Calibri"/>
              </a:rPr>
              <a:t>APT </a:t>
            </a:r>
            <a:r>
              <a:rPr sz="1100" spc="75" dirty="0">
                <a:latin typeface="Calibri"/>
                <a:cs typeface="Calibri"/>
              </a:rPr>
              <a:t>(Advanced </a:t>
            </a:r>
            <a:r>
              <a:rPr sz="1100" spc="65" dirty="0">
                <a:latin typeface="Calibri"/>
                <a:cs typeface="Calibri"/>
              </a:rPr>
              <a:t>Persistent </a:t>
            </a:r>
            <a:r>
              <a:rPr sz="1100" spc="70" dirty="0">
                <a:latin typeface="Calibri"/>
                <a:cs typeface="Calibri"/>
              </a:rPr>
              <a:t>Threat </a:t>
            </a:r>
            <a:r>
              <a:rPr sz="1100" spc="50" dirty="0">
                <a:latin typeface="Calibri"/>
                <a:cs typeface="Calibri"/>
              </a:rPr>
              <a:t>- </a:t>
            </a:r>
            <a:r>
              <a:rPr sz="1100" spc="80" dirty="0">
                <a:latin typeface="Calibri"/>
                <a:cs typeface="Calibri"/>
              </a:rPr>
              <a:t>Προηγμένη </a:t>
            </a:r>
            <a:r>
              <a:rPr sz="1100" spc="75" dirty="0">
                <a:latin typeface="Calibri"/>
                <a:cs typeface="Calibri"/>
              </a:rPr>
              <a:t>Επίμονη </a:t>
            </a:r>
            <a:r>
              <a:rPr sz="1100" spc="70" dirty="0">
                <a:latin typeface="Calibri"/>
                <a:cs typeface="Calibri"/>
              </a:rPr>
              <a:t>Απειλή) επικεντρώνονται </a:t>
            </a:r>
            <a:r>
              <a:rPr sz="1100" spc="75" dirty="0">
                <a:latin typeface="Calibri"/>
                <a:cs typeface="Calibri"/>
              </a:rPr>
              <a:t>στο 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συνδυασμό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πολλαπλών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φορέων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επίθεσης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που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περιλαμβάνουν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την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εκμετάλλευση 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b="1" spc="80" dirty="0">
                <a:latin typeface="Calibri"/>
                <a:cs typeface="Calibri"/>
              </a:rPr>
              <a:t>ευπαθειών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μηδενικής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ημέρας,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μαζί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με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τεχνικές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"μυστικότητας"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και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αποφυγής.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83937" y="6130925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6300787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447" y="0"/>
            <a:ext cx="5306060" cy="6880225"/>
            <a:chOff x="6882447" y="0"/>
            <a:chExt cx="5306060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84175" y="1429385"/>
            <a:ext cx="1576070" cy="1365885"/>
            <a:chOff x="384175" y="1429385"/>
            <a:chExt cx="1576070" cy="136588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3109" y="2130425"/>
              <a:ext cx="743585" cy="6645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75652" y="2152650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175" y="1429385"/>
              <a:ext cx="1575752" cy="7651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" y="1627505"/>
              <a:ext cx="1426527" cy="4114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4495" y="1450022"/>
              <a:ext cx="1496695" cy="688340"/>
            </a:xfrm>
            <a:custGeom>
              <a:avLst/>
              <a:gdLst/>
              <a:ahLst/>
              <a:cxnLst/>
              <a:rect l="l" t="t" r="r" b="b"/>
              <a:pathLst>
                <a:path w="1496695" h="688339">
                  <a:moveTo>
                    <a:pt x="1382077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4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89" y="617854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382077" y="688022"/>
                  </a:lnTo>
                  <a:lnTo>
                    <a:pt x="1426845" y="679132"/>
                  </a:lnTo>
                  <a:lnTo>
                    <a:pt x="1463040" y="654367"/>
                  </a:lnTo>
                  <a:lnTo>
                    <a:pt x="1487805" y="617854"/>
                  </a:lnTo>
                  <a:lnTo>
                    <a:pt x="1496695" y="573404"/>
                  </a:lnTo>
                  <a:lnTo>
                    <a:pt x="1496695" y="114617"/>
                  </a:lnTo>
                  <a:lnTo>
                    <a:pt x="1487805" y="70167"/>
                  </a:lnTo>
                  <a:lnTo>
                    <a:pt x="1463040" y="33654"/>
                  </a:lnTo>
                  <a:lnTo>
                    <a:pt x="1426845" y="8889"/>
                  </a:lnTo>
                  <a:lnTo>
                    <a:pt x="1382077" y="0"/>
                  </a:lnTo>
                  <a:close/>
                </a:path>
              </a:pathLst>
            </a:custGeom>
            <a:solidFill>
              <a:srgbClr val="EDAF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83982" y="2255520"/>
            <a:ext cx="1061085" cy="1246505"/>
            <a:chOff x="1383982" y="2255520"/>
            <a:chExt cx="1061085" cy="1246505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039" y="2840672"/>
              <a:ext cx="746760" cy="66135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86217" y="2861627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3982" y="2255520"/>
              <a:ext cx="1060767" cy="7680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81454" y="2456815"/>
              <a:ext cx="865505" cy="411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04937" y="2278380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80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5" y="33655"/>
                  </a:lnTo>
                  <a:lnTo>
                    <a:pt x="8890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90" y="617855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80" y="573405"/>
                  </a:lnTo>
                  <a:lnTo>
                    <a:pt x="982980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75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58695" y="2990214"/>
            <a:ext cx="1283335" cy="1350645"/>
            <a:chOff x="2258695" y="2990214"/>
            <a:chExt cx="1283335" cy="135064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84120" y="3676014"/>
              <a:ext cx="743584" cy="6645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06027" y="3698557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4" h="584200">
                  <a:moveTo>
                    <a:pt x="455930" y="292099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099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58695" y="2990214"/>
              <a:ext cx="1283334" cy="7651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92350" y="3188334"/>
              <a:ext cx="1219200" cy="41465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281237" y="3010852"/>
              <a:ext cx="1204595" cy="688340"/>
            </a:xfrm>
            <a:custGeom>
              <a:avLst/>
              <a:gdLst/>
              <a:ahLst/>
              <a:cxnLst/>
              <a:rect l="l" t="t" r="r" b="b"/>
              <a:pathLst>
                <a:path w="1204595" h="688339">
                  <a:moveTo>
                    <a:pt x="1089660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089660" y="688022"/>
                  </a:lnTo>
                  <a:lnTo>
                    <a:pt x="1134427" y="679132"/>
                  </a:lnTo>
                  <a:lnTo>
                    <a:pt x="1170939" y="654367"/>
                  </a:lnTo>
                  <a:lnTo>
                    <a:pt x="1195387" y="617855"/>
                  </a:lnTo>
                  <a:lnTo>
                    <a:pt x="1204595" y="573405"/>
                  </a:lnTo>
                  <a:lnTo>
                    <a:pt x="1204595" y="114617"/>
                  </a:lnTo>
                  <a:lnTo>
                    <a:pt x="1195387" y="70167"/>
                  </a:lnTo>
                  <a:lnTo>
                    <a:pt x="1170939" y="33655"/>
                  </a:lnTo>
                  <a:lnTo>
                    <a:pt x="1134427" y="8889"/>
                  </a:lnTo>
                  <a:lnTo>
                    <a:pt x="1089660" y="0"/>
                  </a:lnTo>
                  <a:close/>
                </a:path>
              </a:pathLst>
            </a:custGeom>
            <a:solidFill>
              <a:srgbClr val="FFA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3197542" y="3761104"/>
            <a:ext cx="1063625" cy="1350645"/>
            <a:chOff x="3197542" y="3761104"/>
            <a:chExt cx="1063625" cy="1350645"/>
          </a:xfrm>
        </p:grpSpPr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13429" y="4450079"/>
              <a:ext cx="743585" cy="66135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333749" y="447135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97542" y="3761104"/>
              <a:ext cx="1063624" cy="7680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97542" y="3794759"/>
              <a:ext cx="1063624" cy="74072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219449" y="3783647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4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89" y="617854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4"/>
                  </a:lnTo>
                  <a:lnTo>
                    <a:pt x="982979" y="573404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4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561F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4133215" y="4535487"/>
            <a:ext cx="2002789" cy="1539240"/>
            <a:chOff x="4133215" y="4535487"/>
            <a:chExt cx="2002789" cy="1539240"/>
          </a:xfrm>
        </p:grpSpPr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49102" y="5221287"/>
              <a:ext cx="746760" cy="66452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271962" y="5244465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36390" y="4535487"/>
              <a:ext cx="1060767" cy="76803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33215" y="4651375"/>
              <a:ext cx="1066800" cy="57594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157662" y="4556759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4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89" y="617854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4"/>
                  </a:lnTo>
                  <a:lnTo>
                    <a:pt x="982979" y="573404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4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5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74920" y="5306694"/>
              <a:ext cx="1060767" cy="76803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08575" y="5507672"/>
              <a:ext cx="993775" cy="41147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095875" y="5329555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A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62609" y="1727200"/>
            <a:ext cx="69278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Αναγνώριση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35889" y="6333807"/>
            <a:ext cx="4298315" cy="95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20"/>
              </a:lnSpc>
            </a:pPr>
            <a:r>
              <a:rPr sz="550" spc="35" dirty="0">
                <a:latin typeface="Calibri"/>
                <a:cs typeface="Calibri"/>
              </a:rPr>
              <a:t>through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Opinion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Dynamics",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European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Symposium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on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Research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Computer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Security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(ESORICS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2018)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vol.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11098,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pp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555-574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152187" y="6359207"/>
            <a:ext cx="184150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10"/>
              </a:lnSpc>
            </a:pPr>
            <a:r>
              <a:rPr sz="750" spc="55" dirty="0">
                <a:solidFill>
                  <a:srgbClr val="FFFFFF"/>
                </a:solidFill>
                <a:latin typeface="Calibri"/>
                <a:cs typeface="Calibri"/>
              </a:rPr>
              <a:t>23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22554" y="6557009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585277" y="2556509"/>
            <a:ext cx="57721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δο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95220" y="3288029"/>
            <a:ext cx="7397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σμό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359467" y="3853815"/>
            <a:ext cx="706755" cy="27241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44145" marR="5080" indent="-132080">
              <a:lnSpc>
                <a:spcPts val="919"/>
              </a:lnSpc>
              <a:spcBef>
                <a:spcPts val="210"/>
              </a:spcBef>
            </a:pP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Διοίκηση</a:t>
            </a:r>
            <a:r>
              <a:rPr sz="8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50" b="1" spc="-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έλεγχος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238625" y="4709159"/>
            <a:ext cx="659765" cy="27368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149225">
              <a:lnSpc>
                <a:spcPts val="930"/>
              </a:lnSpc>
              <a:spcBef>
                <a:spcPts val="204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ή  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κίνηση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213667" y="5607367"/>
            <a:ext cx="49593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Εκ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τέ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175759" y="1497647"/>
            <a:ext cx="3411854" cy="1200785"/>
          </a:xfrm>
          <a:prstGeom prst="rect">
            <a:avLst/>
          </a:prstGeom>
          <a:solidFill>
            <a:srgbClr val="D8791A"/>
          </a:solidFill>
        </p:spPr>
        <p:txBody>
          <a:bodyPr vert="horz" wrap="square" lIns="0" tIns="57150" rIns="0" bIns="0" rtlCol="0">
            <a:spAutoFit/>
          </a:bodyPr>
          <a:lstStyle/>
          <a:p>
            <a:pPr marL="158750" marR="150495" indent="-635" algn="ctr">
              <a:lnSpc>
                <a:spcPts val="1480"/>
              </a:lnSpc>
              <a:spcBef>
                <a:spcPts val="450"/>
              </a:spcBef>
            </a:pP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Οι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APT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(Advanced 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Persistent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Threat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Προηγμένη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Επίμονη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Απειλή) βασίζονται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συνήθως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b="1" spc="85" dirty="0">
                <a:solidFill>
                  <a:srgbClr val="67170E"/>
                </a:solidFill>
                <a:latin typeface="Calibri"/>
                <a:cs typeface="Calibri"/>
              </a:rPr>
              <a:t>κύρια</a:t>
            </a:r>
            <a:r>
              <a:rPr sz="1250" b="1" spc="30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1250" b="1" spc="90" dirty="0">
                <a:solidFill>
                  <a:srgbClr val="67170E"/>
                </a:solidFill>
                <a:latin typeface="Calibri"/>
                <a:cs typeface="Calibri"/>
              </a:rPr>
              <a:t>στάδια</a:t>
            </a:r>
            <a:r>
              <a:rPr sz="1250" b="1" spc="30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1250" b="1" spc="80" dirty="0">
                <a:solidFill>
                  <a:srgbClr val="67170E"/>
                </a:solidFill>
                <a:latin typeface="Calibri"/>
                <a:cs typeface="Calibri"/>
              </a:rPr>
              <a:t>επίθεσης,</a:t>
            </a:r>
            <a:r>
              <a:rPr sz="1250" b="1" spc="35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τα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οποία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δεν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εκτελούνται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απαραίτητα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διαδοχικά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όλα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τους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35889" y="6226175"/>
            <a:ext cx="262191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35" dirty="0">
                <a:latin typeface="Calibri"/>
                <a:cs typeface="Calibri"/>
              </a:rPr>
              <a:t>Πηγή: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20" dirty="0">
                <a:latin typeface="Calibri"/>
                <a:cs typeface="Calibri"/>
              </a:rPr>
              <a:t>, </a:t>
            </a:r>
            <a:r>
              <a:rPr sz="550" spc="40" dirty="0">
                <a:latin typeface="Calibri"/>
                <a:cs typeface="Calibri"/>
              </a:rPr>
              <a:t>and</a:t>
            </a:r>
            <a:r>
              <a:rPr sz="550" spc="25" dirty="0">
                <a:latin typeface="Calibri"/>
                <a:cs typeface="Calibri"/>
              </a:rPr>
              <a:t> Y. </a:t>
            </a:r>
            <a:r>
              <a:rPr sz="550" spc="35" dirty="0">
                <a:latin typeface="Calibri"/>
                <a:cs typeface="Calibri"/>
              </a:rPr>
              <a:t>Zhang,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"Tracking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Advanced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Persistent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Threats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Infrastructures".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447" y="0"/>
            <a:ext cx="5306060" cy="6880225"/>
            <a:chOff x="6882447" y="0"/>
            <a:chExt cx="5306060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53695" y="1533207"/>
            <a:ext cx="1633855" cy="1381125"/>
            <a:chOff x="353695" y="1533207"/>
            <a:chExt cx="1633855" cy="138112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3110" y="2249487"/>
              <a:ext cx="743585" cy="6645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75652" y="2271394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3695" y="1533207"/>
              <a:ext cx="1633855" cy="82613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04495" y="1583689"/>
              <a:ext cx="1496695" cy="688340"/>
            </a:xfrm>
            <a:custGeom>
              <a:avLst/>
              <a:gdLst/>
              <a:ahLst/>
              <a:cxnLst/>
              <a:rect l="l" t="t" r="r" b="b"/>
              <a:pathLst>
                <a:path w="1496695" h="688339">
                  <a:moveTo>
                    <a:pt x="1382077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382077" y="688022"/>
                  </a:lnTo>
                  <a:lnTo>
                    <a:pt x="1426845" y="679132"/>
                  </a:lnTo>
                  <a:lnTo>
                    <a:pt x="1463040" y="654367"/>
                  </a:lnTo>
                  <a:lnTo>
                    <a:pt x="1487805" y="617855"/>
                  </a:lnTo>
                  <a:lnTo>
                    <a:pt x="1496695" y="573405"/>
                  </a:lnTo>
                  <a:lnTo>
                    <a:pt x="1496695" y="114617"/>
                  </a:lnTo>
                  <a:lnTo>
                    <a:pt x="1487805" y="70167"/>
                  </a:lnTo>
                  <a:lnTo>
                    <a:pt x="1463040" y="33655"/>
                  </a:lnTo>
                  <a:lnTo>
                    <a:pt x="1426845" y="8889"/>
                  </a:lnTo>
                  <a:lnTo>
                    <a:pt x="1382077" y="0"/>
                  </a:lnTo>
                  <a:close/>
                </a:path>
              </a:pathLst>
            </a:custGeom>
            <a:solidFill>
              <a:srgbClr val="EDAF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4495" y="1583689"/>
              <a:ext cx="1496695" cy="688340"/>
            </a:xfrm>
            <a:custGeom>
              <a:avLst/>
              <a:gdLst/>
              <a:ahLst/>
              <a:cxnLst/>
              <a:rect l="l" t="t" r="r" b="b"/>
              <a:pathLst>
                <a:path w="1496695" h="688339">
                  <a:moveTo>
                    <a:pt x="0" y="114617"/>
                  </a:moveTo>
                  <a:lnTo>
                    <a:pt x="8889" y="70167"/>
                  </a:lnTo>
                  <a:lnTo>
                    <a:pt x="33654" y="33655"/>
                  </a:lnTo>
                  <a:lnTo>
                    <a:pt x="70167" y="8889"/>
                  </a:lnTo>
                  <a:lnTo>
                    <a:pt x="114617" y="0"/>
                  </a:lnTo>
                  <a:lnTo>
                    <a:pt x="1382077" y="0"/>
                  </a:lnTo>
                  <a:lnTo>
                    <a:pt x="1426845" y="8889"/>
                  </a:lnTo>
                  <a:lnTo>
                    <a:pt x="1463040" y="33655"/>
                  </a:lnTo>
                  <a:lnTo>
                    <a:pt x="1487805" y="70167"/>
                  </a:lnTo>
                  <a:lnTo>
                    <a:pt x="1496695" y="114617"/>
                  </a:lnTo>
                  <a:lnTo>
                    <a:pt x="1496695" y="573405"/>
                  </a:lnTo>
                  <a:lnTo>
                    <a:pt x="1487805" y="617855"/>
                  </a:lnTo>
                  <a:lnTo>
                    <a:pt x="1463040" y="654367"/>
                  </a:lnTo>
                  <a:lnTo>
                    <a:pt x="1426845" y="679132"/>
                  </a:lnTo>
                  <a:lnTo>
                    <a:pt x="1382077" y="688022"/>
                  </a:lnTo>
                  <a:lnTo>
                    <a:pt x="114617" y="688022"/>
                  </a:lnTo>
                  <a:lnTo>
                    <a:pt x="70167" y="679132"/>
                  </a:lnTo>
                  <a:lnTo>
                    <a:pt x="33654" y="654367"/>
                  </a:lnTo>
                  <a:lnTo>
                    <a:pt x="8889" y="617855"/>
                  </a:lnTo>
                  <a:lnTo>
                    <a:pt x="0" y="573405"/>
                  </a:lnTo>
                  <a:lnTo>
                    <a:pt x="0" y="114617"/>
                  </a:lnTo>
                </a:path>
              </a:pathLst>
            </a:custGeom>
            <a:ln w="57149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83982" y="2374264"/>
            <a:ext cx="1061085" cy="1247140"/>
            <a:chOff x="1383982" y="2374264"/>
            <a:chExt cx="1061085" cy="124714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3039" y="2959734"/>
              <a:ext cx="746760" cy="66135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86217" y="298037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3982" y="2374264"/>
              <a:ext cx="1060767" cy="7680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81454" y="2575559"/>
              <a:ext cx="865505" cy="411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04937" y="2397124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80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4"/>
                  </a:lnTo>
                  <a:lnTo>
                    <a:pt x="8890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90" y="617854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4"/>
                  </a:lnTo>
                  <a:lnTo>
                    <a:pt x="982980" y="573404"/>
                  </a:lnTo>
                  <a:lnTo>
                    <a:pt x="982980" y="114617"/>
                  </a:lnTo>
                  <a:lnTo>
                    <a:pt x="974089" y="70167"/>
                  </a:lnTo>
                  <a:lnTo>
                    <a:pt x="949325" y="33654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75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58695" y="3108960"/>
            <a:ext cx="1283335" cy="1350645"/>
            <a:chOff x="2258695" y="3108960"/>
            <a:chExt cx="1283335" cy="1350645"/>
          </a:xfrm>
        </p:grpSpPr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84120" y="3794760"/>
              <a:ext cx="743584" cy="6645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06027" y="381730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58695" y="3108960"/>
              <a:ext cx="1283334" cy="7651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2350" y="3307080"/>
              <a:ext cx="1219200" cy="4114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281237" y="3129597"/>
              <a:ext cx="1204595" cy="688340"/>
            </a:xfrm>
            <a:custGeom>
              <a:avLst/>
              <a:gdLst/>
              <a:ahLst/>
              <a:cxnLst/>
              <a:rect l="l" t="t" r="r" b="b"/>
              <a:pathLst>
                <a:path w="1204595" h="688339">
                  <a:moveTo>
                    <a:pt x="1089660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4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89" y="617854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089660" y="688022"/>
                  </a:lnTo>
                  <a:lnTo>
                    <a:pt x="1134427" y="679132"/>
                  </a:lnTo>
                  <a:lnTo>
                    <a:pt x="1170939" y="654367"/>
                  </a:lnTo>
                  <a:lnTo>
                    <a:pt x="1195387" y="617854"/>
                  </a:lnTo>
                  <a:lnTo>
                    <a:pt x="1204595" y="573404"/>
                  </a:lnTo>
                  <a:lnTo>
                    <a:pt x="1204595" y="114617"/>
                  </a:lnTo>
                  <a:lnTo>
                    <a:pt x="1195387" y="70167"/>
                  </a:lnTo>
                  <a:lnTo>
                    <a:pt x="1170939" y="33654"/>
                  </a:lnTo>
                  <a:lnTo>
                    <a:pt x="1134427" y="8889"/>
                  </a:lnTo>
                  <a:lnTo>
                    <a:pt x="1089660" y="0"/>
                  </a:lnTo>
                  <a:close/>
                </a:path>
              </a:pathLst>
            </a:custGeom>
            <a:solidFill>
              <a:srgbClr val="FFA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3197542" y="3880167"/>
            <a:ext cx="1063625" cy="1350010"/>
            <a:chOff x="3197542" y="3880167"/>
            <a:chExt cx="1063625" cy="1350010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13429" y="4568824"/>
              <a:ext cx="743585" cy="66135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333749" y="4590097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97542" y="3880167"/>
              <a:ext cx="1063624" cy="7680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97542" y="3913504"/>
              <a:ext cx="1063624" cy="74072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219449" y="3902392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561F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4133215" y="4654232"/>
            <a:ext cx="2002789" cy="1539240"/>
            <a:chOff x="4133215" y="4654232"/>
            <a:chExt cx="2002789" cy="1539240"/>
          </a:xfrm>
        </p:grpSpPr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49102" y="5340032"/>
              <a:ext cx="746760" cy="66452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271962" y="536289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36390" y="4654232"/>
              <a:ext cx="1060767" cy="76803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33215" y="4770120"/>
              <a:ext cx="1066800" cy="57594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157662" y="4675187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5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74920" y="5425440"/>
              <a:ext cx="1060767" cy="76803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08575" y="5626735"/>
              <a:ext cx="993775" cy="41147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095875" y="5448300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A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1969135" y="1731327"/>
            <a:ext cx="710565" cy="514984"/>
            <a:chOff x="1969135" y="1731327"/>
            <a:chExt cx="710565" cy="514984"/>
          </a:xfrm>
        </p:grpSpPr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69135" y="1731327"/>
              <a:ext cx="710247" cy="51498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998027" y="1768792"/>
              <a:ext cx="614045" cy="405130"/>
            </a:xfrm>
            <a:custGeom>
              <a:avLst/>
              <a:gdLst/>
              <a:ahLst/>
              <a:cxnLst/>
              <a:rect l="l" t="t" r="r" b="b"/>
              <a:pathLst>
                <a:path w="614044" h="405130">
                  <a:moveTo>
                    <a:pt x="411162" y="0"/>
                  </a:moveTo>
                  <a:lnTo>
                    <a:pt x="411162" y="101282"/>
                  </a:lnTo>
                  <a:lnTo>
                    <a:pt x="0" y="101282"/>
                  </a:lnTo>
                  <a:lnTo>
                    <a:pt x="0" y="303530"/>
                  </a:lnTo>
                  <a:lnTo>
                    <a:pt x="411162" y="303530"/>
                  </a:lnTo>
                  <a:lnTo>
                    <a:pt x="411162" y="404812"/>
                  </a:lnTo>
                  <a:lnTo>
                    <a:pt x="613727" y="202565"/>
                  </a:lnTo>
                  <a:lnTo>
                    <a:pt x="4111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998027" y="1768792"/>
              <a:ext cx="614045" cy="405130"/>
            </a:xfrm>
            <a:custGeom>
              <a:avLst/>
              <a:gdLst/>
              <a:ahLst/>
              <a:cxnLst/>
              <a:rect l="l" t="t" r="r" b="b"/>
              <a:pathLst>
                <a:path w="614044" h="405130">
                  <a:moveTo>
                    <a:pt x="0" y="101282"/>
                  </a:moveTo>
                  <a:lnTo>
                    <a:pt x="411162" y="101282"/>
                  </a:lnTo>
                  <a:lnTo>
                    <a:pt x="411162" y="0"/>
                  </a:lnTo>
                  <a:lnTo>
                    <a:pt x="613727" y="202565"/>
                  </a:lnTo>
                  <a:lnTo>
                    <a:pt x="411162" y="404812"/>
                  </a:lnTo>
                  <a:lnTo>
                    <a:pt x="411162" y="303530"/>
                  </a:lnTo>
                  <a:lnTo>
                    <a:pt x="0" y="303530"/>
                  </a:lnTo>
                  <a:lnTo>
                    <a:pt x="0" y="101282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28955" y="1861502"/>
            <a:ext cx="83883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Αναγνωριστικό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35889" y="6318567"/>
            <a:ext cx="4298315" cy="213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25"/>
              </a:lnSpc>
            </a:pPr>
            <a:r>
              <a:rPr sz="550" spc="35" dirty="0">
                <a:latin typeface="Calibri"/>
                <a:cs typeface="Calibri"/>
              </a:rPr>
              <a:t>Πηγή: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20" dirty="0">
                <a:latin typeface="Calibri"/>
                <a:cs typeface="Calibri"/>
              </a:rPr>
              <a:t>, </a:t>
            </a:r>
            <a:r>
              <a:rPr sz="550" spc="40" dirty="0">
                <a:latin typeface="Calibri"/>
                <a:cs typeface="Calibri"/>
              </a:rPr>
              <a:t>and</a:t>
            </a:r>
            <a:r>
              <a:rPr sz="550" spc="25" dirty="0">
                <a:latin typeface="Calibri"/>
                <a:cs typeface="Calibri"/>
              </a:rPr>
              <a:t> Y. </a:t>
            </a:r>
            <a:r>
              <a:rPr sz="550" spc="35" dirty="0">
                <a:latin typeface="Calibri"/>
                <a:cs typeface="Calibri"/>
              </a:rPr>
              <a:t>Zhang,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"Tracking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Advanced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Persistent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Threats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Infrastructures".</a:t>
            </a:r>
            <a:endParaRPr sz="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550" spc="35" dirty="0">
                <a:latin typeface="Calibri"/>
                <a:cs typeface="Calibri"/>
              </a:rPr>
              <a:t>through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Opinion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Dynamics",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European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Symposium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on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Research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Computer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Security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(ESORICS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2018)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vol.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11098,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pp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555-574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10"/>
              </a:lnSpc>
            </a:pPr>
            <a:r>
              <a:rPr dirty="0"/>
              <a:t>24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122554" y="6582727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585277" y="2675254"/>
            <a:ext cx="57721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δο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95220" y="3406775"/>
            <a:ext cx="7397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σμό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59467" y="3972877"/>
            <a:ext cx="706755" cy="27241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44145" marR="5080" indent="-132080">
              <a:lnSpc>
                <a:spcPts val="919"/>
              </a:lnSpc>
              <a:spcBef>
                <a:spcPts val="210"/>
              </a:spcBef>
            </a:pP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Διοίκηση</a:t>
            </a:r>
            <a:r>
              <a:rPr sz="8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50" b="1" spc="-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έλεγχος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238625" y="4827904"/>
            <a:ext cx="659765" cy="2736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49225">
              <a:lnSpc>
                <a:spcPts val="940"/>
              </a:lnSpc>
              <a:spcBef>
                <a:spcPts val="195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ή  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κίνηση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13667" y="5726429"/>
            <a:ext cx="49593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Εκ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τέ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656522" y="1529397"/>
            <a:ext cx="5643880" cy="1200785"/>
          </a:xfrm>
          <a:prstGeom prst="rect">
            <a:avLst/>
          </a:prstGeom>
          <a:solidFill>
            <a:srgbClr val="D8791A"/>
          </a:solidFill>
        </p:spPr>
        <p:txBody>
          <a:bodyPr vert="horz" wrap="square" lIns="0" tIns="59055" rIns="0" bIns="0" rtlCol="0">
            <a:spAutoFit/>
          </a:bodyPr>
          <a:lstStyle/>
          <a:p>
            <a:pPr marL="294640" marR="289560" algn="ctr">
              <a:lnSpc>
                <a:spcPts val="1480"/>
              </a:lnSpc>
              <a:spcBef>
                <a:spcPts val="465"/>
              </a:spcBef>
            </a:pP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FFFFFF"/>
                </a:solidFill>
                <a:latin typeface="Calibri"/>
                <a:cs typeface="Calibri"/>
              </a:rPr>
              <a:t>αντίπαλοι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συλλέγουν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πληροφορίες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σχετικά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στοχευόμενο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δίκτυο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βιομηχανικού ελέγχου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δοκιμές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διείσδυσης, </a:t>
            </a:r>
            <a:r>
              <a:rPr sz="1250" spc="130" dirty="0">
                <a:solidFill>
                  <a:srgbClr val="FFFFFF"/>
                </a:solidFill>
                <a:latin typeface="Calibri"/>
                <a:cs typeface="Calibri"/>
              </a:rPr>
              <a:t>όπως </a:t>
            </a:r>
            <a:r>
              <a:rPr sz="125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κοινωνική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μηχανική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FFFFFF"/>
                </a:solidFill>
                <a:latin typeface="Calibri"/>
                <a:cs typeface="Calibri"/>
              </a:rPr>
              <a:t>phishing,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αναγνώριση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κ.λπ.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447" y="0"/>
            <a:ext cx="5306060" cy="6880225"/>
            <a:chOff x="6882447" y="0"/>
            <a:chExt cx="5306060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84175" y="1560512"/>
            <a:ext cx="2091055" cy="2060575"/>
            <a:chOff x="384175" y="1560512"/>
            <a:chExt cx="2091055" cy="206057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6759" y="2243455"/>
              <a:ext cx="762000" cy="6826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75652" y="2271394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5652" y="2271394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191769" y="341947"/>
                  </a:lnTo>
                  <a:lnTo>
                    <a:pt x="455929" y="341947"/>
                  </a:lnTo>
                  <a:lnTo>
                    <a:pt x="455929" y="292100"/>
                  </a:lnTo>
                  <a:lnTo>
                    <a:pt x="664844" y="437832"/>
                  </a:lnTo>
                  <a:lnTo>
                    <a:pt x="455929" y="583882"/>
                  </a:lnTo>
                  <a:lnTo>
                    <a:pt x="455929" y="533717"/>
                  </a:lnTo>
                  <a:lnTo>
                    <a:pt x="0" y="533717"/>
                  </a:lnTo>
                  <a:lnTo>
                    <a:pt x="0" y="0"/>
                  </a:lnTo>
                  <a:lnTo>
                    <a:pt x="191769" y="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175" y="1560512"/>
              <a:ext cx="1575752" cy="7680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3862" y="1761807"/>
              <a:ext cx="1493520" cy="41147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04495" y="1583690"/>
              <a:ext cx="1496695" cy="688340"/>
            </a:xfrm>
            <a:custGeom>
              <a:avLst/>
              <a:gdLst/>
              <a:ahLst/>
              <a:cxnLst/>
              <a:rect l="l" t="t" r="r" b="b"/>
              <a:pathLst>
                <a:path w="1496695" h="688339">
                  <a:moveTo>
                    <a:pt x="1382077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382077" y="688022"/>
                  </a:lnTo>
                  <a:lnTo>
                    <a:pt x="1426845" y="679132"/>
                  </a:lnTo>
                  <a:lnTo>
                    <a:pt x="1463040" y="654367"/>
                  </a:lnTo>
                  <a:lnTo>
                    <a:pt x="1487805" y="617855"/>
                  </a:lnTo>
                  <a:lnTo>
                    <a:pt x="1496695" y="573405"/>
                  </a:lnTo>
                  <a:lnTo>
                    <a:pt x="1496695" y="114617"/>
                  </a:lnTo>
                  <a:lnTo>
                    <a:pt x="1487805" y="70167"/>
                  </a:lnTo>
                  <a:lnTo>
                    <a:pt x="1463040" y="33655"/>
                  </a:lnTo>
                  <a:lnTo>
                    <a:pt x="1426845" y="8889"/>
                  </a:lnTo>
                  <a:lnTo>
                    <a:pt x="1382077" y="0"/>
                  </a:lnTo>
                  <a:close/>
                </a:path>
              </a:pathLst>
            </a:custGeom>
            <a:solidFill>
              <a:srgbClr val="EDAF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039" y="2959735"/>
              <a:ext cx="746760" cy="66135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86217" y="298037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3502" y="2346959"/>
              <a:ext cx="1121727" cy="8229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04937" y="2397125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80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4"/>
                  </a:lnTo>
                  <a:lnTo>
                    <a:pt x="8890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90" y="617854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4"/>
                  </a:lnTo>
                  <a:lnTo>
                    <a:pt x="982980" y="573404"/>
                  </a:lnTo>
                  <a:lnTo>
                    <a:pt x="982980" y="114617"/>
                  </a:lnTo>
                  <a:lnTo>
                    <a:pt x="974089" y="70167"/>
                  </a:lnTo>
                  <a:lnTo>
                    <a:pt x="949325" y="33654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75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04937" y="2397125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80" h="688339">
                  <a:moveTo>
                    <a:pt x="0" y="114617"/>
                  </a:moveTo>
                  <a:lnTo>
                    <a:pt x="8890" y="70167"/>
                  </a:lnTo>
                  <a:lnTo>
                    <a:pt x="33655" y="33654"/>
                  </a:lnTo>
                  <a:lnTo>
                    <a:pt x="70167" y="8889"/>
                  </a:lnTo>
                  <a:lnTo>
                    <a:pt x="114617" y="0"/>
                  </a:lnTo>
                  <a:lnTo>
                    <a:pt x="868362" y="0"/>
                  </a:lnTo>
                  <a:lnTo>
                    <a:pt x="912812" y="8889"/>
                  </a:lnTo>
                  <a:lnTo>
                    <a:pt x="949325" y="33654"/>
                  </a:lnTo>
                  <a:lnTo>
                    <a:pt x="974089" y="70167"/>
                  </a:lnTo>
                  <a:lnTo>
                    <a:pt x="982980" y="114617"/>
                  </a:lnTo>
                  <a:lnTo>
                    <a:pt x="982980" y="573404"/>
                  </a:lnTo>
                  <a:lnTo>
                    <a:pt x="974089" y="617854"/>
                  </a:lnTo>
                  <a:lnTo>
                    <a:pt x="949325" y="654367"/>
                  </a:lnTo>
                  <a:lnTo>
                    <a:pt x="912812" y="679132"/>
                  </a:lnTo>
                  <a:lnTo>
                    <a:pt x="868362" y="688022"/>
                  </a:lnTo>
                  <a:lnTo>
                    <a:pt x="114617" y="688022"/>
                  </a:lnTo>
                  <a:lnTo>
                    <a:pt x="70167" y="679132"/>
                  </a:lnTo>
                  <a:lnTo>
                    <a:pt x="33655" y="654367"/>
                  </a:lnTo>
                  <a:lnTo>
                    <a:pt x="8890" y="617854"/>
                  </a:lnTo>
                  <a:lnTo>
                    <a:pt x="0" y="573404"/>
                  </a:lnTo>
                  <a:lnTo>
                    <a:pt x="0" y="114617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58695" y="3108960"/>
            <a:ext cx="1283335" cy="1350645"/>
            <a:chOff x="2258695" y="3108960"/>
            <a:chExt cx="1283335" cy="1350645"/>
          </a:xfrm>
        </p:grpSpPr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84120" y="3794760"/>
              <a:ext cx="743584" cy="6645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06027" y="381730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58695" y="3108960"/>
              <a:ext cx="1283334" cy="7651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2350" y="3307080"/>
              <a:ext cx="1219200" cy="4114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281237" y="3129597"/>
              <a:ext cx="1204595" cy="688340"/>
            </a:xfrm>
            <a:custGeom>
              <a:avLst/>
              <a:gdLst/>
              <a:ahLst/>
              <a:cxnLst/>
              <a:rect l="l" t="t" r="r" b="b"/>
              <a:pathLst>
                <a:path w="1204595" h="688339">
                  <a:moveTo>
                    <a:pt x="1089660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4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89" y="617854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089660" y="688022"/>
                  </a:lnTo>
                  <a:lnTo>
                    <a:pt x="1134427" y="679132"/>
                  </a:lnTo>
                  <a:lnTo>
                    <a:pt x="1170939" y="654367"/>
                  </a:lnTo>
                  <a:lnTo>
                    <a:pt x="1195387" y="617854"/>
                  </a:lnTo>
                  <a:lnTo>
                    <a:pt x="1204595" y="573404"/>
                  </a:lnTo>
                  <a:lnTo>
                    <a:pt x="1204595" y="114617"/>
                  </a:lnTo>
                  <a:lnTo>
                    <a:pt x="1195387" y="70167"/>
                  </a:lnTo>
                  <a:lnTo>
                    <a:pt x="1170939" y="33654"/>
                  </a:lnTo>
                  <a:lnTo>
                    <a:pt x="1134427" y="8889"/>
                  </a:lnTo>
                  <a:lnTo>
                    <a:pt x="1089660" y="0"/>
                  </a:lnTo>
                  <a:close/>
                </a:path>
              </a:pathLst>
            </a:custGeom>
            <a:solidFill>
              <a:srgbClr val="FFA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3197542" y="3880167"/>
            <a:ext cx="1106805" cy="1350010"/>
            <a:chOff x="3197542" y="3880167"/>
            <a:chExt cx="1106805" cy="1350010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13429" y="4568824"/>
              <a:ext cx="743585" cy="66135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333749" y="4590097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97542" y="3880167"/>
              <a:ext cx="1063624" cy="7680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97542" y="3913504"/>
              <a:ext cx="1106487" cy="74072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219449" y="3902392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561F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4133215" y="4654232"/>
            <a:ext cx="2002789" cy="1539240"/>
            <a:chOff x="4133215" y="4654232"/>
            <a:chExt cx="2002789" cy="1539240"/>
          </a:xfrm>
        </p:grpSpPr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49102" y="5340032"/>
              <a:ext cx="746760" cy="66452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271962" y="536289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36390" y="4654232"/>
              <a:ext cx="1060767" cy="76803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33215" y="4770120"/>
              <a:ext cx="1066800" cy="57594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157662" y="4675187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5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74920" y="5425440"/>
              <a:ext cx="1060767" cy="76803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08575" y="5626735"/>
              <a:ext cx="993775" cy="41147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095875" y="5448300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A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2478087" y="2487295"/>
            <a:ext cx="710565" cy="514984"/>
            <a:chOff x="2478087" y="2487295"/>
            <a:chExt cx="710565" cy="514984"/>
          </a:xfrm>
        </p:grpSpPr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78087" y="2487295"/>
              <a:ext cx="710247" cy="51498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507615" y="2524442"/>
              <a:ext cx="614045" cy="405130"/>
            </a:xfrm>
            <a:custGeom>
              <a:avLst/>
              <a:gdLst/>
              <a:ahLst/>
              <a:cxnLst/>
              <a:rect l="l" t="t" r="r" b="b"/>
              <a:pathLst>
                <a:path w="614044" h="405130">
                  <a:moveTo>
                    <a:pt x="411162" y="0"/>
                  </a:moveTo>
                  <a:lnTo>
                    <a:pt x="411162" y="101282"/>
                  </a:lnTo>
                  <a:lnTo>
                    <a:pt x="0" y="101282"/>
                  </a:lnTo>
                  <a:lnTo>
                    <a:pt x="0" y="303530"/>
                  </a:lnTo>
                  <a:lnTo>
                    <a:pt x="411162" y="303530"/>
                  </a:lnTo>
                  <a:lnTo>
                    <a:pt x="411162" y="404812"/>
                  </a:lnTo>
                  <a:lnTo>
                    <a:pt x="613727" y="202565"/>
                  </a:lnTo>
                  <a:lnTo>
                    <a:pt x="4111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07615" y="2524442"/>
              <a:ext cx="614045" cy="405130"/>
            </a:xfrm>
            <a:custGeom>
              <a:avLst/>
              <a:gdLst/>
              <a:ahLst/>
              <a:cxnLst/>
              <a:rect l="l" t="t" r="r" b="b"/>
              <a:pathLst>
                <a:path w="614044" h="405130">
                  <a:moveTo>
                    <a:pt x="0" y="101282"/>
                  </a:moveTo>
                  <a:lnTo>
                    <a:pt x="411162" y="101282"/>
                  </a:lnTo>
                  <a:lnTo>
                    <a:pt x="411162" y="0"/>
                  </a:lnTo>
                  <a:lnTo>
                    <a:pt x="613727" y="202565"/>
                  </a:lnTo>
                  <a:lnTo>
                    <a:pt x="411162" y="404812"/>
                  </a:lnTo>
                  <a:lnTo>
                    <a:pt x="411162" y="303530"/>
                  </a:lnTo>
                  <a:lnTo>
                    <a:pt x="0" y="303530"/>
                  </a:lnTo>
                  <a:lnTo>
                    <a:pt x="0" y="101282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28955" y="1861502"/>
            <a:ext cx="83883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Αναγνωριστικό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35889" y="6318567"/>
            <a:ext cx="4298315" cy="213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25"/>
              </a:lnSpc>
            </a:pPr>
            <a:r>
              <a:rPr sz="550" spc="35" dirty="0">
                <a:latin typeface="Calibri"/>
                <a:cs typeface="Calibri"/>
              </a:rPr>
              <a:t>Πηγή: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20" dirty="0">
                <a:latin typeface="Calibri"/>
                <a:cs typeface="Calibri"/>
              </a:rPr>
              <a:t>, </a:t>
            </a:r>
            <a:r>
              <a:rPr sz="550" spc="40" dirty="0">
                <a:latin typeface="Calibri"/>
                <a:cs typeface="Calibri"/>
              </a:rPr>
              <a:t>and</a:t>
            </a:r>
            <a:r>
              <a:rPr sz="550" spc="25" dirty="0">
                <a:latin typeface="Calibri"/>
                <a:cs typeface="Calibri"/>
              </a:rPr>
              <a:t> Y. </a:t>
            </a:r>
            <a:r>
              <a:rPr sz="550" spc="35" dirty="0">
                <a:latin typeface="Calibri"/>
                <a:cs typeface="Calibri"/>
              </a:rPr>
              <a:t>Zhang,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"Tracking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Advanced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Persistent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Threats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Infrastructures".</a:t>
            </a:r>
            <a:endParaRPr sz="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550" spc="35" dirty="0">
                <a:latin typeface="Calibri"/>
                <a:cs typeface="Calibri"/>
              </a:rPr>
              <a:t>through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Opinion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Dynamics",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European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Symposium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on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Research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Computer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Security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(ESORICS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2018)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vol.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11098,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pp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555-574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10"/>
              </a:lnSpc>
            </a:pPr>
            <a:r>
              <a:rPr dirty="0"/>
              <a:t>25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122554" y="6582727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585277" y="2675254"/>
            <a:ext cx="57721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δο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95220" y="3406775"/>
            <a:ext cx="7397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σμό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59467" y="3972877"/>
            <a:ext cx="706755" cy="27241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44145" marR="5080" indent="-132080">
              <a:lnSpc>
                <a:spcPts val="919"/>
              </a:lnSpc>
              <a:spcBef>
                <a:spcPts val="210"/>
              </a:spcBef>
            </a:pP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Διοίκηση</a:t>
            </a:r>
            <a:r>
              <a:rPr sz="8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50" b="1" spc="-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έλεγχος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238625" y="4827904"/>
            <a:ext cx="659765" cy="2736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49225">
              <a:lnSpc>
                <a:spcPts val="940"/>
              </a:lnSpc>
              <a:spcBef>
                <a:spcPts val="195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ή  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κίνηση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13667" y="5726429"/>
            <a:ext cx="49593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Εκ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τέ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191192" y="2390457"/>
            <a:ext cx="6691630" cy="646430"/>
          </a:xfrm>
          <a:prstGeom prst="rect">
            <a:avLst/>
          </a:prstGeom>
          <a:solidFill>
            <a:srgbClr val="D8791A"/>
          </a:solidFill>
        </p:spPr>
        <p:txBody>
          <a:bodyPr vert="horz" wrap="square" lIns="0" tIns="60325" rIns="0" bIns="0" rtlCol="0">
            <a:spAutoFit/>
          </a:bodyPr>
          <a:lstStyle/>
          <a:p>
            <a:pPr marL="555625" marR="241935" indent="-342900">
              <a:lnSpc>
                <a:spcPts val="1460"/>
              </a:lnSpc>
              <a:spcBef>
                <a:spcPts val="475"/>
              </a:spcBef>
            </a:pP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Αφού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επιλέξουν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σύνολο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ευάλωτων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κόμβων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στοχευμένο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βιομηχανικό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δίκτυο,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οι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επιτιθέμενοι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παραδίδουν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κακόβουλο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λογισμικό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447" y="0"/>
            <a:ext cx="5306060" cy="6880225"/>
            <a:chOff x="6882447" y="0"/>
            <a:chExt cx="5306060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84175" y="1560512"/>
            <a:ext cx="2060575" cy="2072639"/>
            <a:chOff x="384175" y="1560512"/>
            <a:chExt cx="2060575" cy="207263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3109" y="2249487"/>
              <a:ext cx="743585" cy="6645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75652" y="2271394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175" y="1560512"/>
              <a:ext cx="1575752" cy="7680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3862" y="1761807"/>
              <a:ext cx="1493520" cy="4114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4495" y="1583690"/>
              <a:ext cx="1496695" cy="688340"/>
            </a:xfrm>
            <a:custGeom>
              <a:avLst/>
              <a:gdLst/>
              <a:ahLst/>
              <a:cxnLst/>
              <a:rect l="l" t="t" r="r" b="b"/>
              <a:pathLst>
                <a:path w="1496695" h="688339">
                  <a:moveTo>
                    <a:pt x="1382077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382077" y="688022"/>
                  </a:lnTo>
                  <a:lnTo>
                    <a:pt x="1426845" y="679132"/>
                  </a:lnTo>
                  <a:lnTo>
                    <a:pt x="1463040" y="654367"/>
                  </a:lnTo>
                  <a:lnTo>
                    <a:pt x="1487805" y="617855"/>
                  </a:lnTo>
                  <a:lnTo>
                    <a:pt x="1496695" y="573405"/>
                  </a:lnTo>
                  <a:lnTo>
                    <a:pt x="1496695" y="114617"/>
                  </a:lnTo>
                  <a:lnTo>
                    <a:pt x="1487805" y="70167"/>
                  </a:lnTo>
                  <a:lnTo>
                    <a:pt x="1463040" y="33655"/>
                  </a:lnTo>
                  <a:lnTo>
                    <a:pt x="1426845" y="8889"/>
                  </a:lnTo>
                  <a:lnTo>
                    <a:pt x="1382077" y="0"/>
                  </a:lnTo>
                  <a:close/>
                </a:path>
              </a:pathLst>
            </a:custGeom>
            <a:solidFill>
              <a:srgbClr val="EDAF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7007" y="2953385"/>
              <a:ext cx="762000" cy="67976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486217" y="298037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86217" y="298037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191769" y="341947"/>
                  </a:lnTo>
                  <a:lnTo>
                    <a:pt x="455930" y="341947"/>
                  </a:lnTo>
                  <a:lnTo>
                    <a:pt x="455930" y="292100"/>
                  </a:lnTo>
                  <a:lnTo>
                    <a:pt x="664844" y="437832"/>
                  </a:lnTo>
                  <a:lnTo>
                    <a:pt x="455930" y="583882"/>
                  </a:lnTo>
                  <a:lnTo>
                    <a:pt x="455930" y="533717"/>
                  </a:lnTo>
                  <a:lnTo>
                    <a:pt x="0" y="533717"/>
                  </a:lnTo>
                  <a:lnTo>
                    <a:pt x="0" y="0"/>
                  </a:lnTo>
                  <a:lnTo>
                    <a:pt x="191769" y="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3982" y="2374264"/>
              <a:ext cx="1060767" cy="7680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81455" y="2575560"/>
              <a:ext cx="865505" cy="411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04937" y="2397125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80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4"/>
                  </a:lnTo>
                  <a:lnTo>
                    <a:pt x="8890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90" y="617854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4"/>
                  </a:lnTo>
                  <a:lnTo>
                    <a:pt x="982980" y="573404"/>
                  </a:lnTo>
                  <a:lnTo>
                    <a:pt x="982980" y="114617"/>
                  </a:lnTo>
                  <a:lnTo>
                    <a:pt x="974089" y="70167"/>
                  </a:lnTo>
                  <a:lnTo>
                    <a:pt x="949325" y="33654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75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31389" y="3078479"/>
            <a:ext cx="1341120" cy="1381125"/>
            <a:chOff x="2231389" y="3078479"/>
            <a:chExt cx="1341120" cy="138112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84119" y="3794759"/>
              <a:ext cx="743584" cy="6645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06027" y="381730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31389" y="3078479"/>
              <a:ext cx="1341119" cy="82613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281237" y="3129597"/>
              <a:ext cx="1204595" cy="688340"/>
            </a:xfrm>
            <a:custGeom>
              <a:avLst/>
              <a:gdLst/>
              <a:ahLst/>
              <a:cxnLst/>
              <a:rect l="l" t="t" r="r" b="b"/>
              <a:pathLst>
                <a:path w="1204595" h="688339">
                  <a:moveTo>
                    <a:pt x="1089660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4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89" y="617854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089660" y="688022"/>
                  </a:lnTo>
                  <a:lnTo>
                    <a:pt x="1134427" y="679132"/>
                  </a:lnTo>
                  <a:lnTo>
                    <a:pt x="1170939" y="654367"/>
                  </a:lnTo>
                  <a:lnTo>
                    <a:pt x="1195387" y="617854"/>
                  </a:lnTo>
                  <a:lnTo>
                    <a:pt x="1204595" y="573404"/>
                  </a:lnTo>
                  <a:lnTo>
                    <a:pt x="1204595" y="114617"/>
                  </a:lnTo>
                  <a:lnTo>
                    <a:pt x="1195387" y="70167"/>
                  </a:lnTo>
                  <a:lnTo>
                    <a:pt x="1170939" y="33654"/>
                  </a:lnTo>
                  <a:lnTo>
                    <a:pt x="1134427" y="8889"/>
                  </a:lnTo>
                  <a:lnTo>
                    <a:pt x="1089660" y="0"/>
                  </a:lnTo>
                  <a:close/>
                </a:path>
              </a:pathLst>
            </a:custGeom>
            <a:solidFill>
              <a:srgbClr val="FFA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281237" y="3129597"/>
              <a:ext cx="1204595" cy="688340"/>
            </a:xfrm>
            <a:custGeom>
              <a:avLst/>
              <a:gdLst/>
              <a:ahLst/>
              <a:cxnLst/>
              <a:rect l="l" t="t" r="r" b="b"/>
              <a:pathLst>
                <a:path w="1204595" h="688339">
                  <a:moveTo>
                    <a:pt x="0" y="114617"/>
                  </a:moveTo>
                  <a:lnTo>
                    <a:pt x="8889" y="70167"/>
                  </a:lnTo>
                  <a:lnTo>
                    <a:pt x="33655" y="33654"/>
                  </a:lnTo>
                  <a:lnTo>
                    <a:pt x="70167" y="8889"/>
                  </a:lnTo>
                  <a:lnTo>
                    <a:pt x="114617" y="0"/>
                  </a:lnTo>
                  <a:lnTo>
                    <a:pt x="1089660" y="0"/>
                  </a:lnTo>
                  <a:lnTo>
                    <a:pt x="1134427" y="8889"/>
                  </a:lnTo>
                  <a:lnTo>
                    <a:pt x="1170939" y="33654"/>
                  </a:lnTo>
                  <a:lnTo>
                    <a:pt x="1195387" y="70167"/>
                  </a:lnTo>
                  <a:lnTo>
                    <a:pt x="1204595" y="114617"/>
                  </a:lnTo>
                  <a:lnTo>
                    <a:pt x="1204595" y="573404"/>
                  </a:lnTo>
                  <a:lnTo>
                    <a:pt x="1195387" y="617854"/>
                  </a:lnTo>
                  <a:lnTo>
                    <a:pt x="1170939" y="654367"/>
                  </a:lnTo>
                  <a:lnTo>
                    <a:pt x="1134427" y="679132"/>
                  </a:lnTo>
                  <a:lnTo>
                    <a:pt x="1089660" y="688022"/>
                  </a:lnTo>
                  <a:lnTo>
                    <a:pt x="114617" y="688022"/>
                  </a:lnTo>
                  <a:lnTo>
                    <a:pt x="70167" y="679132"/>
                  </a:lnTo>
                  <a:lnTo>
                    <a:pt x="33655" y="654367"/>
                  </a:lnTo>
                  <a:lnTo>
                    <a:pt x="8889" y="617854"/>
                  </a:lnTo>
                  <a:lnTo>
                    <a:pt x="0" y="573404"/>
                  </a:lnTo>
                  <a:lnTo>
                    <a:pt x="0" y="114617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3197542" y="3880167"/>
            <a:ext cx="1063625" cy="1350010"/>
            <a:chOff x="3197542" y="3880167"/>
            <a:chExt cx="1063625" cy="1350010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13429" y="4568824"/>
              <a:ext cx="743585" cy="66135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333749" y="4590097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97542" y="3880167"/>
              <a:ext cx="1063624" cy="7680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97542" y="3913504"/>
              <a:ext cx="1063624" cy="74072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219449" y="3902392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561F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4133215" y="4654232"/>
            <a:ext cx="2002789" cy="1539240"/>
            <a:chOff x="4133215" y="4654232"/>
            <a:chExt cx="2002789" cy="1539240"/>
          </a:xfrm>
        </p:grpSpPr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49102" y="5340032"/>
              <a:ext cx="746760" cy="66452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271962" y="536289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36390" y="4654232"/>
              <a:ext cx="1060767" cy="76803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33215" y="4770120"/>
              <a:ext cx="1066800" cy="57594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157662" y="4675187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5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74920" y="5425440"/>
              <a:ext cx="1060767" cy="76803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08575" y="5626735"/>
              <a:ext cx="993775" cy="41147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095875" y="5448300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A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3523615" y="3188335"/>
            <a:ext cx="707390" cy="514984"/>
            <a:chOff x="3523615" y="3188335"/>
            <a:chExt cx="707390" cy="514984"/>
          </a:xfrm>
        </p:grpSpPr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23615" y="3188335"/>
              <a:ext cx="707072" cy="51498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550285" y="3225165"/>
              <a:ext cx="614045" cy="405130"/>
            </a:xfrm>
            <a:custGeom>
              <a:avLst/>
              <a:gdLst/>
              <a:ahLst/>
              <a:cxnLst/>
              <a:rect l="l" t="t" r="r" b="b"/>
              <a:pathLst>
                <a:path w="614045" h="405129">
                  <a:moveTo>
                    <a:pt x="411162" y="0"/>
                  </a:moveTo>
                  <a:lnTo>
                    <a:pt x="411162" y="101282"/>
                  </a:lnTo>
                  <a:lnTo>
                    <a:pt x="0" y="101282"/>
                  </a:lnTo>
                  <a:lnTo>
                    <a:pt x="0" y="303530"/>
                  </a:lnTo>
                  <a:lnTo>
                    <a:pt x="411162" y="303530"/>
                  </a:lnTo>
                  <a:lnTo>
                    <a:pt x="411162" y="404812"/>
                  </a:lnTo>
                  <a:lnTo>
                    <a:pt x="613727" y="202564"/>
                  </a:lnTo>
                  <a:lnTo>
                    <a:pt x="4111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550285" y="3225165"/>
              <a:ext cx="614045" cy="405130"/>
            </a:xfrm>
            <a:custGeom>
              <a:avLst/>
              <a:gdLst/>
              <a:ahLst/>
              <a:cxnLst/>
              <a:rect l="l" t="t" r="r" b="b"/>
              <a:pathLst>
                <a:path w="614045" h="405129">
                  <a:moveTo>
                    <a:pt x="0" y="101282"/>
                  </a:moveTo>
                  <a:lnTo>
                    <a:pt x="411162" y="101282"/>
                  </a:lnTo>
                  <a:lnTo>
                    <a:pt x="411162" y="0"/>
                  </a:lnTo>
                  <a:lnTo>
                    <a:pt x="613727" y="202564"/>
                  </a:lnTo>
                  <a:lnTo>
                    <a:pt x="411162" y="404812"/>
                  </a:lnTo>
                  <a:lnTo>
                    <a:pt x="411162" y="303530"/>
                  </a:lnTo>
                  <a:lnTo>
                    <a:pt x="0" y="303530"/>
                  </a:lnTo>
                  <a:lnTo>
                    <a:pt x="0" y="101282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28955" y="1861502"/>
            <a:ext cx="83883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Αναγνωριστικό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35889" y="6318567"/>
            <a:ext cx="4298315" cy="213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25"/>
              </a:lnSpc>
            </a:pPr>
            <a:r>
              <a:rPr sz="550" spc="35" dirty="0">
                <a:latin typeface="Calibri"/>
                <a:cs typeface="Calibri"/>
              </a:rPr>
              <a:t>Πηγή: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20" dirty="0">
                <a:latin typeface="Calibri"/>
                <a:cs typeface="Calibri"/>
              </a:rPr>
              <a:t>, </a:t>
            </a:r>
            <a:r>
              <a:rPr sz="550" spc="40" dirty="0">
                <a:latin typeface="Calibri"/>
                <a:cs typeface="Calibri"/>
              </a:rPr>
              <a:t>and</a:t>
            </a:r>
            <a:r>
              <a:rPr sz="550" spc="25" dirty="0">
                <a:latin typeface="Calibri"/>
                <a:cs typeface="Calibri"/>
              </a:rPr>
              <a:t> Y. </a:t>
            </a:r>
            <a:r>
              <a:rPr sz="550" spc="35" dirty="0">
                <a:latin typeface="Calibri"/>
                <a:cs typeface="Calibri"/>
              </a:rPr>
              <a:t>Zhang,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"Tracking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Advanced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Persistent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Threats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Infrastructures".</a:t>
            </a:r>
            <a:endParaRPr sz="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550" spc="35" dirty="0">
                <a:latin typeface="Calibri"/>
                <a:cs typeface="Calibri"/>
              </a:rPr>
              <a:t>through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Opinion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Dynamics",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European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Symposium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on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Research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Computer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Security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(ESORICS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2018)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vol.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11098,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pp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555-574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10"/>
              </a:lnSpc>
            </a:pPr>
            <a:r>
              <a:rPr dirty="0"/>
              <a:t>26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122554" y="6582727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585277" y="2675254"/>
            <a:ext cx="57721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δο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95220" y="3406775"/>
            <a:ext cx="7397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σμό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59467" y="3972877"/>
            <a:ext cx="706755" cy="27241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44145" marR="5080" indent="-132080">
              <a:lnSpc>
                <a:spcPts val="919"/>
              </a:lnSpc>
              <a:spcBef>
                <a:spcPts val="210"/>
              </a:spcBef>
            </a:pP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Διοίκηση</a:t>
            </a:r>
            <a:r>
              <a:rPr sz="8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50" b="1" spc="-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έλεγχος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238625" y="4827904"/>
            <a:ext cx="659765" cy="2736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49225">
              <a:lnSpc>
                <a:spcPts val="940"/>
              </a:lnSpc>
              <a:spcBef>
                <a:spcPts val="195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ή  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κίνηση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13667" y="5726429"/>
            <a:ext cx="49593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Εκ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τέ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221479" y="3115945"/>
            <a:ext cx="4858385" cy="646430"/>
          </a:xfrm>
          <a:prstGeom prst="rect">
            <a:avLst/>
          </a:prstGeom>
          <a:solidFill>
            <a:srgbClr val="D8791A"/>
          </a:solidFill>
        </p:spPr>
        <p:txBody>
          <a:bodyPr vert="horz" wrap="square" lIns="0" tIns="60325" rIns="0" bIns="0" rtlCol="0">
            <a:spAutoFit/>
          </a:bodyPr>
          <a:lstStyle/>
          <a:p>
            <a:pPr marL="769620" marR="213995" indent="-560705">
              <a:lnSpc>
                <a:spcPts val="1460"/>
              </a:lnSpc>
              <a:spcBef>
                <a:spcPts val="475"/>
              </a:spcBef>
            </a:pP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κακόβουλο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λογισμικό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εκτελείται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συσκευή-στόχο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έλεγχό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447" y="0"/>
            <a:ext cx="5306060" cy="6880225"/>
            <a:chOff x="6882447" y="0"/>
            <a:chExt cx="5306060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84175" y="1560512"/>
            <a:ext cx="1576070" cy="1353820"/>
            <a:chOff x="384175" y="1560512"/>
            <a:chExt cx="1576070" cy="13538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3109" y="2249487"/>
              <a:ext cx="743585" cy="6645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75652" y="2271394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175" y="1560512"/>
              <a:ext cx="1575752" cy="7680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3862" y="1761807"/>
              <a:ext cx="1493520" cy="4114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4495" y="1583690"/>
              <a:ext cx="1496695" cy="688340"/>
            </a:xfrm>
            <a:custGeom>
              <a:avLst/>
              <a:gdLst/>
              <a:ahLst/>
              <a:cxnLst/>
              <a:rect l="l" t="t" r="r" b="b"/>
              <a:pathLst>
                <a:path w="1496695" h="688339">
                  <a:moveTo>
                    <a:pt x="1382077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382077" y="688022"/>
                  </a:lnTo>
                  <a:lnTo>
                    <a:pt x="1426845" y="679132"/>
                  </a:lnTo>
                  <a:lnTo>
                    <a:pt x="1463040" y="654367"/>
                  </a:lnTo>
                  <a:lnTo>
                    <a:pt x="1487805" y="617855"/>
                  </a:lnTo>
                  <a:lnTo>
                    <a:pt x="1496695" y="573405"/>
                  </a:lnTo>
                  <a:lnTo>
                    <a:pt x="1496695" y="114617"/>
                  </a:lnTo>
                  <a:lnTo>
                    <a:pt x="1487805" y="70167"/>
                  </a:lnTo>
                  <a:lnTo>
                    <a:pt x="1463040" y="33655"/>
                  </a:lnTo>
                  <a:lnTo>
                    <a:pt x="1426845" y="8889"/>
                  </a:lnTo>
                  <a:lnTo>
                    <a:pt x="1382077" y="0"/>
                  </a:lnTo>
                  <a:close/>
                </a:path>
              </a:pathLst>
            </a:custGeom>
            <a:solidFill>
              <a:srgbClr val="EDAF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83982" y="2374264"/>
            <a:ext cx="1061085" cy="1247140"/>
            <a:chOff x="1383982" y="2374264"/>
            <a:chExt cx="1061085" cy="124714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039" y="2959734"/>
              <a:ext cx="746760" cy="66135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86217" y="298037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3982" y="2374264"/>
              <a:ext cx="1060767" cy="7680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81454" y="2575559"/>
              <a:ext cx="865505" cy="411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04937" y="2397124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80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4"/>
                  </a:lnTo>
                  <a:lnTo>
                    <a:pt x="8890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90" y="617854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4"/>
                  </a:lnTo>
                  <a:lnTo>
                    <a:pt x="982980" y="573404"/>
                  </a:lnTo>
                  <a:lnTo>
                    <a:pt x="982980" y="114617"/>
                  </a:lnTo>
                  <a:lnTo>
                    <a:pt x="974089" y="70167"/>
                  </a:lnTo>
                  <a:lnTo>
                    <a:pt x="949325" y="33654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75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58695" y="3108960"/>
            <a:ext cx="1283335" cy="1362710"/>
            <a:chOff x="2258695" y="3108960"/>
            <a:chExt cx="1283335" cy="1362710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78087" y="3788727"/>
              <a:ext cx="762000" cy="68262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06027" y="381730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06027" y="381730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70" y="0"/>
                  </a:moveTo>
                  <a:lnTo>
                    <a:pt x="191770" y="341947"/>
                  </a:lnTo>
                  <a:lnTo>
                    <a:pt x="455930" y="341947"/>
                  </a:lnTo>
                  <a:lnTo>
                    <a:pt x="455930" y="292100"/>
                  </a:lnTo>
                  <a:lnTo>
                    <a:pt x="664845" y="437832"/>
                  </a:lnTo>
                  <a:lnTo>
                    <a:pt x="455930" y="583882"/>
                  </a:lnTo>
                  <a:lnTo>
                    <a:pt x="455930" y="533717"/>
                  </a:lnTo>
                  <a:lnTo>
                    <a:pt x="0" y="533717"/>
                  </a:lnTo>
                  <a:lnTo>
                    <a:pt x="0" y="0"/>
                  </a:lnTo>
                  <a:lnTo>
                    <a:pt x="19177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58695" y="3108960"/>
              <a:ext cx="1283334" cy="7651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92350" y="3307080"/>
              <a:ext cx="1219200" cy="41147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281237" y="3129597"/>
              <a:ext cx="1204595" cy="688340"/>
            </a:xfrm>
            <a:custGeom>
              <a:avLst/>
              <a:gdLst/>
              <a:ahLst/>
              <a:cxnLst/>
              <a:rect l="l" t="t" r="r" b="b"/>
              <a:pathLst>
                <a:path w="1204595" h="688339">
                  <a:moveTo>
                    <a:pt x="1089660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4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89" y="617854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089660" y="688022"/>
                  </a:lnTo>
                  <a:lnTo>
                    <a:pt x="1134427" y="679132"/>
                  </a:lnTo>
                  <a:lnTo>
                    <a:pt x="1170939" y="654367"/>
                  </a:lnTo>
                  <a:lnTo>
                    <a:pt x="1195387" y="617854"/>
                  </a:lnTo>
                  <a:lnTo>
                    <a:pt x="1204595" y="573404"/>
                  </a:lnTo>
                  <a:lnTo>
                    <a:pt x="1204595" y="114617"/>
                  </a:lnTo>
                  <a:lnTo>
                    <a:pt x="1195387" y="70167"/>
                  </a:lnTo>
                  <a:lnTo>
                    <a:pt x="1170939" y="33654"/>
                  </a:lnTo>
                  <a:lnTo>
                    <a:pt x="1134427" y="8889"/>
                  </a:lnTo>
                  <a:lnTo>
                    <a:pt x="1089660" y="0"/>
                  </a:lnTo>
                  <a:close/>
                </a:path>
              </a:pathLst>
            </a:custGeom>
            <a:solidFill>
              <a:srgbClr val="FFA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3169920" y="3852545"/>
            <a:ext cx="1118870" cy="1377950"/>
            <a:chOff x="3169920" y="3852545"/>
            <a:chExt cx="1118870" cy="1377950"/>
          </a:xfrm>
        </p:grpSpPr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13430" y="4568825"/>
              <a:ext cx="743585" cy="66135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333750" y="4590097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69920" y="3852545"/>
              <a:ext cx="1118552" cy="82295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219450" y="3902392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561F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19450" y="3902392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0" y="114617"/>
                  </a:moveTo>
                  <a:lnTo>
                    <a:pt x="8889" y="70167"/>
                  </a:lnTo>
                  <a:lnTo>
                    <a:pt x="33654" y="33655"/>
                  </a:lnTo>
                  <a:lnTo>
                    <a:pt x="70167" y="8890"/>
                  </a:lnTo>
                  <a:lnTo>
                    <a:pt x="114617" y="0"/>
                  </a:lnTo>
                  <a:lnTo>
                    <a:pt x="868362" y="0"/>
                  </a:lnTo>
                  <a:lnTo>
                    <a:pt x="912812" y="8890"/>
                  </a:lnTo>
                  <a:lnTo>
                    <a:pt x="949325" y="33655"/>
                  </a:lnTo>
                  <a:lnTo>
                    <a:pt x="974089" y="70167"/>
                  </a:lnTo>
                  <a:lnTo>
                    <a:pt x="982979" y="114617"/>
                  </a:lnTo>
                  <a:lnTo>
                    <a:pt x="982979" y="573405"/>
                  </a:lnTo>
                  <a:lnTo>
                    <a:pt x="974089" y="617855"/>
                  </a:lnTo>
                  <a:lnTo>
                    <a:pt x="949325" y="654367"/>
                  </a:lnTo>
                  <a:lnTo>
                    <a:pt x="912812" y="679132"/>
                  </a:lnTo>
                  <a:lnTo>
                    <a:pt x="868362" y="688022"/>
                  </a:lnTo>
                  <a:lnTo>
                    <a:pt x="114617" y="688022"/>
                  </a:lnTo>
                  <a:lnTo>
                    <a:pt x="70167" y="679132"/>
                  </a:lnTo>
                  <a:lnTo>
                    <a:pt x="33654" y="654367"/>
                  </a:lnTo>
                  <a:lnTo>
                    <a:pt x="8889" y="617855"/>
                  </a:lnTo>
                  <a:lnTo>
                    <a:pt x="0" y="573405"/>
                  </a:lnTo>
                  <a:lnTo>
                    <a:pt x="0" y="114617"/>
                  </a:lnTo>
                </a:path>
              </a:pathLst>
            </a:custGeom>
            <a:ln w="57149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4133215" y="4654232"/>
            <a:ext cx="2002789" cy="1539240"/>
            <a:chOff x="4133215" y="4654232"/>
            <a:chExt cx="2002789" cy="1539240"/>
          </a:xfrm>
        </p:grpSpPr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49102" y="5340032"/>
              <a:ext cx="746760" cy="66452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271962" y="536289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36390" y="4654232"/>
              <a:ext cx="1060767" cy="76803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33215" y="4770120"/>
              <a:ext cx="1066800" cy="57594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157662" y="4675187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5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74920" y="5425440"/>
              <a:ext cx="1060767" cy="76803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08575" y="5626735"/>
              <a:ext cx="993775" cy="41147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095875" y="5448300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A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4255134" y="3971607"/>
            <a:ext cx="707390" cy="512445"/>
            <a:chOff x="4255134" y="3971607"/>
            <a:chExt cx="707390" cy="512445"/>
          </a:xfrm>
        </p:grpSpPr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55134" y="3971607"/>
              <a:ext cx="707072" cy="51212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282122" y="4007167"/>
              <a:ext cx="614045" cy="405130"/>
            </a:xfrm>
            <a:custGeom>
              <a:avLst/>
              <a:gdLst/>
              <a:ahLst/>
              <a:cxnLst/>
              <a:rect l="l" t="t" r="r" b="b"/>
              <a:pathLst>
                <a:path w="614045" h="405129">
                  <a:moveTo>
                    <a:pt x="411162" y="0"/>
                  </a:moveTo>
                  <a:lnTo>
                    <a:pt x="411162" y="101282"/>
                  </a:lnTo>
                  <a:lnTo>
                    <a:pt x="0" y="101282"/>
                  </a:lnTo>
                  <a:lnTo>
                    <a:pt x="0" y="303530"/>
                  </a:lnTo>
                  <a:lnTo>
                    <a:pt x="411162" y="303530"/>
                  </a:lnTo>
                  <a:lnTo>
                    <a:pt x="411162" y="404812"/>
                  </a:lnTo>
                  <a:lnTo>
                    <a:pt x="613727" y="202565"/>
                  </a:lnTo>
                  <a:lnTo>
                    <a:pt x="4111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82122" y="4007167"/>
              <a:ext cx="614045" cy="405130"/>
            </a:xfrm>
            <a:custGeom>
              <a:avLst/>
              <a:gdLst/>
              <a:ahLst/>
              <a:cxnLst/>
              <a:rect l="l" t="t" r="r" b="b"/>
              <a:pathLst>
                <a:path w="614045" h="405129">
                  <a:moveTo>
                    <a:pt x="0" y="101282"/>
                  </a:moveTo>
                  <a:lnTo>
                    <a:pt x="411162" y="101282"/>
                  </a:lnTo>
                  <a:lnTo>
                    <a:pt x="411162" y="0"/>
                  </a:lnTo>
                  <a:lnTo>
                    <a:pt x="613727" y="202565"/>
                  </a:lnTo>
                  <a:lnTo>
                    <a:pt x="411162" y="404812"/>
                  </a:lnTo>
                  <a:lnTo>
                    <a:pt x="411162" y="303530"/>
                  </a:lnTo>
                  <a:lnTo>
                    <a:pt x="0" y="303530"/>
                  </a:lnTo>
                  <a:lnTo>
                    <a:pt x="0" y="101282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528955" y="1861502"/>
            <a:ext cx="83883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Αναγνωριστικό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5889" y="6318567"/>
            <a:ext cx="4298315" cy="213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25"/>
              </a:lnSpc>
            </a:pPr>
            <a:r>
              <a:rPr sz="550" spc="35" dirty="0">
                <a:latin typeface="Calibri"/>
                <a:cs typeface="Calibri"/>
              </a:rPr>
              <a:t>Πηγή: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20" dirty="0">
                <a:latin typeface="Calibri"/>
                <a:cs typeface="Calibri"/>
              </a:rPr>
              <a:t>, </a:t>
            </a:r>
            <a:r>
              <a:rPr sz="550" spc="40" dirty="0">
                <a:latin typeface="Calibri"/>
                <a:cs typeface="Calibri"/>
              </a:rPr>
              <a:t>and</a:t>
            </a:r>
            <a:r>
              <a:rPr sz="550" spc="25" dirty="0">
                <a:latin typeface="Calibri"/>
                <a:cs typeface="Calibri"/>
              </a:rPr>
              <a:t> Y. </a:t>
            </a:r>
            <a:r>
              <a:rPr sz="550" spc="35" dirty="0">
                <a:latin typeface="Calibri"/>
                <a:cs typeface="Calibri"/>
              </a:rPr>
              <a:t>Zhang,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"Tracking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Advanced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Persistent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Threats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Infrastructures".</a:t>
            </a:r>
            <a:endParaRPr sz="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550" spc="35" dirty="0">
                <a:latin typeface="Calibri"/>
                <a:cs typeface="Calibri"/>
              </a:rPr>
              <a:t>through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Opinion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Dynamics",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European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Symposium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on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Research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Computer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Security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(ESORICS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2018)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vol.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11098,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pp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555-574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10"/>
              </a:lnSpc>
            </a:pPr>
            <a:r>
              <a:rPr dirty="0"/>
              <a:t>27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122554" y="6582727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585277" y="2675254"/>
            <a:ext cx="57721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δο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95220" y="3406775"/>
            <a:ext cx="7397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σμό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359467" y="3972877"/>
            <a:ext cx="706755" cy="27241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44145" marR="5080" indent="-132080">
              <a:lnSpc>
                <a:spcPts val="919"/>
              </a:lnSpc>
              <a:spcBef>
                <a:spcPts val="210"/>
              </a:spcBef>
            </a:pP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Διοίκηση</a:t>
            </a:r>
            <a:r>
              <a:rPr sz="8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50" b="1" spc="-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έλεγχος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238625" y="4827904"/>
            <a:ext cx="659765" cy="2736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49225">
              <a:lnSpc>
                <a:spcPts val="940"/>
              </a:lnSpc>
              <a:spcBef>
                <a:spcPts val="195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ή  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κίνηση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213667" y="5726429"/>
            <a:ext cx="49593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Εκ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τέ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74907" y="3606482"/>
            <a:ext cx="5643880" cy="923925"/>
          </a:xfrm>
          <a:prstGeom prst="rect">
            <a:avLst/>
          </a:prstGeom>
          <a:solidFill>
            <a:srgbClr val="D8791A"/>
          </a:solidFill>
        </p:spPr>
        <p:txBody>
          <a:bodyPr vert="horz" wrap="square" lIns="0" tIns="49530" rIns="0" bIns="0" rtlCol="0">
            <a:spAutoFit/>
          </a:bodyPr>
          <a:lstStyle/>
          <a:p>
            <a:pPr marL="334010" marR="262255" algn="ctr">
              <a:lnSpc>
                <a:spcPct val="100000"/>
              </a:lnSpc>
              <a:spcBef>
                <a:spcPts val="390"/>
              </a:spcBef>
            </a:pP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κακόβουλο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λογισμικό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ανοίγει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ένα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κανάλι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τον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απομακρυσμένο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επιτιθέμενο, </a:t>
            </a:r>
            <a:r>
              <a:rPr sz="1250" spc="135" dirty="0">
                <a:solidFill>
                  <a:srgbClr val="FFFFFF"/>
                </a:solidFill>
                <a:latin typeface="Calibri"/>
                <a:cs typeface="Calibri"/>
              </a:rPr>
              <a:t>θα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χρησιμοποιηθεί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αποστολή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εντολών,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εξαγωγή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πληροφοριών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κ.λπ.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447" y="0"/>
            <a:ext cx="5306060" cy="6880225"/>
            <a:chOff x="6882447" y="0"/>
            <a:chExt cx="5306060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84175" y="1560512"/>
            <a:ext cx="1576070" cy="1353820"/>
            <a:chOff x="384175" y="1560512"/>
            <a:chExt cx="1576070" cy="13538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3109" y="2249487"/>
              <a:ext cx="743585" cy="6645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75652" y="2271394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175" y="1560512"/>
              <a:ext cx="1575752" cy="7680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3862" y="1761807"/>
              <a:ext cx="1493520" cy="4114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4495" y="1583690"/>
              <a:ext cx="1496695" cy="688340"/>
            </a:xfrm>
            <a:custGeom>
              <a:avLst/>
              <a:gdLst/>
              <a:ahLst/>
              <a:cxnLst/>
              <a:rect l="l" t="t" r="r" b="b"/>
              <a:pathLst>
                <a:path w="1496695" h="688339">
                  <a:moveTo>
                    <a:pt x="1382077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382077" y="688022"/>
                  </a:lnTo>
                  <a:lnTo>
                    <a:pt x="1426845" y="679132"/>
                  </a:lnTo>
                  <a:lnTo>
                    <a:pt x="1463040" y="654367"/>
                  </a:lnTo>
                  <a:lnTo>
                    <a:pt x="1487805" y="617855"/>
                  </a:lnTo>
                  <a:lnTo>
                    <a:pt x="1496695" y="573405"/>
                  </a:lnTo>
                  <a:lnTo>
                    <a:pt x="1496695" y="114617"/>
                  </a:lnTo>
                  <a:lnTo>
                    <a:pt x="1487805" y="70167"/>
                  </a:lnTo>
                  <a:lnTo>
                    <a:pt x="1463040" y="33655"/>
                  </a:lnTo>
                  <a:lnTo>
                    <a:pt x="1426845" y="8889"/>
                  </a:lnTo>
                  <a:lnTo>
                    <a:pt x="1382077" y="0"/>
                  </a:lnTo>
                  <a:close/>
                </a:path>
              </a:pathLst>
            </a:custGeom>
            <a:solidFill>
              <a:srgbClr val="EDAF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83982" y="2374264"/>
            <a:ext cx="1061085" cy="1247140"/>
            <a:chOff x="1383982" y="2374264"/>
            <a:chExt cx="1061085" cy="124714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039" y="2959734"/>
              <a:ext cx="746760" cy="66135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86217" y="298037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3982" y="2374264"/>
              <a:ext cx="1060767" cy="7680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81454" y="2575559"/>
              <a:ext cx="865505" cy="411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04937" y="2397124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80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4"/>
                  </a:lnTo>
                  <a:lnTo>
                    <a:pt x="8890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90" y="617854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4"/>
                  </a:lnTo>
                  <a:lnTo>
                    <a:pt x="982980" y="573404"/>
                  </a:lnTo>
                  <a:lnTo>
                    <a:pt x="982980" y="114617"/>
                  </a:lnTo>
                  <a:lnTo>
                    <a:pt x="974089" y="70167"/>
                  </a:lnTo>
                  <a:lnTo>
                    <a:pt x="949325" y="33654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75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58695" y="3108960"/>
            <a:ext cx="1283335" cy="1350645"/>
            <a:chOff x="2258695" y="3108960"/>
            <a:chExt cx="1283335" cy="135064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84120" y="3794760"/>
              <a:ext cx="743584" cy="6645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06027" y="381730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58695" y="3108960"/>
              <a:ext cx="1283334" cy="7651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92350" y="3307080"/>
              <a:ext cx="1219200" cy="4114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281237" y="3129597"/>
              <a:ext cx="1204595" cy="688340"/>
            </a:xfrm>
            <a:custGeom>
              <a:avLst/>
              <a:gdLst/>
              <a:ahLst/>
              <a:cxnLst/>
              <a:rect l="l" t="t" r="r" b="b"/>
              <a:pathLst>
                <a:path w="1204595" h="688339">
                  <a:moveTo>
                    <a:pt x="1089660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4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89" y="617854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089660" y="688022"/>
                  </a:lnTo>
                  <a:lnTo>
                    <a:pt x="1134427" y="679132"/>
                  </a:lnTo>
                  <a:lnTo>
                    <a:pt x="1170939" y="654367"/>
                  </a:lnTo>
                  <a:lnTo>
                    <a:pt x="1195387" y="617854"/>
                  </a:lnTo>
                  <a:lnTo>
                    <a:pt x="1204595" y="573404"/>
                  </a:lnTo>
                  <a:lnTo>
                    <a:pt x="1204595" y="114617"/>
                  </a:lnTo>
                  <a:lnTo>
                    <a:pt x="1195387" y="70167"/>
                  </a:lnTo>
                  <a:lnTo>
                    <a:pt x="1170939" y="33654"/>
                  </a:lnTo>
                  <a:lnTo>
                    <a:pt x="1134427" y="8889"/>
                  </a:lnTo>
                  <a:lnTo>
                    <a:pt x="1089660" y="0"/>
                  </a:lnTo>
                  <a:close/>
                </a:path>
              </a:pathLst>
            </a:custGeom>
            <a:solidFill>
              <a:srgbClr val="FFA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3197542" y="3880167"/>
            <a:ext cx="1063625" cy="1362710"/>
            <a:chOff x="3197542" y="3880167"/>
            <a:chExt cx="1063625" cy="1362710"/>
          </a:xfrm>
        </p:grpSpPr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04222" y="4562792"/>
              <a:ext cx="762000" cy="67976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333749" y="4590097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33749" y="4590097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191770" y="341947"/>
                  </a:lnTo>
                  <a:lnTo>
                    <a:pt x="455929" y="341947"/>
                  </a:lnTo>
                  <a:lnTo>
                    <a:pt x="455929" y="292100"/>
                  </a:lnTo>
                  <a:lnTo>
                    <a:pt x="664845" y="437832"/>
                  </a:lnTo>
                  <a:lnTo>
                    <a:pt x="455929" y="583882"/>
                  </a:lnTo>
                  <a:lnTo>
                    <a:pt x="455929" y="533717"/>
                  </a:lnTo>
                  <a:lnTo>
                    <a:pt x="0" y="533717"/>
                  </a:lnTo>
                  <a:lnTo>
                    <a:pt x="0" y="0"/>
                  </a:lnTo>
                  <a:lnTo>
                    <a:pt x="191770" y="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97542" y="3880167"/>
              <a:ext cx="1063624" cy="76803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97542" y="3913504"/>
              <a:ext cx="1063624" cy="74072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219449" y="3902392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561F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4108767" y="4623752"/>
            <a:ext cx="2026920" cy="1569720"/>
            <a:chOff x="4108767" y="4623752"/>
            <a:chExt cx="2026920" cy="1569720"/>
          </a:xfrm>
        </p:grpSpPr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49102" y="5340032"/>
              <a:ext cx="746760" cy="66452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271962" y="536289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08767" y="4623752"/>
              <a:ext cx="1118552" cy="826135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157662" y="4675187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5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57662" y="4675187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0" y="114617"/>
                  </a:moveTo>
                  <a:lnTo>
                    <a:pt x="8889" y="70167"/>
                  </a:lnTo>
                  <a:lnTo>
                    <a:pt x="33654" y="33655"/>
                  </a:lnTo>
                  <a:lnTo>
                    <a:pt x="70167" y="8889"/>
                  </a:lnTo>
                  <a:lnTo>
                    <a:pt x="114617" y="0"/>
                  </a:lnTo>
                  <a:lnTo>
                    <a:pt x="868362" y="0"/>
                  </a:lnTo>
                  <a:lnTo>
                    <a:pt x="912812" y="8889"/>
                  </a:lnTo>
                  <a:lnTo>
                    <a:pt x="949325" y="33655"/>
                  </a:lnTo>
                  <a:lnTo>
                    <a:pt x="974089" y="70167"/>
                  </a:lnTo>
                  <a:lnTo>
                    <a:pt x="982979" y="114617"/>
                  </a:lnTo>
                  <a:lnTo>
                    <a:pt x="982979" y="573405"/>
                  </a:lnTo>
                  <a:lnTo>
                    <a:pt x="974089" y="617855"/>
                  </a:lnTo>
                  <a:lnTo>
                    <a:pt x="949325" y="654367"/>
                  </a:lnTo>
                  <a:lnTo>
                    <a:pt x="912812" y="679132"/>
                  </a:lnTo>
                  <a:lnTo>
                    <a:pt x="868362" y="688022"/>
                  </a:lnTo>
                  <a:lnTo>
                    <a:pt x="114617" y="688022"/>
                  </a:lnTo>
                  <a:lnTo>
                    <a:pt x="70167" y="679132"/>
                  </a:lnTo>
                  <a:lnTo>
                    <a:pt x="33654" y="654367"/>
                  </a:lnTo>
                  <a:lnTo>
                    <a:pt x="8889" y="617855"/>
                  </a:lnTo>
                  <a:lnTo>
                    <a:pt x="0" y="573405"/>
                  </a:lnTo>
                  <a:lnTo>
                    <a:pt x="0" y="114617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74919" y="5425440"/>
              <a:ext cx="1060767" cy="76803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08574" y="5626735"/>
              <a:ext cx="993775" cy="41147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095874" y="5448300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A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81599" y="4782185"/>
              <a:ext cx="707072" cy="51498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208587" y="4819650"/>
              <a:ext cx="614045" cy="405130"/>
            </a:xfrm>
            <a:custGeom>
              <a:avLst/>
              <a:gdLst/>
              <a:ahLst/>
              <a:cxnLst/>
              <a:rect l="l" t="t" r="r" b="b"/>
              <a:pathLst>
                <a:path w="614045" h="405129">
                  <a:moveTo>
                    <a:pt x="411162" y="0"/>
                  </a:moveTo>
                  <a:lnTo>
                    <a:pt x="411162" y="101282"/>
                  </a:lnTo>
                  <a:lnTo>
                    <a:pt x="0" y="101282"/>
                  </a:lnTo>
                  <a:lnTo>
                    <a:pt x="0" y="303530"/>
                  </a:lnTo>
                  <a:lnTo>
                    <a:pt x="411162" y="303530"/>
                  </a:lnTo>
                  <a:lnTo>
                    <a:pt x="411162" y="404812"/>
                  </a:lnTo>
                  <a:lnTo>
                    <a:pt x="613727" y="202564"/>
                  </a:lnTo>
                  <a:lnTo>
                    <a:pt x="4111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08587" y="4819650"/>
              <a:ext cx="614045" cy="405130"/>
            </a:xfrm>
            <a:custGeom>
              <a:avLst/>
              <a:gdLst/>
              <a:ahLst/>
              <a:cxnLst/>
              <a:rect l="l" t="t" r="r" b="b"/>
              <a:pathLst>
                <a:path w="614045" h="405129">
                  <a:moveTo>
                    <a:pt x="0" y="101282"/>
                  </a:moveTo>
                  <a:lnTo>
                    <a:pt x="411162" y="101282"/>
                  </a:lnTo>
                  <a:lnTo>
                    <a:pt x="411162" y="0"/>
                  </a:lnTo>
                  <a:lnTo>
                    <a:pt x="613727" y="202564"/>
                  </a:lnTo>
                  <a:lnTo>
                    <a:pt x="411162" y="404812"/>
                  </a:lnTo>
                  <a:lnTo>
                    <a:pt x="411162" y="303530"/>
                  </a:lnTo>
                  <a:lnTo>
                    <a:pt x="0" y="303530"/>
                  </a:lnTo>
                  <a:lnTo>
                    <a:pt x="0" y="101282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28955" y="1861502"/>
            <a:ext cx="83883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Αναγνωριστικό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35889" y="6318567"/>
            <a:ext cx="4298315" cy="213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25"/>
              </a:lnSpc>
            </a:pPr>
            <a:r>
              <a:rPr sz="550" spc="35" dirty="0">
                <a:latin typeface="Calibri"/>
                <a:cs typeface="Calibri"/>
              </a:rPr>
              <a:t>Πηγή: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20" dirty="0">
                <a:latin typeface="Calibri"/>
                <a:cs typeface="Calibri"/>
              </a:rPr>
              <a:t>, </a:t>
            </a:r>
            <a:r>
              <a:rPr sz="550" spc="40" dirty="0">
                <a:latin typeface="Calibri"/>
                <a:cs typeface="Calibri"/>
              </a:rPr>
              <a:t>and</a:t>
            </a:r>
            <a:r>
              <a:rPr sz="550" spc="25" dirty="0">
                <a:latin typeface="Calibri"/>
                <a:cs typeface="Calibri"/>
              </a:rPr>
              <a:t> Y. </a:t>
            </a:r>
            <a:r>
              <a:rPr sz="550" spc="35" dirty="0">
                <a:latin typeface="Calibri"/>
                <a:cs typeface="Calibri"/>
              </a:rPr>
              <a:t>Zhang,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"Tracking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Advanced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Persistent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Threats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Infrastructures".</a:t>
            </a:r>
            <a:endParaRPr sz="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550" spc="35" dirty="0">
                <a:latin typeface="Calibri"/>
                <a:cs typeface="Calibri"/>
              </a:rPr>
              <a:t>through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Opinion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Dynamics",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European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Symposium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on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Research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Computer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Security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(ESORICS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2018)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vol.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11098,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pp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555-574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10"/>
              </a:lnSpc>
            </a:pPr>
            <a:r>
              <a:rPr dirty="0"/>
              <a:t>28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122554" y="6582727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585277" y="2675254"/>
            <a:ext cx="57721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δο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95220" y="3406775"/>
            <a:ext cx="7397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σμό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59467" y="3972877"/>
            <a:ext cx="706755" cy="27241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44145" marR="5080" indent="-132080">
              <a:lnSpc>
                <a:spcPts val="919"/>
              </a:lnSpc>
              <a:spcBef>
                <a:spcPts val="210"/>
              </a:spcBef>
            </a:pP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Διοίκηση</a:t>
            </a:r>
            <a:r>
              <a:rPr sz="8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50" b="1" spc="-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έλεγχος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238625" y="4827904"/>
            <a:ext cx="659765" cy="2736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49225">
              <a:lnSpc>
                <a:spcPts val="940"/>
              </a:lnSpc>
              <a:spcBef>
                <a:spcPts val="195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ή  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κίνηση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13667" y="5726429"/>
            <a:ext cx="49593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Εκ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τέ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13120" y="4658995"/>
            <a:ext cx="5806440" cy="646430"/>
          </a:xfrm>
          <a:prstGeom prst="rect">
            <a:avLst/>
          </a:prstGeom>
          <a:solidFill>
            <a:srgbClr val="D8791A"/>
          </a:solidFill>
        </p:spPr>
        <p:txBody>
          <a:bodyPr vert="horz" wrap="square" lIns="0" tIns="64769" rIns="0" bIns="0" rtlCol="0">
            <a:spAutoFit/>
          </a:bodyPr>
          <a:lstStyle/>
          <a:p>
            <a:pPr marL="161925" marR="792480" indent="598805">
              <a:lnSpc>
                <a:spcPts val="1450"/>
              </a:lnSpc>
              <a:spcBef>
                <a:spcPts val="509"/>
              </a:spcBef>
            </a:pP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κακόβουλο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λογισμικό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αναζητά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άλλες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συσκευές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παραβιάσει,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ενώ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συλλέγει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ευαίσθητες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πληροφορίες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447" y="0"/>
            <a:ext cx="5306060" cy="6880225"/>
            <a:chOff x="6882447" y="0"/>
            <a:chExt cx="5306060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84175" y="1560512"/>
            <a:ext cx="1576070" cy="1353820"/>
            <a:chOff x="384175" y="1560512"/>
            <a:chExt cx="1576070" cy="13538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3109" y="2249487"/>
              <a:ext cx="743585" cy="6645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75652" y="2271394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175" y="1560512"/>
              <a:ext cx="1575752" cy="7680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3862" y="1761807"/>
              <a:ext cx="1493520" cy="4114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04495" y="1583690"/>
              <a:ext cx="1496695" cy="688340"/>
            </a:xfrm>
            <a:custGeom>
              <a:avLst/>
              <a:gdLst/>
              <a:ahLst/>
              <a:cxnLst/>
              <a:rect l="l" t="t" r="r" b="b"/>
              <a:pathLst>
                <a:path w="1496695" h="688339">
                  <a:moveTo>
                    <a:pt x="1382077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382077" y="688022"/>
                  </a:lnTo>
                  <a:lnTo>
                    <a:pt x="1426845" y="679132"/>
                  </a:lnTo>
                  <a:lnTo>
                    <a:pt x="1463040" y="654367"/>
                  </a:lnTo>
                  <a:lnTo>
                    <a:pt x="1487805" y="617855"/>
                  </a:lnTo>
                  <a:lnTo>
                    <a:pt x="1496695" y="573405"/>
                  </a:lnTo>
                  <a:lnTo>
                    <a:pt x="1496695" y="114617"/>
                  </a:lnTo>
                  <a:lnTo>
                    <a:pt x="1487805" y="70167"/>
                  </a:lnTo>
                  <a:lnTo>
                    <a:pt x="1463040" y="33655"/>
                  </a:lnTo>
                  <a:lnTo>
                    <a:pt x="1426845" y="8889"/>
                  </a:lnTo>
                  <a:lnTo>
                    <a:pt x="1382077" y="0"/>
                  </a:lnTo>
                  <a:close/>
                </a:path>
              </a:pathLst>
            </a:custGeom>
            <a:solidFill>
              <a:srgbClr val="EDAF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383982" y="2374264"/>
            <a:ext cx="1061085" cy="1247140"/>
            <a:chOff x="1383982" y="2374264"/>
            <a:chExt cx="1061085" cy="124714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039" y="2959734"/>
              <a:ext cx="746760" cy="66135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86217" y="298037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69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4" y="437832"/>
                  </a:lnTo>
                  <a:lnTo>
                    <a:pt x="527388" y="341947"/>
                  </a:lnTo>
                  <a:lnTo>
                    <a:pt x="191769" y="341947"/>
                  </a:lnTo>
                  <a:lnTo>
                    <a:pt x="191769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3982" y="2374264"/>
              <a:ext cx="1060767" cy="7680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81454" y="2575559"/>
              <a:ext cx="865505" cy="4114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04937" y="2397124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80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4"/>
                  </a:lnTo>
                  <a:lnTo>
                    <a:pt x="8890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90" y="617854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4"/>
                  </a:lnTo>
                  <a:lnTo>
                    <a:pt x="982980" y="573404"/>
                  </a:lnTo>
                  <a:lnTo>
                    <a:pt x="982980" y="114617"/>
                  </a:lnTo>
                  <a:lnTo>
                    <a:pt x="974089" y="70167"/>
                  </a:lnTo>
                  <a:lnTo>
                    <a:pt x="949325" y="33654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75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58695" y="3108960"/>
            <a:ext cx="1283335" cy="1350645"/>
            <a:chOff x="2258695" y="3108960"/>
            <a:chExt cx="1283335" cy="135064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84120" y="3794760"/>
              <a:ext cx="743584" cy="6645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06027" y="381730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4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30" y="533717"/>
                  </a:lnTo>
                  <a:lnTo>
                    <a:pt x="455930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4" h="584200">
                  <a:moveTo>
                    <a:pt x="455930" y="292100"/>
                  </a:moveTo>
                  <a:lnTo>
                    <a:pt x="455930" y="341947"/>
                  </a:lnTo>
                  <a:lnTo>
                    <a:pt x="527388" y="341947"/>
                  </a:lnTo>
                  <a:lnTo>
                    <a:pt x="455930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58695" y="3108960"/>
              <a:ext cx="1283334" cy="7651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92350" y="3307080"/>
              <a:ext cx="1219200" cy="4114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281237" y="3129597"/>
              <a:ext cx="1204595" cy="688340"/>
            </a:xfrm>
            <a:custGeom>
              <a:avLst/>
              <a:gdLst/>
              <a:ahLst/>
              <a:cxnLst/>
              <a:rect l="l" t="t" r="r" b="b"/>
              <a:pathLst>
                <a:path w="1204595" h="688339">
                  <a:moveTo>
                    <a:pt x="1089660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5" y="33654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4"/>
                  </a:lnTo>
                  <a:lnTo>
                    <a:pt x="8889" y="617854"/>
                  </a:lnTo>
                  <a:lnTo>
                    <a:pt x="33655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1089660" y="688022"/>
                  </a:lnTo>
                  <a:lnTo>
                    <a:pt x="1134427" y="679132"/>
                  </a:lnTo>
                  <a:lnTo>
                    <a:pt x="1170939" y="654367"/>
                  </a:lnTo>
                  <a:lnTo>
                    <a:pt x="1195387" y="617854"/>
                  </a:lnTo>
                  <a:lnTo>
                    <a:pt x="1204595" y="573404"/>
                  </a:lnTo>
                  <a:lnTo>
                    <a:pt x="1204595" y="114617"/>
                  </a:lnTo>
                  <a:lnTo>
                    <a:pt x="1195387" y="70167"/>
                  </a:lnTo>
                  <a:lnTo>
                    <a:pt x="1170939" y="33654"/>
                  </a:lnTo>
                  <a:lnTo>
                    <a:pt x="1134427" y="8889"/>
                  </a:lnTo>
                  <a:lnTo>
                    <a:pt x="1089660" y="0"/>
                  </a:lnTo>
                  <a:close/>
                </a:path>
              </a:pathLst>
            </a:custGeom>
            <a:solidFill>
              <a:srgbClr val="FFA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3197542" y="3880167"/>
            <a:ext cx="1063625" cy="1350010"/>
            <a:chOff x="3197542" y="3880167"/>
            <a:chExt cx="1063625" cy="1350010"/>
          </a:xfrm>
        </p:grpSpPr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13429" y="4568824"/>
              <a:ext cx="743585" cy="66135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333749" y="4590097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97542" y="3880167"/>
              <a:ext cx="1063624" cy="7680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97542" y="3913504"/>
              <a:ext cx="1063624" cy="74072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219449" y="3902392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561F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4133215" y="4654232"/>
            <a:ext cx="2700655" cy="1539240"/>
            <a:chOff x="4133215" y="4654232"/>
            <a:chExt cx="2700655" cy="1539240"/>
          </a:xfrm>
        </p:grpSpPr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43070" y="5334000"/>
              <a:ext cx="762000" cy="68262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271962" y="536289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0" y="0"/>
                  </a:lnTo>
                  <a:lnTo>
                    <a:pt x="0" y="533717"/>
                  </a:lnTo>
                  <a:lnTo>
                    <a:pt x="455929" y="533717"/>
                  </a:lnTo>
                  <a:lnTo>
                    <a:pt x="455929" y="583882"/>
                  </a:lnTo>
                  <a:lnTo>
                    <a:pt x="664845" y="437832"/>
                  </a:lnTo>
                  <a:lnTo>
                    <a:pt x="527388" y="341947"/>
                  </a:lnTo>
                  <a:lnTo>
                    <a:pt x="191770" y="341947"/>
                  </a:lnTo>
                  <a:lnTo>
                    <a:pt x="191770" y="0"/>
                  </a:lnTo>
                  <a:close/>
                </a:path>
                <a:path w="664845" h="584200">
                  <a:moveTo>
                    <a:pt x="455929" y="292100"/>
                  </a:moveTo>
                  <a:lnTo>
                    <a:pt x="455929" y="341947"/>
                  </a:lnTo>
                  <a:lnTo>
                    <a:pt x="527388" y="341947"/>
                  </a:lnTo>
                  <a:lnTo>
                    <a:pt x="455929" y="29210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71962" y="5362892"/>
              <a:ext cx="664845" cy="584200"/>
            </a:xfrm>
            <a:custGeom>
              <a:avLst/>
              <a:gdLst/>
              <a:ahLst/>
              <a:cxnLst/>
              <a:rect l="l" t="t" r="r" b="b"/>
              <a:pathLst>
                <a:path w="664845" h="584200">
                  <a:moveTo>
                    <a:pt x="191770" y="0"/>
                  </a:moveTo>
                  <a:lnTo>
                    <a:pt x="191770" y="341947"/>
                  </a:lnTo>
                  <a:lnTo>
                    <a:pt x="455929" y="341947"/>
                  </a:lnTo>
                  <a:lnTo>
                    <a:pt x="455929" y="292100"/>
                  </a:lnTo>
                  <a:lnTo>
                    <a:pt x="664845" y="437832"/>
                  </a:lnTo>
                  <a:lnTo>
                    <a:pt x="455929" y="583882"/>
                  </a:lnTo>
                  <a:lnTo>
                    <a:pt x="455929" y="533717"/>
                  </a:lnTo>
                  <a:lnTo>
                    <a:pt x="0" y="533717"/>
                  </a:lnTo>
                  <a:lnTo>
                    <a:pt x="0" y="0"/>
                  </a:lnTo>
                  <a:lnTo>
                    <a:pt x="191770" y="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36390" y="4654232"/>
              <a:ext cx="1060767" cy="76803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33215" y="4770120"/>
              <a:ext cx="1066800" cy="57594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157662" y="4675187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89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89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5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74920" y="5425440"/>
              <a:ext cx="1060767" cy="76803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08575" y="5626735"/>
              <a:ext cx="993775" cy="41147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095875" y="5448300"/>
              <a:ext cx="982980" cy="688340"/>
            </a:xfrm>
            <a:custGeom>
              <a:avLst/>
              <a:gdLst/>
              <a:ahLst/>
              <a:cxnLst/>
              <a:rect l="l" t="t" r="r" b="b"/>
              <a:pathLst>
                <a:path w="982979" h="688339">
                  <a:moveTo>
                    <a:pt x="868362" y="0"/>
                  </a:moveTo>
                  <a:lnTo>
                    <a:pt x="114617" y="0"/>
                  </a:lnTo>
                  <a:lnTo>
                    <a:pt x="70167" y="8890"/>
                  </a:lnTo>
                  <a:lnTo>
                    <a:pt x="33654" y="33655"/>
                  </a:lnTo>
                  <a:lnTo>
                    <a:pt x="8889" y="70167"/>
                  </a:lnTo>
                  <a:lnTo>
                    <a:pt x="0" y="114617"/>
                  </a:lnTo>
                  <a:lnTo>
                    <a:pt x="0" y="573405"/>
                  </a:lnTo>
                  <a:lnTo>
                    <a:pt x="8889" y="617855"/>
                  </a:lnTo>
                  <a:lnTo>
                    <a:pt x="33654" y="654367"/>
                  </a:lnTo>
                  <a:lnTo>
                    <a:pt x="70167" y="679132"/>
                  </a:lnTo>
                  <a:lnTo>
                    <a:pt x="114617" y="688022"/>
                  </a:lnTo>
                  <a:lnTo>
                    <a:pt x="868362" y="688022"/>
                  </a:lnTo>
                  <a:lnTo>
                    <a:pt x="912812" y="679132"/>
                  </a:lnTo>
                  <a:lnTo>
                    <a:pt x="949325" y="654367"/>
                  </a:lnTo>
                  <a:lnTo>
                    <a:pt x="974089" y="617855"/>
                  </a:lnTo>
                  <a:lnTo>
                    <a:pt x="982979" y="573405"/>
                  </a:lnTo>
                  <a:lnTo>
                    <a:pt x="982979" y="114617"/>
                  </a:lnTo>
                  <a:lnTo>
                    <a:pt x="974089" y="70167"/>
                  </a:lnTo>
                  <a:lnTo>
                    <a:pt x="949325" y="33655"/>
                  </a:lnTo>
                  <a:lnTo>
                    <a:pt x="912812" y="8890"/>
                  </a:lnTo>
                  <a:lnTo>
                    <a:pt x="868362" y="0"/>
                  </a:lnTo>
                  <a:close/>
                </a:path>
              </a:pathLst>
            </a:custGeom>
            <a:solidFill>
              <a:srgbClr val="9A1A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26480" y="5562600"/>
              <a:ext cx="707072" cy="51212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154102" y="5598160"/>
              <a:ext cx="614045" cy="405130"/>
            </a:xfrm>
            <a:custGeom>
              <a:avLst/>
              <a:gdLst/>
              <a:ahLst/>
              <a:cxnLst/>
              <a:rect l="l" t="t" r="r" b="b"/>
              <a:pathLst>
                <a:path w="614045" h="405129">
                  <a:moveTo>
                    <a:pt x="411162" y="0"/>
                  </a:moveTo>
                  <a:lnTo>
                    <a:pt x="411162" y="101282"/>
                  </a:lnTo>
                  <a:lnTo>
                    <a:pt x="0" y="101282"/>
                  </a:lnTo>
                  <a:lnTo>
                    <a:pt x="0" y="303529"/>
                  </a:lnTo>
                  <a:lnTo>
                    <a:pt x="411162" y="303529"/>
                  </a:lnTo>
                  <a:lnTo>
                    <a:pt x="411162" y="404812"/>
                  </a:lnTo>
                  <a:lnTo>
                    <a:pt x="613727" y="202564"/>
                  </a:lnTo>
                  <a:lnTo>
                    <a:pt x="4111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154102" y="5598160"/>
              <a:ext cx="614045" cy="405130"/>
            </a:xfrm>
            <a:custGeom>
              <a:avLst/>
              <a:gdLst/>
              <a:ahLst/>
              <a:cxnLst/>
              <a:rect l="l" t="t" r="r" b="b"/>
              <a:pathLst>
                <a:path w="614045" h="405129">
                  <a:moveTo>
                    <a:pt x="0" y="101282"/>
                  </a:moveTo>
                  <a:lnTo>
                    <a:pt x="411162" y="101282"/>
                  </a:lnTo>
                  <a:lnTo>
                    <a:pt x="411162" y="0"/>
                  </a:lnTo>
                  <a:lnTo>
                    <a:pt x="613727" y="202564"/>
                  </a:lnTo>
                  <a:lnTo>
                    <a:pt x="411162" y="404812"/>
                  </a:lnTo>
                  <a:lnTo>
                    <a:pt x="411162" y="303529"/>
                  </a:lnTo>
                  <a:lnTo>
                    <a:pt x="0" y="303529"/>
                  </a:lnTo>
                  <a:lnTo>
                    <a:pt x="0" y="101282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28955" y="1861502"/>
            <a:ext cx="83883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Αναγνωριστικό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35889" y="6318567"/>
            <a:ext cx="4298315" cy="213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25"/>
              </a:lnSpc>
            </a:pPr>
            <a:r>
              <a:rPr sz="550" spc="35" dirty="0">
                <a:latin typeface="Calibri"/>
                <a:cs typeface="Calibri"/>
              </a:rPr>
              <a:t>Πηγή: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20" dirty="0">
                <a:latin typeface="Calibri"/>
                <a:cs typeface="Calibri"/>
              </a:rPr>
              <a:t>, </a:t>
            </a:r>
            <a:r>
              <a:rPr sz="550" spc="40" dirty="0">
                <a:latin typeface="Calibri"/>
                <a:cs typeface="Calibri"/>
              </a:rPr>
              <a:t>and</a:t>
            </a:r>
            <a:r>
              <a:rPr sz="550" spc="25" dirty="0">
                <a:latin typeface="Calibri"/>
                <a:cs typeface="Calibri"/>
              </a:rPr>
              <a:t> Y. </a:t>
            </a:r>
            <a:r>
              <a:rPr sz="550" spc="35" dirty="0">
                <a:latin typeface="Calibri"/>
                <a:cs typeface="Calibri"/>
              </a:rPr>
              <a:t>Zhang,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"Tracking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Advanced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Persistent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Threats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Infrastructures".</a:t>
            </a:r>
            <a:endParaRPr sz="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550" spc="35" dirty="0">
                <a:latin typeface="Calibri"/>
                <a:cs typeface="Calibri"/>
              </a:rPr>
              <a:t>through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Opinion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Dynamics",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European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Symposium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on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Research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Computer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Security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(ESORICS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2018)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vol.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11098,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pp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555-574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2018.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10"/>
              </a:lnSpc>
            </a:pPr>
            <a:r>
              <a:rPr dirty="0"/>
              <a:t>29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122554" y="6582727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585277" y="2675254"/>
            <a:ext cx="57721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δο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95220" y="3406775"/>
            <a:ext cx="7397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850" b="1" spc="7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850" b="1" spc="8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80" dirty="0">
                <a:solidFill>
                  <a:srgbClr val="FFFFFF"/>
                </a:solidFill>
                <a:latin typeface="Calibri"/>
                <a:cs typeface="Calibri"/>
              </a:rPr>
              <a:t>σμό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59467" y="3972877"/>
            <a:ext cx="706755" cy="27241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44145" marR="5080" indent="-132080">
              <a:lnSpc>
                <a:spcPts val="919"/>
              </a:lnSpc>
              <a:spcBef>
                <a:spcPts val="210"/>
              </a:spcBef>
            </a:pP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Διοίκηση</a:t>
            </a:r>
            <a:r>
              <a:rPr sz="8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50" b="1" spc="-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65" dirty="0">
                <a:solidFill>
                  <a:srgbClr val="FFFFFF"/>
                </a:solidFill>
                <a:latin typeface="Calibri"/>
                <a:cs typeface="Calibri"/>
              </a:rPr>
              <a:t>έλεγχος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238625" y="4827904"/>
            <a:ext cx="659765" cy="2736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49225">
              <a:lnSpc>
                <a:spcPts val="940"/>
              </a:lnSpc>
              <a:spcBef>
                <a:spcPts val="195"/>
              </a:spcBef>
            </a:pP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ή  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κίνηση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13667" y="5726429"/>
            <a:ext cx="495934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Εκ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τέ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840537" y="4891404"/>
            <a:ext cx="4879340" cy="1200785"/>
          </a:xfrm>
          <a:prstGeom prst="rect">
            <a:avLst/>
          </a:prstGeom>
          <a:solidFill>
            <a:srgbClr val="D8791A"/>
          </a:solidFill>
        </p:spPr>
        <p:txBody>
          <a:bodyPr vert="horz" wrap="square" lIns="0" tIns="59055" rIns="0" bIns="0" rtlCol="0">
            <a:spAutoFit/>
          </a:bodyPr>
          <a:lstStyle/>
          <a:p>
            <a:pPr marL="259715" marR="187325" algn="ctr">
              <a:lnSpc>
                <a:spcPts val="1480"/>
              </a:lnSpc>
              <a:spcBef>
                <a:spcPts val="465"/>
              </a:spcBef>
            </a:pP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κακόβουλο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λογισμικό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αποδίδει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τελικά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επίθεση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κατά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βιομηχανικού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δικτύου, </a:t>
            </a:r>
            <a:r>
              <a:rPr sz="1250" spc="100" dirty="0">
                <a:solidFill>
                  <a:srgbClr val="FFFFFF"/>
                </a:solidFill>
                <a:latin typeface="Calibri"/>
                <a:cs typeface="Calibri"/>
              </a:rPr>
              <a:t>η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οποία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περιλαμβάνει την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b="1" spc="100" dirty="0">
                <a:solidFill>
                  <a:srgbClr val="67170E"/>
                </a:solidFill>
                <a:latin typeface="Calibri"/>
                <a:cs typeface="Calibri"/>
              </a:rPr>
              <a:t>απόσπαση </a:t>
            </a:r>
            <a:r>
              <a:rPr sz="1250" b="1" spc="90" dirty="0">
                <a:solidFill>
                  <a:srgbClr val="67170E"/>
                </a:solidFill>
                <a:latin typeface="Calibri"/>
                <a:cs typeface="Calibri"/>
              </a:rPr>
              <a:t>ευαίσθητων </a:t>
            </a:r>
            <a:r>
              <a:rPr sz="1250" b="1" spc="95" dirty="0">
                <a:solidFill>
                  <a:srgbClr val="67170E"/>
                </a:solidFill>
                <a:latin typeface="Calibri"/>
                <a:cs typeface="Calibri"/>
              </a:rPr>
              <a:t>δεδομένων </a:t>
            </a:r>
            <a:r>
              <a:rPr sz="1250" b="1" spc="100" dirty="0">
                <a:solidFill>
                  <a:srgbClr val="67170E"/>
                </a:solidFill>
                <a:latin typeface="Calibri"/>
                <a:cs typeface="Calibri"/>
              </a:rPr>
              <a:t>ή </a:t>
            </a:r>
            <a:r>
              <a:rPr sz="1250" b="1" spc="85" dirty="0">
                <a:solidFill>
                  <a:srgbClr val="67170E"/>
                </a:solidFill>
                <a:latin typeface="Calibri"/>
                <a:cs typeface="Calibri"/>
              </a:rPr>
              <a:t>την </a:t>
            </a:r>
            <a:r>
              <a:rPr sz="1250" b="1" spc="95" dirty="0">
                <a:solidFill>
                  <a:srgbClr val="67170E"/>
                </a:solidFill>
                <a:latin typeface="Calibri"/>
                <a:cs typeface="Calibri"/>
              </a:rPr>
              <a:t>καταστροφή </a:t>
            </a:r>
            <a:r>
              <a:rPr sz="1250" b="1" spc="100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1250" b="1" spc="95" dirty="0">
                <a:solidFill>
                  <a:srgbClr val="67170E"/>
                </a:solidFill>
                <a:latin typeface="Calibri"/>
                <a:cs typeface="Calibri"/>
              </a:rPr>
              <a:t>πόρων.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640204"/>
            <a:ext cx="6580505" cy="3756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32766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00" dirty="0">
                <a:latin typeface="Calibri"/>
                <a:cs typeface="Calibri"/>
              </a:rPr>
              <a:t>Προκειμένου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διατηρηθεί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επιμονή,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οι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b="1" spc="85" dirty="0">
                <a:latin typeface="Calibri"/>
                <a:cs typeface="Calibri"/>
              </a:rPr>
              <a:t>κινήσεις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90" dirty="0">
                <a:latin typeface="Calibri"/>
                <a:cs typeface="Calibri"/>
              </a:rPr>
              <a:t>και</a:t>
            </a:r>
            <a:r>
              <a:rPr sz="1400" b="1" spc="45" dirty="0">
                <a:latin typeface="Calibri"/>
                <a:cs typeface="Calibri"/>
              </a:rPr>
              <a:t> </a:t>
            </a:r>
            <a:r>
              <a:rPr sz="1400" b="1" spc="85" dirty="0">
                <a:latin typeface="Calibri"/>
                <a:cs typeface="Calibri"/>
              </a:rPr>
              <a:t>οι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90" dirty="0">
                <a:latin typeface="Calibri"/>
                <a:cs typeface="Calibri"/>
              </a:rPr>
              <a:t>ενέργειες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b="1" spc="75" dirty="0">
                <a:latin typeface="Calibri"/>
                <a:cs typeface="Calibri"/>
              </a:rPr>
              <a:t>(π.χ</a:t>
            </a:r>
            <a:r>
              <a:rPr sz="1400" spc="75" dirty="0">
                <a:latin typeface="Calibri"/>
                <a:cs typeface="Calibri"/>
              </a:rPr>
              <a:t>.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C&amp;C)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πρέπει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αποδίδονται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μυστικό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τρόπο.</a:t>
            </a:r>
            <a:endParaRPr sz="1400">
              <a:latin typeface="Calibri"/>
              <a:cs typeface="Calibri"/>
            </a:endParaRPr>
          </a:p>
          <a:p>
            <a:pPr marL="396875" marR="256540" lvl="1" indent="-182880">
              <a:lnSpc>
                <a:spcPts val="1460"/>
              </a:lnSpc>
              <a:spcBef>
                <a:spcPts val="1165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spc="120" dirty="0">
                <a:latin typeface="Calibri"/>
                <a:cs typeface="Calibri"/>
              </a:rPr>
              <a:t>Διατήρηση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υπομονής,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αποφυγή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απότομων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ενεργειών/κινήσεων,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απόκρυψη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κακόβουλων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ενεργειών/δεδομένων,...</a:t>
            </a:r>
            <a:endParaRPr sz="12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900">
              <a:latin typeface="Calibri"/>
              <a:cs typeface="Calibri"/>
            </a:endParaRPr>
          </a:p>
          <a:p>
            <a:pPr marL="103505" marR="422275" indent="-91440">
              <a:lnSpc>
                <a:spcPct val="100000"/>
              </a:lnSpc>
              <a:buClr>
                <a:srgbClr val="FFBA00"/>
              </a:buClr>
              <a:buSzPct val="142857"/>
              <a:buFont typeface="Arial"/>
              <a:buChar char="•"/>
              <a:tabLst>
                <a:tab pos="316865" algn="l"/>
                <a:tab pos="317500" algn="l"/>
              </a:tabLst>
            </a:pPr>
            <a:r>
              <a:rPr sz="1400" spc="105" dirty="0">
                <a:latin typeface="Calibri"/>
                <a:cs typeface="Calibri"/>
              </a:rPr>
              <a:t>Υπάρχουν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πολλές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τεχνικές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επίθεσης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αποκαλύπτουν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πληροφορίες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XML </a:t>
            </a:r>
            <a:r>
              <a:rPr sz="1400" spc="80" dirty="0">
                <a:latin typeface="Calibri"/>
                <a:cs typeface="Calibri"/>
              </a:rPr>
              <a:t>(Extensible </a:t>
            </a:r>
            <a:r>
              <a:rPr sz="1400" spc="105" dirty="0">
                <a:latin typeface="Calibri"/>
                <a:cs typeface="Calibri"/>
              </a:rPr>
              <a:t>Markup </a:t>
            </a:r>
            <a:r>
              <a:rPr sz="1400" spc="95" dirty="0">
                <a:latin typeface="Calibri"/>
                <a:cs typeface="Calibri"/>
              </a:rPr>
              <a:t>Language </a:t>
            </a:r>
            <a:r>
              <a:rPr sz="1400" spc="65" dirty="0">
                <a:latin typeface="Calibri"/>
                <a:cs typeface="Calibri"/>
              </a:rPr>
              <a:t>- </a:t>
            </a:r>
            <a:r>
              <a:rPr sz="1400" spc="105" dirty="0">
                <a:latin typeface="Calibri"/>
                <a:cs typeface="Calibri"/>
              </a:rPr>
              <a:t>δομημένη </a:t>
            </a:r>
            <a:r>
              <a:rPr sz="1400" spc="110" dirty="0">
                <a:latin typeface="Calibri"/>
                <a:cs typeface="Calibri"/>
              </a:rPr>
              <a:t>μορφή </a:t>
            </a:r>
            <a:r>
              <a:rPr sz="1400" spc="100" dirty="0">
                <a:latin typeface="Calibri"/>
                <a:cs typeface="Calibri"/>
              </a:rPr>
              <a:t>ανταλλαγής 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δεδομένωνn)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εσωτερικό,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αναγνωρίζουν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περιβάλλον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ή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διαρρέουν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πληροφορίες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άλλους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εξωτερικούς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ιστότοπους,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όπως:</a:t>
            </a:r>
            <a:endParaRPr sz="1400">
              <a:latin typeface="Calibri"/>
              <a:cs typeface="Calibri"/>
            </a:endParaRPr>
          </a:p>
          <a:p>
            <a:pPr marL="396875" marR="843915" lvl="1" indent="-182880">
              <a:lnSpc>
                <a:spcPct val="100000"/>
              </a:lnSpc>
              <a:spcBef>
                <a:spcPts val="1075"/>
              </a:spcBef>
              <a:buSzPct val="144000"/>
              <a:buFont typeface="Arial"/>
              <a:buChar char="•"/>
              <a:tabLst>
                <a:tab pos="396875" algn="l"/>
              </a:tabLst>
            </a:pPr>
            <a:r>
              <a:rPr sz="1250" b="1" spc="135" dirty="0">
                <a:latin typeface="Calibri"/>
                <a:cs typeface="Calibri"/>
              </a:rPr>
              <a:t>Παράπλευρο </a:t>
            </a:r>
            <a:r>
              <a:rPr sz="1250" b="1" spc="110" dirty="0">
                <a:latin typeface="Calibri"/>
                <a:cs typeface="Calibri"/>
              </a:rPr>
              <a:t>κανάλι: </a:t>
            </a:r>
            <a:r>
              <a:rPr sz="1250" spc="125" dirty="0">
                <a:latin typeface="Calibri"/>
                <a:cs typeface="Calibri"/>
              </a:rPr>
              <a:t>ανάλυση </a:t>
            </a:r>
            <a:r>
              <a:rPr sz="1250" spc="130" dirty="0">
                <a:latin typeface="Calibri"/>
                <a:cs typeface="Calibri"/>
              </a:rPr>
              <a:t>σημάτων </a:t>
            </a:r>
            <a:r>
              <a:rPr sz="1250" spc="125" dirty="0">
                <a:latin typeface="Calibri"/>
                <a:cs typeface="Calibri"/>
              </a:rPr>
              <a:t>δεδομένων </a:t>
            </a:r>
            <a:r>
              <a:rPr sz="1250" spc="120" dirty="0">
                <a:latin typeface="Calibri"/>
                <a:cs typeface="Calibri"/>
              </a:rPr>
              <a:t>σε </a:t>
            </a:r>
            <a:r>
              <a:rPr sz="1250" spc="114" dirty="0">
                <a:latin typeface="Calibri"/>
                <a:cs typeface="Calibri"/>
              </a:rPr>
              <a:t>κανάλια </a:t>
            </a:r>
            <a:r>
              <a:rPr sz="1250" spc="12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επικοινωνίας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για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τη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φυσική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εξαγωγή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ευαίσθητων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πληροφοριών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που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μεταδίδονται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από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έναν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κόμβο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δικτύου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σε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έναν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άλλο.</a:t>
            </a:r>
            <a:endParaRPr sz="12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950">
              <a:latin typeface="Calibri"/>
              <a:cs typeface="Calibri"/>
            </a:endParaRPr>
          </a:p>
          <a:p>
            <a:pPr marL="396875" marR="5080" lvl="1" indent="-182880">
              <a:lnSpc>
                <a:spcPts val="1480"/>
              </a:lnSpc>
              <a:buSzPct val="144000"/>
              <a:buFont typeface="Arial"/>
              <a:buChar char="•"/>
              <a:tabLst>
                <a:tab pos="530225" algn="l"/>
                <a:tab pos="530860" algn="l"/>
              </a:tabLst>
            </a:pPr>
            <a:r>
              <a:rPr dirty="0"/>
              <a:t>	</a:t>
            </a:r>
            <a:r>
              <a:rPr sz="1250" b="1" spc="90" dirty="0">
                <a:latin typeface="Calibri"/>
                <a:cs typeface="Calibri"/>
              </a:rPr>
              <a:t>Συγκεκαλυμμένο </a:t>
            </a:r>
            <a:r>
              <a:rPr sz="1250" b="1" spc="80" dirty="0">
                <a:latin typeface="Calibri"/>
                <a:cs typeface="Calibri"/>
              </a:rPr>
              <a:t>κανάλι: </a:t>
            </a:r>
            <a:r>
              <a:rPr sz="1250" spc="90" dirty="0">
                <a:latin typeface="Calibri"/>
                <a:cs typeface="Calibri"/>
              </a:rPr>
              <a:t>χειραγώγηση στόχων </a:t>
            </a:r>
            <a:r>
              <a:rPr sz="1250" spc="65" dirty="0">
                <a:latin typeface="Calibri"/>
                <a:cs typeface="Calibri"/>
              </a:rPr>
              <a:t>(π.χ. </a:t>
            </a:r>
            <a:r>
              <a:rPr sz="1250" spc="100" dirty="0">
                <a:latin typeface="Calibri"/>
                <a:cs typeface="Calibri"/>
              </a:rPr>
              <a:t>μέσω </a:t>
            </a:r>
            <a:r>
              <a:rPr sz="1250" spc="95" dirty="0">
                <a:latin typeface="Calibri"/>
                <a:cs typeface="Calibri"/>
              </a:rPr>
              <a:t>κακόβουλου </a:t>
            </a:r>
            <a:r>
              <a:rPr sz="1250" spc="10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λογισμικού) και </a:t>
            </a:r>
            <a:r>
              <a:rPr sz="1250" spc="90" dirty="0">
                <a:latin typeface="Calibri"/>
                <a:cs typeface="Calibri"/>
              </a:rPr>
              <a:t>εντολών </a:t>
            </a:r>
            <a:r>
              <a:rPr sz="1250" spc="105" dirty="0">
                <a:latin typeface="Calibri"/>
                <a:cs typeface="Calibri"/>
              </a:rPr>
              <a:t>C&amp;C </a:t>
            </a:r>
            <a:r>
              <a:rPr sz="1250" spc="90" dirty="0">
                <a:latin typeface="Calibri"/>
                <a:cs typeface="Calibri"/>
              </a:rPr>
              <a:t>σε πακέτα δεδομένων </a:t>
            </a:r>
            <a:r>
              <a:rPr sz="1250" spc="100" dirty="0">
                <a:latin typeface="Calibri"/>
                <a:cs typeface="Calibri"/>
              </a:rPr>
              <a:t>ή </a:t>
            </a:r>
            <a:r>
              <a:rPr sz="1250" spc="95" dirty="0">
                <a:latin typeface="Calibri"/>
                <a:cs typeface="Calibri"/>
              </a:rPr>
              <a:t>σήματα </a:t>
            </a:r>
            <a:r>
              <a:rPr sz="1250" spc="90" dirty="0">
                <a:latin typeface="Calibri"/>
                <a:cs typeface="Calibri"/>
              </a:rPr>
              <a:t>στη </a:t>
            </a:r>
            <a:r>
              <a:rPr sz="1250" spc="95" dirty="0">
                <a:latin typeface="Calibri"/>
                <a:cs typeface="Calibri"/>
              </a:rPr>
              <a:t>γλώσσα </a:t>
            </a:r>
            <a:r>
              <a:rPr sz="1250" spc="110" dirty="0">
                <a:latin typeface="Calibri"/>
                <a:cs typeface="Calibri"/>
              </a:rPr>
              <a:t>XML </a:t>
            </a:r>
            <a:r>
              <a:rPr sz="1250" spc="114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Language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δομημένη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μορφή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ανταλλαγής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δεδομένωνn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προκειμένου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να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αποσταλούν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πληροφορίες </a:t>
            </a:r>
            <a:r>
              <a:rPr sz="1250" spc="100" dirty="0">
                <a:latin typeface="Calibri"/>
                <a:cs typeface="Calibri"/>
              </a:rPr>
              <a:t>όπως </a:t>
            </a:r>
            <a:r>
              <a:rPr sz="1250" spc="80" dirty="0">
                <a:latin typeface="Calibri"/>
                <a:cs typeface="Calibri"/>
              </a:rPr>
              <a:t>μετρήσεις </a:t>
            </a:r>
            <a:r>
              <a:rPr sz="1250" spc="85" dirty="0">
                <a:latin typeface="Calibri"/>
                <a:cs typeface="Calibri"/>
              </a:rPr>
              <a:t>(επ)αισθητήρων </a:t>
            </a:r>
            <a:r>
              <a:rPr sz="1250" spc="100" dirty="0">
                <a:latin typeface="Calibri"/>
                <a:cs typeface="Calibri"/>
              </a:rPr>
              <a:t>ή </a:t>
            </a:r>
            <a:r>
              <a:rPr sz="1250" spc="90" dirty="0">
                <a:latin typeface="Calibri"/>
                <a:cs typeface="Calibri"/>
              </a:rPr>
              <a:t>να σταλούν </a:t>
            </a:r>
            <a:r>
              <a:rPr sz="1250" spc="80" dirty="0">
                <a:latin typeface="Calibri"/>
                <a:cs typeface="Calibri"/>
              </a:rPr>
              <a:t>εντολές </a:t>
            </a:r>
            <a:r>
              <a:rPr sz="1250" spc="85" dirty="0">
                <a:latin typeface="Calibri"/>
                <a:cs typeface="Calibri"/>
              </a:rPr>
              <a:t>σε </a:t>
            </a:r>
            <a:r>
              <a:rPr sz="1250" spc="9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ενεργοποιητές.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83937" y="5534977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5705475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66147" y="0"/>
            <a:ext cx="8722360" cy="6880225"/>
            <a:chOff x="3466147" y="0"/>
            <a:chExt cx="872236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6147" y="1597025"/>
              <a:ext cx="8484870" cy="378555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515" y="1640204"/>
            <a:ext cx="2468880" cy="3151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505" marR="68580" indent="-91440">
              <a:lnSpc>
                <a:spcPct val="100099"/>
              </a:lnSpc>
              <a:spcBef>
                <a:spcPts val="95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05" dirty="0">
                <a:latin typeface="Calibri"/>
                <a:cs typeface="Calibri"/>
              </a:rPr>
              <a:t>Το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MITRE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ATT&amp;CK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παρέχει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επίσης </a:t>
            </a:r>
            <a:r>
              <a:rPr sz="1400" spc="70" dirty="0">
                <a:latin typeface="Calibri"/>
                <a:cs typeface="Calibri"/>
              </a:rPr>
              <a:t>τις </a:t>
            </a:r>
            <a:r>
              <a:rPr sz="1400" spc="85" dirty="0">
                <a:latin typeface="Calibri"/>
                <a:cs typeface="Calibri"/>
              </a:rPr>
              <a:t>τακτικές </a:t>
            </a:r>
            <a:r>
              <a:rPr sz="1400" spc="90" dirty="0">
                <a:latin typeface="Calibri"/>
                <a:cs typeface="Calibri"/>
              </a:rPr>
              <a:t>και 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τεχνικές </a:t>
            </a:r>
            <a:r>
              <a:rPr sz="1400" spc="110" dirty="0">
                <a:latin typeface="Calibri"/>
                <a:cs typeface="Calibri"/>
              </a:rPr>
              <a:t>που </a:t>
            </a:r>
            <a:r>
              <a:rPr sz="1400" spc="90" dirty="0">
                <a:latin typeface="Calibri"/>
                <a:cs typeface="Calibri"/>
              </a:rPr>
              <a:t>αντιστοιχούν 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στο </a:t>
            </a:r>
            <a:r>
              <a:rPr sz="1400" spc="105" dirty="0">
                <a:latin typeface="Calibri"/>
                <a:cs typeface="Calibri"/>
              </a:rPr>
              <a:t>MITRE </a:t>
            </a:r>
            <a:r>
              <a:rPr sz="1400" spc="100" dirty="0">
                <a:latin typeface="Calibri"/>
                <a:cs typeface="Calibri"/>
              </a:rPr>
              <a:t>ATT&amp;CK®. 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65" dirty="0">
                <a:latin typeface="Times New Roman"/>
                <a:cs typeface="Times New Roman"/>
              </a:rPr>
              <a:t>Πίνακας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55" dirty="0">
                <a:latin typeface="Times New Roman"/>
                <a:cs typeface="Times New Roman"/>
              </a:rPr>
              <a:t>για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45" dirty="0">
                <a:latin typeface="Times New Roman"/>
                <a:cs typeface="Times New Roman"/>
              </a:rPr>
              <a:t>το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40" dirty="0">
                <a:latin typeface="Calibri"/>
                <a:cs typeface="Calibri"/>
              </a:rPr>
              <a:t>ICS</a:t>
            </a:r>
            <a:endParaRPr sz="1400">
              <a:latin typeface="Calibri"/>
              <a:cs typeface="Calibri"/>
            </a:endParaRPr>
          </a:p>
          <a:p>
            <a:pPr marL="103505" marR="5080" indent="-91440">
              <a:lnSpc>
                <a:spcPct val="100000"/>
              </a:lnSpc>
              <a:spcBef>
                <a:spcPts val="113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120" dirty="0">
                <a:latin typeface="Calibri"/>
                <a:cs typeface="Calibri"/>
              </a:rPr>
              <a:t>Όπως </a:t>
            </a:r>
            <a:r>
              <a:rPr sz="1400" spc="85" dirty="0">
                <a:latin typeface="Calibri"/>
                <a:cs typeface="Calibri"/>
              </a:rPr>
              <a:t>απεικονίζεται </a:t>
            </a:r>
            <a:r>
              <a:rPr sz="1400" spc="95" dirty="0">
                <a:latin typeface="Calibri"/>
                <a:cs typeface="Calibri"/>
              </a:rPr>
              <a:t>στο 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σχήμα,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οι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τακτικές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επίθεσης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συμπίπτουν </a:t>
            </a:r>
            <a:r>
              <a:rPr sz="1400" spc="90" dirty="0">
                <a:latin typeface="Calibri"/>
                <a:cs typeface="Calibri"/>
              </a:rPr>
              <a:t>(στην </a:t>
            </a:r>
            <a:r>
              <a:rPr sz="1400" spc="95" dirty="0">
                <a:latin typeface="Calibri"/>
                <a:cs typeface="Calibri"/>
              </a:rPr>
              <a:t> πλειονότητά </a:t>
            </a:r>
            <a:r>
              <a:rPr sz="1400" spc="85" dirty="0">
                <a:latin typeface="Calibri"/>
                <a:cs typeface="Calibri"/>
              </a:rPr>
              <a:t>τους) </a:t>
            </a:r>
            <a:r>
              <a:rPr sz="1400" spc="105" dirty="0">
                <a:latin typeface="Calibri"/>
                <a:cs typeface="Calibri"/>
              </a:rPr>
              <a:t>με </a:t>
            </a:r>
            <a:r>
              <a:rPr sz="1400" spc="95" dirty="0">
                <a:latin typeface="Calibri"/>
                <a:cs typeface="Calibri"/>
              </a:rPr>
              <a:t>την </a:t>
            </a:r>
            <a:r>
              <a:rPr sz="1400" spc="100" dirty="0">
                <a:latin typeface="Calibri"/>
                <a:cs typeface="Calibri"/>
              </a:rPr>
              <a:t> αλυσίδα </a:t>
            </a:r>
            <a:r>
              <a:rPr sz="1400" spc="105" dirty="0">
                <a:latin typeface="Calibri"/>
                <a:cs typeface="Calibri"/>
              </a:rPr>
              <a:t>θανάτου </a:t>
            </a:r>
            <a:r>
              <a:rPr sz="1400" spc="90" dirty="0">
                <a:latin typeface="Calibri"/>
                <a:cs typeface="Calibri"/>
              </a:rPr>
              <a:t>μιας </a:t>
            </a:r>
            <a:r>
              <a:rPr sz="1400" spc="95" dirty="0">
                <a:latin typeface="Calibri"/>
                <a:cs typeface="Calibri"/>
              </a:rPr>
              <a:t> επίθεσης </a:t>
            </a:r>
            <a:r>
              <a:rPr sz="1400" spc="105" dirty="0">
                <a:latin typeface="Calibri"/>
                <a:cs typeface="Calibri"/>
              </a:rPr>
              <a:t>τύπου APT 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(Advanced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Persistent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Threat</a:t>
            </a:r>
            <a:endParaRPr sz="1400">
              <a:latin typeface="Calibri"/>
              <a:cs typeface="Calibri"/>
            </a:endParaRPr>
          </a:p>
          <a:p>
            <a:pPr marL="103505" marR="563245">
              <a:lnSpc>
                <a:spcPts val="1680"/>
              </a:lnSpc>
              <a:spcBef>
                <a:spcPts val="20"/>
              </a:spcBef>
            </a:pPr>
            <a:r>
              <a:rPr sz="1400" spc="65" dirty="0">
                <a:latin typeface="Calibri"/>
                <a:cs typeface="Calibri"/>
              </a:rPr>
              <a:t>-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Προηγμένη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Επίμονη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Απειλή).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2085" y="5650229"/>
            <a:ext cx="1450340" cy="184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25"/>
              </a:lnSpc>
              <a:spcBef>
                <a:spcPts val="100"/>
              </a:spcBef>
            </a:pPr>
            <a:r>
              <a:rPr sz="550" spc="25" dirty="0">
                <a:latin typeface="Calibri"/>
                <a:cs typeface="Calibri"/>
              </a:rPr>
              <a:t>Πηγή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20" dirty="0">
                <a:latin typeface="Calibri"/>
                <a:cs typeface="Calibri"/>
              </a:rPr>
              <a:t>εικόνας: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MITRE</a:t>
            </a:r>
            <a:r>
              <a:rPr sz="550" dirty="0">
                <a:latin typeface="Calibri"/>
                <a:cs typeface="Calibri"/>
              </a:rPr>
              <a:t> </a:t>
            </a:r>
            <a:r>
              <a:rPr sz="550" spc="15" dirty="0">
                <a:latin typeface="Calibri"/>
                <a:cs typeface="Calibri"/>
              </a:rPr>
              <a:t>ATT&amp;CK</a:t>
            </a:r>
            <a:endParaRPr sz="550">
              <a:latin typeface="Calibri"/>
              <a:cs typeface="Calibri"/>
            </a:endParaRPr>
          </a:p>
          <a:p>
            <a:pPr marL="12700">
              <a:lnSpc>
                <a:spcPts val="625"/>
              </a:lnSpc>
            </a:pPr>
            <a:r>
              <a:rPr sz="550" spc="30" dirty="0">
                <a:latin typeface="Calibri"/>
                <a:cs typeface="Calibri"/>
              </a:rPr>
              <a:t>URL:</a:t>
            </a:r>
            <a:r>
              <a:rPr sz="550" spc="45" dirty="0">
                <a:latin typeface="Calibri"/>
                <a:cs typeface="Calibri"/>
              </a:rPr>
              <a:t> 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https://attack</a:t>
            </a:r>
            <a:r>
              <a:rPr sz="550" spc="10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550" spc="10" dirty="0">
                <a:latin typeface="Calibri"/>
                <a:cs typeface="Calibri"/>
              </a:rPr>
              <a:t>mitre.org/pivots/ics/,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10" dirty="0">
                <a:latin typeface="Calibri"/>
                <a:cs typeface="Calibri"/>
              </a:rPr>
              <a:t>2024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87430" y="5788659"/>
            <a:ext cx="12382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750" spc="1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554" y="5992177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61384" y="1592580"/>
            <a:ext cx="8495030" cy="379539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vert" wrap="square" lIns="0" tIns="666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5"/>
              </a:spcBef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MON</a:t>
            </a:r>
            <a:r>
              <a:rPr sz="3400" spc="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390" dirty="0">
                <a:solidFill>
                  <a:srgbClr val="D8D8D8"/>
                </a:solidFill>
                <a:latin typeface="Calibri"/>
                <a:cs typeface="Calibri"/>
              </a:rPr>
              <a:t>TAXONO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16030" y="22859"/>
            <a:ext cx="457200" cy="11264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-30" dirty="0">
                <a:solidFill>
                  <a:srgbClr val="D8D8D8"/>
                </a:solidFill>
                <a:latin typeface="Calibri"/>
                <a:cs typeface="Calibri"/>
              </a:rPr>
              <a:t>CO</a:t>
            </a:r>
            <a:r>
              <a:rPr sz="3400" dirty="0">
                <a:solidFill>
                  <a:srgbClr val="D8D8D8"/>
                </a:solidFill>
                <a:latin typeface="Calibri"/>
                <a:cs typeface="Calibri"/>
              </a:rPr>
              <a:t>M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16030" y="5911215"/>
            <a:ext cx="457200" cy="56896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-30" dirty="0">
                <a:solidFill>
                  <a:srgbClr val="D8D8D8"/>
                </a:solidFill>
                <a:latin typeface="Calibri"/>
                <a:cs typeface="Calibri"/>
              </a:rPr>
              <a:t>Τ</a:t>
            </a:r>
            <a:r>
              <a:rPr sz="3400" dirty="0">
                <a:solidFill>
                  <a:srgbClr val="D8D8D8"/>
                </a:solidFill>
                <a:latin typeface="Calibri"/>
                <a:cs typeface="Calibri"/>
              </a:rPr>
              <a:t>Ο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758044" y="1604327"/>
            <a:ext cx="2076450" cy="334645"/>
          </a:xfrm>
          <a:prstGeom prst="rect">
            <a:avLst/>
          </a:prstGeom>
          <a:solidFill>
            <a:srgbClr val="67170E"/>
          </a:solidFill>
        </p:spPr>
        <p:txBody>
          <a:bodyPr vert="horz" wrap="square" lIns="0" tIns="8001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30"/>
              </a:spcBef>
            </a:pP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Επιδρά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τελική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επίπτωση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6538594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640840"/>
            <a:ext cx="37877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2857"/>
              <a:buFont typeface="Arial"/>
              <a:buChar char="•"/>
              <a:tabLst>
                <a:tab pos="173355" algn="l"/>
              </a:tabLst>
            </a:pPr>
            <a:r>
              <a:rPr sz="1400" spc="95" dirty="0">
                <a:latin typeface="Calibri"/>
                <a:cs typeface="Calibri"/>
              </a:rPr>
              <a:t>Οι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πρόσφατες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απειλές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περιλαμβάνουν: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67055" y="1938654"/>
          <a:ext cx="11264262" cy="39725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8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2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04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40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13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1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Τρέχουσες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απειλές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1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Περιγραφή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850" b="1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Ενέργεια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85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Έλεγχος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R="400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Χρήστης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pPr marL="97790" marR="982344">
                        <a:lnSpc>
                          <a:spcPts val="1170"/>
                        </a:lnSpc>
                        <a:spcBef>
                          <a:spcPts val="45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Ε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πιθ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έ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σε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ις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DI  </a:t>
                      </a:r>
                      <a:r>
                        <a:rPr sz="1000" b="1" spc="60" dirty="0">
                          <a:latin typeface="Calibri"/>
                          <a:cs typeface="Calibri"/>
                        </a:rPr>
                        <a:t>False </a:t>
                      </a:r>
                      <a:r>
                        <a:rPr sz="1000" b="1" spc="70" dirty="0">
                          <a:latin typeface="Calibri"/>
                          <a:cs typeface="Calibri"/>
                        </a:rPr>
                        <a:t>Data </a:t>
                      </a:r>
                      <a:r>
                        <a:rPr sz="1000" b="1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55" dirty="0">
                          <a:latin typeface="Calibri"/>
                          <a:cs typeface="Calibri"/>
                        </a:rPr>
                        <a:t>Injection)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04165">
                        <a:lnSpc>
                          <a:spcPct val="95600"/>
                        </a:lnSpc>
                        <a:spcBef>
                          <a:spcPts val="430"/>
                        </a:spcBef>
                      </a:pPr>
                      <a:r>
                        <a:rPr sz="1000" spc="80" dirty="0">
                          <a:latin typeface="Arial"/>
                          <a:cs typeface="Arial"/>
                        </a:rPr>
                        <a:t>Οποιαδήποτε παραποίηση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σχετικά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με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την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κατάσταση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ελέγχου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για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τη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μεταβολή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της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απόδοσης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της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υποδομής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Αυτό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μπορεί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να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κυμαίνεται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90" dirty="0">
                          <a:latin typeface="Arial"/>
                          <a:cs typeface="Arial"/>
                        </a:rPr>
                        <a:t>από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την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παραποίηση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των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πακέτων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δεδομένων </a:t>
                      </a:r>
                      <a:r>
                        <a:rPr sz="1000" spc="85" dirty="0">
                          <a:latin typeface="Calibri"/>
                          <a:cs typeface="Calibri"/>
                        </a:rPr>
                        <a:t>C&amp;C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για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την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εισαγωγή ψεύτικων μετρήσεων μετρητών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στις εκτιμήσεις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κατάστασης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000" b="1" spc="55" dirty="0">
                          <a:latin typeface="Arial"/>
                          <a:cs typeface="Arial"/>
                        </a:rPr>
                        <a:t>Αθόρυβες</a:t>
                      </a:r>
                      <a:r>
                        <a:rPr sz="1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35" dirty="0">
                          <a:latin typeface="Arial"/>
                          <a:cs typeface="Arial"/>
                        </a:rPr>
                        <a:t>επιθέσεις</a:t>
                      </a:r>
                      <a:r>
                        <a:rPr sz="10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65" dirty="0">
                          <a:latin typeface="Arial"/>
                          <a:cs typeface="Arial"/>
                        </a:rPr>
                        <a:t>ΑΞΕ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000" spc="80" dirty="0">
                          <a:latin typeface="Arial"/>
                          <a:cs typeface="Arial"/>
                        </a:rPr>
                        <a:t>Οποιαδήποτε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5" dirty="0">
                          <a:latin typeface="Arial"/>
                          <a:cs typeface="Arial"/>
                        </a:rPr>
                        <a:t>δράση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95" dirty="0">
                          <a:latin typeface="Arial"/>
                          <a:cs typeface="Arial"/>
                        </a:rPr>
                        <a:t>ΑΞΕ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αλλά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με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μυστικό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τρόπο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-15" dirty="0">
                          <a:latin typeface="Arial"/>
                          <a:cs typeface="Arial"/>
                        </a:rPr>
                        <a:t>Κακόβ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ο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υλ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ο</a:t>
                      </a:r>
                      <a:r>
                        <a:rPr sz="10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λογισμικ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ό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96215">
                        <a:lnSpc>
                          <a:spcPts val="1170"/>
                        </a:lnSpc>
                        <a:spcBef>
                          <a:spcPts val="465"/>
                        </a:spcBef>
                      </a:pPr>
                      <a:r>
                        <a:rPr sz="1000" spc="45" dirty="0">
                          <a:latin typeface="Arial"/>
                          <a:cs typeface="Arial"/>
                        </a:rPr>
                        <a:t>Λογισμικό</a:t>
                      </a:r>
                      <a:r>
                        <a:rPr sz="1000" spc="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που</a:t>
                      </a:r>
                      <a:r>
                        <a:rPr sz="1000" spc="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αποσκοπεί</a:t>
                      </a:r>
                      <a:r>
                        <a:rPr sz="1000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στη</a:t>
                      </a:r>
                      <a:r>
                        <a:rPr sz="1000" spc="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χειραγώγηση</a:t>
                      </a:r>
                      <a:r>
                        <a:rPr sz="1000" spc="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της</a:t>
                      </a:r>
                      <a:r>
                        <a:rPr sz="1000" spc="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κανονικής</a:t>
                      </a:r>
                      <a:r>
                        <a:rPr sz="1000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0" dirty="0">
                          <a:latin typeface="Arial"/>
                          <a:cs typeface="Arial"/>
                        </a:rPr>
                        <a:t>λειτουργίας</a:t>
                      </a:r>
                      <a:r>
                        <a:rPr sz="1000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των</a:t>
                      </a:r>
                      <a:r>
                        <a:rPr sz="1000" spc="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συστημάτων</a:t>
                      </a:r>
                      <a:r>
                        <a:rPr sz="1000" spc="5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1000" spc="-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χωρίς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τη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γνώση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ή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την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εξουσιοδότηση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των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χρηστών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που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35" dirty="0">
                          <a:latin typeface="Arial"/>
                          <a:cs typeface="Arial"/>
                        </a:rPr>
                        <a:t>είναι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κάτοχοι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των</a:t>
                      </a:r>
                      <a:r>
                        <a:rPr sz="1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0" dirty="0">
                          <a:latin typeface="Arial"/>
                          <a:cs typeface="Arial"/>
                        </a:rPr>
                        <a:t>συστημάτων</a:t>
                      </a:r>
                      <a:r>
                        <a:rPr sz="1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αυτών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80" dirty="0">
                          <a:latin typeface="Arial"/>
                          <a:cs typeface="Arial"/>
                        </a:rPr>
                        <a:t>Κοινωνική</a:t>
                      </a:r>
                      <a:r>
                        <a:rPr sz="10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0" dirty="0">
                          <a:latin typeface="Arial"/>
                          <a:cs typeface="Arial"/>
                        </a:rPr>
                        <a:t>μηχανική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52425">
                        <a:lnSpc>
                          <a:spcPts val="1080"/>
                        </a:lnSpc>
                        <a:spcBef>
                          <a:spcPts val="535"/>
                        </a:spcBef>
                      </a:pPr>
                      <a:r>
                        <a:rPr sz="1000" spc="65" dirty="0">
                          <a:latin typeface="Arial"/>
                          <a:cs typeface="Arial"/>
                        </a:rPr>
                        <a:t>Τεχνικές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ψυχολογικής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αποκάλυψης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ευαίσθητων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πληροφοριών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για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δοκιμές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διείσδυσης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ή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εισβολής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90" dirty="0">
                          <a:latin typeface="Arial"/>
                          <a:cs typeface="Arial"/>
                        </a:rPr>
                        <a:t>όπως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διαπιστευτήρια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ασφαλείας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ή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τρόπος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5" dirty="0">
                          <a:latin typeface="Arial"/>
                          <a:cs typeface="Arial"/>
                        </a:rPr>
                        <a:t>πρόσβασης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pPr marL="97790" marR="396875">
                        <a:lnSpc>
                          <a:spcPts val="1140"/>
                        </a:lnSpc>
                        <a:spcBef>
                          <a:spcPts val="465"/>
                        </a:spcBef>
                      </a:pPr>
                      <a:r>
                        <a:rPr sz="1000" b="1" spc="80" dirty="0">
                          <a:latin typeface="Arial"/>
                          <a:cs typeface="Arial"/>
                        </a:rPr>
                        <a:t>Προηγμένες</a:t>
                      </a:r>
                      <a:r>
                        <a:rPr sz="10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5" dirty="0">
                          <a:latin typeface="Arial"/>
                          <a:cs typeface="Arial"/>
                        </a:rPr>
                        <a:t>επίμονες </a:t>
                      </a:r>
                      <a:r>
                        <a:rPr sz="1000" b="1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5" dirty="0">
                          <a:latin typeface="Arial"/>
                          <a:cs typeface="Arial"/>
                        </a:rPr>
                        <a:t>απειλές</a:t>
                      </a:r>
                      <a:r>
                        <a:rPr sz="1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65" dirty="0">
                          <a:latin typeface="Calibri"/>
                          <a:cs typeface="Calibri"/>
                        </a:rPr>
                        <a:t>(APT)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281940">
                        <a:lnSpc>
                          <a:spcPts val="1170"/>
                        </a:lnSpc>
                        <a:spcBef>
                          <a:spcPts val="465"/>
                        </a:spcBef>
                      </a:pPr>
                      <a:r>
                        <a:rPr sz="1000" spc="75" dirty="0">
                          <a:latin typeface="Arial"/>
                          <a:cs typeface="Arial"/>
                        </a:rPr>
                        <a:t>Μια 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APT 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(Advanced 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Persistent 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Threat 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Προηγμένη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Επίμονη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Απειλή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)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είναι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μια εξελιγμένη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επίθεση</a:t>
                      </a:r>
                      <a:r>
                        <a:rPr sz="1000" spc="6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η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οποία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συνήθως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εκτελείται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90" dirty="0">
                          <a:latin typeface="Arial"/>
                          <a:cs typeface="Arial"/>
                        </a:rPr>
                        <a:t>από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πολυμήχανους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αντιπάλους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για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μεγάλο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χρονικό </a:t>
                      </a:r>
                      <a:r>
                        <a:rPr sz="10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διάστημα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στόχος </a:t>
                      </a:r>
                      <a:r>
                        <a:rPr sz="1000" spc="55" dirty="0">
                          <a:latin typeface="Arial"/>
                          <a:cs typeface="Arial"/>
                        </a:rPr>
                        <a:t>είναι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η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καταστροφή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κρίσιμων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συσκευών ή η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διαρροή ευαίσθητων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δεδομένων</a:t>
                      </a:r>
                      <a:r>
                        <a:rPr sz="1000" spc="75" dirty="0">
                          <a:latin typeface="Calibri"/>
                          <a:cs typeface="Calibri"/>
                        </a:rPr>
                        <a:t>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7790" marR="4445">
                        <a:lnSpc>
                          <a:spcPts val="1130"/>
                        </a:lnSpc>
                        <a:spcBef>
                          <a:spcPts val="470"/>
                        </a:spcBef>
                      </a:pPr>
                      <a:r>
                        <a:rPr sz="1000" b="1" spc="75" dirty="0">
                          <a:latin typeface="Arial"/>
                          <a:cs typeface="Arial"/>
                        </a:rPr>
                        <a:t>Συμβιβασμός</a:t>
                      </a:r>
                      <a:r>
                        <a:rPr sz="1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80" dirty="0">
                          <a:latin typeface="Arial"/>
                          <a:cs typeface="Arial"/>
                        </a:rPr>
                        <a:t>στην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80" dirty="0">
                          <a:latin typeface="Arial"/>
                          <a:cs typeface="Arial"/>
                        </a:rPr>
                        <a:t>αλυσίδα </a:t>
                      </a:r>
                      <a:r>
                        <a:rPr sz="1000" b="1" spc="-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85" dirty="0">
                          <a:latin typeface="Arial"/>
                          <a:cs typeface="Arial"/>
                        </a:rPr>
                        <a:t>εφοδιασμού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460375">
                        <a:lnSpc>
                          <a:spcPts val="1080"/>
                        </a:lnSpc>
                        <a:spcBef>
                          <a:spcPts val="535"/>
                        </a:spcBef>
                      </a:pPr>
                      <a:r>
                        <a:rPr sz="1000" spc="80" dirty="0">
                          <a:latin typeface="Arial"/>
                          <a:cs typeface="Arial"/>
                        </a:rPr>
                        <a:t>Οποιαδήποτε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διαφθορά στην αλυσίδα εφοδιασμού μπορεί να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θέσει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σε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κίνδυνο την </a:t>
                      </a:r>
                      <a:r>
                        <a:rPr sz="10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ολοκλήρωση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των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80" dirty="0">
                          <a:latin typeface="Arial"/>
                          <a:cs typeface="Arial"/>
                        </a:rPr>
                        <a:t>προαπαιτούμενων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του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λογισμικού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του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υλικού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0" dirty="0"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70" dirty="0">
                          <a:latin typeface="Arial"/>
                          <a:cs typeface="Arial"/>
                        </a:rPr>
                        <a:t>την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65" dirty="0">
                          <a:latin typeface="Arial"/>
                          <a:cs typeface="Arial"/>
                        </a:rPr>
                        <a:t>αξιοπιστία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35" dirty="0">
                          <a:latin typeface="Calibri"/>
                          <a:cs typeface="Calibri"/>
                        </a:rPr>
                        <a:t>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135889" y="6206490"/>
            <a:ext cx="4736465" cy="21209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550" spc="35" dirty="0">
                <a:latin typeface="Calibri"/>
                <a:cs typeface="Calibri"/>
              </a:rPr>
              <a:t>Πηγή: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ENISA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(Ευρωπαϊκή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Υπηρεσία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Κυβερνοασφάλειας),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"ENISA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Threat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Landscape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2023",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2023,</a:t>
            </a:r>
            <a:endParaRPr sz="550">
              <a:latin typeface="Calibri"/>
              <a:cs typeface="Calibri"/>
            </a:endParaRPr>
          </a:p>
          <a:p>
            <a:pPr marL="125095">
              <a:lnSpc>
                <a:spcPct val="100000"/>
              </a:lnSpc>
              <a:spcBef>
                <a:spcPts val="75"/>
              </a:spcBef>
            </a:pPr>
            <a:r>
              <a:rPr sz="550" spc="35" dirty="0">
                <a:latin typeface="Calibri"/>
                <a:cs typeface="Calibri"/>
              </a:rPr>
              <a:t>URL:</a:t>
            </a:r>
            <a:r>
              <a:rPr sz="550" spc="55" dirty="0">
                <a:latin typeface="Calibri"/>
                <a:cs typeface="Calibri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XML-ph-0000@DeepL</a:t>
            </a:r>
            <a:r>
              <a:rPr sz="55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(logiciels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de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traduction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mécanique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basés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sur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la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TΝ)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https://www.enisa.europa.eu/publications/enisa-thr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eat-landscape-2023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77587" y="6315709"/>
            <a:ext cx="13335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2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750" spc="5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2597" y="1355407"/>
            <a:ext cx="5135880" cy="129222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63867" y="1357947"/>
            <a:ext cx="5133975" cy="1289685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136525" rIns="0" bIns="0" rtlCol="0">
            <a:spAutoFit/>
          </a:bodyPr>
          <a:lstStyle/>
          <a:p>
            <a:pPr marL="911860" marR="87630" indent="-675005">
              <a:lnSpc>
                <a:spcPct val="101800"/>
              </a:lnSpc>
              <a:spcBef>
                <a:spcPts val="1075"/>
              </a:spcBef>
            </a:pPr>
            <a:r>
              <a:rPr spc="110" dirty="0">
                <a:solidFill>
                  <a:srgbClr val="BFBFBF"/>
                </a:solidFill>
              </a:rPr>
              <a:t>Παραδοσιακές </a:t>
            </a:r>
            <a:r>
              <a:rPr spc="95" dirty="0">
                <a:solidFill>
                  <a:srgbClr val="BFBFBF"/>
                </a:solidFill>
              </a:rPr>
              <a:t>τάσεις </a:t>
            </a:r>
            <a:r>
              <a:rPr spc="110" dirty="0">
                <a:solidFill>
                  <a:srgbClr val="BFBFBF"/>
                </a:solidFill>
              </a:rPr>
              <a:t>απειλών </a:t>
            </a:r>
            <a:r>
              <a:rPr spc="105" dirty="0">
                <a:solidFill>
                  <a:srgbClr val="BFBFBF"/>
                </a:solidFill>
              </a:rPr>
              <a:t>στα </a:t>
            </a:r>
            <a:r>
              <a:rPr spc="110" dirty="0">
                <a:solidFill>
                  <a:srgbClr val="BFBFBF"/>
                </a:solidFill>
              </a:rPr>
              <a:t> συστήματα</a:t>
            </a:r>
            <a:r>
              <a:rPr spc="45" dirty="0">
                <a:solidFill>
                  <a:srgbClr val="BFBFBF"/>
                </a:solidFill>
              </a:rPr>
              <a:t> </a:t>
            </a:r>
            <a:r>
              <a:rPr spc="105" dirty="0">
                <a:solidFill>
                  <a:srgbClr val="BFBFBF"/>
                </a:solidFill>
              </a:rPr>
              <a:t>εξουσίας/δυνάμεων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183937" y="6336982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1167" y="2900362"/>
            <a:ext cx="5139055" cy="129222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53390" y="2901950"/>
            <a:ext cx="5133975" cy="1289685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1131570" marR="695325" indent="-840105">
              <a:lnSpc>
                <a:spcPct val="101800"/>
              </a:lnSpc>
              <a:spcBef>
                <a:spcPts val="1060"/>
              </a:spcBef>
            </a:pPr>
            <a:r>
              <a:rPr sz="2250" spc="160" dirty="0">
                <a:solidFill>
                  <a:srgbClr val="BFBFBF"/>
                </a:solidFill>
                <a:latin typeface="Calibri"/>
                <a:cs typeface="Calibri"/>
              </a:rPr>
              <a:t>Τρέχουσες</a:t>
            </a:r>
            <a:r>
              <a:rPr sz="2250" spc="6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45" dirty="0">
                <a:solidFill>
                  <a:srgbClr val="BFBFBF"/>
                </a:solidFill>
                <a:latin typeface="Calibri"/>
                <a:cs typeface="Calibri"/>
              </a:rPr>
              <a:t>τάσεις</a:t>
            </a:r>
            <a:r>
              <a:rPr sz="2250" spc="6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60" dirty="0">
                <a:solidFill>
                  <a:srgbClr val="BFBFBF"/>
                </a:solidFill>
                <a:latin typeface="Calibri"/>
                <a:cs typeface="Calibri"/>
              </a:rPr>
              <a:t>απειλών</a:t>
            </a:r>
            <a:r>
              <a:rPr sz="2250" spc="60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60" dirty="0">
                <a:solidFill>
                  <a:srgbClr val="BFBFBF"/>
                </a:solidFill>
                <a:latin typeface="Calibri"/>
                <a:cs typeface="Calibri"/>
              </a:rPr>
              <a:t>στα </a:t>
            </a:r>
            <a:r>
              <a:rPr sz="2250" spc="-49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BFBFBF"/>
                </a:solidFill>
                <a:latin typeface="Calibri"/>
                <a:cs typeface="Calibri"/>
              </a:rPr>
              <a:t>συστήματα </a:t>
            </a:r>
            <a:r>
              <a:rPr sz="2250" spc="175" dirty="0">
                <a:solidFill>
                  <a:srgbClr val="BFBFBF"/>
                </a:solidFill>
                <a:latin typeface="Calibri"/>
                <a:cs typeface="Calibri"/>
              </a:rPr>
              <a:t> </a:t>
            </a:r>
            <a:r>
              <a:rPr sz="2250" spc="160" dirty="0">
                <a:solidFill>
                  <a:srgbClr val="BFBFBF"/>
                </a:solidFill>
                <a:latin typeface="Calibri"/>
                <a:cs typeface="Calibri"/>
              </a:rPr>
              <a:t>εξουσίας/δυνάμεων</a:t>
            </a:r>
            <a:endParaRPr sz="225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3550" y="4436427"/>
            <a:ext cx="5135880" cy="161861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64819" y="4437062"/>
            <a:ext cx="5133975" cy="1616710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77470" rIns="0" bIns="0" rtlCol="0">
            <a:spAutoFit/>
          </a:bodyPr>
          <a:lstStyle/>
          <a:p>
            <a:pPr marL="638175" marR="630555" indent="-2540" algn="ctr">
              <a:lnSpc>
                <a:spcPts val="2690"/>
              </a:lnSpc>
              <a:spcBef>
                <a:spcPts val="610"/>
              </a:spcBef>
            </a:pPr>
            <a:r>
              <a:rPr sz="2250" b="1" spc="105" dirty="0">
                <a:solidFill>
                  <a:srgbClr val="F2F2F2"/>
                </a:solidFill>
                <a:latin typeface="Calibri"/>
                <a:cs typeface="Calibri"/>
              </a:rPr>
              <a:t>Μελλοντικές </a:t>
            </a:r>
            <a:r>
              <a:rPr sz="2250" b="1" spc="95" dirty="0">
                <a:solidFill>
                  <a:srgbClr val="F2F2F2"/>
                </a:solidFill>
                <a:latin typeface="Calibri"/>
                <a:cs typeface="Calibri"/>
              </a:rPr>
              <a:t>τάσεις </a:t>
            </a:r>
            <a:r>
              <a:rPr sz="2250" b="1" spc="110" dirty="0">
                <a:solidFill>
                  <a:srgbClr val="F2F2F2"/>
                </a:solidFill>
                <a:latin typeface="Calibri"/>
                <a:cs typeface="Calibri"/>
              </a:rPr>
              <a:t>απειλών </a:t>
            </a:r>
            <a:r>
              <a:rPr sz="2250" b="1" spc="-495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110" dirty="0">
                <a:solidFill>
                  <a:srgbClr val="F2F2F2"/>
                </a:solidFill>
                <a:latin typeface="Calibri"/>
                <a:cs typeface="Calibri"/>
              </a:rPr>
              <a:t>στα </a:t>
            </a:r>
            <a:r>
              <a:rPr sz="2250" b="1" spc="114" dirty="0">
                <a:solidFill>
                  <a:srgbClr val="F2F2F2"/>
                </a:solidFill>
                <a:latin typeface="Calibri"/>
                <a:cs typeface="Calibri"/>
              </a:rPr>
              <a:t>συστήματα </a:t>
            </a:r>
            <a:r>
              <a:rPr sz="2250" b="1" spc="120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110" dirty="0">
                <a:solidFill>
                  <a:srgbClr val="F2F2F2"/>
                </a:solidFill>
                <a:latin typeface="Calibri"/>
                <a:cs typeface="Calibri"/>
              </a:rPr>
              <a:t>εξουσίας/δυνάμεων</a:t>
            </a:r>
            <a:r>
              <a:rPr sz="2250" b="1" dirty="0">
                <a:solidFill>
                  <a:srgbClr val="F2F2F2"/>
                </a:solidFill>
                <a:latin typeface="Calibri"/>
                <a:cs typeface="Calibri"/>
              </a:rPr>
              <a:t> </a:t>
            </a:r>
            <a:r>
              <a:rPr sz="2250" b="1" spc="95" dirty="0">
                <a:solidFill>
                  <a:srgbClr val="F2F2F2"/>
                </a:solidFill>
                <a:latin typeface="Calibri"/>
                <a:cs typeface="Calibri"/>
              </a:rPr>
              <a:t>(</a:t>
            </a:r>
            <a:r>
              <a:rPr sz="2250" spc="95" dirty="0">
                <a:solidFill>
                  <a:srgbClr val="67170E"/>
                </a:solidFill>
                <a:latin typeface="Calibri"/>
                <a:cs typeface="Calibri"/>
              </a:rPr>
              <a:t>Απειλές </a:t>
            </a:r>
            <a:r>
              <a:rPr sz="2250" spc="-495" dirty="0">
                <a:solidFill>
                  <a:srgbClr val="67170E"/>
                </a:solidFill>
                <a:latin typeface="Calibri"/>
                <a:cs typeface="Calibri"/>
              </a:rPr>
              <a:t> </a:t>
            </a:r>
            <a:r>
              <a:rPr sz="2250" spc="100" dirty="0">
                <a:solidFill>
                  <a:srgbClr val="67170E"/>
                </a:solidFill>
                <a:latin typeface="Calibri"/>
                <a:cs typeface="Calibri"/>
              </a:rPr>
              <a:t>2030)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6538594"/>
            <a:ext cx="377571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9872" y="3121025"/>
              <a:ext cx="792479" cy="43275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900670" y="3157220"/>
              <a:ext cx="697865" cy="325120"/>
            </a:xfrm>
            <a:custGeom>
              <a:avLst/>
              <a:gdLst/>
              <a:ahLst/>
              <a:cxnLst/>
              <a:rect l="l" t="t" r="r" b="b"/>
              <a:pathLst>
                <a:path w="697865" h="325120">
                  <a:moveTo>
                    <a:pt x="162559" y="0"/>
                  </a:moveTo>
                  <a:lnTo>
                    <a:pt x="0" y="162559"/>
                  </a:lnTo>
                  <a:lnTo>
                    <a:pt x="162559" y="324802"/>
                  </a:lnTo>
                  <a:lnTo>
                    <a:pt x="162559" y="243839"/>
                  </a:lnTo>
                  <a:lnTo>
                    <a:pt x="697864" y="243839"/>
                  </a:lnTo>
                  <a:lnTo>
                    <a:pt x="697864" y="81279"/>
                  </a:lnTo>
                  <a:lnTo>
                    <a:pt x="162559" y="81279"/>
                  </a:lnTo>
                  <a:lnTo>
                    <a:pt x="162559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00670" y="3157220"/>
              <a:ext cx="697865" cy="325120"/>
            </a:xfrm>
            <a:custGeom>
              <a:avLst/>
              <a:gdLst/>
              <a:ahLst/>
              <a:cxnLst/>
              <a:rect l="l" t="t" r="r" b="b"/>
              <a:pathLst>
                <a:path w="697865" h="325120">
                  <a:moveTo>
                    <a:pt x="697864" y="81279"/>
                  </a:moveTo>
                  <a:lnTo>
                    <a:pt x="162559" y="81279"/>
                  </a:lnTo>
                  <a:lnTo>
                    <a:pt x="162559" y="0"/>
                  </a:lnTo>
                  <a:lnTo>
                    <a:pt x="0" y="162559"/>
                  </a:lnTo>
                  <a:lnTo>
                    <a:pt x="162559" y="324802"/>
                  </a:lnTo>
                  <a:lnTo>
                    <a:pt x="162559" y="243839"/>
                  </a:lnTo>
                  <a:lnTo>
                    <a:pt x="697864" y="243839"/>
                  </a:lnTo>
                  <a:lnTo>
                    <a:pt x="697864" y="81279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88287" y="4986654"/>
              <a:ext cx="792479" cy="43275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917815" y="5022532"/>
              <a:ext cx="697865" cy="325120"/>
            </a:xfrm>
            <a:custGeom>
              <a:avLst/>
              <a:gdLst/>
              <a:ahLst/>
              <a:cxnLst/>
              <a:rect l="l" t="t" r="r" b="b"/>
              <a:pathLst>
                <a:path w="697865" h="325120">
                  <a:moveTo>
                    <a:pt x="162559" y="0"/>
                  </a:moveTo>
                  <a:lnTo>
                    <a:pt x="0" y="162559"/>
                  </a:lnTo>
                  <a:lnTo>
                    <a:pt x="162559" y="324802"/>
                  </a:lnTo>
                  <a:lnTo>
                    <a:pt x="162559" y="243839"/>
                  </a:lnTo>
                  <a:lnTo>
                    <a:pt x="697864" y="243839"/>
                  </a:lnTo>
                  <a:lnTo>
                    <a:pt x="697864" y="81279"/>
                  </a:lnTo>
                  <a:lnTo>
                    <a:pt x="162559" y="81279"/>
                  </a:lnTo>
                  <a:lnTo>
                    <a:pt x="162559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917815" y="5022532"/>
              <a:ext cx="697865" cy="325120"/>
            </a:xfrm>
            <a:custGeom>
              <a:avLst/>
              <a:gdLst/>
              <a:ahLst/>
              <a:cxnLst/>
              <a:rect l="l" t="t" r="r" b="b"/>
              <a:pathLst>
                <a:path w="697865" h="325120">
                  <a:moveTo>
                    <a:pt x="697864" y="81279"/>
                  </a:moveTo>
                  <a:lnTo>
                    <a:pt x="162559" y="81279"/>
                  </a:lnTo>
                  <a:lnTo>
                    <a:pt x="162559" y="0"/>
                  </a:lnTo>
                  <a:lnTo>
                    <a:pt x="0" y="162559"/>
                  </a:lnTo>
                  <a:lnTo>
                    <a:pt x="162559" y="324802"/>
                  </a:lnTo>
                  <a:lnTo>
                    <a:pt x="162559" y="243839"/>
                  </a:lnTo>
                  <a:lnTo>
                    <a:pt x="697864" y="243839"/>
                  </a:lnTo>
                  <a:lnTo>
                    <a:pt x="697864" y="81279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57807" y="4053840"/>
              <a:ext cx="792479" cy="43275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887970" y="4089717"/>
              <a:ext cx="697865" cy="325120"/>
            </a:xfrm>
            <a:custGeom>
              <a:avLst/>
              <a:gdLst/>
              <a:ahLst/>
              <a:cxnLst/>
              <a:rect l="l" t="t" r="r" b="b"/>
              <a:pathLst>
                <a:path w="697865" h="325120">
                  <a:moveTo>
                    <a:pt x="162559" y="0"/>
                  </a:moveTo>
                  <a:lnTo>
                    <a:pt x="0" y="162560"/>
                  </a:lnTo>
                  <a:lnTo>
                    <a:pt x="162559" y="324802"/>
                  </a:lnTo>
                  <a:lnTo>
                    <a:pt x="162559" y="243840"/>
                  </a:lnTo>
                  <a:lnTo>
                    <a:pt x="697864" y="243840"/>
                  </a:lnTo>
                  <a:lnTo>
                    <a:pt x="697864" y="81280"/>
                  </a:lnTo>
                  <a:lnTo>
                    <a:pt x="162559" y="81280"/>
                  </a:lnTo>
                  <a:lnTo>
                    <a:pt x="162559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887970" y="4089717"/>
              <a:ext cx="697865" cy="325120"/>
            </a:xfrm>
            <a:custGeom>
              <a:avLst/>
              <a:gdLst/>
              <a:ahLst/>
              <a:cxnLst/>
              <a:rect l="l" t="t" r="r" b="b"/>
              <a:pathLst>
                <a:path w="697865" h="325120">
                  <a:moveTo>
                    <a:pt x="697864" y="81280"/>
                  </a:moveTo>
                  <a:lnTo>
                    <a:pt x="162559" y="81280"/>
                  </a:lnTo>
                  <a:lnTo>
                    <a:pt x="162559" y="0"/>
                  </a:lnTo>
                  <a:lnTo>
                    <a:pt x="0" y="162560"/>
                  </a:lnTo>
                  <a:lnTo>
                    <a:pt x="162559" y="324802"/>
                  </a:lnTo>
                  <a:lnTo>
                    <a:pt x="162559" y="243840"/>
                  </a:lnTo>
                  <a:lnTo>
                    <a:pt x="697864" y="243840"/>
                  </a:lnTo>
                  <a:lnTo>
                    <a:pt x="697864" y="8128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855344" y="469582"/>
            <a:ext cx="3764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Κοινές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55" dirty="0">
                <a:solidFill>
                  <a:srgbClr val="000000"/>
                </a:solidFill>
              </a:rPr>
              <a:t>απειλές</a:t>
            </a:r>
            <a:r>
              <a:rPr sz="2000" spc="245" dirty="0">
                <a:solidFill>
                  <a:srgbClr val="000000"/>
                </a:solidFill>
              </a:rPr>
              <a:t> </a:t>
            </a:r>
            <a:r>
              <a:rPr sz="2000" spc="110" dirty="0">
                <a:solidFill>
                  <a:srgbClr val="000000"/>
                </a:solidFill>
              </a:rPr>
              <a:t>για</a:t>
            </a:r>
            <a:r>
              <a:rPr sz="2000" spc="175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την</a:t>
            </a:r>
            <a:r>
              <a:rPr sz="2000" spc="240" dirty="0">
                <a:solidFill>
                  <a:srgbClr val="000000"/>
                </a:solidFill>
              </a:rPr>
              <a:t> </a:t>
            </a:r>
            <a:r>
              <a:rPr sz="2000" spc="175" dirty="0">
                <a:solidFill>
                  <a:srgbClr val="000000"/>
                </a:solidFill>
                <a:latin typeface="Times New Roman"/>
                <a:cs typeface="Times New Roman"/>
              </a:rPr>
              <a:t>AIC+A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5344" y="864552"/>
            <a:ext cx="5360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latin typeface="Times New Roman"/>
                <a:cs typeface="Times New Roman"/>
              </a:rPr>
              <a:t>στα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170" dirty="0">
                <a:latin typeface="Times New Roman"/>
                <a:cs typeface="Times New Roman"/>
              </a:rPr>
              <a:t>συστήματα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5" dirty="0">
                <a:latin typeface="Times New Roman"/>
                <a:cs typeface="Times New Roman"/>
              </a:rPr>
              <a:t>ηλεκτρικής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145" dirty="0">
                <a:latin typeface="Times New Roman"/>
                <a:cs typeface="Times New Roman"/>
              </a:rPr>
              <a:t>ενέργειας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i="1" spc="135" dirty="0">
                <a:latin typeface="Times New Roman"/>
                <a:cs typeface="Times New Roman"/>
              </a:rPr>
              <a:t>τάσεις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1515" y="1632267"/>
            <a:ext cx="6544309" cy="594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4000"/>
              <a:buFont typeface="Arial"/>
              <a:buChar char="•"/>
              <a:tabLst>
                <a:tab pos="167005" algn="l"/>
              </a:tabLst>
            </a:pPr>
            <a:r>
              <a:rPr sz="1250" spc="114" dirty="0">
                <a:latin typeface="Calibri"/>
                <a:cs typeface="Calibri"/>
              </a:rPr>
              <a:t>Η </a:t>
            </a:r>
            <a:r>
              <a:rPr sz="1250" spc="90" dirty="0">
                <a:latin typeface="Calibri"/>
                <a:cs typeface="Calibri"/>
              </a:rPr>
              <a:t>έκθεση του </a:t>
            </a:r>
            <a:r>
              <a:rPr sz="1250" spc="85" dirty="0">
                <a:latin typeface="Calibri"/>
                <a:cs typeface="Calibri"/>
              </a:rPr>
              <a:t>ENISA </a:t>
            </a:r>
            <a:r>
              <a:rPr sz="1250" spc="90" dirty="0">
                <a:latin typeface="Calibri"/>
                <a:cs typeface="Calibri"/>
              </a:rPr>
              <a:t>(Ευρωπαϊκή Υπηρεσία Κυβερνοασφάλειας) με </a:t>
            </a:r>
            <a:r>
              <a:rPr sz="1250" spc="75" dirty="0">
                <a:latin typeface="Calibri"/>
                <a:cs typeface="Calibri"/>
              </a:rPr>
              <a:t>τίτλο </a:t>
            </a:r>
            <a:r>
              <a:rPr sz="1250" i="1" spc="70" dirty="0">
                <a:latin typeface="Calibri"/>
                <a:cs typeface="Calibri"/>
              </a:rPr>
              <a:t>"Identifying </a:t>
            </a:r>
            <a:r>
              <a:rPr sz="1250" i="1" spc="-270" dirty="0">
                <a:latin typeface="Calibri"/>
                <a:cs typeface="Calibri"/>
              </a:rPr>
              <a:t> </a:t>
            </a:r>
            <a:r>
              <a:rPr sz="1250" i="1" spc="85" dirty="0">
                <a:latin typeface="Calibri"/>
                <a:cs typeface="Calibri"/>
              </a:rPr>
              <a:t>Emerging</a:t>
            </a:r>
            <a:r>
              <a:rPr sz="1250" i="1" spc="50" dirty="0">
                <a:latin typeface="Calibri"/>
                <a:cs typeface="Calibri"/>
              </a:rPr>
              <a:t> </a:t>
            </a:r>
            <a:r>
              <a:rPr sz="1250" i="1" spc="80" dirty="0">
                <a:latin typeface="Calibri"/>
                <a:cs typeface="Calibri"/>
              </a:rPr>
              <a:t>Cyber</a:t>
            </a:r>
            <a:r>
              <a:rPr sz="1250" i="1" spc="55" dirty="0">
                <a:latin typeface="Calibri"/>
                <a:cs typeface="Calibri"/>
              </a:rPr>
              <a:t> </a:t>
            </a:r>
            <a:r>
              <a:rPr sz="1250" i="1" spc="70" dirty="0">
                <a:latin typeface="Calibri"/>
                <a:cs typeface="Calibri"/>
              </a:rPr>
              <a:t>Security</a:t>
            </a:r>
            <a:r>
              <a:rPr sz="1250" i="1" spc="55" dirty="0">
                <a:latin typeface="Calibri"/>
                <a:cs typeface="Calibri"/>
              </a:rPr>
              <a:t> </a:t>
            </a:r>
            <a:r>
              <a:rPr sz="1250" i="1" spc="75" dirty="0">
                <a:latin typeface="Calibri"/>
                <a:cs typeface="Calibri"/>
              </a:rPr>
              <a:t>Threats</a:t>
            </a:r>
            <a:r>
              <a:rPr sz="1250" i="1" spc="65" dirty="0">
                <a:latin typeface="Calibri"/>
                <a:cs typeface="Calibri"/>
              </a:rPr>
              <a:t> </a:t>
            </a:r>
            <a:r>
              <a:rPr sz="1250" i="1" spc="90" dirty="0">
                <a:latin typeface="Calibri"/>
                <a:cs typeface="Calibri"/>
              </a:rPr>
              <a:t>and</a:t>
            </a:r>
            <a:r>
              <a:rPr sz="1250" i="1" spc="55" dirty="0">
                <a:latin typeface="Calibri"/>
                <a:cs typeface="Calibri"/>
              </a:rPr>
              <a:t> </a:t>
            </a:r>
            <a:r>
              <a:rPr sz="1250" i="1" spc="75" dirty="0">
                <a:latin typeface="Calibri"/>
                <a:cs typeface="Calibri"/>
              </a:rPr>
              <a:t>Challenges</a:t>
            </a:r>
            <a:r>
              <a:rPr sz="1250" i="1" spc="60" dirty="0">
                <a:latin typeface="Calibri"/>
                <a:cs typeface="Calibri"/>
              </a:rPr>
              <a:t> </a:t>
            </a:r>
            <a:r>
              <a:rPr sz="1250" i="1" spc="70" dirty="0">
                <a:latin typeface="Calibri"/>
                <a:cs typeface="Calibri"/>
              </a:rPr>
              <a:t>for</a:t>
            </a:r>
            <a:r>
              <a:rPr sz="1250" i="1" spc="60" dirty="0">
                <a:latin typeface="Calibri"/>
                <a:cs typeface="Calibri"/>
              </a:rPr>
              <a:t> </a:t>
            </a:r>
            <a:r>
              <a:rPr sz="1250" i="1" spc="90" dirty="0">
                <a:latin typeface="Calibri"/>
                <a:cs typeface="Calibri"/>
              </a:rPr>
              <a:t>2030"</a:t>
            </a:r>
            <a:r>
              <a:rPr sz="1250" i="1" spc="6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προβλέπει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δυνητικές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τάσεις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απειλών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20230.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0870" y="2224404"/>
            <a:ext cx="2181225" cy="339725"/>
          </a:xfrm>
          <a:prstGeom prst="rect">
            <a:avLst/>
          </a:prstGeom>
          <a:solidFill>
            <a:srgbClr val="67170E"/>
          </a:solidFill>
        </p:spPr>
        <p:txBody>
          <a:bodyPr vert="horz" wrap="square" lIns="0" tIns="79375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625"/>
              </a:spcBef>
            </a:pP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Επιδρά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τελική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επίπτωση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1515" y="4514850"/>
            <a:ext cx="10985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5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5735" y="5975667"/>
            <a:ext cx="5217795" cy="178435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2700" marR="5080">
              <a:lnSpc>
                <a:spcPts val="550"/>
              </a:lnSpc>
              <a:spcBef>
                <a:spcPts val="209"/>
              </a:spcBef>
            </a:pPr>
            <a:r>
              <a:rPr sz="500" spc="30" dirty="0">
                <a:latin typeface="Calibri"/>
                <a:cs typeface="Calibri"/>
              </a:rPr>
              <a:t>Πηγή: </a:t>
            </a:r>
            <a:r>
              <a:rPr sz="500" spc="35" dirty="0">
                <a:latin typeface="Calibri"/>
                <a:cs typeface="Calibri"/>
              </a:rPr>
              <a:t>E</a:t>
            </a:r>
            <a:r>
              <a:rPr sz="500" spc="35" dirty="0">
                <a:latin typeface="Calibri"/>
                <a:cs typeface="Calibri"/>
                <a:hlinkClick r:id="rId7"/>
              </a:rPr>
              <a:t>NISA (Ευρωπαϊ</a:t>
            </a:r>
            <a:r>
              <a:rPr sz="500" spc="35" dirty="0">
                <a:latin typeface="Calibri"/>
                <a:cs typeface="Calibri"/>
              </a:rPr>
              <a:t>κή Υ</a:t>
            </a:r>
            <a:r>
              <a:rPr sz="500" spc="35" dirty="0">
                <a:latin typeface="Calibri"/>
                <a:cs typeface="Calibri"/>
                <a:hlinkClick r:id="rId7"/>
              </a:rPr>
              <a:t>πηρεσία </a:t>
            </a:r>
            <a:r>
              <a:rPr sz="550" i="1" spc="35" dirty="0">
                <a:latin typeface="Calibri"/>
                <a:cs typeface="Calibri"/>
                <a:hlinkClick r:id="rId7"/>
              </a:rPr>
              <a:t>Κυβερνοασφάλειας</a:t>
            </a:r>
            <a:r>
              <a:rPr sz="500" spc="35" dirty="0">
                <a:latin typeface="Calibri"/>
                <a:cs typeface="Calibri"/>
                <a:hlinkClick r:id="rId7"/>
              </a:rPr>
              <a:t>), </a:t>
            </a:r>
            <a:r>
              <a:rPr sz="550" i="1" spc="35" dirty="0">
                <a:latin typeface="Calibri"/>
                <a:cs typeface="Calibri"/>
                <a:hlinkClick r:id="rId7"/>
              </a:rPr>
              <a:t>"Προσδιορισμό</a:t>
            </a:r>
            <a:r>
              <a:rPr sz="550" i="1" spc="35" dirty="0">
                <a:latin typeface="Calibri"/>
                <a:cs typeface="Calibri"/>
              </a:rPr>
              <a:t>ς </a:t>
            </a:r>
            <a:r>
              <a:rPr sz="550" i="1" spc="40" dirty="0">
                <a:latin typeface="Calibri"/>
                <a:cs typeface="Calibri"/>
              </a:rPr>
              <a:t>αναδυόμενων </a:t>
            </a:r>
            <a:r>
              <a:rPr sz="550" i="1" spc="30" dirty="0">
                <a:latin typeface="Calibri"/>
                <a:cs typeface="Calibri"/>
              </a:rPr>
              <a:t>και </a:t>
            </a:r>
            <a:r>
              <a:rPr sz="550" i="1" spc="40" dirty="0">
                <a:latin typeface="Calibri"/>
                <a:cs typeface="Calibri"/>
              </a:rPr>
              <a:t>προκλήσεων </a:t>
            </a:r>
            <a:r>
              <a:rPr sz="550" i="1" spc="30" dirty="0">
                <a:latin typeface="Calibri"/>
                <a:cs typeface="Calibri"/>
              </a:rPr>
              <a:t>για </a:t>
            </a:r>
            <a:r>
              <a:rPr sz="550" i="1" spc="35" dirty="0">
                <a:latin typeface="Calibri"/>
                <a:cs typeface="Calibri"/>
              </a:rPr>
              <a:t>την </a:t>
            </a:r>
            <a:r>
              <a:rPr sz="550" i="1" spc="40" dirty="0">
                <a:latin typeface="Calibri"/>
                <a:cs typeface="Calibri"/>
              </a:rPr>
              <a:t>ασφάλεια </a:t>
            </a:r>
            <a:r>
              <a:rPr sz="550" i="1" spc="35" dirty="0">
                <a:latin typeface="Calibri"/>
                <a:cs typeface="Calibri"/>
              </a:rPr>
              <a:t>στον κυβερνοχώρο </a:t>
            </a:r>
            <a:r>
              <a:rPr sz="550" i="1" spc="30" dirty="0">
                <a:latin typeface="Calibri"/>
                <a:cs typeface="Calibri"/>
              </a:rPr>
              <a:t>για </a:t>
            </a:r>
            <a:r>
              <a:rPr sz="550" i="1" spc="35" dirty="0">
                <a:latin typeface="Calibri"/>
                <a:cs typeface="Calibri"/>
              </a:rPr>
              <a:t>το 2030", </a:t>
            </a:r>
            <a:r>
              <a:rPr sz="500" spc="30" dirty="0">
                <a:latin typeface="Calibri"/>
                <a:cs typeface="Calibri"/>
              </a:rPr>
              <a:t>2023, </a:t>
            </a:r>
            <a:r>
              <a:rPr sz="500" spc="-100" dirty="0">
                <a:latin typeface="Calibri"/>
                <a:cs typeface="Calibri"/>
              </a:rPr>
              <a:t> </a:t>
            </a:r>
            <a:r>
              <a:rPr sz="500" spc="5" dirty="0">
                <a:latin typeface="Calibri"/>
                <a:cs typeface="Calibri"/>
              </a:rPr>
              <a:t>https://</a:t>
            </a:r>
            <a:r>
              <a:rPr sz="500" spc="5" dirty="0">
                <a:latin typeface="Calibri"/>
                <a:cs typeface="Calibri"/>
                <a:hlinkClick r:id="rId7"/>
              </a:rPr>
              <a:t>www.enisa.euro</a:t>
            </a:r>
            <a:r>
              <a:rPr sz="500" spc="5" dirty="0">
                <a:latin typeface="Calibri"/>
                <a:cs typeface="Calibri"/>
              </a:rPr>
              <a:t>pa.</a:t>
            </a:r>
            <a:r>
              <a:rPr sz="500" spc="5" dirty="0">
                <a:latin typeface="Calibri"/>
                <a:cs typeface="Calibri"/>
                <a:hlinkClick r:id="rId7"/>
              </a:rPr>
              <a:t>eu/publications/enisa-foresight-cybersecurity-threats-for</a:t>
            </a:r>
            <a:r>
              <a:rPr sz="500" spc="5" dirty="0">
                <a:latin typeface="Calibri"/>
                <a:cs typeface="Calibri"/>
              </a:rPr>
              <a:t>-2030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187430" y="6109652"/>
            <a:ext cx="12382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750" spc="1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2554" y="6323965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416030" y="22859"/>
            <a:ext cx="457200" cy="43522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329"/>
              </a:lnSpc>
            </a:pPr>
            <a:r>
              <a:rPr sz="3400" spc="365" dirty="0">
                <a:solidFill>
                  <a:srgbClr val="D8D8D8"/>
                </a:solidFill>
                <a:latin typeface="Calibri"/>
                <a:cs typeface="Calibri"/>
              </a:rPr>
              <a:t>ΚΟΙΝΉ</a:t>
            </a:r>
            <a:r>
              <a:rPr sz="34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400" spc="275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endParaRPr sz="3400">
              <a:latin typeface="Calibri"/>
              <a:cs typeface="Calibri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770255" y="2746057"/>
          <a:ext cx="7094216" cy="2875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73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6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53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42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1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Προβλεπόμενες</a:t>
                      </a:r>
                      <a:r>
                        <a:rPr sz="11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απειλές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850" b="1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Ενέργεια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85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Έλεγχος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8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Χρήστης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000" b="1" spc="105" dirty="0">
                          <a:latin typeface="Arial"/>
                          <a:cs typeface="Arial"/>
                        </a:rPr>
                        <a:t>Συμβιβασμός</a:t>
                      </a:r>
                      <a:r>
                        <a:rPr sz="1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110" dirty="0">
                          <a:latin typeface="Arial"/>
                          <a:cs typeface="Arial"/>
                        </a:rPr>
                        <a:t>στην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110" dirty="0">
                          <a:latin typeface="Arial"/>
                          <a:cs typeface="Arial"/>
                        </a:rPr>
                        <a:t>αλυσίδα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110" dirty="0">
                          <a:latin typeface="Arial"/>
                          <a:cs typeface="Arial"/>
                        </a:rPr>
                        <a:t>εφοδιασμού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65" dirty="0">
                          <a:latin typeface="Arial"/>
                          <a:cs typeface="Arial"/>
                        </a:rPr>
                        <a:t>Εκστρατείες</a:t>
                      </a:r>
                      <a:r>
                        <a:rPr sz="1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60" dirty="0">
                          <a:latin typeface="Arial"/>
                          <a:cs typeface="Arial"/>
                        </a:rPr>
                        <a:t>παραπληροφόρησης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55" dirty="0">
                          <a:latin typeface="Arial"/>
                          <a:cs typeface="Arial"/>
                        </a:rPr>
                        <a:t>Απώλεια</a:t>
                      </a:r>
                      <a:r>
                        <a:rPr sz="10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50" dirty="0">
                          <a:latin typeface="Arial"/>
                          <a:cs typeface="Arial"/>
                        </a:rPr>
                        <a:t>της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35" dirty="0">
                          <a:latin typeface="Arial"/>
                          <a:cs typeface="Arial"/>
                        </a:rPr>
                        <a:t>ιδιωτικής</a:t>
                      </a:r>
                      <a:r>
                        <a:rPr sz="10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50" dirty="0">
                          <a:latin typeface="Arial"/>
                          <a:cs typeface="Arial"/>
                        </a:rPr>
                        <a:t>ζωής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A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55" dirty="0">
                          <a:latin typeface="Arial"/>
                          <a:cs typeface="Arial"/>
                        </a:rPr>
                        <a:t>Ανθρώπινο</a:t>
                      </a:r>
                      <a:r>
                        <a:rPr sz="10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45" dirty="0">
                          <a:latin typeface="Arial"/>
                          <a:cs typeface="Arial"/>
                        </a:rPr>
                        <a:t>λάθος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b="1" spc="75" dirty="0">
                          <a:latin typeface="Arial"/>
                          <a:cs typeface="Arial"/>
                        </a:rPr>
                        <a:t>Στοχευμένες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0" dirty="0">
                          <a:latin typeface="Arial"/>
                          <a:cs typeface="Arial"/>
                        </a:rPr>
                        <a:t>επιθέσεις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80" dirty="0">
                          <a:latin typeface="Arial"/>
                          <a:cs typeface="Arial"/>
                        </a:rPr>
                        <a:t>με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5" dirty="0">
                          <a:latin typeface="Arial"/>
                          <a:cs typeface="Arial"/>
                        </a:rPr>
                        <a:t>αιχμή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55" dirty="0">
                          <a:latin typeface="Arial"/>
                          <a:cs typeface="Arial"/>
                        </a:rPr>
                        <a:t>τις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0" dirty="0">
                          <a:latin typeface="Arial"/>
                          <a:cs typeface="Arial"/>
                        </a:rPr>
                        <a:t>συσκευές</a:t>
                      </a:r>
                      <a:r>
                        <a:rPr sz="1000" b="1" spc="70" dirty="0">
                          <a:latin typeface="Calibri"/>
                          <a:cs typeface="Calibri"/>
                        </a:rPr>
                        <a:t>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85" dirty="0">
                          <a:latin typeface="Arial"/>
                          <a:cs typeface="Arial"/>
                        </a:rPr>
                        <a:t>Έλλειψη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85" dirty="0">
                          <a:latin typeface="Arial"/>
                          <a:cs typeface="Arial"/>
                        </a:rPr>
                        <a:t>ανάλυσης</a:t>
                      </a:r>
                      <a:r>
                        <a:rPr sz="10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0" dirty="0">
                          <a:latin typeface="Arial"/>
                          <a:cs typeface="Arial"/>
                        </a:rPr>
                        <a:t>και</a:t>
                      </a:r>
                      <a:r>
                        <a:rPr sz="10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0" dirty="0">
                          <a:latin typeface="Arial"/>
                          <a:cs typeface="Arial"/>
                        </a:rPr>
                        <a:t>ελέγχου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80" dirty="0">
                          <a:latin typeface="Arial"/>
                          <a:cs typeface="Arial"/>
                        </a:rPr>
                        <a:t>Προηγμένες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0" dirty="0">
                          <a:latin typeface="Arial"/>
                          <a:cs typeface="Arial"/>
                        </a:rPr>
                        <a:t>υβριδικές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65" dirty="0">
                          <a:latin typeface="Arial"/>
                          <a:cs typeface="Arial"/>
                        </a:rPr>
                        <a:t>απειλές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b="1" spc="80" dirty="0">
                          <a:latin typeface="Arial"/>
                          <a:cs typeface="Arial"/>
                        </a:rPr>
                        <a:t>Τεχνητή</a:t>
                      </a:r>
                      <a:r>
                        <a:rPr sz="10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70" dirty="0">
                          <a:latin typeface="Arial"/>
                          <a:cs typeface="Arial"/>
                        </a:rPr>
                        <a:t>Νοημοσύνη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X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Πίνακας 43">
            <a:extLst>
              <a:ext uri="{FF2B5EF4-FFF2-40B4-BE49-F238E27FC236}">
                <a16:creationId xmlns:a16="http://schemas.microsoft.com/office/drawing/2014/main" id="{A1001D4E-F634-2853-F80E-DF1295D4FA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401180"/>
              </p:ext>
            </p:extLst>
          </p:nvPr>
        </p:nvGraphicFramePr>
        <p:xfrm>
          <a:off x="838200" y="304800"/>
          <a:ext cx="9720263" cy="2058824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415373">
                  <a:extLst>
                    <a:ext uri="{9D8B030D-6E8A-4147-A177-3AD203B41FA5}">
                      <a16:colId xmlns:a16="http://schemas.microsoft.com/office/drawing/2014/main" val="129702786"/>
                    </a:ext>
                  </a:extLst>
                </a:gridCol>
                <a:gridCol w="1014692">
                  <a:extLst>
                    <a:ext uri="{9D8B030D-6E8A-4147-A177-3AD203B41FA5}">
                      <a16:colId xmlns:a16="http://schemas.microsoft.com/office/drawing/2014/main" val="4075610547"/>
                    </a:ext>
                  </a:extLst>
                </a:gridCol>
                <a:gridCol w="1215033">
                  <a:extLst>
                    <a:ext uri="{9D8B030D-6E8A-4147-A177-3AD203B41FA5}">
                      <a16:colId xmlns:a16="http://schemas.microsoft.com/office/drawing/2014/main" val="1738241671"/>
                    </a:ext>
                  </a:extLst>
                </a:gridCol>
                <a:gridCol w="1215033">
                  <a:extLst>
                    <a:ext uri="{9D8B030D-6E8A-4147-A177-3AD203B41FA5}">
                      <a16:colId xmlns:a16="http://schemas.microsoft.com/office/drawing/2014/main" val="864338661"/>
                    </a:ext>
                  </a:extLst>
                </a:gridCol>
                <a:gridCol w="1215033">
                  <a:extLst>
                    <a:ext uri="{9D8B030D-6E8A-4147-A177-3AD203B41FA5}">
                      <a16:colId xmlns:a16="http://schemas.microsoft.com/office/drawing/2014/main" val="3582603399"/>
                    </a:ext>
                  </a:extLst>
                </a:gridCol>
                <a:gridCol w="1215033">
                  <a:extLst>
                    <a:ext uri="{9D8B030D-6E8A-4147-A177-3AD203B41FA5}">
                      <a16:colId xmlns:a16="http://schemas.microsoft.com/office/drawing/2014/main" val="1557791644"/>
                    </a:ext>
                  </a:extLst>
                </a:gridCol>
                <a:gridCol w="1215033">
                  <a:extLst>
                    <a:ext uri="{9D8B030D-6E8A-4147-A177-3AD203B41FA5}">
                      <a16:colId xmlns:a16="http://schemas.microsoft.com/office/drawing/2014/main" val="568341657"/>
                    </a:ext>
                  </a:extLst>
                </a:gridCol>
                <a:gridCol w="1215033">
                  <a:extLst>
                    <a:ext uri="{9D8B030D-6E8A-4147-A177-3AD203B41FA5}">
                      <a16:colId xmlns:a16="http://schemas.microsoft.com/office/drawing/2014/main" val="666498311"/>
                    </a:ext>
                  </a:extLst>
                </a:gridCol>
              </a:tblGrid>
              <a:tr h="397426">
                <a:tc>
                  <a:txBody>
                    <a:bodyPr/>
                    <a:lstStyle/>
                    <a:p>
                      <a:r>
                        <a:rPr lang="el-GR" sz="1800"/>
                        <a:t>Κατηγορία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Energy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Control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User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3298199"/>
                  </a:ext>
                </a:extLst>
              </a:tr>
              <a:tr h="623892">
                <a:tc>
                  <a:txBody>
                    <a:bodyPr/>
                    <a:lstStyle/>
                    <a:p>
                      <a:r>
                        <a:rPr lang="el-GR" sz="1800" b="1"/>
                        <a:t>Παραδοσιακές</a:t>
                      </a:r>
                      <a:endParaRPr lang="el-GR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1522212"/>
                  </a:ext>
                </a:extLst>
              </a:tr>
              <a:tr h="397426">
                <a:tc>
                  <a:txBody>
                    <a:bodyPr/>
                    <a:lstStyle/>
                    <a:p>
                      <a:r>
                        <a:rPr lang="el-GR" sz="1800" b="1"/>
                        <a:t>Τρέχουσες</a:t>
                      </a:r>
                      <a:endParaRPr lang="el-GR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0618721"/>
                  </a:ext>
                </a:extLst>
              </a:tr>
              <a:tr h="623892">
                <a:tc>
                  <a:txBody>
                    <a:bodyPr/>
                    <a:lstStyle/>
                    <a:p>
                      <a:r>
                        <a:rPr lang="el-GR" sz="1800" b="1"/>
                        <a:t>Μελλοντικές</a:t>
                      </a:r>
                      <a:endParaRPr lang="el-GR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sz="1800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9032610"/>
                  </a:ext>
                </a:extLst>
              </a:tr>
            </a:tbl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BF5EAEC5-615A-75F6-7FF9-3E1774389371}"/>
              </a:ext>
            </a:extLst>
          </p:cNvPr>
          <p:cNvSpPr txBox="1"/>
          <p:nvPr/>
        </p:nvSpPr>
        <p:spPr>
          <a:xfrm>
            <a:off x="457200" y="2667000"/>
            <a:ext cx="7315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b="1" dirty="0"/>
              <a:t>Τελικές Παρατηρήσεις</a:t>
            </a:r>
            <a:endParaRPr lang="el-GR" dirty="0"/>
          </a:p>
          <a:p>
            <a:pPr>
              <a:buNone/>
            </a:pPr>
            <a:r>
              <a:rPr lang="el-GR" dirty="0"/>
              <a:t>• Είδαμε </a:t>
            </a:r>
            <a:r>
              <a:rPr lang="el-GR" b="1" dirty="0"/>
              <a:t>πώς</a:t>
            </a:r>
            <a:r>
              <a:rPr lang="el-GR" dirty="0"/>
              <a:t> αυξάνεται ο αριθμός των απειλών στα ενεργειακά συστήματα, προσφέροντας μια σαφή επισκόπηση των: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Παραδοσιακών (αλλά επίμονων) τάσεων απειλών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Τρεχουσών τάσεων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Πιθανών και μελλοντικών τάσεων</a:t>
            </a:r>
          </a:p>
          <a:p>
            <a:pPr>
              <a:buNone/>
            </a:pPr>
            <a:r>
              <a:rPr lang="el-GR" dirty="0"/>
              <a:t>• Για κάθε κατηγορία, εξετάσαμε και τις επιπτώσεις τους, ειδικά στις εξής περιοχές: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Στην </a:t>
            </a:r>
            <a:r>
              <a:rPr lang="el-GR" b="1" dirty="0"/>
              <a:t>ενέργεια</a:t>
            </a:r>
            <a:r>
              <a:rPr lang="el-GR" dirty="0"/>
              <a:t> και τις αντίστοιχες υποδομές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Στον </a:t>
            </a:r>
            <a:r>
              <a:rPr lang="el-GR" b="1" dirty="0"/>
              <a:t>έλεγχο</a:t>
            </a:r>
            <a:r>
              <a:rPr lang="el-GR" dirty="0"/>
              <a:t>, περιλαμβανομένων των συστημάτων και των δικτύων του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Στον </a:t>
            </a:r>
            <a:r>
              <a:rPr lang="el-GR" b="1" dirty="0"/>
              <a:t>χρήστη</a:t>
            </a:r>
            <a:r>
              <a:rPr lang="el-GR" dirty="0"/>
              <a:t> ή στον οργανισμό</a:t>
            </a:r>
          </a:p>
          <a:p>
            <a:r>
              <a:rPr lang="el-GR" dirty="0"/>
              <a:t>• Στις περισσότερες περιπτώσεις, ο </a:t>
            </a:r>
            <a:r>
              <a:rPr lang="el-GR" b="1" dirty="0"/>
              <a:t>έλεγχος</a:t>
            </a:r>
            <a:r>
              <a:rPr lang="el-GR" dirty="0"/>
              <a:t> αποτελεί τον πιο ελκυστικό στόχο για τους επιτιθέμενους</a:t>
            </a:r>
            <a:br>
              <a:rPr lang="el-GR" dirty="0"/>
            </a:br>
            <a:r>
              <a:rPr lang="el-GR" dirty="0"/>
              <a:t>• Γιατί; Επειδή μέσω του ελέγχου, οι επιτιθέμενοι μπορούν να </a:t>
            </a:r>
            <a:r>
              <a:rPr lang="el-GR" b="1" dirty="0"/>
              <a:t>προκαλέσουν επιθέσεις σε δεύτερο επίπεδο</a:t>
            </a:r>
            <a:r>
              <a:rPr lang="el-GR" dirty="0"/>
              <a:t>, στοχεύοντας την ενέργεια και τους πόρους της.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84630" y="0"/>
            <a:ext cx="10704195" cy="6880225"/>
            <a:chOff x="1484630" y="0"/>
            <a:chExt cx="107041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84630" y="4533265"/>
              <a:ext cx="5930900" cy="12700"/>
            </a:xfrm>
            <a:custGeom>
              <a:avLst/>
              <a:gdLst/>
              <a:ahLst/>
              <a:cxnLst/>
              <a:rect l="l" t="t" r="r" b="b"/>
              <a:pathLst>
                <a:path w="5930900" h="12700">
                  <a:moveTo>
                    <a:pt x="59309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5930900" y="12700"/>
                  </a:lnTo>
                  <a:lnTo>
                    <a:pt x="5930900" y="0"/>
                  </a:lnTo>
                  <a:close/>
                </a:path>
              </a:pathLst>
            </a:custGeom>
            <a:solidFill>
              <a:srgbClr val="8787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139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7812" y="1516697"/>
                  </a:moveTo>
                  <a:lnTo>
                    <a:pt x="1500505" y="1523364"/>
                  </a:lnTo>
                  <a:lnTo>
                    <a:pt x="1456690" y="1541462"/>
                  </a:lnTo>
                  <a:lnTo>
                    <a:pt x="1419225" y="1570037"/>
                  </a:lnTo>
                  <a:lnTo>
                    <a:pt x="1390015" y="1607502"/>
                  </a:lnTo>
                  <a:lnTo>
                    <a:pt x="1371282" y="1652904"/>
                  </a:lnTo>
                  <a:lnTo>
                    <a:pt x="976630" y="3108325"/>
                  </a:lnTo>
                  <a:lnTo>
                    <a:pt x="4127" y="6844347"/>
                  </a:lnTo>
                  <a:lnTo>
                    <a:pt x="317" y="6857047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5945"/>
                  </a:lnTo>
                  <a:lnTo>
                    <a:pt x="1396682" y="1660525"/>
                  </a:lnTo>
                  <a:lnTo>
                    <a:pt x="1417955" y="1614487"/>
                  </a:lnTo>
                  <a:lnTo>
                    <a:pt x="1450975" y="1578292"/>
                  </a:lnTo>
                  <a:lnTo>
                    <a:pt x="1493202" y="1554162"/>
                  </a:lnTo>
                  <a:lnTo>
                    <a:pt x="1541145" y="1543367"/>
                  </a:lnTo>
                  <a:lnTo>
                    <a:pt x="1643062" y="1543367"/>
                  </a:lnTo>
                  <a:lnTo>
                    <a:pt x="1631315" y="1536064"/>
                  </a:lnTo>
                  <a:lnTo>
                    <a:pt x="1596707" y="1523364"/>
                  </a:lnTo>
                  <a:lnTo>
                    <a:pt x="1547812" y="1516697"/>
                  </a:lnTo>
                  <a:close/>
                </a:path>
                <a:path w="2555875" h="6858000">
                  <a:moveTo>
                    <a:pt x="1643062" y="1543367"/>
                  </a:moveTo>
                  <a:lnTo>
                    <a:pt x="1541145" y="1543367"/>
                  </a:lnTo>
                  <a:lnTo>
                    <a:pt x="1591627" y="1548764"/>
                  </a:lnTo>
                  <a:lnTo>
                    <a:pt x="1620837" y="1559877"/>
                  </a:lnTo>
                  <a:lnTo>
                    <a:pt x="1669415" y="1597025"/>
                  </a:lnTo>
                  <a:lnTo>
                    <a:pt x="1700212" y="1651000"/>
                  </a:lnTo>
                  <a:lnTo>
                    <a:pt x="1707832" y="1711960"/>
                  </a:lnTo>
                  <a:lnTo>
                    <a:pt x="1702435" y="1743392"/>
                  </a:lnTo>
                  <a:lnTo>
                    <a:pt x="1442720" y="2701290"/>
                  </a:lnTo>
                  <a:lnTo>
                    <a:pt x="1436052" y="2750185"/>
                  </a:lnTo>
                  <a:lnTo>
                    <a:pt x="1442720" y="2797492"/>
                  </a:lnTo>
                  <a:lnTo>
                    <a:pt x="1460817" y="2840990"/>
                  </a:lnTo>
                  <a:lnTo>
                    <a:pt x="1489392" y="2878454"/>
                  </a:lnTo>
                  <a:lnTo>
                    <a:pt x="1526857" y="2907665"/>
                  </a:lnTo>
                  <a:lnTo>
                    <a:pt x="1572577" y="2926397"/>
                  </a:lnTo>
                  <a:lnTo>
                    <a:pt x="1624330" y="2932429"/>
                  </a:lnTo>
                  <a:lnTo>
                    <a:pt x="1674495" y="2924175"/>
                  </a:lnTo>
                  <a:lnTo>
                    <a:pt x="1710055" y="2907982"/>
                  </a:lnTo>
                  <a:lnTo>
                    <a:pt x="1623377" y="2907982"/>
                  </a:lnTo>
                  <a:lnTo>
                    <a:pt x="1578927" y="2902267"/>
                  </a:lnTo>
                  <a:lnTo>
                    <a:pt x="1532890" y="2881312"/>
                  </a:lnTo>
                  <a:lnTo>
                    <a:pt x="1496377" y="2847975"/>
                  </a:lnTo>
                  <a:lnTo>
                    <a:pt x="1472247" y="2805747"/>
                  </a:lnTo>
                  <a:lnTo>
                    <a:pt x="1461770" y="2757804"/>
                  </a:lnTo>
                  <a:lnTo>
                    <a:pt x="1466850" y="2707640"/>
                  </a:lnTo>
                  <a:lnTo>
                    <a:pt x="1726565" y="1749742"/>
                  </a:lnTo>
                  <a:lnTo>
                    <a:pt x="1732597" y="1714182"/>
                  </a:lnTo>
                  <a:lnTo>
                    <a:pt x="1723390" y="1643379"/>
                  </a:lnTo>
                  <a:lnTo>
                    <a:pt x="1687830" y="1579879"/>
                  </a:lnTo>
                  <a:lnTo>
                    <a:pt x="1661795" y="1555114"/>
                  </a:lnTo>
                  <a:lnTo>
                    <a:pt x="1643062" y="1543367"/>
                  </a:lnTo>
                  <a:close/>
                </a:path>
                <a:path w="2555875" h="6858000">
                  <a:moveTo>
                    <a:pt x="2555557" y="0"/>
                  </a:moveTo>
                  <a:lnTo>
                    <a:pt x="2528570" y="0"/>
                  </a:lnTo>
                  <a:lnTo>
                    <a:pt x="2105892" y="1541462"/>
                  </a:lnTo>
                  <a:lnTo>
                    <a:pt x="1763395" y="2816860"/>
                  </a:lnTo>
                  <a:lnTo>
                    <a:pt x="1738630" y="2854642"/>
                  </a:lnTo>
                  <a:lnTo>
                    <a:pt x="1705292" y="2882900"/>
                  </a:lnTo>
                  <a:lnTo>
                    <a:pt x="1666240" y="2900997"/>
                  </a:lnTo>
                  <a:lnTo>
                    <a:pt x="1623377" y="2907982"/>
                  </a:lnTo>
                  <a:lnTo>
                    <a:pt x="1710055" y="2907982"/>
                  </a:lnTo>
                  <a:lnTo>
                    <a:pt x="1720215" y="2902902"/>
                  </a:lnTo>
                  <a:lnTo>
                    <a:pt x="1758950" y="2869882"/>
                  </a:lnTo>
                  <a:lnTo>
                    <a:pt x="1787525" y="2825750"/>
                  </a:lnTo>
                  <a:lnTo>
                    <a:pt x="1787525" y="2824479"/>
                  </a:lnTo>
                  <a:lnTo>
                    <a:pt x="2130107" y="1547495"/>
                  </a:lnTo>
                  <a:lnTo>
                    <a:pt x="255555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1215072"/>
            <a:ext cx="3175635" cy="41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spc="204" dirty="0">
                <a:solidFill>
                  <a:srgbClr val="FFBA00"/>
                </a:solidFill>
              </a:rPr>
              <a:t>Αναφορές</a:t>
            </a:r>
            <a:r>
              <a:rPr sz="2550" spc="275" dirty="0">
                <a:solidFill>
                  <a:srgbClr val="FFBA00"/>
                </a:solidFill>
              </a:rPr>
              <a:t> </a:t>
            </a:r>
            <a:r>
              <a:rPr sz="2550" spc="150" dirty="0">
                <a:solidFill>
                  <a:srgbClr val="FFBA00"/>
                </a:solidFill>
              </a:rPr>
              <a:t>και</a:t>
            </a:r>
            <a:r>
              <a:rPr sz="2550" spc="235" dirty="0">
                <a:solidFill>
                  <a:srgbClr val="FFBA00"/>
                </a:solidFill>
              </a:rPr>
              <a:t> </a:t>
            </a:r>
            <a:r>
              <a:rPr sz="2550" spc="180" dirty="0">
                <a:solidFill>
                  <a:srgbClr val="FFBA00"/>
                </a:solidFill>
              </a:rPr>
              <a:t>πηγές</a:t>
            </a:r>
            <a:endParaRPr sz="2550"/>
          </a:p>
        </p:txBody>
      </p:sp>
      <p:sp>
        <p:nvSpPr>
          <p:cNvPr id="10" name="object 10"/>
          <p:cNvSpPr txBox="1"/>
          <p:nvPr/>
        </p:nvSpPr>
        <p:spPr>
          <a:xfrm>
            <a:off x="875030" y="2151697"/>
            <a:ext cx="7687945" cy="2167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indent="-273050">
              <a:lnSpc>
                <a:spcPts val="1045"/>
              </a:lnSpc>
              <a:buClr>
                <a:srgbClr val="FFBA00"/>
              </a:buClr>
              <a:buSzPct val="146666"/>
              <a:buAutoNum type="arabicPeriod"/>
              <a:tabLst>
                <a:tab pos="285115" algn="l"/>
                <a:tab pos="285750" algn="l"/>
              </a:tabLst>
            </a:pPr>
            <a:r>
              <a:rPr sz="750" spc="70" dirty="0">
                <a:latin typeface="Calibri"/>
                <a:cs typeface="Calibri"/>
              </a:rPr>
              <a:t>ENISA</a:t>
            </a:r>
            <a:r>
              <a:rPr sz="750" spc="40" dirty="0">
                <a:latin typeface="Calibri"/>
                <a:cs typeface="Calibri"/>
              </a:rPr>
              <a:t> </a:t>
            </a:r>
            <a:r>
              <a:rPr sz="750" spc="70" dirty="0">
                <a:latin typeface="Calibri"/>
                <a:cs typeface="Calibri"/>
              </a:rPr>
              <a:t>(Ευρωπαϊκή</a:t>
            </a:r>
            <a:r>
              <a:rPr sz="750" spc="40" dirty="0">
                <a:latin typeface="Calibri"/>
                <a:cs typeface="Calibri"/>
              </a:rPr>
              <a:t> </a:t>
            </a:r>
            <a:r>
              <a:rPr sz="750" spc="70" dirty="0">
                <a:latin typeface="Calibri"/>
                <a:cs typeface="Calibri"/>
              </a:rPr>
              <a:t>Υπηρεσία</a:t>
            </a:r>
            <a:r>
              <a:rPr sz="750" spc="50" dirty="0">
                <a:latin typeface="Calibri"/>
                <a:cs typeface="Calibri"/>
              </a:rPr>
              <a:t> </a:t>
            </a:r>
            <a:r>
              <a:rPr sz="750" spc="65" dirty="0">
                <a:latin typeface="Calibri"/>
                <a:cs typeface="Calibri"/>
              </a:rPr>
              <a:t>Κυβερνοασφάλειας),</a:t>
            </a:r>
            <a:r>
              <a:rPr sz="750" spc="40" dirty="0">
                <a:latin typeface="Calibri"/>
                <a:cs typeface="Calibri"/>
              </a:rPr>
              <a:t> </a:t>
            </a:r>
            <a:r>
              <a:rPr sz="750" spc="65" dirty="0">
                <a:latin typeface="Calibri"/>
                <a:cs typeface="Calibri"/>
              </a:rPr>
              <a:t>"Smart</a:t>
            </a:r>
            <a:r>
              <a:rPr sz="750" spc="45" dirty="0">
                <a:latin typeface="Calibri"/>
                <a:cs typeface="Calibri"/>
              </a:rPr>
              <a:t> </a:t>
            </a:r>
            <a:r>
              <a:rPr sz="750" spc="60" dirty="0">
                <a:latin typeface="Calibri"/>
                <a:cs typeface="Calibri"/>
              </a:rPr>
              <a:t>Grid</a:t>
            </a:r>
            <a:r>
              <a:rPr sz="750" spc="50" dirty="0">
                <a:latin typeface="Calibri"/>
                <a:cs typeface="Calibri"/>
              </a:rPr>
              <a:t> </a:t>
            </a:r>
            <a:r>
              <a:rPr sz="750" spc="65" dirty="0">
                <a:latin typeface="Calibri"/>
                <a:cs typeface="Calibri"/>
              </a:rPr>
              <a:t>Threat</a:t>
            </a:r>
            <a:r>
              <a:rPr sz="750" spc="50" dirty="0">
                <a:latin typeface="Calibri"/>
                <a:cs typeface="Calibri"/>
              </a:rPr>
              <a:t> </a:t>
            </a:r>
            <a:r>
              <a:rPr sz="750" spc="65" dirty="0">
                <a:latin typeface="Calibri"/>
                <a:cs typeface="Calibri"/>
              </a:rPr>
              <a:t>Landscape</a:t>
            </a:r>
            <a:r>
              <a:rPr sz="750" spc="40" dirty="0">
                <a:latin typeface="Calibri"/>
                <a:cs typeface="Calibri"/>
              </a:rPr>
              <a:t> </a:t>
            </a:r>
            <a:r>
              <a:rPr sz="750" spc="75" dirty="0">
                <a:latin typeface="Calibri"/>
                <a:cs typeface="Calibri"/>
              </a:rPr>
              <a:t>and</a:t>
            </a:r>
            <a:r>
              <a:rPr sz="750" spc="50" dirty="0">
                <a:latin typeface="Calibri"/>
                <a:cs typeface="Calibri"/>
              </a:rPr>
              <a:t> </a:t>
            </a:r>
            <a:r>
              <a:rPr sz="750" spc="80" dirty="0">
                <a:latin typeface="Calibri"/>
                <a:cs typeface="Calibri"/>
              </a:rPr>
              <a:t>Good</a:t>
            </a:r>
            <a:r>
              <a:rPr sz="750" spc="45" dirty="0">
                <a:latin typeface="Calibri"/>
                <a:cs typeface="Calibri"/>
              </a:rPr>
              <a:t> </a:t>
            </a:r>
            <a:r>
              <a:rPr sz="750" spc="60" dirty="0">
                <a:latin typeface="Calibri"/>
                <a:cs typeface="Calibri"/>
              </a:rPr>
              <a:t>Practice</a:t>
            </a:r>
            <a:r>
              <a:rPr sz="750" spc="45" dirty="0">
                <a:latin typeface="Calibri"/>
                <a:cs typeface="Calibri"/>
              </a:rPr>
              <a:t> </a:t>
            </a:r>
            <a:r>
              <a:rPr sz="750" spc="60" dirty="0">
                <a:latin typeface="Calibri"/>
                <a:cs typeface="Calibri"/>
              </a:rPr>
              <a:t>Guide",</a:t>
            </a:r>
            <a:r>
              <a:rPr sz="750" spc="45" dirty="0">
                <a:latin typeface="Calibri"/>
                <a:cs typeface="Calibri"/>
              </a:rPr>
              <a:t> </a:t>
            </a:r>
            <a:r>
              <a:rPr sz="750" spc="65" dirty="0">
                <a:latin typeface="Calibri"/>
                <a:cs typeface="Calibri"/>
              </a:rPr>
              <a:t>Δεκέμβριος</a:t>
            </a:r>
            <a:endParaRPr sz="750">
              <a:latin typeface="Calibri"/>
              <a:cs typeface="Calibri"/>
            </a:endParaRPr>
          </a:p>
          <a:p>
            <a:pPr marL="286385">
              <a:lnSpc>
                <a:spcPts val="875"/>
              </a:lnSpc>
            </a:pPr>
            <a:r>
              <a:rPr sz="750" spc="50" dirty="0">
                <a:latin typeface="Calibri"/>
                <a:cs typeface="Calibri"/>
              </a:rPr>
              <a:t>URL: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www.enisa.europa.eu/publications/smart-grid-threat-landscape-</a:t>
            </a:r>
            <a:r>
              <a:rPr sz="7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and-good-</a:t>
            </a:r>
            <a:endParaRPr sz="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650">
              <a:latin typeface="Calibri"/>
              <a:cs typeface="Calibri"/>
            </a:endParaRPr>
          </a:p>
          <a:p>
            <a:pPr marL="286385" marR="1490980" indent="-274320">
              <a:lnSpc>
                <a:spcPct val="68800"/>
              </a:lnSpc>
              <a:buClr>
                <a:srgbClr val="FFBA00"/>
              </a:buClr>
              <a:buSzPct val="146666"/>
              <a:buAutoNum type="arabicPeriod" startAt="2"/>
              <a:tabLst>
                <a:tab pos="285115" algn="l"/>
                <a:tab pos="285750" algn="l"/>
              </a:tabLst>
            </a:pPr>
            <a:r>
              <a:rPr sz="750" spc="45" dirty="0">
                <a:latin typeface="Calibri"/>
                <a:cs typeface="Calibri"/>
              </a:rPr>
              <a:t>H.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spc="35" dirty="0">
                <a:latin typeface="Calibri"/>
                <a:cs typeface="Calibri"/>
              </a:rPr>
              <a:t>T.</a:t>
            </a:r>
            <a:r>
              <a:rPr sz="750" spc="6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Reda,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A.</a:t>
            </a:r>
            <a:r>
              <a:rPr sz="750" spc="6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Anwar,</a:t>
            </a:r>
            <a:r>
              <a:rPr sz="750" spc="65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A,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N.</a:t>
            </a:r>
            <a:r>
              <a:rPr sz="750" spc="65" dirty="0">
                <a:latin typeface="Calibri"/>
                <a:cs typeface="Calibri"/>
              </a:rPr>
              <a:t> </a:t>
            </a:r>
            <a:r>
              <a:rPr sz="750" spc="60" dirty="0">
                <a:latin typeface="Calibri"/>
                <a:cs typeface="Calibri"/>
              </a:rPr>
              <a:t>Mahmood,</a:t>
            </a:r>
            <a:r>
              <a:rPr sz="750" spc="65" dirty="0">
                <a:latin typeface="Calibri"/>
                <a:cs typeface="Calibri"/>
              </a:rPr>
              <a:t> </a:t>
            </a:r>
            <a:r>
              <a:rPr sz="750" spc="35" dirty="0">
                <a:latin typeface="Calibri"/>
                <a:cs typeface="Calibri"/>
              </a:rPr>
              <a:t>Z.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spc="35" dirty="0">
                <a:latin typeface="Calibri"/>
                <a:cs typeface="Calibri"/>
              </a:rPr>
              <a:t>Tari,</a:t>
            </a:r>
            <a:r>
              <a:rPr sz="750" spc="6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"A</a:t>
            </a:r>
            <a:r>
              <a:rPr sz="750" spc="65" dirty="0">
                <a:latin typeface="Calibri"/>
                <a:cs typeface="Calibri"/>
              </a:rPr>
              <a:t> </a:t>
            </a:r>
            <a:r>
              <a:rPr sz="750" spc="55" dirty="0">
                <a:latin typeface="Calibri"/>
                <a:cs typeface="Calibri"/>
              </a:rPr>
              <a:t>Taxonomy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of</a:t>
            </a:r>
            <a:r>
              <a:rPr sz="750" spc="6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Cyber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Defence</a:t>
            </a:r>
            <a:r>
              <a:rPr sz="750" spc="65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Strategies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Against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False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Data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Attacks</a:t>
            </a:r>
            <a:r>
              <a:rPr sz="750" spc="55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in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Smart</a:t>
            </a:r>
            <a:r>
              <a:rPr sz="750" spc="60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Grids", </a:t>
            </a:r>
            <a:r>
              <a:rPr sz="750" spc="45" dirty="0">
                <a:latin typeface="Calibri"/>
                <a:cs typeface="Calibri"/>
              </a:rPr>
              <a:t> </a:t>
            </a:r>
            <a:r>
              <a:rPr sz="750" spc="70" dirty="0">
                <a:latin typeface="Calibri"/>
                <a:cs typeface="Calibri"/>
              </a:rPr>
              <a:t>ACM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(Association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for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Computing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Machinery)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Computing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Surveys,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55(14s),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1-37,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2023</a:t>
            </a:r>
            <a:endParaRPr sz="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BA00"/>
              </a:buClr>
              <a:buFont typeface="Calibri"/>
              <a:buAutoNum type="arabicPeriod" startAt="2"/>
            </a:pPr>
            <a:endParaRPr sz="550">
              <a:latin typeface="Calibri"/>
              <a:cs typeface="Calibri"/>
            </a:endParaRPr>
          </a:p>
          <a:p>
            <a:pPr marL="286385" marR="1435100" indent="-274320">
              <a:lnSpc>
                <a:spcPct val="74200"/>
              </a:lnSpc>
              <a:buClr>
                <a:srgbClr val="FFBA00"/>
              </a:buClr>
              <a:buSzPct val="146666"/>
              <a:buAutoNum type="arabicPeriod" startAt="2"/>
              <a:tabLst>
                <a:tab pos="285115" algn="l"/>
                <a:tab pos="285750" algn="l"/>
              </a:tabLst>
            </a:pPr>
            <a:r>
              <a:rPr sz="750" spc="30" dirty="0">
                <a:latin typeface="Calibri"/>
                <a:cs typeface="Calibri"/>
              </a:rPr>
              <a:t>J.</a:t>
            </a:r>
            <a:r>
              <a:rPr sz="750" spc="155" dirty="0">
                <a:latin typeface="Calibri"/>
                <a:cs typeface="Calibri"/>
              </a:rPr>
              <a:t> </a:t>
            </a:r>
            <a:r>
              <a:rPr sz="750" spc="35" dirty="0">
                <a:latin typeface="Calibri"/>
                <a:cs typeface="Calibri"/>
              </a:rPr>
              <a:t>E.</a:t>
            </a:r>
            <a:r>
              <a:rPr sz="750" spc="155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Rubio,</a:t>
            </a:r>
            <a:r>
              <a:rPr sz="750" spc="15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R.</a:t>
            </a:r>
            <a:r>
              <a:rPr sz="750" spc="150" dirty="0">
                <a:latin typeface="Calibri"/>
                <a:cs typeface="Calibri"/>
              </a:rPr>
              <a:t> </a:t>
            </a:r>
            <a:r>
              <a:rPr sz="750" spc="55" dirty="0">
                <a:latin typeface="Calibri"/>
                <a:cs typeface="Calibri"/>
              </a:rPr>
              <a:t>Roman,</a:t>
            </a:r>
            <a:r>
              <a:rPr sz="750" spc="150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C.</a:t>
            </a:r>
            <a:r>
              <a:rPr sz="750" spc="150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Alcaraz,</a:t>
            </a:r>
            <a:r>
              <a:rPr sz="750" spc="150" dirty="0">
                <a:latin typeface="Calibri"/>
                <a:cs typeface="Calibri"/>
              </a:rPr>
              <a:t> </a:t>
            </a:r>
            <a:r>
              <a:rPr sz="750" spc="55" dirty="0">
                <a:latin typeface="Calibri"/>
                <a:cs typeface="Calibri"/>
              </a:rPr>
              <a:t>and</a:t>
            </a:r>
            <a:r>
              <a:rPr sz="750" spc="160" dirty="0">
                <a:latin typeface="Calibri"/>
                <a:cs typeface="Calibri"/>
              </a:rPr>
              <a:t> </a:t>
            </a:r>
            <a:r>
              <a:rPr sz="750" spc="35" dirty="0">
                <a:latin typeface="Calibri"/>
                <a:cs typeface="Calibri"/>
              </a:rPr>
              <a:t>Y.</a:t>
            </a:r>
            <a:r>
              <a:rPr sz="750" spc="15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Zhang,</a:t>
            </a:r>
            <a:r>
              <a:rPr sz="750" spc="15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"Tracking</a:t>
            </a:r>
            <a:r>
              <a:rPr sz="750" spc="15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Advanced</a:t>
            </a:r>
            <a:r>
              <a:rPr sz="750" spc="160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Persistent</a:t>
            </a:r>
            <a:r>
              <a:rPr sz="750" spc="145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Threats</a:t>
            </a:r>
            <a:r>
              <a:rPr sz="750" spc="150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in</a:t>
            </a:r>
            <a:r>
              <a:rPr sz="750" spc="155" dirty="0">
                <a:latin typeface="Calibri"/>
                <a:cs typeface="Calibri"/>
              </a:rPr>
              <a:t> </a:t>
            </a:r>
            <a:r>
              <a:rPr sz="750" spc="35" dirty="0">
                <a:latin typeface="Calibri"/>
                <a:cs typeface="Calibri"/>
              </a:rPr>
              <a:t>Critical</a:t>
            </a:r>
            <a:r>
              <a:rPr sz="750" spc="155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Infrastructures</a:t>
            </a:r>
            <a:r>
              <a:rPr sz="750" spc="15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through</a:t>
            </a:r>
            <a:r>
              <a:rPr sz="750" spc="15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Opinion </a:t>
            </a:r>
            <a:r>
              <a:rPr sz="750" spc="5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Dynamics",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European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55" dirty="0">
                <a:latin typeface="Calibri"/>
                <a:cs typeface="Calibri"/>
              </a:rPr>
              <a:t>Symposium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55" dirty="0">
                <a:latin typeface="Calibri"/>
                <a:cs typeface="Calibri"/>
              </a:rPr>
              <a:t>on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Research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in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55" dirty="0">
                <a:latin typeface="Calibri"/>
                <a:cs typeface="Calibri"/>
              </a:rPr>
              <a:t>Computer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Security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(ESORICS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2018)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vol.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11098,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pp.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555-574,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2018.</a:t>
            </a:r>
            <a:endParaRPr sz="750">
              <a:latin typeface="Calibri"/>
              <a:cs typeface="Calibri"/>
            </a:endParaRPr>
          </a:p>
          <a:p>
            <a:pPr marL="285750" indent="-273050">
              <a:lnSpc>
                <a:spcPct val="100000"/>
              </a:lnSpc>
              <a:spcBef>
                <a:spcPts val="240"/>
              </a:spcBef>
              <a:buClr>
                <a:srgbClr val="FFBA00"/>
              </a:buClr>
              <a:buSzPct val="146666"/>
              <a:buAutoNum type="arabicPeriod" startAt="2"/>
              <a:tabLst>
                <a:tab pos="285115" algn="l"/>
                <a:tab pos="285750" algn="l"/>
              </a:tabLst>
            </a:pPr>
            <a:r>
              <a:rPr sz="750" spc="50" dirty="0">
                <a:latin typeface="Calibri"/>
                <a:cs typeface="Calibri"/>
              </a:rPr>
              <a:t>ENISA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(Ευρωπαϊκή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Υπηρεσία</a:t>
            </a:r>
            <a:r>
              <a:rPr sz="750" spc="3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Κυβερνοασφάλειας),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"ENISA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Threat</a:t>
            </a:r>
            <a:r>
              <a:rPr sz="750" spc="3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Landscape</a:t>
            </a:r>
            <a:r>
              <a:rPr sz="750" spc="35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2023",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2023,</a:t>
            </a:r>
            <a:endParaRPr sz="750">
              <a:latin typeface="Calibri"/>
              <a:cs typeface="Calibri"/>
            </a:endParaRPr>
          </a:p>
          <a:p>
            <a:pPr marL="375920">
              <a:lnSpc>
                <a:spcPct val="100000"/>
              </a:lnSpc>
              <a:spcBef>
                <a:spcPts val="204"/>
              </a:spcBef>
            </a:pPr>
            <a:r>
              <a:rPr sz="750" spc="50" dirty="0">
                <a:latin typeface="Calibri"/>
                <a:cs typeface="Calibri"/>
              </a:rPr>
              <a:t>URL:</a:t>
            </a:r>
            <a:r>
              <a:rPr sz="750" spc="45" dirty="0">
                <a:latin typeface="Calibri"/>
                <a:cs typeface="Calibri"/>
              </a:rPr>
              <a:t> </a:t>
            </a:r>
            <a:r>
              <a:rPr sz="7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XML-ph-0000@DeepL</a:t>
            </a:r>
            <a:r>
              <a:rPr sz="7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7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(logισμικό</a:t>
            </a:r>
            <a:r>
              <a:rPr sz="75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7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μηχανικής</a:t>
            </a:r>
            <a:r>
              <a:rPr sz="7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7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μετάφρασης</a:t>
            </a:r>
            <a:r>
              <a:rPr sz="7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7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βασισμένο</a:t>
            </a:r>
            <a:r>
              <a:rPr sz="7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7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σtην</a:t>
            </a:r>
            <a:r>
              <a:rPr sz="7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7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ΤΝ)</a:t>
            </a:r>
            <a:r>
              <a:rPr sz="7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7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https://www.enisa.europa.eu/publications/ENISA-thr</a:t>
            </a:r>
            <a:r>
              <a:rPr sz="7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eat-landscape-2023</a:t>
            </a:r>
            <a:endParaRPr sz="750">
              <a:latin typeface="Calibri"/>
              <a:cs typeface="Calibri"/>
            </a:endParaRPr>
          </a:p>
          <a:p>
            <a:pPr marL="286385" marR="2628265" indent="-274320">
              <a:lnSpc>
                <a:spcPct val="115500"/>
              </a:lnSpc>
              <a:spcBef>
                <a:spcPts val="80"/>
              </a:spcBef>
              <a:buClr>
                <a:srgbClr val="FFBA00"/>
              </a:buClr>
              <a:buSzPct val="146666"/>
              <a:buAutoNum type="arabicPeriod" startAt="5"/>
              <a:tabLst>
                <a:tab pos="285115" algn="l"/>
                <a:tab pos="285750" algn="l"/>
              </a:tabLst>
            </a:pPr>
            <a:r>
              <a:rPr sz="750" spc="40" dirty="0">
                <a:latin typeface="Calibri"/>
                <a:cs typeface="Calibri"/>
              </a:rPr>
              <a:t>Fortinet </a:t>
            </a:r>
            <a:r>
              <a:rPr sz="750" spc="45" dirty="0">
                <a:latin typeface="Calibri"/>
                <a:cs typeface="Calibri"/>
              </a:rPr>
              <a:t>(εταιρεία </a:t>
            </a:r>
            <a:r>
              <a:rPr sz="750" spc="50" dirty="0">
                <a:latin typeface="Calibri"/>
                <a:cs typeface="Calibri"/>
              </a:rPr>
              <a:t>κυβερνοασφάλειας </a:t>
            </a:r>
            <a:r>
              <a:rPr sz="750" spc="30" dirty="0">
                <a:latin typeface="Calibri"/>
                <a:cs typeface="Calibri"/>
              </a:rPr>
              <a:t>), </a:t>
            </a:r>
            <a:r>
              <a:rPr sz="750" spc="50" dirty="0">
                <a:latin typeface="Calibri"/>
                <a:cs typeface="Calibri"/>
              </a:rPr>
              <a:t>τύποι</a:t>
            </a:r>
            <a:r>
              <a:rPr sz="750" spc="5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ηλεκτρονικού "ψαρέματος", </a:t>
            </a:r>
            <a:r>
              <a:rPr sz="750" spc="45" dirty="0">
                <a:latin typeface="Calibri"/>
                <a:cs typeface="Calibri"/>
              </a:rPr>
              <a:t>διαφορετικοί </a:t>
            </a:r>
            <a:r>
              <a:rPr sz="750" spc="50" dirty="0">
                <a:latin typeface="Calibri"/>
                <a:cs typeface="Calibri"/>
              </a:rPr>
              <a:t>τύποι επιθέσεων </a:t>
            </a:r>
            <a:r>
              <a:rPr sz="750" spc="-15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URL: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  <a:hlinkClick r:id="rId7"/>
              </a:rPr>
              <a:t>https:/</a:t>
            </a:r>
            <a:r>
              <a:rPr sz="750" spc="45" dirty="0">
                <a:latin typeface="Calibri"/>
                <a:cs typeface="Calibri"/>
              </a:rPr>
              <a:t>/</a:t>
            </a:r>
            <a:r>
              <a:rPr sz="7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www.fortinet.com/resources/cyberglossary/types-of-phishin</a:t>
            </a:r>
            <a:r>
              <a:rPr sz="7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g-attacks</a:t>
            </a:r>
            <a:r>
              <a:rPr sz="75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750" spc="25" dirty="0">
                <a:latin typeface="Calibri"/>
                <a:cs typeface="Calibri"/>
                <a:hlinkClick r:id="rId7"/>
              </a:rPr>
              <a:t>,</a:t>
            </a:r>
            <a:r>
              <a:rPr sz="750" spc="20" dirty="0">
                <a:latin typeface="Calibri"/>
                <a:cs typeface="Calibri"/>
                <a:hlinkClick r:id="rId7"/>
              </a:rPr>
              <a:t> </a:t>
            </a:r>
            <a:r>
              <a:rPr sz="750" spc="50" dirty="0">
                <a:latin typeface="Calibri"/>
                <a:cs typeface="Calibri"/>
                <a:hlinkClick r:id="rId7"/>
              </a:rPr>
              <a:t>202</a:t>
            </a:r>
            <a:r>
              <a:rPr sz="750" spc="50" dirty="0">
                <a:latin typeface="Calibri"/>
                <a:cs typeface="Calibri"/>
              </a:rPr>
              <a:t>4</a:t>
            </a:r>
            <a:endParaRPr sz="750">
              <a:latin typeface="Calibri"/>
              <a:cs typeface="Calibri"/>
            </a:endParaRPr>
          </a:p>
          <a:p>
            <a:pPr marL="285750" indent="-273050">
              <a:lnSpc>
                <a:spcPct val="100000"/>
              </a:lnSpc>
              <a:spcBef>
                <a:spcPts val="265"/>
              </a:spcBef>
              <a:buClr>
                <a:srgbClr val="FFBA00"/>
              </a:buClr>
              <a:buSzPct val="146666"/>
              <a:buAutoNum type="arabicPeriod" startAt="5"/>
              <a:tabLst>
                <a:tab pos="285115" algn="l"/>
                <a:tab pos="285750" algn="l"/>
              </a:tabLst>
            </a:pPr>
            <a:r>
              <a:rPr sz="750" spc="50" dirty="0">
                <a:latin typeface="Calibri"/>
                <a:cs typeface="Calibri"/>
              </a:rPr>
              <a:t>ENISA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(Ευρωπαϊκή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Υπηρεσία</a:t>
            </a:r>
            <a:r>
              <a:rPr sz="750" spc="3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Κυβερνοασφάλειας),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"Αναδυόμενες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και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προκλήσεις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για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την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5" dirty="0">
                <a:latin typeface="Calibri"/>
                <a:cs typeface="Calibri"/>
              </a:rPr>
              <a:t>ασφάλεια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του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5" dirty="0">
                <a:latin typeface="Calibri"/>
                <a:cs typeface="Calibri"/>
              </a:rPr>
              <a:t>κυβερνοχώρου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για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το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2030",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2023</a:t>
            </a:r>
            <a:endParaRPr sz="750">
              <a:latin typeface="Calibri"/>
              <a:cs typeface="Calibri"/>
            </a:endParaRPr>
          </a:p>
          <a:p>
            <a:pPr marL="516255">
              <a:lnSpc>
                <a:spcPct val="100000"/>
              </a:lnSpc>
              <a:spcBef>
                <a:spcPts val="204"/>
              </a:spcBef>
            </a:pPr>
            <a:r>
              <a:rPr sz="750" spc="30" dirty="0">
                <a:latin typeface="Calibri"/>
                <a:cs typeface="Calibri"/>
              </a:rPr>
              <a:t>URL: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3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XML</a:t>
            </a:r>
            <a:r>
              <a:rPr sz="750" spc="-1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750" spc="1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(Extensible</a:t>
            </a:r>
            <a:r>
              <a:rPr sz="750" spc="-5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750" spc="2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Markup</a:t>
            </a:r>
            <a:r>
              <a:rPr sz="750" spc="-5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750" spc="15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Language</a:t>
            </a:r>
            <a:r>
              <a:rPr sz="750" spc="-15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750" spc="2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-</a:t>
            </a:r>
            <a:r>
              <a:rPr sz="750" spc="-1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750" spc="2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δομημένη</a:t>
            </a:r>
            <a:r>
              <a:rPr sz="750" spc="-15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750" spc="2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μορφή</a:t>
            </a:r>
            <a:r>
              <a:rPr sz="750" spc="-1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750" spc="15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ανταλλαγής</a:t>
            </a:r>
            <a:r>
              <a:rPr sz="750" spc="-1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750" spc="15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δεδομένωνn)</a:t>
            </a:r>
            <a:r>
              <a:rPr sz="750" spc="-1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750" spc="1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https://www.enisa.europa.eu/publications/ENISA-foresight-cybersecurity-t</a:t>
            </a:r>
            <a:r>
              <a:rPr sz="750" spc="10" dirty="0">
                <a:solidFill>
                  <a:srgbClr val="87872D"/>
                </a:solidFill>
                <a:latin typeface="Calibri"/>
                <a:cs typeface="Calibri"/>
              </a:rPr>
              <a:t>hreats-for-2030</a:t>
            </a:r>
            <a:endParaRPr sz="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600">
              <a:latin typeface="Calibri"/>
              <a:cs typeface="Calibri"/>
            </a:endParaRPr>
          </a:p>
          <a:p>
            <a:pPr marL="286385" marR="5024120" indent="-274320">
              <a:lnSpc>
                <a:spcPct val="70600"/>
              </a:lnSpc>
              <a:buClr>
                <a:srgbClr val="FFBA00"/>
              </a:buClr>
              <a:buSzPct val="146666"/>
              <a:buAutoNum type="arabicPeriod" startAt="7"/>
              <a:tabLst>
                <a:tab pos="286385" algn="l"/>
                <a:tab pos="287020" algn="l"/>
              </a:tabLst>
            </a:pPr>
            <a:r>
              <a:rPr sz="750" spc="15" dirty="0">
                <a:solidFill>
                  <a:srgbClr val="151515"/>
                </a:solidFill>
                <a:latin typeface="Calibri"/>
                <a:cs typeface="Calibri"/>
              </a:rPr>
              <a:t>DeepL </a:t>
            </a:r>
            <a:r>
              <a:rPr sz="750" spc="10" dirty="0">
                <a:solidFill>
                  <a:srgbClr val="151515"/>
                </a:solidFill>
                <a:latin typeface="Calibri"/>
                <a:cs typeface="Calibri"/>
              </a:rPr>
              <a:t>(λογισμικό </a:t>
            </a:r>
            <a:r>
              <a:rPr sz="750" spc="15" dirty="0">
                <a:solidFill>
                  <a:srgbClr val="151515"/>
                </a:solidFill>
                <a:latin typeface="Calibri"/>
                <a:cs typeface="Calibri"/>
              </a:rPr>
              <a:t>μηχανικής μετάφρασης βασισμένο σtην </a:t>
            </a:r>
            <a:r>
              <a:rPr sz="750" spc="-15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750" spc="15" dirty="0">
                <a:solidFill>
                  <a:srgbClr val="151515"/>
                </a:solidFill>
                <a:latin typeface="Calibri"/>
                <a:cs typeface="Calibri"/>
              </a:rPr>
              <a:t>ΤΝ)</a:t>
            </a:r>
            <a:r>
              <a:rPr sz="750" spc="5" dirty="0">
                <a:solidFill>
                  <a:srgbClr val="151515"/>
                </a:solidFill>
                <a:latin typeface="Calibri"/>
                <a:cs typeface="Calibri"/>
              </a:rPr>
              <a:t> URL:</a:t>
            </a:r>
            <a:r>
              <a:rPr sz="750" spc="-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151515"/>
                </a:solidFill>
                <a:latin typeface="Calibri"/>
                <a:cs typeface="Calibri"/>
              </a:rPr>
              <a:t>https</a:t>
            </a:r>
            <a:r>
              <a:rPr sz="750" dirty="0">
                <a:solidFill>
                  <a:srgbClr val="87872D"/>
                </a:solidFill>
                <a:latin typeface="Calibri"/>
                <a:cs typeface="Calibri"/>
              </a:rPr>
              <a:t>://</a:t>
            </a:r>
            <a:r>
              <a:rPr sz="750" dirty="0">
                <a:solidFill>
                  <a:srgbClr val="87872D"/>
                </a:solidFill>
                <a:latin typeface="Calibri"/>
                <a:cs typeface="Calibri"/>
                <a:hlinkClick r:id="rId9"/>
              </a:rPr>
              <a:t>www.deepl.com/translat</a:t>
            </a:r>
            <a:r>
              <a:rPr sz="750" dirty="0">
                <a:solidFill>
                  <a:srgbClr val="87872D"/>
                </a:solidFill>
                <a:latin typeface="Calibri"/>
                <a:cs typeface="Calibri"/>
              </a:rPr>
              <a:t>or</a:t>
            </a:r>
            <a:endParaRPr sz="75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35772" y="4303395"/>
            <a:ext cx="3912235" cy="557530"/>
            <a:chOff x="1735772" y="4303395"/>
            <a:chExt cx="3912235" cy="557530"/>
          </a:xfrm>
        </p:grpSpPr>
        <p:sp>
          <p:nvSpPr>
            <p:cNvPr id="12" name="object 12"/>
            <p:cNvSpPr/>
            <p:nvPr/>
          </p:nvSpPr>
          <p:spPr>
            <a:xfrm>
              <a:off x="1735772" y="4306252"/>
              <a:ext cx="1174115" cy="0"/>
            </a:xfrm>
            <a:custGeom>
              <a:avLst/>
              <a:gdLst/>
              <a:ahLst/>
              <a:cxnLst/>
              <a:rect l="l" t="t" r="r" b="b"/>
              <a:pathLst>
                <a:path w="1174114">
                  <a:moveTo>
                    <a:pt x="0" y="0"/>
                  </a:moveTo>
                  <a:lnTo>
                    <a:pt x="1174114" y="0"/>
                  </a:lnTo>
                </a:path>
              </a:pathLst>
            </a:custGeom>
            <a:ln w="5715">
              <a:solidFill>
                <a:srgbClr val="8787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04352" y="4421822"/>
              <a:ext cx="3843654" cy="43878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1183937" y="5740400"/>
            <a:ext cx="1289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750" spc="3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5910262"/>
            <a:ext cx="37757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CSP001_C_E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3: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Ruben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Rios,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ΜάλαγαΙσπανία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3450" y="0"/>
            <a:ext cx="11255375" cy="6883400"/>
            <a:chOff x="933450" y="0"/>
            <a:chExt cx="1125537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3450" y="4395470"/>
              <a:ext cx="4360227" cy="220694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325754"/>
            <a:ext cx="4115435" cy="9067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280"/>
              </a:spcBef>
            </a:pPr>
            <a:r>
              <a:rPr sz="2000" spc="-5" dirty="0">
                <a:solidFill>
                  <a:srgbClr val="FFBA00"/>
                </a:solidFill>
              </a:rPr>
              <a:t>Συνδεθείτε</a:t>
            </a:r>
            <a:r>
              <a:rPr sz="2000" spc="35" dirty="0">
                <a:solidFill>
                  <a:srgbClr val="FFBA00"/>
                </a:solidFill>
              </a:rPr>
              <a:t> </a:t>
            </a:r>
            <a:r>
              <a:rPr sz="2000" dirty="0">
                <a:solidFill>
                  <a:srgbClr val="FFBA00"/>
                </a:solidFill>
              </a:rPr>
              <a:t>με</a:t>
            </a:r>
            <a:r>
              <a:rPr sz="2000" spc="40" dirty="0">
                <a:solidFill>
                  <a:srgbClr val="FFBA00"/>
                </a:solidFill>
              </a:rPr>
              <a:t> </a:t>
            </a:r>
            <a:r>
              <a:rPr sz="2000" dirty="0">
                <a:solidFill>
                  <a:srgbClr val="FFBA00"/>
                </a:solidFill>
              </a:rPr>
              <a:t>το</a:t>
            </a:r>
            <a:r>
              <a:rPr sz="2000" spc="45" dirty="0">
                <a:solidFill>
                  <a:srgbClr val="FFBA00"/>
                </a:solidFill>
              </a:rPr>
              <a:t> </a:t>
            </a:r>
            <a:r>
              <a:rPr sz="2000" spc="-5" dirty="0">
                <a:solidFill>
                  <a:srgbClr val="FFBA00"/>
                </a:solidFill>
                <a:latin typeface="Times New Roman"/>
                <a:cs typeface="Times New Roman"/>
              </a:rPr>
              <a:t>CyberSecPro:</a:t>
            </a:r>
            <a:r>
              <a:rPr sz="2000" spc="-1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BA00"/>
                </a:solidFill>
              </a:rPr>
              <a:t>Πώς</a:t>
            </a:r>
            <a:r>
              <a:rPr sz="2000" spc="40" dirty="0">
                <a:solidFill>
                  <a:srgbClr val="FFBA00"/>
                </a:solidFill>
              </a:rPr>
              <a:t> </a:t>
            </a:r>
            <a:r>
              <a:rPr sz="2000" spc="95" dirty="0">
                <a:solidFill>
                  <a:srgbClr val="000000"/>
                </a:solidFill>
              </a:rPr>
              <a:t>να </a:t>
            </a:r>
            <a:r>
              <a:rPr sz="2000" spc="-434" dirty="0">
                <a:solidFill>
                  <a:srgbClr val="000000"/>
                </a:solidFill>
              </a:rPr>
              <a:t> </a:t>
            </a:r>
            <a:r>
              <a:rPr sz="2000" spc="90" dirty="0">
                <a:solidFill>
                  <a:srgbClr val="000000"/>
                </a:solidFill>
              </a:rPr>
              <a:t>εγγραφείτε</a:t>
            </a:r>
            <a:r>
              <a:rPr sz="2000" spc="85" dirty="0">
                <a:solidFill>
                  <a:srgbClr val="000000"/>
                </a:solidFill>
              </a:rPr>
              <a:t> και</a:t>
            </a:r>
            <a:r>
              <a:rPr sz="2000" spc="95" dirty="0">
                <a:solidFill>
                  <a:srgbClr val="000000"/>
                </a:solidFill>
              </a:rPr>
              <a:t> </a:t>
            </a:r>
            <a:r>
              <a:rPr sz="2000" spc="90" dirty="0">
                <a:solidFill>
                  <a:srgbClr val="000000"/>
                </a:solidFill>
              </a:rPr>
              <a:t>άλλες</a:t>
            </a:r>
            <a:r>
              <a:rPr sz="2000" spc="85" dirty="0">
                <a:solidFill>
                  <a:srgbClr val="000000"/>
                </a:solidFill>
              </a:rPr>
              <a:t> πρακτικές </a:t>
            </a:r>
            <a:r>
              <a:rPr sz="2000" spc="90" dirty="0">
                <a:solidFill>
                  <a:srgbClr val="000000"/>
                </a:solidFill>
              </a:rPr>
              <a:t> </a:t>
            </a:r>
            <a:r>
              <a:rPr sz="2000" spc="95" dirty="0">
                <a:solidFill>
                  <a:srgbClr val="000000"/>
                </a:solidFill>
              </a:rPr>
              <a:t>πληροφορίες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967547"/>
            <a:ext cx="3802379" cy="138684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19"/>
              </a:spcBef>
              <a:buClr>
                <a:srgbClr val="FFBA00"/>
              </a:buClr>
              <a:buSzPct val="145454"/>
              <a:buAutoNum type="arabicPeriod"/>
              <a:tabLst>
                <a:tab pos="354330" algn="l"/>
                <a:tab pos="354965" algn="l"/>
              </a:tabLst>
            </a:pPr>
            <a:r>
              <a:rPr sz="1100" spc="35" dirty="0">
                <a:latin typeface="Calibri"/>
                <a:cs typeface="Calibri"/>
              </a:rPr>
              <a:t>Ιστοσελίδα:</a:t>
            </a:r>
            <a:endParaRPr sz="1100">
              <a:latin typeface="Calibri"/>
              <a:cs typeface="Calibri"/>
            </a:endParaRPr>
          </a:p>
          <a:p>
            <a:pPr marL="340995">
              <a:lnSpc>
                <a:spcPct val="100000"/>
              </a:lnSpc>
              <a:spcBef>
                <a:spcPts val="80"/>
              </a:spcBef>
            </a:pPr>
            <a:r>
              <a:rPr sz="110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www.cybersecpro-proje</a:t>
            </a:r>
            <a:r>
              <a:rPr sz="110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ct.eu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45454"/>
              <a:buAutoNum type="arabicPeriod" startAt="2"/>
              <a:tabLst>
                <a:tab pos="354965" algn="l"/>
                <a:tab pos="355600" algn="l"/>
              </a:tabLst>
            </a:pPr>
            <a:r>
              <a:rPr sz="1100" spc="85" dirty="0">
                <a:latin typeface="Calibri"/>
                <a:cs typeface="Calibri"/>
              </a:rPr>
              <a:t>X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(Twitter):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https://</a:t>
            </a:r>
            <a:r>
              <a:rPr sz="11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1100">
              <a:latin typeface="Calibri"/>
              <a:cs typeface="Calibri"/>
            </a:endParaRPr>
          </a:p>
          <a:p>
            <a:pPr marL="355600" marR="5080" indent="-342900">
              <a:lnSpc>
                <a:spcPct val="81900"/>
              </a:lnSpc>
              <a:spcBef>
                <a:spcPts val="1395"/>
              </a:spcBef>
              <a:buClr>
                <a:srgbClr val="FFBA00"/>
              </a:buClr>
              <a:buSzPct val="145454"/>
              <a:buAutoNum type="arabicPeriod" startAt="2"/>
              <a:tabLst>
                <a:tab pos="354965" algn="l"/>
                <a:tab pos="355600" algn="l"/>
              </a:tabLst>
            </a:pPr>
            <a:r>
              <a:rPr sz="1100" spc="60" dirty="0">
                <a:latin typeface="Calibri"/>
                <a:cs typeface="Calibri"/>
              </a:rPr>
              <a:t>LinkedIn </a:t>
            </a:r>
            <a:r>
              <a:rPr sz="1100" spc="65" dirty="0">
                <a:latin typeface="Calibri"/>
                <a:cs typeface="Calibri"/>
              </a:rPr>
              <a:t>(επαγγελματικό κοινωνικό </a:t>
            </a:r>
            <a:r>
              <a:rPr sz="1100" spc="60" dirty="0">
                <a:latin typeface="Calibri"/>
                <a:cs typeface="Calibri"/>
              </a:rPr>
              <a:t>δίκτυο) </a:t>
            </a:r>
            <a:r>
              <a:rPr sz="1100" spc="45" dirty="0">
                <a:latin typeface="Calibri"/>
                <a:cs typeface="Calibri"/>
              </a:rPr>
              <a:t>: </a:t>
            </a:r>
            <a:r>
              <a:rPr sz="1100" spc="5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1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11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0432"/>
            <a:ext cx="3700779" cy="67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50" spc="254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4250" spc="17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4250" spc="26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324542"/>
            <a:ext cx="3496945" cy="1158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1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298450" marR="1264285" indent="-285750">
              <a:lnSpc>
                <a:spcPct val="100000"/>
              </a:lnSpc>
              <a:spcBef>
                <a:spcPts val="965"/>
              </a:spcBef>
              <a:buClr>
                <a:srgbClr val="FFBA00"/>
              </a:buClr>
              <a:buSzPct val="145454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Ruben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Rios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Αναπληρωτής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Καθηγητής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Μάλαγα</a:t>
            </a:r>
            <a:r>
              <a:rPr sz="1100" spc="1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10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ruben.rdp@uma</a:t>
            </a:r>
            <a:r>
              <a:rPr sz="110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.es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505767"/>
            <a:ext cx="2886075" cy="44704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Ruben</a:t>
            </a:r>
            <a:r>
              <a:rPr sz="10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Rios,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</TotalTime>
  <Words>22394</Words>
  <Application>Microsoft Office PowerPoint</Application>
  <PresentationFormat>Προσαρμογή</PresentationFormat>
  <Paragraphs>2591</Paragraphs>
  <Slides>193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193</vt:i4>
      </vt:variant>
    </vt:vector>
  </HeadingPairs>
  <TitlesOfParts>
    <vt:vector size="198" baseType="lpstr">
      <vt:lpstr>Arial</vt:lpstr>
      <vt:lpstr>Calibri</vt:lpstr>
      <vt:lpstr>Courier New</vt:lpstr>
      <vt:lpstr>Times New Roman</vt:lpstr>
      <vt:lpstr>Office Theme</vt:lpstr>
      <vt:lpstr>Ουσιώδεις αρχές και  διαχείριση της ασφάλειας  στον κυβερνοχώρο για τον  τομέα της ενέργειας</vt:lpstr>
      <vt:lpstr>Γνωστοποίηση</vt:lpstr>
      <vt:lpstr>Επαγγελματική ενότητα κατάρτισης CyberSecPro 1: Ουσιώδεις αρχές και διαχείριση της  κυβερνοασφάλειας για τον τομέα της  ενέργειας</vt:lpstr>
      <vt:lpstr>Κατανόηση της σημασίας της  κυβερνοασφάλειας στον τομέα της ενέργειας</vt:lpstr>
      <vt:lpstr>Γνωρίστε τους εκπαιδευτές σας</vt:lpstr>
      <vt:lpstr>Γνωρίστε τους εκπαιδευτές σας</vt:lpstr>
      <vt:lpstr>Εκπαιδευτές CyberSecPro</vt:lpstr>
      <vt:lpstr>Ποιος πρέπει να παρακολουθήσει;</vt:lpstr>
      <vt:lpstr>Προτάσεις τιμών</vt:lpstr>
      <vt:lpstr>Επισκόπηση του αναλυτικού προγράμματος κατάρτισης 1 Θέμα-1</vt:lpstr>
      <vt:lpstr>Επισκόπηση του αναλυτικού προγράμματος κατάρτισης</vt:lpstr>
      <vt:lpstr>Αναμενόμενα αποτελέσματα</vt:lpstr>
      <vt:lpstr>Δεοντολογική συμπεριφορά και επαγγελματισμός</vt:lpstr>
      <vt:lpstr>Βασικές αρχές κυβερνοασφάλειας</vt:lpstr>
      <vt:lpstr>Ασφαλισμένη αρχιτεκτονική και έλεγχοι</vt:lpstr>
      <vt:lpstr>Αντιμετώπιση περιστατικών και επιχειρησιακή συνέχεια</vt:lpstr>
      <vt:lpstr>Συμμόρφωση και κανονισμοί</vt:lpstr>
      <vt:lpstr>Ανθρώπινος παράγοντας στην ασφάλεια στον κυβερνοχώρο</vt:lpstr>
      <vt:lpstr>Διακυβέρνηση κυβερνοασφάλειας</vt:lpstr>
      <vt:lpstr>Ασφάλεια δεδομένων και προστασία της ιδιωτικής ζωής μέσω  σχεδιασμού</vt:lpstr>
      <vt:lpstr>Συνεχής μάθηση και επαγγελματική  Προγραμματιστής λογισμικού</vt:lpstr>
      <vt:lpstr>Πραγματικές μελέτες περίπτωσης</vt:lpstr>
      <vt:lpstr>Πρακτικές δραστηριότητες και προσομοιώσεις</vt:lpstr>
      <vt:lpstr>Αντιστοίχιση με ECSF CISO Profile</vt:lpstr>
      <vt:lpstr>Αντιστοίχιση με ECSF CISO Profile</vt:lpstr>
      <vt:lpstr>Αναφορές</vt:lpstr>
      <vt:lpstr>Διαφάνεια: Πηγές</vt:lpstr>
      <vt:lpstr>Συνδεθείτε με το CyberSecPro: Πώς να  εγγραφείτε και πρακτικές πληροφορίες</vt:lpstr>
      <vt:lpstr>Σας ευχαριστώ</vt:lpstr>
      <vt:lpstr>Ουσιώδεις αρχές και διαχείριση της ασφάλειας στον  κυβερνοχώρο για τον τομέα της ενέργειας</vt:lpstr>
      <vt:lpstr>Γνωστοποίηση</vt:lpstr>
      <vt:lpstr>Σημασία του  επαγγελματισμού και της  δεοντολογικής συμπεριφοράς  στην ενεργειακή  κυβερνοασφάλεια</vt:lpstr>
      <vt:lpstr>Γνωρίστε τους εκπαιδευτές σας</vt:lpstr>
      <vt:lpstr>Δεοντολογικές αρχές που διέπουν τις  πρακτικές και την επαγγελματική  συμπεριφορά στον κυβερνοχώρο</vt:lpstr>
      <vt:lpstr>Ο ζωτικός ρόλος της ηθικής</vt:lpstr>
      <vt:lpstr>Υπεύθυνη επαγγελματική αποκάλυψη και  δεοντολογικές πρακτικές</vt:lpstr>
      <vt:lpstr>Υλοποίηση δεοντολογικών κατευθυντήριων γραμμών και  πολιτικών</vt:lpstr>
      <vt:lpstr>Αποφυγή συγκρούσεων συμφερόντων</vt:lpstr>
      <vt:lpstr>Αναφορά περιστατικών ασφαλείας</vt:lpstr>
      <vt:lpstr>Συντήρηση της εμπιστευτικότητας στην ενεργειακή  κυβερνοασφάλεια</vt:lpstr>
      <vt:lpstr>Ολοκληρώνω την ακεραιότητα στα ενεργειακά συστήματα</vt:lpstr>
      <vt:lpstr>Διαθεσιμότητα ενεργειακών συστημάτων</vt:lpstr>
      <vt:lpstr>Δεοντολογικά ζητήματα στην έρευνα για την ενεργειακή  κυβερνοασφάλεια</vt:lpstr>
      <vt:lpstr>Συνεργασία και ανταλλαγή πληροφοριών</vt:lpstr>
      <vt:lpstr>Ethical Hacking και δοκιμές διείσδυσης</vt:lpstr>
      <vt:lpstr>Απειλές εκ των έσω και ηθική συμπεριφορά</vt:lpstr>
      <vt:lpstr>Δεοντολογικές προκλήσεις στην ενεργειακή κυβερνοασφάλεια</vt:lpstr>
      <vt:lpstr>Προγραμματισμός δεοντολογικής κουλτούρας</vt:lpstr>
      <vt:lpstr>Ρυθμιστικές και νομικές εκτιμήσεις</vt:lpstr>
      <vt:lpstr>Διαχείριση κινδύνων από τρίτους</vt:lpstr>
      <vt:lpstr>Αναφορές</vt:lpstr>
      <vt:lpstr>Διαφάνεια: Πηγές</vt:lpstr>
      <vt:lpstr>Συνδεθείτε με το CyberSecPro: Πώς να  εγγραφείτε και πρακτικές πληροφορίες</vt:lpstr>
      <vt:lpstr>Σας ευχαριστώ</vt:lpstr>
      <vt:lpstr>Ουσιώδεις αρχές και διαχείριση  της ασφάλειας στον κυβερνοχώρο  (τομέας ενέργειας)</vt:lpstr>
      <vt:lpstr>Βιομηχανία ενέργειας</vt:lpstr>
      <vt:lpstr>Γιατί η κυβερνοασφάλεια είναι ζωτικής σημασίας;</vt:lpstr>
      <vt:lpstr>Αυξανόμενη σύνθετη πολυπλοκότητα στο τοπίο  του κυβερνοχώρου</vt:lpstr>
      <vt:lpstr>Κορμός δικτύου της οικονομίας</vt:lpstr>
      <vt:lpstr>Μελέτη περίπτωσης: Colonial Pipeline  Cyberattack</vt:lpstr>
      <vt:lpstr>Μελέτη περίπτωσης: Κυβερνητικές  προειδοποιήσεις και προφυλάξεις</vt:lpstr>
      <vt:lpstr>Επιθέσεις Ransomware</vt:lpstr>
      <vt:lpstr>Phishing μέσω κινητού τηλεφώνου</vt:lpstr>
      <vt:lpstr>Κορυφαίοι φορείς απειλών για την ενέργεια</vt:lpstr>
      <vt:lpstr>Κίνδυνος με την πάροδο του χρόνου</vt:lpstr>
      <vt:lpstr>Κορυφαίοι φορείς επίθεσης</vt:lpstr>
      <vt:lpstr>Έξυπνα δίκτυα</vt:lpstr>
      <vt:lpstr>Έξυπνα δίκτυα</vt:lpstr>
      <vt:lpstr>Έξυπνα δίκτυα</vt:lpstr>
      <vt:lpstr>Επικοινωνία στα Έξυπνα δίκτυα</vt:lpstr>
      <vt:lpstr>Επικοινωνία στα Έξυπνα δίκτυα</vt:lpstr>
      <vt:lpstr>Προκλήσεις στην κυβερνοασφάλεια των αιολικών  εγκαταστάσεων</vt:lpstr>
      <vt:lpstr>Επικοινωνίες Υποσταθμού Συλλογής</vt:lpstr>
      <vt:lpstr>Παρουσίαση του PowerPoint</vt:lpstr>
      <vt:lpstr>Ομάδες εσωτερικής απειλής</vt:lpstr>
      <vt:lpstr>Εξωτερικές ομάδες απειλών</vt:lpstr>
      <vt:lpstr>Δυνητικοί φορείς επίθεσης</vt:lpstr>
      <vt:lpstr>Industroyer στην Ουκρανία</vt:lpstr>
      <vt:lpstr>Industroyer στην Ουκρανία</vt:lpstr>
      <vt:lpstr>Industroyer στην Ουκρανία</vt:lpstr>
      <vt:lpstr>Μάθηση: Industroyer στην Ουκρανία</vt:lpstr>
      <vt:lpstr>Προκλήσεις κυβερνοασφάλειας στον τομέα της ενέργειας</vt:lpstr>
      <vt:lpstr>Διακυβέρνηση και οικοσύστημα</vt:lpstr>
      <vt:lpstr>Προστασία</vt:lpstr>
      <vt:lpstr>Άμυνα</vt:lpstr>
      <vt:lpstr>Παρουσίαση του PowerPoint</vt:lpstr>
      <vt:lpstr>Ουσιώδεις αρχές και διαχείριση  της ασφάλειας στον  κυβερνοχώρο (τομέας ενέργειας)</vt:lpstr>
      <vt:lpstr>Κυβερνοασφάλεια στην ενέργεια</vt:lpstr>
      <vt:lpstr>Περιουσιακά στοιχεία στον τομέα της ενέργειας</vt:lpstr>
      <vt:lpstr>Modbus</vt:lpstr>
      <vt:lpstr>DNP3 Πρωτόκολλο κατανεμημένου δικτύου </vt:lpstr>
      <vt:lpstr>Παρουσίαση του PowerPoint</vt:lpstr>
      <vt:lpstr>Ευπάθειες υπερχείλισης buffer</vt:lpstr>
      <vt:lpstr>Ευπάθειες ταυτοποίησης χρήστη</vt:lpstr>
      <vt:lpstr>Ευπάθειες έκθεσης της πληροφορίας</vt:lpstr>
      <vt:lpstr>Ευπάθειες Εισαγωγής Κώδικα και Διαχείρισης Δικαιωμάτων Πρόσβασης</vt:lpstr>
      <vt:lpstr>Άρνηση παροχής υπηρεσιών SIMATIC και SIPLUS</vt:lpstr>
      <vt:lpstr>Επαλήθευση ταυτότητας χρήστη σε  συσκευές SCADA και IED</vt:lpstr>
      <vt:lpstr>Σας ευχαριστώ</vt:lpstr>
      <vt:lpstr>Ουσιώδεις αρχές  και διαχείριση της  κυβερνοασφάλειας  για τον τομέα της  ενέργειας</vt:lpstr>
      <vt:lpstr>Γνωστοποίηση</vt:lpstr>
      <vt:lpstr>Θέμα-2: Θεμελιώδεις γνώσεις  και Ταξινόμηση της ενεργειακής  κυβερνοασφάλειας</vt:lpstr>
      <vt:lpstr>Θέμα-2: Θεμελιώδεις γνώσεις  και Ταξινόμηση της ενεργειακής  κυβερνοασφάλειας</vt:lpstr>
      <vt:lpstr>Τυπικά λειτουργικά στάδια των συστημάτων  εξουσίας/δυνάμεων</vt:lpstr>
      <vt:lpstr>Τυπικά λειτουργικά στάδια των συστημάτων  εξουσίας/δυνάμεων</vt:lpstr>
      <vt:lpstr>Τυπικά λειτουργικά στάδια των συστημάτων  εξουσίας/δυνάμεων</vt:lpstr>
      <vt:lpstr>Τυπικά λειτουργικά στάδια των συστημάτων  εξουσίας/δυνάμεων</vt:lpstr>
      <vt:lpstr>Τυπικά λειτουργικά στάδια των συστημάτων  εξουσίας/δυνάμεων</vt:lpstr>
      <vt:lpstr>Τυπικές λειτουργικές τεχνολογίες των  συστημάτων ηλεκτρικής ενέργειας</vt:lpstr>
      <vt:lpstr>Τυπικές λειτουργικές τεχνολογίες των  συστημάτων ηλεκτρικής ενέργειας</vt:lpstr>
      <vt:lpstr>Τυπικές τεχνολογίες λειτουργίας των  συστημάτων ηλεκτρικής ενέργειας</vt:lpstr>
      <vt:lpstr>Τυπικές λειτουργικές τεχνολογίες των  συστημάτων ηλεκτρικής ενέργειας</vt:lpstr>
      <vt:lpstr>Τυπικές λειτουργικές τεχνολογίες των  συστημάτων εξουσίας/δυνάμεων</vt:lpstr>
      <vt:lpstr>Νέα αντίληψη του ελέγχου στα  συστήματα εξουσιών/δυνάμεων</vt:lpstr>
      <vt:lpstr>Νέα αντίληψη του ελέγχου στα συστήματα  εξουσιών/δυνάμεων</vt:lpstr>
      <vt:lpstr>Τυπικές αρχιτεκτονικές ελέγχου</vt:lpstr>
      <vt:lpstr>Σύγχρονες αρχιτεκτονικές ελέγχου</vt:lpstr>
      <vt:lpstr>Σύγχρονες αρχιτεκτονικές ελέγχου</vt:lpstr>
      <vt:lpstr>Σύγχρονες αρχιτεκτονικές ελέγχου</vt:lpstr>
      <vt:lpstr>Από τα έξυπνα δίκτυα στα μικροδίκτυα DERs</vt:lpstr>
      <vt:lpstr>Από τα έξυπνα δίκτυα στα μικροδίκτυα DERs</vt:lpstr>
      <vt:lpstr>Άλλα σχετικά εξαρτήματα σε</vt:lpstr>
      <vt:lpstr>Παρουσίαση του PowerPoint</vt:lpstr>
      <vt:lpstr>Τελικές παρατηρήσεις</vt:lpstr>
      <vt:lpstr>Αναφορές και πηγές</vt:lpstr>
      <vt:lpstr>Συνδεθείτε με το CyberSecPro: Πώς να  εγγραφείτε και άλλες πρακτικές  πληροφορίες</vt:lpstr>
      <vt:lpstr>Σας ευχαριστώ</vt:lpstr>
      <vt:lpstr>Ουσιώδεις αρχές  και διαχείριση της  κυβερνοασφάλειας  για τον τομέα της  ενέργειας</vt:lpstr>
      <vt:lpstr>Γνωστοποίηση</vt:lpstr>
      <vt:lpstr>Θέμα-2: Θεμελιώδεις γνώσεις  και Ταξινόμηση της ενεργειακής  κυβερνοασφάλειας και</vt:lpstr>
      <vt:lpstr>Θέμα-2: Θεμελιώδεις γνώσεις  και Ταξινόμηση της ενεργειακής  κυβερνοασφάλειας και</vt:lpstr>
      <vt:lpstr>Ορισμός του όρου "ενεργειακή κυβερνοασφάλεια"</vt:lpstr>
      <vt:lpstr>Γιατί η ενέργεια είναι σχετική;</vt:lpstr>
      <vt:lpstr>Γιατί η ενέργεια είναι σχετική;</vt:lpstr>
      <vt:lpstr>Γιατί η ενέργεια είναι σχετική;</vt:lpstr>
      <vt:lpstr>Γιατί η ενέργεια είναι σχετική;</vt:lpstr>
      <vt:lpstr>Γιατί η ενέργεια είναι σχετική;</vt:lpstr>
      <vt:lpstr>Γιατί η ενέργεια είναι σχετική;</vt:lpstr>
      <vt:lpstr>Γιατί είναι σχετική η ενεργειακή κυβερνοασφάλεια;</vt:lpstr>
      <vt:lpstr>Γιατί είναι σχετική η ενεργειακή κυβερνοασφάλεια;</vt:lpstr>
      <vt:lpstr>Γιατί είναι σχετική η ενεργειακή κυβερνοασφάλεια;</vt:lpstr>
      <vt:lpstr>Γιατί είναι σχετική η ενεργειακή κυβερνοασφάλεια;</vt:lpstr>
      <vt:lpstr>Γιατί είναι σχετική η ενεργειακή κυβερνοασφάλεια;</vt:lpstr>
      <vt:lpstr>Τελικές παρατηρήσεις</vt:lpstr>
      <vt:lpstr>Αναφορές και πηγές</vt:lpstr>
      <vt:lpstr>Συνδεθείτε με το CyberSecPro: Πώς να  εγγραφείτε και άλλες πρακτικές  πληροφορίες</vt:lpstr>
      <vt:lpstr>Σας ευχαριστώ</vt:lpstr>
      <vt:lpstr>Ουσιώδεις αρχές και διαχείριση  της ασφάλειας στον  κυβερνοχώρο (τομέας ενέργειας)</vt:lpstr>
      <vt:lpstr>Κυβερνοεπιθέσεις στην ενέργεια</vt:lpstr>
      <vt:lpstr>Κοινές απειλές κυβερνοασφάλειας</vt:lpstr>
      <vt:lpstr>Ειδικές απειλές στον τομέα της ενέργειας</vt:lpstr>
      <vt:lpstr>Μαύρη ενέργεια</vt:lpstr>
      <vt:lpstr>Μαύρη ενέργεια</vt:lpstr>
      <vt:lpstr>Ομάδα Sandworm</vt:lpstr>
      <vt:lpstr>Σας ευχαριστώ</vt:lpstr>
      <vt:lpstr>Ουσιώδεις αρχές  και διαχείριση της  κυβερνοασφάλειας  για τον τομέα της  ενέργειας</vt:lpstr>
      <vt:lpstr>Γνωστοποίηση</vt:lpstr>
      <vt:lpstr>Θέμα-3: Απειλές και κίνδυνοι στον  ενεργειακό τομέα</vt:lpstr>
      <vt:lpstr>Θέμα-3: Απειλές και κίνδυνοι στον  ενεργειακό τομέα</vt:lpstr>
      <vt:lpstr>Κοινές απειλές στα ενεργειακά συστήματα</vt:lpstr>
      <vt:lpstr>Κοινές απειλές στα ενεργειακά συστήματα</vt:lpstr>
      <vt:lpstr>Κοινές απειλές στα ενεργειακά συστήματα</vt:lpstr>
      <vt:lpstr>Κοινές απειλές στα ενεργειακά συστήματα</vt:lpstr>
      <vt:lpstr>Κοινές απειλές στα ενεργειακά συστήματα</vt:lpstr>
      <vt:lpstr>Παραδοσιακές τάσεις απειλών στα  συστήματα εξουσίας/δυνάμεων</vt:lpstr>
      <vt:lpstr>Παρουσίαση του PowerPoint</vt:lpstr>
      <vt:lpstr>Κοινές απειλές για την AIC+A</vt:lpstr>
      <vt:lpstr>Κοινές απειλές για την AIC+A</vt:lpstr>
      <vt:lpstr>Κοινές απειλές για την AIC+A</vt:lpstr>
      <vt:lpstr>Κοινές απειλές για την AIC+A</vt:lpstr>
      <vt:lpstr>Κοινές απειλές για την AIC+A</vt:lpstr>
      <vt:lpstr>Παραδοσιακές τάσεις απειλών στα  συστήματα εξουσίας/δυνάμεων</vt:lpstr>
      <vt:lpstr>Κοινές απειλές για την AIC+A</vt:lpstr>
      <vt:lpstr>Κοινές απειλές για την AIC+A</vt:lpstr>
      <vt:lpstr>Παρουσίαση του PowerPoint</vt:lpstr>
      <vt:lpstr>Κοινές απειλές για την AIC+A</vt:lpstr>
      <vt:lpstr>Κοινές απειλές για την AIC+A</vt:lpstr>
      <vt:lpstr>Κοινές απειλές για την AIC+A</vt:lpstr>
      <vt:lpstr>Κοινές απειλές για την AIC+A</vt:lpstr>
      <vt:lpstr>Κοινές απειλές για την AIC+A</vt:lpstr>
      <vt:lpstr>Κοινές απειλές για την AIC+A</vt:lpstr>
      <vt:lpstr>Κοινές απειλές για την AIC+A</vt:lpstr>
      <vt:lpstr>Κοινές απειλές για την AIC+A</vt:lpstr>
      <vt:lpstr>Κοινές απειλές για την AIC+A</vt:lpstr>
      <vt:lpstr>Κοινές απειλές για την AIC+A</vt:lpstr>
      <vt:lpstr>Κοινές απειλές για την AIC+A</vt:lpstr>
      <vt:lpstr>Κοινές απειλές για την AIC+A</vt:lpstr>
      <vt:lpstr>Παραδοσιακές τάσεις απειλών στα  συστήματα εξουσίας/δυνάμεων</vt:lpstr>
      <vt:lpstr>Κοινές απειλές για την AIC+A</vt:lpstr>
      <vt:lpstr>Παρουσίαση του PowerPoint</vt:lpstr>
      <vt:lpstr>Αναφορές και πηγές</vt:lpstr>
      <vt:lpstr>Συνδεθείτε με το CyberSecPro: Πώς να  εγγραφείτε και άλλες πρακτικές  πληροφορίες</vt:lpstr>
      <vt:lpstr>Σας ευχαριστώ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Δημητρης Κουτρας</cp:lastModifiedBy>
  <cp:revision>7</cp:revision>
  <dcterms:created xsi:type="dcterms:W3CDTF">2025-06-07T19:36:06Z</dcterms:created>
  <dcterms:modified xsi:type="dcterms:W3CDTF">2025-06-08T00:01:26Z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2025-06-07T00:00:00Z</vt:filetime>
  </property>
  <property fmtid="{D5CDD505-2E9C-101B-9397-08002B2CF9AE}" pid="3" name="LastSaved">
    <vt:filetime>2025-06-07T00:00:00Z</vt:filetime>
  </property>
</Properties>
</file>