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9" r:id="rId173"/>
    <p:sldId id="430" r:id="rId174"/>
    <p:sldId id="431" r:id="rId175"/>
    <p:sldId id="432" r:id="rId176"/>
    <p:sldId id="433" r:id="rId177"/>
    <p:sldId id="434" r:id="rId178"/>
    <p:sldId id="435" r:id="rId179"/>
    <p:sldId id="436" r:id="rId180"/>
    <p:sldId id="437" r:id="rId181"/>
    <p:sldId id="438" r:id="rId182"/>
    <p:sldId id="439" r:id="rId183"/>
    <p:sldId id="440" r:id="rId184"/>
    <p:sldId id="441" r:id="rId185"/>
    <p:sldId id="442" r:id="rId186"/>
    <p:sldId id="443" r:id="rId187"/>
    <p:sldId id="444" r:id="rId188"/>
    <p:sldId id="445" r:id="rId189"/>
    <p:sldId id="446" r:id="rId190"/>
    <p:sldId id="447" r:id="rId191"/>
    <p:sldId id="448" r:id="rId192"/>
    <p:sldId id="449" r:id="rId193"/>
    <p:sldId id="450" r:id="rId194"/>
    <p:sldId id="451" r:id="rId195"/>
    <p:sldId id="452" r:id="rId196"/>
    <p:sldId id="453" r:id="rId197"/>
    <p:sldId id="454" r:id="rId198"/>
    <p:sldId id="455" r:id="rId199"/>
    <p:sldId id="456" r:id="rId200"/>
    <p:sldId id="457" r:id="rId201"/>
    <p:sldId id="458" r:id="rId202"/>
    <p:sldId id="459" r:id="rId203"/>
    <p:sldId id="460" r:id="rId204"/>
    <p:sldId id="461" r:id="rId205"/>
    <p:sldId id="462" r:id="rId206"/>
    <p:sldId id="463" r:id="rId207"/>
    <p:sldId id="464" r:id="rId208"/>
    <p:sldId id="465" r:id="rId209"/>
    <p:sldId id="466" r:id="rId210"/>
    <p:sldId id="467" r:id="rId211"/>
    <p:sldId id="468" r:id="rId212"/>
    <p:sldId id="469" r:id="rId213"/>
    <p:sldId id="470" r:id="rId214"/>
    <p:sldId id="471" r:id="rId215"/>
    <p:sldId id="472" r:id="rId216"/>
    <p:sldId id="473" r:id="rId217"/>
    <p:sldId id="474" r:id="rId218"/>
    <p:sldId id="475" r:id="rId219"/>
    <p:sldId id="476" r:id="rId220"/>
    <p:sldId id="477" r:id="rId221"/>
    <p:sldId id="479" r:id="rId222"/>
    <p:sldId id="480" r:id="rId223"/>
    <p:sldId id="481" r:id="rId224"/>
    <p:sldId id="482" r:id="rId225"/>
    <p:sldId id="483" r:id="rId226"/>
    <p:sldId id="484" r:id="rId227"/>
    <p:sldId id="485" r:id="rId228"/>
    <p:sldId id="486" r:id="rId229"/>
    <p:sldId id="487" r:id="rId230"/>
    <p:sldId id="488" r:id="rId231"/>
    <p:sldId id="489" r:id="rId232"/>
    <p:sldId id="490" r:id="rId233"/>
    <p:sldId id="491" r:id="rId234"/>
    <p:sldId id="492" r:id="rId235"/>
    <p:sldId id="493" r:id="rId236"/>
    <p:sldId id="494" r:id="rId237"/>
    <p:sldId id="495" r:id="rId238"/>
    <p:sldId id="496" r:id="rId239"/>
    <p:sldId id="497" r:id="rId240"/>
    <p:sldId id="498" r:id="rId241"/>
    <p:sldId id="499" r:id="rId242"/>
    <p:sldId id="500" r:id="rId243"/>
    <p:sldId id="501" r:id="rId244"/>
    <p:sldId id="502" r:id="rId245"/>
    <p:sldId id="503" r:id="rId246"/>
    <p:sldId id="504" r:id="rId247"/>
    <p:sldId id="505" r:id="rId248"/>
    <p:sldId id="506" r:id="rId249"/>
    <p:sldId id="507" r:id="rId250"/>
    <p:sldId id="508" r:id="rId251"/>
    <p:sldId id="509" r:id="rId252"/>
    <p:sldId id="510" r:id="rId253"/>
    <p:sldId id="511" r:id="rId254"/>
    <p:sldId id="512" r:id="rId255"/>
    <p:sldId id="513" r:id="rId256"/>
    <p:sldId id="514" r:id="rId257"/>
    <p:sldId id="515" r:id="rId258"/>
    <p:sldId id="516" r:id="rId259"/>
    <p:sldId id="517" r:id="rId260"/>
    <p:sldId id="518" r:id="rId261"/>
    <p:sldId id="519" r:id="rId262"/>
    <p:sldId id="520" r:id="rId263"/>
    <p:sldId id="521" r:id="rId264"/>
    <p:sldId id="522" r:id="rId265"/>
    <p:sldId id="523" r:id="rId266"/>
    <p:sldId id="524" r:id="rId267"/>
    <p:sldId id="525" r:id="rId268"/>
    <p:sldId id="526" r:id="rId269"/>
    <p:sldId id="527" r:id="rId270"/>
    <p:sldId id="528" r:id="rId271"/>
    <p:sldId id="529" r:id="rId272"/>
    <p:sldId id="530" r:id="rId273"/>
    <p:sldId id="531" r:id="rId274"/>
    <p:sldId id="532" r:id="rId275"/>
    <p:sldId id="533" r:id="rId276"/>
    <p:sldId id="534" r:id="rId277"/>
    <p:sldId id="535" r:id="rId278"/>
    <p:sldId id="536" r:id="rId279"/>
    <p:sldId id="537" r:id="rId280"/>
    <p:sldId id="538" r:id="rId281"/>
    <p:sldId id="539" r:id="rId282"/>
  </p:sldIdLst>
  <p:sldSz cx="12192000" cy="6858000"/>
  <p:notesSz cx="12192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20" y="12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presProps" Target="presProps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viewProps" Target="view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tableStyles" Target="tableStyle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‹#›</a:t>
            </a:fld>
            <a:endParaRPr spc="3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‹#›</a:t>
            </a:fld>
            <a:endParaRPr spc="3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‹#›</a:t>
            </a:fld>
            <a:endParaRPr spc="3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‹#›</a:t>
            </a:fld>
            <a:endParaRPr spc="3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‹#›</a:t>
            </a:fld>
            <a:endParaRPr spc="3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299" y="602297"/>
            <a:ext cx="11201400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4885" y="1406577"/>
            <a:ext cx="10203180" cy="1735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06150" y="6347142"/>
            <a:ext cx="165734" cy="10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‹#›</a:t>
            </a:fld>
            <a:endParaRPr spc="3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6.jp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8.jpg"/><Relationship Id="rId4" Type="http://schemas.openxmlformats.org/officeDocument/2006/relationships/image" Target="../media/image21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ns3.com/docs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ali.org/tools/hping3/" TargetMode="External"/><Relationship Id="rId4" Type="http://schemas.openxmlformats.org/officeDocument/2006/relationships/image" Target="../media/image21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4.jp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5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6.jp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8.jpg"/><Relationship Id="rId4" Type="http://schemas.openxmlformats.org/officeDocument/2006/relationships/image" Target="../media/image217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tasploit.com/" TargetMode="External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29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8.png"/><Relationship Id="rId5" Type="http://schemas.openxmlformats.org/officeDocument/2006/relationships/image" Target="../media/image227.jpg"/><Relationship Id="rId4" Type="http://schemas.openxmlformats.org/officeDocument/2006/relationships/image" Target="../media/image2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33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png"/><Relationship Id="rId5" Type="http://schemas.openxmlformats.org/officeDocument/2006/relationships/image" Target="../media/image231.jpg"/><Relationship Id="rId4" Type="http://schemas.openxmlformats.org/officeDocument/2006/relationships/image" Target="../media/image230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5.jpg"/><Relationship Id="rId4" Type="http://schemas.openxmlformats.org/officeDocument/2006/relationships/image" Target="../media/image234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7.jpg"/><Relationship Id="rId4" Type="http://schemas.openxmlformats.org/officeDocument/2006/relationships/image" Target="../media/image23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9.jpg"/><Relationship Id="rId4" Type="http://schemas.openxmlformats.org/officeDocument/2006/relationships/image" Target="../media/image238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7" Type="http://schemas.openxmlformats.org/officeDocument/2006/relationships/image" Target="../media/image243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2.png"/><Relationship Id="rId5" Type="http://schemas.openxmlformats.org/officeDocument/2006/relationships/image" Target="../media/image2.jpg"/><Relationship Id="rId4" Type="http://schemas.openxmlformats.org/officeDocument/2006/relationships/image" Target="../media/image187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47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png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51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0.png"/><Relationship Id="rId5" Type="http://schemas.openxmlformats.org/officeDocument/2006/relationships/image" Target="../media/image249.jpg"/><Relationship Id="rId4" Type="http://schemas.openxmlformats.org/officeDocument/2006/relationships/image" Target="../media/image248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1.png"/><Relationship Id="rId4" Type="http://schemas.openxmlformats.org/officeDocument/2006/relationships/image" Target="../media/image2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ali.org/tools/hydra/" TargetMode="Externa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ali.org/tools/hydra/" TargetMode="External"/><Relationship Id="rId5" Type="http://schemas.openxmlformats.org/officeDocument/2006/relationships/image" Target="../media/image254.jpg"/><Relationship Id="rId4" Type="http://schemas.openxmlformats.org/officeDocument/2006/relationships/image" Target="../media/image253.png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li.org/tools/hydra/" TargetMode="External"/><Relationship Id="rId3" Type="http://schemas.openxmlformats.org/officeDocument/2006/relationships/image" Target="../media/image252.png"/><Relationship Id="rId7" Type="http://schemas.openxmlformats.org/officeDocument/2006/relationships/image" Target="../media/image25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ali.org/tools/hydra/" TargetMode="External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ali.org/tools/hydra/" TargetMode="External"/><Relationship Id="rId5" Type="http://schemas.openxmlformats.org/officeDocument/2006/relationships/image" Target="../media/image262.png"/><Relationship Id="rId4" Type="http://schemas.openxmlformats.org/officeDocument/2006/relationships/image" Target="../media/image261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ali.org/tools/hydra/" TargetMode="External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li.org/tools/hydra/" TargetMode="External"/><Relationship Id="rId3" Type="http://schemas.openxmlformats.org/officeDocument/2006/relationships/image" Target="../media/image252.png"/><Relationship Id="rId7" Type="http://schemas.openxmlformats.org/officeDocument/2006/relationships/image" Target="../media/image26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png"/><Relationship Id="rId5" Type="http://schemas.openxmlformats.org/officeDocument/2006/relationships/image" Target="../media/image266.jpg"/><Relationship Id="rId4" Type="http://schemas.openxmlformats.org/officeDocument/2006/relationships/image" Target="../media/image265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192.168.122.173/" TargetMode="External"/><Relationship Id="rId4" Type="http://schemas.openxmlformats.org/officeDocument/2006/relationships/hyperlink" Target="https://wazuh-server-ip-address/" TargetMode="Externa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crowdstrike.com/cybersecurity-101/spoofing-attacks/arp-spoofing/" TargetMode="Externa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4.png"/><Relationship Id="rId5" Type="http://schemas.openxmlformats.org/officeDocument/2006/relationships/image" Target="../media/image273.png"/><Relationship Id="rId4" Type="http://schemas.openxmlformats.org/officeDocument/2006/relationships/image" Target="../media/image27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7" Type="http://schemas.openxmlformats.org/officeDocument/2006/relationships/image" Target="../media/image27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8.png"/><Relationship Id="rId5" Type="http://schemas.openxmlformats.org/officeDocument/2006/relationships/image" Target="../media/image277.png"/><Relationship Id="rId4" Type="http://schemas.openxmlformats.org/officeDocument/2006/relationships/image" Target="../media/image276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7" Type="http://schemas.openxmlformats.org/officeDocument/2006/relationships/image" Target="../media/image28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png"/><Relationship Id="rId5" Type="http://schemas.openxmlformats.org/officeDocument/2006/relationships/image" Target="../media/image281.png"/><Relationship Id="rId4" Type="http://schemas.openxmlformats.org/officeDocument/2006/relationships/image" Target="../media/image280.pn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docs.gns3.com/doc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1.jp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crowdstrike.com/cybersecurity-101/spoofing-attacks/arp-spoofing/" TargetMode="Externa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5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7.png"/><Relationship Id="rId5" Type="http://schemas.openxmlformats.org/officeDocument/2006/relationships/image" Target="../media/image273.png"/><Relationship Id="rId4" Type="http://schemas.openxmlformats.org/officeDocument/2006/relationships/image" Target="../media/image27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0.png"/><Relationship Id="rId4" Type="http://schemas.openxmlformats.org/officeDocument/2006/relationships/image" Target="../media/image28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93.pn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2.png"/><Relationship Id="rId5" Type="http://schemas.openxmlformats.org/officeDocument/2006/relationships/image" Target="../media/image289.png"/><Relationship Id="rId4" Type="http://schemas.openxmlformats.org/officeDocument/2006/relationships/image" Target="../media/image291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6.png"/><Relationship Id="rId4" Type="http://schemas.openxmlformats.org/officeDocument/2006/relationships/image" Target="../media/image295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ettercap.org/modules/ethernet/spoofers/arp.spoof/" TargetMode="External"/><Relationship Id="rId4" Type="http://schemas.openxmlformats.org/officeDocument/2006/relationships/image" Target="../media/image298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ettercap.org/modules/ethernet/spoofers/arp.spoof/" TargetMode="External"/><Relationship Id="rId4" Type="http://schemas.openxmlformats.org/officeDocument/2006/relationships/image" Target="../media/image300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ettercap.org/modules/ethernet/spoofers/arp.spoof/" TargetMode="External"/><Relationship Id="rId4" Type="http://schemas.openxmlformats.org/officeDocument/2006/relationships/image" Target="../media/image302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ettercap.org/modules/ethernet/spoofers/arp.spoof/" TargetMode="External"/><Relationship Id="rId4" Type="http://schemas.openxmlformats.org/officeDocument/2006/relationships/image" Target="../media/image304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ettercap.org/modules/ethernet/spoofers/arp.spoof/" TargetMode="Externa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4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8.png"/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4.png"/><Relationship Id="rId5" Type="http://schemas.openxmlformats.org/officeDocument/2006/relationships/image" Target="../media/image306.png"/><Relationship Id="rId4" Type="http://schemas.openxmlformats.org/officeDocument/2006/relationships/image" Target="../media/image2.jp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312.jpg"/><Relationship Id="rId4" Type="http://schemas.openxmlformats.org/officeDocument/2006/relationships/image" Target="../media/image3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6.png"/><Relationship Id="rId5" Type="http://schemas.openxmlformats.org/officeDocument/2006/relationships/image" Target="../media/image315.png"/><Relationship Id="rId4" Type="http://schemas.openxmlformats.org/officeDocument/2006/relationships/image" Target="../media/image314.png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9.png"/><Relationship Id="rId4" Type="http://schemas.openxmlformats.org/officeDocument/2006/relationships/image" Target="../media/image318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2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6.png"/><Relationship Id="rId5" Type="http://schemas.openxmlformats.org/officeDocument/2006/relationships/image" Target="../media/image325.png"/><Relationship Id="rId4" Type="http://schemas.openxmlformats.org/officeDocument/2006/relationships/image" Target="../media/image324.jp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oenixnap.com/kb/nmap-commands#%3A~%3Atext%3DThe%20-sP%20command%20locates%20machines%2C%20make%20sure%20that%20machines%20are" TargetMode="External"/><Relationship Id="rId4" Type="http://schemas.openxmlformats.org/officeDocument/2006/relationships/image" Target="../media/image328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oenixnap.com/kb/nmap-commands#%3A~%3Atext%3DThe%20-sP%20command%20locates%20machines%2C%20make%20sure%20that%20machines%20are" TargetMode="External"/><Relationship Id="rId5" Type="http://schemas.openxmlformats.org/officeDocument/2006/relationships/image" Target="../media/image333.png"/><Relationship Id="rId4" Type="http://schemas.openxmlformats.org/officeDocument/2006/relationships/image" Target="../media/image332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oenixnap.com/kb/nmap-commands#%3A~%3Atext%3DThe%20-sP%20command%20locates%20machines%2C%20make%20sure%20that%20machines%20are" TargetMode="External"/><Relationship Id="rId4" Type="http://schemas.openxmlformats.org/officeDocument/2006/relationships/image" Target="../media/image335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oenixnap.com/kb/nmap-commands#%3A~%3Atext%3DThe%20-sP%20command%20locates%20machines%2C%20make%20sure%20that%20machines%20are" TargetMode="External"/><Relationship Id="rId4" Type="http://schemas.openxmlformats.org/officeDocument/2006/relationships/image" Target="../media/image2.jp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oenixnap.com/kb/nmap-commands#%3A~%3Atext%3DThe%20-sP%20command%20locates%20machines%2C%20make%20sure%20that%20machines%20are" TargetMode="External"/><Relationship Id="rId4" Type="http://schemas.openxmlformats.org/officeDocument/2006/relationships/image" Target="../media/image337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oenixnap.com/kb/nmap-commands#%3A~%3Atext%3DThe%20-sP%20command%20locates%20machines%2C%20make%20sure%20that%20machines%20are" TargetMode="External"/><Relationship Id="rId4" Type="http://schemas.openxmlformats.org/officeDocument/2006/relationships/image" Target="../media/image339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oenixnap.com/kb/nmap-commands#%3A~%3Atext%3DThe%20-sP%20command%20locates%20machines%2C%20make%20sure%20that%20machines%20are" TargetMode="External"/><Relationship Id="rId4" Type="http://schemas.openxmlformats.org/officeDocument/2006/relationships/image" Target="../media/image341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png"/><Relationship Id="rId7" Type="http://schemas.openxmlformats.org/officeDocument/2006/relationships/image" Target="../media/image34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5.png"/><Relationship Id="rId5" Type="http://schemas.openxmlformats.org/officeDocument/2006/relationships/image" Target="../media/image344.png"/><Relationship Id="rId4" Type="http://schemas.openxmlformats.org/officeDocument/2006/relationships/image" Target="../media/image343.jp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8.png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hyperlink" Target="https://phoenixnap.com/kb/iptables-linux#%3A~%3Atext%3Diptables%20is%20the%20primary%20firewall%20utility%20program%20developed%20for%20Linux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hyperlink" Target="https://phoenixnap.com/kb/iptables-linux#%3A~%3Atext%3Diptables%20is%20the%20primary%20firewall%20utility%20program%20developed%20for%20Linux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0.jp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2.pn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4.png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6.png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9.png"/><Relationship Id="rId4" Type="http://schemas.openxmlformats.org/officeDocument/2006/relationships/image" Target="../media/image358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3.jpg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5.jpg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7.png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9.png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1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3.pn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7.jpg"/><Relationship Id="rId5" Type="http://schemas.openxmlformats.org/officeDocument/2006/relationships/image" Target="../media/image376.png"/><Relationship Id="rId4" Type="http://schemas.openxmlformats.org/officeDocument/2006/relationships/image" Target="../media/image375.png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7.jpg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hyperlink" Target="https://phoenixnap.com/kb/dmesg-linux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hoenixnap.com/kb/grep-command-linux-unix-example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hoenixnap.com/kb/iptables-linux#%3A~%3Atext%3Diptables%20is%20the%20primary%20firewall%20utility%20program%20developed%20for%20Linux" TargetMode="Externa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1.png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4.png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n7.org/linux/man-pages/man8/ss.8.html" TargetMode="Externa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n7.org/linux/man-pages/man8/ss.8.html" TargetMode="External"/><Relationship Id="rId4" Type="http://schemas.openxmlformats.org/officeDocument/2006/relationships/image" Target="../media/image388.png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n7.org/linux/man-pages/man8/ss.8.html" TargetMode="External"/><Relationship Id="rId4" Type="http://schemas.openxmlformats.org/officeDocument/2006/relationships/image" Target="../media/image390.pn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n7.org/linux/man-pages/man8/ss.8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n7.org/linux/man-pages/man8/ss.8.html" TargetMode="External"/><Relationship Id="rId4" Type="http://schemas.openxmlformats.org/officeDocument/2006/relationships/image" Target="../media/image393.pn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fping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5.png"/><Relationship Id="rId4" Type="http://schemas.openxmlformats.org/officeDocument/2006/relationships/image" Target="../media/image394.pn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7.png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9.pn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1.png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3.png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5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7.png"/><Relationship Id="rId4" Type="http://schemas.openxmlformats.org/officeDocument/2006/relationships/image" Target="../media/image40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0.jpg"/><Relationship Id="rId4" Type="http://schemas.openxmlformats.org/officeDocument/2006/relationships/image" Target="../media/image409.png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8.png"/><Relationship Id="rId7" Type="http://schemas.openxmlformats.org/officeDocument/2006/relationships/image" Target="../media/image4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3.png"/><Relationship Id="rId5" Type="http://schemas.openxmlformats.org/officeDocument/2006/relationships/image" Target="../media/image412.jpg"/><Relationship Id="rId4" Type="http://schemas.openxmlformats.org/officeDocument/2006/relationships/image" Target="../media/image411.png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8.png"/><Relationship Id="rId7" Type="http://schemas.openxmlformats.org/officeDocument/2006/relationships/image" Target="../media/image4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7.png"/><Relationship Id="rId5" Type="http://schemas.openxmlformats.org/officeDocument/2006/relationships/image" Target="../media/image416.jpg"/><Relationship Id="rId4" Type="http://schemas.openxmlformats.org/officeDocument/2006/relationships/image" Target="../media/image415.png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0.png"/><Relationship Id="rId4" Type="http://schemas.openxmlformats.org/officeDocument/2006/relationships/image" Target="../media/image419.pn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2.png"/></Relationships>
</file>

<file path=ppt/slides/_rels/slide2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png"/><Relationship Id="rId3" Type="http://schemas.openxmlformats.org/officeDocument/2006/relationships/image" Target="../media/image423.png"/><Relationship Id="rId7" Type="http://schemas.openxmlformats.org/officeDocument/2006/relationships/image" Target="../media/image4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6.png"/><Relationship Id="rId5" Type="http://schemas.openxmlformats.org/officeDocument/2006/relationships/image" Target="../media/image425.png"/><Relationship Id="rId4" Type="http://schemas.openxmlformats.org/officeDocument/2006/relationships/image" Target="../media/image424.png"/></Relationships>
</file>

<file path=ppt/slides/_rels/slide2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png"/><Relationship Id="rId3" Type="http://schemas.openxmlformats.org/officeDocument/2006/relationships/image" Target="../media/image423.png"/><Relationship Id="rId7" Type="http://schemas.openxmlformats.org/officeDocument/2006/relationships/image" Target="../media/image4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6.png"/><Relationship Id="rId5" Type="http://schemas.openxmlformats.org/officeDocument/2006/relationships/image" Target="../media/image425.png"/><Relationship Id="rId4" Type="http://schemas.openxmlformats.org/officeDocument/2006/relationships/image" Target="../media/image424.png"/></Relationships>
</file>

<file path=ppt/slides/_rels/slide2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png"/><Relationship Id="rId3" Type="http://schemas.openxmlformats.org/officeDocument/2006/relationships/image" Target="../media/image423.png"/><Relationship Id="rId7" Type="http://schemas.openxmlformats.org/officeDocument/2006/relationships/image" Target="../media/image4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6.png"/><Relationship Id="rId5" Type="http://schemas.openxmlformats.org/officeDocument/2006/relationships/image" Target="../media/image425.png"/><Relationship Id="rId10" Type="http://schemas.openxmlformats.org/officeDocument/2006/relationships/image" Target="../media/image430.jpg"/><Relationship Id="rId4" Type="http://schemas.openxmlformats.org/officeDocument/2006/relationships/image" Target="../media/image424.png"/><Relationship Id="rId9" Type="http://schemas.openxmlformats.org/officeDocument/2006/relationships/image" Target="../media/image429.png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4.png"/><Relationship Id="rId5" Type="http://schemas.openxmlformats.org/officeDocument/2006/relationships/image" Target="../media/image433.png"/><Relationship Id="rId4" Type="http://schemas.openxmlformats.org/officeDocument/2006/relationships/image" Target="../media/image432.jpg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5" Type="http://schemas.openxmlformats.org/officeDocument/2006/relationships/image" Target="../media/image439.png"/><Relationship Id="rId4" Type="http://schemas.openxmlformats.org/officeDocument/2006/relationships/image" Target="../media/image438.jpg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5" Type="http://schemas.openxmlformats.org/officeDocument/2006/relationships/image" Target="../media/image439.png"/><Relationship Id="rId4" Type="http://schemas.openxmlformats.org/officeDocument/2006/relationships/image" Target="../media/image438.jpg"/></Relationships>
</file>

<file path=ppt/slides/_rels/slide2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6.jpg"/><Relationship Id="rId3" Type="http://schemas.openxmlformats.org/officeDocument/2006/relationships/image" Target="../media/image441.png"/><Relationship Id="rId7" Type="http://schemas.openxmlformats.org/officeDocument/2006/relationships/image" Target="../media/image44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4.png"/><Relationship Id="rId5" Type="http://schemas.openxmlformats.org/officeDocument/2006/relationships/image" Target="../media/image443.png"/><Relationship Id="rId4" Type="http://schemas.openxmlformats.org/officeDocument/2006/relationships/image" Target="../media/image442.jpg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ethserver.org/en/v7/suricata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7.png"/></Relationships>
</file>

<file path=ppt/slides/_rels/slide261.xml.rels><?xml version="1.0" encoding="UTF-8" standalone="yes"?>
<Relationships xmlns="http://schemas.openxmlformats.org/package/2006/relationships"><Relationship Id="rId8" Type="http://schemas.openxmlformats.org/officeDocument/2006/relationships/hyperlink" Target="https://icons8.com/icons" TargetMode="External"/><Relationship Id="rId3" Type="http://schemas.openxmlformats.org/officeDocument/2006/relationships/image" Target="../media/image448.png"/><Relationship Id="rId7" Type="http://schemas.openxmlformats.org/officeDocument/2006/relationships/image" Target="../media/image4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1.png"/><Relationship Id="rId5" Type="http://schemas.openxmlformats.org/officeDocument/2006/relationships/image" Target="../media/image450.png"/><Relationship Id="rId4" Type="http://schemas.openxmlformats.org/officeDocument/2006/relationships/image" Target="../media/image449.png"/></Relationships>
</file>

<file path=ppt/slides/_rels/slide262.xml.rels><?xml version="1.0" encoding="UTF-8" standalone="yes"?>
<Relationships xmlns="http://schemas.openxmlformats.org/package/2006/relationships"><Relationship Id="rId8" Type="http://schemas.openxmlformats.org/officeDocument/2006/relationships/hyperlink" Target="https://icons8.com/icons" TargetMode="External"/><Relationship Id="rId3" Type="http://schemas.openxmlformats.org/officeDocument/2006/relationships/image" Target="../media/image448.png"/><Relationship Id="rId7" Type="http://schemas.openxmlformats.org/officeDocument/2006/relationships/image" Target="../media/image4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1.png"/><Relationship Id="rId5" Type="http://schemas.openxmlformats.org/officeDocument/2006/relationships/image" Target="../media/image450.png"/><Relationship Id="rId4" Type="http://schemas.openxmlformats.org/officeDocument/2006/relationships/image" Target="../media/image449.png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4.jpg"/><Relationship Id="rId4" Type="http://schemas.openxmlformats.org/officeDocument/2006/relationships/image" Target="../media/image453.png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8.jpg"/><Relationship Id="rId5" Type="http://schemas.openxmlformats.org/officeDocument/2006/relationships/image" Target="../media/image457.png"/><Relationship Id="rId4" Type="http://schemas.openxmlformats.org/officeDocument/2006/relationships/image" Target="../media/image456.jpg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6.jpg"/><Relationship Id="rId5" Type="http://schemas.openxmlformats.org/officeDocument/2006/relationships/image" Target="../media/image461.png"/><Relationship Id="rId4" Type="http://schemas.openxmlformats.org/officeDocument/2006/relationships/image" Target="../media/image460.png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4.jpg"/><Relationship Id="rId4" Type="http://schemas.openxmlformats.org/officeDocument/2006/relationships/image" Target="../media/image463.png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2.jpg"/><Relationship Id="rId4" Type="http://schemas.openxmlformats.org/officeDocument/2006/relationships/image" Target="../media/image466.png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2.jpg"/><Relationship Id="rId5" Type="http://schemas.openxmlformats.org/officeDocument/2006/relationships/image" Target="../media/image466.png"/><Relationship Id="rId4" Type="http://schemas.openxmlformats.org/officeDocument/2006/relationships/image" Target="../media/image468.png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2.jpg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4.jpg"/><Relationship Id="rId2" Type="http://schemas.openxmlformats.org/officeDocument/2006/relationships/image" Target="../media/image4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6.jpg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8.jpg"/></Relationships>
</file>

<file path=ppt/slides/_rels/slide274.xml.rels><?xml version="1.0" encoding="UTF-8" standalone="yes"?>
<Relationships xmlns="http://schemas.openxmlformats.org/package/2006/relationships"><Relationship Id="rId8" Type="http://schemas.openxmlformats.org/officeDocument/2006/relationships/hyperlink" Target="http://testmynids.org/uid/index.html" TargetMode="External"/><Relationship Id="rId3" Type="http://schemas.openxmlformats.org/officeDocument/2006/relationships/image" Target="../media/image479.png"/><Relationship Id="rId7" Type="http://schemas.openxmlformats.org/officeDocument/2006/relationships/image" Target="../media/image48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2.png"/><Relationship Id="rId5" Type="http://schemas.openxmlformats.org/officeDocument/2006/relationships/image" Target="../media/image481.png"/><Relationship Id="rId4" Type="http://schemas.openxmlformats.org/officeDocument/2006/relationships/image" Target="../media/image480.jpg"/><Relationship Id="rId9" Type="http://schemas.openxmlformats.org/officeDocument/2006/relationships/hyperlink" Target="https://github.com/3CORESec/testmynids.org" TargetMode="External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6.jpg"/><Relationship Id="rId4" Type="http://schemas.openxmlformats.org/officeDocument/2006/relationships/image" Target="../media/image485.png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90.png"/><Relationship Id="rId2" Type="http://schemas.openxmlformats.org/officeDocument/2006/relationships/hyperlink" Target="https://www.youtube.com/%40HackerSploi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9.png"/><Relationship Id="rId5" Type="http://schemas.openxmlformats.org/officeDocument/2006/relationships/image" Target="../media/image488.jpg"/><Relationship Id="rId4" Type="http://schemas.openxmlformats.org/officeDocument/2006/relationships/image" Target="../media/image487.png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2.jpg"/><Relationship Id="rId2" Type="http://schemas.openxmlformats.org/officeDocument/2006/relationships/image" Target="../media/image4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6.jpg"/><Relationship Id="rId5" Type="http://schemas.openxmlformats.org/officeDocument/2006/relationships/image" Target="../media/image495.png"/><Relationship Id="rId4" Type="http://schemas.openxmlformats.org/officeDocument/2006/relationships/image" Target="../media/image494.jpg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azuh.com/platform/overview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g"/><Relationship Id="rId11" Type="http://schemas.openxmlformats.org/officeDocument/2006/relationships/hyperlink" Target="https://gns3.com/software/download-vm" TargetMode="External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li.org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ali.org/get-kali/#kali-platform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documentation.wazuh.com/current/getting-started/architectur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spberrypi.com/software/raspberry-pi-desktop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crosoft.com/en-us/software-download/" TargetMode="External"/><Relationship Id="rId5" Type="http://schemas.openxmlformats.org/officeDocument/2006/relationships/hyperlink" Target="https://apmonitor.com/dde/index.php/Main/ModbusTransfer" TargetMode="External"/><Relationship Id="rId4" Type="http://schemas.openxmlformats.org/officeDocument/2006/relationships/hyperlink" Target="https://pypi.org/project/pyModbusTCP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g"/><Relationship Id="rId5" Type="http://schemas.openxmlformats.org/officeDocument/2006/relationships/image" Target="../media/image146.png"/><Relationship Id="rId4" Type="http://schemas.openxmlformats.org/officeDocument/2006/relationships/image" Target="../media/image145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51.jpg"/><Relationship Id="rId4" Type="http://schemas.openxmlformats.org/officeDocument/2006/relationships/image" Target="../media/image1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55.jpg"/><Relationship Id="rId4" Type="http://schemas.openxmlformats.org/officeDocument/2006/relationships/image" Target="../media/image15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59.jpg"/><Relationship Id="rId4" Type="http://schemas.openxmlformats.org/officeDocument/2006/relationships/image" Target="../media/image1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azuh.com/install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63.jpg"/><Relationship Id="rId4" Type="http://schemas.openxmlformats.org/officeDocument/2006/relationships/image" Target="../media/image1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67.jpg"/><Relationship Id="rId4" Type="http://schemas.openxmlformats.org/officeDocument/2006/relationships/image" Target="../media/image16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71.jpg"/><Relationship Id="rId4" Type="http://schemas.openxmlformats.org/officeDocument/2006/relationships/image" Target="../media/image17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75.jpg"/><Relationship Id="rId4" Type="http://schemas.openxmlformats.org/officeDocument/2006/relationships/image" Target="../media/image17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image" Target="../media/image2.jpg"/><Relationship Id="rId16" Type="http://schemas.openxmlformats.org/officeDocument/2006/relationships/hyperlink" Target="https://wazuh.com/instal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png"/><Relationship Id="rId14" Type="http://schemas.openxmlformats.org/officeDocument/2006/relationships/image" Target="../media/image20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jpg"/><Relationship Id="rId5" Type="http://schemas.openxmlformats.org/officeDocument/2006/relationships/image" Target="../media/image189.png"/><Relationship Id="rId4" Type="http://schemas.openxmlformats.org/officeDocument/2006/relationships/image" Target="../media/image188.jp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docs.gns3.com/doc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1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documentation.wazuh.com/current/deployment-options/virtual-machine/virtual-machin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ckages.wazuh.com/4.x/vm/wazuh-4.8.1.ova" TargetMode="External"/><Relationship Id="rId4" Type="http://schemas.openxmlformats.org/officeDocument/2006/relationships/image" Target="../media/image2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jpg"/><Relationship Id="rId5" Type="http://schemas.openxmlformats.org/officeDocument/2006/relationships/image" Target="../media/image189.png"/><Relationship Id="rId4" Type="http://schemas.openxmlformats.org/officeDocument/2006/relationships/image" Target="../media/image188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3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4165" y="0"/>
              <a:ext cx="5361940" cy="6841490"/>
            </a:xfrm>
            <a:custGeom>
              <a:avLst/>
              <a:gdLst/>
              <a:ahLst/>
              <a:cxnLst/>
              <a:rect l="l" t="t" r="r" b="b"/>
              <a:pathLst>
                <a:path w="5361940" h="6841490">
                  <a:moveTo>
                    <a:pt x="5361622" y="0"/>
                  </a:moveTo>
                  <a:lnTo>
                    <a:pt x="1922462" y="0"/>
                  </a:lnTo>
                  <a:lnTo>
                    <a:pt x="0" y="6841172"/>
                  </a:lnTo>
                  <a:lnTo>
                    <a:pt x="3439160" y="6841172"/>
                  </a:lnTo>
                  <a:lnTo>
                    <a:pt x="5361622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967"/>
                  </a:moveTo>
                  <a:lnTo>
                    <a:pt x="1275397" y="2287904"/>
                  </a:lnTo>
                  <a:lnTo>
                    <a:pt x="1229995" y="2309177"/>
                  </a:lnTo>
                  <a:lnTo>
                    <a:pt x="1191577" y="2342197"/>
                  </a:lnTo>
                  <a:lnTo>
                    <a:pt x="1162685" y="2386012"/>
                  </a:lnTo>
                  <a:lnTo>
                    <a:pt x="1162685" y="2387282"/>
                  </a:lnTo>
                  <a:lnTo>
                    <a:pt x="821689" y="3659504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840"/>
                  </a:lnTo>
                  <a:lnTo>
                    <a:pt x="26670" y="6847840"/>
                  </a:lnTo>
                  <a:lnTo>
                    <a:pt x="845905" y="3665537"/>
                  </a:lnTo>
                  <a:lnTo>
                    <a:pt x="1186814" y="2394902"/>
                  </a:lnTo>
                  <a:lnTo>
                    <a:pt x="1211580" y="2357437"/>
                  </a:lnTo>
                  <a:lnTo>
                    <a:pt x="1244917" y="2329179"/>
                  </a:lnTo>
                  <a:lnTo>
                    <a:pt x="1283970" y="2311082"/>
                  </a:lnTo>
                  <a:lnTo>
                    <a:pt x="1326514" y="2304415"/>
                  </a:lnTo>
                  <a:lnTo>
                    <a:pt x="1421635" y="2304415"/>
                  </a:lnTo>
                  <a:lnTo>
                    <a:pt x="1377314" y="2286000"/>
                  </a:lnTo>
                  <a:lnTo>
                    <a:pt x="1325562" y="2279967"/>
                  </a:lnTo>
                  <a:close/>
                </a:path>
                <a:path w="2549525" h="6847840">
                  <a:moveTo>
                    <a:pt x="1421635" y="2304415"/>
                  </a:moveTo>
                  <a:lnTo>
                    <a:pt x="1326514" y="2304415"/>
                  </a:lnTo>
                  <a:lnTo>
                    <a:pt x="1370964" y="2310129"/>
                  </a:lnTo>
                  <a:lnTo>
                    <a:pt x="1416685" y="2330767"/>
                  </a:lnTo>
                  <a:lnTo>
                    <a:pt x="1452880" y="2364104"/>
                  </a:lnTo>
                  <a:lnTo>
                    <a:pt x="1477010" y="2406015"/>
                  </a:lnTo>
                  <a:lnTo>
                    <a:pt x="1487487" y="2453957"/>
                  </a:lnTo>
                  <a:lnTo>
                    <a:pt x="1482407" y="2503804"/>
                  </a:lnTo>
                  <a:lnTo>
                    <a:pt x="1223645" y="3458210"/>
                  </a:lnTo>
                  <a:lnTo>
                    <a:pt x="1217930" y="3493452"/>
                  </a:lnTo>
                  <a:lnTo>
                    <a:pt x="1226820" y="3564254"/>
                  </a:lnTo>
                  <a:lnTo>
                    <a:pt x="1262380" y="3627437"/>
                  </a:lnTo>
                  <a:lnTo>
                    <a:pt x="1318577" y="3670935"/>
                  </a:lnTo>
                  <a:lnTo>
                    <a:pt x="1401762" y="3689985"/>
                  </a:lnTo>
                  <a:lnTo>
                    <a:pt x="1449070" y="3683635"/>
                  </a:lnTo>
                  <a:lnTo>
                    <a:pt x="1492250" y="3665537"/>
                  </a:lnTo>
                  <a:lnTo>
                    <a:pt x="1494775" y="3663632"/>
                  </a:lnTo>
                  <a:lnTo>
                    <a:pt x="1408112" y="3663632"/>
                  </a:lnTo>
                  <a:lnTo>
                    <a:pt x="1358264" y="3658235"/>
                  </a:lnTo>
                  <a:lnTo>
                    <a:pt x="1303020" y="3630929"/>
                  </a:lnTo>
                  <a:lnTo>
                    <a:pt x="1263014" y="3584892"/>
                  </a:lnTo>
                  <a:lnTo>
                    <a:pt x="1243012" y="3526472"/>
                  </a:lnTo>
                  <a:lnTo>
                    <a:pt x="1242377" y="3495675"/>
                  </a:lnTo>
                  <a:lnTo>
                    <a:pt x="1247775" y="3464560"/>
                  </a:lnTo>
                  <a:lnTo>
                    <a:pt x="1506537" y="2510154"/>
                  </a:lnTo>
                  <a:lnTo>
                    <a:pt x="1512887" y="2461577"/>
                  </a:lnTo>
                  <a:lnTo>
                    <a:pt x="1506537" y="2414270"/>
                  </a:lnTo>
                  <a:lnTo>
                    <a:pt x="1488439" y="2371090"/>
                  </a:lnTo>
                  <a:lnTo>
                    <a:pt x="1460182" y="2333625"/>
                  </a:lnTo>
                  <a:lnTo>
                    <a:pt x="1422400" y="2304732"/>
                  </a:lnTo>
                  <a:lnTo>
                    <a:pt x="1421635" y="2304415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7087"/>
                  </a:lnTo>
                  <a:lnTo>
                    <a:pt x="1552257" y="3546792"/>
                  </a:lnTo>
                  <a:lnTo>
                    <a:pt x="1531302" y="3592829"/>
                  </a:lnTo>
                  <a:lnTo>
                    <a:pt x="1497964" y="3628707"/>
                  </a:lnTo>
                  <a:lnTo>
                    <a:pt x="1456055" y="3653154"/>
                  </a:lnTo>
                  <a:lnTo>
                    <a:pt x="1408112" y="3663632"/>
                  </a:lnTo>
                  <a:lnTo>
                    <a:pt x="1494775" y="3663632"/>
                  </a:lnTo>
                  <a:lnTo>
                    <a:pt x="1529714" y="3637279"/>
                  </a:lnTo>
                  <a:lnTo>
                    <a:pt x="1558925" y="3599815"/>
                  </a:lnTo>
                  <a:lnTo>
                    <a:pt x="1577339" y="3554412"/>
                  </a:lnTo>
                  <a:lnTo>
                    <a:pt x="1970722" y="2104707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200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3675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9630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925" y="3290569"/>
            <a:ext cx="2784475" cy="918844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000" spc="130" dirty="0">
                <a:latin typeface="Calibri"/>
                <a:cs typeface="Calibri"/>
              </a:rPr>
              <a:t>ΠΑΡΟΥΣ</a:t>
            </a:r>
            <a:r>
              <a:rPr lang="en-US" sz="1000" spc="130" dirty="0">
                <a:latin typeface="Calibri"/>
                <a:cs typeface="Calibri"/>
              </a:rPr>
              <a:t>I</a:t>
            </a:r>
            <a:r>
              <a:rPr sz="1000" spc="130" dirty="0">
                <a:latin typeface="Calibri"/>
                <a:cs typeface="Calibri"/>
              </a:rPr>
              <a:t>ΑΣΗ</a:t>
            </a:r>
            <a:r>
              <a:rPr sz="1000" spc="16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ΑΠ</a:t>
            </a:r>
            <a:r>
              <a:rPr lang="en-US" sz="1000" spc="90" dirty="0">
                <a:latin typeface="Calibri"/>
                <a:cs typeface="Calibri"/>
              </a:rPr>
              <a:t>O</a:t>
            </a:r>
            <a:r>
              <a:rPr sz="1000" spc="90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0" dirty="0">
                <a:latin typeface="Calibri"/>
                <a:cs typeface="Calibri"/>
              </a:rPr>
              <a:t> </a:t>
            </a:r>
            <a:r>
              <a:rPr sz="1000" spc="140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ABDELKADER </a:t>
            </a:r>
            <a:r>
              <a:rPr sz="1000" spc="13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1196340" algn="l"/>
              </a:tabLst>
            </a:pPr>
            <a:r>
              <a:rPr sz="1000" b="1" spc="35" dirty="0">
                <a:latin typeface="Calibri"/>
                <a:cs typeface="Calibri"/>
              </a:rPr>
              <a:t>AIT	</a:t>
            </a:r>
            <a:r>
              <a:rPr sz="1000" b="1" spc="70" dirty="0">
                <a:latin typeface="Calibri"/>
                <a:cs typeface="Calibri"/>
              </a:rPr>
              <a:t>ΑΥΣΤΡΙΑΚΌ	</a:t>
            </a:r>
            <a:r>
              <a:rPr sz="1000" b="1" spc="50" dirty="0">
                <a:latin typeface="Calibri"/>
                <a:cs typeface="Calibri"/>
              </a:rPr>
              <a:t>ΙΝΣΤΙΤΟΎΤΟ</a:t>
            </a:r>
            <a:r>
              <a:rPr sz="1000" b="1" spc="7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ΤΕΧΝΟΛΟΓΊΑΣ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5030" y="338454"/>
            <a:ext cx="770953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0" dirty="0">
                <a:solidFill>
                  <a:srgbClr val="000000"/>
                </a:solidFill>
              </a:rPr>
              <a:t>Εγκατεστημένο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αρχείο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εγκατάστασης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55" dirty="0">
                <a:solidFill>
                  <a:srgbClr val="000000"/>
                </a:solidFill>
              </a:rPr>
              <a:t>λογισμικού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endParaRPr sz="2250"/>
          </a:p>
        </p:txBody>
      </p:sp>
      <p:sp>
        <p:nvSpPr>
          <p:cNvPr id="4" name="object 4"/>
          <p:cNvSpPr txBox="1"/>
          <p:nvPr/>
        </p:nvSpPr>
        <p:spPr>
          <a:xfrm>
            <a:off x="875030" y="1362709"/>
            <a:ext cx="8436610" cy="3638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99085" marR="5080" indent="-287020">
              <a:lnSpc>
                <a:spcPct val="101699"/>
              </a:lnSpc>
              <a:spcBef>
                <a:spcPts val="7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90" dirty="0">
                <a:solidFill>
                  <a:srgbClr val="282828"/>
                </a:solidFill>
                <a:latin typeface="Calibri"/>
                <a:cs typeface="Calibri"/>
              </a:rPr>
              <a:t>Επιλέξτε</a:t>
            </a:r>
            <a:r>
              <a:rPr sz="1100" spc="5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282828"/>
                </a:solidFill>
                <a:latin typeface="Calibri"/>
                <a:cs typeface="Calibri"/>
              </a:rPr>
              <a:t>το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282828"/>
                </a:solidFill>
                <a:latin typeface="Calibri"/>
                <a:cs typeface="Calibri"/>
              </a:rPr>
              <a:t>εισαγόμενο</a:t>
            </a:r>
            <a:r>
              <a:rPr sz="1100" b="1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282828"/>
                </a:solidFill>
                <a:latin typeface="Calibri"/>
                <a:cs typeface="Calibri"/>
              </a:rPr>
              <a:t>VM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282828"/>
                </a:solidFill>
                <a:latin typeface="Calibri"/>
                <a:cs typeface="Calibri"/>
              </a:rPr>
              <a:t>(Virtual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282828"/>
                </a:solidFill>
                <a:latin typeface="Calibri"/>
                <a:cs typeface="Calibri"/>
              </a:rPr>
              <a:t>Machine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282828"/>
                </a:solidFill>
                <a:latin typeface="Calibri"/>
                <a:cs typeface="Calibri"/>
              </a:rPr>
              <a:t>-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282828"/>
                </a:solidFill>
                <a:latin typeface="Calibri"/>
                <a:cs typeface="Calibri"/>
              </a:rPr>
              <a:t>εικονική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282828"/>
                </a:solidFill>
                <a:latin typeface="Calibri"/>
                <a:cs typeface="Calibri"/>
              </a:rPr>
              <a:t>μηχανή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282828"/>
                </a:solidFill>
                <a:latin typeface="Calibri"/>
                <a:cs typeface="Calibri"/>
              </a:rPr>
              <a:t>για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282828"/>
                </a:solidFill>
                <a:latin typeface="Calibri"/>
                <a:cs typeface="Calibri"/>
              </a:rPr>
              <a:t>απομόνωση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282828"/>
                </a:solidFill>
                <a:latin typeface="Calibri"/>
                <a:cs typeface="Calibri"/>
              </a:rPr>
              <a:t>εφαρμογών)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282828"/>
                </a:solidFill>
                <a:latin typeface="Calibri"/>
                <a:cs typeface="Calibri"/>
              </a:rPr>
              <a:t>του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282828"/>
                </a:solidFill>
                <a:latin typeface="Calibri"/>
                <a:cs typeface="Calibri"/>
              </a:rPr>
              <a:t>Wazuh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282828"/>
                </a:solidFill>
                <a:latin typeface="Calibri"/>
                <a:cs typeface="Calibri"/>
              </a:rPr>
              <a:t>και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282828"/>
                </a:solidFill>
                <a:latin typeface="Calibri"/>
                <a:cs typeface="Calibri"/>
              </a:rPr>
              <a:t>μεταβείτε </a:t>
            </a:r>
            <a:r>
              <a:rPr sz="1100" spc="-229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282828"/>
                </a:solidFill>
                <a:latin typeface="Calibri"/>
                <a:cs typeface="Calibri"/>
              </a:rPr>
              <a:t>δομημένη</a:t>
            </a:r>
            <a:r>
              <a:rPr sz="1100" spc="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282828"/>
                </a:solidFill>
                <a:latin typeface="Calibri"/>
                <a:cs typeface="Calibri"/>
              </a:rPr>
              <a:t>μορφή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ανταλλαγής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δεδομένωνn)</a:t>
            </a:r>
            <a:r>
              <a:rPr sz="1100" spc="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DeepL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(λογισμικό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282828"/>
                </a:solidFill>
                <a:latin typeface="Calibri"/>
                <a:cs typeface="Calibri"/>
              </a:rPr>
              <a:t>μηχανικής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282828"/>
                </a:solidFill>
                <a:latin typeface="Calibri"/>
                <a:cs typeface="Calibri"/>
              </a:rPr>
              <a:t>μετάφρασης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βασισμένο</a:t>
            </a:r>
            <a:r>
              <a:rPr sz="1100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282828"/>
                </a:solidFill>
                <a:latin typeface="Calibri"/>
                <a:cs typeface="Calibri"/>
              </a:rPr>
              <a:t>σtην</a:t>
            </a:r>
            <a:r>
              <a:rPr sz="1100" spc="1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ΤΝ)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88500" y="1362709"/>
            <a:ext cx="24288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solidFill>
                  <a:srgbClr val="282828"/>
                </a:solidFill>
                <a:latin typeface="Calibri"/>
                <a:cs typeface="Calibri"/>
              </a:rPr>
              <a:t>&gt;</a:t>
            </a:r>
            <a:r>
              <a:rPr sz="1100" b="1" spc="75" dirty="0">
                <a:solidFill>
                  <a:srgbClr val="282828"/>
                </a:solidFill>
                <a:latin typeface="Calibri"/>
                <a:cs typeface="Calibri"/>
              </a:rPr>
              <a:t>Ρυθμίσεις</a:t>
            </a:r>
            <a:r>
              <a:rPr sz="1100" b="1" spc="1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282828"/>
                </a:solidFill>
                <a:latin typeface="Calibri"/>
                <a:cs typeface="Calibri"/>
              </a:rPr>
              <a:t>XML</a:t>
            </a:r>
            <a:r>
              <a:rPr sz="110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(Extensible</a:t>
            </a:r>
            <a:r>
              <a:rPr sz="1100" spc="-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Mark</a:t>
            </a:r>
            <a:r>
              <a:rPr sz="1100" b="1" spc="70" dirty="0">
                <a:solidFill>
                  <a:srgbClr val="282828"/>
                </a:solidFill>
                <a:latin typeface="Calibri"/>
                <a:cs typeface="Calibri"/>
              </a:rPr>
              <a:t>up</a:t>
            </a:r>
            <a:r>
              <a:rPr sz="1100" spc="70" dirty="0">
                <a:solidFill>
                  <a:srgbClr val="282828"/>
                </a:solidFill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5835" y="3203575"/>
            <a:ext cx="9150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lang="el-GR" sz="1100" spc="50" dirty="0">
                <a:solidFill>
                  <a:srgbClr val="282828"/>
                </a:solidFill>
                <a:latin typeface="Calibri"/>
                <a:cs typeface="Calibri"/>
              </a:rPr>
              <a:t>Επιλέξτε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7860" y="3203575"/>
            <a:ext cx="1695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solidFill>
                  <a:srgbClr val="282828"/>
                </a:solidFill>
                <a:latin typeface="Calibri"/>
                <a:cs typeface="Calibri"/>
              </a:rPr>
              <a:t>τ</a:t>
            </a:r>
            <a:r>
              <a:rPr sz="1100" spc="85" dirty="0">
                <a:solidFill>
                  <a:srgbClr val="282828"/>
                </a:solidFill>
                <a:latin typeface="Calibri"/>
                <a:cs typeface="Calibri"/>
              </a:rPr>
              <a:t>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31414" y="3203575"/>
            <a:ext cx="6261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u="sng" spc="9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Calibri"/>
                <a:cs typeface="Calibri"/>
              </a:rPr>
              <a:t>VMSVGA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44188" y="3181421"/>
            <a:ext cx="1067408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0" dirty="0" err="1">
                <a:solidFill>
                  <a:srgbClr val="282828"/>
                </a:solidFill>
                <a:latin typeface="Calibri"/>
                <a:cs typeface="Calibri"/>
              </a:rPr>
              <a:t>στο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lang="el-GR" sz="1100" spc="60" dirty="0">
                <a:solidFill>
                  <a:srgbClr val="282828"/>
                </a:solidFill>
                <a:latin typeface="Calibri"/>
                <a:cs typeface="Calibri"/>
              </a:rPr>
              <a:t>σημείο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70322" y="3192636"/>
            <a:ext cx="5956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solidFill>
                  <a:srgbClr val="282828"/>
                </a:solidFill>
                <a:latin typeface="Calibri"/>
                <a:cs typeface="Calibri"/>
              </a:rPr>
              <a:t>Γ</a:t>
            </a:r>
            <a:r>
              <a:rPr sz="1100" b="1" spc="75" dirty="0">
                <a:solidFill>
                  <a:srgbClr val="282828"/>
                </a:solidFill>
                <a:latin typeface="Calibri"/>
                <a:cs typeface="Calibri"/>
              </a:rPr>
              <a:t>ρ</a:t>
            </a:r>
            <a:r>
              <a:rPr sz="1100" b="1" spc="80" dirty="0">
                <a:solidFill>
                  <a:srgbClr val="282828"/>
                </a:solidFill>
                <a:latin typeface="Calibri"/>
                <a:cs typeface="Calibri"/>
              </a:rPr>
              <a:t>α</a:t>
            </a:r>
            <a:r>
              <a:rPr sz="1100" b="1" spc="105" dirty="0">
                <a:solidFill>
                  <a:srgbClr val="282828"/>
                </a:solidFill>
                <a:latin typeface="Calibri"/>
                <a:cs typeface="Calibri"/>
              </a:rPr>
              <a:t>φ</a:t>
            </a:r>
            <a:r>
              <a:rPr sz="1100" b="1" spc="35" dirty="0">
                <a:solidFill>
                  <a:srgbClr val="282828"/>
                </a:solidFill>
                <a:latin typeface="Calibri"/>
                <a:cs typeface="Calibri"/>
              </a:rPr>
              <a:t>ι</a:t>
            </a:r>
            <a:r>
              <a:rPr sz="1100" b="1" spc="65" dirty="0">
                <a:solidFill>
                  <a:srgbClr val="282828"/>
                </a:solidFill>
                <a:latin typeface="Calibri"/>
                <a:cs typeface="Calibri"/>
              </a:rPr>
              <a:t>κ</a:t>
            </a:r>
            <a:r>
              <a:rPr sz="1100" b="1" spc="95" dirty="0">
                <a:solidFill>
                  <a:srgbClr val="282828"/>
                </a:solidFill>
                <a:latin typeface="Calibri"/>
                <a:cs typeface="Calibri"/>
              </a:rPr>
              <a:t>ά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24093" y="3201914"/>
            <a:ext cx="6280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solidFill>
                  <a:srgbClr val="282828"/>
                </a:solidFill>
                <a:latin typeface="Calibri"/>
                <a:cs typeface="Calibri"/>
              </a:rPr>
              <a:t>Ε</a:t>
            </a:r>
            <a:r>
              <a:rPr sz="1100" b="1" spc="35" dirty="0">
                <a:solidFill>
                  <a:srgbClr val="282828"/>
                </a:solidFill>
                <a:latin typeface="Calibri"/>
                <a:cs typeface="Calibri"/>
              </a:rPr>
              <a:t>λεγκ</a:t>
            </a:r>
            <a:r>
              <a:rPr sz="1100" b="1" spc="25" dirty="0">
                <a:solidFill>
                  <a:srgbClr val="282828"/>
                </a:solidFill>
                <a:latin typeface="Calibri"/>
                <a:cs typeface="Calibri"/>
              </a:rPr>
              <a:t>τ</a:t>
            </a:r>
            <a:r>
              <a:rPr sz="1100" b="1" spc="45" dirty="0">
                <a:solidFill>
                  <a:srgbClr val="282828"/>
                </a:solidFill>
                <a:latin typeface="Calibri"/>
                <a:cs typeface="Calibri"/>
              </a:rPr>
              <a:t>ή</a:t>
            </a:r>
            <a:r>
              <a:rPr sz="1100" b="1" spc="30" dirty="0">
                <a:solidFill>
                  <a:srgbClr val="282828"/>
                </a:solidFill>
                <a:latin typeface="Calibri"/>
                <a:cs typeface="Calibri"/>
              </a:rPr>
              <a:t>ς.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5835" y="4568507"/>
            <a:ext cx="10433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spc="50" dirty="0">
                <a:solidFill>
                  <a:srgbClr val="282828"/>
                </a:solidFill>
                <a:latin typeface="Calibri"/>
                <a:cs typeface="Calibri"/>
              </a:rPr>
              <a:t>Πατήστε</a:t>
            </a:r>
            <a:r>
              <a:rPr sz="1100" spc="-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282828"/>
                </a:solidFill>
                <a:latin typeface="Calibri"/>
                <a:cs typeface="Calibri"/>
              </a:rPr>
              <a:t>ok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37859" y="1709420"/>
            <a:ext cx="6454140" cy="5148580"/>
            <a:chOff x="5737859" y="1709420"/>
            <a:chExt cx="6454140" cy="514858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37859" y="1709420"/>
              <a:ext cx="6454140" cy="51485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33439" y="1905000"/>
              <a:ext cx="5892800" cy="487934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401049" y="4347210"/>
              <a:ext cx="706120" cy="251460"/>
            </a:xfrm>
            <a:custGeom>
              <a:avLst/>
              <a:gdLst/>
              <a:ahLst/>
              <a:cxnLst/>
              <a:rect l="l" t="t" r="r" b="b"/>
              <a:pathLst>
                <a:path w="706120" h="251460">
                  <a:moveTo>
                    <a:pt x="0" y="251459"/>
                  </a:moveTo>
                  <a:lnTo>
                    <a:pt x="706120" y="251459"/>
                  </a:lnTo>
                  <a:lnTo>
                    <a:pt x="706120" y="0"/>
                  </a:lnTo>
                  <a:lnTo>
                    <a:pt x="0" y="0"/>
                  </a:lnTo>
                  <a:lnTo>
                    <a:pt x="0" y="25145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10</a:t>
            </a:fld>
            <a:endParaRPr spc="3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2264" y="0"/>
            <a:ext cx="10579735" cy="6858000"/>
            <a:chOff x="1612264" y="0"/>
            <a:chExt cx="105797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5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2264" y="1798320"/>
              <a:ext cx="5669280" cy="403256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20202" y="761365"/>
            <a:ext cx="21717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14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σάρωσης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815205" y="975835"/>
            <a:ext cx="63658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4" dirty="0">
                <a:latin typeface="Calibri"/>
                <a:cs typeface="Calibri"/>
              </a:rPr>
              <a:t>Σάρωση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όλων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διαθέσιμων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θυρών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μηχανήματα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(εικονικά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μηχανήματα)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θυμάτων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855" y="1203642"/>
            <a:ext cx="350392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hping3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--scan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1-65535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192.168.122.109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-S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-rand-sourc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10007" y="2909620"/>
            <a:ext cx="3512820" cy="1977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Παράδειγμα σάρωσης θυρών με Nmap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l-GR" sz="1100" spc="50" dirty="0">
              <a:solidFill>
                <a:srgbClr val="FFB80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    1–65535: Όλες οι πόρτες (από τη 1 έως τη 65535)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l-GR" sz="1100" spc="50" dirty="0">
              <a:solidFill>
                <a:srgbClr val="FFB80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    192.168.122.109: Διεύθυνση IP του στόχου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l-GR" sz="1100" spc="50" dirty="0">
              <a:solidFill>
                <a:srgbClr val="FFB80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    -</a:t>
            </a:r>
            <a:r>
              <a:rPr lang="el-GR" sz="1100" spc="50" dirty="0" err="1">
                <a:solidFill>
                  <a:srgbClr val="FFB800"/>
                </a:solidFill>
                <a:latin typeface="Calibri"/>
                <a:cs typeface="Calibri"/>
              </a:rPr>
              <a:t>sS</a:t>
            </a: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: Σάρωση SYN (γρήγορη και λιγότερο ανιχνεύσιμη)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l-GR" sz="1100" spc="50" dirty="0">
              <a:solidFill>
                <a:srgbClr val="FFB80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    --</a:t>
            </a:r>
            <a:r>
              <a:rPr lang="el-GR" sz="1100" spc="50" dirty="0" err="1">
                <a:solidFill>
                  <a:srgbClr val="FFB800"/>
                </a:solidFill>
                <a:latin typeface="Calibri"/>
                <a:cs typeface="Calibri"/>
              </a:rPr>
              <a:t>rand-source</a:t>
            </a: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: Χρήση τυχαίας διεύθυνσης προέλευσης για απόκρυψη ταυτότητας</a:t>
            </a:r>
            <a:endParaRPr lang="el-GR"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8475" y="5878195"/>
            <a:ext cx="47383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Τώρα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θύρα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502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παράδειγμα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ModbusTCP)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ως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7525" y="6004242"/>
            <a:ext cx="26777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μόνο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ένα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διαθέσιμο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μηχανή-στόχο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27740" y="5878195"/>
            <a:ext cx="10668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30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7147" y="0"/>
            <a:ext cx="9615170" cy="6858000"/>
            <a:chOff x="2577147" y="0"/>
            <a:chExt cx="961517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222" y="4759"/>
              <a:ext cx="5839777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7147" y="2109152"/>
              <a:ext cx="6527165" cy="392271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4439" y="761365"/>
            <a:ext cx="31070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με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επιτιθέμενους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7855" y="1506220"/>
            <a:ext cx="30638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--flood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--syn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--destport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502</a:t>
            </a:r>
            <a:r>
              <a:rPr sz="11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&lt;</a:t>
            </a:r>
            <a:r>
              <a:rPr sz="1100" spc="60" dirty="0">
                <a:latin typeface="Calibri"/>
                <a:cs typeface="Calibri"/>
              </a:rPr>
              <a:t>target_IP&gt;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25820" y="1077912"/>
            <a:ext cx="418719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αριθμός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θύρας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μπορεί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συλλεχθεί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Wireshark.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Όπως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παρουσιάστηκε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πριν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525" y="6151245"/>
            <a:ext cx="5102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βοήθεια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ελέγξτε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άλλες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μορφές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εργαλείο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εφαρμογή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DoS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7525" y="6428104"/>
            <a:ext cx="15836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έναντι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εξυπηρετητή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27740" y="6302375"/>
            <a:ext cx="10668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30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4201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Επίδοση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επιθέσεων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506854"/>
            <a:ext cx="32467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-a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sourceIP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-p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portNumber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-flood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targetIP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693035" y="1647507"/>
            <a:ext cx="6762115" cy="4545965"/>
            <a:chOff x="2693035" y="1647507"/>
            <a:chExt cx="6762115" cy="454596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3035" y="1647507"/>
              <a:ext cx="6762115" cy="454596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87980" y="1842452"/>
              <a:ext cx="6191885" cy="397605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198542" y="5991225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889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Αποδίδει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επίθεση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506854"/>
            <a:ext cx="5810885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Επίθεση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θύμα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χωρίς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καθορίσετε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θύρα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Calibri"/>
              <a:cs typeface="Calibri"/>
            </a:endParaRPr>
          </a:p>
          <a:p>
            <a:pPr marL="3600450">
              <a:lnSpc>
                <a:spcPct val="100000"/>
              </a:lnSpc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-a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sourceIP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-flood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targetIP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43892" y="3722052"/>
            <a:ext cx="14154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Calibri"/>
                <a:cs typeface="Calibri"/>
              </a:rPr>
              <a:t>Πριν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την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επίθεση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8175" y="2315845"/>
            <a:ext cx="4793615" cy="3426460"/>
            <a:chOff x="638175" y="2315845"/>
            <a:chExt cx="4793615" cy="342646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175" y="2315845"/>
              <a:ext cx="4793615" cy="34261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6925" y="2474595"/>
              <a:ext cx="4296092" cy="29292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15639" y="2975927"/>
              <a:ext cx="946785" cy="1536065"/>
            </a:xfrm>
            <a:custGeom>
              <a:avLst/>
              <a:gdLst/>
              <a:ahLst/>
              <a:cxnLst/>
              <a:rect l="l" t="t" r="r" b="b"/>
              <a:pathLst>
                <a:path w="946785" h="1536064">
                  <a:moveTo>
                    <a:pt x="0" y="1536065"/>
                  </a:moveTo>
                  <a:lnTo>
                    <a:pt x="946467" y="1536065"/>
                  </a:lnTo>
                  <a:lnTo>
                    <a:pt x="946467" y="0"/>
                  </a:lnTo>
                  <a:lnTo>
                    <a:pt x="0" y="0"/>
                  </a:lnTo>
                  <a:lnTo>
                    <a:pt x="0" y="1536065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173142" y="5774690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889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Αποδίδει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επίθεση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82724" y="1304608"/>
            <a:ext cx="5810885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Επίθεση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θύμα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χωρίς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καθορίσετε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θύρα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Calibri"/>
              <a:cs typeface="Calibri"/>
            </a:endParaRPr>
          </a:p>
          <a:p>
            <a:pPr marL="3600450">
              <a:lnSpc>
                <a:spcPct val="100000"/>
              </a:lnSpc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-a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sourceIP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-flood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targetIP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43892" y="3722052"/>
            <a:ext cx="14154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Calibri"/>
                <a:cs typeface="Calibri"/>
              </a:rPr>
              <a:t>Πριν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την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επίθεση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19785" y="2474595"/>
            <a:ext cx="4305300" cy="2929255"/>
            <a:chOff x="819785" y="2474595"/>
            <a:chExt cx="4305300" cy="292925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9785" y="2474595"/>
              <a:ext cx="4305300" cy="292925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15639" y="2975927"/>
              <a:ext cx="946785" cy="2353310"/>
            </a:xfrm>
            <a:custGeom>
              <a:avLst/>
              <a:gdLst/>
              <a:ahLst/>
              <a:cxnLst/>
              <a:rect l="l" t="t" r="r" b="b"/>
              <a:pathLst>
                <a:path w="946785" h="2353310">
                  <a:moveTo>
                    <a:pt x="0" y="2352992"/>
                  </a:moveTo>
                  <a:lnTo>
                    <a:pt x="946467" y="2352992"/>
                  </a:lnTo>
                  <a:lnTo>
                    <a:pt x="946467" y="0"/>
                  </a:lnTo>
                  <a:lnTo>
                    <a:pt x="0" y="0"/>
                  </a:lnTo>
                  <a:lnTo>
                    <a:pt x="0" y="2352992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943600" y="1697672"/>
            <a:ext cx="5625465" cy="4492625"/>
            <a:chOff x="5943600" y="1697672"/>
            <a:chExt cx="5625465" cy="449262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600" y="1697672"/>
              <a:ext cx="5625147" cy="44926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8545" y="1892935"/>
              <a:ext cx="5055235" cy="392271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1173142" y="5774690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15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3509" y="33337"/>
            <a:ext cx="5347970" cy="6821170"/>
          </a:xfrm>
          <a:custGeom>
            <a:avLst/>
            <a:gdLst/>
            <a:ahLst/>
            <a:cxnLst/>
            <a:rect l="l" t="t" r="r" b="b"/>
            <a:pathLst>
              <a:path w="5347970" h="6821170">
                <a:moveTo>
                  <a:pt x="5347652" y="0"/>
                </a:moveTo>
                <a:lnTo>
                  <a:pt x="1917382" y="0"/>
                </a:lnTo>
                <a:lnTo>
                  <a:pt x="0" y="6820852"/>
                </a:lnTo>
                <a:lnTo>
                  <a:pt x="3430269" y="6820852"/>
                </a:lnTo>
                <a:lnTo>
                  <a:pt x="5347652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3204" y="0"/>
            <a:ext cx="2935605" cy="6879590"/>
            <a:chOff x="4053204" y="0"/>
            <a:chExt cx="2935605" cy="6879590"/>
          </a:xfrm>
        </p:grpSpPr>
        <p:sp>
          <p:nvSpPr>
            <p:cNvPr id="4" name="object 4"/>
            <p:cNvSpPr/>
            <p:nvPr/>
          </p:nvSpPr>
          <p:spPr>
            <a:xfrm>
              <a:off x="5453379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3729" y="4444"/>
              <a:ext cx="2545080" cy="6838315"/>
            </a:xfrm>
            <a:custGeom>
              <a:avLst/>
              <a:gdLst/>
              <a:ahLst/>
              <a:cxnLst/>
              <a:rect l="l" t="t" r="r" b="b"/>
              <a:pathLst>
                <a:path w="2545079" h="6838315">
                  <a:moveTo>
                    <a:pt x="1321435" y="2283459"/>
                  </a:moveTo>
                  <a:lnTo>
                    <a:pt x="1271587" y="2291715"/>
                  </a:lnTo>
                  <a:lnTo>
                    <a:pt x="1226185" y="2312669"/>
                  </a:lnTo>
                  <a:lnTo>
                    <a:pt x="1187767" y="2345690"/>
                  </a:lnTo>
                  <a:lnTo>
                    <a:pt x="1159510" y="2389504"/>
                  </a:lnTo>
                  <a:lnTo>
                    <a:pt x="1159510" y="2390775"/>
                  </a:lnTo>
                  <a:lnTo>
                    <a:pt x="819150" y="3659187"/>
                  </a:lnTo>
                  <a:lnTo>
                    <a:pt x="0" y="6837045"/>
                  </a:lnTo>
                  <a:lnTo>
                    <a:pt x="6667" y="6837680"/>
                  </a:lnTo>
                  <a:lnTo>
                    <a:pt x="20955" y="6838314"/>
                  </a:lnTo>
                  <a:lnTo>
                    <a:pt x="26670" y="6838314"/>
                  </a:lnTo>
                  <a:lnTo>
                    <a:pt x="843365" y="3665219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4"/>
                  </a:lnTo>
                  <a:lnTo>
                    <a:pt x="1279842" y="2314575"/>
                  </a:lnTo>
                  <a:lnTo>
                    <a:pt x="1322705" y="2307907"/>
                  </a:lnTo>
                  <a:lnTo>
                    <a:pt x="1417637" y="2307907"/>
                  </a:lnTo>
                  <a:lnTo>
                    <a:pt x="1372870" y="2289492"/>
                  </a:lnTo>
                  <a:lnTo>
                    <a:pt x="1321435" y="2283459"/>
                  </a:lnTo>
                  <a:close/>
                </a:path>
                <a:path w="2545079" h="6838315">
                  <a:moveTo>
                    <a:pt x="1417637" y="2307907"/>
                  </a:moveTo>
                  <a:lnTo>
                    <a:pt x="1322705" y="2307907"/>
                  </a:lnTo>
                  <a:lnTo>
                    <a:pt x="1366837" y="2313622"/>
                  </a:lnTo>
                  <a:lnTo>
                    <a:pt x="1412557" y="2334259"/>
                  </a:lnTo>
                  <a:lnTo>
                    <a:pt x="1448435" y="2367279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979"/>
                  </a:lnTo>
                  <a:lnTo>
                    <a:pt x="1220152" y="3458209"/>
                  </a:lnTo>
                  <a:lnTo>
                    <a:pt x="1214120" y="3493769"/>
                  </a:lnTo>
                  <a:lnTo>
                    <a:pt x="1223010" y="3563937"/>
                  </a:lnTo>
                  <a:lnTo>
                    <a:pt x="1258570" y="3627119"/>
                  </a:lnTo>
                  <a:lnTo>
                    <a:pt x="1314767" y="3670300"/>
                  </a:lnTo>
                  <a:lnTo>
                    <a:pt x="1397635" y="3689667"/>
                  </a:lnTo>
                  <a:lnTo>
                    <a:pt x="1444625" y="3683000"/>
                  </a:lnTo>
                  <a:lnTo>
                    <a:pt x="1487805" y="3665219"/>
                  </a:lnTo>
                  <a:lnTo>
                    <a:pt x="1490662" y="3662997"/>
                  </a:lnTo>
                  <a:lnTo>
                    <a:pt x="1403985" y="3662997"/>
                  </a:lnTo>
                  <a:lnTo>
                    <a:pt x="1354137" y="3657917"/>
                  </a:lnTo>
                  <a:lnTo>
                    <a:pt x="1299210" y="3630612"/>
                  </a:lnTo>
                  <a:lnTo>
                    <a:pt x="1259205" y="3584575"/>
                  </a:lnTo>
                  <a:lnTo>
                    <a:pt x="1239202" y="3526472"/>
                  </a:lnTo>
                  <a:lnTo>
                    <a:pt x="1238567" y="3495675"/>
                  </a:lnTo>
                  <a:lnTo>
                    <a:pt x="1243965" y="3464559"/>
                  </a:lnTo>
                  <a:lnTo>
                    <a:pt x="1502092" y="2513329"/>
                  </a:lnTo>
                  <a:lnTo>
                    <a:pt x="1508442" y="2464434"/>
                  </a:lnTo>
                  <a:lnTo>
                    <a:pt x="1502092" y="2417444"/>
                  </a:lnTo>
                  <a:lnTo>
                    <a:pt x="1483995" y="2374265"/>
                  </a:lnTo>
                  <a:lnTo>
                    <a:pt x="1455737" y="2337117"/>
                  </a:lnTo>
                  <a:lnTo>
                    <a:pt x="1418272" y="2308225"/>
                  </a:lnTo>
                  <a:lnTo>
                    <a:pt x="1417637" y="2307907"/>
                  </a:lnTo>
                  <a:close/>
                </a:path>
                <a:path w="2545079" h="6838315">
                  <a:moveTo>
                    <a:pt x="2545079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792"/>
                  </a:lnTo>
                  <a:lnTo>
                    <a:pt x="1526540" y="3592512"/>
                  </a:lnTo>
                  <a:lnTo>
                    <a:pt x="1493520" y="3628390"/>
                  </a:lnTo>
                  <a:lnTo>
                    <a:pt x="1451610" y="3652519"/>
                  </a:lnTo>
                  <a:lnTo>
                    <a:pt x="1403985" y="3662997"/>
                  </a:lnTo>
                  <a:lnTo>
                    <a:pt x="1490662" y="3662997"/>
                  </a:lnTo>
                  <a:lnTo>
                    <a:pt x="1525270" y="3636962"/>
                  </a:lnTo>
                  <a:lnTo>
                    <a:pt x="1554162" y="3599497"/>
                  </a:lnTo>
                  <a:lnTo>
                    <a:pt x="1572895" y="3554412"/>
                  </a:lnTo>
                  <a:lnTo>
                    <a:pt x="1964690" y="2108834"/>
                  </a:lnTo>
                  <a:lnTo>
                    <a:pt x="2540000" y="16509"/>
                  </a:lnTo>
                  <a:lnTo>
                    <a:pt x="2543810" y="3809"/>
                  </a:lnTo>
                  <a:lnTo>
                    <a:pt x="25450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317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32" y="6167437"/>
            <a:ext cx="3293427" cy="6111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9769" y="2119312"/>
            <a:ext cx="325755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04" dirty="0">
                <a:solidFill>
                  <a:srgbClr val="FFB800"/>
                </a:solidFill>
              </a:rPr>
              <a:t>Σας</a:t>
            </a:r>
            <a:r>
              <a:rPr sz="3750" spc="130" dirty="0">
                <a:solidFill>
                  <a:srgbClr val="FFB800"/>
                </a:solidFill>
              </a:rPr>
              <a:t> </a:t>
            </a:r>
            <a:r>
              <a:rPr sz="3750" spc="229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49769" y="3338512"/>
            <a:ext cx="3314065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1305" cy="6838950"/>
            </a:xfrm>
            <a:custGeom>
              <a:avLst/>
              <a:gdLst/>
              <a:ahLst/>
              <a:cxnLst/>
              <a:rect l="l" t="t" r="r" b="b"/>
              <a:pathLst>
                <a:path w="5361305" h="6838950">
                  <a:moveTo>
                    <a:pt x="5360987" y="0"/>
                  </a:moveTo>
                  <a:lnTo>
                    <a:pt x="1922145" y="0"/>
                  </a:lnTo>
                  <a:lnTo>
                    <a:pt x="0" y="6838950"/>
                  </a:lnTo>
                  <a:lnTo>
                    <a:pt x="3438842" y="6838950"/>
                  </a:lnTo>
                  <a:lnTo>
                    <a:pt x="5360987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8375" y="0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332"/>
                  </a:moveTo>
                  <a:lnTo>
                    <a:pt x="1275397" y="2287587"/>
                  </a:lnTo>
                  <a:lnTo>
                    <a:pt x="1229995" y="2308542"/>
                  </a:lnTo>
                  <a:lnTo>
                    <a:pt x="1191577" y="2341879"/>
                  </a:lnTo>
                  <a:lnTo>
                    <a:pt x="1162685" y="2385695"/>
                  </a:lnTo>
                  <a:lnTo>
                    <a:pt x="1162685" y="2386965"/>
                  </a:lnTo>
                  <a:lnTo>
                    <a:pt x="821689" y="3659187"/>
                  </a:lnTo>
                  <a:lnTo>
                    <a:pt x="0" y="6845934"/>
                  </a:lnTo>
                  <a:lnTo>
                    <a:pt x="6667" y="6846887"/>
                  </a:lnTo>
                  <a:lnTo>
                    <a:pt x="20002" y="6847205"/>
                  </a:lnTo>
                  <a:lnTo>
                    <a:pt x="26670" y="6847205"/>
                  </a:lnTo>
                  <a:lnTo>
                    <a:pt x="845905" y="3665220"/>
                  </a:lnTo>
                  <a:lnTo>
                    <a:pt x="1186814" y="2394585"/>
                  </a:lnTo>
                  <a:lnTo>
                    <a:pt x="1211579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514" y="2303779"/>
                  </a:lnTo>
                  <a:lnTo>
                    <a:pt x="1421635" y="2303779"/>
                  </a:lnTo>
                  <a:lnTo>
                    <a:pt x="1377314" y="2285365"/>
                  </a:lnTo>
                  <a:lnTo>
                    <a:pt x="1325562" y="2279332"/>
                  </a:lnTo>
                  <a:close/>
                </a:path>
                <a:path w="2549525" h="6847205">
                  <a:moveTo>
                    <a:pt x="1421635" y="2303779"/>
                  </a:moveTo>
                  <a:lnTo>
                    <a:pt x="1326514" y="2303779"/>
                  </a:lnTo>
                  <a:lnTo>
                    <a:pt x="1370964" y="2309495"/>
                  </a:lnTo>
                  <a:lnTo>
                    <a:pt x="1416685" y="2330450"/>
                  </a:lnTo>
                  <a:lnTo>
                    <a:pt x="1452879" y="2363470"/>
                  </a:lnTo>
                  <a:lnTo>
                    <a:pt x="1477010" y="2405697"/>
                  </a:lnTo>
                  <a:lnTo>
                    <a:pt x="1487487" y="2453322"/>
                  </a:lnTo>
                  <a:lnTo>
                    <a:pt x="1482407" y="2503487"/>
                  </a:lnTo>
                  <a:lnTo>
                    <a:pt x="1223645" y="3457575"/>
                  </a:lnTo>
                  <a:lnTo>
                    <a:pt x="1217929" y="3493135"/>
                  </a:lnTo>
                  <a:lnTo>
                    <a:pt x="1226820" y="3563620"/>
                  </a:lnTo>
                  <a:lnTo>
                    <a:pt x="1262379" y="3626802"/>
                  </a:lnTo>
                  <a:lnTo>
                    <a:pt x="1318577" y="3670300"/>
                  </a:lnTo>
                  <a:lnTo>
                    <a:pt x="1401762" y="3689667"/>
                  </a:lnTo>
                  <a:lnTo>
                    <a:pt x="1449070" y="3683317"/>
                  </a:lnTo>
                  <a:lnTo>
                    <a:pt x="1492250" y="3665220"/>
                  </a:lnTo>
                  <a:lnTo>
                    <a:pt x="1495163" y="3662997"/>
                  </a:lnTo>
                  <a:lnTo>
                    <a:pt x="1408112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014" y="3584257"/>
                  </a:lnTo>
                  <a:lnTo>
                    <a:pt x="1243012" y="3526154"/>
                  </a:lnTo>
                  <a:lnTo>
                    <a:pt x="1242377" y="3495357"/>
                  </a:lnTo>
                  <a:lnTo>
                    <a:pt x="1247775" y="3463925"/>
                  </a:lnTo>
                  <a:lnTo>
                    <a:pt x="1506537" y="2509837"/>
                  </a:lnTo>
                  <a:lnTo>
                    <a:pt x="1512887" y="2460942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2400" y="2304097"/>
                  </a:lnTo>
                  <a:lnTo>
                    <a:pt x="1421635" y="2303779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6770"/>
                  </a:lnTo>
                  <a:lnTo>
                    <a:pt x="1552257" y="3546475"/>
                  </a:lnTo>
                  <a:lnTo>
                    <a:pt x="1531302" y="3592195"/>
                  </a:lnTo>
                  <a:lnTo>
                    <a:pt x="1497964" y="3628390"/>
                  </a:lnTo>
                  <a:lnTo>
                    <a:pt x="1456054" y="3652520"/>
                  </a:lnTo>
                  <a:lnTo>
                    <a:pt x="1408112" y="3662997"/>
                  </a:lnTo>
                  <a:lnTo>
                    <a:pt x="1495163" y="3662997"/>
                  </a:lnTo>
                  <a:lnTo>
                    <a:pt x="1529714" y="3636645"/>
                  </a:lnTo>
                  <a:lnTo>
                    <a:pt x="1558925" y="3599179"/>
                  </a:lnTo>
                  <a:lnTo>
                    <a:pt x="1577339" y="3554095"/>
                  </a:lnTo>
                  <a:lnTo>
                    <a:pt x="1970722" y="2104390"/>
                  </a:lnTo>
                  <a:lnTo>
                    <a:pt x="2547620" y="5715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5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754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2087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10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8359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290" y="3287395"/>
            <a:ext cx="3094990" cy="922019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000" spc="125" dirty="0">
                <a:latin typeface="Calibri"/>
                <a:cs typeface="Calibri"/>
              </a:rPr>
              <a:t>ΠΑΡΟΥΣ</a:t>
            </a:r>
            <a:r>
              <a:rPr lang="en-US" sz="1000" spc="125" dirty="0">
                <a:latin typeface="Calibri"/>
                <a:cs typeface="Calibri"/>
              </a:rPr>
              <a:t>I</a:t>
            </a:r>
            <a:r>
              <a:rPr sz="1000" spc="125" dirty="0">
                <a:latin typeface="Calibri"/>
                <a:cs typeface="Calibri"/>
              </a:rPr>
              <a:t>ΑΣΗ</a:t>
            </a:r>
            <a:r>
              <a:rPr sz="1000" spc="1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5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55" dirty="0">
                <a:latin typeface="Calibri"/>
                <a:cs typeface="Calibri"/>
              </a:rPr>
              <a:t>ABDELKADER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000" b="1" spc="55" dirty="0">
                <a:latin typeface="Calibri"/>
                <a:cs typeface="Calibri"/>
              </a:rPr>
              <a:t>AIT</a:t>
            </a:r>
            <a:r>
              <a:rPr sz="1000" b="1" spc="114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ΑΥΣΤΡΙΑΚ</a:t>
            </a:r>
            <a:r>
              <a:rPr lang="en-US" sz="1000" b="1" spc="90" dirty="0">
                <a:latin typeface="Calibri"/>
                <a:cs typeface="Calibri"/>
              </a:rPr>
              <a:t>O</a:t>
            </a:r>
            <a:r>
              <a:rPr sz="1000" b="1" spc="16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ΘΕΣΜΙΚΟ</a:t>
            </a:r>
            <a:r>
              <a:rPr sz="1000" b="1" spc="17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ΟΡΓΑΝΟ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ΤΕΧΝΟΛΟ</a:t>
            </a:r>
            <a:r>
              <a:rPr lang="el-GR" sz="1000" b="1" spc="90" dirty="0">
                <a:latin typeface="Calibri"/>
                <a:cs typeface="Calibri"/>
              </a:rPr>
              <a:t>Γ</a:t>
            </a:r>
            <a:r>
              <a:rPr lang="en-US" sz="1000" b="1" spc="90" dirty="0">
                <a:latin typeface="Calibri"/>
                <a:cs typeface="Calibri"/>
              </a:rPr>
              <a:t>I</a:t>
            </a:r>
            <a:r>
              <a:rPr sz="1000" b="1" spc="90" dirty="0">
                <a:latin typeface="Calibri"/>
                <a:cs typeface="Calibri"/>
              </a:rPr>
              <a:t>ΑΣ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7169784" marR="5080" indent="-1017905">
              <a:lnSpc>
                <a:spcPts val="2150"/>
              </a:lnSpc>
              <a:spcBef>
                <a:spcPts val="380"/>
              </a:spcBef>
            </a:pPr>
            <a:r>
              <a:rPr spc="165" dirty="0"/>
              <a:t>Προστασία</a:t>
            </a:r>
            <a:r>
              <a:rPr spc="180" dirty="0"/>
              <a:t> </a:t>
            </a:r>
            <a:r>
              <a:rPr spc="150" dirty="0"/>
              <a:t>δικτύου</a:t>
            </a:r>
            <a:r>
              <a:rPr spc="180" dirty="0"/>
              <a:t> </a:t>
            </a:r>
            <a:r>
              <a:rPr spc="120" dirty="0"/>
              <a:t>για</a:t>
            </a:r>
            <a:r>
              <a:rPr spc="155" dirty="0"/>
              <a:t> 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75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468745" y="1650365"/>
            <a:ext cx="437832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1745" marR="5080" indent="-124904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θα </a:t>
            </a:r>
            <a:r>
              <a:rPr sz="1000" b="1" spc="-2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χρησιμοποιηθούν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5822" y="2339975"/>
            <a:ext cx="5647055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τα 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4398645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76867"/>
            <a:ext cx="279527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0" dirty="0"/>
              <a:t>Προσομοιωτής GNS3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901054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24792" y="0"/>
            <a:ext cx="6629400" cy="6879590"/>
            <a:chOff x="5324792" y="0"/>
            <a:chExt cx="66294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4792" y="1753870"/>
              <a:ext cx="6629400" cy="37338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05547" y="677862"/>
            <a:ext cx="28162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4" dirty="0">
                <a:solidFill>
                  <a:srgbClr val="000000"/>
                </a:solidFill>
                <a:latin typeface="Calibri"/>
                <a:cs typeface="Calibri"/>
              </a:rPr>
              <a:t>Προσομοιωτής</a:t>
            </a:r>
            <a:r>
              <a:rPr sz="225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000000"/>
                </a:solidFill>
              </a:rPr>
              <a:t>GNS3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259" y="1418312"/>
            <a:ext cx="4716780" cy="123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05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85" dirty="0">
                <a:latin typeface="Calibri"/>
                <a:cs typeface="Calibri"/>
              </a:rPr>
              <a:t>Συσκευές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πεδίου</a:t>
            </a:r>
            <a:endParaRPr sz="1000">
              <a:latin typeface="Calibri"/>
              <a:cs typeface="Calibri"/>
            </a:endParaRPr>
          </a:p>
          <a:p>
            <a:pPr marL="396875" marR="5080" lvl="1" indent="-182880" algn="just">
              <a:lnSpc>
                <a:spcPct val="100000"/>
              </a:lnSpc>
              <a:spcBef>
                <a:spcPts val="825"/>
              </a:spcBef>
              <a:buSzPct val="160000"/>
              <a:buFont typeface="Arial"/>
              <a:buChar char="▪"/>
              <a:tabLst>
                <a:tab pos="396875" algn="l"/>
                <a:tab pos="1485900" algn="l"/>
                <a:tab pos="2094864" algn="l"/>
                <a:tab pos="3197225" algn="l"/>
                <a:tab pos="3711575" algn="l"/>
                <a:tab pos="4504690" algn="l"/>
              </a:tabLst>
            </a:pPr>
            <a:r>
              <a:rPr sz="1000" spc="85" dirty="0">
                <a:latin typeface="Calibri"/>
                <a:cs typeface="Calibri"/>
              </a:rPr>
              <a:t>Raspberry</a:t>
            </a:r>
            <a:r>
              <a:rPr sz="1000" spc="9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Pi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εκτελεί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ελαφρύ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Linux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(λειτουργικό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σύστημα </a:t>
            </a:r>
            <a:r>
              <a:rPr sz="1000" spc="10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ανοιχτού</a:t>
            </a:r>
            <a:r>
              <a:rPr sz="1000" spc="95" dirty="0">
                <a:latin typeface="Calibri"/>
                <a:cs typeface="Calibri"/>
              </a:rPr>
              <a:t> κώδικα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βασισμένο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στο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Unix)</a:t>
            </a:r>
            <a:r>
              <a:rPr sz="1000" spc="39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(client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(σύστημα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ή 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</a:t>
            </a:r>
            <a:r>
              <a:rPr sz="1000" spc="100" dirty="0">
                <a:latin typeface="Calibri"/>
                <a:cs typeface="Calibri"/>
              </a:rPr>
              <a:t>ρ</a:t>
            </a:r>
            <a:r>
              <a:rPr sz="1000" spc="90" dirty="0">
                <a:latin typeface="Calibri"/>
                <a:cs typeface="Calibri"/>
              </a:rPr>
              <a:t>όγ</a:t>
            </a:r>
            <a:r>
              <a:rPr sz="1000" spc="100" dirty="0">
                <a:latin typeface="Calibri"/>
                <a:cs typeface="Calibri"/>
              </a:rPr>
              <a:t>ρ</a:t>
            </a:r>
            <a:r>
              <a:rPr sz="1000" spc="105" dirty="0">
                <a:latin typeface="Calibri"/>
                <a:cs typeface="Calibri"/>
              </a:rPr>
              <a:t>αμμ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0" dirty="0">
                <a:latin typeface="Calibri"/>
                <a:cs typeface="Calibri"/>
              </a:rPr>
              <a:t>πο</a:t>
            </a:r>
            <a:r>
              <a:rPr sz="1000" spc="105" dirty="0">
                <a:latin typeface="Calibri"/>
                <a:cs typeface="Calibri"/>
              </a:rPr>
              <a:t>υ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85" dirty="0">
                <a:latin typeface="Calibri"/>
                <a:cs typeface="Calibri"/>
              </a:rPr>
              <a:t>ε</a:t>
            </a:r>
            <a:r>
              <a:rPr sz="1000" spc="105" dirty="0">
                <a:latin typeface="Calibri"/>
                <a:cs typeface="Calibri"/>
              </a:rPr>
              <a:t>π</a:t>
            </a:r>
            <a:r>
              <a:rPr sz="1000" spc="55" dirty="0">
                <a:latin typeface="Calibri"/>
                <a:cs typeface="Calibri"/>
              </a:rPr>
              <a:t>ι</a:t>
            </a:r>
            <a:r>
              <a:rPr sz="1000" spc="85" dirty="0">
                <a:latin typeface="Calibri"/>
                <a:cs typeface="Calibri"/>
              </a:rPr>
              <a:t>κ</a:t>
            </a:r>
            <a:r>
              <a:rPr sz="1000" spc="80" dirty="0">
                <a:latin typeface="Calibri"/>
                <a:cs typeface="Calibri"/>
              </a:rPr>
              <a:t>οι</a:t>
            </a:r>
            <a:r>
              <a:rPr sz="1000" spc="85" dirty="0">
                <a:latin typeface="Calibri"/>
                <a:cs typeface="Calibri"/>
              </a:rPr>
              <a:t>ν</a:t>
            </a:r>
            <a:r>
              <a:rPr sz="1000" spc="140" dirty="0">
                <a:latin typeface="Calibri"/>
                <a:cs typeface="Calibri"/>
              </a:rPr>
              <a:t>ω</a:t>
            </a:r>
            <a:r>
              <a:rPr sz="1000" spc="85" dirty="0">
                <a:latin typeface="Calibri"/>
                <a:cs typeface="Calibri"/>
              </a:rPr>
              <a:t>νε</a:t>
            </a:r>
            <a:r>
              <a:rPr sz="1000" spc="55" dirty="0">
                <a:latin typeface="Calibri"/>
                <a:cs typeface="Calibri"/>
              </a:rPr>
              <a:t>ί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5" dirty="0">
                <a:latin typeface="Calibri"/>
                <a:cs typeface="Calibri"/>
              </a:rPr>
              <a:t>μ</a:t>
            </a:r>
            <a:r>
              <a:rPr sz="1000" spc="90" dirty="0">
                <a:latin typeface="Calibri"/>
                <a:cs typeface="Calibri"/>
              </a:rPr>
              <a:t>ε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70" dirty="0">
                <a:latin typeface="Calibri"/>
                <a:cs typeface="Calibri"/>
              </a:rPr>
              <a:t>s</a:t>
            </a:r>
            <a:r>
              <a:rPr sz="1000" spc="95" dirty="0">
                <a:latin typeface="Calibri"/>
                <a:cs typeface="Calibri"/>
              </a:rPr>
              <a:t>e</a:t>
            </a:r>
            <a:r>
              <a:rPr sz="1000" spc="70" dirty="0">
                <a:latin typeface="Calibri"/>
                <a:cs typeface="Calibri"/>
              </a:rPr>
              <a:t>r</a:t>
            </a:r>
            <a:r>
              <a:rPr sz="1000" spc="90" dirty="0">
                <a:latin typeface="Calibri"/>
                <a:cs typeface="Calibri"/>
              </a:rPr>
              <a:t>v</a:t>
            </a:r>
            <a:r>
              <a:rPr sz="1000" spc="95" dirty="0">
                <a:latin typeface="Calibri"/>
                <a:cs typeface="Calibri"/>
              </a:rPr>
              <a:t>e</a:t>
            </a:r>
            <a:r>
              <a:rPr sz="1000" spc="65" dirty="0">
                <a:latin typeface="Calibri"/>
                <a:cs typeface="Calibri"/>
              </a:rPr>
              <a:t>r</a:t>
            </a:r>
            <a:r>
              <a:rPr sz="1000" spc="60" dirty="0">
                <a:latin typeface="Calibri"/>
                <a:cs typeface="Calibri"/>
              </a:rPr>
              <a:t>)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65" dirty="0">
                <a:latin typeface="Calibri"/>
                <a:cs typeface="Calibri"/>
              </a:rPr>
              <a:t>και  </a:t>
            </a:r>
            <a:r>
              <a:rPr sz="1000" spc="90" dirty="0">
                <a:latin typeface="Calibri"/>
                <a:cs typeface="Calibri"/>
              </a:rPr>
              <a:t>εξυπηρετητής/εξυπηρετητής)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για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μετάδοση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δεδομένων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μέσω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των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πρωτοκόλλων</a:t>
            </a:r>
            <a:r>
              <a:rPr sz="1000" spc="10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επικοινωνίας</a:t>
            </a:r>
            <a:r>
              <a:rPr sz="1000" spc="90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ModBus</a:t>
            </a:r>
            <a:r>
              <a:rPr sz="1000" spc="114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χρησιμοποιώντας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το </a:t>
            </a:r>
            <a:r>
              <a:rPr sz="1000" spc="95" dirty="0">
                <a:latin typeface="Calibri"/>
                <a:cs typeface="Calibri"/>
              </a:rPr>
              <a:t> pyModbusTCP.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259" y="3181627"/>
            <a:ext cx="4631690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65" dirty="0">
                <a:latin typeface="Calibri"/>
                <a:cs typeface="Calibri"/>
              </a:rPr>
              <a:t>Τομέας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διαχείρισης</a:t>
            </a:r>
            <a:endParaRPr sz="100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Συσκευή διαχείρισης δικτύου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για την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της δικτυακής κίνησης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με χρήση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Linux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Wazuh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Server: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Οι σχετικές λεπτομέρειες θα αναλυθούν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σε επόμενη ενότητα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56259" y="4787543"/>
            <a:ext cx="4714240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75" dirty="0">
                <a:latin typeface="Calibri"/>
                <a:cs typeface="Calibri"/>
              </a:rPr>
              <a:t>Κακόβουλο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περιεχόμενο</a:t>
            </a:r>
            <a:endParaRPr sz="1000">
              <a:latin typeface="Calibri"/>
              <a:cs typeface="Calibri"/>
            </a:endParaRPr>
          </a:p>
          <a:p>
            <a:pPr marL="396875" marR="5080" lvl="1" indent="-182880" algn="just">
              <a:lnSpc>
                <a:spcPct val="100000"/>
              </a:lnSpc>
              <a:spcBef>
                <a:spcPts val="830"/>
              </a:spcBef>
              <a:buSzPct val="160000"/>
              <a:buFont typeface="Arial"/>
              <a:buChar char="▪"/>
              <a:tabLst>
                <a:tab pos="396875" algn="l"/>
              </a:tabLst>
            </a:pPr>
            <a:r>
              <a:rPr sz="1000" spc="75" dirty="0">
                <a:latin typeface="Calibri"/>
                <a:cs typeface="Calibri"/>
              </a:rPr>
              <a:t>Το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Linux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χρησιμοποιηθεί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65" dirty="0">
                <a:latin typeface="Calibri"/>
                <a:cs typeface="Calibri"/>
              </a:rPr>
              <a:t> την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προσομοίωση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διαφόρων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κακόβουλων </a:t>
            </a:r>
            <a:r>
              <a:rPr sz="1000" spc="70" dirty="0">
                <a:latin typeface="Calibri"/>
                <a:cs typeface="Calibri"/>
              </a:rPr>
              <a:t>δραστηριοτήτων </a:t>
            </a:r>
            <a:r>
              <a:rPr sz="1000" spc="75" dirty="0">
                <a:latin typeface="Calibri"/>
                <a:cs typeface="Calibri"/>
              </a:rPr>
              <a:t>που </a:t>
            </a:r>
            <a:r>
              <a:rPr sz="1000" spc="70" dirty="0">
                <a:latin typeface="Calibri"/>
                <a:cs typeface="Calibri"/>
              </a:rPr>
              <a:t>στοχεύουν συσκευές </a:t>
            </a:r>
            <a:r>
              <a:rPr sz="1000" spc="65" dirty="0">
                <a:latin typeface="Calibri"/>
                <a:cs typeface="Calibri"/>
              </a:rPr>
              <a:t>εντός </a:t>
            </a:r>
            <a:r>
              <a:rPr sz="1000" spc="70" dirty="0">
                <a:latin typeface="Calibri"/>
                <a:cs typeface="Calibri"/>
              </a:rPr>
              <a:t>αυτού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κλειστού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44897" y="5664200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-4444" y="5936932"/>
            <a:ext cx="561086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|Ξεκινώντας</a:t>
            </a: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με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τ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ο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GNS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3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XML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(Extensible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Markup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Language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-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δομημένη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μορφή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ανταλλαγής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δεδομένωνn)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DeepL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(λογισμικό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μηχανικής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μετάφρα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σης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βασισμένο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σtην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ΤΝ</a:t>
            </a:r>
            <a:r>
              <a:rPr sz="550" spc="45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96380" y="0"/>
            <a:ext cx="5469890" cy="6878955"/>
            <a:chOff x="6596380" y="0"/>
            <a:chExt cx="54698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6380" y="1460500"/>
              <a:ext cx="5469889" cy="47358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91960" y="1656080"/>
              <a:ext cx="4892040" cy="415797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48309"/>
            <a:ext cx="53162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15" dirty="0">
                <a:solidFill>
                  <a:srgbClr val="000000"/>
                </a:solidFill>
              </a:rPr>
              <a:t> </a:t>
            </a:r>
            <a:r>
              <a:rPr sz="2250" spc="140" dirty="0">
                <a:solidFill>
                  <a:srgbClr val="000000"/>
                </a:solidFill>
              </a:rPr>
              <a:t>του</a:t>
            </a:r>
            <a:r>
              <a:rPr sz="2250" spc="17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διακομιστή/Εξυπηρετητή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812165" y="1582102"/>
            <a:ext cx="19469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0" dirty="0">
                <a:latin typeface="Calibri"/>
                <a:cs typeface="Calibri"/>
              </a:rPr>
              <a:t>Πατήστε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το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κουμπί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εκκίνησης.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2130" y="477255"/>
            <a:ext cx="3528695" cy="4965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8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0" dirty="0">
                <a:latin typeface="Calibri"/>
                <a:cs typeface="Calibri"/>
              </a:rPr>
              <a:t>Εισάγετε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χρήστη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τον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κωδικό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πρόσβασης.</a:t>
            </a:r>
            <a:endParaRPr sz="11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προεπιλογή: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39330" y="1025048"/>
            <a:ext cx="1670050" cy="4997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9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50" dirty="0">
                <a:latin typeface="Calibri"/>
                <a:cs typeface="Calibri"/>
              </a:rPr>
              <a:t>Χρήστης: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wazuh-user</a:t>
            </a:r>
            <a:endParaRPr sz="11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5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50" dirty="0">
                <a:latin typeface="Calibri"/>
                <a:cs typeface="Calibri"/>
              </a:rPr>
              <a:t>Κωδικός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πρόσβασης: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4230" y="2259647"/>
            <a:ext cx="34601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Περιμένετε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μέχρι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φτάσετε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οθόνη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σύνδεσης</a:t>
            </a:r>
            <a:r>
              <a:rPr sz="1100" spc="75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21830" y="5974714"/>
            <a:ext cx="33820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7415" marR="5080" indent="-894715">
              <a:lnSpc>
                <a:spcPct val="1182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διακομιστής/εξυπηρετητής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Wazuh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έχει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επιτυχώς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εγκατεστημένο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ξεκινήσει.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3937" y="6265558"/>
            <a:ext cx="128270" cy="1346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700" spc="30" dirty="0">
                <a:latin typeface="Calibri"/>
                <a:cs typeface="Calibri"/>
              </a:rPr>
              <a:t>1</a:t>
            </a:r>
            <a:r>
              <a:rPr sz="700" spc="60" dirty="0">
                <a:latin typeface="Calibri"/>
                <a:cs typeface="Calibri"/>
              </a:rPr>
              <a:t>1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7822" y="2464117"/>
            <a:ext cx="6128385" cy="4384040"/>
            <a:chOff x="357822" y="2464117"/>
            <a:chExt cx="6128385" cy="438404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822" y="2464117"/>
              <a:ext cx="6128067" cy="43840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682" y="2613977"/>
              <a:ext cx="5641340" cy="4030979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572827" y="1384617"/>
            <a:ext cx="815975" cy="744855"/>
            <a:chOff x="3572827" y="1384617"/>
            <a:chExt cx="815975" cy="74485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72827" y="1384617"/>
              <a:ext cx="815657" cy="74485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27120" y="1434465"/>
              <a:ext cx="657860" cy="59182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08070" y="1415415"/>
              <a:ext cx="695960" cy="629920"/>
            </a:xfrm>
            <a:custGeom>
              <a:avLst/>
              <a:gdLst/>
              <a:ahLst/>
              <a:cxnLst/>
              <a:rect l="l" t="t" r="r" b="b"/>
              <a:pathLst>
                <a:path w="695960" h="629919">
                  <a:moveTo>
                    <a:pt x="0" y="629920"/>
                  </a:moveTo>
                  <a:lnTo>
                    <a:pt x="695959" y="629920"/>
                  </a:lnTo>
                  <a:lnTo>
                    <a:pt x="695959" y="0"/>
                  </a:lnTo>
                  <a:lnTo>
                    <a:pt x="0" y="0"/>
                  </a:lnTo>
                  <a:lnTo>
                    <a:pt x="0" y="62992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30" dirty="0">
                <a:solidFill>
                  <a:srgbClr val="FFB800"/>
                </a:solidFill>
              </a:rPr>
              <a:t>hping3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5084" y="0"/>
            <a:ext cx="7066915" cy="6858000"/>
            <a:chOff x="5125084" y="0"/>
            <a:chExt cx="706691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5084" y="1322705"/>
              <a:ext cx="2877185" cy="287718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56972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>
                <a:solidFill>
                  <a:srgbClr val="000000"/>
                </a:solidFill>
              </a:rPr>
              <a:t>DoS: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DoS: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Επίθεση</a:t>
            </a:r>
            <a:r>
              <a:rPr spc="150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άρνησης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85" dirty="0">
                <a:solidFill>
                  <a:srgbClr val="000000"/>
                </a:solidFill>
              </a:rPr>
              <a:t>παροχής</a:t>
            </a:r>
            <a:r>
              <a:rPr spc="105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υπηρεσιών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41069" y="1287145"/>
            <a:ext cx="2969260" cy="77152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1889"/>
              </a:lnSpc>
              <a:spcBef>
                <a:spcPts val="335"/>
              </a:spcBef>
            </a:pPr>
            <a:r>
              <a:rPr sz="1750" spc="150" dirty="0">
                <a:latin typeface="Times New Roman"/>
                <a:cs typeface="Times New Roman"/>
              </a:rPr>
              <a:t>Αποστολή</a:t>
            </a:r>
            <a:r>
              <a:rPr sz="1750" spc="170" dirty="0">
                <a:latin typeface="Times New Roman"/>
                <a:cs typeface="Times New Roman"/>
              </a:rPr>
              <a:t> </a:t>
            </a:r>
            <a:r>
              <a:rPr sz="1750" spc="140" dirty="0">
                <a:latin typeface="Times New Roman"/>
                <a:cs typeface="Times New Roman"/>
              </a:rPr>
              <a:t>πολλών</a:t>
            </a:r>
            <a:r>
              <a:rPr sz="1750" spc="160" dirty="0">
                <a:latin typeface="Times New Roman"/>
                <a:cs typeface="Times New Roman"/>
              </a:rPr>
              <a:t> </a:t>
            </a:r>
            <a:r>
              <a:rPr sz="1750" spc="145" dirty="0">
                <a:latin typeface="Times New Roman"/>
                <a:cs typeface="Times New Roman"/>
              </a:rPr>
              <a:t>πακέτων </a:t>
            </a:r>
            <a:r>
              <a:rPr sz="1750" spc="-420" dirty="0">
                <a:latin typeface="Times New Roman"/>
                <a:cs typeface="Times New Roman"/>
              </a:rPr>
              <a:t> </a:t>
            </a:r>
            <a:r>
              <a:rPr sz="1750" spc="145" dirty="0">
                <a:latin typeface="Times New Roman"/>
                <a:cs typeface="Times New Roman"/>
              </a:rPr>
              <a:t>δεδομένων </a:t>
            </a:r>
            <a:r>
              <a:rPr sz="1750" spc="80" dirty="0">
                <a:latin typeface="Times New Roman"/>
                <a:cs typeface="Times New Roman"/>
              </a:rPr>
              <a:t>στο </a:t>
            </a:r>
            <a:r>
              <a:rPr sz="1750" spc="140" dirty="0">
                <a:latin typeface="Times New Roman"/>
                <a:cs typeface="Times New Roman"/>
              </a:rPr>
              <a:t>μηχάνημα- </a:t>
            </a:r>
            <a:r>
              <a:rPr sz="1750" spc="145" dirty="0">
                <a:latin typeface="Times New Roman"/>
                <a:cs typeface="Times New Roman"/>
              </a:rPr>
              <a:t> </a:t>
            </a:r>
            <a:r>
              <a:rPr sz="1750" spc="135" dirty="0">
                <a:latin typeface="Times New Roman"/>
                <a:cs typeface="Times New Roman"/>
              </a:rPr>
              <a:t>στόχο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9945" y="3850322"/>
            <a:ext cx="6461760" cy="135699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750" b="1" spc="114" dirty="0">
                <a:latin typeface="Calibri"/>
                <a:cs typeface="Calibri"/>
              </a:rPr>
              <a:t>Hping</a:t>
            </a:r>
            <a:r>
              <a:rPr sz="750" b="1" spc="-95" dirty="0">
                <a:latin typeface="Calibri"/>
                <a:cs typeface="Calibri"/>
              </a:rPr>
              <a:t> </a:t>
            </a:r>
            <a:r>
              <a:rPr sz="750" b="1" spc="55" dirty="0">
                <a:latin typeface="Calibri"/>
                <a:cs typeface="Calibri"/>
              </a:rPr>
              <a:t>3</a:t>
            </a:r>
            <a:r>
              <a:rPr sz="750" b="1" spc="-95" dirty="0">
                <a:latin typeface="Calibri"/>
                <a:cs typeface="Calibri"/>
              </a:rPr>
              <a:t> </a:t>
            </a:r>
            <a:r>
              <a:rPr sz="750" b="1" spc="30" dirty="0">
                <a:latin typeface="Calibri"/>
                <a:cs typeface="Calibri"/>
              </a:rPr>
              <a:t>:</a:t>
            </a:r>
            <a:r>
              <a:rPr sz="750" b="1" spc="19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Το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hping3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είναι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ένα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εργαλείο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δικτύου</a:t>
            </a:r>
            <a:r>
              <a:rPr sz="750" spc="170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που</a:t>
            </a:r>
            <a:r>
              <a:rPr sz="750" spc="145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μπορεί</a:t>
            </a:r>
            <a:r>
              <a:rPr sz="750" spc="15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να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στέλνει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προσαρμοσμένα</a:t>
            </a:r>
            <a:r>
              <a:rPr sz="750" spc="17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ICMP/</a:t>
            </a:r>
            <a:r>
              <a:rPr sz="750" spc="-9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UDP/</a:t>
            </a:r>
            <a:r>
              <a:rPr sz="750" spc="-100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TCP</a:t>
            </a:r>
            <a:endParaRPr sz="75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  <a:spcBef>
                <a:spcPts val="170"/>
              </a:spcBef>
            </a:pPr>
            <a:r>
              <a:rPr sz="750" spc="114" dirty="0">
                <a:latin typeface="Calibri"/>
                <a:cs typeface="Calibri"/>
              </a:rPr>
              <a:t>πακέτα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δεδομένων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και</a:t>
            </a:r>
            <a:r>
              <a:rPr sz="750" spc="14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να</a:t>
            </a:r>
            <a:r>
              <a:rPr sz="750" spc="2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εμφανίζει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τις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απαντήσεις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του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στόχου,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όπως</a:t>
            </a:r>
            <a:r>
              <a:rPr sz="750" spc="140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κάνει</a:t>
            </a:r>
            <a:r>
              <a:rPr sz="750" spc="160" dirty="0">
                <a:latin typeface="Calibri"/>
                <a:cs typeface="Calibri"/>
              </a:rPr>
              <a:t> </a:t>
            </a:r>
            <a:r>
              <a:rPr sz="750" spc="80" dirty="0">
                <a:latin typeface="Calibri"/>
                <a:cs typeface="Calibri"/>
              </a:rPr>
              <a:t>το</a:t>
            </a:r>
            <a:r>
              <a:rPr sz="750" spc="160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ping</a:t>
            </a:r>
            <a:r>
              <a:rPr sz="750" spc="16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με</a:t>
            </a:r>
            <a:r>
              <a:rPr sz="750" spc="16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τις</a:t>
            </a:r>
            <a:r>
              <a:rPr sz="750" spc="19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απαντήσεις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ICMP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30" dirty="0">
                <a:latin typeface="Calibri"/>
                <a:cs typeface="Calibri"/>
              </a:rPr>
              <a:t>(</a:t>
            </a:r>
            <a:r>
              <a:rPr sz="750" spc="-10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Internet </a:t>
            </a:r>
            <a:r>
              <a:rPr sz="750" spc="114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Control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Message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Protocol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35" dirty="0">
                <a:latin typeface="Calibri"/>
                <a:cs typeface="Calibri"/>
              </a:rPr>
              <a:t>-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Πρωτόκολλο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επικοινωνίας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δικτύων).</a:t>
            </a:r>
            <a:r>
              <a:rPr sz="750" spc="19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Χειρίζεται</a:t>
            </a:r>
            <a:r>
              <a:rPr sz="750" spc="195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τον</a:t>
            </a:r>
            <a:r>
              <a:rPr sz="750" spc="204" dirty="0">
                <a:latin typeface="Calibri"/>
                <a:cs typeface="Calibri"/>
              </a:rPr>
              <a:t> </a:t>
            </a:r>
            <a:r>
              <a:rPr sz="750" spc="130" dirty="0">
                <a:latin typeface="Calibri"/>
                <a:cs typeface="Calibri"/>
              </a:rPr>
              <a:t>κατακερματισμό</a:t>
            </a:r>
            <a:r>
              <a:rPr sz="750" spc="200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και</a:t>
            </a:r>
            <a:r>
              <a:rPr sz="750" spc="145" dirty="0">
                <a:latin typeface="Calibri"/>
                <a:cs typeface="Calibri"/>
              </a:rPr>
              <a:t> </a:t>
            </a:r>
            <a:r>
              <a:rPr sz="750" spc="80" dirty="0">
                <a:latin typeface="Calibri"/>
                <a:cs typeface="Calibri"/>
              </a:rPr>
              <a:t>το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αυθαίρετο</a:t>
            </a:r>
            <a:r>
              <a:rPr sz="750" spc="19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σώμα </a:t>
            </a:r>
            <a:r>
              <a:rPr sz="750" spc="-155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και</a:t>
            </a:r>
            <a:r>
              <a:rPr sz="750" spc="13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μέγεθος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πακέτων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δεδομένων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και</a:t>
            </a:r>
            <a:r>
              <a:rPr sz="750" spc="160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μπορεί</a:t>
            </a:r>
            <a:r>
              <a:rPr sz="750" spc="145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να</a:t>
            </a:r>
            <a:endParaRPr sz="750" dirty="0">
              <a:latin typeface="Calibri"/>
              <a:cs typeface="Calibri"/>
            </a:endParaRPr>
          </a:p>
          <a:p>
            <a:pPr marL="12700" marR="662940">
              <a:lnSpc>
                <a:spcPts val="800"/>
              </a:lnSpc>
              <a:spcBef>
                <a:spcPts val="15"/>
              </a:spcBef>
            </a:pPr>
            <a:r>
              <a:rPr sz="750" spc="55" dirty="0">
                <a:latin typeface="Calibri"/>
                <a:cs typeface="Calibri"/>
              </a:rPr>
              <a:t>να </a:t>
            </a:r>
            <a:r>
              <a:rPr sz="750" spc="110" dirty="0">
                <a:latin typeface="Calibri"/>
                <a:cs typeface="Calibri"/>
              </a:rPr>
              <a:t>χρησιμοποιηθεί </a:t>
            </a:r>
            <a:r>
              <a:rPr sz="750" spc="45" dirty="0">
                <a:latin typeface="Calibri"/>
                <a:cs typeface="Calibri"/>
              </a:rPr>
              <a:t>για </a:t>
            </a:r>
            <a:r>
              <a:rPr sz="750" spc="85" dirty="0">
                <a:latin typeface="Calibri"/>
                <a:cs typeface="Calibri"/>
              </a:rPr>
              <a:t>τη</a:t>
            </a:r>
            <a:r>
              <a:rPr sz="750" spc="9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μεταφορά </a:t>
            </a:r>
            <a:r>
              <a:rPr sz="750" spc="114" dirty="0">
                <a:latin typeface="Calibri"/>
                <a:cs typeface="Calibri"/>
              </a:rPr>
              <a:t>αρχείων </a:t>
            </a:r>
            <a:r>
              <a:rPr sz="750" spc="90" dirty="0">
                <a:latin typeface="Calibri"/>
                <a:cs typeface="Calibri"/>
              </a:rPr>
              <a:t>με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υποστηριζόμενα </a:t>
            </a:r>
            <a:r>
              <a:rPr sz="750" spc="125" dirty="0">
                <a:latin typeface="Calibri"/>
                <a:cs typeface="Calibri"/>
              </a:rPr>
              <a:t>πρωτόκολλα. </a:t>
            </a:r>
            <a:r>
              <a:rPr sz="750" spc="114" dirty="0">
                <a:latin typeface="Calibri"/>
                <a:cs typeface="Calibri"/>
              </a:rPr>
              <a:t>Χρησιμοποιώντας </a:t>
            </a:r>
            <a:r>
              <a:rPr sz="750" spc="85" dirty="0">
                <a:latin typeface="Calibri"/>
                <a:cs typeface="Calibri"/>
              </a:rPr>
              <a:t>το</a:t>
            </a:r>
            <a:r>
              <a:rPr sz="750" spc="9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hping3, </a:t>
            </a:r>
            <a:r>
              <a:rPr sz="750" spc="114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μπορείτε</a:t>
            </a:r>
            <a:r>
              <a:rPr sz="750" spc="140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να</a:t>
            </a:r>
            <a:r>
              <a:rPr sz="750" spc="150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δοκιμάσετε</a:t>
            </a:r>
            <a:r>
              <a:rPr sz="750" spc="160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του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τείχους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30" dirty="0">
                <a:latin typeface="Calibri"/>
                <a:cs typeface="Calibri"/>
              </a:rPr>
              <a:t>(</a:t>
            </a:r>
            <a:r>
              <a:rPr sz="750" spc="-9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ηλεκτρονικής</a:t>
            </a:r>
            <a:r>
              <a:rPr sz="750" spc="19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προστασίας,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να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125" dirty="0">
                <a:latin typeface="Calibri"/>
                <a:cs typeface="Calibri"/>
              </a:rPr>
              <a:t>αποδώσετε</a:t>
            </a:r>
            <a:r>
              <a:rPr sz="750" spc="20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σάρωση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θύρας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spoofed),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να </a:t>
            </a:r>
            <a:r>
              <a:rPr sz="750" spc="-15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δοκιμάσετε</a:t>
            </a:r>
            <a:r>
              <a:rPr sz="750" spc="150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το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δίκτυο</a:t>
            </a:r>
            <a:endParaRPr sz="750" dirty="0">
              <a:latin typeface="Calibri"/>
              <a:cs typeface="Calibri"/>
            </a:endParaRPr>
          </a:p>
          <a:p>
            <a:pPr marL="12700" marR="1143635">
              <a:lnSpc>
                <a:spcPct val="96800"/>
              </a:lnSpc>
              <a:spcBef>
                <a:spcPts val="305"/>
              </a:spcBef>
            </a:pPr>
            <a:r>
              <a:rPr sz="750" spc="120" dirty="0">
                <a:latin typeface="Calibri"/>
                <a:cs typeface="Calibri"/>
              </a:rPr>
              <a:t>επίδοση</a:t>
            </a:r>
            <a:r>
              <a:rPr sz="750" spc="125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με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τη</a:t>
            </a:r>
            <a:r>
              <a:rPr sz="750" spc="9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χρήση  </a:t>
            </a:r>
            <a:r>
              <a:rPr sz="750" spc="125" dirty="0">
                <a:latin typeface="Calibri"/>
                <a:cs typeface="Calibri"/>
              </a:rPr>
              <a:t>διαφορετικών  πρωτοκόλλων,  ανακάλυψη </a:t>
            </a:r>
            <a:r>
              <a:rPr sz="750" spc="110" dirty="0">
                <a:latin typeface="Calibri"/>
                <a:cs typeface="Calibri"/>
              </a:rPr>
              <a:t>MTU </a:t>
            </a:r>
            <a:r>
              <a:rPr sz="750" spc="90" dirty="0">
                <a:latin typeface="Calibri"/>
                <a:cs typeface="Calibri"/>
              </a:rPr>
              <a:t>διαδρομής,  </a:t>
            </a:r>
            <a:r>
              <a:rPr sz="750" spc="120" dirty="0">
                <a:latin typeface="Calibri"/>
                <a:cs typeface="Calibri"/>
              </a:rPr>
              <a:t>εκτέλεση </a:t>
            </a:r>
            <a:r>
              <a:rPr sz="750" spc="125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ενέργειες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όπως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80" dirty="0">
                <a:latin typeface="Calibri"/>
                <a:cs typeface="Calibri"/>
              </a:rPr>
              <a:t>το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traceroute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κάτω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από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διαφορετικά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25" dirty="0">
                <a:latin typeface="Calibri"/>
                <a:cs typeface="Calibri"/>
              </a:rPr>
              <a:t>πρωτόκολλα,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130" dirty="0">
                <a:latin typeface="Calibri"/>
                <a:cs typeface="Calibri"/>
              </a:rPr>
              <a:t>αποτυπώματα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απομακρυσμένων </a:t>
            </a:r>
            <a:r>
              <a:rPr sz="750" spc="-15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λειτουργικών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συστημάτων,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έλεγχοι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TCP/</a:t>
            </a:r>
            <a:r>
              <a:rPr sz="750" spc="-95" dirty="0">
                <a:latin typeface="Calibri"/>
                <a:cs typeface="Calibri"/>
              </a:rPr>
              <a:t> </a:t>
            </a:r>
            <a:r>
              <a:rPr sz="750" spc="80" dirty="0">
                <a:latin typeface="Calibri"/>
                <a:cs typeface="Calibri"/>
              </a:rPr>
              <a:t>IP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stacks,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75" dirty="0">
                <a:latin typeface="Calibri"/>
                <a:cs typeface="Calibri"/>
              </a:rPr>
              <a:t>κ.</a:t>
            </a:r>
            <a:r>
              <a:rPr sz="750" spc="-95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λπ.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Το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hping3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μπορεί</a:t>
            </a:r>
            <a:r>
              <a:rPr sz="750" spc="145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να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10" dirty="0">
                <a:latin typeface="Calibri"/>
                <a:cs typeface="Calibri"/>
              </a:rPr>
              <a:t>εκτελέσει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σενάρια</a:t>
            </a:r>
            <a:endParaRPr sz="750" dirty="0">
              <a:latin typeface="Calibri"/>
              <a:cs typeface="Calibri"/>
            </a:endParaRPr>
          </a:p>
          <a:p>
            <a:pPr marL="12700" marR="593090">
              <a:lnSpc>
                <a:spcPts val="810"/>
              </a:lnSpc>
              <a:spcBef>
                <a:spcPts val="15"/>
              </a:spcBef>
            </a:pPr>
            <a:r>
              <a:rPr sz="750" spc="50" dirty="0">
                <a:latin typeface="Calibri"/>
                <a:cs typeface="Calibri"/>
              </a:rPr>
              <a:t>χρησιμοποιώντας</a:t>
            </a:r>
            <a:r>
              <a:rPr sz="750" spc="2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τη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γλώσσα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TCL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30" dirty="0">
                <a:latin typeface="Calibri"/>
                <a:cs typeface="Calibri"/>
              </a:rPr>
              <a:t>(</a:t>
            </a:r>
            <a:r>
              <a:rPr sz="750" spc="-85" dirty="0">
                <a:latin typeface="Calibri"/>
                <a:cs typeface="Calibri"/>
              </a:rPr>
              <a:t> </a:t>
            </a:r>
            <a:r>
              <a:rPr sz="750" spc="105" dirty="0">
                <a:latin typeface="Calibri"/>
                <a:cs typeface="Calibri"/>
              </a:rPr>
              <a:t>Tool</a:t>
            </a:r>
            <a:r>
              <a:rPr sz="750" spc="185" dirty="0">
                <a:latin typeface="Calibri"/>
                <a:cs typeface="Calibri"/>
              </a:rPr>
              <a:t> </a:t>
            </a:r>
            <a:r>
              <a:rPr sz="750" spc="130" dirty="0">
                <a:latin typeface="Calibri"/>
                <a:cs typeface="Calibri"/>
              </a:rPr>
              <a:t>Command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Language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35" dirty="0">
                <a:latin typeface="Calibri"/>
                <a:cs typeface="Calibri"/>
              </a:rPr>
              <a:t>-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γλώσσα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95" dirty="0">
                <a:latin typeface="Calibri"/>
                <a:cs typeface="Calibri"/>
              </a:rPr>
              <a:t>scripting</a:t>
            </a:r>
            <a:r>
              <a:rPr sz="750" spc="155" dirty="0">
                <a:latin typeface="Calibri"/>
                <a:cs typeface="Calibri"/>
              </a:rPr>
              <a:t> </a:t>
            </a:r>
            <a:r>
              <a:rPr sz="750" spc="85" dirty="0">
                <a:latin typeface="Calibri"/>
                <a:cs typeface="Calibri"/>
              </a:rPr>
              <a:t>για</a:t>
            </a:r>
            <a:r>
              <a:rPr sz="750" spc="150" dirty="0">
                <a:latin typeface="Calibri"/>
                <a:cs typeface="Calibri"/>
              </a:rPr>
              <a:t> </a:t>
            </a:r>
            <a:r>
              <a:rPr sz="750" spc="120" dirty="0">
                <a:latin typeface="Calibri"/>
                <a:cs typeface="Calibri"/>
              </a:rPr>
              <a:t>αυτοματοποίηση</a:t>
            </a:r>
            <a:r>
              <a:rPr sz="750" spc="175" dirty="0">
                <a:latin typeface="Calibri"/>
                <a:cs typeface="Calibri"/>
              </a:rPr>
              <a:t> </a:t>
            </a:r>
            <a:r>
              <a:rPr sz="750" spc="114" dirty="0">
                <a:latin typeface="Calibri"/>
                <a:cs typeface="Calibri"/>
              </a:rPr>
              <a:t>εργασιών</a:t>
            </a:r>
            <a:r>
              <a:rPr sz="750" spc="180" dirty="0">
                <a:latin typeface="Calibri"/>
                <a:cs typeface="Calibri"/>
              </a:rPr>
              <a:t> </a:t>
            </a:r>
            <a:r>
              <a:rPr sz="750" spc="90" dirty="0">
                <a:latin typeface="Calibri"/>
                <a:cs typeface="Calibri"/>
              </a:rPr>
              <a:t>σε </a:t>
            </a:r>
            <a:r>
              <a:rPr sz="750" spc="-155" dirty="0">
                <a:latin typeface="Calibri"/>
                <a:cs typeface="Calibri"/>
              </a:rPr>
              <a:t> </a:t>
            </a:r>
            <a:r>
              <a:rPr sz="750" spc="100" dirty="0">
                <a:latin typeface="Calibri"/>
                <a:cs typeface="Calibri"/>
              </a:rPr>
              <a:t>OS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44897" y="551878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544" y="5733732"/>
            <a:ext cx="1541780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|hping3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XML-ph-0000@De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epL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(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Εργαλεία</a:t>
            </a:r>
            <a:r>
              <a:rPr sz="500" u="sng" spc="-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Kali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Lin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ux</a:t>
            </a:r>
            <a:r>
              <a:rPr sz="500" spc="2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)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34539" y="0"/>
            <a:ext cx="10157460" cy="6858000"/>
            <a:chOff x="2034539" y="0"/>
            <a:chExt cx="10157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5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4539" y="1508760"/>
              <a:ext cx="7612379" cy="45751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4245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Κανονικό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(χωρίς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επίθεση)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244897" y="6080442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9394" y="-26534"/>
            <a:ext cx="10579735" cy="6858000"/>
            <a:chOff x="1612264" y="0"/>
            <a:chExt cx="105797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5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2264" y="1798320"/>
              <a:ext cx="5669280" cy="403256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20202" y="761365"/>
            <a:ext cx="21717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14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σάρωσης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844222" y="989329"/>
            <a:ext cx="54095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4" dirty="0">
                <a:latin typeface="Calibri"/>
                <a:cs typeface="Calibri"/>
              </a:rPr>
              <a:t>Σάρωση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όλων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διαθέσιμων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θυρών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στα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μηχανήματα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(εικονικά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μηχανήματα)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855" y="1203642"/>
            <a:ext cx="350392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hping3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--scan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1-65535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192.168.122.109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-S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-rand-sourc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75979" y="3212795"/>
            <a:ext cx="3512820" cy="8976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1–65535: Όλες οι πόρτες (από τη 1 έως τη 65535)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192.168.122.109: Διεύθυνση IP του στόχου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-</a:t>
            </a:r>
            <a:r>
              <a:rPr lang="el-GR" sz="1100" spc="50" dirty="0" err="1">
                <a:solidFill>
                  <a:srgbClr val="FFB800"/>
                </a:solidFill>
                <a:latin typeface="Calibri"/>
                <a:cs typeface="Calibri"/>
              </a:rPr>
              <a:t>sS</a:t>
            </a: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: Σάρωση SYN (γρήγορη και λιγότερο ανιχνεύσιμη)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--</a:t>
            </a:r>
            <a:r>
              <a:rPr lang="el-GR" sz="1100" spc="50" dirty="0" err="1">
                <a:solidFill>
                  <a:srgbClr val="FFB800"/>
                </a:solidFill>
                <a:latin typeface="Calibri"/>
                <a:cs typeface="Calibri"/>
              </a:rPr>
              <a:t>rand-source</a:t>
            </a:r>
            <a:r>
              <a:rPr lang="el-GR" sz="1100" spc="50" dirty="0">
                <a:solidFill>
                  <a:srgbClr val="FFB800"/>
                </a:solidFill>
                <a:latin typeface="Calibri"/>
                <a:cs typeface="Calibri"/>
              </a:rPr>
              <a:t>: Χρήση τυχαίας διεύθυνσης προέλευσης για απόκρυψη ταυτότητας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47040" y="5843905"/>
            <a:ext cx="47383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Τώρα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θύρα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502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παράδειγμα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ModbusTCP)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ως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7525" y="6004242"/>
            <a:ext cx="26777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μόνο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ένα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διαθέσιμο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μηχανή-στόχο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05527" y="5878195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7147" y="0"/>
            <a:ext cx="9615170" cy="6858000"/>
            <a:chOff x="2577147" y="0"/>
            <a:chExt cx="961517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222" y="4759"/>
              <a:ext cx="5839777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7147" y="2109152"/>
              <a:ext cx="6527165" cy="392271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4439" y="761365"/>
            <a:ext cx="31070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με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επιτιθέμενους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7855" y="1506220"/>
            <a:ext cx="30638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--flood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--syn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--destport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502</a:t>
            </a:r>
            <a:r>
              <a:rPr sz="11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&lt;</a:t>
            </a:r>
            <a:r>
              <a:rPr sz="1100" spc="60" dirty="0">
                <a:latin typeface="Calibri"/>
                <a:cs typeface="Calibri"/>
              </a:rPr>
              <a:t>target_IP&gt;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25820" y="1077912"/>
            <a:ext cx="418719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αριθμός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θύρας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μπορεί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συλλεχθεί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Wireshark.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Όπως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παρουσιάστηκε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πριν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525" y="6151245"/>
            <a:ext cx="5102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βοήθεια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ελέγξτε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άλλες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μορφές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εργαλείο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εφαρμογή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DoS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7525" y="6428104"/>
            <a:ext cx="15836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έναντι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εξυπηρετητή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05527" y="6302375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889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Αποδίδει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επίθεση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506854"/>
            <a:ext cx="32467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-a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sourceIP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-p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portNumber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-flood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targetIP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693035" y="1647507"/>
            <a:ext cx="6762115" cy="4545965"/>
            <a:chOff x="2693035" y="1647507"/>
            <a:chExt cx="6762115" cy="454596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3035" y="1647507"/>
              <a:ext cx="6762115" cy="454596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87980" y="1842452"/>
              <a:ext cx="6191885" cy="397605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198542" y="5991225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45288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Αποδίδει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επίδοση</a:t>
            </a:r>
            <a:r>
              <a:rPr spc="16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επιθέσεων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506854"/>
            <a:ext cx="5810885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Επίθεση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θύμα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χωρίς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καθορίσετε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θύρα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Calibri"/>
              <a:cs typeface="Calibri"/>
            </a:endParaRPr>
          </a:p>
          <a:p>
            <a:pPr marL="3600450">
              <a:lnSpc>
                <a:spcPct val="100000"/>
              </a:lnSpc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-a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sourceIP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-flood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targetIP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43892" y="3722052"/>
            <a:ext cx="14154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Calibri"/>
                <a:cs typeface="Calibri"/>
              </a:rPr>
              <a:t>Πριν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την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επίθεση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8175" y="2315845"/>
            <a:ext cx="4793615" cy="3426460"/>
            <a:chOff x="638175" y="2315845"/>
            <a:chExt cx="4793615" cy="342646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175" y="2315845"/>
              <a:ext cx="4793615" cy="34261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6925" y="2474595"/>
              <a:ext cx="4296092" cy="29292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15639" y="2975927"/>
              <a:ext cx="946785" cy="1536065"/>
            </a:xfrm>
            <a:custGeom>
              <a:avLst/>
              <a:gdLst/>
              <a:ahLst/>
              <a:cxnLst/>
              <a:rect l="l" t="t" r="r" b="b"/>
              <a:pathLst>
                <a:path w="946785" h="1536064">
                  <a:moveTo>
                    <a:pt x="0" y="1536065"/>
                  </a:moveTo>
                  <a:lnTo>
                    <a:pt x="946467" y="1536065"/>
                  </a:lnTo>
                  <a:lnTo>
                    <a:pt x="946467" y="0"/>
                  </a:lnTo>
                  <a:lnTo>
                    <a:pt x="0" y="0"/>
                  </a:lnTo>
                  <a:lnTo>
                    <a:pt x="0" y="1536065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173142" y="5774690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11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4201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Επίδοση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επιθέσεων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506854"/>
            <a:ext cx="5810885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Επίθεση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θύμα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χωρίς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καθορίσετε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θύρα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Calibri"/>
              <a:cs typeface="Calibri"/>
            </a:endParaRPr>
          </a:p>
          <a:p>
            <a:pPr marL="3600450">
              <a:lnSpc>
                <a:spcPct val="100000"/>
              </a:lnSpc>
            </a:pPr>
            <a:r>
              <a:rPr sz="1100" spc="75" dirty="0">
                <a:latin typeface="Calibri"/>
                <a:cs typeface="Calibri"/>
              </a:rPr>
              <a:t>hping3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-a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sourceIP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-flood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targetIP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43892" y="3722052"/>
            <a:ext cx="14154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Calibri"/>
                <a:cs typeface="Calibri"/>
              </a:rPr>
              <a:t>Πριν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την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επίθεση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19785" y="2474595"/>
            <a:ext cx="4305300" cy="2929255"/>
            <a:chOff x="819785" y="2474595"/>
            <a:chExt cx="4305300" cy="292925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9785" y="2474595"/>
              <a:ext cx="4305300" cy="292925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15639" y="2975927"/>
              <a:ext cx="946785" cy="2353310"/>
            </a:xfrm>
            <a:custGeom>
              <a:avLst/>
              <a:gdLst/>
              <a:ahLst/>
              <a:cxnLst/>
              <a:rect l="l" t="t" r="r" b="b"/>
              <a:pathLst>
                <a:path w="946785" h="2353310">
                  <a:moveTo>
                    <a:pt x="0" y="2352992"/>
                  </a:moveTo>
                  <a:lnTo>
                    <a:pt x="946467" y="2352992"/>
                  </a:lnTo>
                  <a:lnTo>
                    <a:pt x="946467" y="0"/>
                  </a:lnTo>
                  <a:lnTo>
                    <a:pt x="0" y="0"/>
                  </a:lnTo>
                  <a:lnTo>
                    <a:pt x="0" y="2352992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943600" y="1697672"/>
            <a:ext cx="5625465" cy="4492625"/>
            <a:chOff x="5943600" y="1697672"/>
            <a:chExt cx="5625465" cy="449262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600" y="1697672"/>
              <a:ext cx="5625147" cy="44926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8545" y="1892935"/>
              <a:ext cx="5055235" cy="392271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1173142" y="5774690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12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1350"/>
            <a:ext cx="6268085" cy="71718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 dirty="0"/>
          </a:p>
          <a:p>
            <a:pPr marL="12700" marR="5080" indent="153035">
              <a:lnSpc>
                <a:spcPct val="101699"/>
              </a:lnSpc>
              <a:spcBef>
                <a:spcPts val="305"/>
              </a:spcBef>
            </a:pPr>
            <a:r>
              <a:rPr sz="1750" spc="110" dirty="0">
                <a:solidFill>
                  <a:srgbClr val="FFB800"/>
                </a:solidFill>
              </a:rPr>
              <a:t>Metasploit</a:t>
            </a:r>
            <a:r>
              <a:rPr sz="1750" spc="175" dirty="0">
                <a:solidFill>
                  <a:srgbClr val="FFB800"/>
                </a:solidFill>
              </a:rPr>
              <a:t> </a:t>
            </a:r>
            <a:r>
              <a:rPr lang="el-GR" sz="1750" spc="105" dirty="0">
                <a:solidFill>
                  <a:srgbClr val="FFB800"/>
                </a:solidFill>
              </a:rPr>
              <a:t> </a:t>
            </a:r>
            <a:r>
              <a:rPr lang="en-US" sz="1750" spc="105" dirty="0">
                <a:solidFill>
                  <a:srgbClr val="FFB800"/>
                </a:solidFill>
              </a:rPr>
              <a:t>VM</a:t>
            </a:r>
            <a:endParaRPr sz="175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6034404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8417" y="2010092"/>
              <a:ext cx="5803264" cy="442404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83679" y="2205037"/>
              <a:ext cx="5326380" cy="38541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27412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>
                <a:solidFill>
                  <a:srgbClr val="000000"/>
                </a:solidFill>
              </a:rPr>
              <a:t>Τι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είναι</a:t>
            </a:r>
            <a:r>
              <a:rPr spc="125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το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Metasploit;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79169" y="1596390"/>
            <a:ext cx="35109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latin typeface="Calibri"/>
                <a:cs typeface="Calibri"/>
              </a:rPr>
              <a:t>Το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πιο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διαδεδομένο</a:t>
            </a:r>
            <a:r>
              <a:rPr sz="1100" b="1" spc="29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δοκιμών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διείσδυσης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κόσμο.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9169" y="2880995"/>
            <a:ext cx="38461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Μπορείτε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κατεβάσετε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ακόλουθο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σύνδεσμο.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690" y="3984625"/>
            <a:ext cx="59429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fr-FR" sz="1800" b="0" i="0" u="none" strike="noStrike" baseline="0" dirty="0" err="1">
                <a:solidFill>
                  <a:srgbClr val="87882D"/>
                </a:solidFill>
                <a:latin typeface="CenturyGothic"/>
              </a:rPr>
              <a:t>Metasploitable</a:t>
            </a:r>
            <a:r>
              <a:rPr lang="fr-FR" sz="1800" b="0" i="0" u="none" strike="noStrike" baseline="0" dirty="0">
                <a:solidFill>
                  <a:srgbClr val="87882D"/>
                </a:solidFill>
                <a:latin typeface="CenturyGothic"/>
              </a:rPr>
              <a:t> 2 | </a:t>
            </a:r>
            <a:r>
              <a:rPr lang="fr-FR" sz="1800" b="0" i="0" u="none" strike="noStrike" baseline="0" dirty="0" err="1">
                <a:solidFill>
                  <a:srgbClr val="87882D"/>
                </a:solidFill>
                <a:latin typeface="CenturyGothic"/>
              </a:rPr>
              <a:t>Metasploit</a:t>
            </a:r>
            <a:r>
              <a:rPr lang="fr-FR" sz="1800" b="0" i="0" u="none" strike="noStrike" baseline="0" dirty="0">
                <a:solidFill>
                  <a:srgbClr val="87882D"/>
                </a:solidFill>
                <a:latin typeface="CenturyGothic"/>
              </a:rPr>
              <a:t> Documentation (rapid7.com)</a:t>
            </a:r>
            <a:endParaRPr lang="en-US"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98542" y="5769609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835" y="6050915"/>
            <a:ext cx="867410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https://www.metasploit.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com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367665"/>
            <a:ext cx="63760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20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του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διακομιστή/Εξυπηρετητή</a:t>
            </a:r>
            <a:r>
              <a:rPr sz="2250" spc="215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493394" y="2025332"/>
            <a:ext cx="3457575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spc="75" dirty="0">
                <a:latin typeface="Calibri"/>
                <a:cs typeface="Calibri"/>
              </a:rPr>
              <a:t>Πρώτον,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πρέπει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βρούμε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διεύθυνση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IP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endParaRPr sz="11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60"/>
              </a:spcBef>
            </a:pPr>
            <a:r>
              <a:rPr sz="1100" spc="65" dirty="0">
                <a:latin typeface="Calibri"/>
                <a:cs typeface="Calibri"/>
              </a:rPr>
              <a:t>Εξυπηρετητής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Wazuh.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395" y="4487545"/>
            <a:ext cx="4459606" cy="349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98450" marR="5080" indent="-286385">
              <a:lnSpc>
                <a:spcPct val="101699"/>
              </a:lnSpc>
              <a:spcBef>
                <a:spcPts val="75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spc="100" dirty="0">
                <a:latin typeface="Calibri"/>
                <a:cs typeface="Calibri"/>
              </a:rPr>
              <a:t>`Μεταβείτε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στον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εξυπηρετητή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25" dirty="0">
                <a:latin typeface="Calibri"/>
                <a:cs typeface="Calibri"/>
              </a:rPr>
              <a:t>Wazuh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πληκτρολογήστε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lang="el-GR" sz="1100" b="1" spc="125" dirty="0">
                <a:latin typeface="Calibri"/>
                <a:cs typeface="Calibri"/>
              </a:rPr>
              <a:t>‘</a:t>
            </a:r>
            <a:r>
              <a:rPr lang="en-US" sz="1100" b="1" spc="125" dirty="0" err="1">
                <a:latin typeface="Calibri"/>
                <a:cs typeface="Calibri"/>
              </a:rPr>
              <a:t>ip</a:t>
            </a:r>
            <a:r>
              <a:rPr lang="en-US" sz="1100" b="1" spc="125" dirty="0">
                <a:latin typeface="Calibri"/>
                <a:cs typeface="Calibri"/>
              </a:rPr>
              <a:t> address</a:t>
            </a:r>
            <a:r>
              <a:rPr lang="el-GR" sz="1100" b="1" spc="125" dirty="0">
                <a:latin typeface="Calibri"/>
                <a:cs typeface="Calibri"/>
              </a:rPr>
              <a:t>’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811520" y="0"/>
            <a:ext cx="6380480" cy="6878955"/>
            <a:chOff x="5811520" y="0"/>
            <a:chExt cx="6380480" cy="6878955"/>
          </a:xfrm>
        </p:grpSpPr>
        <p:sp>
          <p:nvSpPr>
            <p:cNvPr id="6" name="object 6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29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11520" y="711200"/>
              <a:ext cx="6380480" cy="60972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7100" y="906780"/>
              <a:ext cx="6062980" cy="55194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706870" y="4738370"/>
              <a:ext cx="1452880" cy="203200"/>
            </a:xfrm>
            <a:custGeom>
              <a:avLst/>
              <a:gdLst/>
              <a:ahLst/>
              <a:cxnLst/>
              <a:rect l="l" t="t" r="r" b="b"/>
              <a:pathLst>
                <a:path w="1452879" h="203200">
                  <a:moveTo>
                    <a:pt x="0" y="203199"/>
                  </a:moveTo>
                  <a:lnTo>
                    <a:pt x="1452879" y="203199"/>
                  </a:lnTo>
                  <a:lnTo>
                    <a:pt x="1452879" y="0"/>
                  </a:lnTo>
                  <a:lnTo>
                    <a:pt x="0" y="0"/>
                  </a:lnTo>
                  <a:lnTo>
                    <a:pt x="0" y="20319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12</a:t>
            </a:fld>
            <a:endParaRPr spc="3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90537" y="1668779"/>
            <a:ext cx="11701780" cy="4245610"/>
            <a:chOff x="490537" y="1668779"/>
            <a:chExt cx="11701780" cy="42456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0537" y="1668779"/>
              <a:ext cx="5285422" cy="41681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287" y="1827212"/>
              <a:ext cx="4788535" cy="367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09600" y="1790699"/>
              <a:ext cx="434340" cy="518159"/>
            </a:xfrm>
            <a:custGeom>
              <a:avLst/>
              <a:gdLst/>
              <a:ahLst/>
              <a:cxnLst/>
              <a:rect l="l" t="t" r="r" b="b"/>
              <a:pathLst>
                <a:path w="434340" h="518160">
                  <a:moveTo>
                    <a:pt x="0" y="518160"/>
                  </a:moveTo>
                  <a:lnTo>
                    <a:pt x="434340" y="518160"/>
                  </a:lnTo>
                  <a:lnTo>
                    <a:pt x="434340" y="0"/>
                  </a:lnTo>
                  <a:lnTo>
                    <a:pt x="0" y="0"/>
                  </a:lnTo>
                  <a:lnTo>
                    <a:pt x="0" y="518160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46420" y="1677669"/>
              <a:ext cx="6545580" cy="42367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41365" y="1872932"/>
              <a:ext cx="6071552" cy="366680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98542" y="6101079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54889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Αρχείο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εγκατάστασης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λογισμικού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2222" y="0"/>
            <a:ext cx="5840095" cy="6858000"/>
            <a:chOff x="6352222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222" y="4759"/>
              <a:ext cx="5839777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18745" y="1947545"/>
            <a:ext cx="11683365" cy="3839210"/>
            <a:chOff x="118745" y="1947545"/>
            <a:chExt cx="11683365" cy="38392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45" y="1991677"/>
              <a:ext cx="5748972" cy="379348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495" y="2150110"/>
              <a:ext cx="5251767" cy="32962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1054" y="1947545"/>
              <a:ext cx="5901055" cy="38388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95999" y="2142490"/>
              <a:ext cx="5330825" cy="32689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29392" y="5027612"/>
              <a:ext cx="6666230" cy="419100"/>
            </a:xfrm>
            <a:custGeom>
              <a:avLst/>
              <a:gdLst/>
              <a:ahLst/>
              <a:cxnLst/>
              <a:rect l="l" t="t" r="r" b="b"/>
              <a:pathLst>
                <a:path w="6666230" h="419100">
                  <a:moveTo>
                    <a:pt x="0" y="419100"/>
                  </a:moveTo>
                  <a:lnTo>
                    <a:pt x="781685" y="419100"/>
                  </a:lnTo>
                  <a:lnTo>
                    <a:pt x="781685" y="6032"/>
                  </a:lnTo>
                  <a:lnTo>
                    <a:pt x="0" y="6032"/>
                  </a:lnTo>
                  <a:lnTo>
                    <a:pt x="0" y="419100"/>
                  </a:lnTo>
                </a:path>
                <a:path w="6666230" h="419100">
                  <a:moveTo>
                    <a:pt x="5884227" y="411480"/>
                  </a:moveTo>
                  <a:lnTo>
                    <a:pt x="6665912" y="411480"/>
                  </a:lnTo>
                  <a:lnTo>
                    <a:pt x="6665912" y="0"/>
                  </a:lnTo>
                  <a:lnTo>
                    <a:pt x="5884227" y="0"/>
                  </a:lnTo>
                  <a:lnTo>
                    <a:pt x="5884227" y="411480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98542" y="5910262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75030" y="766127"/>
            <a:ext cx="74631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>
                <a:solidFill>
                  <a:srgbClr val="000000"/>
                </a:solidFill>
                <a:latin typeface="Calibri"/>
                <a:cs typeface="Calibri"/>
              </a:rPr>
              <a:t>Εγκατεστημένο</a:t>
            </a:r>
            <a:r>
              <a:rPr spc="2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5" dirty="0">
                <a:solidFill>
                  <a:srgbClr val="000000"/>
                </a:solidFill>
                <a:latin typeface="Calibri"/>
                <a:cs typeface="Calibri"/>
              </a:rPr>
              <a:t>αρχείο</a:t>
            </a:r>
            <a:r>
              <a:rPr spc="2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65" dirty="0">
                <a:solidFill>
                  <a:srgbClr val="000000"/>
                </a:solidFill>
                <a:latin typeface="Calibri"/>
                <a:cs typeface="Calibri"/>
              </a:rPr>
              <a:t>εγκατάστασης</a:t>
            </a:r>
            <a:r>
              <a:rPr spc="2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5" dirty="0">
                <a:solidFill>
                  <a:srgbClr val="000000"/>
                </a:solidFill>
                <a:latin typeface="Calibri"/>
                <a:cs typeface="Calibri"/>
              </a:rPr>
              <a:t>λογισμικού</a:t>
            </a:r>
            <a:r>
              <a:rPr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331334" y="4188777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87487" y="2701925"/>
            <a:ext cx="4041775" cy="1033780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wrap="square" lIns="0" tIns="173990" rIns="0" bIns="0" rtlCol="0">
            <a:spAutoFit/>
          </a:bodyPr>
          <a:lstStyle/>
          <a:p>
            <a:pPr marL="731520" algn="ctr">
              <a:lnSpc>
                <a:spcPct val="100000"/>
              </a:lnSpc>
              <a:spcBef>
                <a:spcPts val="137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66707" y="0"/>
            <a:ext cx="9325610" cy="6858000"/>
            <a:chOff x="2866707" y="0"/>
            <a:chExt cx="93256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222" y="4759"/>
              <a:ext cx="5839777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66707" y="1743392"/>
              <a:ext cx="6638607" cy="43037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1652" y="1938337"/>
              <a:ext cx="6068695" cy="3733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392987" y="5275897"/>
              <a:ext cx="946785" cy="413384"/>
            </a:xfrm>
            <a:custGeom>
              <a:avLst/>
              <a:gdLst/>
              <a:ahLst/>
              <a:cxnLst/>
              <a:rect l="l" t="t" r="r" b="b"/>
              <a:pathLst>
                <a:path w="946784" h="413385">
                  <a:moveTo>
                    <a:pt x="0" y="413067"/>
                  </a:moveTo>
                  <a:lnTo>
                    <a:pt x="946467" y="413067"/>
                  </a:lnTo>
                  <a:lnTo>
                    <a:pt x="946467" y="0"/>
                  </a:lnTo>
                  <a:lnTo>
                    <a:pt x="0" y="0"/>
                  </a:lnTo>
                  <a:lnTo>
                    <a:pt x="0" y="413067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73142" y="6066472"/>
            <a:ext cx="165735" cy="14287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10"/>
              </a:spcBef>
            </a:pPr>
            <a:r>
              <a:rPr sz="650" spc="30" dirty="0">
                <a:latin typeface="Calibri"/>
                <a:cs typeface="Calibri"/>
              </a:rPr>
              <a:t>17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54889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Αρχείο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εγκατάστασης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λογισμικού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14500" y="0"/>
            <a:ext cx="10477500" cy="6858000"/>
            <a:chOff x="1714500" y="0"/>
            <a:chExt cx="104775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4500" y="1325880"/>
              <a:ext cx="7740332" cy="55321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9445" y="1520825"/>
              <a:ext cx="7170420" cy="5257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01494" y="1718945"/>
              <a:ext cx="3101340" cy="4784090"/>
            </a:xfrm>
            <a:custGeom>
              <a:avLst/>
              <a:gdLst/>
              <a:ahLst/>
              <a:cxnLst/>
              <a:rect l="l" t="t" r="r" b="b"/>
              <a:pathLst>
                <a:path w="3101340" h="4784090">
                  <a:moveTo>
                    <a:pt x="0" y="4783772"/>
                  </a:moveTo>
                  <a:lnTo>
                    <a:pt x="1949132" y="4783772"/>
                  </a:lnTo>
                  <a:lnTo>
                    <a:pt x="1949132" y="4122419"/>
                  </a:lnTo>
                  <a:lnTo>
                    <a:pt x="0" y="4122419"/>
                  </a:lnTo>
                  <a:lnTo>
                    <a:pt x="0" y="4783772"/>
                  </a:lnTo>
                </a:path>
                <a:path w="3101340" h="4784090">
                  <a:moveTo>
                    <a:pt x="2586355" y="737552"/>
                  </a:moveTo>
                  <a:lnTo>
                    <a:pt x="3101340" y="737552"/>
                  </a:lnTo>
                  <a:lnTo>
                    <a:pt x="3101340" y="0"/>
                  </a:lnTo>
                  <a:lnTo>
                    <a:pt x="2586355" y="0"/>
                  </a:lnTo>
                  <a:lnTo>
                    <a:pt x="2586355" y="737552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73142" y="6066472"/>
            <a:ext cx="165735" cy="14287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10"/>
              </a:spcBef>
            </a:pPr>
            <a:r>
              <a:rPr sz="650" spc="30" dirty="0">
                <a:latin typeface="Calibri"/>
                <a:cs typeface="Calibri"/>
              </a:rPr>
              <a:t>18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865187"/>
            <a:ext cx="55118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  <a:latin typeface="Calibri"/>
                <a:cs typeface="Calibri"/>
              </a:rPr>
              <a:t>Αρχείο</a:t>
            </a:r>
            <a:r>
              <a:rPr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65" dirty="0">
                <a:solidFill>
                  <a:srgbClr val="000000"/>
                </a:solidFill>
                <a:latin typeface="Calibri"/>
                <a:cs typeface="Calibri"/>
              </a:rPr>
              <a:t>εγκατάστασης</a:t>
            </a:r>
            <a:r>
              <a:rPr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5" dirty="0">
                <a:solidFill>
                  <a:srgbClr val="000000"/>
                </a:solidFill>
                <a:latin typeface="Calibri"/>
                <a:cs typeface="Calibri"/>
              </a:rPr>
              <a:t>λογισμικού</a:t>
            </a:r>
            <a:r>
              <a:rPr spc="2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035232" y="1331912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52219" y="5650865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4212" y="0"/>
            <a:ext cx="11508105" cy="6858000"/>
            <a:chOff x="684212" y="0"/>
            <a:chExt cx="115081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212" y="1351597"/>
              <a:ext cx="7301547" cy="48126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157" y="1546860"/>
              <a:ext cx="6731634" cy="42427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29777" y="2887979"/>
              <a:ext cx="5535295" cy="687705"/>
            </a:xfrm>
            <a:custGeom>
              <a:avLst/>
              <a:gdLst/>
              <a:ahLst/>
              <a:cxnLst/>
              <a:rect l="l" t="t" r="r" b="b"/>
              <a:pathLst>
                <a:path w="5535295" h="687704">
                  <a:moveTo>
                    <a:pt x="0" y="533400"/>
                  </a:moveTo>
                  <a:lnTo>
                    <a:pt x="810895" y="533400"/>
                  </a:lnTo>
                  <a:lnTo>
                    <a:pt x="810895" y="172085"/>
                  </a:lnTo>
                  <a:lnTo>
                    <a:pt x="0" y="172085"/>
                  </a:lnTo>
                  <a:lnTo>
                    <a:pt x="0" y="533400"/>
                  </a:lnTo>
                </a:path>
                <a:path w="5535295" h="687704">
                  <a:moveTo>
                    <a:pt x="914400" y="687387"/>
                  </a:moveTo>
                  <a:lnTo>
                    <a:pt x="2061845" y="687387"/>
                  </a:lnTo>
                  <a:lnTo>
                    <a:pt x="2061845" y="274320"/>
                  </a:lnTo>
                  <a:lnTo>
                    <a:pt x="914400" y="274320"/>
                  </a:lnTo>
                  <a:lnTo>
                    <a:pt x="914400" y="687387"/>
                  </a:lnTo>
                </a:path>
                <a:path w="5535295" h="687704">
                  <a:moveTo>
                    <a:pt x="3688080" y="413067"/>
                  </a:moveTo>
                  <a:lnTo>
                    <a:pt x="5535295" y="413067"/>
                  </a:lnTo>
                  <a:lnTo>
                    <a:pt x="5535295" y="0"/>
                  </a:lnTo>
                  <a:lnTo>
                    <a:pt x="3688080" y="0"/>
                  </a:lnTo>
                  <a:lnTo>
                    <a:pt x="3688080" y="413067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98542" y="5945822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6127"/>
            <a:ext cx="55118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  <a:latin typeface="Calibri"/>
                <a:cs typeface="Calibri"/>
              </a:rPr>
              <a:t>Αρχείο</a:t>
            </a:r>
            <a:r>
              <a:rPr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65" dirty="0">
                <a:solidFill>
                  <a:srgbClr val="000000"/>
                </a:solidFill>
                <a:latin typeface="Calibri"/>
                <a:cs typeface="Calibri"/>
              </a:rPr>
              <a:t>εγκατάστασης</a:t>
            </a:r>
            <a:r>
              <a:rPr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5" dirty="0">
                <a:solidFill>
                  <a:srgbClr val="000000"/>
                </a:solidFill>
                <a:latin typeface="Calibri"/>
                <a:cs typeface="Calibri"/>
              </a:rPr>
              <a:t>λογισμικού</a:t>
            </a:r>
            <a:r>
              <a:rPr spc="2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497320" y="2027554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14600" y="2335212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17290" y="2417762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3045" y="1560194"/>
            <a:ext cx="5375275" cy="5102860"/>
            <a:chOff x="233045" y="1560194"/>
            <a:chExt cx="5375275" cy="51028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045" y="1560194"/>
              <a:ext cx="5375275" cy="51025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477" y="1718944"/>
              <a:ext cx="4878387" cy="4605655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379412" y="1891029"/>
            <a:ext cx="417830" cy="492125"/>
          </a:xfrm>
          <a:custGeom>
            <a:avLst/>
            <a:gdLst/>
            <a:ahLst/>
            <a:cxnLst/>
            <a:rect l="l" t="t" r="r" b="b"/>
            <a:pathLst>
              <a:path w="417830" h="492125">
                <a:moveTo>
                  <a:pt x="0" y="492125"/>
                </a:moveTo>
                <a:lnTo>
                  <a:pt x="417512" y="492125"/>
                </a:lnTo>
                <a:lnTo>
                  <a:pt x="417512" y="0"/>
                </a:lnTo>
                <a:lnTo>
                  <a:pt x="0" y="0"/>
                </a:lnTo>
                <a:lnTo>
                  <a:pt x="0" y="492125"/>
                </a:lnTo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146357" y="1520825"/>
            <a:ext cx="7045325" cy="3615054"/>
            <a:chOff x="5146357" y="1520825"/>
            <a:chExt cx="7045325" cy="3615054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6357" y="2721610"/>
              <a:ext cx="7045325" cy="24142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41620" y="2916872"/>
              <a:ext cx="6731634" cy="18440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314950" y="1520825"/>
              <a:ext cx="918844" cy="1843405"/>
            </a:xfrm>
            <a:custGeom>
              <a:avLst/>
              <a:gdLst/>
              <a:ahLst/>
              <a:cxnLst/>
              <a:rect l="l" t="t" r="r" b="b"/>
              <a:pathLst>
                <a:path w="918845" h="1843404">
                  <a:moveTo>
                    <a:pt x="842010" y="1729739"/>
                  </a:moveTo>
                  <a:lnTo>
                    <a:pt x="804227" y="1730375"/>
                  </a:lnTo>
                  <a:lnTo>
                    <a:pt x="863917" y="1843404"/>
                  </a:lnTo>
                  <a:lnTo>
                    <a:pt x="908685" y="1749107"/>
                  </a:lnTo>
                  <a:lnTo>
                    <a:pt x="842645" y="1749107"/>
                  </a:lnTo>
                  <a:lnTo>
                    <a:pt x="842010" y="1730375"/>
                  </a:lnTo>
                  <a:lnTo>
                    <a:pt x="842010" y="1729739"/>
                  </a:lnTo>
                  <a:close/>
                </a:path>
                <a:path w="918845" h="1843404">
                  <a:moveTo>
                    <a:pt x="880110" y="1728787"/>
                  </a:moveTo>
                  <a:lnTo>
                    <a:pt x="842010" y="1729739"/>
                  </a:lnTo>
                  <a:lnTo>
                    <a:pt x="842645" y="1747520"/>
                  </a:lnTo>
                  <a:lnTo>
                    <a:pt x="842645" y="1749107"/>
                  </a:lnTo>
                  <a:lnTo>
                    <a:pt x="880745" y="1747520"/>
                  </a:lnTo>
                  <a:lnTo>
                    <a:pt x="880110" y="1730375"/>
                  </a:lnTo>
                  <a:lnTo>
                    <a:pt x="880110" y="1728787"/>
                  </a:lnTo>
                  <a:close/>
                </a:path>
                <a:path w="918845" h="1843404">
                  <a:moveTo>
                    <a:pt x="918527" y="1728152"/>
                  </a:moveTo>
                  <a:lnTo>
                    <a:pt x="880110" y="1728787"/>
                  </a:lnTo>
                  <a:lnTo>
                    <a:pt x="880745" y="1747520"/>
                  </a:lnTo>
                  <a:lnTo>
                    <a:pt x="842645" y="1749107"/>
                  </a:lnTo>
                  <a:lnTo>
                    <a:pt x="908685" y="1749107"/>
                  </a:lnTo>
                  <a:lnTo>
                    <a:pt x="918527" y="1728152"/>
                  </a:lnTo>
                  <a:close/>
                </a:path>
                <a:path w="918845" h="1843404">
                  <a:moveTo>
                    <a:pt x="2539" y="0"/>
                  </a:moveTo>
                  <a:lnTo>
                    <a:pt x="0" y="38100"/>
                  </a:lnTo>
                  <a:lnTo>
                    <a:pt x="40322" y="40639"/>
                  </a:lnTo>
                  <a:lnTo>
                    <a:pt x="78422" y="48260"/>
                  </a:lnTo>
                  <a:lnTo>
                    <a:pt x="116522" y="60642"/>
                  </a:lnTo>
                  <a:lnTo>
                    <a:pt x="154304" y="77470"/>
                  </a:lnTo>
                  <a:lnTo>
                    <a:pt x="192404" y="99060"/>
                  </a:lnTo>
                  <a:lnTo>
                    <a:pt x="230187" y="125095"/>
                  </a:lnTo>
                  <a:lnTo>
                    <a:pt x="267970" y="155257"/>
                  </a:lnTo>
                  <a:lnTo>
                    <a:pt x="305117" y="189864"/>
                  </a:lnTo>
                  <a:lnTo>
                    <a:pt x="341629" y="228600"/>
                  </a:lnTo>
                  <a:lnTo>
                    <a:pt x="377825" y="270827"/>
                  </a:lnTo>
                  <a:lnTo>
                    <a:pt x="413385" y="316864"/>
                  </a:lnTo>
                  <a:lnTo>
                    <a:pt x="447992" y="366712"/>
                  </a:lnTo>
                  <a:lnTo>
                    <a:pt x="481964" y="419735"/>
                  </a:lnTo>
                  <a:lnTo>
                    <a:pt x="514667" y="476250"/>
                  </a:lnTo>
                  <a:lnTo>
                    <a:pt x="546735" y="535304"/>
                  </a:lnTo>
                  <a:lnTo>
                    <a:pt x="577214" y="597535"/>
                  </a:lnTo>
                  <a:lnTo>
                    <a:pt x="606742" y="662622"/>
                  </a:lnTo>
                  <a:lnTo>
                    <a:pt x="634682" y="729932"/>
                  </a:lnTo>
                  <a:lnTo>
                    <a:pt x="661352" y="799782"/>
                  </a:lnTo>
                  <a:lnTo>
                    <a:pt x="686752" y="871854"/>
                  </a:lnTo>
                  <a:lnTo>
                    <a:pt x="710247" y="945514"/>
                  </a:lnTo>
                  <a:lnTo>
                    <a:pt x="732472" y="1021714"/>
                  </a:lnTo>
                  <a:lnTo>
                    <a:pt x="752475" y="1098867"/>
                  </a:lnTo>
                  <a:lnTo>
                    <a:pt x="771207" y="1177925"/>
                  </a:lnTo>
                  <a:lnTo>
                    <a:pt x="787717" y="1258252"/>
                  </a:lnTo>
                  <a:lnTo>
                    <a:pt x="802322" y="1339850"/>
                  </a:lnTo>
                  <a:lnTo>
                    <a:pt x="815022" y="1422400"/>
                  </a:lnTo>
                  <a:lnTo>
                    <a:pt x="825500" y="1505585"/>
                  </a:lnTo>
                  <a:lnTo>
                    <a:pt x="833754" y="1589404"/>
                  </a:lnTo>
                  <a:lnTo>
                    <a:pt x="839787" y="1674177"/>
                  </a:lnTo>
                  <a:lnTo>
                    <a:pt x="842010" y="1728152"/>
                  </a:lnTo>
                  <a:lnTo>
                    <a:pt x="842010" y="1729739"/>
                  </a:lnTo>
                  <a:lnTo>
                    <a:pt x="880110" y="1728787"/>
                  </a:lnTo>
                  <a:lnTo>
                    <a:pt x="878204" y="1674177"/>
                  </a:lnTo>
                  <a:lnTo>
                    <a:pt x="877887" y="1671320"/>
                  </a:lnTo>
                  <a:lnTo>
                    <a:pt x="871854" y="1585912"/>
                  </a:lnTo>
                  <a:lnTo>
                    <a:pt x="863600" y="1500822"/>
                  </a:lnTo>
                  <a:lnTo>
                    <a:pt x="852804" y="1416685"/>
                  </a:lnTo>
                  <a:lnTo>
                    <a:pt x="840104" y="1333182"/>
                  </a:lnTo>
                  <a:lnTo>
                    <a:pt x="825182" y="1250632"/>
                  </a:lnTo>
                  <a:lnTo>
                    <a:pt x="808354" y="1169352"/>
                  </a:lnTo>
                  <a:lnTo>
                    <a:pt x="789622" y="1089342"/>
                  </a:lnTo>
                  <a:lnTo>
                    <a:pt x="768985" y="1010920"/>
                  </a:lnTo>
                  <a:lnTo>
                    <a:pt x="746760" y="934085"/>
                  </a:lnTo>
                  <a:lnTo>
                    <a:pt x="722629" y="859154"/>
                  </a:lnTo>
                  <a:lnTo>
                    <a:pt x="697229" y="786129"/>
                  </a:lnTo>
                  <a:lnTo>
                    <a:pt x="669925" y="715327"/>
                  </a:lnTo>
                  <a:lnTo>
                    <a:pt x="641350" y="646747"/>
                  </a:lnTo>
                  <a:lnTo>
                    <a:pt x="611504" y="580707"/>
                  </a:lnTo>
                  <a:lnTo>
                    <a:pt x="580072" y="517525"/>
                  </a:lnTo>
                  <a:lnTo>
                    <a:pt x="547687" y="456882"/>
                  </a:lnTo>
                  <a:lnTo>
                    <a:pt x="514032" y="399414"/>
                  </a:lnTo>
                  <a:lnTo>
                    <a:pt x="479425" y="344804"/>
                  </a:lnTo>
                  <a:lnTo>
                    <a:pt x="443547" y="293687"/>
                  </a:lnTo>
                  <a:lnTo>
                    <a:pt x="407035" y="246062"/>
                  </a:lnTo>
                  <a:lnTo>
                    <a:pt x="369570" y="201929"/>
                  </a:lnTo>
                  <a:lnTo>
                    <a:pt x="330835" y="161925"/>
                  </a:lnTo>
                  <a:lnTo>
                    <a:pt x="291782" y="125729"/>
                  </a:lnTo>
                  <a:lnTo>
                    <a:pt x="251777" y="93345"/>
                  </a:lnTo>
                  <a:lnTo>
                    <a:pt x="211137" y="65722"/>
                  </a:lnTo>
                  <a:lnTo>
                    <a:pt x="169862" y="42545"/>
                  </a:lnTo>
                  <a:lnTo>
                    <a:pt x="127952" y="24129"/>
                  </a:lnTo>
                  <a:lnTo>
                    <a:pt x="85725" y="10795"/>
                  </a:lnTo>
                  <a:lnTo>
                    <a:pt x="42862" y="2539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46407" y="3364229"/>
              <a:ext cx="1264920" cy="219710"/>
            </a:xfrm>
            <a:custGeom>
              <a:avLst/>
              <a:gdLst/>
              <a:ahLst/>
              <a:cxnLst/>
              <a:rect l="l" t="t" r="r" b="b"/>
              <a:pathLst>
                <a:path w="1264920" h="219710">
                  <a:moveTo>
                    <a:pt x="0" y="219392"/>
                  </a:moveTo>
                  <a:lnTo>
                    <a:pt x="1264920" y="219392"/>
                  </a:lnTo>
                  <a:lnTo>
                    <a:pt x="1264920" y="0"/>
                  </a:lnTo>
                  <a:lnTo>
                    <a:pt x="0" y="0"/>
                  </a:lnTo>
                  <a:lnTo>
                    <a:pt x="0" y="219392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98542" y="5844540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55892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>
                <a:solidFill>
                  <a:srgbClr val="000000"/>
                </a:solidFill>
              </a:rPr>
              <a:t>Εγκατεστημένο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αρχείο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λογισμικού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Metasploit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48944" y="1173797"/>
            <a:ext cx="623189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Προσθέστε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αρχείο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Metasploit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90" dirty="0">
                <a:solidFill>
                  <a:srgbClr val="FF0000"/>
                </a:solidFill>
                <a:latin typeface="Calibri"/>
                <a:cs typeface="Calibri"/>
              </a:rPr>
              <a:t>VM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(Virtual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Machine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εικονική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μηχανή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απομόνωση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εφαρμογών)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70" dirty="0">
                <a:solidFill>
                  <a:srgbClr val="FF0000"/>
                </a:solidFill>
                <a:latin typeface="Calibri"/>
                <a:cs typeface="Calibri"/>
              </a:rPr>
              <a:t>που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κατεβάσατε.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87109" y="1661159"/>
            <a:ext cx="4867910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Επιλέξτε</a:t>
            </a:r>
            <a:r>
              <a:rPr sz="85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αυτό</a:t>
            </a:r>
            <a:r>
              <a:rPr sz="85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αρχείο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Calibri"/>
              <a:cs typeface="Calibri"/>
            </a:endParaRPr>
          </a:p>
          <a:p>
            <a:pPr marL="372745">
              <a:lnSpc>
                <a:spcPct val="100000"/>
              </a:lnSpc>
            </a:pP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Ακολουθούν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τα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περιεχόμενα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αρχείου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ZIP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(μορφή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συμπίεσης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αρχείων)</a:t>
            </a:r>
            <a:r>
              <a:rPr sz="85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Metasploit.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46420" y="0"/>
            <a:ext cx="6545580" cy="6858000"/>
            <a:chOff x="5646420" y="0"/>
            <a:chExt cx="654558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5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6420" y="44132"/>
              <a:ext cx="6545580" cy="65776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1365" y="239077"/>
              <a:ext cx="6350635" cy="600773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063297" y="2597467"/>
              <a:ext cx="2562225" cy="131445"/>
            </a:xfrm>
            <a:custGeom>
              <a:avLst/>
              <a:gdLst/>
              <a:ahLst/>
              <a:cxnLst/>
              <a:rect l="l" t="t" r="r" b="b"/>
              <a:pathLst>
                <a:path w="2562225" h="131444">
                  <a:moveTo>
                    <a:pt x="0" y="131127"/>
                  </a:moveTo>
                  <a:lnTo>
                    <a:pt x="2561907" y="131127"/>
                  </a:lnTo>
                  <a:lnTo>
                    <a:pt x="2561907" y="0"/>
                  </a:lnTo>
                  <a:lnTo>
                    <a:pt x="0" y="0"/>
                  </a:lnTo>
                  <a:lnTo>
                    <a:pt x="0" y="131127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98542" y="6107747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55892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 err="1">
                <a:solidFill>
                  <a:srgbClr val="000000"/>
                </a:solidFill>
              </a:rPr>
              <a:t>Εγκ</a:t>
            </a:r>
            <a:r>
              <a:rPr spc="165" dirty="0">
                <a:solidFill>
                  <a:srgbClr val="000000"/>
                </a:solidFill>
              </a:rPr>
              <a:t>ατ</a:t>
            </a:r>
            <a:r>
              <a:rPr lang="el-GR" spc="165" dirty="0">
                <a:solidFill>
                  <a:srgbClr val="000000"/>
                </a:solidFill>
              </a:rPr>
              <a:t>ά</a:t>
            </a:r>
            <a:r>
              <a:rPr spc="165" dirty="0">
                <a:solidFill>
                  <a:srgbClr val="000000"/>
                </a:solidFill>
              </a:rPr>
              <a:t>σ</a:t>
            </a:r>
            <a:r>
              <a:rPr lang="el-GR" spc="165" dirty="0" err="1">
                <a:solidFill>
                  <a:srgbClr val="000000"/>
                </a:solidFill>
              </a:rPr>
              <a:t>ταση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0" dirty="0" err="1">
                <a:solidFill>
                  <a:srgbClr val="000000"/>
                </a:solidFill>
              </a:rPr>
              <a:t>Metasploit</a:t>
            </a:r>
            <a:r>
              <a:rPr lang="en-US" spc="150" dirty="0" err="1">
                <a:solidFill>
                  <a:srgbClr val="000000"/>
                </a:solidFill>
              </a:rPr>
              <a:t>able</a:t>
            </a:r>
            <a:endParaRPr spc="150" dirty="0">
              <a:solidFill>
                <a:srgbClr val="00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10262" y="2833370"/>
            <a:ext cx="6144895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90" dirty="0">
                <a:solidFill>
                  <a:srgbClr val="FF0000"/>
                </a:solidFill>
                <a:latin typeface="Calibri"/>
                <a:cs typeface="Calibri"/>
              </a:rPr>
              <a:t>VM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(Virtual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Machine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-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εικονική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μηχανή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απομόνωση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εφαρμογών)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προστεθεί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εδώ-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παρακαλούμε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κουμπί</a:t>
            </a:r>
            <a:endParaRPr sz="85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670"/>
              </a:spcBef>
            </a:pP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"Choose".</a:t>
            </a:r>
            <a:endParaRPr sz="85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  <a:spcBef>
                <a:spcPts val="670"/>
              </a:spcBef>
            </a:pP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70" dirty="0">
                <a:solidFill>
                  <a:srgbClr val="FF0000"/>
                </a:solidFill>
                <a:latin typeface="Calibri"/>
                <a:cs typeface="Calibri"/>
              </a:rPr>
              <a:t>προχωρήσετε.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63934" y="5385434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4634" y="0"/>
            <a:ext cx="11937365" cy="6858000"/>
            <a:chOff x="254634" y="0"/>
            <a:chExt cx="119373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222" y="4759"/>
              <a:ext cx="5839777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0150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6419" y="44132"/>
              <a:ext cx="6545580" cy="65776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1682" y="239077"/>
              <a:ext cx="6350317" cy="600773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063297" y="2597467"/>
              <a:ext cx="2562225" cy="131445"/>
            </a:xfrm>
            <a:custGeom>
              <a:avLst/>
              <a:gdLst/>
              <a:ahLst/>
              <a:cxnLst/>
              <a:rect l="l" t="t" r="r" b="b"/>
              <a:pathLst>
                <a:path w="2562225" h="131444">
                  <a:moveTo>
                    <a:pt x="0" y="131127"/>
                  </a:moveTo>
                  <a:lnTo>
                    <a:pt x="2561907" y="131127"/>
                  </a:lnTo>
                  <a:lnTo>
                    <a:pt x="2561907" y="0"/>
                  </a:lnTo>
                  <a:lnTo>
                    <a:pt x="0" y="0"/>
                  </a:lnTo>
                  <a:lnTo>
                    <a:pt x="0" y="131127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634" y="2022157"/>
              <a:ext cx="5731827" cy="43618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9579" y="2217420"/>
              <a:ext cx="5161915" cy="37915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19462" y="5586729"/>
              <a:ext cx="925194" cy="581025"/>
            </a:xfrm>
            <a:custGeom>
              <a:avLst/>
              <a:gdLst/>
              <a:ahLst/>
              <a:cxnLst/>
              <a:rect l="l" t="t" r="r" b="b"/>
              <a:pathLst>
                <a:path w="925195" h="581025">
                  <a:moveTo>
                    <a:pt x="0" y="580707"/>
                  </a:moveTo>
                  <a:lnTo>
                    <a:pt x="925195" y="580707"/>
                  </a:lnTo>
                  <a:lnTo>
                    <a:pt x="925195" y="0"/>
                  </a:lnTo>
                  <a:lnTo>
                    <a:pt x="0" y="0"/>
                  </a:lnTo>
                  <a:lnTo>
                    <a:pt x="0" y="580707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61522" y="5382259"/>
              <a:ext cx="6113780" cy="317500"/>
            </a:xfrm>
            <a:custGeom>
              <a:avLst/>
              <a:gdLst/>
              <a:ahLst/>
              <a:cxnLst/>
              <a:rect l="l" t="t" r="r" b="b"/>
              <a:pathLst>
                <a:path w="6113780" h="317500">
                  <a:moveTo>
                    <a:pt x="172402" y="57149"/>
                  </a:moveTo>
                  <a:lnTo>
                    <a:pt x="170497" y="113982"/>
                  </a:lnTo>
                  <a:lnTo>
                    <a:pt x="6111557" y="317499"/>
                  </a:lnTo>
                  <a:lnTo>
                    <a:pt x="6113462" y="260349"/>
                  </a:lnTo>
                  <a:lnTo>
                    <a:pt x="172402" y="57149"/>
                  </a:lnTo>
                  <a:close/>
                </a:path>
                <a:path w="6113780" h="317500">
                  <a:moveTo>
                    <a:pt x="174307" y="0"/>
                  </a:moveTo>
                  <a:lnTo>
                    <a:pt x="0" y="79692"/>
                  </a:lnTo>
                  <a:lnTo>
                    <a:pt x="168275" y="171449"/>
                  </a:lnTo>
                  <a:lnTo>
                    <a:pt x="170497" y="113982"/>
                  </a:lnTo>
                  <a:lnTo>
                    <a:pt x="141922" y="113029"/>
                  </a:lnTo>
                  <a:lnTo>
                    <a:pt x="143827" y="56197"/>
                  </a:lnTo>
                  <a:lnTo>
                    <a:pt x="172402" y="56197"/>
                  </a:lnTo>
                  <a:lnTo>
                    <a:pt x="174307" y="0"/>
                  </a:lnTo>
                  <a:close/>
                </a:path>
                <a:path w="6113780" h="317500">
                  <a:moveTo>
                    <a:pt x="143827" y="56197"/>
                  </a:moveTo>
                  <a:lnTo>
                    <a:pt x="143827" y="57149"/>
                  </a:lnTo>
                  <a:lnTo>
                    <a:pt x="141922" y="113029"/>
                  </a:lnTo>
                  <a:lnTo>
                    <a:pt x="170497" y="113982"/>
                  </a:lnTo>
                  <a:lnTo>
                    <a:pt x="170497" y="113029"/>
                  </a:lnTo>
                  <a:lnTo>
                    <a:pt x="172402" y="57149"/>
                  </a:lnTo>
                  <a:lnTo>
                    <a:pt x="143827" y="56197"/>
                  </a:lnTo>
                  <a:close/>
                </a:path>
                <a:path w="6113780" h="317500">
                  <a:moveTo>
                    <a:pt x="172402" y="56197"/>
                  </a:moveTo>
                  <a:lnTo>
                    <a:pt x="143827" y="56197"/>
                  </a:lnTo>
                  <a:lnTo>
                    <a:pt x="172402" y="57149"/>
                  </a:lnTo>
                  <a:lnTo>
                    <a:pt x="172402" y="5619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98542" y="5897245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10262" y="2833370"/>
            <a:ext cx="6144895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90" dirty="0">
                <a:solidFill>
                  <a:srgbClr val="FF0000"/>
                </a:solidFill>
                <a:latin typeface="Calibri"/>
                <a:cs typeface="Calibri"/>
              </a:rPr>
              <a:t>VM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(Virtual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Machine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-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εικονική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μηχανή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απομόνωση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εφαρμογών)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προστεθεί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εδώ-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παρακαλούμε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κουμπί</a:t>
            </a:r>
            <a:endParaRPr sz="85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670"/>
              </a:spcBef>
            </a:pP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"Choose".</a:t>
            </a:r>
            <a:endParaRPr sz="85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  <a:spcBef>
                <a:spcPts val="670"/>
              </a:spcBef>
            </a:pP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70" dirty="0">
                <a:solidFill>
                  <a:srgbClr val="FF0000"/>
                </a:solidFill>
                <a:latin typeface="Calibri"/>
                <a:cs typeface="Calibri"/>
              </a:rPr>
              <a:t>προχωρήσετε.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39184" y="4820920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59159" y="5174932"/>
            <a:ext cx="1854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114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7A6CF9BA-A970-1452-EFE0-E1E5602CE811}"/>
              </a:ext>
            </a:extLst>
          </p:cNvPr>
          <p:cNvSpPr txBox="1">
            <a:spLocks/>
          </p:cNvSpPr>
          <p:nvPr/>
        </p:nvSpPr>
        <p:spPr>
          <a:xfrm>
            <a:off x="745490" y="1310005"/>
            <a:ext cx="55892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l-GR" kern="0" spc="165">
                <a:solidFill>
                  <a:srgbClr val="000000"/>
                </a:solidFill>
              </a:rPr>
              <a:t>Εγκατάσταση</a:t>
            </a:r>
            <a:r>
              <a:rPr lang="el-GR" kern="0" spc="180">
                <a:solidFill>
                  <a:srgbClr val="000000"/>
                </a:solidFill>
              </a:rPr>
              <a:t> </a:t>
            </a:r>
            <a:r>
              <a:rPr lang="en-US" kern="0" spc="150">
                <a:solidFill>
                  <a:srgbClr val="000000"/>
                </a:solidFill>
              </a:rPr>
              <a:t>Metasploitable</a:t>
            </a:r>
            <a:endParaRPr lang="en-US" kern="0" spc="150" dirty="0">
              <a:solidFill>
                <a:srgbClr val="000000"/>
              </a:solidFill>
            </a:endParaRPr>
          </a:p>
        </p:txBody>
      </p:sp>
      <p:sp>
        <p:nvSpPr>
          <p:cNvPr id="22" name="Τίτλος 21">
            <a:extLst>
              <a:ext uri="{FF2B5EF4-FFF2-40B4-BE49-F238E27FC236}">
                <a16:creationId xmlns:a16="http://schemas.microsoft.com/office/drawing/2014/main" id="{8CD7201B-E57C-281F-A81E-171DE0F2A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060" y="0"/>
            <a:ext cx="12092940" cy="6858000"/>
            <a:chOff x="99060" y="0"/>
            <a:chExt cx="1209294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5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060" y="1692910"/>
              <a:ext cx="6361112" cy="45323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4005" y="1888172"/>
              <a:ext cx="5791200" cy="39624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853055" y="2045017"/>
              <a:ext cx="441959" cy="581025"/>
            </a:xfrm>
            <a:custGeom>
              <a:avLst/>
              <a:gdLst/>
              <a:ahLst/>
              <a:cxnLst/>
              <a:rect l="l" t="t" r="r" b="b"/>
              <a:pathLst>
                <a:path w="441960" h="581025">
                  <a:moveTo>
                    <a:pt x="0" y="580707"/>
                  </a:moveTo>
                  <a:lnTo>
                    <a:pt x="441959" y="580707"/>
                  </a:lnTo>
                  <a:lnTo>
                    <a:pt x="441959" y="0"/>
                  </a:lnTo>
                  <a:lnTo>
                    <a:pt x="0" y="0"/>
                  </a:lnTo>
                  <a:lnTo>
                    <a:pt x="0" y="580707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41072" y="1246505"/>
              <a:ext cx="6150927" cy="52546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36335" y="1441450"/>
              <a:ext cx="5686107" cy="468471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73142" y="6392862"/>
            <a:ext cx="165735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40"/>
              </a:lnSpc>
            </a:pPr>
            <a:r>
              <a:rPr sz="650" spc="30" dirty="0">
                <a:latin typeface="Calibri"/>
                <a:cs typeface="Calibri"/>
              </a:rPr>
              <a:t>23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6033135" cy="6223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0"/>
              </a:spcBef>
            </a:pPr>
            <a:r>
              <a:rPr spc="155" dirty="0">
                <a:solidFill>
                  <a:srgbClr val="000000"/>
                </a:solidFill>
              </a:rPr>
              <a:t>Ξεκινώντας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το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Metasploit</a:t>
            </a:r>
            <a:r>
              <a:rPr spc="210" dirty="0">
                <a:solidFill>
                  <a:srgbClr val="000000"/>
                </a:solidFill>
              </a:rPr>
              <a:t> </a:t>
            </a:r>
            <a:r>
              <a:rPr spc="195" dirty="0">
                <a:solidFill>
                  <a:srgbClr val="000000"/>
                </a:solidFill>
              </a:rPr>
              <a:t>VM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35" dirty="0">
                <a:solidFill>
                  <a:srgbClr val="000000"/>
                </a:solidFill>
              </a:rPr>
              <a:t>(Virtual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Machine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65" dirty="0">
                <a:solidFill>
                  <a:srgbClr val="000000"/>
                </a:solidFill>
              </a:rPr>
              <a:t>- </a:t>
            </a:r>
            <a:r>
              <a:rPr spc="-484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εικονική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μηχανή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για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απομόνωση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εφαρμογών)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580630" y="870584"/>
            <a:ext cx="44100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VM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(Virtual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Machine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εικονική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μηχανή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απομόνωση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εφαρμογών) 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εκτελείται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τώρα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97937" y="1085215"/>
            <a:ext cx="177673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με</a:t>
            </a:r>
            <a:r>
              <a:rPr sz="85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επιτυχία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στον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υπολογιστή</a:t>
            </a:r>
            <a:r>
              <a:rPr sz="85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σας.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84095" y="1728152"/>
            <a:ext cx="409321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Ξεκινήστε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VM</a:t>
            </a:r>
            <a:r>
              <a:rPr sz="85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(Virtual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Machine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εικονική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μηχανή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απομόνωση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εφαρμογών)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41072" y="0"/>
            <a:ext cx="6151245" cy="6858000"/>
            <a:chOff x="6041072" y="0"/>
            <a:chExt cx="61512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41072" y="1246505"/>
              <a:ext cx="6150927" cy="52546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6017" y="1441450"/>
              <a:ext cx="5686107" cy="468471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73142" y="6392862"/>
            <a:ext cx="165735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40"/>
              </a:lnSpc>
            </a:pPr>
            <a:r>
              <a:rPr sz="650" spc="30" dirty="0">
                <a:latin typeface="Calibri"/>
                <a:cs typeface="Calibri"/>
              </a:rPr>
              <a:t>24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10042525" cy="6223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0"/>
              </a:spcBef>
            </a:pPr>
            <a:r>
              <a:rPr spc="155" dirty="0">
                <a:solidFill>
                  <a:srgbClr val="000000"/>
                </a:solidFill>
              </a:rPr>
              <a:t>Ξεκινώντας</a:t>
            </a:r>
            <a:r>
              <a:rPr spc="195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το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Metasploit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95" dirty="0">
                <a:solidFill>
                  <a:srgbClr val="000000"/>
                </a:solidFill>
              </a:rPr>
              <a:t>VM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35" dirty="0">
                <a:solidFill>
                  <a:srgbClr val="000000"/>
                </a:solidFill>
              </a:rPr>
              <a:t>(Virtual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Machine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65" dirty="0">
                <a:solidFill>
                  <a:srgbClr val="000000"/>
                </a:solidFill>
              </a:rPr>
              <a:t>-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εικονική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μηχανή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για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απομόνωση </a:t>
            </a:r>
            <a:r>
              <a:rPr spc="-484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εφαρμογών)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688464" y="3922712"/>
            <a:ext cx="2078355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2210" algn="l"/>
              </a:tabLst>
            </a:pPr>
            <a:r>
              <a:rPr sz="1100" b="1" spc="65" dirty="0">
                <a:solidFill>
                  <a:srgbClr val="FF0000"/>
                </a:solidFill>
                <a:latin typeface="Calibri"/>
                <a:cs typeface="Calibri"/>
              </a:rPr>
              <a:t>Σύνδεση:	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msfadmin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0" dirty="0">
                <a:solidFill>
                  <a:srgbClr val="FF0000"/>
                </a:solidFill>
                <a:latin typeface="Calibri"/>
                <a:cs typeface="Calibri"/>
              </a:rPr>
              <a:t>Κωδικός</a:t>
            </a:r>
            <a:r>
              <a:rPr sz="11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50" dirty="0">
                <a:solidFill>
                  <a:srgbClr val="FF0000"/>
                </a:solidFill>
                <a:latin typeface="Calibri"/>
                <a:cs typeface="Calibri"/>
              </a:rPr>
              <a:t>πρόσβασης:</a:t>
            </a:r>
            <a:r>
              <a:rPr sz="11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msfadmin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5030" y="499745"/>
            <a:ext cx="471043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του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εξυπηρετητή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endParaRPr sz="2250"/>
          </a:p>
        </p:txBody>
      </p:sp>
      <p:sp>
        <p:nvSpPr>
          <p:cNvPr id="14" name="object 14"/>
          <p:cNvSpPr txBox="1"/>
          <p:nvPr/>
        </p:nvSpPr>
        <p:spPr>
          <a:xfrm>
            <a:off x="609600" y="1143000"/>
            <a:ext cx="1118235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buNone/>
            </a:pPr>
            <a:r>
              <a:rPr lang="el-GR" sz="1100" dirty="0"/>
              <a:t>Ο </a:t>
            </a:r>
            <a:r>
              <a:rPr lang="el-GR" sz="1100" dirty="0" err="1"/>
              <a:t>Wazuh</a:t>
            </a:r>
            <a:r>
              <a:rPr lang="el-GR" sz="1100" dirty="0"/>
              <a:t> </a:t>
            </a:r>
            <a:r>
              <a:rPr lang="el-GR" sz="1100" dirty="0" err="1"/>
              <a:t>manager</a:t>
            </a:r>
            <a:r>
              <a:rPr lang="el-GR" sz="1100" dirty="0"/>
              <a:t> ενδέχεται </a:t>
            </a:r>
            <a:r>
              <a:rPr lang="el-GR" sz="1100" b="1" dirty="0"/>
              <a:t>μερικές φορές να μην ξεκινά σωστά</a:t>
            </a:r>
            <a:r>
              <a:rPr lang="el-GR" sz="1100" dirty="0"/>
              <a:t>.</a:t>
            </a:r>
          </a:p>
          <a:p>
            <a:r>
              <a:rPr lang="el-GR" sz="1100" dirty="0"/>
              <a:t>Για να ελέγξετε την κατάστασή του, εκτελέστε από τον </a:t>
            </a:r>
            <a:r>
              <a:rPr lang="el-GR" sz="1100" dirty="0" err="1"/>
              <a:t>Wazuh</a:t>
            </a:r>
            <a:r>
              <a:rPr lang="el-GR" sz="1100" dirty="0"/>
              <a:t> </a:t>
            </a:r>
            <a:r>
              <a:rPr lang="el-GR" sz="1100" dirty="0" err="1"/>
              <a:t>server</a:t>
            </a:r>
            <a:r>
              <a:rPr lang="el-GR" sz="1100" dirty="0"/>
              <a:t>:</a:t>
            </a:r>
            <a:br>
              <a:rPr lang="en-US" sz="1100" dirty="0"/>
            </a:br>
            <a:r>
              <a:rPr lang="en-US" sz="1100" b="1" dirty="0" err="1"/>
              <a:t>sudo</a:t>
            </a:r>
            <a:r>
              <a:rPr lang="en-US" sz="1100" b="1" dirty="0"/>
              <a:t> </a:t>
            </a:r>
            <a:r>
              <a:rPr lang="en-US" sz="1100" b="1" dirty="0" err="1"/>
              <a:t>systemctl</a:t>
            </a:r>
            <a:r>
              <a:rPr lang="en-US" sz="1100" b="1" dirty="0"/>
              <a:t> status </a:t>
            </a:r>
            <a:r>
              <a:rPr lang="en-US" sz="1100" b="1" dirty="0" err="1"/>
              <a:t>wazuh</a:t>
            </a:r>
            <a:r>
              <a:rPr lang="en-US" sz="1100" b="1" dirty="0"/>
              <a:t>-manager | grep running</a:t>
            </a:r>
            <a:br>
              <a:rPr lang="en-US" sz="1100" b="1" dirty="0"/>
            </a:br>
            <a:br>
              <a:rPr lang="en-US" sz="1100" dirty="0"/>
            </a:br>
            <a:r>
              <a:rPr lang="el-GR" sz="1100" dirty="0"/>
              <a:t>Αν </a:t>
            </a:r>
            <a:r>
              <a:rPr lang="el-GR" sz="1100" b="1" dirty="0"/>
              <a:t>δεν είναι ενεργός</a:t>
            </a:r>
            <a:r>
              <a:rPr lang="el-GR" sz="1100" dirty="0"/>
              <a:t>, </a:t>
            </a:r>
            <a:r>
              <a:rPr lang="el-GR" sz="1100" dirty="0" err="1"/>
              <a:t>επανεκκινήστε</a:t>
            </a:r>
            <a:r>
              <a:rPr lang="el-GR" sz="1100" dirty="0"/>
              <a:t> τον με την εντολή:</a:t>
            </a:r>
            <a:br>
              <a:rPr lang="en-US" sz="1100" dirty="0"/>
            </a:br>
            <a:r>
              <a:rPr lang="en-US" sz="1100" b="1" dirty="0" err="1"/>
              <a:t>sudo</a:t>
            </a:r>
            <a:r>
              <a:rPr lang="en-US" sz="1100" b="1" dirty="0"/>
              <a:t> </a:t>
            </a:r>
            <a:r>
              <a:rPr lang="en-US" sz="1100" b="1" dirty="0" err="1"/>
              <a:t>systemctl</a:t>
            </a:r>
            <a:r>
              <a:rPr lang="en-US" sz="1100" b="1" dirty="0"/>
              <a:t> restart </a:t>
            </a:r>
            <a:r>
              <a:rPr lang="en-US" sz="1100" b="1" dirty="0" err="1"/>
              <a:t>wazuh</a:t>
            </a:r>
            <a:r>
              <a:rPr lang="en-US" sz="1100" b="1" dirty="0"/>
              <a:t>-manager</a:t>
            </a:r>
            <a:endParaRPr lang="el-GR" sz="1100" b="1" dirty="0"/>
          </a:p>
        </p:txBody>
      </p:sp>
      <p:grpSp>
        <p:nvGrpSpPr>
          <p:cNvPr id="15" name="object 15"/>
          <p:cNvGrpSpPr/>
          <p:nvPr/>
        </p:nvGrpSpPr>
        <p:grpSpPr>
          <a:xfrm>
            <a:off x="2842260" y="2816860"/>
            <a:ext cx="7181850" cy="4041140"/>
            <a:chOff x="2842260" y="2816860"/>
            <a:chExt cx="7181850" cy="4041140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2260" y="2816860"/>
              <a:ext cx="7181850" cy="40411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37840" y="3012440"/>
              <a:ext cx="6604000" cy="3688079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13</a:t>
            </a:fld>
            <a:endParaRPr spc="3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1350"/>
            <a:ext cx="2521585" cy="73406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750" spc="75" dirty="0">
                <a:solidFill>
                  <a:srgbClr val="FFB800"/>
                </a:solidFill>
                <a:latin typeface="Calibri"/>
                <a:cs typeface="Calibri"/>
              </a:rPr>
              <a:t>Εργαλείο</a:t>
            </a:r>
            <a:r>
              <a:rPr sz="1750" spc="13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750" spc="114" dirty="0">
                <a:solidFill>
                  <a:srgbClr val="FFB800"/>
                </a:solidFill>
              </a:rPr>
              <a:t>HYDRA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63259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5183505" cy="6879590"/>
            <a:chOff x="6883400" y="0"/>
            <a:chExt cx="5183505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0072" y="990599"/>
              <a:ext cx="2596832" cy="258476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22599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>
                <a:solidFill>
                  <a:srgbClr val="000000"/>
                </a:solidFill>
              </a:rPr>
              <a:t>Τι</a:t>
            </a:r>
            <a:r>
              <a:rPr spc="130" dirty="0">
                <a:solidFill>
                  <a:srgbClr val="000000"/>
                </a:solidFill>
              </a:rPr>
              <a:t> </a:t>
            </a:r>
            <a:r>
              <a:rPr spc="75" dirty="0">
                <a:solidFill>
                  <a:srgbClr val="000000"/>
                </a:solidFill>
              </a:rPr>
              <a:t>είναι</a:t>
            </a:r>
            <a:r>
              <a:rPr spc="105" dirty="0">
                <a:solidFill>
                  <a:srgbClr val="000000"/>
                </a:solidFill>
              </a:rPr>
              <a:t> </a:t>
            </a:r>
            <a:r>
              <a:rPr spc="50" dirty="0">
                <a:solidFill>
                  <a:srgbClr val="000000"/>
                </a:solidFill>
              </a:rPr>
              <a:t>η</a:t>
            </a:r>
            <a:r>
              <a:rPr spc="135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HYDRA;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50289" y="2244090"/>
            <a:ext cx="8220709" cy="87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dirty="0">
                <a:latin typeface="Noto Sans"/>
                <a:cs typeface="Noto Sans"/>
              </a:rPr>
              <a:t>Το</a:t>
            </a:r>
            <a:r>
              <a:rPr sz="1100" spc="5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Hydra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είναι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ένα</a:t>
            </a:r>
            <a:r>
              <a:rPr sz="1100" spc="6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παραλληλισμένο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πρόγραμμα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παραβίασης</a:t>
            </a:r>
            <a:r>
              <a:rPr sz="1100" spc="6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σύνδεσης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που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υποστηρίζει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πολλά</a:t>
            </a:r>
            <a:r>
              <a:rPr sz="1100" spc="5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πρωτόκολλα</a:t>
            </a:r>
            <a:r>
              <a:rPr sz="1100" spc="5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για </a:t>
            </a:r>
            <a:r>
              <a:rPr sz="1100" spc="-27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επιτιθέμενους.</a:t>
            </a:r>
            <a:endParaRPr sz="1100">
              <a:latin typeface="Noto Sans"/>
              <a:cs typeface="Noto Sans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Arial"/>
              <a:buChar char="•"/>
            </a:pPr>
            <a:endParaRPr sz="1850">
              <a:latin typeface="Noto Sans"/>
              <a:cs typeface="Noto Sans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-5" dirty="0">
                <a:latin typeface="Noto Sans"/>
                <a:cs typeface="Noto Sans"/>
              </a:rPr>
              <a:t>Είναι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πολύ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γρήγορο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και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ευέλικτο,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και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είναι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εύκολο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να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προστεθούν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νέες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ενότητες.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0289" y="3677602"/>
            <a:ext cx="8217534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-5" dirty="0">
                <a:latin typeface="Noto Sans"/>
                <a:cs typeface="Noto Sans"/>
              </a:rPr>
              <a:t>Αυτό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το</a:t>
            </a:r>
            <a:r>
              <a:rPr sz="1100" spc="2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εργαλείο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παράγει/κάνει</a:t>
            </a:r>
            <a:r>
              <a:rPr sz="1100" spc="2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δυνατόν</a:t>
            </a:r>
            <a:r>
              <a:rPr sz="1100" spc="2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στους</a:t>
            </a:r>
            <a:r>
              <a:rPr sz="1100" spc="2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ερευνητές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και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τους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συμβούλους</a:t>
            </a:r>
            <a:r>
              <a:rPr sz="1100" spc="2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ασφαλείας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να</a:t>
            </a:r>
            <a:r>
              <a:rPr sz="1100" spc="2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δείξουν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πόσο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εύκολο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θα </a:t>
            </a:r>
            <a:r>
              <a:rPr sz="1100" spc="-27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ήταν</a:t>
            </a:r>
            <a:r>
              <a:rPr sz="1100" dirty="0">
                <a:latin typeface="Noto Sans"/>
                <a:cs typeface="Noto Sans"/>
              </a:rPr>
              <a:t> να</a:t>
            </a:r>
            <a:r>
              <a:rPr sz="1100" spc="-5" dirty="0">
                <a:latin typeface="Noto Sans"/>
                <a:cs typeface="Noto Sans"/>
              </a:rPr>
              <a:t> αποκτήσουν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ανεξουσιοδότητη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πρόσβαση</a:t>
            </a:r>
            <a:r>
              <a:rPr sz="1100" dirty="0">
                <a:latin typeface="Noto Sans"/>
                <a:cs typeface="Noto Sans"/>
              </a:rPr>
              <a:t> σε</a:t>
            </a:r>
            <a:r>
              <a:rPr sz="1100" spc="-5" dirty="0">
                <a:latin typeface="Noto Sans"/>
                <a:cs typeface="Noto Sans"/>
              </a:rPr>
              <a:t> ένα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σύστημα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10" dirty="0">
                <a:latin typeface="Noto Sans"/>
                <a:cs typeface="Noto Sans"/>
              </a:rPr>
              <a:t>εξ</a:t>
            </a:r>
            <a:r>
              <a:rPr sz="1100" spc="-25" dirty="0">
                <a:latin typeface="Noto Sans"/>
                <a:cs typeface="Noto Sans"/>
              </a:rPr>
              <a:t> </a:t>
            </a:r>
            <a:r>
              <a:rPr sz="1100" spc="-15" dirty="0">
                <a:latin typeface="Noto Sans"/>
                <a:cs typeface="Noto Sans"/>
              </a:rPr>
              <a:t>αποστάσεως.</a:t>
            </a:r>
            <a:endParaRPr sz="11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308340" y="75565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831532"/>
            <a:ext cx="1646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Hydra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23850" y="1840865"/>
            <a:ext cx="7233920" cy="77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spc="-5" dirty="0">
                <a:latin typeface="Noto Sans"/>
                <a:cs typeface="Noto Sans"/>
              </a:rPr>
              <a:t>Πριν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ξεκινήσετε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την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επίθεση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στο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15" dirty="0">
                <a:latin typeface="Noto Sans"/>
                <a:cs typeface="Noto Sans"/>
              </a:rPr>
              <a:t>VM</a:t>
            </a:r>
            <a:r>
              <a:rPr sz="1100" spc="-2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(Virtual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Machine</a:t>
            </a:r>
            <a:r>
              <a:rPr sz="1100" dirty="0">
                <a:latin typeface="Noto Sans"/>
                <a:cs typeface="Noto Sans"/>
              </a:rPr>
              <a:t> -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εικονική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μηχανή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για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απομόνωση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εφαρμογών)</a:t>
            </a:r>
            <a:r>
              <a:rPr sz="1100" spc="-4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του</a:t>
            </a:r>
            <a:endParaRPr sz="1100">
              <a:latin typeface="Noto Sans"/>
              <a:cs typeface="Noto Sans"/>
            </a:endParaRPr>
          </a:p>
          <a:p>
            <a:pPr marL="289560" algn="ctr">
              <a:lnSpc>
                <a:spcPct val="100000"/>
              </a:lnSpc>
              <a:spcBef>
                <a:spcPts val="985"/>
              </a:spcBef>
            </a:pPr>
            <a:r>
              <a:rPr sz="1100" spc="-5" dirty="0">
                <a:latin typeface="Noto Sans"/>
                <a:cs typeface="Noto Sans"/>
              </a:rPr>
              <a:t>Metasploit,</a:t>
            </a:r>
            <a:endParaRPr sz="1100">
              <a:latin typeface="Noto Sans"/>
              <a:cs typeface="Noto Sans"/>
            </a:endParaRPr>
          </a:p>
          <a:p>
            <a:pPr marL="25400" algn="ctr">
              <a:lnSpc>
                <a:spcPct val="100000"/>
              </a:lnSpc>
              <a:spcBef>
                <a:spcPts val="985"/>
              </a:spcBef>
            </a:pPr>
            <a:r>
              <a:rPr sz="1100" spc="-5" dirty="0">
                <a:latin typeface="Calibri"/>
                <a:cs typeface="Calibri"/>
              </a:rPr>
              <a:t>βεβαιωθείτε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ότι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έχουν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εγκατασταθεί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οι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απαιτούμενες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λίστες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λέξεων</a:t>
            </a:r>
            <a:r>
              <a:rPr sz="1100" spc="-5" dirty="0">
                <a:latin typeface="Noto Sans"/>
                <a:cs typeface="Noto Sans"/>
              </a:rPr>
              <a:t>.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97050" y="3209077"/>
            <a:ext cx="3781425" cy="52578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285750" marR="5080" indent="-285750" algn="r">
              <a:lnSpc>
                <a:spcPct val="100000"/>
              </a:lnSpc>
              <a:spcBef>
                <a:spcPts val="275"/>
              </a:spcBef>
              <a:buSzPct val="163636"/>
              <a:buFont typeface="Arial"/>
              <a:buChar char="•"/>
              <a:tabLst>
                <a:tab pos="285750" algn="l"/>
                <a:tab pos="286385" algn="l"/>
              </a:tabLst>
            </a:pPr>
            <a:r>
              <a:rPr sz="1100" spc="-5" dirty="0">
                <a:latin typeface="Noto Sans"/>
                <a:cs typeface="Noto Sans"/>
              </a:rPr>
              <a:t>Επαληθεύστε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dirty="0">
                <a:latin typeface="Noto Sans"/>
                <a:cs typeface="Noto Sans"/>
              </a:rPr>
              <a:t>τη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θέση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της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λίστας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λέξεων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15" dirty="0">
                <a:latin typeface="Noto Sans"/>
                <a:cs typeface="Noto Sans"/>
              </a:rPr>
              <a:t>εκτελώντας:</a:t>
            </a:r>
            <a:endParaRPr sz="1100">
              <a:latin typeface="Noto Sans"/>
              <a:cs typeface="Noto Sans"/>
            </a:endParaRPr>
          </a:p>
          <a:p>
            <a:pPr marL="285750" marR="26670" lvl="1" indent="-285750" algn="r">
              <a:lnSpc>
                <a:spcPct val="100000"/>
              </a:lnSpc>
              <a:spcBef>
                <a:spcPts val="985"/>
              </a:spcBef>
              <a:buSzPct val="163636"/>
              <a:buFont typeface="Arial"/>
              <a:buChar char="•"/>
              <a:tabLst>
                <a:tab pos="285750" algn="l"/>
                <a:tab pos="286385" algn="l"/>
              </a:tabLst>
            </a:pPr>
            <a:r>
              <a:rPr sz="1100" spc="-5" dirty="0">
                <a:latin typeface="Noto Sans"/>
                <a:cs typeface="Noto Sans"/>
              </a:rPr>
              <a:t>ls </a:t>
            </a:r>
            <a:r>
              <a:rPr sz="1100" spc="-15" dirty="0">
                <a:latin typeface="Noto Sans"/>
                <a:cs typeface="Noto Sans"/>
              </a:rPr>
              <a:t>/usr/share/wordlists/metasploit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99819" y="4311967"/>
            <a:ext cx="5277485" cy="640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-5" dirty="0">
                <a:latin typeface="Noto Sans"/>
                <a:cs typeface="Noto Sans"/>
              </a:rPr>
              <a:t>Αν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dirty="0">
                <a:latin typeface="Noto Sans"/>
                <a:cs typeface="Noto Sans"/>
              </a:rPr>
              <a:t>το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αρχείο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δεν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υπάρχει,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εγκαταστήστε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το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απαραίτητο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πακέτο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λογισμικού </a:t>
            </a:r>
            <a:r>
              <a:rPr sz="1100" spc="-27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εκτελώντας:</a:t>
            </a:r>
            <a:endParaRPr sz="1100">
              <a:latin typeface="Noto Sans"/>
              <a:cs typeface="Noto Sans"/>
            </a:endParaRPr>
          </a:p>
          <a:p>
            <a:pPr marL="756920" lvl="1" indent="-286385">
              <a:lnSpc>
                <a:spcPct val="100000"/>
              </a:lnSpc>
              <a:spcBef>
                <a:spcPts val="735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-5" dirty="0">
                <a:latin typeface="Noto Sans"/>
                <a:cs typeface="Noto Sans"/>
              </a:rPr>
              <a:t>sudo apt-get install </a:t>
            </a:r>
            <a:r>
              <a:rPr sz="1100" spc="-15" dirty="0">
                <a:latin typeface="Noto Sans"/>
                <a:cs typeface="Noto Sans"/>
              </a:rPr>
              <a:t>wordlists</a:t>
            </a:r>
            <a:endParaRPr sz="1100">
              <a:latin typeface="Noto Sans"/>
              <a:cs typeface="Noto San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089775" y="137160"/>
            <a:ext cx="5102225" cy="6282055"/>
            <a:chOff x="7089775" y="137160"/>
            <a:chExt cx="5102225" cy="628205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59302" y="137160"/>
              <a:ext cx="2240279" cy="22294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9775" y="2116772"/>
              <a:ext cx="5102225" cy="43021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84720" y="2312035"/>
              <a:ext cx="4748847" cy="373221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5015865" cy="6879590"/>
            <a:chOff x="6883400" y="0"/>
            <a:chExt cx="5015865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58985" y="137160"/>
              <a:ext cx="2240279" cy="222948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1646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Hydra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00455" y="1446847"/>
            <a:ext cx="1011364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0235">
              <a:lnSpc>
                <a:spcPct val="100000"/>
              </a:lnSpc>
              <a:spcBef>
                <a:spcPts val="100"/>
              </a:spcBef>
            </a:pPr>
            <a:r>
              <a:rPr sz="1100" b="1" spc="45" dirty="0">
                <a:latin typeface="Calibri"/>
                <a:cs typeface="Calibri"/>
              </a:rPr>
              <a:t>Πρόκειται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επιχειρήσουμε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σπάσουμε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τον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εξυπηρετητή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FTP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μηχάνημα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Metasploit.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spc="80" dirty="0">
                <a:latin typeface="Calibri"/>
                <a:cs typeface="Calibri"/>
              </a:rPr>
              <a:t>Μπορείτε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δημιουργήσετε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προσαρμοσμένες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λίστες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λέξεων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ενημερώσετε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υπάρχουσες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λίστες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κωδικών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πρόσβασης/χρηστών,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όπως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απαιτείται.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0455" y="2941637"/>
            <a:ext cx="500507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Επομένως</a:t>
            </a:r>
            <a:r>
              <a:rPr sz="1100" spc="-5" dirty="0">
                <a:latin typeface="Noto Sans"/>
                <a:cs typeface="Noto Sans"/>
              </a:rPr>
              <a:t>,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Calibri"/>
                <a:cs typeface="Calibri"/>
              </a:rPr>
              <a:t>σε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αυτό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 err="1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Noto Sans"/>
                <a:cs typeface="Noto Sans"/>
              </a:rPr>
              <a:t>demo</a:t>
            </a:r>
            <a:r>
              <a:rPr lang="en-US" sz="1100" spc="-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Calibri"/>
                <a:cs typeface="Calibri"/>
              </a:rPr>
              <a:t>θα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χρησιμοποιήσω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τις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δικές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μου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προσαρμοσμένες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λίστες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217331" y="3959403"/>
            <a:ext cx="3569970" cy="2898775"/>
            <a:chOff x="2217331" y="3959403"/>
            <a:chExt cx="3569970" cy="289877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7331" y="3959403"/>
              <a:ext cx="3569512" cy="28985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75852" y="4117975"/>
              <a:ext cx="3072447" cy="274002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7927975" y="3459479"/>
            <a:ext cx="3642360" cy="3082925"/>
            <a:chOff x="7927975" y="3459479"/>
            <a:chExt cx="3642360" cy="308292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27975" y="3459479"/>
              <a:ext cx="3642359" cy="308292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22920" y="3654424"/>
              <a:ext cx="3072447" cy="251301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682"/>
            <a:ext cx="1646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Hydra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00455" y="1705927"/>
            <a:ext cx="50596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latin typeface="Calibri"/>
                <a:cs typeface="Calibri"/>
              </a:rPr>
              <a:t>Προσπάθεια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μαντέψετε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κωδικό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πρόσβασης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χρήστη.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57655" y="2191384"/>
            <a:ext cx="741743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lang="en-US" sz="1800" b="0" i="0" u="none" strike="noStrike" baseline="0" dirty="0">
                <a:latin typeface="Noto Sans" panose="020B0502040504020204" pitchFamily="34" charset="0"/>
              </a:rPr>
              <a:t>hydra –l </a:t>
            </a:r>
            <a:r>
              <a:rPr lang="en-US" sz="1800" b="0" i="0" u="none" strike="noStrike" baseline="0" dirty="0" err="1">
                <a:latin typeface="Noto Sans" panose="020B0502040504020204" pitchFamily="34" charset="0"/>
              </a:rPr>
              <a:t>msfadmin</a:t>
            </a:r>
            <a:r>
              <a:rPr lang="en-US" sz="1800" b="0" i="0" u="none" strike="noStrike" baseline="0" dirty="0">
                <a:latin typeface="Noto Sans" panose="020B0502040504020204" pitchFamily="34" charset="0"/>
              </a:rPr>
              <a:t> –P password.txt 192.168.122.230 ftp</a:t>
            </a:r>
            <a:endParaRPr sz="1100" dirty="0">
              <a:latin typeface="Noto Sans"/>
              <a:cs typeface="Noto San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718752" y="137160"/>
            <a:ext cx="9180830" cy="5927090"/>
            <a:chOff x="2718752" y="137160"/>
            <a:chExt cx="9180830" cy="592709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58984" y="137160"/>
              <a:ext cx="2240279" cy="22294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8752" y="2352992"/>
              <a:ext cx="7417434" cy="37109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3697" y="2547937"/>
              <a:ext cx="6847205" cy="314102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682"/>
            <a:ext cx="1646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Hydra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00455" y="1705927"/>
            <a:ext cx="8808720" cy="666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latin typeface="Calibri"/>
                <a:cs typeface="Calibri"/>
              </a:rPr>
              <a:t>Προσπάθεια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μαντέψετε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όνομα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χρήστη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κωδικό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πρόσβασης.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50" dirty="0">
              <a:latin typeface="Calibri"/>
              <a:cs typeface="Calibri"/>
            </a:endParaRPr>
          </a:p>
          <a:p>
            <a:pPr marL="756285" indent="-286385">
              <a:lnSpc>
                <a:spcPct val="100000"/>
              </a:lnSpc>
              <a:buSzPct val="163636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100" spc="-5" dirty="0">
                <a:latin typeface="Noto Sans"/>
                <a:cs typeface="Noto Sans"/>
              </a:rPr>
              <a:t>hydra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users.txt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dirty="0">
                <a:latin typeface="Noto Sans"/>
                <a:cs typeface="Noto Sans"/>
              </a:rPr>
              <a:t>-p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msfadmin</a:t>
            </a:r>
            <a:r>
              <a:rPr sz="1100" spc="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192.168.122.230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FTP</a:t>
            </a:r>
            <a:r>
              <a:rPr sz="1100" spc="10" dirty="0">
                <a:latin typeface="Noto Sans"/>
                <a:cs typeface="Noto Sans"/>
              </a:rPr>
              <a:t> </a:t>
            </a:r>
            <a:endParaRPr sz="1100" dirty="0">
              <a:latin typeface="Noto Sans"/>
              <a:cs typeface="Noto San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18752" y="137160"/>
            <a:ext cx="9180830" cy="5952490"/>
            <a:chOff x="2718752" y="137160"/>
            <a:chExt cx="9180830" cy="595249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58984" y="137160"/>
              <a:ext cx="2240279" cy="222948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8752" y="2339022"/>
              <a:ext cx="7417434" cy="37506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3697" y="2533967"/>
              <a:ext cx="6847205" cy="318071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5027" y="0"/>
            <a:ext cx="11044555" cy="6879590"/>
            <a:chOff x="855027" y="0"/>
            <a:chExt cx="11044555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59302" y="137160"/>
              <a:ext cx="2240279" cy="22294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5027" y="2701924"/>
              <a:ext cx="7482840" cy="37839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9972" y="2896870"/>
              <a:ext cx="6912927" cy="321405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1646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Hydra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00455" y="1705609"/>
            <a:ext cx="9017635" cy="666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latin typeface="Calibri"/>
                <a:cs typeface="Calibri"/>
              </a:rPr>
              <a:t>Προσπάθεια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μαντέψετε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όνομα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χρήστη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κωδικό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πρόσβασης.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 dirty="0">
              <a:latin typeface="Calibri"/>
              <a:cs typeface="Calibri"/>
            </a:endParaRPr>
          </a:p>
          <a:p>
            <a:pPr marL="756285" indent="-286385">
              <a:lnSpc>
                <a:spcPct val="100000"/>
              </a:lnSpc>
              <a:buSzPct val="163636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100" spc="-10" dirty="0">
                <a:latin typeface="Noto Sans"/>
                <a:cs typeface="Noto Sans"/>
              </a:rPr>
              <a:t>hydra </a:t>
            </a:r>
            <a:r>
              <a:rPr sz="1100" spc="-15" dirty="0">
                <a:latin typeface="Noto Sans"/>
                <a:cs typeface="Noto Sans"/>
              </a:rPr>
              <a:t>χρήστες.txt</a:t>
            </a:r>
            <a:r>
              <a:rPr sz="1100" spc="-5" dirty="0">
                <a:latin typeface="Noto Sans"/>
                <a:cs typeface="Noto Sans"/>
              </a:rPr>
              <a:t> </a:t>
            </a:r>
            <a:r>
              <a:rPr sz="1100" spc="-10" dirty="0">
                <a:latin typeface="Noto Sans"/>
                <a:cs typeface="Noto Sans"/>
              </a:rPr>
              <a:t>-P </a:t>
            </a:r>
            <a:r>
              <a:rPr sz="1100" spc="-15" dirty="0">
                <a:latin typeface="Noto Sans"/>
                <a:cs typeface="Noto Sans"/>
              </a:rPr>
              <a:t>password.txt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15" dirty="0">
                <a:latin typeface="Noto Sans"/>
                <a:cs typeface="Noto Sans"/>
              </a:rPr>
              <a:t>192.168.122.230</a:t>
            </a:r>
            <a:r>
              <a:rPr sz="1100" spc="-20" dirty="0">
                <a:latin typeface="Noto Sans"/>
                <a:cs typeface="Noto Sans"/>
              </a:rPr>
              <a:t> </a:t>
            </a:r>
            <a:r>
              <a:rPr sz="1100" spc="-10" dirty="0">
                <a:latin typeface="Noto Sans"/>
                <a:cs typeface="Noto Sans"/>
              </a:rPr>
              <a:t>FTP</a:t>
            </a:r>
            <a:endParaRPr sz="1100" dirty="0">
              <a:latin typeface="Noto Sans"/>
              <a:cs typeface="Noto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07705" y="2900997"/>
            <a:ext cx="37338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1000" b="1" spc="80" dirty="0">
                <a:latin typeface="Calibri"/>
                <a:cs typeface="Calibri"/>
              </a:rPr>
              <a:t>Παρακαλώ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σημειώστε:</a:t>
            </a:r>
            <a:endParaRPr sz="1000">
              <a:latin typeface="Calibri"/>
              <a:cs typeface="Calibri"/>
            </a:endParaRPr>
          </a:p>
          <a:p>
            <a:pPr marL="299720" marR="9525" indent="-287020" algn="just">
              <a:lnSpc>
                <a:spcPct val="100000"/>
              </a:lnSpc>
              <a:spcBef>
                <a:spcPts val="670"/>
              </a:spcBef>
              <a:buSzPct val="160000"/>
              <a:buFont typeface="Arial"/>
              <a:buChar char="•"/>
              <a:tabLst>
                <a:tab pos="298450" algn="l"/>
              </a:tabLst>
            </a:pPr>
            <a:r>
              <a:rPr sz="1000" b="1" spc="60" dirty="0">
                <a:latin typeface="Calibri"/>
                <a:cs typeface="Calibri"/>
              </a:rPr>
              <a:t>Capital </a:t>
            </a:r>
            <a:r>
              <a:rPr sz="1000" b="1" spc="50" dirty="0">
                <a:latin typeface="Calibri"/>
                <a:cs typeface="Calibri"/>
              </a:rPr>
              <a:t>-L </a:t>
            </a:r>
            <a:r>
              <a:rPr sz="1000" b="1" spc="105" dirty="0">
                <a:latin typeface="Calibri"/>
                <a:cs typeface="Calibri"/>
              </a:rPr>
              <a:t>&amp; </a:t>
            </a:r>
            <a:r>
              <a:rPr sz="1000" b="1" spc="55" dirty="0">
                <a:latin typeface="Calibri"/>
                <a:cs typeface="Calibri"/>
              </a:rPr>
              <a:t>-P: </a:t>
            </a:r>
            <a:r>
              <a:rPr sz="1000" spc="65" dirty="0">
                <a:latin typeface="Calibri"/>
                <a:cs typeface="Calibri"/>
              </a:rPr>
              <a:t>Χρησιμοποιείται </a:t>
            </a:r>
            <a:r>
              <a:rPr sz="1000" spc="60" dirty="0">
                <a:latin typeface="Calibri"/>
                <a:cs typeface="Calibri"/>
              </a:rPr>
              <a:t>για </a:t>
            </a:r>
            <a:r>
              <a:rPr sz="1000" spc="65" dirty="0">
                <a:latin typeface="Calibri"/>
                <a:cs typeface="Calibri"/>
              </a:rPr>
              <a:t>τον </a:t>
            </a:r>
            <a:r>
              <a:rPr sz="1000" spc="70" dirty="0">
                <a:latin typeface="Calibri"/>
                <a:cs typeface="Calibri"/>
              </a:rPr>
              <a:t>προσδιορισμό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αρχείων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που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περιέχουν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με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ονόματα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χρηστών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(</a:t>
            </a:r>
            <a:r>
              <a:rPr sz="1000" spc="45" dirty="0">
                <a:latin typeface="Calibri"/>
                <a:cs typeface="Calibri"/>
              </a:rPr>
              <a:t>users.txt</a:t>
            </a:r>
            <a:r>
              <a:rPr sz="1000" b="1" spc="45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  <a:p>
            <a:pPr marL="299720" marR="459105" indent="1463040">
              <a:lnSpc>
                <a:spcPts val="1200"/>
              </a:lnSpc>
              <a:spcBef>
                <a:spcPts val="30"/>
              </a:spcBef>
              <a:tabLst>
                <a:tab pos="2690495" algn="l"/>
              </a:tabLst>
            </a:pPr>
            <a:r>
              <a:rPr sz="1000" spc="40" dirty="0">
                <a:latin typeface="Calibri"/>
                <a:cs typeface="Calibri"/>
              </a:rPr>
              <a:t>κ</a:t>
            </a:r>
            <a:r>
              <a:rPr sz="1000" spc="60" dirty="0">
                <a:latin typeface="Calibri"/>
                <a:cs typeface="Calibri"/>
              </a:rPr>
              <a:t>α</a:t>
            </a:r>
            <a:r>
              <a:rPr sz="1000" spc="40" dirty="0">
                <a:latin typeface="Calibri"/>
                <a:cs typeface="Calibri"/>
              </a:rPr>
              <a:t>ι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b="1" spc="60" dirty="0">
                <a:latin typeface="Calibri"/>
                <a:cs typeface="Calibri"/>
              </a:rPr>
              <a:t>κ</a:t>
            </a:r>
            <a:r>
              <a:rPr sz="1000" b="1" spc="90" dirty="0">
                <a:latin typeface="Calibri"/>
                <a:cs typeface="Calibri"/>
              </a:rPr>
              <a:t>ω</a:t>
            </a:r>
            <a:r>
              <a:rPr sz="1000" b="1" spc="65" dirty="0">
                <a:latin typeface="Calibri"/>
                <a:cs typeface="Calibri"/>
              </a:rPr>
              <a:t>δ</a:t>
            </a:r>
            <a:r>
              <a:rPr sz="1000" b="1" spc="30" dirty="0">
                <a:latin typeface="Calibri"/>
                <a:cs typeface="Calibri"/>
              </a:rPr>
              <a:t>ι</a:t>
            </a:r>
            <a:r>
              <a:rPr sz="1000" b="1" spc="55" dirty="0">
                <a:latin typeface="Calibri"/>
                <a:cs typeface="Calibri"/>
              </a:rPr>
              <a:t>κ</a:t>
            </a:r>
            <a:r>
              <a:rPr sz="1000" b="1" spc="65" dirty="0">
                <a:latin typeface="Calibri"/>
                <a:cs typeface="Calibri"/>
              </a:rPr>
              <a:t>ού</a:t>
            </a:r>
            <a:r>
              <a:rPr sz="1000" b="1" spc="40" dirty="0">
                <a:latin typeface="Calibri"/>
                <a:cs typeface="Calibri"/>
              </a:rPr>
              <a:t>ς  </a:t>
            </a:r>
            <a:r>
              <a:rPr sz="1000" b="1" spc="65" dirty="0">
                <a:latin typeface="Calibri"/>
                <a:cs typeface="Calibri"/>
              </a:rPr>
              <a:t>πρόσβασης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(passwords.txt).</a:t>
            </a:r>
            <a:endParaRPr sz="1000">
              <a:latin typeface="Calibri"/>
              <a:cs typeface="Calibri"/>
            </a:endParaRPr>
          </a:p>
          <a:p>
            <a:pPr marL="299720" marR="5080" indent="-287020" algn="just">
              <a:lnSpc>
                <a:spcPct val="100000"/>
              </a:lnSpc>
              <a:spcBef>
                <a:spcPts val="515"/>
              </a:spcBef>
              <a:buSzPct val="160000"/>
              <a:buFont typeface="Arial"/>
              <a:buChar char="•"/>
              <a:tabLst>
                <a:tab pos="298450" algn="l"/>
              </a:tabLst>
            </a:pPr>
            <a:r>
              <a:rPr sz="1000" b="1" spc="105" dirty="0">
                <a:latin typeface="Calibri"/>
                <a:cs typeface="Calibri"/>
              </a:rPr>
              <a:t>Μικρά γράμματα </a:t>
            </a:r>
            <a:r>
              <a:rPr sz="1000" b="1" spc="50" dirty="0">
                <a:latin typeface="Calibri"/>
                <a:cs typeface="Calibri"/>
              </a:rPr>
              <a:t>-l </a:t>
            </a:r>
            <a:r>
              <a:rPr sz="1000" b="1" spc="140" dirty="0">
                <a:latin typeface="Calibri"/>
                <a:cs typeface="Calibri"/>
              </a:rPr>
              <a:t>&amp; </a:t>
            </a:r>
            <a:r>
              <a:rPr sz="1000" b="1" spc="70" dirty="0">
                <a:latin typeface="Calibri"/>
                <a:cs typeface="Calibri"/>
              </a:rPr>
              <a:t>-p: </a:t>
            </a:r>
            <a:r>
              <a:rPr sz="1000" spc="90" dirty="0">
                <a:latin typeface="Calibri"/>
                <a:cs typeface="Calibri"/>
              </a:rPr>
              <a:t>Χρησιμοποιούνται </a:t>
            </a:r>
            <a:r>
              <a:rPr sz="1000" spc="85" dirty="0">
                <a:latin typeface="Calibri"/>
                <a:cs typeface="Calibri"/>
              </a:rPr>
              <a:t>για </a:t>
            </a:r>
            <a:r>
              <a:rPr sz="1000" b="1" spc="90" dirty="0">
                <a:latin typeface="Calibri"/>
                <a:cs typeface="Calibri"/>
              </a:rPr>
              <a:t>τον </a:t>
            </a:r>
            <a:r>
              <a:rPr sz="1000" b="1" spc="95" dirty="0">
                <a:latin typeface="Calibri"/>
                <a:cs typeface="Calibri"/>
              </a:rPr>
              <a:t> προσδιορισμό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συγκεκριμένου</a:t>
            </a:r>
            <a:r>
              <a:rPr sz="1000" spc="9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ονόματος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χρήστη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ή </a:t>
            </a:r>
            <a:r>
              <a:rPr sz="1000" spc="11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κωδικού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πρόσβασης.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831532"/>
            <a:ext cx="1646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Hydra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0455" y="1825307"/>
            <a:ext cx="8994140" cy="666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Προσπαθεί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μαντέψει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όνομα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χρήστη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κωδικό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πρόσβασης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αποθηκεύσει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έξοδο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αρχείο.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50" dirty="0">
              <a:latin typeface="Calibri"/>
              <a:cs typeface="Calibri"/>
            </a:endParaRPr>
          </a:p>
          <a:p>
            <a:pPr marL="756285" indent="-286385">
              <a:lnSpc>
                <a:spcPct val="100000"/>
              </a:lnSpc>
              <a:buSzPct val="163636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100" spc="-5" dirty="0">
                <a:latin typeface="Noto Sans"/>
                <a:cs typeface="Noto Sans"/>
              </a:rPr>
              <a:t>hydra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users.txt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dirty="0">
                <a:latin typeface="Noto Sans"/>
                <a:cs typeface="Noto Sans"/>
              </a:rPr>
              <a:t>-P</a:t>
            </a:r>
            <a:r>
              <a:rPr sz="1100" spc="1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password.txt</a:t>
            </a:r>
            <a:r>
              <a:rPr sz="1100" spc="15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192.168.122.230</a:t>
            </a:r>
            <a:r>
              <a:rPr sz="1100" dirty="0">
                <a:latin typeface="Noto Sans"/>
                <a:cs typeface="Noto Sans"/>
              </a:rPr>
              <a:t> </a:t>
            </a:r>
            <a:r>
              <a:rPr sz="1100" spc="-5" dirty="0">
                <a:latin typeface="Noto Sans"/>
                <a:cs typeface="Noto Sans"/>
              </a:rPr>
              <a:t>FTP</a:t>
            </a:r>
            <a:endParaRPr sz="1100" dirty="0">
              <a:latin typeface="Noto Sans"/>
              <a:cs typeface="Noto San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58984" y="137160"/>
            <a:ext cx="2240279" cy="2229485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79412" y="2769235"/>
            <a:ext cx="11812905" cy="4088765"/>
            <a:chOff x="379412" y="2769235"/>
            <a:chExt cx="11812905" cy="408876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412" y="2848610"/>
              <a:ext cx="7359332" cy="40093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357" y="3043555"/>
              <a:ext cx="6789420" cy="36134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2292" y="2769235"/>
              <a:ext cx="4009707" cy="35064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77237" y="2964180"/>
              <a:ext cx="3582987" cy="29368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88447" y="3324542"/>
              <a:ext cx="4289425" cy="583565"/>
            </a:xfrm>
            <a:custGeom>
              <a:avLst/>
              <a:gdLst/>
              <a:ahLst/>
              <a:cxnLst/>
              <a:rect l="l" t="t" r="r" b="b"/>
              <a:pathLst>
                <a:path w="4289425" h="583564">
                  <a:moveTo>
                    <a:pt x="4116069" y="526732"/>
                  </a:moveTo>
                  <a:lnTo>
                    <a:pt x="4109402" y="583565"/>
                  </a:lnTo>
                  <a:lnTo>
                    <a:pt x="4256405" y="530225"/>
                  </a:lnTo>
                  <a:lnTo>
                    <a:pt x="4144327" y="530225"/>
                  </a:lnTo>
                  <a:lnTo>
                    <a:pt x="4116069" y="526732"/>
                  </a:lnTo>
                  <a:close/>
                </a:path>
                <a:path w="4289425" h="583564">
                  <a:moveTo>
                    <a:pt x="4122419" y="470217"/>
                  </a:moveTo>
                  <a:lnTo>
                    <a:pt x="4116069" y="526732"/>
                  </a:lnTo>
                  <a:lnTo>
                    <a:pt x="4144327" y="530225"/>
                  </a:lnTo>
                  <a:lnTo>
                    <a:pt x="4150994" y="473392"/>
                  </a:lnTo>
                  <a:lnTo>
                    <a:pt x="4122419" y="470217"/>
                  </a:lnTo>
                  <a:close/>
                </a:path>
                <a:path w="4289425" h="583564">
                  <a:moveTo>
                    <a:pt x="4128769" y="413385"/>
                  </a:moveTo>
                  <a:lnTo>
                    <a:pt x="4122419" y="470217"/>
                  </a:lnTo>
                  <a:lnTo>
                    <a:pt x="4150994" y="473392"/>
                  </a:lnTo>
                  <a:lnTo>
                    <a:pt x="4144327" y="530225"/>
                  </a:lnTo>
                  <a:lnTo>
                    <a:pt x="4256405" y="530225"/>
                  </a:lnTo>
                  <a:lnTo>
                    <a:pt x="4289424" y="518160"/>
                  </a:lnTo>
                  <a:lnTo>
                    <a:pt x="4128769" y="413385"/>
                  </a:lnTo>
                  <a:close/>
                </a:path>
                <a:path w="4289425" h="583564">
                  <a:moveTo>
                    <a:pt x="6667" y="0"/>
                  </a:moveTo>
                  <a:lnTo>
                    <a:pt x="0" y="56832"/>
                  </a:lnTo>
                  <a:lnTo>
                    <a:pt x="4116069" y="526732"/>
                  </a:lnTo>
                  <a:lnTo>
                    <a:pt x="4122419" y="470217"/>
                  </a:lnTo>
                  <a:lnTo>
                    <a:pt x="666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7152" y="6692265"/>
            <a:ext cx="817244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hydra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Εργαλεία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Kali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Li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nux|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68072" y="2876867"/>
            <a:ext cx="85979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40" dirty="0"/>
              <a:t>M</a:t>
            </a:r>
            <a:r>
              <a:rPr sz="2250" spc="75" dirty="0"/>
              <a:t>I</a:t>
            </a:r>
            <a:r>
              <a:rPr sz="2250" spc="110" dirty="0"/>
              <a:t>T</a:t>
            </a:r>
            <a:r>
              <a:rPr sz="2250" spc="100" dirty="0"/>
              <a:t>M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901054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7740" y="632523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74202" y="0"/>
            <a:ext cx="8969375" cy="6879590"/>
            <a:chOff x="1874202" y="0"/>
            <a:chExt cx="8969375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74202" y="2010092"/>
              <a:ext cx="5782310" cy="2609215"/>
            </a:xfrm>
            <a:custGeom>
              <a:avLst/>
              <a:gdLst/>
              <a:ahLst/>
              <a:cxnLst/>
              <a:rect l="l" t="t" r="r" b="b"/>
              <a:pathLst>
                <a:path w="5782309" h="2609215">
                  <a:moveTo>
                    <a:pt x="715327" y="9525"/>
                  </a:moveTo>
                  <a:lnTo>
                    <a:pt x="150495" y="9525"/>
                  </a:lnTo>
                  <a:lnTo>
                    <a:pt x="135890" y="12382"/>
                  </a:lnTo>
                  <a:lnTo>
                    <a:pt x="124142" y="20320"/>
                  </a:lnTo>
                  <a:lnTo>
                    <a:pt x="115887" y="32385"/>
                  </a:lnTo>
                  <a:lnTo>
                    <a:pt x="113030" y="46990"/>
                  </a:lnTo>
                  <a:lnTo>
                    <a:pt x="113030" y="433387"/>
                  </a:lnTo>
                  <a:lnTo>
                    <a:pt x="131762" y="433387"/>
                  </a:lnTo>
                  <a:lnTo>
                    <a:pt x="131762" y="46990"/>
                  </a:lnTo>
                  <a:lnTo>
                    <a:pt x="133350" y="39687"/>
                  </a:lnTo>
                  <a:lnTo>
                    <a:pt x="137160" y="33655"/>
                  </a:lnTo>
                  <a:lnTo>
                    <a:pt x="143192" y="29845"/>
                  </a:lnTo>
                  <a:lnTo>
                    <a:pt x="150495" y="28257"/>
                  </a:lnTo>
                  <a:lnTo>
                    <a:pt x="747219" y="28257"/>
                  </a:lnTo>
                  <a:lnTo>
                    <a:pt x="741997" y="20320"/>
                  </a:lnTo>
                  <a:lnTo>
                    <a:pt x="729932" y="12382"/>
                  </a:lnTo>
                  <a:lnTo>
                    <a:pt x="715327" y="9525"/>
                  </a:lnTo>
                  <a:close/>
                </a:path>
                <a:path w="5782309" h="2609215">
                  <a:moveTo>
                    <a:pt x="747219" y="28257"/>
                  </a:moveTo>
                  <a:lnTo>
                    <a:pt x="715327" y="28257"/>
                  </a:lnTo>
                  <a:lnTo>
                    <a:pt x="722630" y="29845"/>
                  </a:lnTo>
                  <a:lnTo>
                    <a:pt x="728662" y="33655"/>
                  </a:lnTo>
                  <a:lnTo>
                    <a:pt x="732790" y="39687"/>
                  </a:lnTo>
                  <a:lnTo>
                    <a:pt x="734060" y="46990"/>
                  </a:lnTo>
                  <a:lnTo>
                    <a:pt x="734060" y="433387"/>
                  </a:lnTo>
                  <a:lnTo>
                    <a:pt x="753110" y="433387"/>
                  </a:lnTo>
                  <a:lnTo>
                    <a:pt x="753110" y="46990"/>
                  </a:lnTo>
                  <a:lnTo>
                    <a:pt x="749935" y="32385"/>
                  </a:lnTo>
                  <a:lnTo>
                    <a:pt x="747219" y="28257"/>
                  </a:lnTo>
                  <a:close/>
                </a:path>
                <a:path w="5782309" h="2609215">
                  <a:moveTo>
                    <a:pt x="687070" y="56515"/>
                  </a:moveTo>
                  <a:lnTo>
                    <a:pt x="160020" y="56515"/>
                  </a:lnTo>
                  <a:lnTo>
                    <a:pt x="160020" y="395922"/>
                  </a:lnTo>
                  <a:lnTo>
                    <a:pt x="705802" y="395605"/>
                  </a:lnTo>
                  <a:lnTo>
                    <a:pt x="705802" y="376872"/>
                  </a:lnTo>
                  <a:lnTo>
                    <a:pt x="178752" y="376872"/>
                  </a:lnTo>
                  <a:lnTo>
                    <a:pt x="178752" y="75247"/>
                  </a:lnTo>
                  <a:lnTo>
                    <a:pt x="687070" y="75247"/>
                  </a:lnTo>
                  <a:lnTo>
                    <a:pt x="687070" y="56515"/>
                  </a:lnTo>
                  <a:close/>
                </a:path>
                <a:path w="5782309" h="2609215">
                  <a:moveTo>
                    <a:pt x="705802" y="56515"/>
                  </a:moveTo>
                  <a:lnTo>
                    <a:pt x="687070" y="56515"/>
                  </a:lnTo>
                  <a:lnTo>
                    <a:pt x="687070" y="376872"/>
                  </a:lnTo>
                  <a:lnTo>
                    <a:pt x="705802" y="376872"/>
                  </a:lnTo>
                  <a:lnTo>
                    <a:pt x="705802" y="56515"/>
                  </a:lnTo>
                  <a:close/>
                </a:path>
                <a:path w="5782309" h="2609215">
                  <a:moveTo>
                    <a:pt x="718502" y="2085022"/>
                  </a:moveTo>
                  <a:lnTo>
                    <a:pt x="153670" y="2085022"/>
                  </a:lnTo>
                  <a:lnTo>
                    <a:pt x="139065" y="2088197"/>
                  </a:lnTo>
                  <a:lnTo>
                    <a:pt x="127000" y="2096135"/>
                  </a:lnTo>
                  <a:lnTo>
                    <a:pt x="119062" y="2108200"/>
                  </a:lnTo>
                  <a:lnTo>
                    <a:pt x="115887" y="2122805"/>
                  </a:lnTo>
                  <a:lnTo>
                    <a:pt x="115887" y="2509202"/>
                  </a:lnTo>
                  <a:lnTo>
                    <a:pt x="134937" y="2509202"/>
                  </a:lnTo>
                  <a:lnTo>
                    <a:pt x="134937" y="2122805"/>
                  </a:lnTo>
                  <a:lnTo>
                    <a:pt x="136207" y="2115502"/>
                  </a:lnTo>
                  <a:lnTo>
                    <a:pt x="140335" y="2109470"/>
                  </a:lnTo>
                  <a:lnTo>
                    <a:pt x="146367" y="2105342"/>
                  </a:lnTo>
                  <a:lnTo>
                    <a:pt x="153670" y="2104072"/>
                  </a:lnTo>
                  <a:lnTo>
                    <a:pt x="750394" y="2104072"/>
                  </a:lnTo>
                  <a:lnTo>
                    <a:pt x="745172" y="2096135"/>
                  </a:lnTo>
                  <a:lnTo>
                    <a:pt x="733107" y="2088197"/>
                  </a:lnTo>
                  <a:lnTo>
                    <a:pt x="718502" y="2085022"/>
                  </a:lnTo>
                  <a:close/>
                </a:path>
                <a:path w="5782309" h="2609215">
                  <a:moveTo>
                    <a:pt x="750394" y="2104072"/>
                  </a:moveTo>
                  <a:lnTo>
                    <a:pt x="718502" y="2104072"/>
                  </a:lnTo>
                  <a:lnTo>
                    <a:pt x="725805" y="2105342"/>
                  </a:lnTo>
                  <a:lnTo>
                    <a:pt x="731837" y="2109470"/>
                  </a:lnTo>
                  <a:lnTo>
                    <a:pt x="735647" y="2115502"/>
                  </a:lnTo>
                  <a:lnTo>
                    <a:pt x="737235" y="2122805"/>
                  </a:lnTo>
                  <a:lnTo>
                    <a:pt x="737235" y="2509202"/>
                  </a:lnTo>
                  <a:lnTo>
                    <a:pt x="755967" y="2509202"/>
                  </a:lnTo>
                  <a:lnTo>
                    <a:pt x="755967" y="2122805"/>
                  </a:lnTo>
                  <a:lnTo>
                    <a:pt x="753110" y="2108200"/>
                  </a:lnTo>
                  <a:lnTo>
                    <a:pt x="750394" y="2104072"/>
                  </a:lnTo>
                  <a:close/>
                </a:path>
                <a:path w="5782309" h="2609215">
                  <a:moveTo>
                    <a:pt x="690245" y="2132330"/>
                  </a:moveTo>
                  <a:lnTo>
                    <a:pt x="163195" y="2132330"/>
                  </a:lnTo>
                  <a:lnTo>
                    <a:pt x="163195" y="2471420"/>
                  </a:lnTo>
                  <a:lnTo>
                    <a:pt x="708977" y="2471420"/>
                  </a:lnTo>
                  <a:lnTo>
                    <a:pt x="708977" y="2452687"/>
                  </a:lnTo>
                  <a:lnTo>
                    <a:pt x="181927" y="2452687"/>
                  </a:lnTo>
                  <a:lnTo>
                    <a:pt x="181927" y="2151062"/>
                  </a:lnTo>
                  <a:lnTo>
                    <a:pt x="690245" y="2151062"/>
                  </a:lnTo>
                  <a:lnTo>
                    <a:pt x="690245" y="2132330"/>
                  </a:lnTo>
                  <a:close/>
                </a:path>
                <a:path w="5782309" h="2609215">
                  <a:moveTo>
                    <a:pt x="708977" y="2132330"/>
                  </a:moveTo>
                  <a:lnTo>
                    <a:pt x="690245" y="2132330"/>
                  </a:lnTo>
                  <a:lnTo>
                    <a:pt x="690245" y="2452370"/>
                  </a:lnTo>
                  <a:lnTo>
                    <a:pt x="181927" y="2452687"/>
                  </a:lnTo>
                  <a:lnTo>
                    <a:pt x="708977" y="2452687"/>
                  </a:lnTo>
                  <a:lnTo>
                    <a:pt x="708977" y="2132330"/>
                  </a:lnTo>
                  <a:close/>
                </a:path>
                <a:path w="5782309" h="2609215">
                  <a:moveTo>
                    <a:pt x="386080" y="461645"/>
                  </a:moveTo>
                  <a:lnTo>
                    <a:pt x="0" y="461645"/>
                  </a:lnTo>
                  <a:lnTo>
                    <a:pt x="0" y="480377"/>
                  </a:lnTo>
                  <a:lnTo>
                    <a:pt x="3810" y="498792"/>
                  </a:lnTo>
                  <a:lnTo>
                    <a:pt x="13652" y="513715"/>
                  </a:lnTo>
                  <a:lnTo>
                    <a:pt x="28892" y="523875"/>
                  </a:lnTo>
                  <a:lnTo>
                    <a:pt x="46990" y="527367"/>
                  </a:lnTo>
                  <a:lnTo>
                    <a:pt x="818832" y="527367"/>
                  </a:lnTo>
                  <a:lnTo>
                    <a:pt x="855662" y="508635"/>
                  </a:lnTo>
                  <a:lnTo>
                    <a:pt x="46990" y="508635"/>
                  </a:lnTo>
                  <a:lnTo>
                    <a:pt x="36195" y="506412"/>
                  </a:lnTo>
                  <a:lnTo>
                    <a:pt x="26987" y="500380"/>
                  </a:lnTo>
                  <a:lnTo>
                    <a:pt x="20955" y="491490"/>
                  </a:lnTo>
                  <a:lnTo>
                    <a:pt x="18732" y="480377"/>
                  </a:lnTo>
                  <a:lnTo>
                    <a:pt x="386080" y="480377"/>
                  </a:lnTo>
                  <a:lnTo>
                    <a:pt x="386080" y="461645"/>
                  </a:lnTo>
                  <a:close/>
                </a:path>
                <a:path w="5782309" h="2609215">
                  <a:moveTo>
                    <a:pt x="865822" y="461645"/>
                  </a:moveTo>
                  <a:lnTo>
                    <a:pt x="847090" y="461645"/>
                  </a:lnTo>
                  <a:lnTo>
                    <a:pt x="847090" y="480377"/>
                  </a:lnTo>
                  <a:lnTo>
                    <a:pt x="844867" y="491490"/>
                  </a:lnTo>
                  <a:lnTo>
                    <a:pt x="838835" y="500380"/>
                  </a:lnTo>
                  <a:lnTo>
                    <a:pt x="829945" y="506412"/>
                  </a:lnTo>
                  <a:lnTo>
                    <a:pt x="818832" y="508635"/>
                  </a:lnTo>
                  <a:lnTo>
                    <a:pt x="855662" y="508635"/>
                  </a:lnTo>
                  <a:lnTo>
                    <a:pt x="865822" y="480377"/>
                  </a:lnTo>
                  <a:lnTo>
                    <a:pt x="865822" y="461645"/>
                  </a:lnTo>
                  <a:close/>
                </a:path>
                <a:path w="5782309" h="2609215">
                  <a:moveTo>
                    <a:pt x="498792" y="480377"/>
                  </a:moveTo>
                  <a:lnTo>
                    <a:pt x="367030" y="480377"/>
                  </a:lnTo>
                  <a:lnTo>
                    <a:pt x="368300" y="487680"/>
                  </a:lnTo>
                  <a:lnTo>
                    <a:pt x="372110" y="493395"/>
                  </a:lnTo>
                  <a:lnTo>
                    <a:pt x="377507" y="497522"/>
                  </a:lnTo>
                  <a:lnTo>
                    <a:pt x="384810" y="499110"/>
                  </a:lnTo>
                  <a:lnTo>
                    <a:pt x="480060" y="499110"/>
                  </a:lnTo>
                  <a:lnTo>
                    <a:pt x="487045" y="498157"/>
                  </a:lnTo>
                  <a:lnTo>
                    <a:pt x="493077" y="494347"/>
                  </a:lnTo>
                  <a:lnTo>
                    <a:pt x="497205" y="488632"/>
                  </a:lnTo>
                  <a:lnTo>
                    <a:pt x="498792" y="481647"/>
                  </a:lnTo>
                  <a:lnTo>
                    <a:pt x="498792" y="480377"/>
                  </a:lnTo>
                  <a:close/>
                </a:path>
                <a:path w="5782309" h="2609215">
                  <a:moveTo>
                    <a:pt x="847090" y="461645"/>
                  </a:moveTo>
                  <a:lnTo>
                    <a:pt x="480060" y="461645"/>
                  </a:lnTo>
                  <a:lnTo>
                    <a:pt x="480060" y="480377"/>
                  </a:lnTo>
                  <a:lnTo>
                    <a:pt x="847090" y="480377"/>
                  </a:lnTo>
                  <a:lnTo>
                    <a:pt x="847090" y="461645"/>
                  </a:lnTo>
                  <a:close/>
                </a:path>
                <a:path w="5782309" h="2609215">
                  <a:moveTo>
                    <a:pt x="388937" y="2537142"/>
                  </a:moveTo>
                  <a:lnTo>
                    <a:pt x="3175" y="2537142"/>
                  </a:lnTo>
                  <a:lnTo>
                    <a:pt x="3175" y="2556192"/>
                  </a:lnTo>
                  <a:lnTo>
                    <a:pt x="6667" y="2574290"/>
                  </a:lnTo>
                  <a:lnTo>
                    <a:pt x="16827" y="2589530"/>
                  </a:lnTo>
                  <a:lnTo>
                    <a:pt x="31750" y="2599372"/>
                  </a:lnTo>
                  <a:lnTo>
                    <a:pt x="50165" y="2603182"/>
                  </a:lnTo>
                  <a:lnTo>
                    <a:pt x="822007" y="2603182"/>
                  </a:lnTo>
                  <a:lnTo>
                    <a:pt x="858520" y="2584450"/>
                  </a:lnTo>
                  <a:lnTo>
                    <a:pt x="50165" y="2584450"/>
                  </a:lnTo>
                  <a:lnTo>
                    <a:pt x="39052" y="2582227"/>
                  </a:lnTo>
                  <a:lnTo>
                    <a:pt x="30162" y="2576195"/>
                  </a:lnTo>
                  <a:lnTo>
                    <a:pt x="24130" y="2566987"/>
                  </a:lnTo>
                  <a:lnTo>
                    <a:pt x="21907" y="2556192"/>
                  </a:lnTo>
                  <a:lnTo>
                    <a:pt x="388937" y="2556192"/>
                  </a:lnTo>
                  <a:lnTo>
                    <a:pt x="388937" y="2537142"/>
                  </a:lnTo>
                  <a:close/>
                </a:path>
                <a:path w="5782309" h="2609215">
                  <a:moveTo>
                    <a:pt x="868997" y="2537142"/>
                  </a:moveTo>
                  <a:lnTo>
                    <a:pt x="850265" y="2537142"/>
                  </a:lnTo>
                  <a:lnTo>
                    <a:pt x="850265" y="2556192"/>
                  </a:lnTo>
                  <a:lnTo>
                    <a:pt x="848042" y="2566987"/>
                  </a:lnTo>
                  <a:lnTo>
                    <a:pt x="842010" y="2576195"/>
                  </a:lnTo>
                  <a:lnTo>
                    <a:pt x="832802" y="2582227"/>
                  </a:lnTo>
                  <a:lnTo>
                    <a:pt x="822007" y="2584450"/>
                  </a:lnTo>
                  <a:lnTo>
                    <a:pt x="858520" y="2584450"/>
                  </a:lnTo>
                  <a:lnTo>
                    <a:pt x="868997" y="2556192"/>
                  </a:lnTo>
                  <a:lnTo>
                    <a:pt x="868997" y="2537142"/>
                  </a:lnTo>
                  <a:close/>
                </a:path>
                <a:path w="5782309" h="2609215">
                  <a:moveTo>
                    <a:pt x="501967" y="2556192"/>
                  </a:moveTo>
                  <a:lnTo>
                    <a:pt x="370205" y="2556192"/>
                  </a:lnTo>
                  <a:lnTo>
                    <a:pt x="371475" y="2563177"/>
                  </a:lnTo>
                  <a:lnTo>
                    <a:pt x="374967" y="2569210"/>
                  </a:lnTo>
                  <a:lnTo>
                    <a:pt x="380682" y="2573337"/>
                  </a:lnTo>
                  <a:lnTo>
                    <a:pt x="387667" y="2574925"/>
                  </a:lnTo>
                  <a:lnTo>
                    <a:pt x="483235" y="2574925"/>
                  </a:lnTo>
                  <a:lnTo>
                    <a:pt x="490220" y="2573655"/>
                  </a:lnTo>
                  <a:lnTo>
                    <a:pt x="496252" y="2570162"/>
                  </a:lnTo>
                  <a:lnTo>
                    <a:pt x="500380" y="2564447"/>
                  </a:lnTo>
                  <a:lnTo>
                    <a:pt x="501967" y="2557462"/>
                  </a:lnTo>
                  <a:lnTo>
                    <a:pt x="501967" y="2556192"/>
                  </a:lnTo>
                  <a:close/>
                </a:path>
                <a:path w="5782309" h="2609215">
                  <a:moveTo>
                    <a:pt x="850265" y="2537142"/>
                  </a:moveTo>
                  <a:lnTo>
                    <a:pt x="483235" y="2537142"/>
                  </a:lnTo>
                  <a:lnTo>
                    <a:pt x="483235" y="2556192"/>
                  </a:lnTo>
                  <a:lnTo>
                    <a:pt x="850265" y="2556192"/>
                  </a:lnTo>
                  <a:lnTo>
                    <a:pt x="850265" y="2537142"/>
                  </a:lnTo>
                  <a:close/>
                </a:path>
                <a:path w="5782309" h="2609215">
                  <a:moveTo>
                    <a:pt x="2276475" y="2300287"/>
                  </a:moveTo>
                  <a:lnTo>
                    <a:pt x="2276475" y="2327275"/>
                  </a:lnTo>
                  <a:lnTo>
                    <a:pt x="892810" y="2327275"/>
                  </a:lnTo>
                  <a:lnTo>
                    <a:pt x="892810" y="2349500"/>
                  </a:lnTo>
                  <a:lnTo>
                    <a:pt x="2276475" y="2349500"/>
                  </a:lnTo>
                  <a:lnTo>
                    <a:pt x="2276475" y="2376487"/>
                  </a:lnTo>
                  <a:lnTo>
                    <a:pt x="2330767" y="2349500"/>
                  </a:lnTo>
                  <a:lnTo>
                    <a:pt x="2352675" y="2338387"/>
                  </a:lnTo>
                  <a:lnTo>
                    <a:pt x="2276475" y="2300287"/>
                  </a:lnTo>
                  <a:close/>
                </a:path>
                <a:path w="5782309" h="2609215">
                  <a:moveTo>
                    <a:pt x="4809807" y="224790"/>
                  </a:moveTo>
                  <a:lnTo>
                    <a:pt x="4809807" y="251777"/>
                  </a:lnTo>
                  <a:lnTo>
                    <a:pt x="889635" y="251777"/>
                  </a:lnTo>
                  <a:lnTo>
                    <a:pt x="889635" y="274002"/>
                  </a:lnTo>
                  <a:lnTo>
                    <a:pt x="4809807" y="274002"/>
                  </a:lnTo>
                  <a:lnTo>
                    <a:pt x="4809807" y="300990"/>
                  </a:lnTo>
                  <a:lnTo>
                    <a:pt x="4886007" y="262890"/>
                  </a:lnTo>
                  <a:lnTo>
                    <a:pt x="4864100" y="251777"/>
                  </a:lnTo>
                  <a:lnTo>
                    <a:pt x="4809807" y="224790"/>
                  </a:lnTo>
                  <a:close/>
                </a:path>
                <a:path w="5782309" h="2609215">
                  <a:moveTo>
                    <a:pt x="5279072" y="0"/>
                  </a:moveTo>
                  <a:lnTo>
                    <a:pt x="5187315" y="23495"/>
                  </a:lnTo>
                  <a:lnTo>
                    <a:pt x="5148262" y="50800"/>
                  </a:lnTo>
                  <a:lnTo>
                    <a:pt x="5116195" y="86042"/>
                  </a:lnTo>
                  <a:lnTo>
                    <a:pt x="5093335" y="128270"/>
                  </a:lnTo>
                  <a:lnTo>
                    <a:pt x="5080317" y="175260"/>
                  </a:lnTo>
                  <a:lnTo>
                    <a:pt x="5041265" y="180975"/>
                  </a:lnTo>
                  <a:lnTo>
                    <a:pt x="5005070" y="194945"/>
                  </a:lnTo>
                  <a:lnTo>
                    <a:pt x="4972685" y="216535"/>
                  </a:lnTo>
                  <a:lnTo>
                    <a:pt x="4945697" y="244792"/>
                  </a:lnTo>
                  <a:lnTo>
                    <a:pt x="4923472" y="287020"/>
                  </a:lnTo>
                  <a:lnTo>
                    <a:pt x="4912826" y="332422"/>
                  </a:lnTo>
                  <a:lnTo>
                    <a:pt x="4912758" y="335280"/>
                  </a:lnTo>
                  <a:lnTo>
                    <a:pt x="4914265" y="376872"/>
                  </a:lnTo>
                  <a:lnTo>
                    <a:pt x="4927917" y="425767"/>
                  </a:lnTo>
                  <a:lnTo>
                    <a:pt x="4953317" y="465772"/>
                  </a:lnTo>
                  <a:lnTo>
                    <a:pt x="4987925" y="496570"/>
                  </a:lnTo>
                  <a:lnTo>
                    <a:pt x="5029517" y="517525"/>
                  </a:lnTo>
                  <a:lnTo>
                    <a:pt x="5075555" y="526732"/>
                  </a:lnTo>
                  <a:lnTo>
                    <a:pt x="5534977" y="527685"/>
                  </a:lnTo>
                  <a:lnTo>
                    <a:pt x="5634672" y="527685"/>
                  </a:lnTo>
                  <a:lnTo>
                    <a:pt x="5681027" y="519112"/>
                  </a:lnTo>
                  <a:lnTo>
                    <a:pt x="5699442" y="508635"/>
                  </a:lnTo>
                  <a:lnTo>
                    <a:pt x="5534977" y="508635"/>
                  </a:lnTo>
                  <a:lnTo>
                    <a:pt x="5076507" y="507682"/>
                  </a:lnTo>
                  <a:lnTo>
                    <a:pt x="5035550" y="499427"/>
                  </a:lnTo>
                  <a:lnTo>
                    <a:pt x="4998720" y="481012"/>
                  </a:lnTo>
                  <a:lnTo>
                    <a:pt x="4968240" y="453707"/>
                  </a:lnTo>
                  <a:lnTo>
                    <a:pt x="4945697" y="418147"/>
                  </a:lnTo>
                  <a:lnTo>
                    <a:pt x="4932997" y="377190"/>
                  </a:lnTo>
                  <a:lnTo>
                    <a:pt x="4931410" y="335280"/>
                  </a:lnTo>
                  <a:lnTo>
                    <a:pt x="4940617" y="294005"/>
                  </a:lnTo>
                  <a:lnTo>
                    <a:pt x="4960937" y="256222"/>
                  </a:lnTo>
                  <a:lnTo>
                    <a:pt x="5013960" y="211772"/>
                  </a:lnTo>
                  <a:lnTo>
                    <a:pt x="5081270" y="193992"/>
                  </a:lnTo>
                  <a:lnTo>
                    <a:pt x="5097145" y="193040"/>
                  </a:lnTo>
                  <a:lnTo>
                    <a:pt x="5099050" y="178117"/>
                  </a:lnTo>
                  <a:lnTo>
                    <a:pt x="5110797" y="135255"/>
                  </a:lnTo>
                  <a:lnTo>
                    <a:pt x="5131752" y="97155"/>
                  </a:lnTo>
                  <a:lnTo>
                    <a:pt x="5160645" y="65087"/>
                  </a:lnTo>
                  <a:lnTo>
                    <a:pt x="5196522" y="40005"/>
                  </a:lnTo>
                  <a:lnTo>
                    <a:pt x="5237480" y="23495"/>
                  </a:lnTo>
                  <a:lnTo>
                    <a:pt x="5279072" y="18732"/>
                  </a:lnTo>
                  <a:lnTo>
                    <a:pt x="5359717" y="18732"/>
                  </a:lnTo>
                  <a:lnTo>
                    <a:pt x="5328285" y="6350"/>
                  </a:lnTo>
                  <a:lnTo>
                    <a:pt x="5279072" y="0"/>
                  </a:lnTo>
                  <a:close/>
                </a:path>
                <a:path w="5782309" h="2609215">
                  <a:moveTo>
                    <a:pt x="5758815" y="312102"/>
                  </a:moveTo>
                  <a:lnTo>
                    <a:pt x="5758732" y="388620"/>
                  </a:lnTo>
                  <a:lnTo>
                    <a:pt x="5746750" y="434657"/>
                  </a:lnTo>
                  <a:lnTo>
                    <a:pt x="5719762" y="472440"/>
                  </a:lnTo>
                  <a:lnTo>
                    <a:pt x="5681345" y="498475"/>
                  </a:lnTo>
                  <a:lnTo>
                    <a:pt x="5634672" y="508635"/>
                  </a:lnTo>
                  <a:lnTo>
                    <a:pt x="5699442" y="508635"/>
                  </a:lnTo>
                  <a:lnTo>
                    <a:pt x="5720715" y="496887"/>
                  </a:lnTo>
                  <a:lnTo>
                    <a:pt x="5751512" y="464502"/>
                  </a:lnTo>
                  <a:lnTo>
                    <a:pt x="5771515" y="423545"/>
                  </a:lnTo>
                  <a:lnTo>
                    <a:pt x="5777865" y="377190"/>
                  </a:lnTo>
                  <a:lnTo>
                    <a:pt x="5777865" y="376872"/>
                  </a:lnTo>
                  <a:lnTo>
                    <a:pt x="5767070" y="325437"/>
                  </a:lnTo>
                  <a:lnTo>
                    <a:pt x="5758815" y="312102"/>
                  </a:lnTo>
                  <a:close/>
                </a:path>
                <a:path w="5782309" h="2609215">
                  <a:moveTo>
                    <a:pt x="5247957" y="324167"/>
                  </a:moveTo>
                  <a:lnTo>
                    <a:pt x="5203507" y="324167"/>
                  </a:lnTo>
                  <a:lnTo>
                    <a:pt x="5218430" y="370205"/>
                  </a:lnTo>
                  <a:lnTo>
                    <a:pt x="5248275" y="406400"/>
                  </a:lnTo>
                  <a:lnTo>
                    <a:pt x="5289550" y="428625"/>
                  </a:lnTo>
                  <a:lnTo>
                    <a:pt x="5338127" y="433387"/>
                  </a:lnTo>
                  <a:lnTo>
                    <a:pt x="5369877" y="425767"/>
                  </a:lnTo>
                  <a:lnTo>
                    <a:pt x="5390515" y="414655"/>
                  </a:lnTo>
                  <a:lnTo>
                    <a:pt x="5326062" y="414655"/>
                  </a:lnTo>
                  <a:lnTo>
                    <a:pt x="5289232" y="407987"/>
                  </a:lnTo>
                  <a:lnTo>
                    <a:pt x="5258117" y="389255"/>
                  </a:lnTo>
                  <a:lnTo>
                    <a:pt x="5235257" y="361315"/>
                  </a:lnTo>
                  <a:lnTo>
                    <a:pt x="5223510" y="326072"/>
                  </a:lnTo>
                  <a:lnTo>
                    <a:pt x="5249862" y="326072"/>
                  </a:lnTo>
                  <a:lnTo>
                    <a:pt x="5247957" y="324167"/>
                  </a:lnTo>
                  <a:close/>
                </a:path>
                <a:path w="5782309" h="2609215">
                  <a:moveTo>
                    <a:pt x="5420995" y="353377"/>
                  </a:moveTo>
                  <a:lnTo>
                    <a:pt x="5404802" y="378460"/>
                  </a:lnTo>
                  <a:lnTo>
                    <a:pt x="5382577" y="397827"/>
                  </a:lnTo>
                  <a:lnTo>
                    <a:pt x="5355907" y="410210"/>
                  </a:lnTo>
                  <a:lnTo>
                    <a:pt x="5326062" y="414655"/>
                  </a:lnTo>
                  <a:lnTo>
                    <a:pt x="5390515" y="414655"/>
                  </a:lnTo>
                  <a:lnTo>
                    <a:pt x="5398135" y="410527"/>
                  </a:lnTo>
                  <a:lnTo>
                    <a:pt x="5420995" y="388620"/>
                  </a:lnTo>
                  <a:lnTo>
                    <a:pt x="5438140" y="360680"/>
                  </a:lnTo>
                  <a:lnTo>
                    <a:pt x="5420995" y="353377"/>
                  </a:lnTo>
                  <a:close/>
                </a:path>
                <a:path w="5782309" h="2609215">
                  <a:moveTo>
                    <a:pt x="5560845" y="109220"/>
                  </a:moveTo>
                  <a:lnTo>
                    <a:pt x="5449252" y="109220"/>
                  </a:lnTo>
                  <a:lnTo>
                    <a:pt x="5511482" y="109537"/>
                  </a:lnTo>
                  <a:lnTo>
                    <a:pt x="5568950" y="134620"/>
                  </a:lnTo>
                  <a:lnTo>
                    <a:pt x="5610542" y="179705"/>
                  </a:lnTo>
                  <a:lnTo>
                    <a:pt x="5631815" y="237490"/>
                  </a:lnTo>
                  <a:lnTo>
                    <a:pt x="5633720" y="250507"/>
                  </a:lnTo>
                  <a:lnTo>
                    <a:pt x="5647055" y="252412"/>
                  </a:lnTo>
                  <a:lnTo>
                    <a:pt x="5693410" y="268605"/>
                  </a:lnTo>
                  <a:lnTo>
                    <a:pt x="5729287" y="299085"/>
                  </a:lnTo>
                  <a:lnTo>
                    <a:pt x="5752147" y="340042"/>
                  </a:lnTo>
                  <a:lnTo>
                    <a:pt x="5758815" y="388302"/>
                  </a:lnTo>
                  <a:lnTo>
                    <a:pt x="5758815" y="312102"/>
                  </a:lnTo>
                  <a:lnTo>
                    <a:pt x="5740400" y="282257"/>
                  </a:lnTo>
                  <a:lnTo>
                    <a:pt x="5701030" y="251142"/>
                  </a:lnTo>
                  <a:lnTo>
                    <a:pt x="5651817" y="234632"/>
                  </a:lnTo>
                  <a:lnTo>
                    <a:pt x="5642927" y="200977"/>
                  </a:lnTo>
                  <a:lnTo>
                    <a:pt x="5607050" y="142557"/>
                  </a:lnTo>
                  <a:lnTo>
                    <a:pt x="5560845" y="109220"/>
                  </a:lnTo>
                  <a:close/>
                </a:path>
                <a:path w="5782309" h="2609215">
                  <a:moveTo>
                    <a:pt x="5249862" y="326072"/>
                  </a:moveTo>
                  <a:lnTo>
                    <a:pt x="5223510" y="326072"/>
                  </a:lnTo>
                  <a:lnTo>
                    <a:pt x="5244147" y="346710"/>
                  </a:lnTo>
                  <a:lnTo>
                    <a:pt x="5257165" y="333375"/>
                  </a:lnTo>
                  <a:lnTo>
                    <a:pt x="5249862" y="326072"/>
                  </a:lnTo>
                  <a:close/>
                </a:path>
                <a:path w="5782309" h="2609215">
                  <a:moveTo>
                    <a:pt x="5213032" y="288290"/>
                  </a:moveTo>
                  <a:lnTo>
                    <a:pt x="5168900" y="332422"/>
                  </a:lnTo>
                  <a:lnTo>
                    <a:pt x="5181917" y="345757"/>
                  </a:lnTo>
                  <a:lnTo>
                    <a:pt x="5203507" y="324167"/>
                  </a:lnTo>
                  <a:lnTo>
                    <a:pt x="5247957" y="324167"/>
                  </a:lnTo>
                  <a:lnTo>
                    <a:pt x="5213032" y="288290"/>
                  </a:lnTo>
                  <a:close/>
                </a:path>
                <a:path w="5782309" h="2609215">
                  <a:moveTo>
                    <a:pt x="5407025" y="274002"/>
                  </a:moveTo>
                  <a:lnTo>
                    <a:pt x="5393690" y="287337"/>
                  </a:lnTo>
                  <a:lnTo>
                    <a:pt x="5438140" y="331470"/>
                  </a:lnTo>
                  <a:lnTo>
                    <a:pt x="5471795" y="297815"/>
                  </a:lnTo>
                  <a:lnTo>
                    <a:pt x="5447347" y="297815"/>
                  </a:lnTo>
                  <a:lnTo>
                    <a:pt x="5446395" y="294957"/>
                  </a:lnTo>
                  <a:lnTo>
                    <a:pt x="5427662" y="294957"/>
                  </a:lnTo>
                  <a:lnTo>
                    <a:pt x="5407025" y="274002"/>
                  </a:lnTo>
                  <a:close/>
                </a:path>
                <a:path w="5782309" h="2609215">
                  <a:moveTo>
                    <a:pt x="5468937" y="274002"/>
                  </a:moveTo>
                  <a:lnTo>
                    <a:pt x="5447347" y="297815"/>
                  </a:lnTo>
                  <a:lnTo>
                    <a:pt x="5471795" y="297815"/>
                  </a:lnTo>
                  <a:lnTo>
                    <a:pt x="5482272" y="287337"/>
                  </a:lnTo>
                  <a:lnTo>
                    <a:pt x="5468937" y="274002"/>
                  </a:lnTo>
                  <a:close/>
                </a:path>
                <a:path w="5782309" h="2609215">
                  <a:moveTo>
                    <a:pt x="5385162" y="206375"/>
                  </a:moveTo>
                  <a:lnTo>
                    <a:pt x="5326062" y="206375"/>
                  </a:lnTo>
                  <a:lnTo>
                    <a:pt x="5366385" y="214947"/>
                  </a:lnTo>
                  <a:lnTo>
                    <a:pt x="5407342" y="246697"/>
                  </a:lnTo>
                  <a:lnTo>
                    <a:pt x="5427662" y="294957"/>
                  </a:lnTo>
                  <a:lnTo>
                    <a:pt x="5446395" y="294957"/>
                  </a:lnTo>
                  <a:lnTo>
                    <a:pt x="5432742" y="251460"/>
                  </a:lnTo>
                  <a:lnTo>
                    <a:pt x="5402262" y="215582"/>
                  </a:lnTo>
                  <a:lnTo>
                    <a:pt x="5385162" y="206375"/>
                  </a:lnTo>
                  <a:close/>
                </a:path>
                <a:path w="5782309" h="2609215">
                  <a:moveTo>
                    <a:pt x="5312727" y="188277"/>
                  </a:moveTo>
                  <a:lnTo>
                    <a:pt x="5280977" y="195897"/>
                  </a:lnTo>
                  <a:lnTo>
                    <a:pt x="5253037" y="211137"/>
                  </a:lnTo>
                  <a:lnTo>
                    <a:pt x="5229860" y="233045"/>
                  </a:lnTo>
                  <a:lnTo>
                    <a:pt x="5213032" y="260985"/>
                  </a:lnTo>
                  <a:lnTo>
                    <a:pt x="5229860" y="268605"/>
                  </a:lnTo>
                  <a:lnTo>
                    <a:pt x="5253355" y="234632"/>
                  </a:lnTo>
                  <a:lnTo>
                    <a:pt x="5287010" y="213360"/>
                  </a:lnTo>
                  <a:lnTo>
                    <a:pt x="5326062" y="206375"/>
                  </a:lnTo>
                  <a:lnTo>
                    <a:pt x="5385162" y="206375"/>
                  </a:lnTo>
                  <a:lnTo>
                    <a:pt x="5360987" y="193357"/>
                  </a:lnTo>
                  <a:lnTo>
                    <a:pt x="5312727" y="188277"/>
                  </a:lnTo>
                  <a:close/>
                </a:path>
                <a:path w="5782309" h="2609215">
                  <a:moveTo>
                    <a:pt x="5359717" y="18732"/>
                  </a:moveTo>
                  <a:lnTo>
                    <a:pt x="5279072" y="18732"/>
                  </a:lnTo>
                  <a:lnTo>
                    <a:pt x="5323840" y="24447"/>
                  </a:lnTo>
                  <a:lnTo>
                    <a:pt x="5365432" y="40957"/>
                  </a:lnTo>
                  <a:lnTo>
                    <a:pt x="5401627" y="66992"/>
                  </a:lnTo>
                  <a:lnTo>
                    <a:pt x="5430520" y="101600"/>
                  </a:lnTo>
                  <a:lnTo>
                    <a:pt x="5437187" y="112077"/>
                  </a:lnTo>
                  <a:lnTo>
                    <a:pt x="5449252" y="109220"/>
                  </a:lnTo>
                  <a:lnTo>
                    <a:pt x="5560845" y="109220"/>
                  </a:lnTo>
                  <a:lnTo>
                    <a:pt x="5556885" y="106362"/>
                  </a:lnTo>
                  <a:lnTo>
                    <a:pt x="5516562" y="91757"/>
                  </a:lnTo>
                  <a:lnTo>
                    <a:pt x="5513678" y="91440"/>
                  </a:lnTo>
                  <a:lnTo>
                    <a:pt x="5446395" y="91440"/>
                  </a:lnTo>
                  <a:lnTo>
                    <a:pt x="5414010" y="53340"/>
                  </a:lnTo>
                  <a:lnTo>
                    <a:pt x="5374005" y="24447"/>
                  </a:lnTo>
                  <a:lnTo>
                    <a:pt x="5359717" y="18732"/>
                  </a:lnTo>
                  <a:close/>
                </a:path>
                <a:path w="5782309" h="2609215">
                  <a:moveTo>
                    <a:pt x="5481955" y="87947"/>
                  </a:moveTo>
                  <a:lnTo>
                    <a:pt x="5446395" y="91440"/>
                  </a:lnTo>
                  <a:lnTo>
                    <a:pt x="5513678" y="91440"/>
                  </a:lnTo>
                  <a:lnTo>
                    <a:pt x="5481955" y="87947"/>
                  </a:lnTo>
                  <a:close/>
                </a:path>
                <a:path w="5782309" h="2609215">
                  <a:moveTo>
                    <a:pt x="5283517" y="2081847"/>
                  </a:moveTo>
                  <a:lnTo>
                    <a:pt x="5192077" y="2105025"/>
                  </a:lnTo>
                  <a:lnTo>
                    <a:pt x="5152707" y="2132330"/>
                  </a:lnTo>
                  <a:lnTo>
                    <a:pt x="5120957" y="2167890"/>
                  </a:lnTo>
                  <a:lnTo>
                    <a:pt x="5097780" y="2209800"/>
                  </a:lnTo>
                  <a:lnTo>
                    <a:pt x="5084762" y="2257107"/>
                  </a:lnTo>
                  <a:lnTo>
                    <a:pt x="5045710" y="2262822"/>
                  </a:lnTo>
                  <a:lnTo>
                    <a:pt x="5009515" y="2276792"/>
                  </a:lnTo>
                  <a:lnTo>
                    <a:pt x="4977447" y="2298065"/>
                  </a:lnTo>
                  <a:lnTo>
                    <a:pt x="4950460" y="2326640"/>
                  </a:lnTo>
                  <a:lnTo>
                    <a:pt x="4927917" y="2368867"/>
                  </a:lnTo>
                  <a:lnTo>
                    <a:pt x="4917512" y="2414270"/>
                  </a:lnTo>
                  <a:lnTo>
                    <a:pt x="4917503" y="2416810"/>
                  </a:lnTo>
                  <a:lnTo>
                    <a:pt x="4918710" y="2458720"/>
                  </a:lnTo>
                  <a:lnTo>
                    <a:pt x="4932362" y="2507615"/>
                  </a:lnTo>
                  <a:lnTo>
                    <a:pt x="4958080" y="2547620"/>
                  </a:lnTo>
                  <a:lnTo>
                    <a:pt x="4992687" y="2578417"/>
                  </a:lnTo>
                  <a:lnTo>
                    <a:pt x="5033962" y="2599372"/>
                  </a:lnTo>
                  <a:lnTo>
                    <a:pt x="5080317" y="2608580"/>
                  </a:lnTo>
                  <a:lnTo>
                    <a:pt x="5539422" y="2609215"/>
                  </a:lnTo>
                  <a:lnTo>
                    <a:pt x="5639435" y="2609215"/>
                  </a:lnTo>
                  <a:lnTo>
                    <a:pt x="5685472" y="2600642"/>
                  </a:lnTo>
                  <a:lnTo>
                    <a:pt x="5703878" y="2590482"/>
                  </a:lnTo>
                  <a:lnTo>
                    <a:pt x="5539422" y="2590482"/>
                  </a:lnTo>
                  <a:lnTo>
                    <a:pt x="5081270" y="2589530"/>
                  </a:lnTo>
                  <a:lnTo>
                    <a:pt x="5040312" y="2581275"/>
                  </a:lnTo>
                  <a:lnTo>
                    <a:pt x="5003482" y="2562860"/>
                  </a:lnTo>
                  <a:lnTo>
                    <a:pt x="4972685" y="2535237"/>
                  </a:lnTo>
                  <a:lnTo>
                    <a:pt x="4950460" y="2499995"/>
                  </a:lnTo>
                  <a:lnTo>
                    <a:pt x="4937442" y="2459037"/>
                  </a:lnTo>
                  <a:lnTo>
                    <a:pt x="4935855" y="2416810"/>
                  </a:lnTo>
                  <a:lnTo>
                    <a:pt x="4945380" y="2375852"/>
                  </a:lnTo>
                  <a:lnTo>
                    <a:pt x="4965382" y="2338070"/>
                  </a:lnTo>
                  <a:lnTo>
                    <a:pt x="5018405" y="2293620"/>
                  </a:lnTo>
                  <a:lnTo>
                    <a:pt x="5085715" y="2275840"/>
                  </a:lnTo>
                  <a:lnTo>
                    <a:pt x="5101907" y="2274887"/>
                  </a:lnTo>
                  <a:lnTo>
                    <a:pt x="5103812" y="2259965"/>
                  </a:lnTo>
                  <a:lnTo>
                    <a:pt x="5115560" y="2217102"/>
                  </a:lnTo>
                  <a:lnTo>
                    <a:pt x="5136515" y="2179002"/>
                  </a:lnTo>
                  <a:lnTo>
                    <a:pt x="5165407" y="2146935"/>
                  </a:lnTo>
                  <a:lnTo>
                    <a:pt x="5200967" y="2121852"/>
                  </a:lnTo>
                  <a:lnTo>
                    <a:pt x="5242242" y="2105342"/>
                  </a:lnTo>
                  <a:lnTo>
                    <a:pt x="5283517" y="2100580"/>
                  </a:lnTo>
                  <a:lnTo>
                    <a:pt x="5364480" y="2100580"/>
                  </a:lnTo>
                  <a:lnTo>
                    <a:pt x="5333047" y="2088197"/>
                  </a:lnTo>
                  <a:lnTo>
                    <a:pt x="5283517" y="2081847"/>
                  </a:lnTo>
                  <a:close/>
                </a:path>
                <a:path w="5782309" h="2609215">
                  <a:moveTo>
                    <a:pt x="5763577" y="2393950"/>
                  </a:moveTo>
                  <a:lnTo>
                    <a:pt x="5763577" y="2469832"/>
                  </a:lnTo>
                  <a:lnTo>
                    <a:pt x="5751512" y="2516187"/>
                  </a:lnTo>
                  <a:lnTo>
                    <a:pt x="5724207" y="2554287"/>
                  </a:lnTo>
                  <a:lnTo>
                    <a:pt x="5685790" y="2580005"/>
                  </a:lnTo>
                  <a:lnTo>
                    <a:pt x="5639435" y="2590482"/>
                  </a:lnTo>
                  <a:lnTo>
                    <a:pt x="5703878" y="2590482"/>
                  </a:lnTo>
                  <a:lnTo>
                    <a:pt x="5725160" y="2578735"/>
                  </a:lnTo>
                  <a:lnTo>
                    <a:pt x="5756275" y="2546032"/>
                  </a:lnTo>
                  <a:lnTo>
                    <a:pt x="5775960" y="2505392"/>
                  </a:lnTo>
                  <a:lnTo>
                    <a:pt x="5782310" y="2459037"/>
                  </a:lnTo>
                  <a:lnTo>
                    <a:pt x="5782310" y="2458720"/>
                  </a:lnTo>
                  <a:lnTo>
                    <a:pt x="5771832" y="2407285"/>
                  </a:lnTo>
                  <a:lnTo>
                    <a:pt x="5763577" y="2393950"/>
                  </a:lnTo>
                  <a:close/>
                </a:path>
                <a:path w="5782309" h="2609215">
                  <a:moveTo>
                    <a:pt x="5252720" y="2406015"/>
                  </a:moveTo>
                  <a:lnTo>
                    <a:pt x="5208270" y="2406015"/>
                  </a:lnTo>
                  <a:lnTo>
                    <a:pt x="5222875" y="2452052"/>
                  </a:lnTo>
                  <a:lnTo>
                    <a:pt x="5253037" y="2487930"/>
                  </a:lnTo>
                  <a:lnTo>
                    <a:pt x="5294312" y="2510155"/>
                  </a:lnTo>
                  <a:lnTo>
                    <a:pt x="5342890" y="2515235"/>
                  </a:lnTo>
                  <a:lnTo>
                    <a:pt x="5374640" y="2507615"/>
                  </a:lnTo>
                  <a:lnTo>
                    <a:pt x="5395277" y="2496185"/>
                  </a:lnTo>
                  <a:lnTo>
                    <a:pt x="5330507" y="2496185"/>
                  </a:lnTo>
                  <a:lnTo>
                    <a:pt x="5293677" y="2489517"/>
                  </a:lnTo>
                  <a:lnTo>
                    <a:pt x="5262562" y="2471102"/>
                  </a:lnTo>
                  <a:lnTo>
                    <a:pt x="5240020" y="2443162"/>
                  </a:lnTo>
                  <a:lnTo>
                    <a:pt x="5227955" y="2407602"/>
                  </a:lnTo>
                  <a:lnTo>
                    <a:pt x="5254625" y="2407602"/>
                  </a:lnTo>
                  <a:lnTo>
                    <a:pt x="5252720" y="2406015"/>
                  </a:lnTo>
                  <a:close/>
                </a:path>
                <a:path w="5782309" h="2609215">
                  <a:moveTo>
                    <a:pt x="5425757" y="2435225"/>
                  </a:moveTo>
                  <a:lnTo>
                    <a:pt x="5409565" y="2459990"/>
                  </a:lnTo>
                  <a:lnTo>
                    <a:pt x="5387340" y="2479357"/>
                  </a:lnTo>
                  <a:lnTo>
                    <a:pt x="5360670" y="2492057"/>
                  </a:lnTo>
                  <a:lnTo>
                    <a:pt x="5330507" y="2496185"/>
                  </a:lnTo>
                  <a:lnTo>
                    <a:pt x="5395277" y="2496185"/>
                  </a:lnTo>
                  <a:lnTo>
                    <a:pt x="5402580" y="2492375"/>
                  </a:lnTo>
                  <a:lnTo>
                    <a:pt x="5425757" y="2470467"/>
                  </a:lnTo>
                  <a:lnTo>
                    <a:pt x="5442585" y="2442527"/>
                  </a:lnTo>
                  <a:lnTo>
                    <a:pt x="5425757" y="2435225"/>
                  </a:lnTo>
                  <a:close/>
                </a:path>
                <a:path w="5782309" h="2609215">
                  <a:moveTo>
                    <a:pt x="5565982" y="2191067"/>
                  </a:moveTo>
                  <a:lnTo>
                    <a:pt x="5454015" y="2191067"/>
                  </a:lnTo>
                  <a:lnTo>
                    <a:pt x="5516245" y="2191385"/>
                  </a:lnTo>
                  <a:lnTo>
                    <a:pt x="5573395" y="2216467"/>
                  </a:lnTo>
                  <a:lnTo>
                    <a:pt x="5615305" y="2261552"/>
                  </a:lnTo>
                  <a:lnTo>
                    <a:pt x="5636577" y="2319337"/>
                  </a:lnTo>
                  <a:lnTo>
                    <a:pt x="5638482" y="2332355"/>
                  </a:lnTo>
                  <a:lnTo>
                    <a:pt x="5651500" y="2334260"/>
                  </a:lnTo>
                  <a:lnTo>
                    <a:pt x="5698172" y="2350452"/>
                  </a:lnTo>
                  <a:lnTo>
                    <a:pt x="5734050" y="2380932"/>
                  </a:lnTo>
                  <a:lnTo>
                    <a:pt x="5756910" y="2421890"/>
                  </a:lnTo>
                  <a:lnTo>
                    <a:pt x="5763577" y="2469832"/>
                  </a:lnTo>
                  <a:lnTo>
                    <a:pt x="5763577" y="2393950"/>
                  </a:lnTo>
                  <a:lnTo>
                    <a:pt x="5745162" y="2364105"/>
                  </a:lnTo>
                  <a:lnTo>
                    <a:pt x="5705475" y="2332672"/>
                  </a:lnTo>
                  <a:lnTo>
                    <a:pt x="5656262" y="2316480"/>
                  </a:lnTo>
                  <a:lnTo>
                    <a:pt x="5647372" y="2282825"/>
                  </a:lnTo>
                  <a:lnTo>
                    <a:pt x="5611495" y="2224405"/>
                  </a:lnTo>
                  <a:lnTo>
                    <a:pt x="5565982" y="2191067"/>
                  </a:lnTo>
                  <a:close/>
                </a:path>
                <a:path w="5782309" h="2609215">
                  <a:moveTo>
                    <a:pt x="5254625" y="2407602"/>
                  </a:moveTo>
                  <a:lnTo>
                    <a:pt x="5227955" y="2407602"/>
                  </a:lnTo>
                  <a:lnTo>
                    <a:pt x="5248592" y="2428557"/>
                  </a:lnTo>
                  <a:lnTo>
                    <a:pt x="5261927" y="2415222"/>
                  </a:lnTo>
                  <a:lnTo>
                    <a:pt x="5254625" y="2407602"/>
                  </a:lnTo>
                  <a:close/>
                </a:path>
                <a:path w="5782309" h="2609215">
                  <a:moveTo>
                    <a:pt x="5217477" y="2370137"/>
                  </a:moveTo>
                  <a:lnTo>
                    <a:pt x="5173345" y="2414270"/>
                  </a:lnTo>
                  <a:lnTo>
                    <a:pt x="5186680" y="2427605"/>
                  </a:lnTo>
                  <a:lnTo>
                    <a:pt x="5208270" y="2406015"/>
                  </a:lnTo>
                  <a:lnTo>
                    <a:pt x="5252720" y="2406015"/>
                  </a:lnTo>
                  <a:lnTo>
                    <a:pt x="5217477" y="2370137"/>
                  </a:lnTo>
                  <a:close/>
                </a:path>
                <a:path w="5782309" h="2609215">
                  <a:moveTo>
                    <a:pt x="5411470" y="2355850"/>
                  </a:moveTo>
                  <a:lnTo>
                    <a:pt x="5398452" y="2369185"/>
                  </a:lnTo>
                  <a:lnTo>
                    <a:pt x="5442585" y="2413317"/>
                  </a:lnTo>
                  <a:lnTo>
                    <a:pt x="5476557" y="2379345"/>
                  </a:lnTo>
                  <a:lnTo>
                    <a:pt x="5452110" y="2379345"/>
                  </a:lnTo>
                  <a:lnTo>
                    <a:pt x="5451157" y="2376805"/>
                  </a:lnTo>
                  <a:lnTo>
                    <a:pt x="5432107" y="2376805"/>
                  </a:lnTo>
                  <a:lnTo>
                    <a:pt x="5411470" y="2355850"/>
                  </a:lnTo>
                  <a:close/>
                </a:path>
                <a:path w="5782309" h="2609215">
                  <a:moveTo>
                    <a:pt x="5473700" y="2355850"/>
                  </a:moveTo>
                  <a:lnTo>
                    <a:pt x="5452110" y="2379345"/>
                  </a:lnTo>
                  <a:lnTo>
                    <a:pt x="5476557" y="2379345"/>
                  </a:lnTo>
                  <a:lnTo>
                    <a:pt x="5486717" y="2369185"/>
                  </a:lnTo>
                  <a:lnTo>
                    <a:pt x="5473700" y="2355850"/>
                  </a:lnTo>
                  <a:close/>
                </a:path>
                <a:path w="5782309" h="2609215">
                  <a:moveTo>
                    <a:pt x="5389199" y="2287905"/>
                  </a:moveTo>
                  <a:lnTo>
                    <a:pt x="5330825" y="2287905"/>
                  </a:lnTo>
                  <a:lnTo>
                    <a:pt x="5371147" y="2296477"/>
                  </a:lnTo>
                  <a:lnTo>
                    <a:pt x="5411787" y="2328545"/>
                  </a:lnTo>
                  <a:lnTo>
                    <a:pt x="5432107" y="2376805"/>
                  </a:lnTo>
                  <a:lnTo>
                    <a:pt x="5451157" y="2376805"/>
                  </a:lnTo>
                  <a:lnTo>
                    <a:pt x="5437187" y="2333307"/>
                  </a:lnTo>
                  <a:lnTo>
                    <a:pt x="5407025" y="2297430"/>
                  </a:lnTo>
                  <a:lnTo>
                    <a:pt x="5389199" y="2287905"/>
                  </a:lnTo>
                  <a:close/>
                </a:path>
                <a:path w="5782309" h="2609215">
                  <a:moveTo>
                    <a:pt x="5317490" y="2270125"/>
                  </a:moveTo>
                  <a:lnTo>
                    <a:pt x="5285740" y="2277745"/>
                  </a:lnTo>
                  <a:lnTo>
                    <a:pt x="5257482" y="2292985"/>
                  </a:lnTo>
                  <a:lnTo>
                    <a:pt x="5234622" y="2314892"/>
                  </a:lnTo>
                  <a:lnTo>
                    <a:pt x="5217477" y="2342832"/>
                  </a:lnTo>
                  <a:lnTo>
                    <a:pt x="5234622" y="2350135"/>
                  </a:lnTo>
                  <a:lnTo>
                    <a:pt x="5258117" y="2316480"/>
                  </a:lnTo>
                  <a:lnTo>
                    <a:pt x="5291455" y="2295207"/>
                  </a:lnTo>
                  <a:lnTo>
                    <a:pt x="5330825" y="2287905"/>
                  </a:lnTo>
                  <a:lnTo>
                    <a:pt x="5389199" y="2287905"/>
                  </a:lnTo>
                  <a:lnTo>
                    <a:pt x="5365432" y="2275205"/>
                  </a:lnTo>
                  <a:lnTo>
                    <a:pt x="5317490" y="2270125"/>
                  </a:lnTo>
                  <a:close/>
                </a:path>
                <a:path w="5782309" h="2609215">
                  <a:moveTo>
                    <a:pt x="5364480" y="2100580"/>
                  </a:moveTo>
                  <a:lnTo>
                    <a:pt x="5283517" y="2100580"/>
                  </a:lnTo>
                  <a:lnTo>
                    <a:pt x="5328285" y="2106295"/>
                  </a:lnTo>
                  <a:lnTo>
                    <a:pt x="5369877" y="2122805"/>
                  </a:lnTo>
                  <a:lnTo>
                    <a:pt x="5406072" y="2148840"/>
                  </a:lnTo>
                  <a:lnTo>
                    <a:pt x="5434965" y="2183447"/>
                  </a:lnTo>
                  <a:lnTo>
                    <a:pt x="5441632" y="2193925"/>
                  </a:lnTo>
                  <a:lnTo>
                    <a:pt x="5454015" y="2191067"/>
                  </a:lnTo>
                  <a:lnTo>
                    <a:pt x="5565982" y="2191067"/>
                  </a:lnTo>
                  <a:lnTo>
                    <a:pt x="5561647" y="2187892"/>
                  </a:lnTo>
                  <a:lnTo>
                    <a:pt x="5521325" y="2173605"/>
                  </a:lnTo>
                  <a:lnTo>
                    <a:pt x="5518414" y="2173287"/>
                  </a:lnTo>
                  <a:lnTo>
                    <a:pt x="5451157" y="2173287"/>
                  </a:lnTo>
                  <a:lnTo>
                    <a:pt x="5418455" y="2135187"/>
                  </a:lnTo>
                  <a:lnTo>
                    <a:pt x="5378450" y="2106295"/>
                  </a:lnTo>
                  <a:lnTo>
                    <a:pt x="5364480" y="2100580"/>
                  </a:lnTo>
                  <a:close/>
                </a:path>
                <a:path w="5782309" h="2609215">
                  <a:moveTo>
                    <a:pt x="5486400" y="2169795"/>
                  </a:moveTo>
                  <a:lnTo>
                    <a:pt x="5451157" y="2173287"/>
                  </a:lnTo>
                  <a:lnTo>
                    <a:pt x="5518414" y="2173287"/>
                  </a:lnTo>
                  <a:lnTo>
                    <a:pt x="5486400" y="21697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67529" y="3982085"/>
              <a:ext cx="633730" cy="800735"/>
            </a:xfrm>
            <a:custGeom>
              <a:avLst/>
              <a:gdLst/>
              <a:ahLst/>
              <a:cxnLst/>
              <a:rect l="l" t="t" r="r" b="b"/>
              <a:pathLst>
                <a:path w="633729" h="800735">
                  <a:moveTo>
                    <a:pt x="592137" y="764857"/>
                  </a:moveTo>
                  <a:lnTo>
                    <a:pt x="43180" y="764857"/>
                  </a:lnTo>
                  <a:lnTo>
                    <a:pt x="43180" y="777239"/>
                  </a:lnTo>
                  <a:lnTo>
                    <a:pt x="45085" y="786447"/>
                  </a:lnTo>
                  <a:lnTo>
                    <a:pt x="50165" y="794067"/>
                  </a:lnTo>
                  <a:lnTo>
                    <a:pt x="57467" y="798829"/>
                  </a:lnTo>
                  <a:lnTo>
                    <a:pt x="66675" y="800734"/>
                  </a:lnTo>
                  <a:lnTo>
                    <a:pt x="568642" y="800734"/>
                  </a:lnTo>
                  <a:lnTo>
                    <a:pt x="577850" y="798829"/>
                  </a:lnTo>
                  <a:lnTo>
                    <a:pt x="585152" y="794067"/>
                  </a:lnTo>
                  <a:lnTo>
                    <a:pt x="590232" y="786447"/>
                  </a:lnTo>
                  <a:lnTo>
                    <a:pt x="592137" y="777239"/>
                  </a:lnTo>
                  <a:lnTo>
                    <a:pt x="592137" y="764857"/>
                  </a:lnTo>
                  <a:close/>
                </a:path>
                <a:path w="633729" h="800735">
                  <a:moveTo>
                    <a:pt x="268287" y="506729"/>
                  </a:moveTo>
                  <a:lnTo>
                    <a:pt x="138430" y="506729"/>
                  </a:lnTo>
                  <a:lnTo>
                    <a:pt x="129222" y="508634"/>
                  </a:lnTo>
                  <a:lnTo>
                    <a:pt x="121602" y="513714"/>
                  </a:lnTo>
                  <a:lnTo>
                    <a:pt x="116522" y="521017"/>
                  </a:lnTo>
                  <a:lnTo>
                    <a:pt x="114935" y="530542"/>
                  </a:lnTo>
                  <a:lnTo>
                    <a:pt x="114935" y="764857"/>
                  </a:lnTo>
                  <a:lnTo>
                    <a:pt x="520382" y="764857"/>
                  </a:lnTo>
                  <a:lnTo>
                    <a:pt x="520382" y="705802"/>
                  </a:lnTo>
                  <a:lnTo>
                    <a:pt x="304165" y="705802"/>
                  </a:lnTo>
                  <a:lnTo>
                    <a:pt x="289242" y="699134"/>
                  </a:lnTo>
                  <a:lnTo>
                    <a:pt x="254952" y="699134"/>
                  </a:lnTo>
                  <a:lnTo>
                    <a:pt x="202247" y="646429"/>
                  </a:lnTo>
                  <a:lnTo>
                    <a:pt x="254952" y="593407"/>
                  </a:lnTo>
                  <a:lnTo>
                    <a:pt x="268287" y="593407"/>
                  </a:lnTo>
                  <a:lnTo>
                    <a:pt x="268287" y="506729"/>
                  </a:lnTo>
                  <a:close/>
                </a:path>
                <a:path w="633729" h="800735">
                  <a:moveTo>
                    <a:pt x="207317" y="246062"/>
                  </a:moveTo>
                  <a:lnTo>
                    <a:pt x="168592" y="246062"/>
                  </a:lnTo>
                  <a:lnTo>
                    <a:pt x="174625" y="274002"/>
                  </a:lnTo>
                  <a:lnTo>
                    <a:pt x="186372" y="300037"/>
                  </a:lnTo>
                  <a:lnTo>
                    <a:pt x="202565" y="323214"/>
                  </a:lnTo>
                  <a:lnTo>
                    <a:pt x="223202" y="342900"/>
                  </a:lnTo>
                  <a:lnTo>
                    <a:pt x="223202" y="370204"/>
                  </a:lnTo>
                  <a:lnTo>
                    <a:pt x="221297" y="374014"/>
                  </a:lnTo>
                  <a:lnTo>
                    <a:pt x="217487" y="374967"/>
                  </a:lnTo>
                  <a:lnTo>
                    <a:pt x="108267" y="419734"/>
                  </a:lnTo>
                  <a:lnTo>
                    <a:pt x="51752" y="455929"/>
                  </a:lnTo>
                  <a:lnTo>
                    <a:pt x="26035" y="487044"/>
                  </a:lnTo>
                  <a:lnTo>
                    <a:pt x="15875" y="525779"/>
                  </a:lnTo>
                  <a:lnTo>
                    <a:pt x="0" y="668972"/>
                  </a:lnTo>
                  <a:lnTo>
                    <a:pt x="0" y="684212"/>
                  </a:lnTo>
                  <a:lnTo>
                    <a:pt x="23495" y="721677"/>
                  </a:lnTo>
                  <a:lnTo>
                    <a:pt x="57785" y="740092"/>
                  </a:lnTo>
                  <a:lnTo>
                    <a:pt x="69532" y="745172"/>
                  </a:lnTo>
                  <a:lnTo>
                    <a:pt x="95885" y="745172"/>
                  </a:lnTo>
                  <a:lnTo>
                    <a:pt x="95885" y="715962"/>
                  </a:lnTo>
                  <a:lnTo>
                    <a:pt x="82867" y="710882"/>
                  </a:lnTo>
                  <a:lnTo>
                    <a:pt x="69850" y="705167"/>
                  </a:lnTo>
                  <a:lnTo>
                    <a:pt x="57467" y="698817"/>
                  </a:lnTo>
                  <a:lnTo>
                    <a:pt x="45085" y="691514"/>
                  </a:lnTo>
                  <a:lnTo>
                    <a:pt x="39370" y="687704"/>
                  </a:lnTo>
                  <a:lnTo>
                    <a:pt x="36830" y="681037"/>
                  </a:lnTo>
                  <a:lnTo>
                    <a:pt x="37782" y="674687"/>
                  </a:lnTo>
                  <a:lnTo>
                    <a:pt x="53657" y="529589"/>
                  </a:lnTo>
                  <a:lnTo>
                    <a:pt x="75247" y="485139"/>
                  </a:lnTo>
                  <a:lnTo>
                    <a:pt x="126365" y="453072"/>
                  </a:lnTo>
                  <a:lnTo>
                    <a:pt x="183515" y="429577"/>
                  </a:lnTo>
                  <a:lnTo>
                    <a:pt x="198755" y="424814"/>
                  </a:lnTo>
                  <a:lnTo>
                    <a:pt x="534670" y="424814"/>
                  </a:lnTo>
                  <a:lnTo>
                    <a:pt x="512924" y="414654"/>
                  </a:lnTo>
                  <a:lnTo>
                    <a:pt x="316230" y="414654"/>
                  </a:lnTo>
                  <a:lnTo>
                    <a:pt x="297815" y="413702"/>
                  </a:lnTo>
                  <a:lnTo>
                    <a:pt x="279082" y="411797"/>
                  </a:lnTo>
                  <a:lnTo>
                    <a:pt x="260350" y="408622"/>
                  </a:lnTo>
                  <a:lnTo>
                    <a:pt x="241935" y="404177"/>
                  </a:lnTo>
                  <a:lnTo>
                    <a:pt x="249555" y="396875"/>
                  </a:lnTo>
                  <a:lnTo>
                    <a:pt x="255587" y="387667"/>
                  </a:lnTo>
                  <a:lnTo>
                    <a:pt x="259397" y="377507"/>
                  </a:lnTo>
                  <a:lnTo>
                    <a:pt x="260667" y="366394"/>
                  </a:lnTo>
                  <a:lnTo>
                    <a:pt x="260667" y="365442"/>
                  </a:lnTo>
                  <a:lnTo>
                    <a:pt x="391477" y="365442"/>
                  </a:lnTo>
                  <a:lnTo>
                    <a:pt x="391477" y="339089"/>
                  </a:lnTo>
                  <a:lnTo>
                    <a:pt x="317182" y="339089"/>
                  </a:lnTo>
                  <a:lnTo>
                    <a:pt x="275272" y="331152"/>
                  </a:lnTo>
                  <a:lnTo>
                    <a:pt x="240347" y="309244"/>
                  </a:lnTo>
                  <a:lnTo>
                    <a:pt x="215582" y="275907"/>
                  </a:lnTo>
                  <a:lnTo>
                    <a:pt x="207317" y="246062"/>
                  </a:lnTo>
                  <a:close/>
                </a:path>
                <a:path w="633729" h="800735">
                  <a:moveTo>
                    <a:pt x="534670" y="424814"/>
                  </a:moveTo>
                  <a:lnTo>
                    <a:pt x="436880" y="424814"/>
                  </a:lnTo>
                  <a:lnTo>
                    <a:pt x="450850" y="429577"/>
                  </a:lnTo>
                  <a:lnTo>
                    <a:pt x="508000" y="453072"/>
                  </a:lnTo>
                  <a:lnTo>
                    <a:pt x="559117" y="485139"/>
                  </a:lnTo>
                  <a:lnTo>
                    <a:pt x="579755" y="525779"/>
                  </a:lnTo>
                  <a:lnTo>
                    <a:pt x="596900" y="673734"/>
                  </a:lnTo>
                  <a:lnTo>
                    <a:pt x="564515" y="704532"/>
                  </a:lnTo>
                  <a:lnTo>
                    <a:pt x="538480" y="715009"/>
                  </a:lnTo>
                  <a:lnTo>
                    <a:pt x="538480" y="745172"/>
                  </a:lnTo>
                  <a:lnTo>
                    <a:pt x="563880" y="745172"/>
                  </a:lnTo>
                  <a:lnTo>
                    <a:pt x="575627" y="740092"/>
                  </a:lnTo>
                  <a:lnTo>
                    <a:pt x="609917" y="721677"/>
                  </a:lnTo>
                  <a:lnTo>
                    <a:pt x="633412" y="684212"/>
                  </a:lnTo>
                  <a:lnTo>
                    <a:pt x="633412" y="668972"/>
                  </a:lnTo>
                  <a:lnTo>
                    <a:pt x="618490" y="527684"/>
                  </a:lnTo>
                  <a:lnTo>
                    <a:pt x="608647" y="487997"/>
                  </a:lnTo>
                  <a:lnTo>
                    <a:pt x="583565" y="456882"/>
                  </a:lnTo>
                  <a:lnTo>
                    <a:pt x="534670" y="424814"/>
                  </a:lnTo>
                  <a:close/>
                </a:path>
                <a:path w="633729" h="800735">
                  <a:moveTo>
                    <a:pt x="432117" y="506729"/>
                  </a:moveTo>
                  <a:lnTo>
                    <a:pt x="348297" y="506729"/>
                  </a:lnTo>
                  <a:lnTo>
                    <a:pt x="348297" y="599122"/>
                  </a:lnTo>
                  <a:lnTo>
                    <a:pt x="304165" y="705802"/>
                  </a:lnTo>
                  <a:lnTo>
                    <a:pt x="520382" y="705802"/>
                  </a:lnTo>
                  <a:lnTo>
                    <a:pt x="520382" y="700087"/>
                  </a:lnTo>
                  <a:lnTo>
                    <a:pt x="379412" y="700087"/>
                  </a:lnTo>
                  <a:lnTo>
                    <a:pt x="366077" y="686752"/>
                  </a:lnTo>
                  <a:lnTo>
                    <a:pt x="405765" y="647382"/>
                  </a:lnTo>
                  <a:lnTo>
                    <a:pt x="366077" y="607694"/>
                  </a:lnTo>
                  <a:lnTo>
                    <a:pt x="379412" y="594359"/>
                  </a:lnTo>
                  <a:lnTo>
                    <a:pt x="432117" y="594359"/>
                  </a:lnTo>
                  <a:lnTo>
                    <a:pt x="432117" y="506729"/>
                  </a:lnTo>
                  <a:close/>
                </a:path>
                <a:path w="633729" h="800735">
                  <a:moveTo>
                    <a:pt x="496887" y="506729"/>
                  </a:moveTo>
                  <a:lnTo>
                    <a:pt x="432117" y="506729"/>
                  </a:lnTo>
                  <a:lnTo>
                    <a:pt x="432117" y="647382"/>
                  </a:lnTo>
                  <a:lnTo>
                    <a:pt x="379412" y="700087"/>
                  </a:lnTo>
                  <a:lnTo>
                    <a:pt x="520382" y="700087"/>
                  </a:lnTo>
                  <a:lnTo>
                    <a:pt x="520382" y="530542"/>
                  </a:lnTo>
                  <a:lnTo>
                    <a:pt x="518795" y="521017"/>
                  </a:lnTo>
                  <a:lnTo>
                    <a:pt x="513715" y="513714"/>
                  </a:lnTo>
                  <a:lnTo>
                    <a:pt x="506095" y="508634"/>
                  </a:lnTo>
                  <a:lnTo>
                    <a:pt x="496887" y="506729"/>
                  </a:lnTo>
                  <a:close/>
                </a:path>
                <a:path w="633729" h="800735">
                  <a:moveTo>
                    <a:pt x="348297" y="506729"/>
                  </a:moveTo>
                  <a:lnTo>
                    <a:pt x="268287" y="506729"/>
                  </a:lnTo>
                  <a:lnTo>
                    <a:pt x="268287" y="606742"/>
                  </a:lnTo>
                  <a:lnTo>
                    <a:pt x="228600" y="646429"/>
                  </a:lnTo>
                  <a:lnTo>
                    <a:pt x="268287" y="685800"/>
                  </a:lnTo>
                  <a:lnTo>
                    <a:pt x="254952" y="699134"/>
                  </a:lnTo>
                  <a:lnTo>
                    <a:pt x="289242" y="699134"/>
                  </a:lnTo>
                  <a:lnTo>
                    <a:pt x="287020" y="698182"/>
                  </a:lnTo>
                  <a:lnTo>
                    <a:pt x="330517" y="593407"/>
                  </a:lnTo>
                  <a:lnTo>
                    <a:pt x="331470" y="591502"/>
                  </a:lnTo>
                  <a:lnTo>
                    <a:pt x="348297" y="591502"/>
                  </a:lnTo>
                  <a:lnTo>
                    <a:pt x="348297" y="506729"/>
                  </a:lnTo>
                  <a:close/>
                </a:path>
                <a:path w="633729" h="800735">
                  <a:moveTo>
                    <a:pt x="432117" y="594359"/>
                  </a:moveTo>
                  <a:lnTo>
                    <a:pt x="379412" y="594359"/>
                  </a:lnTo>
                  <a:lnTo>
                    <a:pt x="432117" y="647382"/>
                  </a:lnTo>
                  <a:lnTo>
                    <a:pt x="432117" y="594359"/>
                  </a:lnTo>
                  <a:close/>
                </a:path>
                <a:path w="633729" h="800735">
                  <a:moveTo>
                    <a:pt x="268287" y="593407"/>
                  </a:moveTo>
                  <a:lnTo>
                    <a:pt x="254952" y="593407"/>
                  </a:lnTo>
                  <a:lnTo>
                    <a:pt x="268287" y="606742"/>
                  </a:lnTo>
                  <a:lnTo>
                    <a:pt x="268287" y="593407"/>
                  </a:lnTo>
                  <a:close/>
                </a:path>
                <a:path w="633729" h="800735">
                  <a:moveTo>
                    <a:pt x="348297" y="591502"/>
                  </a:moveTo>
                  <a:lnTo>
                    <a:pt x="331470" y="591502"/>
                  </a:lnTo>
                  <a:lnTo>
                    <a:pt x="348297" y="599122"/>
                  </a:lnTo>
                  <a:lnTo>
                    <a:pt x="348297" y="591502"/>
                  </a:lnTo>
                  <a:close/>
                </a:path>
                <a:path w="633729" h="800735">
                  <a:moveTo>
                    <a:pt x="436880" y="424814"/>
                  </a:moveTo>
                  <a:lnTo>
                    <a:pt x="198755" y="424814"/>
                  </a:lnTo>
                  <a:lnTo>
                    <a:pt x="221932" y="436244"/>
                  </a:lnTo>
                  <a:lnTo>
                    <a:pt x="250190" y="444817"/>
                  </a:lnTo>
                  <a:lnTo>
                    <a:pt x="282257" y="450214"/>
                  </a:lnTo>
                  <a:lnTo>
                    <a:pt x="317182" y="452119"/>
                  </a:lnTo>
                  <a:lnTo>
                    <a:pt x="352107" y="450214"/>
                  </a:lnTo>
                  <a:lnTo>
                    <a:pt x="384492" y="444817"/>
                  </a:lnTo>
                  <a:lnTo>
                    <a:pt x="412750" y="436244"/>
                  </a:lnTo>
                  <a:lnTo>
                    <a:pt x="436880" y="424814"/>
                  </a:lnTo>
                  <a:close/>
                </a:path>
                <a:path w="633729" h="800735">
                  <a:moveTo>
                    <a:pt x="430212" y="54292"/>
                  </a:moveTo>
                  <a:lnTo>
                    <a:pt x="430212" y="226059"/>
                  </a:lnTo>
                  <a:lnTo>
                    <a:pt x="421322" y="269875"/>
                  </a:lnTo>
                  <a:lnTo>
                    <a:pt x="396875" y="306069"/>
                  </a:lnTo>
                  <a:lnTo>
                    <a:pt x="391477" y="309562"/>
                  </a:lnTo>
                  <a:lnTo>
                    <a:pt x="391477" y="404177"/>
                  </a:lnTo>
                  <a:lnTo>
                    <a:pt x="373062" y="409257"/>
                  </a:lnTo>
                  <a:lnTo>
                    <a:pt x="354330" y="412432"/>
                  </a:lnTo>
                  <a:lnTo>
                    <a:pt x="335280" y="414337"/>
                  </a:lnTo>
                  <a:lnTo>
                    <a:pt x="316230" y="414654"/>
                  </a:lnTo>
                  <a:lnTo>
                    <a:pt x="512924" y="414654"/>
                  </a:lnTo>
                  <a:lnTo>
                    <a:pt x="495935" y="406717"/>
                  </a:lnTo>
                  <a:lnTo>
                    <a:pt x="464185" y="394652"/>
                  </a:lnTo>
                  <a:lnTo>
                    <a:pt x="417830" y="375919"/>
                  </a:lnTo>
                  <a:lnTo>
                    <a:pt x="414020" y="374014"/>
                  </a:lnTo>
                  <a:lnTo>
                    <a:pt x="412115" y="371157"/>
                  </a:lnTo>
                  <a:lnTo>
                    <a:pt x="412115" y="344804"/>
                  </a:lnTo>
                  <a:lnTo>
                    <a:pt x="417830" y="339089"/>
                  </a:lnTo>
                  <a:lnTo>
                    <a:pt x="436245" y="320992"/>
                  </a:lnTo>
                  <a:lnTo>
                    <a:pt x="454025" y="292734"/>
                  </a:lnTo>
                  <a:lnTo>
                    <a:pt x="464820" y="260984"/>
                  </a:lnTo>
                  <a:lnTo>
                    <a:pt x="468630" y="227012"/>
                  </a:lnTo>
                  <a:lnTo>
                    <a:pt x="468630" y="193039"/>
                  </a:lnTo>
                  <a:lnTo>
                    <a:pt x="485775" y="193039"/>
                  </a:lnTo>
                  <a:lnTo>
                    <a:pt x="471487" y="151764"/>
                  </a:lnTo>
                  <a:lnTo>
                    <a:pt x="467677" y="138429"/>
                  </a:lnTo>
                  <a:lnTo>
                    <a:pt x="456882" y="94614"/>
                  </a:lnTo>
                  <a:lnTo>
                    <a:pt x="430212" y="54292"/>
                  </a:lnTo>
                  <a:close/>
                </a:path>
                <a:path w="633729" h="800735">
                  <a:moveTo>
                    <a:pt x="391477" y="365442"/>
                  </a:moveTo>
                  <a:lnTo>
                    <a:pt x="373697" y="365442"/>
                  </a:lnTo>
                  <a:lnTo>
                    <a:pt x="373697" y="366394"/>
                  </a:lnTo>
                  <a:lnTo>
                    <a:pt x="374650" y="374014"/>
                  </a:lnTo>
                  <a:lnTo>
                    <a:pt x="374650" y="375919"/>
                  </a:lnTo>
                  <a:lnTo>
                    <a:pt x="378460" y="387032"/>
                  </a:lnTo>
                  <a:lnTo>
                    <a:pt x="383857" y="396239"/>
                  </a:lnTo>
                  <a:lnTo>
                    <a:pt x="391477" y="404177"/>
                  </a:lnTo>
                  <a:lnTo>
                    <a:pt x="391477" y="365442"/>
                  </a:lnTo>
                  <a:close/>
                </a:path>
                <a:path w="633729" h="800735">
                  <a:moveTo>
                    <a:pt x="373697" y="365442"/>
                  </a:moveTo>
                  <a:lnTo>
                    <a:pt x="260667" y="365442"/>
                  </a:lnTo>
                  <a:lnTo>
                    <a:pt x="288290" y="374014"/>
                  </a:lnTo>
                  <a:lnTo>
                    <a:pt x="317182" y="376872"/>
                  </a:lnTo>
                  <a:lnTo>
                    <a:pt x="346075" y="374014"/>
                  </a:lnTo>
                  <a:lnTo>
                    <a:pt x="373697" y="365442"/>
                  </a:lnTo>
                  <a:close/>
                </a:path>
                <a:path w="633729" h="800735">
                  <a:moveTo>
                    <a:pt x="391477" y="309562"/>
                  </a:moveTo>
                  <a:lnTo>
                    <a:pt x="360997" y="330200"/>
                  </a:lnTo>
                  <a:lnTo>
                    <a:pt x="317182" y="339089"/>
                  </a:lnTo>
                  <a:lnTo>
                    <a:pt x="391477" y="339089"/>
                  </a:lnTo>
                  <a:lnTo>
                    <a:pt x="391477" y="309562"/>
                  </a:lnTo>
                  <a:close/>
                </a:path>
                <a:path w="633729" h="800735">
                  <a:moveTo>
                    <a:pt x="316230" y="0"/>
                  </a:moveTo>
                  <a:lnTo>
                    <a:pt x="273367" y="6667"/>
                  </a:lnTo>
                  <a:lnTo>
                    <a:pt x="235267" y="25400"/>
                  </a:lnTo>
                  <a:lnTo>
                    <a:pt x="203517" y="54292"/>
                  </a:lnTo>
                  <a:lnTo>
                    <a:pt x="180022" y="91439"/>
                  </a:lnTo>
                  <a:lnTo>
                    <a:pt x="166687" y="134619"/>
                  </a:lnTo>
                  <a:lnTo>
                    <a:pt x="166687" y="157479"/>
                  </a:lnTo>
                  <a:lnTo>
                    <a:pt x="165735" y="172719"/>
                  </a:lnTo>
                  <a:lnTo>
                    <a:pt x="163512" y="187642"/>
                  </a:lnTo>
                  <a:lnTo>
                    <a:pt x="159702" y="202247"/>
                  </a:lnTo>
                  <a:lnTo>
                    <a:pt x="154305" y="216852"/>
                  </a:lnTo>
                  <a:lnTo>
                    <a:pt x="138430" y="254317"/>
                  </a:lnTo>
                  <a:lnTo>
                    <a:pt x="140335" y="254000"/>
                  </a:lnTo>
                  <a:lnTo>
                    <a:pt x="146367" y="252412"/>
                  </a:lnTo>
                  <a:lnTo>
                    <a:pt x="155892" y="249554"/>
                  </a:lnTo>
                  <a:lnTo>
                    <a:pt x="168592" y="246062"/>
                  </a:lnTo>
                  <a:lnTo>
                    <a:pt x="207317" y="246062"/>
                  </a:lnTo>
                  <a:lnTo>
                    <a:pt x="204152" y="234632"/>
                  </a:lnTo>
                  <a:lnTo>
                    <a:pt x="245427" y="219709"/>
                  </a:lnTo>
                  <a:lnTo>
                    <a:pt x="289560" y="200977"/>
                  </a:lnTo>
                  <a:lnTo>
                    <a:pt x="332740" y="178434"/>
                  </a:lnTo>
                  <a:lnTo>
                    <a:pt x="371475" y="152400"/>
                  </a:lnTo>
                  <a:lnTo>
                    <a:pt x="401955" y="122554"/>
                  </a:lnTo>
                  <a:lnTo>
                    <a:pt x="430212" y="122554"/>
                  </a:lnTo>
                  <a:lnTo>
                    <a:pt x="430212" y="54292"/>
                  </a:lnTo>
                  <a:lnTo>
                    <a:pt x="413702" y="37464"/>
                  </a:lnTo>
                  <a:lnTo>
                    <a:pt x="394335" y="24447"/>
                  </a:lnTo>
                  <a:lnTo>
                    <a:pt x="362267" y="24447"/>
                  </a:lnTo>
                  <a:lnTo>
                    <a:pt x="353060" y="11429"/>
                  </a:lnTo>
                  <a:lnTo>
                    <a:pt x="316230" y="0"/>
                  </a:lnTo>
                  <a:close/>
                </a:path>
                <a:path w="633729" h="800735">
                  <a:moveTo>
                    <a:pt x="485775" y="193039"/>
                  </a:moveTo>
                  <a:lnTo>
                    <a:pt x="468630" y="193039"/>
                  </a:lnTo>
                  <a:lnTo>
                    <a:pt x="474345" y="196850"/>
                  </a:lnTo>
                  <a:lnTo>
                    <a:pt x="487680" y="198754"/>
                  </a:lnTo>
                  <a:lnTo>
                    <a:pt x="485775" y="193039"/>
                  </a:lnTo>
                  <a:close/>
                </a:path>
                <a:path w="633729" h="800735">
                  <a:moveTo>
                    <a:pt x="430212" y="122554"/>
                  </a:moveTo>
                  <a:lnTo>
                    <a:pt x="401955" y="122554"/>
                  </a:lnTo>
                  <a:lnTo>
                    <a:pt x="408305" y="132079"/>
                  </a:lnTo>
                  <a:lnTo>
                    <a:pt x="415290" y="141604"/>
                  </a:lnTo>
                  <a:lnTo>
                    <a:pt x="422592" y="151129"/>
                  </a:lnTo>
                  <a:lnTo>
                    <a:pt x="430212" y="160019"/>
                  </a:lnTo>
                  <a:lnTo>
                    <a:pt x="430212" y="122554"/>
                  </a:lnTo>
                  <a:close/>
                </a:path>
                <a:path w="633729" h="800735">
                  <a:moveTo>
                    <a:pt x="379412" y="14922"/>
                  </a:moveTo>
                  <a:lnTo>
                    <a:pt x="374650" y="14922"/>
                  </a:lnTo>
                  <a:lnTo>
                    <a:pt x="370840" y="17779"/>
                  </a:lnTo>
                  <a:lnTo>
                    <a:pt x="362267" y="24447"/>
                  </a:lnTo>
                  <a:lnTo>
                    <a:pt x="394335" y="24447"/>
                  </a:lnTo>
                  <a:lnTo>
                    <a:pt x="383222" y="16827"/>
                  </a:lnTo>
                  <a:lnTo>
                    <a:pt x="379412" y="1492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41277" y="4316730"/>
              <a:ext cx="1624330" cy="76200"/>
            </a:xfrm>
            <a:custGeom>
              <a:avLst/>
              <a:gdLst/>
              <a:ahLst/>
              <a:cxnLst/>
              <a:rect l="l" t="t" r="r" b="b"/>
              <a:pathLst>
                <a:path w="1624329" h="76200">
                  <a:moveTo>
                    <a:pt x="1548447" y="0"/>
                  </a:moveTo>
                  <a:lnTo>
                    <a:pt x="1548335" y="26936"/>
                  </a:lnTo>
                  <a:lnTo>
                    <a:pt x="1560830" y="26987"/>
                  </a:lnTo>
                  <a:lnTo>
                    <a:pt x="1560830" y="49212"/>
                  </a:lnTo>
                  <a:lnTo>
                    <a:pt x="1548130" y="49212"/>
                  </a:lnTo>
                  <a:lnTo>
                    <a:pt x="1548130" y="76200"/>
                  </a:lnTo>
                  <a:lnTo>
                    <a:pt x="1602527" y="49160"/>
                  </a:lnTo>
                  <a:lnTo>
                    <a:pt x="1624330" y="38417"/>
                  </a:lnTo>
                  <a:lnTo>
                    <a:pt x="1602003" y="26936"/>
                  </a:lnTo>
                  <a:lnTo>
                    <a:pt x="1548447" y="0"/>
                  </a:lnTo>
                  <a:close/>
                </a:path>
                <a:path w="1624329" h="76200">
                  <a:moveTo>
                    <a:pt x="1560830" y="26987"/>
                  </a:moveTo>
                  <a:lnTo>
                    <a:pt x="1548447" y="26987"/>
                  </a:lnTo>
                  <a:lnTo>
                    <a:pt x="1548130" y="49160"/>
                  </a:lnTo>
                  <a:lnTo>
                    <a:pt x="1560830" y="49212"/>
                  </a:lnTo>
                  <a:lnTo>
                    <a:pt x="1560830" y="26987"/>
                  </a:lnTo>
                  <a:close/>
                </a:path>
                <a:path w="1624329" h="76200">
                  <a:moveTo>
                    <a:pt x="0" y="20637"/>
                  </a:moveTo>
                  <a:lnTo>
                    <a:pt x="0" y="42862"/>
                  </a:lnTo>
                  <a:lnTo>
                    <a:pt x="1548130" y="49160"/>
                  </a:lnTo>
                  <a:lnTo>
                    <a:pt x="1548130" y="38417"/>
                  </a:lnTo>
                  <a:lnTo>
                    <a:pt x="1548335" y="26936"/>
                  </a:lnTo>
                  <a:lnTo>
                    <a:pt x="0" y="206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24815"/>
            <a:ext cx="158940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90" dirty="0">
                <a:solidFill>
                  <a:srgbClr val="000000"/>
                </a:solidFill>
              </a:rPr>
              <a:t>Επίθεση</a:t>
            </a:r>
            <a:r>
              <a:rPr sz="1750" spc="75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MITM</a:t>
            </a:r>
            <a:endParaRPr sz="1750"/>
          </a:p>
        </p:txBody>
      </p:sp>
      <p:sp>
        <p:nvSpPr>
          <p:cNvPr id="11" name="object 11"/>
          <p:cNvSpPr txBox="1"/>
          <p:nvPr/>
        </p:nvSpPr>
        <p:spPr>
          <a:xfrm>
            <a:off x="830770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33904" y="2508250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22475" y="444785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84650" y="3450272"/>
            <a:ext cx="911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Επιτιθέμενος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7115" y="4800917"/>
            <a:ext cx="2271395" cy="786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Αποκάλυψη </a:t>
            </a:r>
            <a:r>
              <a:rPr sz="1100" spc="70" dirty="0">
                <a:latin typeface="Calibri"/>
                <a:cs typeface="Calibri"/>
              </a:rPr>
              <a:t>διαπιστευτηρίων 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πακέτων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Έγχυση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κώδικα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προγραμματισμού</a:t>
            </a:r>
            <a:endParaRPr sz="1100">
              <a:latin typeface="Calibri"/>
              <a:cs typeface="Calibri"/>
            </a:endParaRPr>
          </a:p>
          <a:p>
            <a:pPr marL="547370">
              <a:lnSpc>
                <a:spcPct val="100000"/>
              </a:lnSpc>
              <a:spcBef>
                <a:spcPts val="705"/>
              </a:spcBef>
            </a:pPr>
            <a:r>
              <a:rPr sz="1100" spc="120" dirty="0">
                <a:latin typeface="Calibri"/>
                <a:cs typeface="Calibri"/>
              </a:rPr>
              <a:t>Και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άλλα...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31025" y="2508250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80530" y="4447857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95105" y="2790190"/>
            <a:ext cx="176974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Μία από </a:t>
            </a:r>
            <a:r>
              <a:rPr sz="1100" spc="55" dirty="0">
                <a:latin typeface="Calibri"/>
                <a:cs typeface="Calibri"/>
              </a:rPr>
              <a:t>τις </a:t>
            </a:r>
            <a:r>
              <a:rPr sz="1100" spc="80" dirty="0">
                <a:latin typeface="Calibri"/>
                <a:cs typeface="Calibri"/>
              </a:rPr>
              <a:t>μεθόδους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επιτευχθεί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αυτό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επίθεση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ARP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spoofing.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85631" y="2322406"/>
            <a:ext cx="5056505" cy="4311015"/>
            <a:chOff x="685631" y="2322406"/>
            <a:chExt cx="5056505" cy="43110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631" y="2322406"/>
              <a:ext cx="5056207" cy="431048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5659" y="2472372"/>
              <a:ext cx="4569460" cy="40005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41959"/>
            <a:ext cx="88900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0" dirty="0">
                <a:solidFill>
                  <a:srgbClr val="000000"/>
                </a:solidFill>
              </a:rPr>
              <a:t>Εγκατεστημένο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αρχείο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εγκατάστασης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λογισμικού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ακραίο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2199639" y="5940425"/>
            <a:ext cx="9118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50" dirty="0">
                <a:latin typeface="Calibri"/>
                <a:cs typeface="Calibri"/>
              </a:rPr>
              <a:t>Όνομα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χρήστη: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9639" y="6186804"/>
            <a:ext cx="12592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Calibri"/>
                <a:cs typeface="Calibri"/>
              </a:rPr>
              <a:t>Κωδικός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πρόσβασης: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9989" y="1211262"/>
            <a:ext cx="5584825" cy="1167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spc="70" dirty="0">
                <a:latin typeface="Calibri"/>
                <a:cs typeface="Calibri"/>
              </a:rPr>
              <a:t>Ανοίξτε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φυλλομετρητή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πράκτορα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επισκεφθείτε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το:</a:t>
            </a:r>
            <a:endParaRPr sz="1100">
              <a:latin typeface="Calibri"/>
              <a:cs typeface="Calibri"/>
            </a:endParaRPr>
          </a:p>
          <a:p>
            <a:pPr marL="3584575">
              <a:lnSpc>
                <a:spcPct val="100000"/>
              </a:lnSpc>
              <a:spcBef>
                <a:spcPts val="860"/>
              </a:spcBef>
            </a:pPr>
            <a:r>
              <a:rPr sz="11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https://wazuh-server-ip-addr</a:t>
            </a:r>
            <a:r>
              <a:rPr sz="11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ess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00">
              <a:latin typeface="Calibri"/>
              <a:cs typeface="Calibri"/>
            </a:endParaRPr>
          </a:p>
          <a:p>
            <a:pPr marL="311150" indent="-286385">
              <a:lnSpc>
                <a:spcPct val="100000"/>
              </a:lnSpc>
              <a:spcBef>
                <a:spcPts val="5"/>
              </a:spcBef>
              <a:buSzPct val="163636"/>
              <a:buFont typeface="Arial"/>
              <a:buChar char="•"/>
              <a:tabLst>
                <a:tab pos="310515" algn="l"/>
                <a:tab pos="311150" algn="l"/>
              </a:tabLst>
            </a:pPr>
            <a:r>
              <a:rPr sz="1100" spc="45" dirty="0">
                <a:latin typeface="Calibri"/>
                <a:cs typeface="Calibri"/>
              </a:rPr>
              <a:t>Στην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περίπτωσή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μας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διακομιστής/εξυπηρετητής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IPS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είναι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192.168.122.173</a:t>
            </a:r>
            <a:endParaRPr sz="1100">
              <a:latin typeface="Calibri"/>
              <a:cs typeface="Calibri"/>
            </a:endParaRPr>
          </a:p>
          <a:p>
            <a:pPr marL="3718560">
              <a:lnSpc>
                <a:spcPct val="100000"/>
              </a:lnSpc>
              <a:spcBef>
                <a:spcPts val="840"/>
              </a:spcBef>
            </a:pPr>
            <a:r>
              <a:rPr sz="11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https://192.168.122.1</a:t>
            </a:r>
            <a:r>
              <a:rPr sz="11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73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31550" y="6182042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153342" y="2253932"/>
            <a:ext cx="6870065" cy="4378960"/>
            <a:chOff x="5153342" y="2253932"/>
            <a:chExt cx="6870065" cy="437896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5779" y="2253932"/>
              <a:ext cx="5147310" cy="43789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71359" y="2449512"/>
              <a:ext cx="4569459" cy="398017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161279" y="4478972"/>
              <a:ext cx="2153920" cy="510540"/>
            </a:xfrm>
            <a:custGeom>
              <a:avLst/>
              <a:gdLst/>
              <a:ahLst/>
              <a:cxnLst/>
              <a:rect l="l" t="t" r="r" b="b"/>
              <a:pathLst>
                <a:path w="2153920" h="510539">
                  <a:moveTo>
                    <a:pt x="1898650" y="0"/>
                  </a:moveTo>
                  <a:lnTo>
                    <a:pt x="1898650" y="127634"/>
                  </a:lnTo>
                  <a:lnTo>
                    <a:pt x="0" y="127634"/>
                  </a:lnTo>
                  <a:lnTo>
                    <a:pt x="0" y="382904"/>
                  </a:lnTo>
                  <a:lnTo>
                    <a:pt x="1898650" y="382904"/>
                  </a:lnTo>
                  <a:lnTo>
                    <a:pt x="1898650" y="510539"/>
                  </a:lnTo>
                  <a:lnTo>
                    <a:pt x="2153920" y="255269"/>
                  </a:lnTo>
                  <a:lnTo>
                    <a:pt x="189865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61279" y="4478972"/>
              <a:ext cx="2153920" cy="510540"/>
            </a:xfrm>
            <a:custGeom>
              <a:avLst/>
              <a:gdLst/>
              <a:ahLst/>
              <a:cxnLst/>
              <a:rect l="l" t="t" r="r" b="b"/>
              <a:pathLst>
                <a:path w="2153920" h="510539">
                  <a:moveTo>
                    <a:pt x="0" y="127634"/>
                  </a:moveTo>
                  <a:lnTo>
                    <a:pt x="1898650" y="127634"/>
                  </a:lnTo>
                  <a:lnTo>
                    <a:pt x="1898650" y="0"/>
                  </a:lnTo>
                  <a:lnTo>
                    <a:pt x="2153920" y="255269"/>
                  </a:lnTo>
                  <a:lnTo>
                    <a:pt x="1898650" y="510539"/>
                  </a:lnTo>
                  <a:lnTo>
                    <a:pt x="1898650" y="382904"/>
                  </a:lnTo>
                  <a:lnTo>
                    <a:pt x="0" y="382904"/>
                  </a:lnTo>
                  <a:lnTo>
                    <a:pt x="0" y="127634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972" y="6627494"/>
            <a:ext cx="2210435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Τι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είναι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το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ARP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Spoofing;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Πώς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να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αποτρέψετε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να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προστατε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ύσετε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CrowdStrik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4497"/>
            <a:ext cx="36061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είναι</a:t>
            </a:r>
            <a:r>
              <a:rPr sz="1750" spc="114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η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0" dirty="0">
                <a:solidFill>
                  <a:srgbClr val="000000"/>
                </a:solidFill>
              </a:rPr>
              <a:t>επίθεση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50" dirty="0">
                <a:solidFill>
                  <a:srgbClr val="000000"/>
                </a:solidFill>
              </a:rPr>
              <a:t>ARP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Spoofing;</a:t>
            </a:r>
            <a:endParaRPr sz="1750"/>
          </a:p>
        </p:txBody>
      </p:sp>
      <p:sp>
        <p:nvSpPr>
          <p:cNvPr id="8" name="object 8"/>
          <p:cNvSpPr txBox="1"/>
          <p:nvPr/>
        </p:nvSpPr>
        <p:spPr>
          <a:xfrm>
            <a:off x="830770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2189" y="1658937"/>
            <a:ext cx="7639050" cy="20287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 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spoofing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λαμβάνει χώρα σε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τοπικό δίκτυο (LAN)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και βασίζεται στο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πρωτόκολλο ARP (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Resolution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είναι υπεύθυνο για τη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συσχέτιση δυναμικών IP διευθύνσεων με φυσικές MAC διευθύνσεις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συσκευών.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 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spoofing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είναι μια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παραπλανητική τεχνική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κατά την οποία ο επιτιθέμενος 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παραπλανεί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μια συσκευή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ώστε να στείλει τα δεδομένα της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σε αυτόν αντί για τον πραγματικό παραλήπτη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Έτσι, ο επιτιθέμενος μπορεί να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παρακολουθεί την επικοινωνία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αποκτώντας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ευαίσθητες πληροφορίες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όπως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κωδικούς πρόσβασης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ή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στοιχεία πιστωτικών καρτών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ARP </a:t>
            </a:r>
            <a:r>
              <a:rPr kumimoji="0" lang="el-GR" altLang="el-GR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spoofing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μπορεί να χρησιμοποιηθεί για: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(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spying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l-GR" altLang="el-G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Επιθέσεις τύπου 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-in-the-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Middle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MitM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l-GR" altLang="el-G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Επιπλέον επιθέσεις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όπως 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άρνηση παροχής υπηρεσίας (</a:t>
            </a:r>
            <a:r>
              <a:rPr kumimoji="0" lang="el-GR" altLang="el-GR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</a:t>
            </a:r>
            <a:r>
              <a:rPr kumimoji="0" lang="el-GR" alt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56200" y="0"/>
            <a:ext cx="5687060" cy="6879590"/>
            <a:chOff x="5156200" y="0"/>
            <a:chExt cx="56870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524182" y="1699895"/>
              <a:ext cx="3956685" cy="3281045"/>
            </a:xfrm>
            <a:custGeom>
              <a:avLst/>
              <a:gdLst/>
              <a:ahLst/>
              <a:cxnLst/>
              <a:rect l="l" t="t" r="r" b="b"/>
              <a:pathLst>
                <a:path w="3956684" h="3281045">
                  <a:moveTo>
                    <a:pt x="131762" y="450214"/>
                  </a:moveTo>
                  <a:lnTo>
                    <a:pt x="37782" y="450214"/>
                  </a:lnTo>
                  <a:lnTo>
                    <a:pt x="23177" y="453389"/>
                  </a:lnTo>
                  <a:lnTo>
                    <a:pt x="11112" y="461327"/>
                  </a:lnTo>
                  <a:lnTo>
                    <a:pt x="2857" y="473392"/>
                  </a:lnTo>
                  <a:lnTo>
                    <a:pt x="0" y="487997"/>
                  </a:lnTo>
                  <a:lnTo>
                    <a:pt x="0" y="601027"/>
                  </a:lnTo>
                  <a:lnTo>
                    <a:pt x="2857" y="615632"/>
                  </a:lnTo>
                  <a:lnTo>
                    <a:pt x="11112" y="627697"/>
                  </a:lnTo>
                  <a:lnTo>
                    <a:pt x="23177" y="635634"/>
                  </a:lnTo>
                  <a:lnTo>
                    <a:pt x="37782" y="638809"/>
                  </a:lnTo>
                  <a:lnTo>
                    <a:pt x="602297" y="638809"/>
                  </a:lnTo>
                  <a:lnTo>
                    <a:pt x="616902" y="635634"/>
                  </a:lnTo>
                  <a:lnTo>
                    <a:pt x="628967" y="627697"/>
                  </a:lnTo>
                  <a:lnTo>
                    <a:pt x="637222" y="615632"/>
                  </a:lnTo>
                  <a:lnTo>
                    <a:pt x="640079" y="601027"/>
                  </a:lnTo>
                  <a:lnTo>
                    <a:pt x="640079" y="582294"/>
                  </a:lnTo>
                  <a:lnTo>
                    <a:pt x="93979" y="582294"/>
                  </a:lnTo>
                  <a:lnTo>
                    <a:pt x="79375" y="579119"/>
                  </a:lnTo>
                  <a:lnTo>
                    <a:pt x="67627" y="571182"/>
                  </a:lnTo>
                  <a:lnTo>
                    <a:pt x="59372" y="559117"/>
                  </a:lnTo>
                  <a:lnTo>
                    <a:pt x="56514" y="544512"/>
                  </a:lnTo>
                  <a:lnTo>
                    <a:pt x="59372" y="529907"/>
                  </a:lnTo>
                  <a:lnTo>
                    <a:pt x="67627" y="517842"/>
                  </a:lnTo>
                  <a:lnTo>
                    <a:pt x="79375" y="509904"/>
                  </a:lnTo>
                  <a:lnTo>
                    <a:pt x="93979" y="506729"/>
                  </a:lnTo>
                  <a:lnTo>
                    <a:pt x="131762" y="506729"/>
                  </a:lnTo>
                  <a:lnTo>
                    <a:pt x="131762" y="450214"/>
                  </a:lnTo>
                  <a:close/>
                </a:path>
                <a:path w="3956684" h="3281045">
                  <a:moveTo>
                    <a:pt x="301307" y="450214"/>
                  </a:moveTo>
                  <a:lnTo>
                    <a:pt x="131762" y="450214"/>
                  </a:lnTo>
                  <a:lnTo>
                    <a:pt x="131762" y="544512"/>
                  </a:lnTo>
                  <a:lnTo>
                    <a:pt x="128904" y="559117"/>
                  </a:lnTo>
                  <a:lnTo>
                    <a:pt x="120650" y="571182"/>
                  </a:lnTo>
                  <a:lnTo>
                    <a:pt x="108902" y="579119"/>
                  </a:lnTo>
                  <a:lnTo>
                    <a:pt x="93979" y="582294"/>
                  </a:lnTo>
                  <a:lnTo>
                    <a:pt x="640079" y="582294"/>
                  </a:lnTo>
                  <a:lnTo>
                    <a:pt x="640079" y="563244"/>
                  </a:lnTo>
                  <a:lnTo>
                    <a:pt x="282257" y="563244"/>
                  </a:lnTo>
                  <a:lnTo>
                    <a:pt x="274954" y="561975"/>
                  </a:lnTo>
                  <a:lnTo>
                    <a:pt x="269239" y="557847"/>
                  </a:lnTo>
                  <a:lnTo>
                    <a:pt x="265112" y="551814"/>
                  </a:lnTo>
                  <a:lnTo>
                    <a:pt x="263525" y="544512"/>
                  </a:lnTo>
                  <a:lnTo>
                    <a:pt x="265112" y="537209"/>
                  </a:lnTo>
                  <a:lnTo>
                    <a:pt x="301307" y="537209"/>
                  </a:lnTo>
                  <a:lnTo>
                    <a:pt x="301307" y="450214"/>
                  </a:lnTo>
                  <a:close/>
                </a:path>
                <a:path w="3956684" h="3281045">
                  <a:moveTo>
                    <a:pt x="320039" y="148907"/>
                  </a:moveTo>
                  <a:lnTo>
                    <a:pt x="305434" y="151764"/>
                  </a:lnTo>
                  <a:lnTo>
                    <a:pt x="293369" y="160019"/>
                  </a:lnTo>
                  <a:lnTo>
                    <a:pt x="285432" y="171767"/>
                  </a:lnTo>
                  <a:lnTo>
                    <a:pt x="282257" y="186689"/>
                  </a:lnTo>
                  <a:lnTo>
                    <a:pt x="283527" y="196214"/>
                  </a:lnTo>
                  <a:lnTo>
                    <a:pt x="283844" y="196850"/>
                  </a:lnTo>
                  <a:lnTo>
                    <a:pt x="287654" y="205739"/>
                  </a:lnTo>
                  <a:lnTo>
                    <a:pt x="293369" y="213042"/>
                  </a:lnTo>
                  <a:lnTo>
                    <a:pt x="301307" y="218439"/>
                  </a:lnTo>
                  <a:lnTo>
                    <a:pt x="301307" y="544512"/>
                  </a:lnTo>
                  <a:lnTo>
                    <a:pt x="299719" y="551814"/>
                  </a:lnTo>
                  <a:lnTo>
                    <a:pt x="295592" y="557847"/>
                  </a:lnTo>
                  <a:lnTo>
                    <a:pt x="289559" y="561975"/>
                  </a:lnTo>
                  <a:lnTo>
                    <a:pt x="282257" y="563244"/>
                  </a:lnTo>
                  <a:lnTo>
                    <a:pt x="376554" y="563244"/>
                  </a:lnTo>
                  <a:lnTo>
                    <a:pt x="369252" y="561975"/>
                  </a:lnTo>
                  <a:lnTo>
                    <a:pt x="363219" y="557847"/>
                  </a:lnTo>
                  <a:lnTo>
                    <a:pt x="359092" y="551814"/>
                  </a:lnTo>
                  <a:lnTo>
                    <a:pt x="357822" y="544512"/>
                  </a:lnTo>
                  <a:lnTo>
                    <a:pt x="359092" y="537209"/>
                  </a:lnTo>
                  <a:lnTo>
                    <a:pt x="363219" y="531177"/>
                  </a:lnTo>
                  <a:lnTo>
                    <a:pt x="369252" y="527050"/>
                  </a:lnTo>
                  <a:lnTo>
                    <a:pt x="376554" y="525779"/>
                  </a:lnTo>
                  <a:lnTo>
                    <a:pt x="395287" y="525779"/>
                  </a:lnTo>
                  <a:lnTo>
                    <a:pt x="395287" y="450214"/>
                  </a:lnTo>
                  <a:lnTo>
                    <a:pt x="338772" y="450214"/>
                  </a:lnTo>
                  <a:lnTo>
                    <a:pt x="338772" y="218439"/>
                  </a:lnTo>
                  <a:lnTo>
                    <a:pt x="346709" y="212725"/>
                  </a:lnTo>
                  <a:lnTo>
                    <a:pt x="352425" y="205104"/>
                  </a:lnTo>
                  <a:lnTo>
                    <a:pt x="356234" y="196214"/>
                  </a:lnTo>
                  <a:lnTo>
                    <a:pt x="357822" y="186689"/>
                  </a:lnTo>
                  <a:lnTo>
                    <a:pt x="354647" y="171767"/>
                  </a:lnTo>
                  <a:lnTo>
                    <a:pt x="346709" y="160019"/>
                  </a:lnTo>
                  <a:lnTo>
                    <a:pt x="334644" y="151764"/>
                  </a:lnTo>
                  <a:lnTo>
                    <a:pt x="320039" y="148907"/>
                  </a:lnTo>
                  <a:close/>
                </a:path>
                <a:path w="3956684" h="3281045">
                  <a:moveTo>
                    <a:pt x="489584" y="450214"/>
                  </a:moveTo>
                  <a:lnTo>
                    <a:pt x="395287" y="450214"/>
                  </a:lnTo>
                  <a:lnTo>
                    <a:pt x="395287" y="544512"/>
                  </a:lnTo>
                  <a:lnTo>
                    <a:pt x="393700" y="551814"/>
                  </a:lnTo>
                  <a:lnTo>
                    <a:pt x="389889" y="557847"/>
                  </a:lnTo>
                  <a:lnTo>
                    <a:pt x="383857" y="561975"/>
                  </a:lnTo>
                  <a:lnTo>
                    <a:pt x="376554" y="563244"/>
                  </a:lnTo>
                  <a:lnTo>
                    <a:pt x="470534" y="563244"/>
                  </a:lnTo>
                  <a:lnTo>
                    <a:pt x="463232" y="561975"/>
                  </a:lnTo>
                  <a:lnTo>
                    <a:pt x="457200" y="557847"/>
                  </a:lnTo>
                  <a:lnTo>
                    <a:pt x="453389" y="551814"/>
                  </a:lnTo>
                  <a:lnTo>
                    <a:pt x="451802" y="544512"/>
                  </a:lnTo>
                  <a:lnTo>
                    <a:pt x="453389" y="537209"/>
                  </a:lnTo>
                  <a:lnTo>
                    <a:pt x="457200" y="531177"/>
                  </a:lnTo>
                  <a:lnTo>
                    <a:pt x="463232" y="527050"/>
                  </a:lnTo>
                  <a:lnTo>
                    <a:pt x="470534" y="525779"/>
                  </a:lnTo>
                  <a:lnTo>
                    <a:pt x="489584" y="525779"/>
                  </a:lnTo>
                  <a:lnTo>
                    <a:pt x="489584" y="450214"/>
                  </a:lnTo>
                  <a:close/>
                </a:path>
                <a:path w="3956684" h="3281045">
                  <a:moveTo>
                    <a:pt x="583564" y="450214"/>
                  </a:moveTo>
                  <a:lnTo>
                    <a:pt x="489584" y="450214"/>
                  </a:lnTo>
                  <a:lnTo>
                    <a:pt x="489584" y="544512"/>
                  </a:lnTo>
                  <a:lnTo>
                    <a:pt x="487997" y="551814"/>
                  </a:lnTo>
                  <a:lnTo>
                    <a:pt x="483869" y="557847"/>
                  </a:lnTo>
                  <a:lnTo>
                    <a:pt x="477837" y="561975"/>
                  </a:lnTo>
                  <a:lnTo>
                    <a:pt x="470534" y="563244"/>
                  </a:lnTo>
                  <a:lnTo>
                    <a:pt x="564832" y="563244"/>
                  </a:lnTo>
                  <a:lnTo>
                    <a:pt x="557529" y="561975"/>
                  </a:lnTo>
                  <a:lnTo>
                    <a:pt x="551497" y="557847"/>
                  </a:lnTo>
                  <a:lnTo>
                    <a:pt x="547369" y="551814"/>
                  </a:lnTo>
                  <a:lnTo>
                    <a:pt x="545782" y="544512"/>
                  </a:lnTo>
                  <a:lnTo>
                    <a:pt x="547369" y="537209"/>
                  </a:lnTo>
                  <a:lnTo>
                    <a:pt x="551497" y="531177"/>
                  </a:lnTo>
                  <a:lnTo>
                    <a:pt x="557529" y="527050"/>
                  </a:lnTo>
                  <a:lnTo>
                    <a:pt x="564832" y="525779"/>
                  </a:lnTo>
                  <a:lnTo>
                    <a:pt x="583564" y="525779"/>
                  </a:lnTo>
                  <a:lnTo>
                    <a:pt x="583564" y="450214"/>
                  </a:lnTo>
                  <a:close/>
                </a:path>
                <a:path w="3956684" h="3281045">
                  <a:moveTo>
                    <a:pt x="602297" y="450214"/>
                  </a:moveTo>
                  <a:lnTo>
                    <a:pt x="583564" y="450214"/>
                  </a:lnTo>
                  <a:lnTo>
                    <a:pt x="583564" y="544512"/>
                  </a:lnTo>
                  <a:lnTo>
                    <a:pt x="581977" y="551814"/>
                  </a:lnTo>
                  <a:lnTo>
                    <a:pt x="578167" y="557847"/>
                  </a:lnTo>
                  <a:lnTo>
                    <a:pt x="572134" y="561975"/>
                  </a:lnTo>
                  <a:lnTo>
                    <a:pt x="564832" y="563244"/>
                  </a:lnTo>
                  <a:lnTo>
                    <a:pt x="640079" y="563244"/>
                  </a:lnTo>
                  <a:lnTo>
                    <a:pt x="640079" y="487997"/>
                  </a:lnTo>
                  <a:lnTo>
                    <a:pt x="637222" y="473392"/>
                  </a:lnTo>
                  <a:lnTo>
                    <a:pt x="628967" y="461327"/>
                  </a:lnTo>
                  <a:lnTo>
                    <a:pt x="616902" y="453389"/>
                  </a:lnTo>
                  <a:lnTo>
                    <a:pt x="602297" y="450214"/>
                  </a:lnTo>
                  <a:close/>
                </a:path>
                <a:path w="3956684" h="3281045">
                  <a:moveTo>
                    <a:pt x="131762" y="506729"/>
                  </a:moveTo>
                  <a:lnTo>
                    <a:pt x="93979" y="506729"/>
                  </a:lnTo>
                  <a:lnTo>
                    <a:pt x="108902" y="509904"/>
                  </a:lnTo>
                  <a:lnTo>
                    <a:pt x="120650" y="517842"/>
                  </a:lnTo>
                  <a:lnTo>
                    <a:pt x="128904" y="529907"/>
                  </a:lnTo>
                  <a:lnTo>
                    <a:pt x="131762" y="544512"/>
                  </a:lnTo>
                  <a:lnTo>
                    <a:pt x="131762" y="506729"/>
                  </a:lnTo>
                  <a:close/>
                </a:path>
                <a:path w="3956684" h="3281045">
                  <a:moveTo>
                    <a:pt x="301307" y="537209"/>
                  </a:moveTo>
                  <a:lnTo>
                    <a:pt x="265112" y="537209"/>
                  </a:lnTo>
                  <a:lnTo>
                    <a:pt x="301307" y="544512"/>
                  </a:lnTo>
                  <a:lnTo>
                    <a:pt x="301307" y="537209"/>
                  </a:lnTo>
                  <a:close/>
                </a:path>
                <a:path w="3956684" h="3281045">
                  <a:moveTo>
                    <a:pt x="395287" y="525779"/>
                  </a:moveTo>
                  <a:lnTo>
                    <a:pt x="376554" y="525779"/>
                  </a:lnTo>
                  <a:lnTo>
                    <a:pt x="383857" y="527050"/>
                  </a:lnTo>
                  <a:lnTo>
                    <a:pt x="389889" y="531177"/>
                  </a:lnTo>
                  <a:lnTo>
                    <a:pt x="393700" y="537209"/>
                  </a:lnTo>
                  <a:lnTo>
                    <a:pt x="395287" y="544512"/>
                  </a:lnTo>
                  <a:lnTo>
                    <a:pt x="395287" y="525779"/>
                  </a:lnTo>
                  <a:close/>
                </a:path>
                <a:path w="3956684" h="3281045">
                  <a:moveTo>
                    <a:pt x="489584" y="525779"/>
                  </a:moveTo>
                  <a:lnTo>
                    <a:pt x="470534" y="525779"/>
                  </a:lnTo>
                  <a:lnTo>
                    <a:pt x="477837" y="527050"/>
                  </a:lnTo>
                  <a:lnTo>
                    <a:pt x="483869" y="531177"/>
                  </a:lnTo>
                  <a:lnTo>
                    <a:pt x="487997" y="537209"/>
                  </a:lnTo>
                  <a:lnTo>
                    <a:pt x="489584" y="544512"/>
                  </a:lnTo>
                  <a:lnTo>
                    <a:pt x="489584" y="525779"/>
                  </a:lnTo>
                  <a:close/>
                </a:path>
                <a:path w="3956684" h="3281045">
                  <a:moveTo>
                    <a:pt x="583564" y="525779"/>
                  </a:moveTo>
                  <a:lnTo>
                    <a:pt x="564832" y="525779"/>
                  </a:lnTo>
                  <a:lnTo>
                    <a:pt x="572134" y="527050"/>
                  </a:lnTo>
                  <a:lnTo>
                    <a:pt x="578167" y="531177"/>
                  </a:lnTo>
                  <a:lnTo>
                    <a:pt x="581977" y="537209"/>
                  </a:lnTo>
                  <a:lnTo>
                    <a:pt x="583564" y="544512"/>
                  </a:lnTo>
                  <a:lnTo>
                    <a:pt x="583564" y="525779"/>
                  </a:lnTo>
                  <a:close/>
                </a:path>
                <a:path w="3956684" h="3281045">
                  <a:moveTo>
                    <a:pt x="160019" y="26352"/>
                  </a:moveTo>
                  <a:lnTo>
                    <a:pt x="101282" y="39369"/>
                  </a:lnTo>
                  <a:lnTo>
                    <a:pt x="77152" y="84137"/>
                  </a:lnTo>
                  <a:lnTo>
                    <a:pt x="61912" y="133667"/>
                  </a:lnTo>
                  <a:lnTo>
                    <a:pt x="56514" y="186689"/>
                  </a:lnTo>
                  <a:lnTo>
                    <a:pt x="61912" y="239394"/>
                  </a:lnTo>
                  <a:lnTo>
                    <a:pt x="77152" y="288925"/>
                  </a:lnTo>
                  <a:lnTo>
                    <a:pt x="101282" y="334009"/>
                  </a:lnTo>
                  <a:lnTo>
                    <a:pt x="133667" y="373062"/>
                  </a:lnTo>
                  <a:lnTo>
                    <a:pt x="160019" y="346709"/>
                  </a:lnTo>
                  <a:lnTo>
                    <a:pt x="132714" y="313372"/>
                  </a:lnTo>
                  <a:lnTo>
                    <a:pt x="111759" y="274954"/>
                  </a:lnTo>
                  <a:lnTo>
                    <a:pt x="98742" y="232409"/>
                  </a:lnTo>
                  <a:lnTo>
                    <a:pt x="93979" y="186689"/>
                  </a:lnTo>
                  <a:lnTo>
                    <a:pt x="98742" y="140652"/>
                  </a:lnTo>
                  <a:lnTo>
                    <a:pt x="111759" y="98425"/>
                  </a:lnTo>
                  <a:lnTo>
                    <a:pt x="132714" y="60007"/>
                  </a:lnTo>
                  <a:lnTo>
                    <a:pt x="160019" y="26352"/>
                  </a:lnTo>
                  <a:close/>
                </a:path>
                <a:path w="3956684" h="3281045">
                  <a:moveTo>
                    <a:pt x="506412" y="0"/>
                  </a:moveTo>
                  <a:lnTo>
                    <a:pt x="480059" y="26352"/>
                  </a:lnTo>
                  <a:lnTo>
                    <a:pt x="507364" y="59689"/>
                  </a:lnTo>
                  <a:lnTo>
                    <a:pt x="528319" y="98107"/>
                  </a:lnTo>
                  <a:lnTo>
                    <a:pt x="541337" y="140652"/>
                  </a:lnTo>
                  <a:lnTo>
                    <a:pt x="545782" y="186689"/>
                  </a:lnTo>
                  <a:lnTo>
                    <a:pt x="541337" y="232409"/>
                  </a:lnTo>
                  <a:lnTo>
                    <a:pt x="528319" y="274637"/>
                  </a:lnTo>
                  <a:lnTo>
                    <a:pt x="507364" y="313054"/>
                  </a:lnTo>
                  <a:lnTo>
                    <a:pt x="480059" y="346709"/>
                  </a:lnTo>
                  <a:lnTo>
                    <a:pt x="506412" y="373062"/>
                  </a:lnTo>
                  <a:lnTo>
                    <a:pt x="538797" y="334009"/>
                  </a:lnTo>
                  <a:lnTo>
                    <a:pt x="562927" y="288925"/>
                  </a:lnTo>
                  <a:lnTo>
                    <a:pt x="578167" y="239394"/>
                  </a:lnTo>
                  <a:lnTo>
                    <a:pt x="583564" y="186689"/>
                  </a:lnTo>
                  <a:lnTo>
                    <a:pt x="578167" y="133667"/>
                  </a:lnTo>
                  <a:lnTo>
                    <a:pt x="562927" y="84137"/>
                  </a:lnTo>
                  <a:lnTo>
                    <a:pt x="538797" y="39369"/>
                  </a:lnTo>
                  <a:lnTo>
                    <a:pt x="506412" y="0"/>
                  </a:lnTo>
                  <a:close/>
                </a:path>
                <a:path w="3956684" h="3281045">
                  <a:moveTo>
                    <a:pt x="213677" y="80009"/>
                  </a:moveTo>
                  <a:lnTo>
                    <a:pt x="163829" y="81597"/>
                  </a:lnTo>
                  <a:lnTo>
                    <a:pt x="135572" y="148589"/>
                  </a:lnTo>
                  <a:lnTo>
                    <a:pt x="131762" y="186689"/>
                  </a:lnTo>
                  <a:lnTo>
                    <a:pt x="135572" y="224472"/>
                  </a:lnTo>
                  <a:lnTo>
                    <a:pt x="146367" y="259714"/>
                  </a:lnTo>
                  <a:lnTo>
                    <a:pt x="163829" y="291464"/>
                  </a:lnTo>
                  <a:lnTo>
                    <a:pt x="187325" y="319404"/>
                  </a:lnTo>
                  <a:lnTo>
                    <a:pt x="213677" y="293052"/>
                  </a:lnTo>
                  <a:lnTo>
                    <a:pt x="195262" y="270827"/>
                  </a:lnTo>
                  <a:lnTo>
                    <a:pt x="181292" y="245109"/>
                  </a:lnTo>
                  <a:lnTo>
                    <a:pt x="172402" y="216852"/>
                  </a:lnTo>
                  <a:lnTo>
                    <a:pt x="169544" y="186689"/>
                  </a:lnTo>
                  <a:lnTo>
                    <a:pt x="172402" y="156209"/>
                  </a:lnTo>
                  <a:lnTo>
                    <a:pt x="181292" y="127952"/>
                  </a:lnTo>
                  <a:lnTo>
                    <a:pt x="195262" y="102552"/>
                  </a:lnTo>
                  <a:lnTo>
                    <a:pt x="213677" y="80009"/>
                  </a:lnTo>
                  <a:close/>
                </a:path>
                <a:path w="3956684" h="3281045">
                  <a:moveTo>
                    <a:pt x="452754" y="53657"/>
                  </a:moveTo>
                  <a:lnTo>
                    <a:pt x="426402" y="80009"/>
                  </a:lnTo>
                  <a:lnTo>
                    <a:pt x="444817" y="102552"/>
                  </a:lnTo>
                  <a:lnTo>
                    <a:pt x="458787" y="127952"/>
                  </a:lnTo>
                  <a:lnTo>
                    <a:pt x="467677" y="156209"/>
                  </a:lnTo>
                  <a:lnTo>
                    <a:pt x="470534" y="186689"/>
                  </a:lnTo>
                  <a:lnTo>
                    <a:pt x="467677" y="216852"/>
                  </a:lnTo>
                  <a:lnTo>
                    <a:pt x="458787" y="245109"/>
                  </a:lnTo>
                  <a:lnTo>
                    <a:pt x="444817" y="270827"/>
                  </a:lnTo>
                  <a:lnTo>
                    <a:pt x="426402" y="293052"/>
                  </a:lnTo>
                  <a:lnTo>
                    <a:pt x="452754" y="319404"/>
                  </a:lnTo>
                  <a:lnTo>
                    <a:pt x="476250" y="291464"/>
                  </a:lnTo>
                  <a:lnTo>
                    <a:pt x="493712" y="259714"/>
                  </a:lnTo>
                  <a:lnTo>
                    <a:pt x="504507" y="224472"/>
                  </a:lnTo>
                  <a:lnTo>
                    <a:pt x="508317" y="186689"/>
                  </a:lnTo>
                  <a:lnTo>
                    <a:pt x="504507" y="148589"/>
                  </a:lnTo>
                  <a:lnTo>
                    <a:pt x="493712" y="113347"/>
                  </a:lnTo>
                  <a:lnTo>
                    <a:pt x="476250" y="81597"/>
                  </a:lnTo>
                  <a:lnTo>
                    <a:pt x="452754" y="53657"/>
                  </a:lnTo>
                  <a:close/>
                </a:path>
                <a:path w="3956684" h="3281045">
                  <a:moveTo>
                    <a:pt x="240029" y="106362"/>
                  </a:moveTo>
                  <a:lnTo>
                    <a:pt x="226059" y="123189"/>
                  </a:lnTo>
                  <a:lnTo>
                    <a:pt x="215900" y="142557"/>
                  </a:lnTo>
                  <a:lnTo>
                    <a:pt x="209232" y="163829"/>
                  </a:lnTo>
                  <a:lnTo>
                    <a:pt x="207009" y="186689"/>
                  </a:lnTo>
                  <a:lnTo>
                    <a:pt x="209232" y="209232"/>
                  </a:lnTo>
                  <a:lnTo>
                    <a:pt x="215900" y="230504"/>
                  </a:lnTo>
                  <a:lnTo>
                    <a:pt x="226059" y="249872"/>
                  </a:lnTo>
                  <a:lnTo>
                    <a:pt x="240029" y="266700"/>
                  </a:lnTo>
                  <a:lnTo>
                    <a:pt x="266382" y="240347"/>
                  </a:lnTo>
                  <a:lnTo>
                    <a:pt x="257492" y="228917"/>
                  </a:lnTo>
                  <a:lnTo>
                    <a:pt x="250507" y="215900"/>
                  </a:lnTo>
                  <a:lnTo>
                    <a:pt x="246379" y="201612"/>
                  </a:lnTo>
                  <a:lnTo>
                    <a:pt x="244792" y="186689"/>
                  </a:lnTo>
                  <a:lnTo>
                    <a:pt x="246379" y="171450"/>
                  </a:lnTo>
                  <a:lnTo>
                    <a:pt x="250507" y="157162"/>
                  </a:lnTo>
                  <a:lnTo>
                    <a:pt x="257492" y="144144"/>
                  </a:lnTo>
                  <a:lnTo>
                    <a:pt x="266382" y="132714"/>
                  </a:lnTo>
                  <a:lnTo>
                    <a:pt x="240029" y="106362"/>
                  </a:lnTo>
                  <a:close/>
                </a:path>
                <a:path w="3956684" h="3281045">
                  <a:moveTo>
                    <a:pt x="400050" y="106362"/>
                  </a:moveTo>
                  <a:lnTo>
                    <a:pt x="373697" y="132714"/>
                  </a:lnTo>
                  <a:lnTo>
                    <a:pt x="382587" y="143827"/>
                  </a:lnTo>
                  <a:lnTo>
                    <a:pt x="389572" y="156527"/>
                  </a:lnTo>
                  <a:lnTo>
                    <a:pt x="393700" y="170814"/>
                  </a:lnTo>
                  <a:lnTo>
                    <a:pt x="395287" y="186689"/>
                  </a:lnTo>
                  <a:lnTo>
                    <a:pt x="393700" y="201929"/>
                  </a:lnTo>
                  <a:lnTo>
                    <a:pt x="389572" y="216217"/>
                  </a:lnTo>
                  <a:lnTo>
                    <a:pt x="382587" y="228917"/>
                  </a:lnTo>
                  <a:lnTo>
                    <a:pt x="373697" y="240347"/>
                  </a:lnTo>
                  <a:lnTo>
                    <a:pt x="400050" y="266700"/>
                  </a:lnTo>
                  <a:lnTo>
                    <a:pt x="414019" y="249872"/>
                  </a:lnTo>
                  <a:lnTo>
                    <a:pt x="424179" y="230504"/>
                  </a:lnTo>
                  <a:lnTo>
                    <a:pt x="430847" y="209232"/>
                  </a:lnTo>
                  <a:lnTo>
                    <a:pt x="433069" y="186689"/>
                  </a:lnTo>
                  <a:lnTo>
                    <a:pt x="430847" y="163829"/>
                  </a:lnTo>
                  <a:lnTo>
                    <a:pt x="424179" y="142557"/>
                  </a:lnTo>
                  <a:lnTo>
                    <a:pt x="414019" y="123189"/>
                  </a:lnTo>
                  <a:lnTo>
                    <a:pt x="400050" y="106362"/>
                  </a:lnTo>
                  <a:close/>
                </a:path>
                <a:path w="3956684" h="3281045">
                  <a:moveTo>
                    <a:pt x="2693034" y="199072"/>
                  </a:moveTo>
                  <a:lnTo>
                    <a:pt x="2640012" y="199072"/>
                  </a:lnTo>
                  <a:lnTo>
                    <a:pt x="2640012" y="226059"/>
                  </a:lnTo>
                  <a:lnTo>
                    <a:pt x="2693034" y="199072"/>
                  </a:lnTo>
                  <a:close/>
                </a:path>
                <a:path w="3956684" h="3281045">
                  <a:moveTo>
                    <a:pt x="2639695" y="149859"/>
                  </a:moveTo>
                  <a:lnTo>
                    <a:pt x="2639695" y="176847"/>
                  </a:lnTo>
                  <a:lnTo>
                    <a:pt x="668337" y="189547"/>
                  </a:lnTo>
                  <a:lnTo>
                    <a:pt x="668654" y="211772"/>
                  </a:lnTo>
                  <a:lnTo>
                    <a:pt x="2693034" y="199072"/>
                  </a:lnTo>
                  <a:lnTo>
                    <a:pt x="2715895" y="187325"/>
                  </a:lnTo>
                  <a:lnTo>
                    <a:pt x="2639695" y="149859"/>
                  </a:lnTo>
                  <a:close/>
                </a:path>
                <a:path w="3956684" h="3281045">
                  <a:moveTo>
                    <a:pt x="778192" y="510539"/>
                  </a:moveTo>
                  <a:lnTo>
                    <a:pt x="701992" y="548639"/>
                  </a:lnTo>
                  <a:lnTo>
                    <a:pt x="778192" y="586739"/>
                  </a:lnTo>
                  <a:lnTo>
                    <a:pt x="778192" y="559752"/>
                  </a:lnTo>
                  <a:lnTo>
                    <a:pt x="2768282" y="559752"/>
                  </a:lnTo>
                  <a:lnTo>
                    <a:pt x="2768282" y="537527"/>
                  </a:lnTo>
                  <a:lnTo>
                    <a:pt x="778192" y="537527"/>
                  </a:lnTo>
                  <a:lnTo>
                    <a:pt x="778192" y="510539"/>
                  </a:lnTo>
                  <a:close/>
                </a:path>
                <a:path w="3956684" h="3281045">
                  <a:moveTo>
                    <a:pt x="1925954" y="3133407"/>
                  </a:moveTo>
                  <a:lnTo>
                    <a:pt x="1849754" y="3171507"/>
                  </a:lnTo>
                  <a:lnTo>
                    <a:pt x="1925954" y="3209607"/>
                  </a:lnTo>
                  <a:lnTo>
                    <a:pt x="1925954" y="3182302"/>
                  </a:lnTo>
                  <a:lnTo>
                    <a:pt x="2959100" y="3182302"/>
                  </a:lnTo>
                  <a:lnTo>
                    <a:pt x="2959100" y="3160077"/>
                  </a:lnTo>
                  <a:lnTo>
                    <a:pt x="1925954" y="3160077"/>
                  </a:lnTo>
                  <a:lnTo>
                    <a:pt x="1925954" y="3133407"/>
                  </a:lnTo>
                  <a:close/>
                </a:path>
                <a:path w="3956684" h="3281045">
                  <a:moveTo>
                    <a:pt x="3457575" y="2753042"/>
                  </a:moveTo>
                  <a:lnTo>
                    <a:pt x="3366134" y="2776537"/>
                  </a:lnTo>
                  <a:lnTo>
                    <a:pt x="3326764" y="2803842"/>
                  </a:lnTo>
                  <a:lnTo>
                    <a:pt x="3295014" y="2839085"/>
                  </a:lnTo>
                  <a:lnTo>
                    <a:pt x="3271837" y="2881312"/>
                  </a:lnTo>
                  <a:lnTo>
                    <a:pt x="3259137" y="2928302"/>
                  </a:lnTo>
                  <a:lnTo>
                    <a:pt x="3219767" y="2934017"/>
                  </a:lnTo>
                  <a:lnTo>
                    <a:pt x="3183572" y="2947987"/>
                  </a:lnTo>
                  <a:lnTo>
                    <a:pt x="3151504" y="2969577"/>
                  </a:lnTo>
                  <a:lnTo>
                    <a:pt x="3124517" y="2998152"/>
                  </a:lnTo>
                  <a:lnTo>
                    <a:pt x="3101975" y="3040062"/>
                  </a:lnTo>
                  <a:lnTo>
                    <a:pt x="3091569" y="3085782"/>
                  </a:lnTo>
                  <a:lnTo>
                    <a:pt x="3091561" y="3088322"/>
                  </a:lnTo>
                  <a:lnTo>
                    <a:pt x="3092767" y="3129915"/>
                  </a:lnTo>
                  <a:lnTo>
                    <a:pt x="3106420" y="3178810"/>
                  </a:lnTo>
                  <a:lnTo>
                    <a:pt x="3132137" y="3218815"/>
                  </a:lnTo>
                  <a:lnTo>
                    <a:pt x="3166745" y="3249929"/>
                  </a:lnTo>
                  <a:lnTo>
                    <a:pt x="3208020" y="3270567"/>
                  </a:lnTo>
                  <a:lnTo>
                    <a:pt x="3254375" y="3279775"/>
                  </a:lnTo>
                  <a:lnTo>
                    <a:pt x="3713479" y="3280727"/>
                  </a:lnTo>
                  <a:lnTo>
                    <a:pt x="3813492" y="3280727"/>
                  </a:lnTo>
                  <a:lnTo>
                    <a:pt x="3859529" y="3272154"/>
                  </a:lnTo>
                  <a:lnTo>
                    <a:pt x="3877945" y="3261677"/>
                  </a:lnTo>
                  <a:lnTo>
                    <a:pt x="3713479" y="3261677"/>
                  </a:lnTo>
                  <a:lnTo>
                    <a:pt x="3255327" y="3260725"/>
                  </a:lnTo>
                  <a:lnTo>
                    <a:pt x="3214370" y="3252469"/>
                  </a:lnTo>
                  <a:lnTo>
                    <a:pt x="3177539" y="3234054"/>
                  </a:lnTo>
                  <a:lnTo>
                    <a:pt x="3146742" y="3206749"/>
                  </a:lnTo>
                  <a:lnTo>
                    <a:pt x="3124517" y="3171507"/>
                  </a:lnTo>
                  <a:lnTo>
                    <a:pt x="3111500" y="3130549"/>
                  </a:lnTo>
                  <a:lnTo>
                    <a:pt x="3109912" y="3088322"/>
                  </a:lnTo>
                  <a:lnTo>
                    <a:pt x="3119437" y="3047047"/>
                  </a:lnTo>
                  <a:lnTo>
                    <a:pt x="3139439" y="3009265"/>
                  </a:lnTo>
                  <a:lnTo>
                    <a:pt x="3192779" y="2964815"/>
                  </a:lnTo>
                  <a:lnTo>
                    <a:pt x="3259772" y="2947035"/>
                  </a:lnTo>
                  <a:lnTo>
                    <a:pt x="3275964" y="2946082"/>
                  </a:lnTo>
                  <a:lnTo>
                    <a:pt x="3277870" y="2931160"/>
                  </a:lnTo>
                  <a:lnTo>
                    <a:pt x="3289617" y="2888297"/>
                  </a:lnTo>
                  <a:lnTo>
                    <a:pt x="3310572" y="2850197"/>
                  </a:lnTo>
                  <a:lnTo>
                    <a:pt x="3339464" y="2818129"/>
                  </a:lnTo>
                  <a:lnTo>
                    <a:pt x="3375025" y="2793047"/>
                  </a:lnTo>
                  <a:lnTo>
                    <a:pt x="3416300" y="2776537"/>
                  </a:lnTo>
                  <a:lnTo>
                    <a:pt x="3457575" y="2771774"/>
                  </a:lnTo>
                  <a:lnTo>
                    <a:pt x="3538537" y="2771774"/>
                  </a:lnTo>
                  <a:lnTo>
                    <a:pt x="3507104" y="2759392"/>
                  </a:lnTo>
                  <a:lnTo>
                    <a:pt x="3457575" y="2753042"/>
                  </a:lnTo>
                  <a:close/>
                </a:path>
                <a:path w="3956684" h="3281045">
                  <a:moveTo>
                    <a:pt x="3937634" y="3065144"/>
                  </a:moveTo>
                  <a:lnTo>
                    <a:pt x="3937552" y="3141662"/>
                  </a:lnTo>
                  <a:lnTo>
                    <a:pt x="3925570" y="3187699"/>
                  </a:lnTo>
                  <a:lnTo>
                    <a:pt x="3898582" y="3225482"/>
                  </a:lnTo>
                  <a:lnTo>
                    <a:pt x="3859847" y="3251517"/>
                  </a:lnTo>
                  <a:lnTo>
                    <a:pt x="3813492" y="3261677"/>
                  </a:lnTo>
                  <a:lnTo>
                    <a:pt x="3877945" y="3261677"/>
                  </a:lnTo>
                  <a:lnTo>
                    <a:pt x="3899217" y="3250247"/>
                  </a:lnTo>
                  <a:lnTo>
                    <a:pt x="3930332" y="3217544"/>
                  </a:lnTo>
                  <a:lnTo>
                    <a:pt x="3950017" y="3176587"/>
                  </a:lnTo>
                  <a:lnTo>
                    <a:pt x="3956367" y="3130549"/>
                  </a:lnTo>
                  <a:lnTo>
                    <a:pt x="3956367" y="3129915"/>
                  </a:lnTo>
                  <a:lnTo>
                    <a:pt x="3945889" y="3078479"/>
                  </a:lnTo>
                  <a:lnTo>
                    <a:pt x="3937634" y="3065144"/>
                  </a:lnTo>
                  <a:close/>
                </a:path>
                <a:path w="3956684" h="3281045">
                  <a:moveTo>
                    <a:pt x="3426777" y="3077210"/>
                  </a:moveTo>
                  <a:lnTo>
                    <a:pt x="3382327" y="3077210"/>
                  </a:lnTo>
                  <a:lnTo>
                    <a:pt x="3396932" y="3123247"/>
                  </a:lnTo>
                  <a:lnTo>
                    <a:pt x="3427095" y="3159442"/>
                  </a:lnTo>
                  <a:lnTo>
                    <a:pt x="3468370" y="3181667"/>
                  </a:lnTo>
                  <a:lnTo>
                    <a:pt x="3516947" y="3186429"/>
                  </a:lnTo>
                  <a:lnTo>
                    <a:pt x="3548697" y="3178810"/>
                  </a:lnTo>
                  <a:lnTo>
                    <a:pt x="3569334" y="3167697"/>
                  </a:lnTo>
                  <a:lnTo>
                    <a:pt x="3504564" y="3167697"/>
                  </a:lnTo>
                  <a:lnTo>
                    <a:pt x="3467734" y="3161029"/>
                  </a:lnTo>
                  <a:lnTo>
                    <a:pt x="3436620" y="3142297"/>
                  </a:lnTo>
                  <a:lnTo>
                    <a:pt x="3414077" y="3114357"/>
                  </a:lnTo>
                  <a:lnTo>
                    <a:pt x="3402012" y="3079115"/>
                  </a:lnTo>
                  <a:lnTo>
                    <a:pt x="3428682" y="3079115"/>
                  </a:lnTo>
                  <a:lnTo>
                    <a:pt x="3426777" y="3077210"/>
                  </a:lnTo>
                  <a:close/>
                </a:path>
                <a:path w="3956684" h="3281045">
                  <a:moveTo>
                    <a:pt x="3599814" y="3106419"/>
                  </a:moveTo>
                  <a:lnTo>
                    <a:pt x="3583622" y="3131502"/>
                  </a:lnTo>
                  <a:lnTo>
                    <a:pt x="3561397" y="3150869"/>
                  </a:lnTo>
                  <a:lnTo>
                    <a:pt x="3534727" y="3163252"/>
                  </a:lnTo>
                  <a:lnTo>
                    <a:pt x="3504564" y="3167697"/>
                  </a:lnTo>
                  <a:lnTo>
                    <a:pt x="3569334" y="3167697"/>
                  </a:lnTo>
                  <a:lnTo>
                    <a:pt x="3576637" y="3163569"/>
                  </a:lnTo>
                  <a:lnTo>
                    <a:pt x="3599814" y="3141662"/>
                  </a:lnTo>
                  <a:lnTo>
                    <a:pt x="3616642" y="3114040"/>
                  </a:lnTo>
                  <a:lnTo>
                    <a:pt x="3599814" y="3106419"/>
                  </a:lnTo>
                  <a:close/>
                </a:path>
                <a:path w="3956684" h="3281045">
                  <a:moveTo>
                    <a:pt x="3739640" y="2862262"/>
                  </a:moveTo>
                  <a:lnTo>
                    <a:pt x="3628072" y="2862262"/>
                  </a:lnTo>
                  <a:lnTo>
                    <a:pt x="3690302" y="2862579"/>
                  </a:lnTo>
                  <a:lnTo>
                    <a:pt x="3747452" y="2887662"/>
                  </a:lnTo>
                  <a:lnTo>
                    <a:pt x="3789362" y="2932747"/>
                  </a:lnTo>
                  <a:lnTo>
                    <a:pt x="3810634" y="2990532"/>
                  </a:lnTo>
                  <a:lnTo>
                    <a:pt x="3812539" y="3003549"/>
                  </a:lnTo>
                  <a:lnTo>
                    <a:pt x="3825557" y="3005454"/>
                  </a:lnTo>
                  <a:lnTo>
                    <a:pt x="3872229" y="3021647"/>
                  </a:lnTo>
                  <a:lnTo>
                    <a:pt x="3908107" y="3052127"/>
                  </a:lnTo>
                  <a:lnTo>
                    <a:pt x="3930967" y="3093402"/>
                  </a:lnTo>
                  <a:lnTo>
                    <a:pt x="3937634" y="3141344"/>
                  </a:lnTo>
                  <a:lnTo>
                    <a:pt x="3937634" y="3065144"/>
                  </a:lnTo>
                  <a:lnTo>
                    <a:pt x="3919220" y="3035617"/>
                  </a:lnTo>
                  <a:lnTo>
                    <a:pt x="3879532" y="3004185"/>
                  </a:lnTo>
                  <a:lnTo>
                    <a:pt x="3830320" y="2987674"/>
                  </a:lnTo>
                  <a:lnTo>
                    <a:pt x="3821429" y="2954019"/>
                  </a:lnTo>
                  <a:lnTo>
                    <a:pt x="3785552" y="2895599"/>
                  </a:lnTo>
                  <a:lnTo>
                    <a:pt x="3739640" y="2862262"/>
                  </a:lnTo>
                  <a:close/>
                </a:path>
                <a:path w="3956684" h="3281045">
                  <a:moveTo>
                    <a:pt x="3428682" y="3079115"/>
                  </a:moveTo>
                  <a:lnTo>
                    <a:pt x="3402012" y="3079115"/>
                  </a:lnTo>
                  <a:lnTo>
                    <a:pt x="3422650" y="3099752"/>
                  </a:lnTo>
                  <a:lnTo>
                    <a:pt x="3435984" y="3086417"/>
                  </a:lnTo>
                  <a:lnTo>
                    <a:pt x="3428682" y="3079115"/>
                  </a:lnTo>
                  <a:close/>
                </a:path>
                <a:path w="3956684" h="3281045">
                  <a:moveTo>
                    <a:pt x="3391852" y="3041332"/>
                  </a:moveTo>
                  <a:lnTo>
                    <a:pt x="3347402" y="3085782"/>
                  </a:lnTo>
                  <a:lnTo>
                    <a:pt x="3360737" y="3098799"/>
                  </a:lnTo>
                  <a:lnTo>
                    <a:pt x="3382327" y="3077210"/>
                  </a:lnTo>
                  <a:lnTo>
                    <a:pt x="3426777" y="3077210"/>
                  </a:lnTo>
                  <a:lnTo>
                    <a:pt x="3391852" y="3041332"/>
                  </a:lnTo>
                  <a:close/>
                </a:path>
                <a:path w="3956684" h="3281045">
                  <a:moveTo>
                    <a:pt x="3585527" y="3027362"/>
                  </a:moveTo>
                  <a:lnTo>
                    <a:pt x="3572509" y="3040379"/>
                  </a:lnTo>
                  <a:lnTo>
                    <a:pt x="3616642" y="3084829"/>
                  </a:lnTo>
                  <a:lnTo>
                    <a:pt x="3650614" y="3050857"/>
                  </a:lnTo>
                  <a:lnTo>
                    <a:pt x="3626167" y="3050857"/>
                  </a:lnTo>
                  <a:lnTo>
                    <a:pt x="3625214" y="3047999"/>
                  </a:lnTo>
                  <a:lnTo>
                    <a:pt x="3606164" y="3047999"/>
                  </a:lnTo>
                  <a:lnTo>
                    <a:pt x="3585527" y="3027362"/>
                  </a:lnTo>
                  <a:close/>
                </a:path>
                <a:path w="3956684" h="3281045">
                  <a:moveTo>
                    <a:pt x="3647757" y="3027362"/>
                  </a:moveTo>
                  <a:lnTo>
                    <a:pt x="3626167" y="3050857"/>
                  </a:lnTo>
                  <a:lnTo>
                    <a:pt x="3650614" y="3050857"/>
                  </a:lnTo>
                  <a:lnTo>
                    <a:pt x="3660775" y="3040379"/>
                  </a:lnTo>
                  <a:lnTo>
                    <a:pt x="3647757" y="3027362"/>
                  </a:lnTo>
                  <a:close/>
                </a:path>
                <a:path w="3956684" h="3281045">
                  <a:moveTo>
                    <a:pt x="3563851" y="2959417"/>
                  </a:moveTo>
                  <a:lnTo>
                    <a:pt x="3504882" y="2959417"/>
                  </a:lnTo>
                  <a:lnTo>
                    <a:pt x="3545204" y="2967990"/>
                  </a:lnTo>
                  <a:lnTo>
                    <a:pt x="3585845" y="2999740"/>
                  </a:lnTo>
                  <a:lnTo>
                    <a:pt x="3606164" y="3047999"/>
                  </a:lnTo>
                  <a:lnTo>
                    <a:pt x="3625214" y="3047999"/>
                  </a:lnTo>
                  <a:lnTo>
                    <a:pt x="3611245" y="3004502"/>
                  </a:lnTo>
                  <a:lnTo>
                    <a:pt x="3581082" y="2968624"/>
                  </a:lnTo>
                  <a:lnTo>
                    <a:pt x="3563851" y="2959417"/>
                  </a:lnTo>
                  <a:close/>
                </a:path>
                <a:path w="3956684" h="3281045">
                  <a:moveTo>
                    <a:pt x="3491547" y="2941637"/>
                  </a:moveTo>
                  <a:lnTo>
                    <a:pt x="3459797" y="2949257"/>
                  </a:lnTo>
                  <a:lnTo>
                    <a:pt x="3431857" y="2964179"/>
                  </a:lnTo>
                  <a:lnTo>
                    <a:pt x="3408679" y="2986404"/>
                  </a:lnTo>
                  <a:lnTo>
                    <a:pt x="3391852" y="3014027"/>
                  </a:lnTo>
                  <a:lnTo>
                    <a:pt x="3408679" y="3021647"/>
                  </a:lnTo>
                  <a:lnTo>
                    <a:pt x="3432175" y="2987674"/>
                  </a:lnTo>
                  <a:lnTo>
                    <a:pt x="3465512" y="2966402"/>
                  </a:lnTo>
                  <a:lnTo>
                    <a:pt x="3504882" y="2959417"/>
                  </a:lnTo>
                  <a:lnTo>
                    <a:pt x="3563851" y="2959417"/>
                  </a:lnTo>
                  <a:lnTo>
                    <a:pt x="3539489" y="2946399"/>
                  </a:lnTo>
                  <a:lnTo>
                    <a:pt x="3491547" y="2941637"/>
                  </a:lnTo>
                  <a:close/>
                </a:path>
                <a:path w="3956684" h="3281045">
                  <a:moveTo>
                    <a:pt x="3538537" y="2771774"/>
                  </a:moveTo>
                  <a:lnTo>
                    <a:pt x="3457575" y="2771774"/>
                  </a:lnTo>
                  <a:lnTo>
                    <a:pt x="3502342" y="2777490"/>
                  </a:lnTo>
                  <a:lnTo>
                    <a:pt x="3543934" y="2793999"/>
                  </a:lnTo>
                  <a:lnTo>
                    <a:pt x="3580129" y="2820035"/>
                  </a:lnTo>
                  <a:lnTo>
                    <a:pt x="3609022" y="2854960"/>
                  </a:lnTo>
                  <a:lnTo>
                    <a:pt x="3615689" y="2865119"/>
                  </a:lnTo>
                  <a:lnTo>
                    <a:pt x="3628072" y="2862262"/>
                  </a:lnTo>
                  <a:lnTo>
                    <a:pt x="3739640" y="2862262"/>
                  </a:lnTo>
                  <a:lnTo>
                    <a:pt x="3735704" y="2859404"/>
                  </a:lnTo>
                  <a:lnTo>
                    <a:pt x="3695382" y="2844799"/>
                  </a:lnTo>
                  <a:lnTo>
                    <a:pt x="3692472" y="2844482"/>
                  </a:lnTo>
                  <a:lnTo>
                    <a:pt x="3625214" y="2844482"/>
                  </a:lnTo>
                  <a:lnTo>
                    <a:pt x="3592512" y="2806382"/>
                  </a:lnTo>
                  <a:lnTo>
                    <a:pt x="3552825" y="2777490"/>
                  </a:lnTo>
                  <a:lnTo>
                    <a:pt x="3538537" y="2771774"/>
                  </a:lnTo>
                  <a:close/>
                </a:path>
                <a:path w="3956684" h="3281045">
                  <a:moveTo>
                    <a:pt x="1816100" y="2811144"/>
                  </a:moveTo>
                  <a:lnTo>
                    <a:pt x="1816100" y="2833369"/>
                  </a:lnTo>
                  <a:lnTo>
                    <a:pt x="3180397" y="2836544"/>
                  </a:lnTo>
                  <a:lnTo>
                    <a:pt x="3180397" y="2863532"/>
                  </a:lnTo>
                  <a:lnTo>
                    <a:pt x="3234689" y="2836544"/>
                  </a:lnTo>
                  <a:lnTo>
                    <a:pt x="3193097" y="2836544"/>
                  </a:lnTo>
                  <a:lnTo>
                    <a:pt x="3193097" y="2814319"/>
                  </a:lnTo>
                  <a:lnTo>
                    <a:pt x="3180397" y="2814319"/>
                  </a:lnTo>
                  <a:lnTo>
                    <a:pt x="1816100" y="2811144"/>
                  </a:lnTo>
                  <a:close/>
                </a:path>
                <a:path w="3956684" h="3281045">
                  <a:moveTo>
                    <a:pt x="3660457" y="2840990"/>
                  </a:moveTo>
                  <a:lnTo>
                    <a:pt x="3625214" y="2844482"/>
                  </a:lnTo>
                  <a:lnTo>
                    <a:pt x="3692472" y="2844482"/>
                  </a:lnTo>
                  <a:lnTo>
                    <a:pt x="3660457" y="2840990"/>
                  </a:lnTo>
                  <a:close/>
                </a:path>
                <a:path w="3956684" h="3281045">
                  <a:moveTo>
                    <a:pt x="3193097" y="2793682"/>
                  </a:moveTo>
                  <a:lnTo>
                    <a:pt x="3193097" y="2836544"/>
                  </a:lnTo>
                  <a:lnTo>
                    <a:pt x="3234689" y="2836544"/>
                  </a:lnTo>
                  <a:lnTo>
                    <a:pt x="3256597" y="2825749"/>
                  </a:lnTo>
                  <a:lnTo>
                    <a:pt x="3193097" y="2793682"/>
                  </a:lnTo>
                  <a:close/>
                </a:path>
                <a:path w="3956684" h="3281045">
                  <a:moveTo>
                    <a:pt x="3180714" y="2787332"/>
                  </a:moveTo>
                  <a:lnTo>
                    <a:pt x="3180494" y="2803842"/>
                  </a:lnTo>
                  <a:lnTo>
                    <a:pt x="3180397" y="2814319"/>
                  </a:lnTo>
                  <a:lnTo>
                    <a:pt x="3193097" y="2814319"/>
                  </a:lnTo>
                  <a:lnTo>
                    <a:pt x="3193097" y="2793682"/>
                  </a:lnTo>
                  <a:lnTo>
                    <a:pt x="3180714" y="2787332"/>
                  </a:lnTo>
                  <a:close/>
                </a:path>
                <a:path w="3956684" h="3281045">
                  <a:moveTo>
                    <a:pt x="3216909" y="41909"/>
                  </a:moveTo>
                  <a:lnTo>
                    <a:pt x="3125152" y="65404"/>
                  </a:lnTo>
                  <a:lnTo>
                    <a:pt x="3086100" y="92709"/>
                  </a:lnTo>
                  <a:lnTo>
                    <a:pt x="3054032" y="127952"/>
                  </a:lnTo>
                  <a:lnTo>
                    <a:pt x="3031172" y="169862"/>
                  </a:lnTo>
                  <a:lnTo>
                    <a:pt x="3018154" y="217169"/>
                  </a:lnTo>
                  <a:lnTo>
                    <a:pt x="2979102" y="222884"/>
                  </a:lnTo>
                  <a:lnTo>
                    <a:pt x="2942907" y="236854"/>
                  </a:lnTo>
                  <a:lnTo>
                    <a:pt x="2910522" y="258444"/>
                  </a:lnTo>
                  <a:lnTo>
                    <a:pt x="2883534" y="286702"/>
                  </a:lnTo>
                  <a:lnTo>
                    <a:pt x="2861309" y="328929"/>
                  </a:lnTo>
                  <a:lnTo>
                    <a:pt x="2850589" y="374332"/>
                  </a:lnTo>
                  <a:lnTo>
                    <a:pt x="2850594" y="376872"/>
                  </a:lnTo>
                  <a:lnTo>
                    <a:pt x="2852102" y="418782"/>
                  </a:lnTo>
                  <a:lnTo>
                    <a:pt x="2865754" y="467677"/>
                  </a:lnTo>
                  <a:lnTo>
                    <a:pt x="2891154" y="507682"/>
                  </a:lnTo>
                  <a:lnTo>
                    <a:pt x="2925762" y="538479"/>
                  </a:lnTo>
                  <a:lnTo>
                    <a:pt x="2967354" y="559434"/>
                  </a:lnTo>
                  <a:lnTo>
                    <a:pt x="3013392" y="568642"/>
                  </a:lnTo>
                  <a:lnTo>
                    <a:pt x="3472814" y="569594"/>
                  </a:lnTo>
                  <a:lnTo>
                    <a:pt x="3572509" y="569594"/>
                  </a:lnTo>
                  <a:lnTo>
                    <a:pt x="3618864" y="560704"/>
                  </a:lnTo>
                  <a:lnTo>
                    <a:pt x="3637270" y="550544"/>
                  </a:lnTo>
                  <a:lnTo>
                    <a:pt x="3472814" y="550544"/>
                  </a:lnTo>
                  <a:lnTo>
                    <a:pt x="3014345" y="549592"/>
                  </a:lnTo>
                  <a:lnTo>
                    <a:pt x="2973387" y="541337"/>
                  </a:lnTo>
                  <a:lnTo>
                    <a:pt x="2936557" y="522922"/>
                  </a:lnTo>
                  <a:lnTo>
                    <a:pt x="2906077" y="495617"/>
                  </a:lnTo>
                  <a:lnTo>
                    <a:pt x="2883534" y="460057"/>
                  </a:lnTo>
                  <a:lnTo>
                    <a:pt x="2870834" y="419100"/>
                  </a:lnTo>
                  <a:lnTo>
                    <a:pt x="2869247" y="376872"/>
                  </a:lnTo>
                  <a:lnTo>
                    <a:pt x="2878454" y="335914"/>
                  </a:lnTo>
                  <a:lnTo>
                    <a:pt x="2898775" y="298132"/>
                  </a:lnTo>
                  <a:lnTo>
                    <a:pt x="2951797" y="253682"/>
                  </a:lnTo>
                  <a:lnTo>
                    <a:pt x="3019107" y="235902"/>
                  </a:lnTo>
                  <a:lnTo>
                    <a:pt x="3034982" y="234950"/>
                  </a:lnTo>
                  <a:lnTo>
                    <a:pt x="3036887" y="220027"/>
                  </a:lnTo>
                  <a:lnTo>
                    <a:pt x="3048634" y="177164"/>
                  </a:lnTo>
                  <a:lnTo>
                    <a:pt x="3069589" y="139064"/>
                  </a:lnTo>
                  <a:lnTo>
                    <a:pt x="3098482" y="106997"/>
                  </a:lnTo>
                  <a:lnTo>
                    <a:pt x="3134359" y="81914"/>
                  </a:lnTo>
                  <a:lnTo>
                    <a:pt x="3175317" y="65404"/>
                  </a:lnTo>
                  <a:lnTo>
                    <a:pt x="3216909" y="60642"/>
                  </a:lnTo>
                  <a:lnTo>
                    <a:pt x="3297554" y="60642"/>
                  </a:lnTo>
                  <a:lnTo>
                    <a:pt x="3266122" y="48259"/>
                  </a:lnTo>
                  <a:lnTo>
                    <a:pt x="3216909" y="41909"/>
                  </a:lnTo>
                  <a:close/>
                </a:path>
                <a:path w="3956684" h="3281045">
                  <a:moveTo>
                    <a:pt x="3696970" y="354012"/>
                  </a:moveTo>
                  <a:lnTo>
                    <a:pt x="3696970" y="429894"/>
                  </a:lnTo>
                  <a:lnTo>
                    <a:pt x="3684587" y="476567"/>
                  </a:lnTo>
                  <a:lnTo>
                    <a:pt x="3657600" y="514350"/>
                  </a:lnTo>
                  <a:lnTo>
                    <a:pt x="3619182" y="540384"/>
                  </a:lnTo>
                  <a:lnTo>
                    <a:pt x="3572509" y="550544"/>
                  </a:lnTo>
                  <a:lnTo>
                    <a:pt x="3637270" y="550544"/>
                  </a:lnTo>
                  <a:lnTo>
                    <a:pt x="3658552" y="538797"/>
                  </a:lnTo>
                  <a:lnTo>
                    <a:pt x="3689350" y="506094"/>
                  </a:lnTo>
                  <a:lnTo>
                    <a:pt x="3709352" y="465454"/>
                  </a:lnTo>
                  <a:lnTo>
                    <a:pt x="3715702" y="419100"/>
                  </a:lnTo>
                  <a:lnTo>
                    <a:pt x="3715702" y="418782"/>
                  </a:lnTo>
                  <a:lnTo>
                    <a:pt x="3704907" y="367347"/>
                  </a:lnTo>
                  <a:lnTo>
                    <a:pt x="3696970" y="354012"/>
                  </a:lnTo>
                  <a:close/>
                </a:path>
                <a:path w="3956684" h="3281045">
                  <a:moveTo>
                    <a:pt x="3185795" y="366077"/>
                  </a:moveTo>
                  <a:lnTo>
                    <a:pt x="3141345" y="366077"/>
                  </a:lnTo>
                  <a:lnTo>
                    <a:pt x="3156267" y="412114"/>
                  </a:lnTo>
                  <a:lnTo>
                    <a:pt x="3186112" y="448309"/>
                  </a:lnTo>
                  <a:lnTo>
                    <a:pt x="3227387" y="470217"/>
                  </a:lnTo>
                  <a:lnTo>
                    <a:pt x="3275964" y="475297"/>
                  </a:lnTo>
                  <a:lnTo>
                    <a:pt x="3307714" y="467677"/>
                  </a:lnTo>
                  <a:lnTo>
                    <a:pt x="3328352" y="456247"/>
                  </a:lnTo>
                  <a:lnTo>
                    <a:pt x="3263900" y="456247"/>
                  </a:lnTo>
                  <a:lnTo>
                    <a:pt x="3227070" y="449579"/>
                  </a:lnTo>
                  <a:lnTo>
                    <a:pt x="3195954" y="431164"/>
                  </a:lnTo>
                  <a:lnTo>
                    <a:pt x="3173095" y="403225"/>
                  </a:lnTo>
                  <a:lnTo>
                    <a:pt x="3161347" y="367982"/>
                  </a:lnTo>
                  <a:lnTo>
                    <a:pt x="3187700" y="367982"/>
                  </a:lnTo>
                  <a:lnTo>
                    <a:pt x="3185795" y="366077"/>
                  </a:lnTo>
                  <a:close/>
                </a:path>
                <a:path w="3956684" h="3281045">
                  <a:moveTo>
                    <a:pt x="3358832" y="395287"/>
                  </a:moveTo>
                  <a:lnTo>
                    <a:pt x="3342639" y="420369"/>
                  </a:lnTo>
                  <a:lnTo>
                    <a:pt x="3320414" y="439419"/>
                  </a:lnTo>
                  <a:lnTo>
                    <a:pt x="3293745" y="452119"/>
                  </a:lnTo>
                  <a:lnTo>
                    <a:pt x="3263900" y="456247"/>
                  </a:lnTo>
                  <a:lnTo>
                    <a:pt x="3328352" y="456247"/>
                  </a:lnTo>
                  <a:lnTo>
                    <a:pt x="3335972" y="452437"/>
                  </a:lnTo>
                  <a:lnTo>
                    <a:pt x="3358832" y="430529"/>
                  </a:lnTo>
                  <a:lnTo>
                    <a:pt x="3375977" y="402589"/>
                  </a:lnTo>
                  <a:lnTo>
                    <a:pt x="3358832" y="395287"/>
                  </a:lnTo>
                  <a:close/>
                </a:path>
                <a:path w="3956684" h="3281045">
                  <a:moveTo>
                    <a:pt x="3499084" y="151129"/>
                  </a:moveTo>
                  <a:lnTo>
                    <a:pt x="3387089" y="151129"/>
                  </a:lnTo>
                  <a:lnTo>
                    <a:pt x="3449320" y="151447"/>
                  </a:lnTo>
                  <a:lnTo>
                    <a:pt x="3506787" y="176529"/>
                  </a:lnTo>
                  <a:lnTo>
                    <a:pt x="3548379" y="221614"/>
                  </a:lnTo>
                  <a:lnTo>
                    <a:pt x="3569652" y="279400"/>
                  </a:lnTo>
                  <a:lnTo>
                    <a:pt x="3571557" y="292417"/>
                  </a:lnTo>
                  <a:lnTo>
                    <a:pt x="3584892" y="294322"/>
                  </a:lnTo>
                  <a:lnTo>
                    <a:pt x="3631247" y="310514"/>
                  </a:lnTo>
                  <a:lnTo>
                    <a:pt x="3667442" y="340994"/>
                  </a:lnTo>
                  <a:lnTo>
                    <a:pt x="3689984" y="381952"/>
                  </a:lnTo>
                  <a:lnTo>
                    <a:pt x="3696970" y="429894"/>
                  </a:lnTo>
                  <a:lnTo>
                    <a:pt x="3696970" y="354012"/>
                  </a:lnTo>
                  <a:lnTo>
                    <a:pt x="3678237" y="324167"/>
                  </a:lnTo>
                  <a:lnTo>
                    <a:pt x="3638867" y="292734"/>
                  </a:lnTo>
                  <a:lnTo>
                    <a:pt x="3589654" y="276542"/>
                  </a:lnTo>
                  <a:lnTo>
                    <a:pt x="3580764" y="242887"/>
                  </a:lnTo>
                  <a:lnTo>
                    <a:pt x="3544887" y="184467"/>
                  </a:lnTo>
                  <a:lnTo>
                    <a:pt x="3499084" y="151129"/>
                  </a:lnTo>
                  <a:close/>
                </a:path>
                <a:path w="3956684" h="3281045">
                  <a:moveTo>
                    <a:pt x="3187700" y="367982"/>
                  </a:moveTo>
                  <a:lnTo>
                    <a:pt x="3161347" y="367982"/>
                  </a:lnTo>
                  <a:lnTo>
                    <a:pt x="3181984" y="388619"/>
                  </a:lnTo>
                  <a:lnTo>
                    <a:pt x="3195002" y="375284"/>
                  </a:lnTo>
                  <a:lnTo>
                    <a:pt x="3187700" y="367982"/>
                  </a:lnTo>
                  <a:close/>
                </a:path>
                <a:path w="3956684" h="3281045">
                  <a:moveTo>
                    <a:pt x="3150870" y="330200"/>
                  </a:moveTo>
                  <a:lnTo>
                    <a:pt x="3106737" y="374332"/>
                  </a:lnTo>
                  <a:lnTo>
                    <a:pt x="3119754" y="387667"/>
                  </a:lnTo>
                  <a:lnTo>
                    <a:pt x="3141345" y="366077"/>
                  </a:lnTo>
                  <a:lnTo>
                    <a:pt x="3185795" y="366077"/>
                  </a:lnTo>
                  <a:lnTo>
                    <a:pt x="3150870" y="330200"/>
                  </a:lnTo>
                  <a:close/>
                </a:path>
                <a:path w="3956684" h="3281045">
                  <a:moveTo>
                    <a:pt x="3344862" y="315912"/>
                  </a:moveTo>
                  <a:lnTo>
                    <a:pt x="3331527" y="329247"/>
                  </a:lnTo>
                  <a:lnTo>
                    <a:pt x="3375977" y="373379"/>
                  </a:lnTo>
                  <a:lnTo>
                    <a:pt x="3409632" y="339725"/>
                  </a:lnTo>
                  <a:lnTo>
                    <a:pt x="3385184" y="339725"/>
                  </a:lnTo>
                  <a:lnTo>
                    <a:pt x="3384232" y="336867"/>
                  </a:lnTo>
                  <a:lnTo>
                    <a:pt x="3365500" y="336867"/>
                  </a:lnTo>
                  <a:lnTo>
                    <a:pt x="3344862" y="315912"/>
                  </a:lnTo>
                  <a:close/>
                </a:path>
                <a:path w="3956684" h="3281045">
                  <a:moveTo>
                    <a:pt x="3406775" y="315912"/>
                  </a:moveTo>
                  <a:lnTo>
                    <a:pt x="3385184" y="339725"/>
                  </a:lnTo>
                  <a:lnTo>
                    <a:pt x="3409632" y="339725"/>
                  </a:lnTo>
                  <a:lnTo>
                    <a:pt x="3420109" y="329247"/>
                  </a:lnTo>
                  <a:lnTo>
                    <a:pt x="3406775" y="315912"/>
                  </a:lnTo>
                  <a:close/>
                </a:path>
                <a:path w="3956684" h="3281045">
                  <a:moveTo>
                    <a:pt x="3322410" y="247967"/>
                  </a:moveTo>
                  <a:lnTo>
                    <a:pt x="3263900" y="247967"/>
                  </a:lnTo>
                  <a:lnTo>
                    <a:pt x="3304222" y="256539"/>
                  </a:lnTo>
                  <a:lnTo>
                    <a:pt x="3345179" y="288607"/>
                  </a:lnTo>
                  <a:lnTo>
                    <a:pt x="3365500" y="336867"/>
                  </a:lnTo>
                  <a:lnTo>
                    <a:pt x="3384232" y="336867"/>
                  </a:lnTo>
                  <a:lnTo>
                    <a:pt x="3370579" y="293369"/>
                  </a:lnTo>
                  <a:lnTo>
                    <a:pt x="3340100" y="257492"/>
                  </a:lnTo>
                  <a:lnTo>
                    <a:pt x="3322410" y="247967"/>
                  </a:lnTo>
                  <a:close/>
                </a:path>
                <a:path w="3956684" h="3281045">
                  <a:moveTo>
                    <a:pt x="3250564" y="230187"/>
                  </a:moveTo>
                  <a:lnTo>
                    <a:pt x="3218814" y="237807"/>
                  </a:lnTo>
                  <a:lnTo>
                    <a:pt x="3190875" y="253047"/>
                  </a:lnTo>
                  <a:lnTo>
                    <a:pt x="3167697" y="274954"/>
                  </a:lnTo>
                  <a:lnTo>
                    <a:pt x="3150870" y="302894"/>
                  </a:lnTo>
                  <a:lnTo>
                    <a:pt x="3167697" y="310514"/>
                  </a:lnTo>
                  <a:lnTo>
                    <a:pt x="3191192" y="276542"/>
                  </a:lnTo>
                  <a:lnTo>
                    <a:pt x="3224847" y="255269"/>
                  </a:lnTo>
                  <a:lnTo>
                    <a:pt x="3263900" y="247967"/>
                  </a:lnTo>
                  <a:lnTo>
                    <a:pt x="3322410" y="247967"/>
                  </a:lnTo>
                  <a:lnTo>
                    <a:pt x="3298825" y="235267"/>
                  </a:lnTo>
                  <a:lnTo>
                    <a:pt x="3250564" y="230187"/>
                  </a:lnTo>
                  <a:close/>
                </a:path>
                <a:path w="3956684" h="3281045">
                  <a:moveTo>
                    <a:pt x="3297554" y="60642"/>
                  </a:moveTo>
                  <a:lnTo>
                    <a:pt x="3216909" y="60642"/>
                  </a:lnTo>
                  <a:lnTo>
                    <a:pt x="3261677" y="66357"/>
                  </a:lnTo>
                  <a:lnTo>
                    <a:pt x="3303270" y="82867"/>
                  </a:lnTo>
                  <a:lnTo>
                    <a:pt x="3339464" y="108902"/>
                  </a:lnTo>
                  <a:lnTo>
                    <a:pt x="3368357" y="143509"/>
                  </a:lnTo>
                  <a:lnTo>
                    <a:pt x="3375025" y="153987"/>
                  </a:lnTo>
                  <a:lnTo>
                    <a:pt x="3387089" y="151129"/>
                  </a:lnTo>
                  <a:lnTo>
                    <a:pt x="3499084" y="151129"/>
                  </a:lnTo>
                  <a:lnTo>
                    <a:pt x="3494722" y="147954"/>
                  </a:lnTo>
                  <a:lnTo>
                    <a:pt x="3454400" y="133667"/>
                  </a:lnTo>
                  <a:lnTo>
                    <a:pt x="3451516" y="133350"/>
                  </a:lnTo>
                  <a:lnTo>
                    <a:pt x="3384232" y="133350"/>
                  </a:lnTo>
                  <a:lnTo>
                    <a:pt x="3351847" y="95250"/>
                  </a:lnTo>
                  <a:lnTo>
                    <a:pt x="3311842" y="66357"/>
                  </a:lnTo>
                  <a:lnTo>
                    <a:pt x="3297554" y="60642"/>
                  </a:lnTo>
                  <a:close/>
                </a:path>
                <a:path w="3956684" h="3281045">
                  <a:moveTo>
                    <a:pt x="3419792" y="129857"/>
                  </a:moveTo>
                  <a:lnTo>
                    <a:pt x="3384232" y="133350"/>
                  </a:lnTo>
                  <a:lnTo>
                    <a:pt x="3451516" y="133350"/>
                  </a:lnTo>
                  <a:lnTo>
                    <a:pt x="3419792" y="129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6200" y="3591242"/>
              <a:ext cx="2155507" cy="146907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4497"/>
            <a:ext cx="36061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είναι</a:t>
            </a:r>
            <a:r>
              <a:rPr sz="1750" spc="114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η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0" dirty="0">
                <a:solidFill>
                  <a:srgbClr val="000000"/>
                </a:solidFill>
              </a:rPr>
              <a:t>επίθεση</a:t>
            </a:r>
            <a:r>
              <a:rPr sz="1750" spc="160" dirty="0">
                <a:solidFill>
                  <a:srgbClr val="000000"/>
                </a:solidFill>
              </a:rPr>
              <a:t> </a:t>
            </a:r>
            <a:r>
              <a:rPr sz="1750" spc="150" dirty="0">
                <a:solidFill>
                  <a:srgbClr val="000000"/>
                </a:solidFill>
              </a:rPr>
              <a:t>ARP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Spoofing;</a:t>
            </a:r>
            <a:endParaRPr sz="1750"/>
          </a:p>
        </p:txBody>
      </p:sp>
      <p:sp>
        <p:nvSpPr>
          <p:cNvPr id="9" name="object 9"/>
          <p:cNvSpPr txBox="1"/>
          <p:nvPr/>
        </p:nvSpPr>
        <p:spPr>
          <a:xfrm>
            <a:off x="830770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44925" y="1400174"/>
            <a:ext cx="6362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Αιτήματα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3650" y="2382202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62216" y="2083751"/>
            <a:ext cx="7785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Απαντήσεις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36725" y="2405062"/>
            <a:ext cx="400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55" dirty="0">
                <a:latin typeface="Calibri"/>
                <a:cs typeface="Calibri"/>
              </a:rPr>
              <a:t>Π</a:t>
            </a:r>
            <a:r>
              <a:rPr sz="1100" spc="135" dirty="0">
                <a:latin typeface="Calibri"/>
                <a:cs typeface="Calibri"/>
              </a:rPr>
              <a:t>ύ</a:t>
            </a:r>
            <a:r>
              <a:rPr sz="1100" spc="114" dirty="0">
                <a:latin typeface="Calibri"/>
                <a:cs typeface="Calibri"/>
              </a:rPr>
              <a:t>λ</a:t>
            </a:r>
            <a:r>
              <a:rPr sz="1100" spc="145" dirty="0">
                <a:latin typeface="Calibri"/>
                <a:cs typeface="Calibri"/>
              </a:rPr>
              <a:t>η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15044" y="2405062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309" y="4158297"/>
            <a:ext cx="911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Επιτιθέμενος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57057" y="550068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54140" y="5174615"/>
            <a:ext cx="400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55" dirty="0">
                <a:latin typeface="Calibri"/>
                <a:cs typeface="Calibri"/>
              </a:rPr>
              <a:t>Π</a:t>
            </a:r>
            <a:r>
              <a:rPr sz="1100" spc="135" dirty="0">
                <a:latin typeface="Calibri"/>
                <a:cs typeface="Calibri"/>
              </a:rPr>
              <a:t>ύ</a:t>
            </a:r>
            <a:r>
              <a:rPr sz="1100" spc="114" dirty="0">
                <a:latin typeface="Calibri"/>
                <a:cs typeface="Calibri"/>
              </a:rPr>
              <a:t>λ</a:t>
            </a:r>
            <a:r>
              <a:rPr sz="1100" spc="145" dirty="0">
                <a:latin typeface="Calibri"/>
                <a:cs typeface="Calibri"/>
              </a:rPr>
              <a:t>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1225" y="5174615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1010" y="3997007"/>
            <a:ext cx="2537142" cy="1440180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2425700" y="1552892"/>
            <a:ext cx="2962275" cy="2624455"/>
            <a:chOff x="2425700" y="1552892"/>
            <a:chExt cx="2962275" cy="2624455"/>
          </a:xfrm>
        </p:grpSpPr>
        <p:sp>
          <p:nvSpPr>
            <p:cNvPr id="21" name="object 21"/>
            <p:cNvSpPr/>
            <p:nvPr/>
          </p:nvSpPr>
          <p:spPr>
            <a:xfrm>
              <a:off x="2425700" y="1552892"/>
              <a:ext cx="2962275" cy="518159"/>
            </a:xfrm>
            <a:custGeom>
              <a:avLst/>
              <a:gdLst/>
              <a:ahLst/>
              <a:cxnLst/>
              <a:rect l="l" t="t" r="r" b="b"/>
              <a:pathLst>
                <a:path w="2962275" h="518160">
                  <a:moveTo>
                    <a:pt x="715327" y="0"/>
                  </a:moveTo>
                  <a:lnTo>
                    <a:pt x="150494" y="0"/>
                  </a:lnTo>
                  <a:lnTo>
                    <a:pt x="135889" y="2857"/>
                  </a:lnTo>
                  <a:lnTo>
                    <a:pt x="124142" y="11112"/>
                  </a:lnTo>
                  <a:lnTo>
                    <a:pt x="115887" y="22860"/>
                  </a:lnTo>
                  <a:lnTo>
                    <a:pt x="113030" y="37782"/>
                  </a:lnTo>
                  <a:lnTo>
                    <a:pt x="113030" y="424180"/>
                  </a:lnTo>
                  <a:lnTo>
                    <a:pt x="131762" y="424180"/>
                  </a:lnTo>
                  <a:lnTo>
                    <a:pt x="131762" y="37782"/>
                  </a:lnTo>
                  <a:lnTo>
                    <a:pt x="133350" y="30480"/>
                  </a:lnTo>
                  <a:lnTo>
                    <a:pt x="137160" y="24447"/>
                  </a:lnTo>
                  <a:lnTo>
                    <a:pt x="143192" y="20320"/>
                  </a:lnTo>
                  <a:lnTo>
                    <a:pt x="150494" y="18732"/>
                  </a:lnTo>
                  <a:lnTo>
                    <a:pt x="747146" y="18732"/>
                  </a:lnTo>
                  <a:lnTo>
                    <a:pt x="741997" y="11112"/>
                  </a:lnTo>
                  <a:lnTo>
                    <a:pt x="729932" y="2857"/>
                  </a:lnTo>
                  <a:lnTo>
                    <a:pt x="715327" y="0"/>
                  </a:lnTo>
                  <a:close/>
                </a:path>
                <a:path w="2962275" h="518160">
                  <a:moveTo>
                    <a:pt x="747146" y="18732"/>
                  </a:moveTo>
                  <a:lnTo>
                    <a:pt x="715327" y="18732"/>
                  </a:lnTo>
                  <a:lnTo>
                    <a:pt x="722630" y="20320"/>
                  </a:lnTo>
                  <a:lnTo>
                    <a:pt x="728662" y="24447"/>
                  </a:lnTo>
                  <a:lnTo>
                    <a:pt x="732789" y="30480"/>
                  </a:lnTo>
                  <a:lnTo>
                    <a:pt x="734060" y="37782"/>
                  </a:lnTo>
                  <a:lnTo>
                    <a:pt x="734060" y="424180"/>
                  </a:lnTo>
                  <a:lnTo>
                    <a:pt x="753110" y="424180"/>
                  </a:lnTo>
                  <a:lnTo>
                    <a:pt x="753110" y="37782"/>
                  </a:lnTo>
                  <a:lnTo>
                    <a:pt x="749935" y="22860"/>
                  </a:lnTo>
                  <a:lnTo>
                    <a:pt x="747146" y="18732"/>
                  </a:lnTo>
                  <a:close/>
                </a:path>
                <a:path w="2962275" h="518160">
                  <a:moveTo>
                    <a:pt x="687069" y="46990"/>
                  </a:moveTo>
                  <a:lnTo>
                    <a:pt x="160019" y="46990"/>
                  </a:lnTo>
                  <a:lnTo>
                    <a:pt x="160019" y="386397"/>
                  </a:lnTo>
                  <a:lnTo>
                    <a:pt x="705802" y="386080"/>
                  </a:lnTo>
                  <a:lnTo>
                    <a:pt x="705802" y="367665"/>
                  </a:lnTo>
                  <a:lnTo>
                    <a:pt x="178752" y="367665"/>
                  </a:lnTo>
                  <a:lnTo>
                    <a:pt x="178752" y="66040"/>
                  </a:lnTo>
                  <a:lnTo>
                    <a:pt x="687069" y="66040"/>
                  </a:lnTo>
                  <a:lnTo>
                    <a:pt x="687069" y="46990"/>
                  </a:lnTo>
                  <a:close/>
                </a:path>
                <a:path w="2962275" h="518160">
                  <a:moveTo>
                    <a:pt x="705802" y="46990"/>
                  </a:moveTo>
                  <a:lnTo>
                    <a:pt x="687069" y="46990"/>
                  </a:lnTo>
                  <a:lnTo>
                    <a:pt x="687069" y="367347"/>
                  </a:lnTo>
                  <a:lnTo>
                    <a:pt x="178752" y="367665"/>
                  </a:lnTo>
                  <a:lnTo>
                    <a:pt x="705802" y="367665"/>
                  </a:lnTo>
                  <a:lnTo>
                    <a:pt x="705802" y="46990"/>
                  </a:lnTo>
                  <a:close/>
                </a:path>
                <a:path w="2962275" h="518160">
                  <a:moveTo>
                    <a:pt x="386080" y="452120"/>
                  </a:moveTo>
                  <a:lnTo>
                    <a:pt x="0" y="452120"/>
                  </a:lnTo>
                  <a:lnTo>
                    <a:pt x="0" y="470852"/>
                  </a:lnTo>
                  <a:lnTo>
                    <a:pt x="3810" y="489267"/>
                  </a:lnTo>
                  <a:lnTo>
                    <a:pt x="13652" y="504190"/>
                  </a:lnTo>
                  <a:lnTo>
                    <a:pt x="28892" y="514350"/>
                  </a:lnTo>
                  <a:lnTo>
                    <a:pt x="46989" y="518160"/>
                  </a:lnTo>
                  <a:lnTo>
                    <a:pt x="818832" y="518160"/>
                  </a:lnTo>
                  <a:lnTo>
                    <a:pt x="855662" y="499110"/>
                  </a:lnTo>
                  <a:lnTo>
                    <a:pt x="46989" y="499110"/>
                  </a:lnTo>
                  <a:lnTo>
                    <a:pt x="36194" y="496887"/>
                  </a:lnTo>
                  <a:lnTo>
                    <a:pt x="26987" y="490855"/>
                  </a:lnTo>
                  <a:lnTo>
                    <a:pt x="20955" y="481965"/>
                  </a:lnTo>
                  <a:lnTo>
                    <a:pt x="18732" y="470852"/>
                  </a:lnTo>
                  <a:lnTo>
                    <a:pt x="386080" y="470852"/>
                  </a:lnTo>
                  <a:lnTo>
                    <a:pt x="386080" y="452120"/>
                  </a:lnTo>
                  <a:close/>
                </a:path>
                <a:path w="2962275" h="518160">
                  <a:moveTo>
                    <a:pt x="865822" y="452120"/>
                  </a:moveTo>
                  <a:lnTo>
                    <a:pt x="847089" y="452120"/>
                  </a:lnTo>
                  <a:lnTo>
                    <a:pt x="847089" y="470852"/>
                  </a:lnTo>
                  <a:lnTo>
                    <a:pt x="844867" y="481965"/>
                  </a:lnTo>
                  <a:lnTo>
                    <a:pt x="838835" y="490855"/>
                  </a:lnTo>
                  <a:lnTo>
                    <a:pt x="829945" y="496887"/>
                  </a:lnTo>
                  <a:lnTo>
                    <a:pt x="818832" y="499110"/>
                  </a:lnTo>
                  <a:lnTo>
                    <a:pt x="855662" y="499110"/>
                  </a:lnTo>
                  <a:lnTo>
                    <a:pt x="865822" y="470852"/>
                  </a:lnTo>
                  <a:lnTo>
                    <a:pt x="865822" y="452120"/>
                  </a:lnTo>
                  <a:close/>
                </a:path>
                <a:path w="2962275" h="518160">
                  <a:moveTo>
                    <a:pt x="498792" y="470852"/>
                  </a:moveTo>
                  <a:lnTo>
                    <a:pt x="367030" y="470852"/>
                  </a:lnTo>
                  <a:lnTo>
                    <a:pt x="368300" y="478155"/>
                  </a:lnTo>
                  <a:lnTo>
                    <a:pt x="372110" y="484187"/>
                  </a:lnTo>
                  <a:lnTo>
                    <a:pt x="377507" y="488315"/>
                  </a:lnTo>
                  <a:lnTo>
                    <a:pt x="384810" y="489902"/>
                  </a:lnTo>
                  <a:lnTo>
                    <a:pt x="480060" y="489902"/>
                  </a:lnTo>
                  <a:lnTo>
                    <a:pt x="487044" y="488632"/>
                  </a:lnTo>
                  <a:lnTo>
                    <a:pt x="493077" y="484822"/>
                  </a:lnTo>
                  <a:lnTo>
                    <a:pt x="497205" y="479425"/>
                  </a:lnTo>
                  <a:lnTo>
                    <a:pt x="498792" y="472122"/>
                  </a:lnTo>
                  <a:lnTo>
                    <a:pt x="498792" y="470852"/>
                  </a:lnTo>
                  <a:close/>
                </a:path>
                <a:path w="2962275" h="518160">
                  <a:moveTo>
                    <a:pt x="847089" y="452120"/>
                  </a:moveTo>
                  <a:lnTo>
                    <a:pt x="480060" y="452120"/>
                  </a:lnTo>
                  <a:lnTo>
                    <a:pt x="480060" y="470852"/>
                  </a:lnTo>
                  <a:lnTo>
                    <a:pt x="847089" y="470852"/>
                  </a:lnTo>
                  <a:lnTo>
                    <a:pt x="847089" y="452120"/>
                  </a:lnTo>
                  <a:close/>
                </a:path>
                <a:path w="2962275" h="518160">
                  <a:moveTo>
                    <a:pt x="965835" y="395287"/>
                  </a:moveTo>
                  <a:lnTo>
                    <a:pt x="889635" y="433387"/>
                  </a:lnTo>
                  <a:lnTo>
                    <a:pt x="965835" y="471487"/>
                  </a:lnTo>
                  <a:lnTo>
                    <a:pt x="965835" y="444500"/>
                  </a:lnTo>
                  <a:lnTo>
                    <a:pt x="2955925" y="444500"/>
                  </a:lnTo>
                  <a:lnTo>
                    <a:pt x="2955925" y="422275"/>
                  </a:lnTo>
                  <a:lnTo>
                    <a:pt x="965835" y="422275"/>
                  </a:lnTo>
                  <a:lnTo>
                    <a:pt x="965835" y="395287"/>
                  </a:lnTo>
                  <a:close/>
                </a:path>
                <a:path w="2962275" h="518160">
                  <a:moveTo>
                    <a:pt x="2885757" y="70485"/>
                  </a:moveTo>
                  <a:lnTo>
                    <a:pt x="2885757" y="97472"/>
                  </a:lnTo>
                  <a:lnTo>
                    <a:pt x="889635" y="97472"/>
                  </a:lnTo>
                  <a:lnTo>
                    <a:pt x="889635" y="119697"/>
                  </a:lnTo>
                  <a:lnTo>
                    <a:pt x="2885757" y="119697"/>
                  </a:lnTo>
                  <a:lnTo>
                    <a:pt x="2885757" y="146685"/>
                  </a:lnTo>
                  <a:lnTo>
                    <a:pt x="2939415" y="119697"/>
                  </a:lnTo>
                  <a:lnTo>
                    <a:pt x="2961957" y="108585"/>
                  </a:lnTo>
                  <a:lnTo>
                    <a:pt x="2885757" y="704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67860" y="3376294"/>
              <a:ext cx="633730" cy="800735"/>
            </a:xfrm>
            <a:custGeom>
              <a:avLst/>
              <a:gdLst/>
              <a:ahLst/>
              <a:cxnLst/>
              <a:rect l="l" t="t" r="r" b="b"/>
              <a:pathLst>
                <a:path w="633729" h="800735">
                  <a:moveTo>
                    <a:pt x="592137" y="764857"/>
                  </a:moveTo>
                  <a:lnTo>
                    <a:pt x="43179" y="764857"/>
                  </a:lnTo>
                  <a:lnTo>
                    <a:pt x="43179" y="777239"/>
                  </a:lnTo>
                  <a:lnTo>
                    <a:pt x="45085" y="786447"/>
                  </a:lnTo>
                  <a:lnTo>
                    <a:pt x="50164" y="794067"/>
                  </a:lnTo>
                  <a:lnTo>
                    <a:pt x="57467" y="798829"/>
                  </a:lnTo>
                  <a:lnTo>
                    <a:pt x="66675" y="800734"/>
                  </a:lnTo>
                  <a:lnTo>
                    <a:pt x="568642" y="800734"/>
                  </a:lnTo>
                  <a:lnTo>
                    <a:pt x="577850" y="798829"/>
                  </a:lnTo>
                  <a:lnTo>
                    <a:pt x="585152" y="794067"/>
                  </a:lnTo>
                  <a:lnTo>
                    <a:pt x="590232" y="786447"/>
                  </a:lnTo>
                  <a:lnTo>
                    <a:pt x="592137" y="777239"/>
                  </a:lnTo>
                  <a:lnTo>
                    <a:pt x="592137" y="764857"/>
                  </a:lnTo>
                  <a:close/>
                </a:path>
                <a:path w="633729" h="800735">
                  <a:moveTo>
                    <a:pt x="268287" y="506729"/>
                  </a:moveTo>
                  <a:lnTo>
                    <a:pt x="138429" y="506729"/>
                  </a:lnTo>
                  <a:lnTo>
                    <a:pt x="129222" y="508634"/>
                  </a:lnTo>
                  <a:lnTo>
                    <a:pt x="121602" y="513714"/>
                  </a:lnTo>
                  <a:lnTo>
                    <a:pt x="116522" y="521017"/>
                  </a:lnTo>
                  <a:lnTo>
                    <a:pt x="114935" y="530542"/>
                  </a:lnTo>
                  <a:lnTo>
                    <a:pt x="114935" y="764857"/>
                  </a:lnTo>
                  <a:lnTo>
                    <a:pt x="520382" y="764857"/>
                  </a:lnTo>
                  <a:lnTo>
                    <a:pt x="520382" y="705802"/>
                  </a:lnTo>
                  <a:lnTo>
                    <a:pt x="304164" y="705802"/>
                  </a:lnTo>
                  <a:lnTo>
                    <a:pt x="289242" y="699134"/>
                  </a:lnTo>
                  <a:lnTo>
                    <a:pt x="254952" y="699134"/>
                  </a:lnTo>
                  <a:lnTo>
                    <a:pt x="202247" y="646429"/>
                  </a:lnTo>
                  <a:lnTo>
                    <a:pt x="254952" y="593407"/>
                  </a:lnTo>
                  <a:lnTo>
                    <a:pt x="268287" y="593407"/>
                  </a:lnTo>
                  <a:lnTo>
                    <a:pt x="268287" y="506729"/>
                  </a:lnTo>
                  <a:close/>
                </a:path>
                <a:path w="633729" h="800735">
                  <a:moveTo>
                    <a:pt x="207317" y="246062"/>
                  </a:moveTo>
                  <a:lnTo>
                    <a:pt x="168592" y="246062"/>
                  </a:lnTo>
                  <a:lnTo>
                    <a:pt x="174625" y="274002"/>
                  </a:lnTo>
                  <a:lnTo>
                    <a:pt x="186372" y="300037"/>
                  </a:lnTo>
                  <a:lnTo>
                    <a:pt x="202564" y="323214"/>
                  </a:lnTo>
                  <a:lnTo>
                    <a:pt x="223202" y="342899"/>
                  </a:lnTo>
                  <a:lnTo>
                    <a:pt x="223202" y="370204"/>
                  </a:lnTo>
                  <a:lnTo>
                    <a:pt x="221297" y="374014"/>
                  </a:lnTo>
                  <a:lnTo>
                    <a:pt x="217487" y="374967"/>
                  </a:lnTo>
                  <a:lnTo>
                    <a:pt x="108267" y="419734"/>
                  </a:lnTo>
                  <a:lnTo>
                    <a:pt x="51752" y="455929"/>
                  </a:lnTo>
                  <a:lnTo>
                    <a:pt x="26035" y="487044"/>
                  </a:lnTo>
                  <a:lnTo>
                    <a:pt x="15875" y="525779"/>
                  </a:lnTo>
                  <a:lnTo>
                    <a:pt x="0" y="668972"/>
                  </a:lnTo>
                  <a:lnTo>
                    <a:pt x="0" y="684212"/>
                  </a:lnTo>
                  <a:lnTo>
                    <a:pt x="23494" y="721677"/>
                  </a:lnTo>
                  <a:lnTo>
                    <a:pt x="57785" y="740092"/>
                  </a:lnTo>
                  <a:lnTo>
                    <a:pt x="69532" y="745172"/>
                  </a:lnTo>
                  <a:lnTo>
                    <a:pt x="95885" y="745172"/>
                  </a:lnTo>
                  <a:lnTo>
                    <a:pt x="95885" y="715962"/>
                  </a:lnTo>
                  <a:lnTo>
                    <a:pt x="82867" y="710882"/>
                  </a:lnTo>
                  <a:lnTo>
                    <a:pt x="69850" y="705167"/>
                  </a:lnTo>
                  <a:lnTo>
                    <a:pt x="57467" y="698817"/>
                  </a:lnTo>
                  <a:lnTo>
                    <a:pt x="45085" y="691514"/>
                  </a:lnTo>
                  <a:lnTo>
                    <a:pt x="39369" y="687704"/>
                  </a:lnTo>
                  <a:lnTo>
                    <a:pt x="36829" y="681037"/>
                  </a:lnTo>
                  <a:lnTo>
                    <a:pt x="37782" y="674687"/>
                  </a:lnTo>
                  <a:lnTo>
                    <a:pt x="53657" y="529589"/>
                  </a:lnTo>
                  <a:lnTo>
                    <a:pt x="75247" y="485139"/>
                  </a:lnTo>
                  <a:lnTo>
                    <a:pt x="126364" y="453072"/>
                  </a:lnTo>
                  <a:lnTo>
                    <a:pt x="183514" y="429577"/>
                  </a:lnTo>
                  <a:lnTo>
                    <a:pt x="198754" y="424814"/>
                  </a:lnTo>
                  <a:lnTo>
                    <a:pt x="534669" y="424814"/>
                  </a:lnTo>
                  <a:lnTo>
                    <a:pt x="512924" y="414654"/>
                  </a:lnTo>
                  <a:lnTo>
                    <a:pt x="316229" y="414654"/>
                  </a:lnTo>
                  <a:lnTo>
                    <a:pt x="297814" y="413702"/>
                  </a:lnTo>
                  <a:lnTo>
                    <a:pt x="279082" y="411797"/>
                  </a:lnTo>
                  <a:lnTo>
                    <a:pt x="260350" y="408622"/>
                  </a:lnTo>
                  <a:lnTo>
                    <a:pt x="241935" y="404177"/>
                  </a:lnTo>
                  <a:lnTo>
                    <a:pt x="249554" y="396874"/>
                  </a:lnTo>
                  <a:lnTo>
                    <a:pt x="255587" y="387667"/>
                  </a:lnTo>
                  <a:lnTo>
                    <a:pt x="259397" y="377507"/>
                  </a:lnTo>
                  <a:lnTo>
                    <a:pt x="260667" y="366394"/>
                  </a:lnTo>
                  <a:lnTo>
                    <a:pt x="260667" y="365442"/>
                  </a:lnTo>
                  <a:lnTo>
                    <a:pt x="391477" y="365442"/>
                  </a:lnTo>
                  <a:lnTo>
                    <a:pt x="391477" y="339089"/>
                  </a:lnTo>
                  <a:lnTo>
                    <a:pt x="317182" y="339089"/>
                  </a:lnTo>
                  <a:lnTo>
                    <a:pt x="275272" y="331152"/>
                  </a:lnTo>
                  <a:lnTo>
                    <a:pt x="240347" y="309244"/>
                  </a:lnTo>
                  <a:lnTo>
                    <a:pt x="215582" y="275907"/>
                  </a:lnTo>
                  <a:lnTo>
                    <a:pt x="207317" y="246062"/>
                  </a:lnTo>
                  <a:close/>
                </a:path>
                <a:path w="633729" h="800735">
                  <a:moveTo>
                    <a:pt x="534669" y="424814"/>
                  </a:moveTo>
                  <a:lnTo>
                    <a:pt x="436879" y="424814"/>
                  </a:lnTo>
                  <a:lnTo>
                    <a:pt x="450850" y="429577"/>
                  </a:lnTo>
                  <a:lnTo>
                    <a:pt x="508000" y="453072"/>
                  </a:lnTo>
                  <a:lnTo>
                    <a:pt x="559117" y="485139"/>
                  </a:lnTo>
                  <a:lnTo>
                    <a:pt x="579754" y="525779"/>
                  </a:lnTo>
                  <a:lnTo>
                    <a:pt x="596900" y="673734"/>
                  </a:lnTo>
                  <a:lnTo>
                    <a:pt x="564514" y="704532"/>
                  </a:lnTo>
                  <a:lnTo>
                    <a:pt x="538479" y="715009"/>
                  </a:lnTo>
                  <a:lnTo>
                    <a:pt x="538479" y="745172"/>
                  </a:lnTo>
                  <a:lnTo>
                    <a:pt x="563879" y="745172"/>
                  </a:lnTo>
                  <a:lnTo>
                    <a:pt x="575627" y="740092"/>
                  </a:lnTo>
                  <a:lnTo>
                    <a:pt x="609917" y="721677"/>
                  </a:lnTo>
                  <a:lnTo>
                    <a:pt x="633412" y="684212"/>
                  </a:lnTo>
                  <a:lnTo>
                    <a:pt x="633412" y="668972"/>
                  </a:lnTo>
                  <a:lnTo>
                    <a:pt x="618489" y="527684"/>
                  </a:lnTo>
                  <a:lnTo>
                    <a:pt x="608647" y="487997"/>
                  </a:lnTo>
                  <a:lnTo>
                    <a:pt x="583564" y="456882"/>
                  </a:lnTo>
                  <a:lnTo>
                    <a:pt x="534669" y="424814"/>
                  </a:lnTo>
                  <a:close/>
                </a:path>
                <a:path w="633729" h="800735">
                  <a:moveTo>
                    <a:pt x="432117" y="506729"/>
                  </a:moveTo>
                  <a:lnTo>
                    <a:pt x="348297" y="506729"/>
                  </a:lnTo>
                  <a:lnTo>
                    <a:pt x="348297" y="599122"/>
                  </a:lnTo>
                  <a:lnTo>
                    <a:pt x="304164" y="705802"/>
                  </a:lnTo>
                  <a:lnTo>
                    <a:pt x="520382" y="705802"/>
                  </a:lnTo>
                  <a:lnTo>
                    <a:pt x="520382" y="700087"/>
                  </a:lnTo>
                  <a:lnTo>
                    <a:pt x="379412" y="700087"/>
                  </a:lnTo>
                  <a:lnTo>
                    <a:pt x="366077" y="686752"/>
                  </a:lnTo>
                  <a:lnTo>
                    <a:pt x="405764" y="647382"/>
                  </a:lnTo>
                  <a:lnTo>
                    <a:pt x="366077" y="607694"/>
                  </a:lnTo>
                  <a:lnTo>
                    <a:pt x="379412" y="594359"/>
                  </a:lnTo>
                  <a:lnTo>
                    <a:pt x="432117" y="594359"/>
                  </a:lnTo>
                  <a:lnTo>
                    <a:pt x="432117" y="506729"/>
                  </a:lnTo>
                  <a:close/>
                </a:path>
                <a:path w="633729" h="800735">
                  <a:moveTo>
                    <a:pt x="496887" y="506729"/>
                  </a:moveTo>
                  <a:lnTo>
                    <a:pt x="432117" y="506729"/>
                  </a:lnTo>
                  <a:lnTo>
                    <a:pt x="432117" y="647382"/>
                  </a:lnTo>
                  <a:lnTo>
                    <a:pt x="379412" y="700087"/>
                  </a:lnTo>
                  <a:lnTo>
                    <a:pt x="520382" y="700087"/>
                  </a:lnTo>
                  <a:lnTo>
                    <a:pt x="520382" y="530542"/>
                  </a:lnTo>
                  <a:lnTo>
                    <a:pt x="518794" y="521017"/>
                  </a:lnTo>
                  <a:lnTo>
                    <a:pt x="513714" y="513714"/>
                  </a:lnTo>
                  <a:lnTo>
                    <a:pt x="506094" y="508634"/>
                  </a:lnTo>
                  <a:lnTo>
                    <a:pt x="496887" y="506729"/>
                  </a:lnTo>
                  <a:close/>
                </a:path>
                <a:path w="633729" h="800735">
                  <a:moveTo>
                    <a:pt x="348297" y="506729"/>
                  </a:moveTo>
                  <a:lnTo>
                    <a:pt x="268287" y="506729"/>
                  </a:lnTo>
                  <a:lnTo>
                    <a:pt x="268287" y="606742"/>
                  </a:lnTo>
                  <a:lnTo>
                    <a:pt x="228600" y="646429"/>
                  </a:lnTo>
                  <a:lnTo>
                    <a:pt x="268287" y="685799"/>
                  </a:lnTo>
                  <a:lnTo>
                    <a:pt x="254952" y="699134"/>
                  </a:lnTo>
                  <a:lnTo>
                    <a:pt x="289242" y="699134"/>
                  </a:lnTo>
                  <a:lnTo>
                    <a:pt x="287019" y="698182"/>
                  </a:lnTo>
                  <a:lnTo>
                    <a:pt x="330517" y="593407"/>
                  </a:lnTo>
                  <a:lnTo>
                    <a:pt x="331469" y="591502"/>
                  </a:lnTo>
                  <a:lnTo>
                    <a:pt x="348297" y="591502"/>
                  </a:lnTo>
                  <a:lnTo>
                    <a:pt x="348297" y="506729"/>
                  </a:lnTo>
                  <a:close/>
                </a:path>
                <a:path w="633729" h="800735">
                  <a:moveTo>
                    <a:pt x="432117" y="594359"/>
                  </a:moveTo>
                  <a:lnTo>
                    <a:pt x="379412" y="594359"/>
                  </a:lnTo>
                  <a:lnTo>
                    <a:pt x="432117" y="647382"/>
                  </a:lnTo>
                  <a:lnTo>
                    <a:pt x="432117" y="594359"/>
                  </a:lnTo>
                  <a:close/>
                </a:path>
                <a:path w="633729" h="800735">
                  <a:moveTo>
                    <a:pt x="268287" y="593407"/>
                  </a:moveTo>
                  <a:lnTo>
                    <a:pt x="254952" y="593407"/>
                  </a:lnTo>
                  <a:lnTo>
                    <a:pt x="268287" y="606742"/>
                  </a:lnTo>
                  <a:lnTo>
                    <a:pt x="268287" y="593407"/>
                  </a:lnTo>
                  <a:close/>
                </a:path>
                <a:path w="633729" h="800735">
                  <a:moveTo>
                    <a:pt x="348297" y="591502"/>
                  </a:moveTo>
                  <a:lnTo>
                    <a:pt x="331469" y="591502"/>
                  </a:lnTo>
                  <a:lnTo>
                    <a:pt x="348297" y="599122"/>
                  </a:lnTo>
                  <a:lnTo>
                    <a:pt x="348297" y="591502"/>
                  </a:lnTo>
                  <a:close/>
                </a:path>
                <a:path w="633729" h="800735">
                  <a:moveTo>
                    <a:pt x="436879" y="424814"/>
                  </a:moveTo>
                  <a:lnTo>
                    <a:pt x="198754" y="424814"/>
                  </a:lnTo>
                  <a:lnTo>
                    <a:pt x="221932" y="436244"/>
                  </a:lnTo>
                  <a:lnTo>
                    <a:pt x="250189" y="444817"/>
                  </a:lnTo>
                  <a:lnTo>
                    <a:pt x="282257" y="450214"/>
                  </a:lnTo>
                  <a:lnTo>
                    <a:pt x="317182" y="452119"/>
                  </a:lnTo>
                  <a:lnTo>
                    <a:pt x="352107" y="450214"/>
                  </a:lnTo>
                  <a:lnTo>
                    <a:pt x="384492" y="444817"/>
                  </a:lnTo>
                  <a:lnTo>
                    <a:pt x="412750" y="436244"/>
                  </a:lnTo>
                  <a:lnTo>
                    <a:pt x="436879" y="424814"/>
                  </a:lnTo>
                  <a:close/>
                </a:path>
                <a:path w="633729" h="800735">
                  <a:moveTo>
                    <a:pt x="430212" y="54292"/>
                  </a:moveTo>
                  <a:lnTo>
                    <a:pt x="430212" y="226059"/>
                  </a:lnTo>
                  <a:lnTo>
                    <a:pt x="421322" y="269874"/>
                  </a:lnTo>
                  <a:lnTo>
                    <a:pt x="396875" y="306069"/>
                  </a:lnTo>
                  <a:lnTo>
                    <a:pt x="391477" y="309562"/>
                  </a:lnTo>
                  <a:lnTo>
                    <a:pt x="391477" y="404177"/>
                  </a:lnTo>
                  <a:lnTo>
                    <a:pt x="373062" y="409257"/>
                  </a:lnTo>
                  <a:lnTo>
                    <a:pt x="354329" y="412432"/>
                  </a:lnTo>
                  <a:lnTo>
                    <a:pt x="335279" y="414337"/>
                  </a:lnTo>
                  <a:lnTo>
                    <a:pt x="316229" y="414654"/>
                  </a:lnTo>
                  <a:lnTo>
                    <a:pt x="512924" y="414654"/>
                  </a:lnTo>
                  <a:lnTo>
                    <a:pt x="495935" y="406717"/>
                  </a:lnTo>
                  <a:lnTo>
                    <a:pt x="464185" y="394652"/>
                  </a:lnTo>
                  <a:lnTo>
                    <a:pt x="417829" y="375919"/>
                  </a:lnTo>
                  <a:lnTo>
                    <a:pt x="414019" y="374014"/>
                  </a:lnTo>
                  <a:lnTo>
                    <a:pt x="412114" y="371157"/>
                  </a:lnTo>
                  <a:lnTo>
                    <a:pt x="412114" y="344804"/>
                  </a:lnTo>
                  <a:lnTo>
                    <a:pt x="417829" y="339089"/>
                  </a:lnTo>
                  <a:lnTo>
                    <a:pt x="436244" y="320992"/>
                  </a:lnTo>
                  <a:lnTo>
                    <a:pt x="454025" y="292734"/>
                  </a:lnTo>
                  <a:lnTo>
                    <a:pt x="464819" y="260984"/>
                  </a:lnTo>
                  <a:lnTo>
                    <a:pt x="468629" y="227012"/>
                  </a:lnTo>
                  <a:lnTo>
                    <a:pt x="468629" y="193039"/>
                  </a:lnTo>
                  <a:lnTo>
                    <a:pt x="485775" y="193039"/>
                  </a:lnTo>
                  <a:lnTo>
                    <a:pt x="471487" y="151764"/>
                  </a:lnTo>
                  <a:lnTo>
                    <a:pt x="467677" y="138429"/>
                  </a:lnTo>
                  <a:lnTo>
                    <a:pt x="456882" y="94614"/>
                  </a:lnTo>
                  <a:lnTo>
                    <a:pt x="430212" y="54292"/>
                  </a:lnTo>
                  <a:close/>
                </a:path>
                <a:path w="633729" h="800735">
                  <a:moveTo>
                    <a:pt x="391477" y="365442"/>
                  </a:moveTo>
                  <a:lnTo>
                    <a:pt x="373697" y="365442"/>
                  </a:lnTo>
                  <a:lnTo>
                    <a:pt x="373697" y="366394"/>
                  </a:lnTo>
                  <a:lnTo>
                    <a:pt x="374650" y="374014"/>
                  </a:lnTo>
                  <a:lnTo>
                    <a:pt x="374650" y="375919"/>
                  </a:lnTo>
                  <a:lnTo>
                    <a:pt x="378460" y="387032"/>
                  </a:lnTo>
                  <a:lnTo>
                    <a:pt x="383857" y="396239"/>
                  </a:lnTo>
                  <a:lnTo>
                    <a:pt x="391477" y="404177"/>
                  </a:lnTo>
                  <a:lnTo>
                    <a:pt x="391477" y="365442"/>
                  </a:lnTo>
                  <a:close/>
                </a:path>
                <a:path w="633729" h="800735">
                  <a:moveTo>
                    <a:pt x="373697" y="365442"/>
                  </a:moveTo>
                  <a:lnTo>
                    <a:pt x="260667" y="365442"/>
                  </a:lnTo>
                  <a:lnTo>
                    <a:pt x="288289" y="374014"/>
                  </a:lnTo>
                  <a:lnTo>
                    <a:pt x="317182" y="376872"/>
                  </a:lnTo>
                  <a:lnTo>
                    <a:pt x="346075" y="374014"/>
                  </a:lnTo>
                  <a:lnTo>
                    <a:pt x="373697" y="365442"/>
                  </a:lnTo>
                  <a:close/>
                </a:path>
                <a:path w="633729" h="800735">
                  <a:moveTo>
                    <a:pt x="391477" y="309562"/>
                  </a:moveTo>
                  <a:lnTo>
                    <a:pt x="360997" y="330199"/>
                  </a:lnTo>
                  <a:lnTo>
                    <a:pt x="317182" y="339089"/>
                  </a:lnTo>
                  <a:lnTo>
                    <a:pt x="391477" y="339089"/>
                  </a:lnTo>
                  <a:lnTo>
                    <a:pt x="391477" y="309562"/>
                  </a:lnTo>
                  <a:close/>
                </a:path>
                <a:path w="633729" h="800735">
                  <a:moveTo>
                    <a:pt x="316229" y="0"/>
                  </a:moveTo>
                  <a:lnTo>
                    <a:pt x="273367" y="6667"/>
                  </a:lnTo>
                  <a:lnTo>
                    <a:pt x="235267" y="25400"/>
                  </a:lnTo>
                  <a:lnTo>
                    <a:pt x="203517" y="54292"/>
                  </a:lnTo>
                  <a:lnTo>
                    <a:pt x="180022" y="91439"/>
                  </a:lnTo>
                  <a:lnTo>
                    <a:pt x="166687" y="134619"/>
                  </a:lnTo>
                  <a:lnTo>
                    <a:pt x="166687" y="157479"/>
                  </a:lnTo>
                  <a:lnTo>
                    <a:pt x="165735" y="172719"/>
                  </a:lnTo>
                  <a:lnTo>
                    <a:pt x="163512" y="187642"/>
                  </a:lnTo>
                  <a:lnTo>
                    <a:pt x="159702" y="202247"/>
                  </a:lnTo>
                  <a:lnTo>
                    <a:pt x="154304" y="216852"/>
                  </a:lnTo>
                  <a:lnTo>
                    <a:pt x="138429" y="254317"/>
                  </a:lnTo>
                  <a:lnTo>
                    <a:pt x="140335" y="253999"/>
                  </a:lnTo>
                  <a:lnTo>
                    <a:pt x="146367" y="252412"/>
                  </a:lnTo>
                  <a:lnTo>
                    <a:pt x="155892" y="249554"/>
                  </a:lnTo>
                  <a:lnTo>
                    <a:pt x="168592" y="246062"/>
                  </a:lnTo>
                  <a:lnTo>
                    <a:pt x="207317" y="246062"/>
                  </a:lnTo>
                  <a:lnTo>
                    <a:pt x="204152" y="234632"/>
                  </a:lnTo>
                  <a:lnTo>
                    <a:pt x="245427" y="219709"/>
                  </a:lnTo>
                  <a:lnTo>
                    <a:pt x="289560" y="200977"/>
                  </a:lnTo>
                  <a:lnTo>
                    <a:pt x="332739" y="178434"/>
                  </a:lnTo>
                  <a:lnTo>
                    <a:pt x="371475" y="152400"/>
                  </a:lnTo>
                  <a:lnTo>
                    <a:pt x="401954" y="122554"/>
                  </a:lnTo>
                  <a:lnTo>
                    <a:pt x="430212" y="122554"/>
                  </a:lnTo>
                  <a:lnTo>
                    <a:pt x="430212" y="54292"/>
                  </a:lnTo>
                  <a:lnTo>
                    <a:pt x="413702" y="37464"/>
                  </a:lnTo>
                  <a:lnTo>
                    <a:pt x="394335" y="24447"/>
                  </a:lnTo>
                  <a:lnTo>
                    <a:pt x="362267" y="24447"/>
                  </a:lnTo>
                  <a:lnTo>
                    <a:pt x="353060" y="11429"/>
                  </a:lnTo>
                  <a:lnTo>
                    <a:pt x="316229" y="0"/>
                  </a:lnTo>
                  <a:close/>
                </a:path>
                <a:path w="633729" h="800735">
                  <a:moveTo>
                    <a:pt x="485775" y="193039"/>
                  </a:moveTo>
                  <a:lnTo>
                    <a:pt x="468629" y="193039"/>
                  </a:lnTo>
                  <a:lnTo>
                    <a:pt x="474344" y="196850"/>
                  </a:lnTo>
                  <a:lnTo>
                    <a:pt x="487679" y="198754"/>
                  </a:lnTo>
                  <a:lnTo>
                    <a:pt x="485775" y="193039"/>
                  </a:lnTo>
                  <a:close/>
                </a:path>
                <a:path w="633729" h="800735">
                  <a:moveTo>
                    <a:pt x="430212" y="122554"/>
                  </a:moveTo>
                  <a:lnTo>
                    <a:pt x="401954" y="122554"/>
                  </a:lnTo>
                  <a:lnTo>
                    <a:pt x="408304" y="132079"/>
                  </a:lnTo>
                  <a:lnTo>
                    <a:pt x="415289" y="141604"/>
                  </a:lnTo>
                  <a:lnTo>
                    <a:pt x="422592" y="151129"/>
                  </a:lnTo>
                  <a:lnTo>
                    <a:pt x="430212" y="160019"/>
                  </a:lnTo>
                  <a:lnTo>
                    <a:pt x="430212" y="122554"/>
                  </a:lnTo>
                  <a:close/>
                </a:path>
                <a:path w="633729" h="800735">
                  <a:moveTo>
                    <a:pt x="379412" y="14922"/>
                  </a:moveTo>
                  <a:lnTo>
                    <a:pt x="374650" y="14922"/>
                  </a:lnTo>
                  <a:lnTo>
                    <a:pt x="370839" y="17779"/>
                  </a:lnTo>
                  <a:lnTo>
                    <a:pt x="362267" y="24447"/>
                  </a:lnTo>
                  <a:lnTo>
                    <a:pt x="394335" y="24447"/>
                  </a:lnTo>
                  <a:lnTo>
                    <a:pt x="383222" y="16827"/>
                  </a:lnTo>
                  <a:lnTo>
                    <a:pt x="379412" y="1492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36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24707" y="593725"/>
            <a:ext cx="85280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45"/>
              </a:lnSpc>
            </a:pPr>
            <a:r>
              <a:rPr sz="1100" spc="80" dirty="0">
                <a:latin typeface="Calibri"/>
                <a:cs typeface="Calibri"/>
              </a:rPr>
              <a:t>Πίνακας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ARP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46170" y="0"/>
            <a:ext cx="8425815" cy="6879590"/>
            <a:chOff x="3646170" y="0"/>
            <a:chExt cx="8425815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829935" y="1783080"/>
              <a:ext cx="2140585" cy="3239135"/>
            </a:xfrm>
            <a:custGeom>
              <a:avLst/>
              <a:gdLst/>
              <a:ahLst/>
              <a:cxnLst/>
              <a:rect l="l" t="t" r="r" b="b"/>
              <a:pathLst>
                <a:path w="2140584" h="3239135">
                  <a:moveTo>
                    <a:pt x="109854" y="3091497"/>
                  </a:moveTo>
                  <a:lnTo>
                    <a:pt x="33654" y="3129597"/>
                  </a:lnTo>
                  <a:lnTo>
                    <a:pt x="109854" y="3167697"/>
                  </a:lnTo>
                  <a:lnTo>
                    <a:pt x="109854" y="3140392"/>
                  </a:lnTo>
                  <a:lnTo>
                    <a:pt x="1142999" y="3140392"/>
                  </a:lnTo>
                  <a:lnTo>
                    <a:pt x="1142999" y="3118167"/>
                  </a:lnTo>
                  <a:lnTo>
                    <a:pt x="109854" y="3118167"/>
                  </a:lnTo>
                  <a:lnTo>
                    <a:pt x="109854" y="3091497"/>
                  </a:lnTo>
                  <a:close/>
                </a:path>
                <a:path w="2140584" h="3239135">
                  <a:moveTo>
                    <a:pt x="1641474" y="2711132"/>
                  </a:moveTo>
                  <a:lnTo>
                    <a:pt x="1550035" y="2734627"/>
                  </a:lnTo>
                  <a:lnTo>
                    <a:pt x="1510664" y="2761932"/>
                  </a:lnTo>
                  <a:lnTo>
                    <a:pt x="1478914" y="2797175"/>
                  </a:lnTo>
                  <a:lnTo>
                    <a:pt x="1455737" y="2839402"/>
                  </a:lnTo>
                  <a:lnTo>
                    <a:pt x="1443037" y="2886392"/>
                  </a:lnTo>
                  <a:lnTo>
                    <a:pt x="1403667" y="2892107"/>
                  </a:lnTo>
                  <a:lnTo>
                    <a:pt x="1367472" y="2906077"/>
                  </a:lnTo>
                  <a:lnTo>
                    <a:pt x="1335405" y="2927667"/>
                  </a:lnTo>
                  <a:lnTo>
                    <a:pt x="1308417" y="2956242"/>
                  </a:lnTo>
                  <a:lnTo>
                    <a:pt x="1285874" y="2998470"/>
                  </a:lnTo>
                  <a:lnTo>
                    <a:pt x="1275470" y="3043872"/>
                  </a:lnTo>
                  <a:lnTo>
                    <a:pt x="1275461" y="3046412"/>
                  </a:lnTo>
                  <a:lnTo>
                    <a:pt x="1276667" y="3088005"/>
                  </a:lnTo>
                  <a:lnTo>
                    <a:pt x="1290319" y="3136900"/>
                  </a:lnTo>
                  <a:lnTo>
                    <a:pt x="1316037" y="3176905"/>
                  </a:lnTo>
                  <a:lnTo>
                    <a:pt x="1350644" y="3208020"/>
                  </a:lnTo>
                  <a:lnTo>
                    <a:pt x="1391919" y="3228657"/>
                  </a:lnTo>
                  <a:lnTo>
                    <a:pt x="1438274" y="3237865"/>
                  </a:lnTo>
                  <a:lnTo>
                    <a:pt x="1897380" y="3238817"/>
                  </a:lnTo>
                  <a:lnTo>
                    <a:pt x="1997392" y="3238817"/>
                  </a:lnTo>
                  <a:lnTo>
                    <a:pt x="2043430" y="3230245"/>
                  </a:lnTo>
                  <a:lnTo>
                    <a:pt x="2061835" y="3220085"/>
                  </a:lnTo>
                  <a:lnTo>
                    <a:pt x="1897380" y="3220085"/>
                  </a:lnTo>
                  <a:lnTo>
                    <a:pt x="1439227" y="3219132"/>
                  </a:lnTo>
                  <a:lnTo>
                    <a:pt x="1398269" y="3210560"/>
                  </a:lnTo>
                  <a:lnTo>
                    <a:pt x="1361439" y="3192145"/>
                  </a:lnTo>
                  <a:lnTo>
                    <a:pt x="1330642" y="3164840"/>
                  </a:lnTo>
                  <a:lnTo>
                    <a:pt x="1308417" y="3129597"/>
                  </a:lnTo>
                  <a:lnTo>
                    <a:pt x="1295717" y="3088640"/>
                  </a:lnTo>
                  <a:lnTo>
                    <a:pt x="1293812" y="3046412"/>
                  </a:lnTo>
                  <a:lnTo>
                    <a:pt x="1303337" y="3005137"/>
                  </a:lnTo>
                  <a:lnTo>
                    <a:pt x="1323339" y="2967355"/>
                  </a:lnTo>
                  <a:lnTo>
                    <a:pt x="1376680" y="2922905"/>
                  </a:lnTo>
                  <a:lnTo>
                    <a:pt x="1443989" y="2905125"/>
                  </a:lnTo>
                  <a:lnTo>
                    <a:pt x="1459864" y="2904172"/>
                  </a:lnTo>
                  <a:lnTo>
                    <a:pt x="1461769" y="2889250"/>
                  </a:lnTo>
                  <a:lnTo>
                    <a:pt x="1473517" y="2846387"/>
                  </a:lnTo>
                  <a:lnTo>
                    <a:pt x="1494472" y="2808287"/>
                  </a:lnTo>
                  <a:lnTo>
                    <a:pt x="1523364" y="2776220"/>
                  </a:lnTo>
                  <a:lnTo>
                    <a:pt x="1558924" y="2751137"/>
                  </a:lnTo>
                  <a:lnTo>
                    <a:pt x="1600199" y="2734627"/>
                  </a:lnTo>
                  <a:lnTo>
                    <a:pt x="1641474" y="2730182"/>
                  </a:lnTo>
                  <a:lnTo>
                    <a:pt x="1722437" y="2730182"/>
                  </a:lnTo>
                  <a:lnTo>
                    <a:pt x="1691005" y="2717482"/>
                  </a:lnTo>
                  <a:lnTo>
                    <a:pt x="1641474" y="2711132"/>
                  </a:lnTo>
                  <a:close/>
                </a:path>
                <a:path w="2140584" h="3239135">
                  <a:moveTo>
                    <a:pt x="2121535" y="3023235"/>
                  </a:moveTo>
                  <a:lnTo>
                    <a:pt x="2121452" y="3099752"/>
                  </a:lnTo>
                  <a:lnTo>
                    <a:pt x="2109469" y="3145790"/>
                  </a:lnTo>
                  <a:lnTo>
                    <a:pt x="2082482" y="3183572"/>
                  </a:lnTo>
                  <a:lnTo>
                    <a:pt x="2043747" y="3209607"/>
                  </a:lnTo>
                  <a:lnTo>
                    <a:pt x="1997392" y="3220085"/>
                  </a:lnTo>
                  <a:lnTo>
                    <a:pt x="2061835" y="3220085"/>
                  </a:lnTo>
                  <a:lnTo>
                    <a:pt x="2083117" y="3208337"/>
                  </a:lnTo>
                  <a:lnTo>
                    <a:pt x="2114232" y="3175635"/>
                  </a:lnTo>
                  <a:lnTo>
                    <a:pt x="2133917" y="3134677"/>
                  </a:lnTo>
                  <a:lnTo>
                    <a:pt x="2140267" y="3088640"/>
                  </a:lnTo>
                  <a:lnTo>
                    <a:pt x="2140267" y="3088005"/>
                  </a:lnTo>
                  <a:lnTo>
                    <a:pt x="2129790" y="3036570"/>
                  </a:lnTo>
                  <a:lnTo>
                    <a:pt x="2121535" y="3023235"/>
                  </a:lnTo>
                  <a:close/>
                </a:path>
                <a:path w="2140584" h="3239135">
                  <a:moveTo>
                    <a:pt x="1610677" y="3035300"/>
                  </a:moveTo>
                  <a:lnTo>
                    <a:pt x="1566227" y="3035300"/>
                  </a:lnTo>
                  <a:lnTo>
                    <a:pt x="1580832" y="3081655"/>
                  </a:lnTo>
                  <a:lnTo>
                    <a:pt x="1610994" y="3117532"/>
                  </a:lnTo>
                  <a:lnTo>
                    <a:pt x="1652269" y="3139757"/>
                  </a:lnTo>
                  <a:lnTo>
                    <a:pt x="1700847" y="3144520"/>
                  </a:lnTo>
                  <a:lnTo>
                    <a:pt x="1732597" y="3136900"/>
                  </a:lnTo>
                  <a:lnTo>
                    <a:pt x="1753235" y="3125787"/>
                  </a:lnTo>
                  <a:lnTo>
                    <a:pt x="1688464" y="3125787"/>
                  </a:lnTo>
                  <a:lnTo>
                    <a:pt x="1651635" y="3119120"/>
                  </a:lnTo>
                  <a:lnTo>
                    <a:pt x="1620837" y="3100387"/>
                  </a:lnTo>
                  <a:lnTo>
                    <a:pt x="1597977" y="3072447"/>
                  </a:lnTo>
                  <a:lnTo>
                    <a:pt x="1585912" y="3037205"/>
                  </a:lnTo>
                  <a:lnTo>
                    <a:pt x="1612582" y="3037205"/>
                  </a:lnTo>
                  <a:lnTo>
                    <a:pt x="1610677" y="3035300"/>
                  </a:lnTo>
                  <a:close/>
                </a:path>
                <a:path w="2140584" h="3239135">
                  <a:moveTo>
                    <a:pt x="1783714" y="3064510"/>
                  </a:moveTo>
                  <a:lnTo>
                    <a:pt x="1767522" y="3089592"/>
                  </a:lnTo>
                  <a:lnTo>
                    <a:pt x="1745297" y="3108960"/>
                  </a:lnTo>
                  <a:lnTo>
                    <a:pt x="1718627" y="3121342"/>
                  </a:lnTo>
                  <a:lnTo>
                    <a:pt x="1688464" y="3125787"/>
                  </a:lnTo>
                  <a:lnTo>
                    <a:pt x="1753235" y="3125787"/>
                  </a:lnTo>
                  <a:lnTo>
                    <a:pt x="1760537" y="3121660"/>
                  </a:lnTo>
                  <a:lnTo>
                    <a:pt x="1783714" y="3099752"/>
                  </a:lnTo>
                  <a:lnTo>
                    <a:pt x="1800542" y="3072130"/>
                  </a:lnTo>
                  <a:lnTo>
                    <a:pt x="1783714" y="3064510"/>
                  </a:lnTo>
                  <a:close/>
                </a:path>
                <a:path w="2140584" h="3239135">
                  <a:moveTo>
                    <a:pt x="1923540" y="2820352"/>
                  </a:moveTo>
                  <a:lnTo>
                    <a:pt x="1811972" y="2820352"/>
                  </a:lnTo>
                  <a:lnTo>
                    <a:pt x="1874202" y="2820987"/>
                  </a:lnTo>
                  <a:lnTo>
                    <a:pt x="1931352" y="2846070"/>
                  </a:lnTo>
                  <a:lnTo>
                    <a:pt x="1973262" y="2890837"/>
                  </a:lnTo>
                  <a:lnTo>
                    <a:pt x="1994535" y="2948622"/>
                  </a:lnTo>
                  <a:lnTo>
                    <a:pt x="1996439" y="2961640"/>
                  </a:lnTo>
                  <a:lnTo>
                    <a:pt x="2009457" y="2963545"/>
                  </a:lnTo>
                  <a:lnTo>
                    <a:pt x="2056130" y="2979737"/>
                  </a:lnTo>
                  <a:lnTo>
                    <a:pt x="2092007" y="3010217"/>
                  </a:lnTo>
                  <a:lnTo>
                    <a:pt x="2114867" y="3051492"/>
                  </a:lnTo>
                  <a:lnTo>
                    <a:pt x="2121535" y="3099435"/>
                  </a:lnTo>
                  <a:lnTo>
                    <a:pt x="2121535" y="3023235"/>
                  </a:lnTo>
                  <a:lnTo>
                    <a:pt x="2103119" y="2993707"/>
                  </a:lnTo>
                  <a:lnTo>
                    <a:pt x="2063432" y="2962275"/>
                  </a:lnTo>
                  <a:lnTo>
                    <a:pt x="2014219" y="2945765"/>
                  </a:lnTo>
                  <a:lnTo>
                    <a:pt x="2005330" y="2912110"/>
                  </a:lnTo>
                  <a:lnTo>
                    <a:pt x="1969452" y="2853690"/>
                  </a:lnTo>
                  <a:lnTo>
                    <a:pt x="1923540" y="2820352"/>
                  </a:lnTo>
                  <a:close/>
                </a:path>
                <a:path w="2140584" h="3239135">
                  <a:moveTo>
                    <a:pt x="1612582" y="3037205"/>
                  </a:moveTo>
                  <a:lnTo>
                    <a:pt x="1585912" y="3037205"/>
                  </a:lnTo>
                  <a:lnTo>
                    <a:pt x="1606549" y="3057842"/>
                  </a:lnTo>
                  <a:lnTo>
                    <a:pt x="1619885" y="3044825"/>
                  </a:lnTo>
                  <a:lnTo>
                    <a:pt x="1612582" y="3037205"/>
                  </a:lnTo>
                  <a:close/>
                </a:path>
                <a:path w="2140584" h="3239135">
                  <a:moveTo>
                    <a:pt x="1575752" y="2999422"/>
                  </a:moveTo>
                  <a:lnTo>
                    <a:pt x="1531302" y="3043872"/>
                  </a:lnTo>
                  <a:lnTo>
                    <a:pt x="1544637" y="3056890"/>
                  </a:lnTo>
                  <a:lnTo>
                    <a:pt x="1566227" y="3035300"/>
                  </a:lnTo>
                  <a:lnTo>
                    <a:pt x="1610677" y="3035300"/>
                  </a:lnTo>
                  <a:lnTo>
                    <a:pt x="1575752" y="2999422"/>
                  </a:lnTo>
                  <a:close/>
                </a:path>
                <a:path w="2140584" h="3239135">
                  <a:moveTo>
                    <a:pt x="1769427" y="2985452"/>
                  </a:moveTo>
                  <a:lnTo>
                    <a:pt x="1756410" y="2998470"/>
                  </a:lnTo>
                  <a:lnTo>
                    <a:pt x="1800542" y="3042920"/>
                  </a:lnTo>
                  <a:lnTo>
                    <a:pt x="1834514" y="3008947"/>
                  </a:lnTo>
                  <a:lnTo>
                    <a:pt x="1810067" y="3008947"/>
                  </a:lnTo>
                  <a:lnTo>
                    <a:pt x="1809114" y="3006090"/>
                  </a:lnTo>
                  <a:lnTo>
                    <a:pt x="1790382" y="3006090"/>
                  </a:lnTo>
                  <a:lnTo>
                    <a:pt x="1769427" y="2985452"/>
                  </a:lnTo>
                  <a:close/>
                </a:path>
                <a:path w="2140584" h="3239135">
                  <a:moveTo>
                    <a:pt x="1831657" y="2985452"/>
                  </a:moveTo>
                  <a:lnTo>
                    <a:pt x="1810067" y="3008947"/>
                  </a:lnTo>
                  <a:lnTo>
                    <a:pt x="1834514" y="3008947"/>
                  </a:lnTo>
                  <a:lnTo>
                    <a:pt x="1844674" y="2998470"/>
                  </a:lnTo>
                  <a:lnTo>
                    <a:pt x="1831657" y="2985452"/>
                  </a:lnTo>
                  <a:close/>
                </a:path>
                <a:path w="2140584" h="3239135">
                  <a:moveTo>
                    <a:pt x="1747882" y="2917507"/>
                  </a:moveTo>
                  <a:lnTo>
                    <a:pt x="1688782" y="2917507"/>
                  </a:lnTo>
                  <a:lnTo>
                    <a:pt x="1729105" y="2926080"/>
                  </a:lnTo>
                  <a:lnTo>
                    <a:pt x="1769744" y="2957830"/>
                  </a:lnTo>
                  <a:lnTo>
                    <a:pt x="1790382" y="3006090"/>
                  </a:lnTo>
                  <a:lnTo>
                    <a:pt x="1809114" y="3006090"/>
                  </a:lnTo>
                  <a:lnTo>
                    <a:pt x="1795144" y="2962592"/>
                  </a:lnTo>
                  <a:lnTo>
                    <a:pt x="1764982" y="2926715"/>
                  </a:lnTo>
                  <a:lnTo>
                    <a:pt x="1747882" y="2917507"/>
                  </a:lnTo>
                  <a:close/>
                </a:path>
                <a:path w="2140584" h="3239135">
                  <a:moveTo>
                    <a:pt x="1675447" y="2899727"/>
                  </a:moveTo>
                  <a:lnTo>
                    <a:pt x="1643697" y="2907347"/>
                  </a:lnTo>
                  <a:lnTo>
                    <a:pt x="1615757" y="2922587"/>
                  </a:lnTo>
                  <a:lnTo>
                    <a:pt x="1592580" y="2944495"/>
                  </a:lnTo>
                  <a:lnTo>
                    <a:pt x="1575752" y="2972117"/>
                  </a:lnTo>
                  <a:lnTo>
                    <a:pt x="1592580" y="2979737"/>
                  </a:lnTo>
                  <a:lnTo>
                    <a:pt x="1616074" y="2945765"/>
                  </a:lnTo>
                  <a:lnTo>
                    <a:pt x="1649412" y="2924492"/>
                  </a:lnTo>
                  <a:lnTo>
                    <a:pt x="1688782" y="2917507"/>
                  </a:lnTo>
                  <a:lnTo>
                    <a:pt x="1747882" y="2917507"/>
                  </a:lnTo>
                  <a:lnTo>
                    <a:pt x="1723707" y="2904490"/>
                  </a:lnTo>
                  <a:lnTo>
                    <a:pt x="1675447" y="2899727"/>
                  </a:lnTo>
                  <a:close/>
                </a:path>
                <a:path w="2140584" h="3239135">
                  <a:moveTo>
                    <a:pt x="1722437" y="2730182"/>
                  </a:moveTo>
                  <a:lnTo>
                    <a:pt x="1641474" y="2730182"/>
                  </a:lnTo>
                  <a:lnTo>
                    <a:pt x="1686242" y="2735580"/>
                  </a:lnTo>
                  <a:lnTo>
                    <a:pt x="1727835" y="2752090"/>
                  </a:lnTo>
                  <a:lnTo>
                    <a:pt x="1764030" y="2778125"/>
                  </a:lnTo>
                  <a:lnTo>
                    <a:pt x="1792922" y="2813050"/>
                  </a:lnTo>
                  <a:lnTo>
                    <a:pt x="1799589" y="2823210"/>
                  </a:lnTo>
                  <a:lnTo>
                    <a:pt x="1811972" y="2820352"/>
                  </a:lnTo>
                  <a:lnTo>
                    <a:pt x="1923540" y="2820352"/>
                  </a:lnTo>
                  <a:lnTo>
                    <a:pt x="1919605" y="2817495"/>
                  </a:lnTo>
                  <a:lnTo>
                    <a:pt x="1879282" y="2802890"/>
                  </a:lnTo>
                  <a:lnTo>
                    <a:pt x="1876372" y="2802572"/>
                  </a:lnTo>
                  <a:lnTo>
                    <a:pt x="1809114" y="2802572"/>
                  </a:lnTo>
                  <a:lnTo>
                    <a:pt x="1776412" y="2764472"/>
                  </a:lnTo>
                  <a:lnTo>
                    <a:pt x="1736724" y="2735580"/>
                  </a:lnTo>
                  <a:lnTo>
                    <a:pt x="1722437" y="2730182"/>
                  </a:lnTo>
                  <a:close/>
                </a:path>
                <a:path w="2140584" h="3239135">
                  <a:moveTo>
                    <a:pt x="0" y="2769235"/>
                  </a:moveTo>
                  <a:lnTo>
                    <a:pt x="0" y="2791460"/>
                  </a:lnTo>
                  <a:lnTo>
                    <a:pt x="1364297" y="2794635"/>
                  </a:lnTo>
                  <a:lnTo>
                    <a:pt x="1364297" y="2821622"/>
                  </a:lnTo>
                  <a:lnTo>
                    <a:pt x="1418589" y="2794635"/>
                  </a:lnTo>
                  <a:lnTo>
                    <a:pt x="1376997" y="2794635"/>
                  </a:lnTo>
                  <a:lnTo>
                    <a:pt x="1376997" y="2772410"/>
                  </a:lnTo>
                  <a:lnTo>
                    <a:pt x="1364297" y="2772410"/>
                  </a:lnTo>
                  <a:lnTo>
                    <a:pt x="0" y="2769235"/>
                  </a:lnTo>
                  <a:close/>
                </a:path>
                <a:path w="2140584" h="3239135">
                  <a:moveTo>
                    <a:pt x="1844357" y="2799080"/>
                  </a:moveTo>
                  <a:lnTo>
                    <a:pt x="1809114" y="2802572"/>
                  </a:lnTo>
                  <a:lnTo>
                    <a:pt x="1876372" y="2802572"/>
                  </a:lnTo>
                  <a:lnTo>
                    <a:pt x="1844357" y="2799080"/>
                  </a:lnTo>
                  <a:close/>
                </a:path>
                <a:path w="2140584" h="3239135">
                  <a:moveTo>
                    <a:pt x="1376997" y="2751772"/>
                  </a:moveTo>
                  <a:lnTo>
                    <a:pt x="1376997" y="2794635"/>
                  </a:lnTo>
                  <a:lnTo>
                    <a:pt x="1418589" y="2794635"/>
                  </a:lnTo>
                  <a:lnTo>
                    <a:pt x="1440497" y="2783840"/>
                  </a:lnTo>
                  <a:lnTo>
                    <a:pt x="1376997" y="2751772"/>
                  </a:lnTo>
                  <a:close/>
                </a:path>
                <a:path w="2140584" h="3239135">
                  <a:moveTo>
                    <a:pt x="1364614" y="2745422"/>
                  </a:moveTo>
                  <a:lnTo>
                    <a:pt x="1364394" y="2761932"/>
                  </a:lnTo>
                  <a:lnTo>
                    <a:pt x="1364297" y="2772410"/>
                  </a:lnTo>
                  <a:lnTo>
                    <a:pt x="1376997" y="2772410"/>
                  </a:lnTo>
                  <a:lnTo>
                    <a:pt x="1376997" y="2751772"/>
                  </a:lnTo>
                  <a:lnTo>
                    <a:pt x="1364614" y="2745422"/>
                  </a:lnTo>
                  <a:close/>
                </a:path>
                <a:path w="2140584" h="3239135">
                  <a:moveTo>
                    <a:pt x="1400810" y="0"/>
                  </a:moveTo>
                  <a:lnTo>
                    <a:pt x="1309052" y="23495"/>
                  </a:lnTo>
                  <a:lnTo>
                    <a:pt x="1269999" y="50800"/>
                  </a:lnTo>
                  <a:lnTo>
                    <a:pt x="1237932" y="86042"/>
                  </a:lnTo>
                  <a:lnTo>
                    <a:pt x="1215072" y="128270"/>
                  </a:lnTo>
                  <a:lnTo>
                    <a:pt x="1202055" y="175260"/>
                  </a:lnTo>
                  <a:lnTo>
                    <a:pt x="1163002" y="180975"/>
                  </a:lnTo>
                  <a:lnTo>
                    <a:pt x="1126807" y="194945"/>
                  </a:lnTo>
                  <a:lnTo>
                    <a:pt x="1094422" y="216535"/>
                  </a:lnTo>
                  <a:lnTo>
                    <a:pt x="1067435" y="244792"/>
                  </a:lnTo>
                  <a:lnTo>
                    <a:pt x="1045210" y="287020"/>
                  </a:lnTo>
                  <a:lnTo>
                    <a:pt x="1034563" y="332422"/>
                  </a:lnTo>
                  <a:lnTo>
                    <a:pt x="1034495" y="335280"/>
                  </a:lnTo>
                  <a:lnTo>
                    <a:pt x="1036002" y="376872"/>
                  </a:lnTo>
                  <a:lnTo>
                    <a:pt x="1049655" y="425767"/>
                  </a:lnTo>
                  <a:lnTo>
                    <a:pt x="1075372" y="465772"/>
                  </a:lnTo>
                  <a:lnTo>
                    <a:pt x="1109662" y="496570"/>
                  </a:lnTo>
                  <a:lnTo>
                    <a:pt x="1151255" y="517525"/>
                  </a:lnTo>
                  <a:lnTo>
                    <a:pt x="1197292" y="526732"/>
                  </a:lnTo>
                  <a:lnTo>
                    <a:pt x="1656714" y="527685"/>
                  </a:lnTo>
                  <a:lnTo>
                    <a:pt x="1756410" y="527685"/>
                  </a:lnTo>
                  <a:lnTo>
                    <a:pt x="1802764" y="519112"/>
                  </a:lnTo>
                  <a:lnTo>
                    <a:pt x="1821180" y="508635"/>
                  </a:lnTo>
                  <a:lnTo>
                    <a:pt x="1656714" y="508635"/>
                  </a:lnTo>
                  <a:lnTo>
                    <a:pt x="1198244" y="507682"/>
                  </a:lnTo>
                  <a:lnTo>
                    <a:pt x="1157287" y="499427"/>
                  </a:lnTo>
                  <a:lnTo>
                    <a:pt x="1120457" y="481012"/>
                  </a:lnTo>
                  <a:lnTo>
                    <a:pt x="1089977" y="453707"/>
                  </a:lnTo>
                  <a:lnTo>
                    <a:pt x="1067435" y="418147"/>
                  </a:lnTo>
                  <a:lnTo>
                    <a:pt x="1054735" y="377190"/>
                  </a:lnTo>
                  <a:lnTo>
                    <a:pt x="1053147" y="335280"/>
                  </a:lnTo>
                  <a:lnTo>
                    <a:pt x="1062355" y="294005"/>
                  </a:lnTo>
                  <a:lnTo>
                    <a:pt x="1082674" y="256222"/>
                  </a:lnTo>
                  <a:lnTo>
                    <a:pt x="1135697" y="211772"/>
                  </a:lnTo>
                  <a:lnTo>
                    <a:pt x="1203007" y="193992"/>
                  </a:lnTo>
                  <a:lnTo>
                    <a:pt x="1219199" y="193040"/>
                  </a:lnTo>
                  <a:lnTo>
                    <a:pt x="1220787" y="178117"/>
                  </a:lnTo>
                  <a:lnTo>
                    <a:pt x="1232852" y="135255"/>
                  </a:lnTo>
                  <a:lnTo>
                    <a:pt x="1253807" y="97155"/>
                  </a:lnTo>
                  <a:lnTo>
                    <a:pt x="1282699" y="65087"/>
                  </a:lnTo>
                  <a:lnTo>
                    <a:pt x="1318260" y="40005"/>
                  </a:lnTo>
                  <a:lnTo>
                    <a:pt x="1359217" y="23495"/>
                  </a:lnTo>
                  <a:lnTo>
                    <a:pt x="1400810" y="18732"/>
                  </a:lnTo>
                  <a:lnTo>
                    <a:pt x="1481455" y="18732"/>
                  </a:lnTo>
                  <a:lnTo>
                    <a:pt x="1450339" y="6350"/>
                  </a:lnTo>
                  <a:lnTo>
                    <a:pt x="1400810" y="0"/>
                  </a:lnTo>
                  <a:close/>
                </a:path>
                <a:path w="2140584" h="3239135">
                  <a:moveTo>
                    <a:pt x="1880869" y="312102"/>
                  </a:moveTo>
                  <a:lnTo>
                    <a:pt x="1880785" y="388620"/>
                  </a:lnTo>
                  <a:lnTo>
                    <a:pt x="1868487" y="434657"/>
                  </a:lnTo>
                  <a:lnTo>
                    <a:pt x="1841499" y="472440"/>
                  </a:lnTo>
                  <a:lnTo>
                    <a:pt x="1803082" y="498475"/>
                  </a:lnTo>
                  <a:lnTo>
                    <a:pt x="1756410" y="508635"/>
                  </a:lnTo>
                  <a:lnTo>
                    <a:pt x="1821180" y="508635"/>
                  </a:lnTo>
                  <a:lnTo>
                    <a:pt x="1842452" y="496887"/>
                  </a:lnTo>
                  <a:lnTo>
                    <a:pt x="1873249" y="464502"/>
                  </a:lnTo>
                  <a:lnTo>
                    <a:pt x="1893252" y="423545"/>
                  </a:lnTo>
                  <a:lnTo>
                    <a:pt x="1899602" y="377190"/>
                  </a:lnTo>
                  <a:lnTo>
                    <a:pt x="1899602" y="376872"/>
                  </a:lnTo>
                  <a:lnTo>
                    <a:pt x="1889124" y="325437"/>
                  </a:lnTo>
                  <a:lnTo>
                    <a:pt x="1880869" y="312102"/>
                  </a:lnTo>
                  <a:close/>
                </a:path>
                <a:path w="2140584" h="3239135">
                  <a:moveTo>
                    <a:pt x="1370012" y="324167"/>
                  </a:moveTo>
                  <a:lnTo>
                    <a:pt x="1325562" y="324167"/>
                  </a:lnTo>
                  <a:lnTo>
                    <a:pt x="1340167" y="370205"/>
                  </a:lnTo>
                  <a:lnTo>
                    <a:pt x="1370012" y="406400"/>
                  </a:lnTo>
                  <a:lnTo>
                    <a:pt x="1411605" y="428625"/>
                  </a:lnTo>
                  <a:lnTo>
                    <a:pt x="1459864" y="433387"/>
                  </a:lnTo>
                  <a:lnTo>
                    <a:pt x="1491614" y="425767"/>
                  </a:lnTo>
                  <a:lnTo>
                    <a:pt x="1512569" y="414655"/>
                  </a:lnTo>
                  <a:lnTo>
                    <a:pt x="1447799" y="414655"/>
                  </a:lnTo>
                  <a:lnTo>
                    <a:pt x="1410969" y="407987"/>
                  </a:lnTo>
                  <a:lnTo>
                    <a:pt x="1379855" y="389255"/>
                  </a:lnTo>
                  <a:lnTo>
                    <a:pt x="1356994" y="361315"/>
                  </a:lnTo>
                  <a:lnTo>
                    <a:pt x="1345247" y="326072"/>
                  </a:lnTo>
                  <a:lnTo>
                    <a:pt x="1371599" y="326072"/>
                  </a:lnTo>
                  <a:lnTo>
                    <a:pt x="1370012" y="324167"/>
                  </a:lnTo>
                  <a:close/>
                </a:path>
                <a:path w="2140584" h="3239135">
                  <a:moveTo>
                    <a:pt x="1542732" y="353377"/>
                  </a:moveTo>
                  <a:lnTo>
                    <a:pt x="1526539" y="378460"/>
                  </a:lnTo>
                  <a:lnTo>
                    <a:pt x="1504632" y="397827"/>
                  </a:lnTo>
                  <a:lnTo>
                    <a:pt x="1477644" y="410210"/>
                  </a:lnTo>
                  <a:lnTo>
                    <a:pt x="1447799" y="414655"/>
                  </a:lnTo>
                  <a:lnTo>
                    <a:pt x="1512569" y="414655"/>
                  </a:lnTo>
                  <a:lnTo>
                    <a:pt x="1519872" y="410527"/>
                  </a:lnTo>
                  <a:lnTo>
                    <a:pt x="1542732" y="388620"/>
                  </a:lnTo>
                  <a:lnTo>
                    <a:pt x="1559877" y="360680"/>
                  </a:lnTo>
                  <a:lnTo>
                    <a:pt x="1542732" y="353377"/>
                  </a:lnTo>
                  <a:close/>
                </a:path>
                <a:path w="2140584" h="3239135">
                  <a:moveTo>
                    <a:pt x="1682582" y="109220"/>
                  </a:moveTo>
                  <a:lnTo>
                    <a:pt x="1570989" y="109220"/>
                  </a:lnTo>
                  <a:lnTo>
                    <a:pt x="1633219" y="109537"/>
                  </a:lnTo>
                  <a:lnTo>
                    <a:pt x="1690687" y="134620"/>
                  </a:lnTo>
                  <a:lnTo>
                    <a:pt x="1732280" y="179705"/>
                  </a:lnTo>
                  <a:lnTo>
                    <a:pt x="1753552" y="237490"/>
                  </a:lnTo>
                  <a:lnTo>
                    <a:pt x="1755457" y="250507"/>
                  </a:lnTo>
                  <a:lnTo>
                    <a:pt x="1768792" y="252412"/>
                  </a:lnTo>
                  <a:lnTo>
                    <a:pt x="1815147" y="268605"/>
                  </a:lnTo>
                  <a:lnTo>
                    <a:pt x="1851342" y="299085"/>
                  </a:lnTo>
                  <a:lnTo>
                    <a:pt x="1873885" y="340042"/>
                  </a:lnTo>
                  <a:lnTo>
                    <a:pt x="1880869" y="388302"/>
                  </a:lnTo>
                  <a:lnTo>
                    <a:pt x="1880869" y="312102"/>
                  </a:lnTo>
                  <a:lnTo>
                    <a:pt x="1862137" y="282257"/>
                  </a:lnTo>
                  <a:lnTo>
                    <a:pt x="1822767" y="251142"/>
                  </a:lnTo>
                  <a:lnTo>
                    <a:pt x="1773555" y="234632"/>
                  </a:lnTo>
                  <a:lnTo>
                    <a:pt x="1764664" y="200977"/>
                  </a:lnTo>
                  <a:lnTo>
                    <a:pt x="1728787" y="142557"/>
                  </a:lnTo>
                  <a:lnTo>
                    <a:pt x="1682582" y="109220"/>
                  </a:lnTo>
                  <a:close/>
                </a:path>
                <a:path w="2140584" h="3239135">
                  <a:moveTo>
                    <a:pt x="1371599" y="326072"/>
                  </a:moveTo>
                  <a:lnTo>
                    <a:pt x="1345247" y="326072"/>
                  </a:lnTo>
                  <a:lnTo>
                    <a:pt x="1365885" y="346710"/>
                  </a:lnTo>
                  <a:lnTo>
                    <a:pt x="1379219" y="333375"/>
                  </a:lnTo>
                  <a:lnTo>
                    <a:pt x="1371599" y="326072"/>
                  </a:lnTo>
                  <a:close/>
                </a:path>
                <a:path w="2140584" h="3239135">
                  <a:moveTo>
                    <a:pt x="1334769" y="288290"/>
                  </a:moveTo>
                  <a:lnTo>
                    <a:pt x="1290637" y="332422"/>
                  </a:lnTo>
                  <a:lnTo>
                    <a:pt x="1303655" y="345757"/>
                  </a:lnTo>
                  <a:lnTo>
                    <a:pt x="1325562" y="324167"/>
                  </a:lnTo>
                  <a:lnTo>
                    <a:pt x="1370012" y="324167"/>
                  </a:lnTo>
                  <a:lnTo>
                    <a:pt x="1334769" y="288290"/>
                  </a:lnTo>
                  <a:close/>
                </a:path>
                <a:path w="2140584" h="3239135">
                  <a:moveTo>
                    <a:pt x="1528762" y="274002"/>
                  </a:moveTo>
                  <a:lnTo>
                    <a:pt x="1515427" y="287337"/>
                  </a:lnTo>
                  <a:lnTo>
                    <a:pt x="1559877" y="331470"/>
                  </a:lnTo>
                  <a:lnTo>
                    <a:pt x="1593532" y="297815"/>
                  </a:lnTo>
                  <a:lnTo>
                    <a:pt x="1569085" y="297815"/>
                  </a:lnTo>
                  <a:lnTo>
                    <a:pt x="1568449" y="294957"/>
                  </a:lnTo>
                  <a:lnTo>
                    <a:pt x="1549399" y="294957"/>
                  </a:lnTo>
                  <a:lnTo>
                    <a:pt x="1528762" y="274002"/>
                  </a:lnTo>
                  <a:close/>
                </a:path>
                <a:path w="2140584" h="3239135">
                  <a:moveTo>
                    <a:pt x="1590992" y="274002"/>
                  </a:moveTo>
                  <a:lnTo>
                    <a:pt x="1569085" y="297815"/>
                  </a:lnTo>
                  <a:lnTo>
                    <a:pt x="1593532" y="297815"/>
                  </a:lnTo>
                  <a:lnTo>
                    <a:pt x="1604010" y="287337"/>
                  </a:lnTo>
                  <a:lnTo>
                    <a:pt x="1590992" y="274002"/>
                  </a:lnTo>
                  <a:close/>
                </a:path>
                <a:path w="2140584" h="3239135">
                  <a:moveTo>
                    <a:pt x="1506900" y="206375"/>
                  </a:moveTo>
                  <a:lnTo>
                    <a:pt x="1447799" y="206375"/>
                  </a:lnTo>
                  <a:lnTo>
                    <a:pt x="1488122" y="214947"/>
                  </a:lnTo>
                  <a:lnTo>
                    <a:pt x="1529080" y="246697"/>
                  </a:lnTo>
                  <a:lnTo>
                    <a:pt x="1549399" y="294957"/>
                  </a:lnTo>
                  <a:lnTo>
                    <a:pt x="1568449" y="294957"/>
                  </a:lnTo>
                  <a:lnTo>
                    <a:pt x="1554480" y="251460"/>
                  </a:lnTo>
                  <a:lnTo>
                    <a:pt x="1523999" y="215582"/>
                  </a:lnTo>
                  <a:lnTo>
                    <a:pt x="1506900" y="206375"/>
                  </a:lnTo>
                  <a:close/>
                </a:path>
                <a:path w="2140584" h="3239135">
                  <a:moveTo>
                    <a:pt x="1434464" y="188277"/>
                  </a:moveTo>
                  <a:lnTo>
                    <a:pt x="1402714" y="195897"/>
                  </a:lnTo>
                  <a:lnTo>
                    <a:pt x="1374774" y="211137"/>
                  </a:lnTo>
                  <a:lnTo>
                    <a:pt x="1351597" y="233045"/>
                  </a:lnTo>
                  <a:lnTo>
                    <a:pt x="1334769" y="260985"/>
                  </a:lnTo>
                  <a:lnTo>
                    <a:pt x="1351914" y="268605"/>
                  </a:lnTo>
                  <a:lnTo>
                    <a:pt x="1375092" y="234632"/>
                  </a:lnTo>
                  <a:lnTo>
                    <a:pt x="1408747" y="213360"/>
                  </a:lnTo>
                  <a:lnTo>
                    <a:pt x="1447799" y="206375"/>
                  </a:lnTo>
                  <a:lnTo>
                    <a:pt x="1506900" y="206375"/>
                  </a:lnTo>
                  <a:lnTo>
                    <a:pt x="1482724" y="193357"/>
                  </a:lnTo>
                  <a:lnTo>
                    <a:pt x="1434464" y="188277"/>
                  </a:lnTo>
                  <a:close/>
                </a:path>
                <a:path w="2140584" h="3239135">
                  <a:moveTo>
                    <a:pt x="1481455" y="18732"/>
                  </a:moveTo>
                  <a:lnTo>
                    <a:pt x="1400810" y="18732"/>
                  </a:lnTo>
                  <a:lnTo>
                    <a:pt x="1445577" y="24447"/>
                  </a:lnTo>
                  <a:lnTo>
                    <a:pt x="1487169" y="40957"/>
                  </a:lnTo>
                  <a:lnTo>
                    <a:pt x="1523364" y="66992"/>
                  </a:lnTo>
                  <a:lnTo>
                    <a:pt x="1552257" y="101600"/>
                  </a:lnTo>
                  <a:lnTo>
                    <a:pt x="1558924" y="112077"/>
                  </a:lnTo>
                  <a:lnTo>
                    <a:pt x="1570989" y="109220"/>
                  </a:lnTo>
                  <a:lnTo>
                    <a:pt x="1682582" y="109220"/>
                  </a:lnTo>
                  <a:lnTo>
                    <a:pt x="1678622" y="106362"/>
                  </a:lnTo>
                  <a:lnTo>
                    <a:pt x="1638299" y="91757"/>
                  </a:lnTo>
                  <a:lnTo>
                    <a:pt x="1635416" y="91440"/>
                  </a:lnTo>
                  <a:lnTo>
                    <a:pt x="1568132" y="91440"/>
                  </a:lnTo>
                  <a:lnTo>
                    <a:pt x="1535747" y="53340"/>
                  </a:lnTo>
                  <a:lnTo>
                    <a:pt x="1495742" y="24447"/>
                  </a:lnTo>
                  <a:lnTo>
                    <a:pt x="1481455" y="18732"/>
                  </a:lnTo>
                  <a:close/>
                </a:path>
                <a:path w="2140584" h="3239135">
                  <a:moveTo>
                    <a:pt x="1603692" y="87947"/>
                  </a:moveTo>
                  <a:lnTo>
                    <a:pt x="1568132" y="91440"/>
                  </a:lnTo>
                  <a:lnTo>
                    <a:pt x="1635416" y="91440"/>
                  </a:lnTo>
                  <a:lnTo>
                    <a:pt x="1603692" y="879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6170" y="3632200"/>
              <a:ext cx="2155190" cy="14690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479" y="3293110"/>
              <a:ext cx="3611879" cy="282860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12479" y="387032"/>
              <a:ext cx="3659187" cy="28606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531860" y="1326515"/>
              <a:ext cx="3368040" cy="3153410"/>
            </a:xfrm>
            <a:custGeom>
              <a:avLst/>
              <a:gdLst/>
              <a:ahLst/>
              <a:cxnLst/>
              <a:rect l="l" t="t" r="r" b="b"/>
              <a:pathLst>
                <a:path w="3368040" h="3153410">
                  <a:moveTo>
                    <a:pt x="0" y="3153092"/>
                  </a:moveTo>
                  <a:lnTo>
                    <a:pt x="3342005" y="3153092"/>
                  </a:lnTo>
                  <a:lnTo>
                    <a:pt x="3342005" y="2897187"/>
                  </a:lnTo>
                  <a:lnTo>
                    <a:pt x="0" y="2897187"/>
                  </a:lnTo>
                  <a:lnTo>
                    <a:pt x="0" y="3153092"/>
                  </a:lnTo>
                </a:path>
                <a:path w="3368040" h="3153410">
                  <a:moveTo>
                    <a:pt x="26035" y="255905"/>
                  </a:moveTo>
                  <a:lnTo>
                    <a:pt x="3368040" y="255905"/>
                  </a:lnTo>
                  <a:lnTo>
                    <a:pt x="3368040" y="0"/>
                  </a:lnTo>
                  <a:lnTo>
                    <a:pt x="26035" y="0"/>
                  </a:lnTo>
                  <a:lnTo>
                    <a:pt x="26035" y="25590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75030" y="424497"/>
            <a:ext cx="36061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είναι</a:t>
            </a:r>
            <a:r>
              <a:rPr sz="1750" spc="114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η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0" dirty="0">
                <a:solidFill>
                  <a:srgbClr val="000000"/>
                </a:solidFill>
              </a:rPr>
              <a:t>επίθεση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50" dirty="0">
                <a:solidFill>
                  <a:srgbClr val="000000"/>
                </a:solidFill>
              </a:rPr>
              <a:t>ARP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Spoofing;</a:t>
            </a:r>
            <a:endParaRPr sz="1750"/>
          </a:p>
        </p:txBody>
      </p:sp>
      <p:sp>
        <p:nvSpPr>
          <p:cNvPr id="14" name="object 14"/>
          <p:cNvSpPr txBox="1"/>
          <p:nvPr/>
        </p:nvSpPr>
        <p:spPr>
          <a:xfrm>
            <a:off x="2565717" y="1261427"/>
            <a:ext cx="6362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Αιτήματα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83094" y="1010920"/>
            <a:ext cx="8782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Πίνακας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ARP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0770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5035" y="1477644"/>
            <a:ext cx="5867400" cy="638810"/>
          </a:xfrm>
          <a:custGeom>
            <a:avLst/>
            <a:gdLst/>
            <a:ahLst/>
            <a:cxnLst/>
            <a:rect l="l" t="t" r="r" b="b"/>
            <a:pathLst>
              <a:path w="5867400" h="638810">
                <a:moveTo>
                  <a:pt x="705802" y="167640"/>
                </a:moveTo>
                <a:lnTo>
                  <a:pt x="687070" y="167640"/>
                </a:lnTo>
                <a:lnTo>
                  <a:pt x="687070" y="186690"/>
                </a:lnTo>
                <a:lnTo>
                  <a:pt x="687070" y="487997"/>
                </a:lnTo>
                <a:lnTo>
                  <a:pt x="178752" y="488315"/>
                </a:lnTo>
                <a:lnTo>
                  <a:pt x="178752" y="186690"/>
                </a:lnTo>
                <a:lnTo>
                  <a:pt x="687070" y="186690"/>
                </a:lnTo>
                <a:lnTo>
                  <a:pt x="687070" y="167640"/>
                </a:lnTo>
                <a:lnTo>
                  <a:pt x="160020" y="167640"/>
                </a:lnTo>
                <a:lnTo>
                  <a:pt x="160020" y="507047"/>
                </a:lnTo>
                <a:lnTo>
                  <a:pt x="705802" y="506730"/>
                </a:lnTo>
                <a:lnTo>
                  <a:pt x="705802" y="488315"/>
                </a:lnTo>
                <a:lnTo>
                  <a:pt x="705802" y="167640"/>
                </a:lnTo>
                <a:close/>
              </a:path>
              <a:path w="5867400" h="638810">
                <a:moveTo>
                  <a:pt x="753110" y="158432"/>
                </a:moveTo>
                <a:lnTo>
                  <a:pt x="749935" y="143510"/>
                </a:lnTo>
                <a:lnTo>
                  <a:pt x="747141" y="139382"/>
                </a:lnTo>
                <a:lnTo>
                  <a:pt x="741997" y="131762"/>
                </a:lnTo>
                <a:lnTo>
                  <a:pt x="729932" y="123507"/>
                </a:lnTo>
                <a:lnTo>
                  <a:pt x="715327" y="120650"/>
                </a:lnTo>
                <a:lnTo>
                  <a:pt x="150495" y="120650"/>
                </a:lnTo>
                <a:lnTo>
                  <a:pt x="135890" y="123507"/>
                </a:lnTo>
                <a:lnTo>
                  <a:pt x="124142" y="131762"/>
                </a:lnTo>
                <a:lnTo>
                  <a:pt x="115887" y="143510"/>
                </a:lnTo>
                <a:lnTo>
                  <a:pt x="113030" y="158432"/>
                </a:lnTo>
                <a:lnTo>
                  <a:pt x="113030" y="544830"/>
                </a:lnTo>
                <a:lnTo>
                  <a:pt x="131762" y="544830"/>
                </a:lnTo>
                <a:lnTo>
                  <a:pt x="131762" y="158432"/>
                </a:lnTo>
                <a:lnTo>
                  <a:pt x="133350" y="151130"/>
                </a:lnTo>
                <a:lnTo>
                  <a:pt x="137160" y="145097"/>
                </a:lnTo>
                <a:lnTo>
                  <a:pt x="143192" y="140970"/>
                </a:lnTo>
                <a:lnTo>
                  <a:pt x="150495" y="139382"/>
                </a:lnTo>
                <a:lnTo>
                  <a:pt x="715327" y="139382"/>
                </a:lnTo>
                <a:lnTo>
                  <a:pt x="722617" y="140970"/>
                </a:lnTo>
                <a:lnTo>
                  <a:pt x="728662" y="145097"/>
                </a:lnTo>
                <a:lnTo>
                  <a:pt x="732790" y="151130"/>
                </a:lnTo>
                <a:lnTo>
                  <a:pt x="734060" y="158432"/>
                </a:lnTo>
                <a:lnTo>
                  <a:pt x="734060" y="544830"/>
                </a:lnTo>
                <a:lnTo>
                  <a:pt x="753110" y="544830"/>
                </a:lnTo>
                <a:lnTo>
                  <a:pt x="753110" y="158432"/>
                </a:lnTo>
                <a:close/>
              </a:path>
              <a:path w="5867400" h="638810">
                <a:moveTo>
                  <a:pt x="865822" y="572770"/>
                </a:moveTo>
                <a:lnTo>
                  <a:pt x="847090" y="572770"/>
                </a:lnTo>
                <a:lnTo>
                  <a:pt x="847090" y="591502"/>
                </a:lnTo>
                <a:lnTo>
                  <a:pt x="844867" y="602615"/>
                </a:lnTo>
                <a:lnTo>
                  <a:pt x="838835" y="611505"/>
                </a:lnTo>
                <a:lnTo>
                  <a:pt x="829945" y="617537"/>
                </a:lnTo>
                <a:lnTo>
                  <a:pt x="818832" y="619760"/>
                </a:lnTo>
                <a:lnTo>
                  <a:pt x="46990" y="619760"/>
                </a:lnTo>
                <a:lnTo>
                  <a:pt x="36195" y="617537"/>
                </a:lnTo>
                <a:lnTo>
                  <a:pt x="26987" y="611505"/>
                </a:lnTo>
                <a:lnTo>
                  <a:pt x="20955" y="602615"/>
                </a:lnTo>
                <a:lnTo>
                  <a:pt x="18732" y="591502"/>
                </a:lnTo>
                <a:lnTo>
                  <a:pt x="367030" y="591502"/>
                </a:lnTo>
                <a:lnTo>
                  <a:pt x="368300" y="598805"/>
                </a:lnTo>
                <a:lnTo>
                  <a:pt x="372110" y="604837"/>
                </a:lnTo>
                <a:lnTo>
                  <a:pt x="377507" y="608965"/>
                </a:lnTo>
                <a:lnTo>
                  <a:pt x="384810" y="610552"/>
                </a:lnTo>
                <a:lnTo>
                  <a:pt x="480060" y="610552"/>
                </a:lnTo>
                <a:lnTo>
                  <a:pt x="487045" y="609282"/>
                </a:lnTo>
                <a:lnTo>
                  <a:pt x="493077" y="605472"/>
                </a:lnTo>
                <a:lnTo>
                  <a:pt x="497205" y="600075"/>
                </a:lnTo>
                <a:lnTo>
                  <a:pt x="498792" y="592772"/>
                </a:lnTo>
                <a:lnTo>
                  <a:pt x="498792" y="591502"/>
                </a:lnTo>
                <a:lnTo>
                  <a:pt x="847090" y="591502"/>
                </a:lnTo>
                <a:lnTo>
                  <a:pt x="847090" y="572770"/>
                </a:lnTo>
                <a:lnTo>
                  <a:pt x="480060" y="572770"/>
                </a:lnTo>
                <a:lnTo>
                  <a:pt x="480060" y="591502"/>
                </a:lnTo>
                <a:lnTo>
                  <a:pt x="386080" y="591502"/>
                </a:lnTo>
                <a:lnTo>
                  <a:pt x="386080" y="572770"/>
                </a:lnTo>
                <a:lnTo>
                  <a:pt x="0" y="572770"/>
                </a:lnTo>
                <a:lnTo>
                  <a:pt x="0" y="591502"/>
                </a:lnTo>
                <a:lnTo>
                  <a:pt x="3810" y="609917"/>
                </a:lnTo>
                <a:lnTo>
                  <a:pt x="13652" y="624840"/>
                </a:lnTo>
                <a:lnTo>
                  <a:pt x="28892" y="635000"/>
                </a:lnTo>
                <a:lnTo>
                  <a:pt x="46990" y="638810"/>
                </a:lnTo>
                <a:lnTo>
                  <a:pt x="818832" y="638810"/>
                </a:lnTo>
                <a:lnTo>
                  <a:pt x="855662" y="619760"/>
                </a:lnTo>
                <a:lnTo>
                  <a:pt x="865822" y="591502"/>
                </a:lnTo>
                <a:lnTo>
                  <a:pt x="865822" y="572770"/>
                </a:lnTo>
                <a:close/>
              </a:path>
              <a:path w="5867400" h="638810">
                <a:moveTo>
                  <a:pt x="2955925" y="544512"/>
                </a:moveTo>
                <a:lnTo>
                  <a:pt x="965835" y="544512"/>
                </a:lnTo>
                <a:lnTo>
                  <a:pt x="965835" y="517207"/>
                </a:lnTo>
                <a:lnTo>
                  <a:pt x="889635" y="555307"/>
                </a:lnTo>
                <a:lnTo>
                  <a:pt x="965835" y="593407"/>
                </a:lnTo>
                <a:lnTo>
                  <a:pt x="965835" y="566737"/>
                </a:lnTo>
                <a:lnTo>
                  <a:pt x="2955925" y="566737"/>
                </a:lnTo>
                <a:lnTo>
                  <a:pt x="2955925" y="544512"/>
                </a:lnTo>
                <a:close/>
              </a:path>
              <a:path w="5867400" h="638810">
                <a:moveTo>
                  <a:pt x="2961957" y="230822"/>
                </a:moveTo>
                <a:lnTo>
                  <a:pt x="2885757" y="192722"/>
                </a:lnTo>
                <a:lnTo>
                  <a:pt x="2885757" y="219710"/>
                </a:lnTo>
                <a:lnTo>
                  <a:pt x="889635" y="219710"/>
                </a:lnTo>
                <a:lnTo>
                  <a:pt x="889635" y="241935"/>
                </a:lnTo>
                <a:lnTo>
                  <a:pt x="2885757" y="241935"/>
                </a:lnTo>
                <a:lnTo>
                  <a:pt x="2885757" y="268922"/>
                </a:lnTo>
                <a:lnTo>
                  <a:pt x="2939415" y="241935"/>
                </a:lnTo>
                <a:lnTo>
                  <a:pt x="2961957" y="230822"/>
                </a:lnTo>
                <a:close/>
              </a:path>
              <a:path w="5867400" h="638810">
                <a:moveTo>
                  <a:pt x="3258820" y="26352"/>
                </a:moveTo>
                <a:lnTo>
                  <a:pt x="3200082" y="39370"/>
                </a:lnTo>
                <a:lnTo>
                  <a:pt x="3175952" y="84137"/>
                </a:lnTo>
                <a:lnTo>
                  <a:pt x="3160712" y="133667"/>
                </a:lnTo>
                <a:lnTo>
                  <a:pt x="3155315" y="186690"/>
                </a:lnTo>
                <a:lnTo>
                  <a:pt x="3160712" y="239395"/>
                </a:lnTo>
                <a:lnTo>
                  <a:pt x="3175952" y="288925"/>
                </a:lnTo>
                <a:lnTo>
                  <a:pt x="3200082" y="334010"/>
                </a:lnTo>
                <a:lnTo>
                  <a:pt x="3232467" y="373062"/>
                </a:lnTo>
                <a:lnTo>
                  <a:pt x="3258820" y="346710"/>
                </a:lnTo>
                <a:lnTo>
                  <a:pt x="3231515" y="313372"/>
                </a:lnTo>
                <a:lnTo>
                  <a:pt x="3210560" y="274955"/>
                </a:lnTo>
                <a:lnTo>
                  <a:pt x="3197542" y="232410"/>
                </a:lnTo>
                <a:lnTo>
                  <a:pt x="3192780" y="186690"/>
                </a:lnTo>
                <a:lnTo>
                  <a:pt x="3197542" y="140652"/>
                </a:lnTo>
                <a:lnTo>
                  <a:pt x="3210560" y="98425"/>
                </a:lnTo>
                <a:lnTo>
                  <a:pt x="3231515" y="60007"/>
                </a:lnTo>
                <a:lnTo>
                  <a:pt x="3258820" y="26352"/>
                </a:lnTo>
                <a:close/>
              </a:path>
              <a:path w="5867400" h="638810">
                <a:moveTo>
                  <a:pt x="3312477" y="80010"/>
                </a:moveTo>
                <a:lnTo>
                  <a:pt x="3262630" y="81597"/>
                </a:lnTo>
                <a:lnTo>
                  <a:pt x="3234372" y="148590"/>
                </a:lnTo>
                <a:lnTo>
                  <a:pt x="3230562" y="186690"/>
                </a:lnTo>
                <a:lnTo>
                  <a:pt x="3234372" y="224472"/>
                </a:lnTo>
                <a:lnTo>
                  <a:pt x="3245167" y="259715"/>
                </a:lnTo>
                <a:lnTo>
                  <a:pt x="3262630" y="291465"/>
                </a:lnTo>
                <a:lnTo>
                  <a:pt x="3286125" y="319405"/>
                </a:lnTo>
                <a:lnTo>
                  <a:pt x="3312477" y="293052"/>
                </a:lnTo>
                <a:lnTo>
                  <a:pt x="3294062" y="270827"/>
                </a:lnTo>
                <a:lnTo>
                  <a:pt x="3280092" y="245110"/>
                </a:lnTo>
                <a:lnTo>
                  <a:pt x="3271202" y="216852"/>
                </a:lnTo>
                <a:lnTo>
                  <a:pt x="3268345" y="186690"/>
                </a:lnTo>
                <a:lnTo>
                  <a:pt x="3271202" y="156210"/>
                </a:lnTo>
                <a:lnTo>
                  <a:pt x="3280092" y="127952"/>
                </a:lnTo>
                <a:lnTo>
                  <a:pt x="3294062" y="102552"/>
                </a:lnTo>
                <a:lnTo>
                  <a:pt x="3312477" y="80010"/>
                </a:lnTo>
                <a:close/>
              </a:path>
              <a:path w="5867400" h="638810">
                <a:moveTo>
                  <a:pt x="3365182" y="132715"/>
                </a:moveTo>
                <a:lnTo>
                  <a:pt x="3338830" y="106362"/>
                </a:lnTo>
                <a:lnTo>
                  <a:pt x="3324860" y="123190"/>
                </a:lnTo>
                <a:lnTo>
                  <a:pt x="3314700" y="142557"/>
                </a:lnTo>
                <a:lnTo>
                  <a:pt x="3308032" y="163830"/>
                </a:lnTo>
                <a:lnTo>
                  <a:pt x="3305810" y="186690"/>
                </a:lnTo>
                <a:lnTo>
                  <a:pt x="3308032" y="209232"/>
                </a:lnTo>
                <a:lnTo>
                  <a:pt x="3314700" y="230505"/>
                </a:lnTo>
                <a:lnTo>
                  <a:pt x="3324860" y="249872"/>
                </a:lnTo>
                <a:lnTo>
                  <a:pt x="3338830" y="266700"/>
                </a:lnTo>
                <a:lnTo>
                  <a:pt x="3365182" y="240347"/>
                </a:lnTo>
                <a:lnTo>
                  <a:pt x="3356292" y="228917"/>
                </a:lnTo>
                <a:lnTo>
                  <a:pt x="3349307" y="215900"/>
                </a:lnTo>
                <a:lnTo>
                  <a:pt x="3345180" y="201612"/>
                </a:lnTo>
                <a:lnTo>
                  <a:pt x="3343592" y="186690"/>
                </a:lnTo>
                <a:lnTo>
                  <a:pt x="3345180" y="171450"/>
                </a:lnTo>
                <a:lnTo>
                  <a:pt x="3349307" y="157162"/>
                </a:lnTo>
                <a:lnTo>
                  <a:pt x="3356292" y="144145"/>
                </a:lnTo>
                <a:lnTo>
                  <a:pt x="3365182" y="132715"/>
                </a:lnTo>
                <a:close/>
              </a:path>
              <a:path w="5867400" h="638810">
                <a:moveTo>
                  <a:pt x="3531870" y="186690"/>
                </a:moveTo>
                <a:lnTo>
                  <a:pt x="3529647" y="163830"/>
                </a:lnTo>
                <a:lnTo>
                  <a:pt x="3522980" y="142557"/>
                </a:lnTo>
                <a:lnTo>
                  <a:pt x="3512820" y="123190"/>
                </a:lnTo>
                <a:lnTo>
                  <a:pt x="3498850" y="106362"/>
                </a:lnTo>
                <a:lnTo>
                  <a:pt x="3472497" y="132715"/>
                </a:lnTo>
                <a:lnTo>
                  <a:pt x="3481387" y="143827"/>
                </a:lnTo>
                <a:lnTo>
                  <a:pt x="3488372" y="156527"/>
                </a:lnTo>
                <a:lnTo>
                  <a:pt x="3492500" y="170815"/>
                </a:lnTo>
                <a:lnTo>
                  <a:pt x="3494087" y="186690"/>
                </a:lnTo>
                <a:lnTo>
                  <a:pt x="3492500" y="201930"/>
                </a:lnTo>
                <a:lnTo>
                  <a:pt x="3488372" y="216217"/>
                </a:lnTo>
                <a:lnTo>
                  <a:pt x="3481387" y="228917"/>
                </a:lnTo>
                <a:lnTo>
                  <a:pt x="3472497" y="240347"/>
                </a:lnTo>
                <a:lnTo>
                  <a:pt x="3498850" y="266700"/>
                </a:lnTo>
                <a:lnTo>
                  <a:pt x="3512820" y="249872"/>
                </a:lnTo>
                <a:lnTo>
                  <a:pt x="3522980" y="230505"/>
                </a:lnTo>
                <a:lnTo>
                  <a:pt x="3529647" y="209232"/>
                </a:lnTo>
                <a:lnTo>
                  <a:pt x="3531870" y="186690"/>
                </a:lnTo>
                <a:close/>
              </a:path>
              <a:path w="5867400" h="638810">
                <a:moveTo>
                  <a:pt x="3607117" y="186690"/>
                </a:moveTo>
                <a:lnTo>
                  <a:pt x="3603307" y="148590"/>
                </a:lnTo>
                <a:lnTo>
                  <a:pt x="3592512" y="113347"/>
                </a:lnTo>
                <a:lnTo>
                  <a:pt x="3575050" y="81597"/>
                </a:lnTo>
                <a:lnTo>
                  <a:pt x="3551555" y="53657"/>
                </a:lnTo>
                <a:lnTo>
                  <a:pt x="3525202" y="80010"/>
                </a:lnTo>
                <a:lnTo>
                  <a:pt x="3543617" y="102552"/>
                </a:lnTo>
                <a:lnTo>
                  <a:pt x="3557587" y="127952"/>
                </a:lnTo>
                <a:lnTo>
                  <a:pt x="3566477" y="156210"/>
                </a:lnTo>
                <a:lnTo>
                  <a:pt x="3569335" y="186690"/>
                </a:lnTo>
                <a:lnTo>
                  <a:pt x="3566477" y="216852"/>
                </a:lnTo>
                <a:lnTo>
                  <a:pt x="3557587" y="245110"/>
                </a:lnTo>
                <a:lnTo>
                  <a:pt x="3543617" y="270827"/>
                </a:lnTo>
                <a:lnTo>
                  <a:pt x="3525202" y="293052"/>
                </a:lnTo>
                <a:lnTo>
                  <a:pt x="3551555" y="319405"/>
                </a:lnTo>
                <a:lnTo>
                  <a:pt x="3575050" y="291465"/>
                </a:lnTo>
                <a:lnTo>
                  <a:pt x="3592512" y="259715"/>
                </a:lnTo>
                <a:lnTo>
                  <a:pt x="3603307" y="224472"/>
                </a:lnTo>
                <a:lnTo>
                  <a:pt x="3607117" y="186690"/>
                </a:lnTo>
                <a:close/>
              </a:path>
              <a:path w="5867400" h="638810">
                <a:moveTo>
                  <a:pt x="3682365" y="186690"/>
                </a:moveTo>
                <a:lnTo>
                  <a:pt x="3676967" y="133667"/>
                </a:lnTo>
                <a:lnTo>
                  <a:pt x="3661727" y="84137"/>
                </a:lnTo>
                <a:lnTo>
                  <a:pt x="3637597" y="39370"/>
                </a:lnTo>
                <a:lnTo>
                  <a:pt x="3605212" y="0"/>
                </a:lnTo>
                <a:lnTo>
                  <a:pt x="3578860" y="26352"/>
                </a:lnTo>
                <a:lnTo>
                  <a:pt x="3606165" y="59690"/>
                </a:lnTo>
                <a:lnTo>
                  <a:pt x="3627120" y="98107"/>
                </a:lnTo>
                <a:lnTo>
                  <a:pt x="3640137" y="140652"/>
                </a:lnTo>
                <a:lnTo>
                  <a:pt x="3644582" y="186690"/>
                </a:lnTo>
                <a:lnTo>
                  <a:pt x="3640137" y="232410"/>
                </a:lnTo>
                <a:lnTo>
                  <a:pt x="3627120" y="274637"/>
                </a:lnTo>
                <a:lnTo>
                  <a:pt x="3606165" y="313055"/>
                </a:lnTo>
                <a:lnTo>
                  <a:pt x="3578860" y="346710"/>
                </a:lnTo>
                <a:lnTo>
                  <a:pt x="3605212" y="373062"/>
                </a:lnTo>
                <a:lnTo>
                  <a:pt x="3637597" y="334010"/>
                </a:lnTo>
                <a:lnTo>
                  <a:pt x="3661727" y="288925"/>
                </a:lnTo>
                <a:lnTo>
                  <a:pt x="3676967" y="239395"/>
                </a:lnTo>
                <a:lnTo>
                  <a:pt x="3682365" y="186690"/>
                </a:lnTo>
                <a:close/>
              </a:path>
              <a:path w="5867400" h="638810">
                <a:moveTo>
                  <a:pt x="3738880" y="487997"/>
                </a:moveTo>
                <a:lnTo>
                  <a:pt x="3736022" y="473392"/>
                </a:lnTo>
                <a:lnTo>
                  <a:pt x="3727767" y="461327"/>
                </a:lnTo>
                <a:lnTo>
                  <a:pt x="3715702" y="453390"/>
                </a:lnTo>
                <a:lnTo>
                  <a:pt x="3701097" y="450215"/>
                </a:lnTo>
                <a:lnTo>
                  <a:pt x="3682365" y="450215"/>
                </a:lnTo>
                <a:lnTo>
                  <a:pt x="3682365" y="544512"/>
                </a:lnTo>
                <a:lnTo>
                  <a:pt x="3680777" y="551815"/>
                </a:lnTo>
                <a:lnTo>
                  <a:pt x="3676967" y="557847"/>
                </a:lnTo>
                <a:lnTo>
                  <a:pt x="3670935" y="561975"/>
                </a:lnTo>
                <a:lnTo>
                  <a:pt x="3663632" y="563245"/>
                </a:lnTo>
                <a:lnTo>
                  <a:pt x="3656330" y="561975"/>
                </a:lnTo>
                <a:lnTo>
                  <a:pt x="3650297" y="557847"/>
                </a:lnTo>
                <a:lnTo>
                  <a:pt x="3646170" y="551815"/>
                </a:lnTo>
                <a:lnTo>
                  <a:pt x="3644582" y="544512"/>
                </a:lnTo>
                <a:lnTo>
                  <a:pt x="3646170" y="537210"/>
                </a:lnTo>
                <a:lnTo>
                  <a:pt x="3650297" y="531177"/>
                </a:lnTo>
                <a:lnTo>
                  <a:pt x="3656330" y="527050"/>
                </a:lnTo>
                <a:lnTo>
                  <a:pt x="3663632" y="525780"/>
                </a:lnTo>
                <a:lnTo>
                  <a:pt x="3670935" y="527050"/>
                </a:lnTo>
                <a:lnTo>
                  <a:pt x="3676967" y="531177"/>
                </a:lnTo>
                <a:lnTo>
                  <a:pt x="3680777" y="537210"/>
                </a:lnTo>
                <a:lnTo>
                  <a:pt x="3682365" y="544512"/>
                </a:lnTo>
                <a:lnTo>
                  <a:pt x="3682365" y="450215"/>
                </a:lnTo>
                <a:lnTo>
                  <a:pt x="3588385" y="450215"/>
                </a:lnTo>
                <a:lnTo>
                  <a:pt x="3588385" y="544512"/>
                </a:lnTo>
                <a:lnTo>
                  <a:pt x="3586797" y="551815"/>
                </a:lnTo>
                <a:lnTo>
                  <a:pt x="3582670" y="557847"/>
                </a:lnTo>
                <a:lnTo>
                  <a:pt x="3576637" y="561975"/>
                </a:lnTo>
                <a:lnTo>
                  <a:pt x="3569335" y="563245"/>
                </a:lnTo>
                <a:lnTo>
                  <a:pt x="3562032" y="561975"/>
                </a:lnTo>
                <a:lnTo>
                  <a:pt x="3556000" y="557847"/>
                </a:lnTo>
                <a:lnTo>
                  <a:pt x="3552190" y="551815"/>
                </a:lnTo>
                <a:lnTo>
                  <a:pt x="3550602" y="544512"/>
                </a:lnTo>
                <a:lnTo>
                  <a:pt x="3552190" y="537210"/>
                </a:lnTo>
                <a:lnTo>
                  <a:pt x="3556000" y="531177"/>
                </a:lnTo>
                <a:lnTo>
                  <a:pt x="3562032" y="527050"/>
                </a:lnTo>
                <a:lnTo>
                  <a:pt x="3569335" y="525780"/>
                </a:lnTo>
                <a:lnTo>
                  <a:pt x="3576637" y="527050"/>
                </a:lnTo>
                <a:lnTo>
                  <a:pt x="3582670" y="531177"/>
                </a:lnTo>
                <a:lnTo>
                  <a:pt x="3586797" y="537210"/>
                </a:lnTo>
                <a:lnTo>
                  <a:pt x="3588385" y="544512"/>
                </a:lnTo>
                <a:lnTo>
                  <a:pt x="3588385" y="450215"/>
                </a:lnTo>
                <a:lnTo>
                  <a:pt x="3494087" y="450215"/>
                </a:lnTo>
                <a:lnTo>
                  <a:pt x="3494087" y="544512"/>
                </a:lnTo>
                <a:lnTo>
                  <a:pt x="3492500" y="551815"/>
                </a:lnTo>
                <a:lnTo>
                  <a:pt x="3488690" y="557847"/>
                </a:lnTo>
                <a:lnTo>
                  <a:pt x="3482657" y="561975"/>
                </a:lnTo>
                <a:lnTo>
                  <a:pt x="3475355" y="563245"/>
                </a:lnTo>
                <a:lnTo>
                  <a:pt x="3468052" y="561975"/>
                </a:lnTo>
                <a:lnTo>
                  <a:pt x="3462020" y="557847"/>
                </a:lnTo>
                <a:lnTo>
                  <a:pt x="3457892" y="551815"/>
                </a:lnTo>
                <a:lnTo>
                  <a:pt x="3456622" y="544512"/>
                </a:lnTo>
                <a:lnTo>
                  <a:pt x="3457892" y="537210"/>
                </a:lnTo>
                <a:lnTo>
                  <a:pt x="3462020" y="531177"/>
                </a:lnTo>
                <a:lnTo>
                  <a:pt x="3468052" y="527050"/>
                </a:lnTo>
                <a:lnTo>
                  <a:pt x="3475355" y="525780"/>
                </a:lnTo>
                <a:lnTo>
                  <a:pt x="3482657" y="527050"/>
                </a:lnTo>
                <a:lnTo>
                  <a:pt x="3488690" y="531177"/>
                </a:lnTo>
                <a:lnTo>
                  <a:pt x="3492500" y="537210"/>
                </a:lnTo>
                <a:lnTo>
                  <a:pt x="3494087" y="544512"/>
                </a:lnTo>
                <a:lnTo>
                  <a:pt x="3494087" y="450215"/>
                </a:lnTo>
                <a:lnTo>
                  <a:pt x="3437572" y="450215"/>
                </a:lnTo>
                <a:lnTo>
                  <a:pt x="3437572" y="218440"/>
                </a:lnTo>
                <a:lnTo>
                  <a:pt x="3445510" y="212725"/>
                </a:lnTo>
                <a:lnTo>
                  <a:pt x="3451225" y="205105"/>
                </a:lnTo>
                <a:lnTo>
                  <a:pt x="3455035" y="196215"/>
                </a:lnTo>
                <a:lnTo>
                  <a:pt x="3456622" y="186690"/>
                </a:lnTo>
                <a:lnTo>
                  <a:pt x="3453447" y="171767"/>
                </a:lnTo>
                <a:lnTo>
                  <a:pt x="3445510" y="160020"/>
                </a:lnTo>
                <a:lnTo>
                  <a:pt x="3433445" y="151765"/>
                </a:lnTo>
                <a:lnTo>
                  <a:pt x="3418840" y="148907"/>
                </a:lnTo>
                <a:lnTo>
                  <a:pt x="3404235" y="151765"/>
                </a:lnTo>
                <a:lnTo>
                  <a:pt x="3392170" y="160020"/>
                </a:lnTo>
                <a:lnTo>
                  <a:pt x="3384232" y="171767"/>
                </a:lnTo>
                <a:lnTo>
                  <a:pt x="3381057" y="186690"/>
                </a:lnTo>
                <a:lnTo>
                  <a:pt x="3382327" y="196215"/>
                </a:lnTo>
                <a:lnTo>
                  <a:pt x="3382645" y="196850"/>
                </a:lnTo>
                <a:lnTo>
                  <a:pt x="3386455" y="205740"/>
                </a:lnTo>
                <a:lnTo>
                  <a:pt x="3392170" y="213042"/>
                </a:lnTo>
                <a:lnTo>
                  <a:pt x="3400107" y="218440"/>
                </a:lnTo>
                <a:lnTo>
                  <a:pt x="3400107" y="450215"/>
                </a:lnTo>
                <a:lnTo>
                  <a:pt x="3400107" y="544512"/>
                </a:lnTo>
                <a:lnTo>
                  <a:pt x="3398520" y="551815"/>
                </a:lnTo>
                <a:lnTo>
                  <a:pt x="3394392" y="557847"/>
                </a:lnTo>
                <a:lnTo>
                  <a:pt x="3388360" y="561975"/>
                </a:lnTo>
                <a:lnTo>
                  <a:pt x="3381057" y="563245"/>
                </a:lnTo>
                <a:lnTo>
                  <a:pt x="3373755" y="561975"/>
                </a:lnTo>
                <a:lnTo>
                  <a:pt x="3368040" y="557847"/>
                </a:lnTo>
                <a:lnTo>
                  <a:pt x="3363912" y="551815"/>
                </a:lnTo>
                <a:lnTo>
                  <a:pt x="3362325" y="544512"/>
                </a:lnTo>
                <a:lnTo>
                  <a:pt x="3363912" y="537210"/>
                </a:lnTo>
                <a:lnTo>
                  <a:pt x="3400107" y="544512"/>
                </a:lnTo>
                <a:lnTo>
                  <a:pt x="3400107" y="450215"/>
                </a:lnTo>
                <a:lnTo>
                  <a:pt x="3230562" y="450215"/>
                </a:lnTo>
                <a:lnTo>
                  <a:pt x="3230562" y="544512"/>
                </a:lnTo>
                <a:lnTo>
                  <a:pt x="3227705" y="559117"/>
                </a:lnTo>
                <a:lnTo>
                  <a:pt x="3219450" y="571182"/>
                </a:lnTo>
                <a:lnTo>
                  <a:pt x="3207702" y="579120"/>
                </a:lnTo>
                <a:lnTo>
                  <a:pt x="3192780" y="582295"/>
                </a:lnTo>
                <a:lnTo>
                  <a:pt x="3178175" y="579120"/>
                </a:lnTo>
                <a:lnTo>
                  <a:pt x="3166427" y="571182"/>
                </a:lnTo>
                <a:lnTo>
                  <a:pt x="3158172" y="559117"/>
                </a:lnTo>
                <a:lnTo>
                  <a:pt x="3155315" y="544512"/>
                </a:lnTo>
                <a:lnTo>
                  <a:pt x="3158172" y="529907"/>
                </a:lnTo>
                <a:lnTo>
                  <a:pt x="3166427" y="517842"/>
                </a:lnTo>
                <a:lnTo>
                  <a:pt x="3178175" y="509905"/>
                </a:lnTo>
                <a:lnTo>
                  <a:pt x="3192780" y="506730"/>
                </a:lnTo>
                <a:lnTo>
                  <a:pt x="3207702" y="509905"/>
                </a:lnTo>
                <a:lnTo>
                  <a:pt x="3219450" y="517842"/>
                </a:lnTo>
                <a:lnTo>
                  <a:pt x="3227705" y="529907"/>
                </a:lnTo>
                <a:lnTo>
                  <a:pt x="3230562" y="544512"/>
                </a:lnTo>
                <a:lnTo>
                  <a:pt x="3230562" y="450215"/>
                </a:lnTo>
                <a:lnTo>
                  <a:pt x="3136582" y="450215"/>
                </a:lnTo>
                <a:lnTo>
                  <a:pt x="3121977" y="453390"/>
                </a:lnTo>
                <a:lnTo>
                  <a:pt x="3109912" y="461327"/>
                </a:lnTo>
                <a:lnTo>
                  <a:pt x="3101657" y="473392"/>
                </a:lnTo>
                <a:lnTo>
                  <a:pt x="3098800" y="487997"/>
                </a:lnTo>
                <a:lnTo>
                  <a:pt x="3098800" y="601027"/>
                </a:lnTo>
                <a:lnTo>
                  <a:pt x="3101657" y="615632"/>
                </a:lnTo>
                <a:lnTo>
                  <a:pt x="3109912" y="627697"/>
                </a:lnTo>
                <a:lnTo>
                  <a:pt x="3121977" y="635635"/>
                </a:lnTo>
                <a:lnTo>
                  <a:pt x="3136582" y="638810"/>
                </a:lnTo>
                <a:lnTo>
                  <a:pt x="3701097" y="638810"/>
                </a:lnTo>
                <a:lnTo>
                  <a:pt x="3715702" y="635635"/>
                </a:lnTo>
                <a:lnTo>
                  <a:pt x="3727767" y="627697"/>
                </a:lnTo>
                <a:lnTo>
                  <a:pt x="3736022" y="615632"/>
                </a:lnTo>
                <a:lnTo>
                  <a:pt x="3738880" y="601027"/>
                </a:lnTo>
                <a:lnTo>
                  <a:pt x="3738880" y="582295"/>
                </a:lnTo>
                <a:lnTo>
                  <a:pt x="3738880" y="563245"/>
                </a:lnTo>
                <a:lnTo>
                  <a:pt x="3738880" y="487997"/>
                </a:lnTo>
                <a:close/>
              </a:path>
              <a:path w="5867400" h="638810">
                <a:moveTo>
                  <a:pt x="5814695" y="188912"/>
                </a:moveTo>
                <a:lnTo>
                  <a:pt x="5738495" y="151447"/>
                </a:lnTo>
                <a:lnTo>
                  <a:pt x="5738495" y="178435"/>
                </a:lnTo>
                <a:lnTo>
                  <a:pt x="3767137" y="191135"/>
                </a:lnTo>
                <a:lnTo>
                  <a:pt x="3767455" y="213360"/>
                </a:lnTo>
                <a:lnTo>
                  <a:pt x="5738800" y="201002"/>
                </a:lnTo>
                <a:lnTo>
                  <a:pt x="5738800" y="227647"/>
                </a:lnTo>
                <a:lnTo>
                  <a:pt x="5791835" y="200660"/>
                </a:lnTo>
                <a:lnTo>
                  <a:pt x="5814695" y="188912"/>
                </a:lnTo>
                <a:close/>
              </a:path>
              <a:path w="5867400" h="638810">
                <a:moveTo>
                  <a:pt x="5867082" y="539115"/>
                </a:moveTo>
                <a:lnTo>
                  <a:pt x="3876992" y="539115"/>
                </a:lnTo>
                <a:lnTo>
                  <a:pt x="3876992" y="512127"/>
                </a:lnTo>
                <a:lnTo>
                  <a:pt x="3800792" y="550227"/>
                </a:lnTo>
                <a:lnTo>
                  <a:pt x="3876992" y="588327"/>
                </a:lnTo>
                <a:lnTo>
                  <a:pt x="3876992" y="561340"/>
                </a:lnTo>
                <a:lnTo>
                  <a:pt x="5867082" y="561340"/>
                </a:lnTo>
                <a:lnTo>
                  <a:pt x="5867082" y="5391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23619" y="2101532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61235" y="2124392"/>
            <a:ext cx="7785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Απαντήσεις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95395" y="2222182"/>
            <a:ext cx="415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90" dirty="0">
                <a:latin typeface="Calibri"/>
                <a:cs typeface="Calibri"/>
              </a:rPr>
              <a:t>Π</a:t>
            </a:r>
            <a:r>
              <a:rPr sz="1100" spc="165" dirty="0">
                <a:latin typeface="Calibri"/>
                <a:cs typeface="Calibri"/>
              </a:rPr>
              <a:t>ύ</a:t>
            </a:r>
            <a:r>
              <a:rPr sz="1100" spc="140" dirty="0">
                <a:latin typeface="Calibri"/>
                <a:cs typeface="Calibri"/>
              </a:rPr>
              <a:t>λ</a:t>
            </a:r>
            <a:r>
              <a:rPr sz="1100" spc="175" dirty="0">
                <a:latin typeface="Calibri"/>
                <a:cs typeface="Calibri"/>
              </a:rPr>
              <a:t>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29755" y="2124392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37179" y="3841115"/>
            <a:ext cx="911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Επιτιθέμενος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1950" y="5183504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43475" y="4858067"/>
            <a:ext cx="415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90" dirty="0">
                <a:latin typeface="Calibri"/>
                <a:cs typeface="Calibri"/>
              </a:rPr>
              <a:t>Π</a:t>
            </a:r>
            <a:r>
              <a:rPr sz="1100" spc="165" dirty="0">
                <a:latin typeface="Calibri"/>
                <a:cs typeface="Calibri"/>
              </a:rPr>
              <a:t>ύ</a:t>
            </a:r>
            <a:r>
              <a:rPr sz="1100" spc="140" dirty="0">
                <a:latin typeface="Calibri"/>
                <a:cs typeface="Calibri"/>
              </a:rPr>
              <a:t>λ</a:t>
            </a:r>
            <a:r>
              <a:rPr sz="1100" spc="175" dirty="0">
                <a:latin typeface="Calibri"/>
                <a:cs typeface="Calibri"/>
              </a:rPr>
              <a:t>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21194" y="4858067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20662" y="3059112"/>
            <a:ext cx="3370579" cy="2061845"/>
            <a:chOff x="220662" y="3059112"/>
            <a:chExt cx="3370579" cy="2061845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662" y="3680459"/>
              <a:ext cx="2537142" cy="144018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57512" y="3059112"/>
              <a:ext cx="633730" cy="800735"/>
            </a:xfrm>
            <a:custGeom>
              <a:avLst/>
              <a:gdLst/>
              <a:ahLst/>
              <a:cxnLst/>
              <a:rect l="l" t="t" r="r" b="b"/>
              <a:pathLst>
                <a:path w="633729" h="800735">
                  <a:moveTo>
                    <a:pt x="592137" y="764857"/>
                  </a:moveTo>
                  <a:lnTo>
                    <a:pt x="43180" y="764857"/>
                  </a:lnTo>
                  <a:lnTo>
                    <a:pt x="43180" y="777239"/>
                  </a:lnTo>
                  <a:lnTo>
                    <a:pt x="45085" y="786447"/>
                  </a:lnTo>
                  <a:lnTo>
                    <a:pt x="50164" y="794067"/>
                  </a:lnTo>
                  <a:lnTo>
                    <a:pt x="57467" y="798830"/>
                  </a:lnTo>
                  <a:lnTo>
                    <a:pt x="66675" y="800735"/>
                  </a:lnTo>
                  <a:lnTo>
                    <a:pt x="568642" y="800735"/>
                  </a:lnTo>
                  <a:lnTo>
                    <a:pt x="577850" y="798830"/>
                  </a:lnTo>
                  <a:lnTo>
                    <a:pt x="585152" y="794067"/>
                  </a:lnTo>
                  <a:lnTo>
                    <a:pt x="590232" y="786447"/>
                  </a:lnTo>
                  <a:lnTo>
                    <a:pt x="592137" y="777239"/>
                  </a:lnTo>
                  <a:lnTo>
                    <a:pt x="592137" y="764857"/>
                  </a:lnTo>
                  <a:close/>
                </a:path>
                <a:path w="633729" h="800735">
                  <a:moveTo>
                    <a:pt x="268287" y="506729"/>
                  </a:moveTo>
                  <a:lnTo>
                    <a:pt x="138430" y="506729"/>
                  </a:lnTo>
                  <a:lnTo>
                    <a:pt x="129222" y="508635"/>
                  </a:lnTo>
                  <a:lnTo>
                    <a:pt x="121602" y="513714"/>
                  </a:lnTo>
                  <a:lnTo>
                    <a:pt x="116522" y="521017"/>
                  </a:lnTo>
                  <a:lnTo>
                    <a:pt x="114935" y="530542"/>
                  </a:lnTo>
                  <a:lnTo>
                    <a:pt x="114935" y="764857"/>
                  </a:lnTo>
                  <a:lnTo>
                    <a:pt x="520382" y="764857"/>
                  </a:lnTo>
                  <a:lnTo>
                    <a:pt x="520382" y="705802"/>
                  </a:lnTo>
                  <a:lnTo>
                    <a:pt x="304164" y="705802"/>
                  </a:lnTo>
                  <a:lnTo>
                    <a:pt x="289242" y="699135"/>
                  </a:lnTo>
                  <a:lnTo>
                    <a:pt x="254952" y="699135"/>
                  </a:lnTo>
                  <a:lnTo>
                    <a:pt x="202247" y="646430"/>
                  </a:lnTo>
                  <a:lnTo>
                    <a:pt x="254952" y="593407"/>
                  </a:lnTo>
                  <a:lnTo>
                    <a:pt x="268287" y="593407"/>
                  </a:lnTo>
                  <a:lnTo>
                    <a:pt x="268287" y="506729"/>
                  </a:lnTo>
                  <a:close/>
                </a:path>
                <a:path w="633729" h="800735">
                  <a:moveTo>
                    <a:pt x="207317" y="246062"/>
                  </a:moveTo>
                  <a:lnTo>
                    <a:pt x="168592" y="246062"/>
                  </a:lnTo>
                  <a:lnTo>
                    <a:pt x="174625" y="274002"/>
                  </a:lnTo>
                  <a:lnTo>
                    <a:pt x="186372" y="300037"/>
                  </a:lnTo>
                  <a:lnTo>
                    <a:pt x="202564" y="323214"/>
                  </a:lnTo>
                  <a:lnTo>
                    <a:pt x="223202" y="342900"/>
                  </a:lnTo>
                  <a:lnTo>
                    <a:pt x="223202" y="370204"/>
                  </a:lnTo>
                  <a:lnTo>
                    <a:pt x="221297" y="374014"/>
                  </a:lnTo>
                  <a:lnTo>
                    <a:pt x="217487" y="374967"/>
                  </a:lnTo>
                  <a:lnTo>
                    <a:pt x="108267" y="419735"/>
                  </a:lnTo>
                  <a:lnTo>
                    <a:pt x="51752" y="455929"/>
                  </a:lnTo>
                  <a:lnTo>
                    <a:pt x="26035" y="487045"/>
                  </a:lnTo>
                  <a:lnTo>
                    <a:pt x="15875" y="525779"/>
                  </a:lnTo>
                  <a:lnTo>
                    <a:pt x="0" y="668972"/>
                  </a:lnTo>
                  <a:lnTo>
                    <a:pt x="0" y="684212"/>
                  </a:lnTo>
                  <a:lnTo>
                    <a:pt x="23494" y="721677"/>
                  </a:lnTo>
                  <a:lnTo>
                    <a:pt x="57785" y="740092"/>
                  </a:lnTo>
                  <a:lnTo>
                    <a:pt x="69532" y="745172"/>
                  </a:lnTo>
                  <a:lnTo>
                    <a:pt x="95885" y="745172"/>
                  </a:lnTo>
                  <a:lnTo>
                    <a:pt x="95885" y="715962"/>
                  </a:lnTo>
                  <a:lnTo>
                    <a:pt x="82867" y="710882"/>
                  </a:lnTo>
                  <a:lnTo>
                    <a:pt x="69850" y="705167"/>
                  </a:lnTo>
                  <a:lnTo>
                    <a:pt x="57467" y="698817"/>
                  </a:lnTo>
                  <a:lnTo>
                    <a:pt x="45085" y="691514"/>
                  </a:lnTo>
                  <a:lnTo>
                    <a:pt x="39369" y="687705"/>
                  </a:lnTo>
                  <a:lnTo>
                    <a:pt x="36830" y="681037"/>
                  </a:lnTo>
                  <a:lnTo>
                    <a:pt x="37782" y="674687"/>
                  </a:lnTo>
                  <a:lnTo>
                    <a:pt x="53657" y="529589"/>
                  </a:lnTo>
                  <a:lnTo>
                    <a:pt x="75247" y="485139"/>
                  </a:lnTo>
                  <a:lnTo>
                    <a:pt x="126364" y="453072"/>
                  </a:lnTo>
                  <a:lnTo>
                    <a:pt x="183514" y="429577"/>
                  </a:lnTo>
                  <a:lnTo>
                    <a:pt x="198755" y="424814"/>
                  </a:lnTo>
                  <a:lnTo>
                    <a:pt x="534670" y="424814"/>
                  </a:lnTo>
                  <a:lnTo>
                    <a:pt x="512924" y="414654"/>
                  </a:lnTo>
                  <a:lnTo>
                    <a:pt x="316229" y="414654"/>
                  </a:lnTo>
                  <a:lnTo>
                    <a:pt x="297814" y="413702"/>
                  </a:lnTo>
                  <a:lnTo>
                    <a:pt x="279082" y="411797"/>
                  </a:lnTo>
                  <a:lnTo>
                    <a:pt x="260350" y="408622"/>
                  </a:lnTo>
                  <a:lnTo>
                    <a:pt x="241935" y="404177"/>
                  </a:lnTo>
                  <a:lnTo>
                    <a:pt x="249555" y="396875"/>
                  </a:lnTo>
                  <a:lnTo>
                    <a:pt x="255587" y="387667"/>
                  </a:lnTo>
                  <a:lnTo>
                    <a:pt x="259397" y="377507"/>
                  </a:lnTo>
                  <a:lnTo>
                    <a:pt x="260667" y="366395"/>
                  </a:lnTo>
                  <a:lnTo>
                    <a:pt x="260667" y="365442"/>
                  </a:lnTo>
                  <a:lnTo>
                    <a:pt x="391477" y="365442"/>
                  </a:lnTo>
                  <a:lnTo>
                    <a:pt x="391477" y="339089"/>
                  </a:lnTo>
                  <a:lnTo>
                    <a:pt x="317182" y="339089"/>
                  </a:lnTo>
                  <a:lnTo>
                    <a:pt x="275272" y="331152"/>
                  </a:lnTo>
                  <a:lnTo>
                    <a:pt x="240347" y="309245"/>
                  </a:lnTo>
                  <a:lnTo>
                    <a:pt x="215582" y="275907"/>
                  </a:lnTo>
                  <a:lnTo>
                    <a:pt x="207317" y="246062"/>
                  </a:lnTo>
                  <a:close/>
                </a:path>
                <a:path w="633729" h="800735">
                  <a:moveTo>
                    <a:pt x="534670" y="424814"/>
                  </a:moveTo>
                  <a:lnTo>
                    <a:pt x="436879" y="424814"/>
                  </a:lnTo>
                  <a:lnTo>
                    <a:pt x="450850" y="429577"/>
                  </a:lnTo>
                  <a:lnTo>
                    <a:pt x="508000" y="453072"/>
                  </a:lnTo>
                  <a:lnTo>
                    <a:pt x="559117" y="485139"/>
                  </a:lnTo>
                  <a:lnTo>
                    <a:pt x="579754" y="525779"/>
                  </a:lnTo>
                  <a:lnTo>
                    <a:pt x="596900" y="673735"/>
                  </a:lnTo>
                  <a:lnTo>
                    <a:pt x="564514" y="704532"/>
                  </a:lnTo>
                  <a:lnTo>
                    <a:pt x="538479" y="715010"/>
                  </a:lnTo>
                  <a:lnTo>
                    <a:pt x="538479" y="745172"/>
                  </a:lnTo>
                  <a:lnTo>
                    <a:pt x="563879" y="745172"/>
                  </a:lnTo>
                  <a:lnTo>
                    <a:pt x="575627" y="740092"/>
                  </a:lnTo>
                  <a:lnTo>
                    <a:pt x="609917" y="721677"/>
                  </a:lnTo>
                  <a:lnTo>
                    <a:pt x="633412" y="684212"/>
                  </a:lnTo>
                  <a:lnTo>
                    <a:pt x="633412" y="668972"/>
                  </a:lnTo>
                  <a:lnTo>
                    <a:pt x="618489" y="527685"/>
                  </a:lnTo>
                  <a:lnTo>
                    <a:pt x="608647" y="487997"/>
                  </a:lnTo>
                  <a:lnTo>
                    <a:pt x="583564" y="456882"/>
                  </a:lnTo>
                  <a:lnTo>
                    <a:pt x="534670" y="424814"/>
                  </a:lnTo>
                  <a:close/>
                </a:path>
                <a:path w="633729" h="800735">
                  <a:moveTo>
                    <a:pt x="432117" y="506729"/>
                  </a:moveTo>
                  <a:lnTo>
                    <a:pt x="348297" y="506729"/>
                  </a:lnTo>
                  <a:lnTo>
                    <a:pt x="348297" y="599122"/>
                  </a:lnTo>
                  <a:lnTo>
                    <a:pt x="304164" y="705802"/>
                  </a:lnTo>
                  <a:lnTo>
                    <a:pt x="520382" y="705802"/>
                  </a:lnTo>
                  <a:lnTo>
                    <a:pt x="520382" y="700087"/>
                  </a:lnTo>
                  <a:lnTo>
                    <a:pt x="379412" y="700087"/>
                  </a:lnTo>
                  <a:lnTo>
                    <a:pt x="366077" y="686752"/>
                  </a:lnTo>
                  <a:lnTo>
                    <a:pt x="405764" y="647382"/>
                  </a:lnTo>
                  <a:lnTo>
                    <a:pt x="366077" y="607694"/>
                  </a:lnTo>
                  <a:lnTo>
                    <a:pt x="379412" y="594360"/>
                  </a:lnTo>
                  <a:lnTo>
                    <a:pt x="432117" y="594360"/>
                  </a:lnTo>
                  <a:lnTo>
                    <a:pt x="432117" y="506729"/>
                  </a:lnTo>
                  <a:close/>
                </a:path>
                <a:path w="633729" h="800735">
                  <a:moveTo>
                    <a:pt x="496887" y="506729"/>
                  </a:moveTo>
                  <a:lnTo>
                    <a:pt x="432117" y="506729"/>
                  </a:lnTo>
                  <a:lnTo>
                    <a:pt x="432117" y="647382"/>
                  </a:lnTo>
                  <a:lnTo>
                    <a:pt x="379412" y="700087"/>
                  </a:lnTo>
                  <a:lnTo>
                    <a:pt x="520382" y="700087"/>
                  </a:lnTo>
                  <a:lnTo>
                    <a:pt x="520382" y="530542"/>
                  </a:lnTo>
                  <a:lnTo>
                    <a:pt x="518795" y="521017"/>
                  </a:lnTo>
                  <a:lnTo>
                    <a:pt x="513714" y="513714"/>
                  </a:lnTo>
                  <a:lnTo>
                    <a:pt x="506095" y="508635"/>
                  </a:lnTo>
                  <a:lnTo>
                    <a:pt x="496887" y="506729"/>
                  </a:lnTo>
                  <a:close/>
                </a:path>
                <a:path w="633729" h="800735">
                  <a:moveTo>
                    <a:pt x="348297" y="506729"/>
                  </a:moveTo>
                  <a:lnTo>
                    <a:pt x="268287" y="506729"/>
                  </a:lnTo>
                  <a:lnTo>
                    <a:pt x="268287" y="606742"/>
                  </a:lnTo>
                  <a:lnTo>
                    <a:pt x="228600" y="646430"/>
                  </a:lnTo>
                  <a:lnTo>
                    <a:pt x="268287" y="685800"/>
                  </a:lnTo>
                  <a:lnTo>
                    <a:pt x="254952" y="699135"/>
                  </a:lnTo>
                  <a:lnTo>
                    <a:pt x="289242" y="699135"/>
                  </a:lnTo>
                  <a:lnTo>
                    <a:pt x="287019" y="698182"/>
                  </a:lnTo>
                  <a:lnTo>
                    <a:pt x="330517" y="593407"/>
                  </a:lnTo>
                  <a:lnTo>
                    <a:pt x="331470" y="591502"/>
                  </a:lnTo>
                  <a:lnTo>
                    <a:pt x="348297" y="591502"/>
                  </a:lnTo>
                  <a:lnTo>
                    <a:pt x="348297" y="506729"/>
                  </a:lnTo>
                  <a:close/>
                </a:path>
                <a:path w="633729" h="800735">
                  <a:moveTo>
                    <a:pt x="432117" y="594360"/>
                  </a:moveTo>
                  <a:lnTo>
                    <a:pt x="379412" y="594360"/>
                  </a:lnTo>
                  <a:lnTo>
                    <a:pt x="432117" y="647382"/>
                  </a:lnTo>
                  <a:lnTo>
                    <a:pt x="432117" y="594360"/>
                  </a:lnTo>
                  <a:close/>
                </a:path>
                <a:path w="633729" h="800735">
                  <a:moveTo>
                    <a:pt x="268287" y="593407"/>
                  </a:moveTo>
                  <a:lnTo>
                    <a:pt x="254952" y="593407"/>
                  </a:lnTo>
                  <a:lnTo>
                    <a:pt x="268287" y="606742"/>
                  </a:lnTo>
                  <a:lnTo>
                    <a:pt x="268287" y="593407"/>
                  </a:lnTo>
                  <a:close/>
                </a:path>
                <a:path w="633729" h="800735">
                  <a:moveTo>
                    <a:pt x="348297" y="591502"/>
                  </a:moveTo>
                  <a:lnTo>
                    <a:pt x="331470" y="591502"/>
                  </a:lnTo>
                  <a:lnTo>
                    <a:pt x="348297" y="599122"/>
                  </a:lnTo>
                  <a:lnTo>
                    <a:pt x="348297" y="591502"/>
                  </a:lnTo>
                  <a:close/>
                </a:path>
                <a:path w="633729" h="800735">
                  <a:moveTo>
                    <a:pt x="436879" y="424814"/>
                  </a:moveTo>
                  <a:lnTo>
                    <a:pt x="198755" y="424814"/>
                  </a:lnTo>
                  <a:lnTo>
                    <a:pt x="221932" y="436245"/>
                  </a:lnTo>
                  <a:lnTo>
                    <a:pt x="250189" y="444817"/>
                  </a:lnTo>
                  <a:lnTo>
                    <a:pt x="282257" y="450214"/>
                  </a:lnTo>
                  <a:lnTo>
                    <a:pt x="317182" y="452120"/>
                  </a:lnTo>
                  <a:lnTo>
                    <a:pt x="352107" y="450214"/>
                  </a:lnTo>
                  <a:lnTo>
                    <a:pt x="384492" y="444817"/>
                  </a:lnTo>
                  <a:lnTo>
                    <a:pt x="412750" y="436245"/>
                  </a:lnTo>
                  <a:lnTo>
                    <a:pt x="436879" y="424814"/>
                  </a:lnTo>
                  <a:close/>
                </a:path>
                <a:path w="633729" h="800735">
                  <a:moveTo>
                    <a:pt x="430212" y="54292"/>
                  </a:moveTo>
                  <a:lnTo>
                    <a:pt x="430212" y="226060"/>
                  </a:lnTo>
                  <a:lnTo>
                    <a:pt x="421322" y="269875"/>
                  </a:lnTo>
                  <a:lnTo>
                    <a:pt x="396875" y="306070"/>
                  </a:lnTo>
                  <a:lnTo>
                    <a:pt x="391477" y="309562"/>
                  </a:lnTo>
                  <a:lnTo>
                    <a:pt x="391477" y="404177"/>
                  </a:lnTo>
                  <a:lnTo>
                    <a:pt x="373062" y="409257"/>
                  </a:lnTo>
                  <a:lnTo>
                    <a:pt x="354329" y="412432"/>
                  </a:lnTo>
                  <a:lnTo>
                    <a:pt x="335279" y="414337"/>
                  </a:lnTo>
                  <a:lnTo>
                    <a:pt x="316229" y="414654"/>
                  </a:lnTo>
                  <a:lnTo>
                    <a:pt x="512924" y="414654"/>
                  </a:lnTo>
                  <a:lnTo>
                    <a:pt x="495935" y="406717"/>
                  </a:lnTo>
                  <a:lnTo>
                    <a:pt x="464185" y="394652"/>
                  </a:lnTo>
                  <a:lnTo>
                    <a:pt x="417829" y="375920"/>
                  </a:lnTo>
                  <a:lnTo>
                    <a:pt x="414020" y="374014"/>
                  </a:lnTo>
                  <a:lnTo>
                    <a:pt x="412114" y="371157"/>
                  </a:lnTo>
                  <a:lnTo>
                    <a:pt x="412114" y="344804"/>
                  </a:lnTo>
                  <a:lnTo>
                    <a:pt x="417829" y="339089"/>
                  </a:lnTo>
                  <a:lnTo>
                    <a:pt x="436245" y="320992"/>
                  </a:lnTo>
                  <a:lnTo>
                    <a:pt x="454025" y="292735"/>
                  </a:lnTo>
                  <a:lnTo>
                    <a:pt x="464820" y="260985"/>
                  </a:lnTo>
                  <a:lnTo>
                    <a:pt x="468629" y="227012"/>
                  </a:lnTo>
                  <a:lnTo>
                    <a:pt x="468629" y="193039"/>
                  </a:lnTo>
                  <a:lnTo>
                    <a:pt x="485775" y="193039"/>
                  </a:lnTo>
                  <a:lnTo>
                    <a:pt x="471487" y="151764"/>
                  </a:lnTo>
                  <a:lnTo>
                    <a:pt x="467677" y="138429"/>
                  </a:lnTo>
                  <a:lnTo>
                    <a:pt x="456882" y="94614"/>
                  </a:lnTo>
                  <a:lnTo>
                    <a:pt x="430212" y="54292"/>
                  </a:lnTo>
                  <a:close/>
                </a:path>
                <a:path w="633729" h="800735">
                  <a:moveTo>
                    <a:pt x="391477" y="365442"/>
                  </a:moveTo>
                  <a:lnTo>
                    <a:pt x="373697" y="365442"/>
                  </a:lnTo>
                  <a:lnTo>
                    <a:pt x="373697" y="366395"/>
                  </a:lnTo>
                  <a:lnTo>
                    <a:pt x="374650" y="374014"/>
                  </a:lnTo>
                  <a:lnTo>
                    <a:pt x="374650" y="375920"/>
                  </a:lnTo>
                  <a:lnTo>
                    <a:pt x="378460" y="387032"/>
                  </a:lnTo>
                  <a:lnTo>
                    <a:pt x="383857" y="396239"/>
                  </a:lnTo>
                  <a:lnTo>
                    <a:pt x="391477" y="404177"/>
                  </a:lnTo>
                  <a:lnTo>
                    <a:pt x="391477" y="365442"/>
                  </a:lnTo>
                  <a:close/>
                </a:path>
                <a:path w="633729" h="800735">
                  <a:moveTo>
                    <a:pt x="373697" y="365442"/>
                  </a:moveTo>
                  <a:lnTo>
                    <a:pt x="260667" y="365442"/>
                  </a:lnTo>
                  <a:lnTo>
                    <a:pt x="288289" y="374014"/>
                  </a:lnTo>
                  <a:lnTo>
                    <a:pt x="317182" y="376872"/>
                  </a:lnTo>
                  <a:lnTo>
                    <a:pt x="346075" y="374014"/>
                  </a:lnTo>
                  <a:lnTo>
                    <a:pt x="373697" y="365442"/>
                  </a:lnTo>
                  <a:close/>
                </a:path>
                <a:path w="633729" h="800735">
                  <a:moveTo>
                    <a:pt x="391477" y="309562"/>
                  </a:moveTo>
                  <a:lnTo>
                    <a:pt x="360997" y="330200"/>
                  </a:lnTo>
                  <a:lnTo>
                    <a:pt x="317182" y="339089"/>
                  </a:lnTo>
                  <a:lnTo>
                    <a:pt x="391477" y="339089"/>
                  </a:lnTo>
                  <a:lnTo>
                    <a:pt x="391477" y="309562"/>
                  </a:lnTo>
                  <a:close/>
                </a:path>
                <a:path w="633729" h="800735">
                  <a:moveTo>
                    <a:pt x="316229" y="0"/>
                  </a:moveTo>
                  <a:lnTo>
                    <a:pt x="273367" y="6667"/>
                  </a:lnTo>
                  <a:lnTo>
                    <a:pt x="235267" y="25400"/>
                  </a:lnTo>
                  <a:lnTo>
                    <a:pt x="203517" y="54292"/>
                  </a:lnTo>
                  <a:lnTo>
                    <a:pt x="180022" y="91439"/>
                  </a:lnTo>
                  <a:lnTo>
                    <a:pt x="166687" y="134620"/>
                  </a:lnTo>
                  <a:lnTo>
                    <a:pt x="166687" y="157479"/>
                  </a:lnTo>
                  <a:lnTo>
                    <a:pt x="165735" y="172720"/>
                  </a:lnTo>
                  <a:lnTo>
                    <a:pt x="163512" y="187642"/>
                  </a:lnTo>
                  <a:lnTo>
                    <a:pt x="159702" y="202247"/>
                  </a:lnTo>
                  <a:lnTo>
                    <a:pt x="154305" y="216852"/>
                  </a:lnTo>
                  <a:lnTo>
                    <a:pt x="138430" y="254317"/>
                  </a:lnTo>
                  <a:lnTo>
                    <a:pt x="140335" y="254000"/>
                  </a:lnTo>
                  <a:lnTo>
                    <a:pt x="146367" y="252412"/>
                  </a:lnTo>
                  <a:lnTo>
                    <a:pt x="155892" y="249554"/>
                  </a:lnTo>
                  <a:lnTo>
                    <a:pt x="168592" y="246062"/>
                  </a:lnTo>
                  <a:lnTo>
                    <a:pt x="207317" y="246062"/>
                  </a:lnTo>
                  <a:lnTo>
                    <a:pt x="204152" y="234632"/>
                  </a:lnTo>
                  <a:lnTo>
                    <a:pt x="245427" y="219710"/>
                  </a:lnTo>
                  <a:lnTo>
                    <a:pt x="289560" y="200977"/>
                  </a:lnTo>
                  <a:lnTo>
                    <a:pt x="332739" y="178435"/>
                  </a:lnTo>
                  <a:lnTo>
                    <a:pt x="371475" y="152400"/>
                  </a:lnTo>
                  <a:lnTo>
                    <a:pt x="401954" y="122554"/>
                  </a:lnTo>
                  <a:lnTo>
                    <a:pt x="430212" y="122554"/>
                  </a:lnTo>
                  <a:lnTo>
                    <a:pt x="430212" y="54292"/>
                  </a:lnTo>
                  <a:lnTo>
                    <a:pt x="413702" y="37464"/>
                  </a:lnTo>
                  <a:lnTo>
                    <a:pt x="394335" y="24447"/>
                  </a:lnTo>
                  <a:lnTo>
                    <a:pt x="362267" y="24447"/>
                  </a:lnTo>
                  <a:lnTo>
                    <a:pt x="353060" y="11429"/>
                  </a:lnTo>
                  <a:lnTo>
                    <a:pt x="316229" y="0"/>
                  </a:lnTo>
                  <a:close/>
                </a:path>
                <a:path w="633729" h="800735">
                  <a:moveTo>
                    <a:pt x="485775" y="193039"/>
                  </a:moveTo>
                  <a:lnTo>
                    <a:pt x="468629" y="193039"/>
                  </a:lnTo>
                  <a:lnTo>
                    <a:pt x="474345" y="196850"/>
                  </a:lnTo>
                  <a:lnTo>
                    <a:pt x="487679" y="198754"/>
                  </a:lnTo>
                  <a:lnTo>
                    <a:pt x="485775" y="193039"/>
                  </a:lnTo>
                  <a:close/>
                </a:path>
                <a:path w="633729" h="800735">
                  <a:moveTo>
                    <a:pt x="430212" y="122554"/>
                  </a:moveTo>
                  <a:lnTo>
                    <a:pt x="401954" y="122554"/>
                  </a:lnTo>
                  <a:lnTo>
                    <a:pt x="408304" y="132079"/>
                  </a:lnTo>
                  <a:lnTo>
                    <a:pt x="415289" y="141604"/>
                  </a:lnTo>
                  <a:lnTo>
                    <a:pt x="422592" y="151129"/>
                  </a:lnTo>
                  <a:lnTo>
                    <a:pt x="430212" y="160020"/>
                  </a:lnTo>
                  <a:lnTo>
                    <a:pt x="430212" y="122554"/>
                  </a:lnTo>
                  <a:close/>
                </a:path>
                <a:path w="633729" h="800735">
                  <a:moveTo>
                    <a:pt x="379412" y="14922"/>
                  </a:moveTo>
                  <a:lnTo>
                    <a:pt x="374650" y="14922"/>
                  </a:lnTo>
                  <a:lnTo>
                    <a:pt x="370839" y="17779"/>
                  </a:lnTo>
                  <a:lnTo>
                    <a:pt x="362267" y="24447"/>
                  </a:lnTo>
                  <a:lnTo>
                    <a:pt x="394335" y="24447"/>
                  </a:lnTo>
                  <a:lnTo>
                    <a:pt x="383222" y="16827"/>
                  </a:lnTo>
                  <a:lnTo>
                    <a:pt x="379412" y="1492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37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40" dirty="0">
                <a:solidFill>
                  <a:srgbClr val="FFB800"/>
                </a:solidFill>
              </a:rPr>
              <a:t>Arpspoofing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4042" y="4692015"/>
            <a:ext cx="26416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10"/>
              </a:lnSpc>
            </a:pPr>
            <a:r>
              <a:rPr sz="750" spc="-120" dirty="0">
                <a:solidFill>
                  <a:srgbClr val="111111"/>
                </a:solidFill>
                <a:latin typeface="Calibri"/>
                <a:cs typeface="Calibri"/>
              </a:rPr>
              <a:t>Μ</a:t>
            </a:r>
            <a:r>
              <a:rPr sz="750" spc="-80" dirty="0">
                <a:solidFill>
                  <a:srgbClr val="111111"/>
                </a:solidFill>
                <a:latin typeface="Calibri"/>
                <a:cs typeface="Calibri"/>
              </a:rPr>
              <a:t>ε</a:t>
            </a:r>
            <a:r>
              <a:rPr sz="750" spc="-65" dirty="0">
                <a:solidFill>
                  <a:srgbClr val="111111"/>
                </a:solidFill>
                <a:latin typeface="Calibri"/>
                <a:cs typeface="Calibri"/>
              </a:rPr>
              <a:t>τά</a:t>
            </a:r>
            <a:r>
              <a:rPr sz="750" spc="-45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750" spc="-65" dirty="0">
                <a:solidFill>
                  <a:srgbClr val="111111"/>
                </a:solidFill>
                <a:latin typeface="Calibri"/>
                <a:cs typeface="Calibri"/>
              </a:rPr>
              <a:t>τ</a:t>
            </a:r>
            <a:r>
              <a:rPr sz="750" spc="-60" dirty="0">
                <a:solidFill>
                  <a:srgbClr val="111111"/>
                </a:solidFill>
                <a:latin typeface="Calibri"/>
                <a:cs typeface="Calibri"/>
              </a:rPr>
              <a:t>ο</a:t>
            </a:r>
            <a:endParaRPr sz="7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33755" y="0"/>
            <a:ext cx="11052175" cy="6879590"/>
            <a:chOff x="833755" y="0"/>
            <a:chExt cx="11052175" cy="6879590"/>
          </a:xfrm>
        </p:grpSpPr>
        <p:sp>
          <p:nvSpPr>
            <p:cNvPr id="4" name="object 4"/>
            <p:cNvSpPr/>
            <p:nvPr/>
          </p:nvSpPr>
          <p:spPr>
            <a:xfrm>
              <a:off x="689483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93635" y="0"/>
              <a:ext cx="2499995" cy="6652259"/>
            </a:xfrm>
            <a:custGeom>
              <a:avLst/>
              <a:gdLst/>
              <a:ahLst/>
              <a:cxnLst/>
              <a:rect l="l" t="t" r="r" b="b"/>
              <a:pathLst>
                <a:path w="2499995" h="6652259">
                  <a:moveTo>
                    <a:pt x="1549082" y="1308735"/>
                  </a:moveTo>
                  <a:lnTo>
                    <a:pt x="1501775" y="1315085"/>
                  </a:lnTo>
                  <a:lnTo>
                    <a:pt x="1458277" y="1333182"/>
                  </a:lnTo>
                  <a:lnTo>
                    <a:pt x="1420812" y="1361757"/>
                  </a:lnTo>
                  <a:lnTo>
                    <a:pt x="1391602" y="1399222"/>
                  </a:lnTo>
                  <a:lnTo>
                    <a:pt x="1372870" y="1444625"/>
                  </a:lnTo>
                  <a:lnTo>
                    <a:pt x="977900" y="2900045"/>
                  </a:lnTo>
                  <a:lnTo>
                    <a:pt x="5080" y="6635750"/>
                  </a:lnTo>
                  <a:lnTo>
                    <a:pt x="0" y="6652259"/>
                  </a:lnTo>
                  <a:lnTo>
                    <a:pt x="26670" y="6652259"/>
                  </a:lnTo>
                  <a:lnTo>
                    <a:pt x="1003300" y="2907665"/>
                  </a:lnTo>
                  <a:lnTo>
                    <a:pt x="1398270" y="1452562"/>
                  </a:lnTo>
                  <a:lnTo>
                    <a:pt x="1419225" y="1406525"/>
                  </a:lnTo>
                  <a:lnTo>
                    <a:pt x="1452562" y="1370329"/>
                  </a:lnTo>
                  <a:lnTo>
                    <a:pt x="1494790" y="1345882"/>
                  </a:lnTo>
                  <a:lnTo>
                    <a:pt x="1542732" y="1335404"/>
                  </a:lnTo>
                  <a:lnTo>
                    <a:pt x="1642468" y="1335404"/>
                  </a:lnTo>
                  <a:lnTo>
                    <a:pt x="1632585" y="1327785"/>
                  </a:lnTo>
                  <a:lnTo>
                    <a:pt x="1549082" y="1308735"/>
                  </a:lnTo>
                  <a:close/>
                </a:path>
                <a:path w="2499995" h="6652259">
                  <a:moveTo>
                    <a:pt x="1642468" y="1335404"/>
                  </a:moveTo>
                  <a:lnTo>
                    <a:pt x="1542732" y="1335404"/>
                  </a:lnTo>
                  <a:lnTo>
                    <a:pt x="1593215" y="1340485"/>
                  </a:lnTo>
                  <a:lnTo>
                    <a:pt x="1648460" y="1367789"/>
                  </a:lnTo>
                  <a:lnTo>
                    <a:pt x="1688465" y="1414145"/>
                  </a:lnTo>
                  <a:lnTo>
                    <a:pt x="1708467" y="1472882"/>
                  </a:lnTo>
                  <a:lnTo>
                    <a:pt x="1709420" y="1503679"/>
                  </a:lnTo>
                  <a:lnTo>
                    <a:pt x="1703705" y="1535112"/>
                  </a:lnTo>
                  <a:lnTo>
                    <a:pt x="1443990" y="2493010"/>
                  </a:lnTo>
                  <a:lnTo>
                    <a:pt x="1437640" y="2541904"/>
                  </a:lnTo>
                  <a:lnTo>
                    <a:pt x="1443990" y="2589212"/>
                  </a:lnTo>
                  <a:lnTo>
                    <a:pt x="1462087" y="2632710"/>
                  </a:lnTo>
                  <a:lnTo>
                    <a:pt x="1490662" y="2670175"/>
                  </a:lnTo>
                  <a:lnTo>
                    <a:pt x="1528445" y="2699385"/>
                  </a:lnTo>
                  <a:lnTo>
                    <a:pt x="1573847" y="2718117"/>
                  </a:lnTo>
                  <a:lnTo>
                    <a:pt x="1625917" y="2724150"/>
                  </a:lnTo>
                  <a:lnTo>
                    <a:pt x="1676082" y="2715895"/>
                  </a:lnTo>
                  <a:lnTo>
                    <a:pt x="1710884" y="2699702"/>
                  </a:lnTo>
                  <a:lnTo>
                    <a:pt x="1624647" y="2699702"/>
                  </a:lnTo>
                  <a:lnTo>
                    <a:pt x="1580197" y="2693987"/>
                  </a:lnTo>
                  <a:lnTo>
                    <a:pt x="1534160" y="2673032"/>
                  </a:lnTo>
                  <a:lnTo>
                    <a:pt x="1497965" y="2639695"/>
                  </a:lnTo>
                  <a:lnTo>
                    <a:pt x="1473517" y="2597467"/>
                  </a:lnTo>
                  <a:lnTo>
                    <a:pt x="1463040" y="2549525"/>
                  </a:lnTo>
                  <a:lnTo>
                    <a:pt x="1468120" y="2499360"/>
                  </a:lnTo>
                  <a:lnTo>
                    <a:pt x="1727835" y="1541462"/>
                  </a:lnTo>
                  <a:lnTo>
                    <a:pt x="1733867" y="1505902"/>
                  </a:lnTo>
                  <a:lnTo>
                    <a:pt x="1724977" y="1435100"/>
                  </a:lnTo>
                  <a:lnTo>
                    <a:pt x="1689417" y="1371600"/>
                  </a:lnTo>
                  <a:lnTo>
                    <a:pt x="1642468" y="1335404"/>
                  </a:lnTo>
                  <a:close/>
                </a:path>
                <a:path w="2499995" h="6652259">
                  <a:moveTo>
                    <a:pt x="2499995" y="0"/>
                  </a:moveTo>
                  <a:lnTo>
                    <a:pt x="2473007" y="0"/>
                  </a:lnTo>
                  <a:lnTo>
                    <a:pt x="2107479" y="1333182"/>
                  </a:lnTo>
                  <a:lnTo>
                    <a:pt x="1764982" y="2608579"/>
                  </a:lnTo>
                  <a:lnTo>
                    <a:pt x="1740217" y="2646362"/>
                  </a:lnTo>
                  <a:lnTo>
                    <a:pt x="1706880" y="2674937"/>
                  </a:lnTo>
                  <a:lnTo>
                    <a:pt x="1667510" y="2692717"/>
                  </a:lnTo>
                  <a:lnTo>
                    <a:pt x="1624647" y="2699702"/>
                  </a:lnTo>
                  <a:lnTo>
                    <a:pt x="1710884" y="2699702"/>
                  </a:lnTo>
                  <a:lnTo>
                    <a:pt x="1721802" y="2694622"/>
                  </a:lnTo>
                  <a:lnTo>
                    <a:pt x="1760537" y="2661602"/>
                  </a:lnTo>
                  <a:lnTo>
                    <a:pt x="1789112" y="2617470"/>
                  </a:lnTo>
                  <a:lnTo>
                    <a:pt x="1789112" y="2616200"/>
                  </a:lnTo>
                  <a:lnTo>
                    <a:pt x="2131695" y="1339214"/>
                  </a:lnTo>
                  <a:lnTo>
                    <a:pt x="249999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20685" y="4978717"/>
              <a:ext cx="754380" cy="1644650"/>
            </a:xfrm>
            <a:custGeom>
              <a:avLst/>
              <a:gdLst/>
              <a:ahLst/>
              <a:cxnLst/>
              <a:rect l="l" t="t" r="r" b="b"/>
              <a:pathLst>
                <a:path w="754379" h="1644650">
                  <a:moveTo>
                    <a:pt x="576897" y="0"/>
                  </a:moveTo>
                  <a:lnTo>
                    <a:pt x="530860" y="6350"/>
                  </a:lnTo>
                  <a:lnTo>
                    <a:pt x="488632" y="24130"/>
                  </a:lnTo>
                  <a:lnTo>
                    <a:pt x="452120" y="52387"/>
                  </a:lnTo>
                  <a:lnTo>
                    <a:pt x="423862" y="89535"/>
                  </a:lnTo>
                  <a:lnTo>
                    <a:pt x="405447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260" y="140970"/>
                  </a:lnTo>
                  <a:lnTo>
                    <a:pt x="448945" y="95250"/>
                  </a:lnTo>
                  <a:lnTo>
                    <a:pt x="481012" y="59372"/>
                  </a:lnTo>
                  <a:lnTo>
                    <a:pt x="521970" y="35560"/>
                  </a:lnTo>
                  <a:lnTo>
                    <a:pt x="568325" y="25400"/>
                  </a:lnTo>
                  <a:lnTo>
                    <a:pt x="660582" y="25400"/>
                  </a:lnTo>
                  <a:lnTo>
                    <a:pt x="623252" y="6350"/>
                  </a:lnTo>
                  <a:lnTo>
                    <a:pt x="576897" y="0"/>
                  </a:lnTo>
                  <a:close/>
                </a:path>
                <a:path w="754379" h="1644650">
                  <a:moveTo>
                    <a:pt x="660582" y="25400"/>
                  </a:moveTo>
                  <a:lnTo>
                    <a:pt x="568325" y="25400"/>
                  </a:lnTo>
                  <a:lnTo>
                    <a:pt x="616902" y="30797"/>
                  </a:lnTo>
                  <a:lnTo>
                    <a:pt x="670877" y="57785"/>
                  </a:lnTo>
                  <a:lnTo>
                    <a:pt x="709612" y="103822"/>
                  </a:lnTo>
                  <a:lnTo>
                    <a:pt x="728662" y="161290"/>
                  </a:lnTo>
                  <a:lnTo>
                    <a:pt x="729615" y="192087"/>
                  </a:lnTo>
                  <a:lnTo>
                    <a:pt x="724535" y="222885"/>
                  </a:lnTo>
                  <a:lnTo>
                    <a:pt x="342900" y="1644650"/>
                  </a:lnTo>
                  <a:lnTo>
                    <a:pt x="369252" y="1644650"/>
                  </a:lnTo>
                  <a:lnTo>
                    <a:pt x="748347" y="229235"/>
                  </a:lnTo>
                  <a:lnTo>
                    <a:pt x="754062" y="193675"/>
                  </a:lnTo>
                  <a:lnTo>
                    <a:pt x="753110" y="158115"/>
                  </a:lnTo>
                  <a:lnTo>
                    <a:pt x="730885" y="90805"/>
                  </a:lnTo>
                  <a:lnTo>
                    <a:pt x="684847" y="37782"/>
                  </a:lnTo>
                  <a:lnTo>
                    <a:pt x="660582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53362" y="6185852"/>
              <a:ext cx="3293427" cy="612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8022" y="412750"/>
              <a:ext cx="6189027" cy="218249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3755" y="3064510"/>
              <a:ext cx="5154295" cy="36718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187" y="3223260"/>
              <a:ext cx="4657407" cy="317436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93140" y="4231322"/>
              <a:ext cx="3596640" cy="167640"/>
            </a:xfrm>
            <a:custGeom>
              <a:avLst/>
              <a:gdLst/>
              <a:ahLst/>
              <a:cxnLst/>
              <a:rect l="l" t="t" r="r" b="b"/>
              <a:pathLst>
                <a:path w="3596640" h="167639">
                  <a:moveTo>
                    <a:pt x="0" y="167639"/>
                  </a:moveTo>
                  <a:lnTo>
                    <a:pt x="3596640" y="167639"/>
                  </a:lnTo>
                  <a:lnTo>
                    <a:pt x="3596640" y="0"/>
                  </a:lnTo>
                  <a:lnTo>
                    <a:pt x="0" y="0"/>
                  </a:lnTo>
                  <a:lnTo>
                    <a:pt x="0" y="16763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82409" y="3032760"/>
              <a:ext cx="5303520" cy="37871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77355" y="3227705"/>
              <a:ext cx="4733607" cy="321722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777989" y="4191635"/>
              <a:ext cx="3608704" cy="871855"/>
            </a:xfrm>
            <a:custGeom>
              <a:avLst/>
              <a:gdLst/>
              <a:ahLst/>
              <a:cxnLst/>
              <a:rect l="l" t="t" r="r" b="b"/>
              <a:pathLst>
                <a:path w="3608704" h="871854">
                  <a:moveTo>
                    <a:pt x="0" y="181292"/>
                  </a:moveTo>
                  <a:lnTo>
                    <a:pt x="3608704" y="181292"/>
                  </a:lnTo>
                  <a:lnTo>
                    <a:pt x="3608704" y="0"/>
                  </a:lnTo>
                  <a:lnTo>
                    <a:pt x="0" y="0"/>
                  </a:lnTo>
                  <a:lnTo>
                    <a:pt x="0" y="181292"/>
                  </a:lnTo>
                </a:path>
                <a:path w="3608704" h="871854">
                  <a:moveTo>
                    <a:pt x="0" y="871854"/>
                  </a:moveTo>
                  <a:lnTo>
                    <a:pt x="3608704" y="871854"/>
                  </a:lnTo>
                  <a:lnTo>
                    <a:pt x="3608704" y="690244"/>
                  </a:lnTo>
                  <a:lnTo>
                    <a:pt x="0" y="690244"/>
                  </a:lnTo>
                  <a:lnTo>
                    <a:pt x="0" y="871854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86060" y="4274502"/>
              <a:ext cx="235585" cy="709295"/>
            </a:xfrm>
            <a:custGeom>
              <a:avLst/>
              <a:gdLst/>
              <a:ahLst/>
              <a:cxnLst/>
              <a:rect l="l" t="t" r="r" b="b"/>
              <a:pathLst>
                <a:path w="235584" h="709295">
                  <a:moveTo>
                    <a:pt x="72707" y="637222"/>
                  </a:moveTo>
                  <a:lnTo>
                    <a:pt x="13017" y="697865"/>
                  </a:lnTo>
                  <a:lnTo>
                    <a:pt x="97472" y="709295"/>
                  </a:lnTo>
                  <a:lnTo>
                    <a:pt x="88582" y="682942"/>
                  </a:lnTo>
                  <a:lnTo>
                    <a:pt x="75882" y="682942"/>
                  </a:lnTo>
                  <a:lnTo>
                    <a:pt x="70485" y="671512"/>
                  </a:lnTo>
                  <a:lnTo>
                    <a:pt x="82550" y="665797"/>
                  </a:lnTo>
                  <a:lnTo>
                    <a:pt x="72707" y="637222"/>
                  </a:lnTo>
                  <a:close/>
                </a:path>
                <a:path w="235584" h="709295">
                  <a:moveTo>
                    <a:pt x="82550" y="665797"/>
                  </a:moveTo>
                  <a:lnTo>
                    <a:pt x="70485" y="671512"/>
                  </a:lnTo>
                  <a:lnTo>
                    <a:pt x="75882" y="682942"/>
                  </a:lnTo>
                  <a:lnTo>
                    <a:pt x="86677" y="677862"/>
                  </a:lnTo>
                  <a:lnTo>
                    <a:pt x="82550" y="665797"/>
                  </a:lnTo>
                  <a:close/>
                </a:path>
                <a:path w="235584" h="709295">
                  <a:moveTo>
                    <a:pt x="86677" y="677862"/>
                  </a:moveTo>
                  <a:lnTo>
                    <a:pt x="75882" y="682942"/>
                  </a:lnTo>
                  <a:lnTo>
                    <a:pt x="88582" y="682942"/>
                  </a:lnTo>
                  <a:lnTo>
                    <a:pt x="86677" y="677862"/>
                  </a:lnTo>
                  <a:close/>
                </a:path>
                <a:path w="235584" h="709295">
                  <a:moveTo>
                    <a:pt x="88900" y="662622"/>
                  </a:moveTo>
                  <a:lnTo>
                    <a:pt x="82550" y="665797"/>
                  </a:lnTo>
                  <a:lnTo>
                    <a:pt x="86677" y="677862"/>
                  </a:lnTo>
                  <a:lnTo>
                    <a:pt x="94932" y="673735"/>
                  </a:lnTo>
                  <a:lnTo>
                    <a:pt x="95885" y="673417"/>
                  </a:lnTo>
                  <a:lnTo>
                    <a:pt x="96202" y="673100"/>
                  </a:lnTo>
                  <a:lnTo>
                    <a:pt x="106045" y="665480"/>
                  </a:lnTo>
                  <a:lnTo>
                    <a:pt x="108585" y="663257"/>
                  </a:lnTo>
                  <a:lnTo>
                    <a:pt x="88265" y="663257"/>
                  </a:lnTo>
                  <a:lnTo>
                    <a:pt x="88900" y="662622"/>
                  </a:lnTo>
                  <a:close/>
                </a:path>
                <a:path w="235584" h="709295">
                  <a:moveTo>
                    <a:pt x="89535" y="662305"/>
                  </a:moveTo>
                  <a:lnTo>
                    <a:pt x="88900" y="662622"/>
                  </a:lnTo>
                  <a:lnTo>
                    <a:pt x="88265" y="663257"/>
                  </a:lnTo>
                  <a:lnTo>
                    <a:pt x="89535" y="662305"/>
                  </a:lnTo>
                  <a:close/>
                </a:path>
                <a:path w="235584" h="709295">
                  <a:moveTo>
                    <a:pt x="109220" y="662305"/>
                  </a:moveTo>
                  <a:lnTo>
                    <a:pt x="89535" y="662305"/>
                  </a:lnTo>
                  <a:lnTo>
                    <a:pt x="88265" y="663257"/>
                  </a:lnTo>
                  <a:lnTo>
                    <a:pt x="108585" y="663257"/>
                  </a:lnTo>
                  <a:lnTo>
                    <a:pt x="109220" y="662305"/>
                  </a:lnTo>
                  <a:close/>
                </a:path>
                <a:path w="235584" h="709295">
                  <a:moveTo>
                    <a:pt x="635" y="0"/>
                  </a:moveTo>
                  <a:lnTo>
                    <a:pt x="0" y="12382"/>
                  </a:lnTo>
                  <a:lnTo>
                    <a:pt x="0" y="12700"/>
                  </a:lnTo>
                  <a:lnTo>
                    <a:pt x="10795" y="13335"/>
                  </a:lnTo>
                  <a:lnTo>
                    <a:pt x="51117" y="24130"/>
                  </a:lnTo>
                  <a:lnTo>
                    <a:pt x="90487" y="48577"/>
                  </a:lnTo>
                  <a:lnTo>
                    <a:pt x="118427" y="74612"/>
                  </a:lnTo>
                  <a:lnTo>
                    <a:pt x="152400" y="118110"/>
                  </a:lnTo>
                  <a:lnTo>
                    <a:pt x="180975" y="169545"/>
                  </a:lnTo>
                  <a:lnTo>
                    <a:pt x="203200" y="227330"/>
                  </a:lnTo>
                  <a:lnTo>
                    <a:pt x="214630" y="273050"/>
                  </a:lnTo>
                  <a:lnTo>
                    <a:pt x="221297" y="320357"/>
                  </a:lnTo>
                  <a:lnTo>
                    <a:pt x="222567" y="352107"/>
                  </a:lnTo>
                  <a:lnTo>
                    <a:pt x="222250" y="368300"/>
                  </a:lnTo>
                  <a:lnTo>
                    <a:pt x="212090" y="447040"/>
                  </a:lnTo>
                  <a:lnTo>
                    <a:pt x="194627" y="507047"/>
                  </a:lnTo>
                  <a:lnTo>
                    <a:pt x="170180" y="561657"/>
                  </a:lnTo>
                  <a:lnTo>
                    <a:pt x="140335" y="609600"/>
                  </a:lnTo>
                  <a:lnTo>
                    <a:pt x="115252" y="639127"/>
                  </a:lnTo>
                  <a:lnTo>
                    <a:pt x="88900" y="662622"/>
                  </a:lnTo>
                  <a:lnTo>
                    <a:pt x="89535" y="662305"/>
                  </a:lnTo>
                  <a:lnTo>
                    <a:pt x="109220" y="662305"/>
                  </a:lnTo>
                  <a:lnTo>
                    <a:pt x="115252" y="657225"/>
                  </a:lnTo>
                  <a:lnTo>
                    <a:pt x="142240" y="627697"/>
                  </a:lnTo>
                  <a:lnTo>
                    <a:pt x="167005" y="593090"/>
                  </a:lnTo>
                  <a:lnTo>
                    <a:pt x="194945" y="539750"/>
                  </a:lnTo>
                  <a:lnTo>
                    <a:pt x="216535" y="480695"/>
                  </a:lnTo>
                  <a:lnTo>
                    <a:pt x="230187" y="417512"/>
                  </a:lnTo>
                  <a:lnTo>
                    <a:pt x="234950" y="368300"/>
                  </a:lnTo>
                  <a:lnTo>
                    <a:pt x="235267" y="352107"/>
                  </a:lnTo>
                  <a:lnTo>
                    <a:pt x="234950" y="336232"/>
                  </a:lnTo>
                  <a:lnTo>
                    <a:pt x="234950" y="335597"/>
                  </a:lnTo>
                  <a:lnTo>
                    <a:pt x="233997" y="320357"/>
                  </a:lnTo>
                  <a:lnTo>
                    <a:pt x="233680" y="319087"/>
                  </a:lnTo>
                  <a:lnTo>
                    <a:pt x="227330" y="270510"/>
                  </a:lnTo>
                  <a:lnTo>
                    <a:pt x="215265" y="222885"/>
                  </a:lnTo>
                  <a:lnTo>
                    <a:pt x="192405" y="163830"/>
                  </a:lnTo>
                  <a:lnTo>
                    <a:pt x="162560" y="110490"/>
                  </a:lnTo>
                  <a:lnTo>
                    <a:pt x="136525" y="76200"/>
                  </a:lnTo>
                  <a:lnTo>
                    <a:pt x="107950" y="46990"/>
                  </a:lnTo>
                  <a:lnTo>
                    <a:pt x="77152" y="23812"/>
                  </a:lnTo>
                  <a:lnTo>
                    <a:pt x="33655" y="4445"/>
                  </a:lnTo>
                  <a:lnTo>
                    <a:pt x="11112" y="635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383347" y="768350"/>
            <a:ext cx="17024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Arpspoofing</a:t>
            </a:r>
            <a:endParaRPr sz="2250"/>
          </a:p>
        </p:txBody>
      </p:sp>
      <p:sp>
        <p:nvSpPr>
          <p:cNvPr id="17" name="object 17"/>
          <p:cNvSpPr txBox="1"/>
          <p:nvPr/>
        </p:nvSpPr>
        <p:spPr>
          <a:xfrm>
            <a:off x="8388350" y="9270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3181" y="2517515"/>
            <a:ext cx="6387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arpspoof</a:t>
            </a:r>
            <a:r>
              <a:rPr lang="en-US" sz="12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 -</a:t>
            </a:r>
            <a:r>
              <a:rPr lang="en-US" sz="12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i</a:t>
            </a:r>
            <a:r>
              <a:rPr lang="en-US" sz="12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 [interface] -t [</a:t>
            </a:r>
            <a:r>
              <a:rPr lang="en-US" sz="12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clientIP</a:t>
            </a:r>
            <a:r>
              <a:rPr lang="en-US" sz="12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] [</a:t>
            </a:r>
            <a:r>
              <a:rPr lang="en-US" sz="12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gatewayIP</a:t>
            </a:r>
            <a:r>
              <a:rPr lang="en-US" sz="12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] (Trick the victim)</a:t>
            </a:r>
            <a:endParaRPr sz="500" dirty="0">
              <a:latin typeface="Noto Sans"/>
              <a:cs typeface="Noto Sa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77662" y="2786874"/>
            <a:ext cx="220662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arpspoof</a:t>
            </a:r>
            <a:r>
              <a:rPr sz="750" b="1" dirty="0">
                <a:solidFill>
                  <a:srgbClr val="0D0D0D"/>
                </a:solidFill>
                <a:latin typeface="Arial"/>
                <a:cs typeface="Arial"/>
              </a:rPr>
              <a:t> -i </a:t>
            </a: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eth0</a:t>
            </a:r>
            <a:r>
              <a:rPr sz="750" b="1" dirty="0">
                <a:solidFill>
                  <a:srgbClr val="0D0D0D"/>
                </a:solidFill>
                <a:latin typeface="Arial"/>
                <a:cs typeface="Arial"/>
              </a:rPr>
              <a:t> -t </a:t>
            </a: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192.168.122.1</a:t>
            </a:r>
            <a:r>
              <a:rPr sz="750" b="1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192.168.122.109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82409" y="2470641"/>
            <a:ext cx="51542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arpspoof</a:t>
            </a:r>
            <a:r>
              <a:rPr lang="en-US" sz="14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 -</a:t>
            </a:r>
            <a:r>
              <a:rPr lang="en-US" sz="14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i</a:t>
            </a:r>
            <a:r>
              <a:rPr lang="en-US" sz="14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 [interface] -t [</a:t>
            </a:r>
            <a:r>
              <a:rPr lang="en-US" sz="14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gatewayIP</a:t>
            </a:r>
            <a:r>
              <a:rPr lang="en-US" sz="14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] [</a:t>
            </a:r>
            <a:r>
              <a:rPr lang="en-US" sz="1400" b="0" i="0" u="none" strike="noStrike" baseline="0" dirty="0" err="1">
                <a:solidFill>
                  <a:srgbClr val="111111"/>
                </a:solidFill>
                <a:latin typeface="Roboto" panose="02000000000000000000" pitchFamily="2" charset="0"/>
              </a:rPr>
              <a:t>clientIP</a:t>
            </a:r>
            <a:r>
              <a:rPr lang="en-US" sz="1400" b="0" i="0" u="none" strike="noStrike" baseline="0" dirty="0">
                <a:solidFill>
                  <a:srgbClr val="111111"/>
                </a:solidFill>
                <a:latin typeface="Roboto" panose="02000000000000000000" pitchFamily="2" charset="0"/>
              </a:rPr>
              <a:t>] (Trick the gateway)</a:t>
            </a:r>
            <a:endParaRPr sz="600" dirty="0">
              <a:latin typeface="Noto Sans"/>
              <a:cs typeface="Noto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37533" y="2862871"/>
            <a:ext cx="220662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arpspoof</a:t>
            </a:r>
            <a:r>
              <a:rPr sz="750" b="1" dirty="0">
                <a:solidFill>
                  <a:srgbClr val="0D0D0D"/>
                </a:solidFill>
                <a:latin typeface="Arial"/>
                <a:cs typeface="Arial"/>
              </a:rPr>
              <a:t> -i </a:t>
            </a: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eth0</a:t>
            </a:r>
            <a:r>
              <a:rPr sz="750" b="1" dirty="0">
                <a:solidFill>
                  <a:srgbClr val="0D0D0D"/>
                </a:solidFill>
                <a:latin typeface="Arial"/>
                <a:cs typeface="Arial"/>
              </a:rPr>
              <a:t> -t </a:t>
            </a: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192.168.122.109</a:t>
            </a:r>
            <a:r>
              <a:rPr sz="750" b="1" spc="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750" b="1" spc="-5" dirty="0">
                <a:solidFill>
                  <a:srgbClr val="0D0D0D"/>
                </a:solidFill>
                <a:latin typeface="Arial"/>
                <a:cs typeface="Arial"/>
              </a:rPr>
              <a:t>192.168.122.1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9715" y="4725352"/>
            <a:ext cx="49974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10" dirty="0">
                <a:solidFill>
                  <a:srgbClr val="111111"/>
                </a:solidFill>
                <a:latin typeface="Calibri"/>
                <a:cs typeface="Calibri"/>
              </a:rPr>
              <a:t>Πριν</a:t>
            </a:r>
            <a:r>
              <a:rPr sz="750" b="1" spc="-20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750" b="1" spc="-10" dirty="0">
                <a:solidFill>
                  <a:srgbClr val="111111"/>
                </a:solidFill>
                <a:latin typeface="Calibri"/>
                <a:cs typeface="Calibri"/>
              </a:rPr>
              <a:t>από</a:t>
            </a:r>
            <a:r>
              <a:rPr sz="750" b="1" spc="-20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750" b="1" spc="-10" dirty="0">
                <a:solidFill>
                  <a:srgbClr val="111111"/>
                </a:solidFill>
                <a:latin typeface="Calibri"/>
                <a:cs typeface="Calibri"/>
              </a:rPr>
              <a:t>το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65190" y="4725352"/>
            <a:ext cx="24257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15" dirty="0">
                <a:solidFill>
                  <a:srgbClr val="111111"/>
                </a:solidFill>
                <a:latin typeface="Calibri"/>
                <a:cs typeface="Calibri"/>
              </a:rPr>
              <a:t>Μετ</a:t>
            </a:r>
            <a:r>
              <a:rPr sz="750" b="1" dirty="0">
                <a:solidFill>
                  <a:srgbClr val="111111"/>
                </a:solidFill>
                <a:latin typeface="Calibri"/>
                <a:cs typeface="Calibri"/>
              </a:rPr>
              <a:t>ά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42300" y="5028565"/>
            <a:ext cx="1592580" cy="4902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51460" marR="8255" indent="-229235">
              <a:lnSpc>
                <a:spcPts val="860"/>
              </a:lnSpc>
              <a:spcBef>
                <a:spcPts val="160"/>
              </a:spcBef>
            </a:pP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75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75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(Διε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υν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75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υσ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κο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75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επι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δο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υ  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δι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75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75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gat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75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ίν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endParaRPr sz="750">
              <a:latin typeface="Arial"/>
              <a:cs typeface="Arial"/>
            </a:endParaRPr>
          </a:p>
          <a:p>
            <a:pPr marL="245745" marR="5080" indent="-233679">
              <a:lnSpc>
                <a:spcPts val="860"/>
              </a:lnSpc>
              <a:spcBef>
                <a:spcPts val="175"/>
              </a:spcBef>
            </a:pPr>
            <a:r>
              <a:rPr sz="750" b="1" spc="-3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 ί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750" b="1" spc="-2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75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750" b="1" spc="-3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3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6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750" b="1" spc="-55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75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750" b="1" spc="-5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ύθυν</a:t>
            </a:r>
            <a:r>
              <a:rPr sz="750" b="1" spc="-6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55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750" b="1" spc="-6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750" b="1" spc="-2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κο</a:t>
            </a:r>
            <a:r>
              <a:rPr sz="750" b="1" spc="-30" dirty="0">
                <a:solidFill>
                  <a:srgbClr val="FF0000"/>
                </a:solidFill>
                <a:latin typeface="Arial"/>
                <a:cs typeface="Arial"/>
              </a:rPr>
              <a:t>ύ  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750" b="1" spc="-6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πέδ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ου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sz="750" b="1" spc="-3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750" b="1" spc="-5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50" b="1" spc="-5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750" b="1" spc="-4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750" b="1" spc="-2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750" b="1" spc="-2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763884" y="4173537"/>
            <a:ext cx="1305560" cy="281940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9"/>
              </a:spcBef>
            </a:pPr>
            <a:r>
              <a:rPr sz="750" b="1" spc="-5" dirty="0">
                <a:solidFill>
                  <a:srgbClr val="FF0000"/>
                </a:solidFill>
                <a:latin typeface="Calibri"/>
                <a:cs typeface="Calibri"/>
              </a:rPr>
              <a:t>Μετά</a:t>
            </a:r>
            <a:r>
              <a:rPr sz="7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7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FF0000"/>
                </a:solidFill>
                <a:latin typeface="Calibri"/>
                <a:cs typeface="Calibri"/>
              </a:rPr>
              <a:t>εκτέλεση</a:t>
            </a:r>
            <a:r>
              <a:rPr sz="7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FF0000"/>
                </a:solidFill>
                <a:latin typeface="Calibri"/>
                <a:cs typeface="Calibri"/>
              </a:rPr>
              <a:t>της</a:t>
            </a:r>
            <a:r>
              <a:rPr sz="7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-40" dirty="0">
                <a:solidFill>
                  <a:srgbClr val="FF0000"/>
                </a:solidFill>
                <a:latin typeface="Calibri"/>
                <a:cs typeface="Calibri"/>
              </a:rPr>
              <a:t>επίθεσης</a:t>
            </a:r>
            <a:endParaRPr sz="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50" b="1" spc="-40" dirty="0">
                <a:solidFill>
                  <a:srgbClr val="FF0000"/>
                </a:solidFill>
                <a:latin typeface="Arial"/>
                <a:cs typeface="Arial"/>
              </a:rPr>
              <a:t>arpspoofing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246370" cy="6879590"/>
            <a:chOff x="6883400" y="0"/>
            <a:chExt cx="524637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7559" y="297180"/>
              <a:ext cx="4981892" cy="175704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897744" y="33019"/>
            <a:ext cx="220281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CSP004_S_M: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698182"/>
            <a:ext cx="17024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Arpspoofing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415925" y="1687512"/>
            <a:ext cx="6040119" cy="9105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68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80" dirty="0">
                <a:latin typeface="Calibri"/>
                <a:cs typeface="Calibri"/>
              </a:rPr>
              <a:t>Κάθε </a:t>
            </a:r>
            <a:r>
              <a:rPr sz="1100" spc="90" dirty="0">
                <a:latin typeface="Calibri"/>
                <a:cs typeface="Calibri"/>
              </a:rPr>
              <a:t>φορά </a:t>
            </a:r>
            <a:r>
              <a:rPr sz="1100" spc="85" dirty="0">
                <a:latin typeface="Calibri"/>
                <a:cs typeface="Calibri"/>
              </a:rPr>
              <a:t>που </a:t>
            </a:r>
            <a:r>
              <a:rPr sz="1100" b="1" spc="75" dirty="0">
                <a:latin typeface="Calibri"/>
                <a:cs typeface="Calibri"/>
              </a:rPr>
              <a:t>το </a:t>
            </a:r>
            <a:r>
              <a:rPr sz="1100" b="1" spc="85" dirty="0">
                <a:latin typeface="Calibri"/>
                <a:cs typeface="Calibri"/>
              </a:rPr>
              <a:t>μηχάνημα </a:t>
            </a:r>
            <a:r>
              <a:rPr sz="1100" b="1" spc="75" dirty="0">
                <a:latin typeface="Calibri"/>
                <a:cs typeface="Calibri"/>
              </a:rPr>
              <a:t>του </a:t>
            </a:r>
            <a:r>
              <a:rPr sz="1100" b="1" spc="80" dirty="0">
                <a:latin typeface="Calibri"/>
                <a:cs typeface="Calibri"/>
              </a:rPr>
              <a:t>θύματος </a:t>
            </a:r>
            <a:r>
              <a:rPr sz="1100" b="1" spc="70" dirty="0">
                <a:latin typeface="Calibri"/>
                <a:cs typeface="Calibri"/>
              </a:rPr>
              <a:t>(</a:t>
            </a:r>
            <a:r>
              <a:rPr sz="1100" spc="70" dirty="0">
                <a:latin typeface="Calibri"/>
                <a:cs typeface="Calibri"/>
              </a:rPr>
              <a:t>με τέλος </a:t>
            </a:r>
            <a:r>
              <a:rPr sz="1100" spc="65" dirty="0">
                <a:latin typeface="Calibri"/>
                <a:cs typeface="Calibri"/>
              </a:rPr>
              <a:t>.109) </a:t>
            </a:r>
            <a:r>
              <a:rPr sz="1100" b="1" spc="70" dirty="0">
                <a:latin typeface="Calibri"/>
                <a:cs typeface="Calibri"/>
              </a:rPr>
              <a:t>στέλνει </a:t>
            </a:r>
            <a:r>
              <a:rPr sz="1100" spc="75" dirty="0">
                <a:latin typeface="Calibri"/>
                <a:cs typeface="Calibri"/>
              </a:rPr>
              <a:t>δεδομένα, </a:t>
            </a:r>
            <a:r>
              <a:rPr sz="1100" spc="80" dirty="0">
                <a:latin typeface="Calibri"/>
                <a:cs typeface="Calibri"/>
              </a:rPr>
              <a:t>αυτά </a:t>
            </a:r>
            <a:r>
              <a:rPr sz="1100" spc="85" dirty="0">
                <a:latin typeface="Calibri"/>
                <a:cs typeface="Calibri"/>
              </a:rPr>
              <a:t>θα </a:t>
            </a:r>
            <a:r>
              <a:rPr sz="1100" spc="75" dirty="0">
                <a:latin typeface="Calibri"/>
                <a:cs typeface="Calibri"/>
              </a:rPr>
              <a:t>δρομολογούνται </a:t>
            </a:r>
            <a:r>
              <a:rPr sz="1100" spc="85" dirty="0">
                <a:latin typeface="Calibri"/>
                <a:cs typeface="Calibri"/>
              </a:rPr>
              <a:t>μέσω </a:t>
            </a:r>
            <a:r>
              <a:rPr sz="1100" b="1" spc="70" dirty="0">
                <a:latin typeface="Calibri"/>
                <a:cs typeface="Calibri"/>
              </a:rPr>
              <a:t>της </a:t>
            </a:r>
            <a:r>
              <a:rPr sz="1100" b="1" spc="60" dirty="0">
                <a:latin typeface="Calibri"/>
                <a:cs typeface="Calibri"/>
              </a:rPr>
              <a:t>Kali </a:t>
            </a:r>
            <a:r>
              <a:rPr sz="1100" spc="65" dirty="0">
                <a:latin typeface="Calibri"/>
                <a:cs typeface="Calibri"/>
              </a:rPr>
              <a:t>Linux </a:t>
            </a:r>
            <a:r>
              <a:rPr sz="1100" b="1" spc="65" dirty="0">
                <a:latin typeface="Calibri"/>
                <a:cs typeface="Calibri"/>
              </a:rPr>
              <a:t>(το 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μηχάνημα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επιτιθέμενου</a:t>
            </a:r>
            <a:r>
              <a:rPr sz="1100" spc="65" dirty="0">
                <a:latin typeface="Calibri"/>
                <a:cs typeface="Calibri"/>
              </a:rPr>
              <a:t>),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οποία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συνέχεια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τα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προωθεί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πύλη.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Όταν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επιστρέφονται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πύλη,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αποστέλλονται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πρώτα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Kali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Kali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τα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προωθεί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συνέχεια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μηχανή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θύματος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(που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τελειώνει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.109).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7195" y="3128401"/>
            <a:ext cx="552704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b="1" spc="95" dirty="0" err="1">
                <a:solidFill>
                  <a:srgbClr val="FF0000"/>
                </a:solidFill>
                <a:latin typeface="Calibri"/>
                <a:cs typeface="Calibri"/>
              </a:rPr>
              <a:t>Ω</a:t>
            </a:r>
            <a:r>
              <a:rPr sz="1100" b="1" spc="80" dirty="0" err="1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100" b="1" spc="55" dirty="0" err="1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100" b="1" spc="75" dirty="0" err="1">
                <a:solidFill>
                  <a:srgbClr val="FF0000"/>
                </a:solidFill>
                <a:latin typeface="Calibri"/>
                <a:cs typeface="Calibri"/>
              </a:rPr>
              <a:t>ό</a:t>
            </a:r>
            <a:r>
              <a:rPr sz="1100" b="1" spc="80" dirty="0" err="1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100" b="1" spc="75" dirty="0" err="1">
                <a:solidFill>
                  <a:srgbClr val="FF0000"/>
                </a:solidFill>
                <a:latin typeface="Calibri"/>
                <a:cs typeface="Calibri"/>
              </a:rPr>
              <a:t>ο</a:t>
            </a:r>
            <a:r>
              <a:rPr sz="1100" b="1" spc="4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lang="en-US" sz="11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l-GR" sz="1100" dirty="0"/>
              <a:t>λόγω των ρυθμίσεων ασφαλείας του </a:t>
            </a:r>
            <a:r>
              <a:rPr lang="el-GR" sz="1100" dirty="0" err="1"/>
              <a:t>Linux</a:t>
            </a:r>
            <a:r>
              <a:rPr lang="el-GR" sz="1100" dirty="0"/>
              <a:t>, όλα τα πακέτα που λαμβάνονται από το </a:t>
            </a:r>
            <a:r>
              <a:rPr lang="el-GR" sz="1100" dirty="0" err="1"/>
              <a:t>Kali</a:t>
            </a:r>
            <a:r>
              <a:rPr lang="el-GR" sz="1100" dirty="0"/>
              <a:t> απορρίπτονται από προεπιλογή.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5121" y="3889504"/>
            <a:ext cx="9749790" cy="1431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 dirty="0">
              <a:latin typeface="Calibri"/>
              <a:cs typeface="Calibri"/>
            </a:endParaRPr>
          </a:p>
          <a:p>
            <a:pPr marL="299720" marR="627380" indent="-287020" algn="just">
              <a:lnSpc>
                <a:spcPct val="100000"/>
              </a:lnSpc>
              <a:buSzPct val="163636"/>
              <a:buFont typeface="Arial"/>
              <a:buChar char="•"/>
              <a:tabLst>
                <a:tab pos="299720" algn="l"/>
              </a:tabLst>
            </a:pPr>
            <a:r>
              <a:rPr sz="1100" spc="65" dirty="0">
                <a:latin typeface="Calibri"/>
                <a:cs typeface="Calibri"/>
              </a:rPr>
              <a:t>Για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85" dirty="0">
                <a:latin typeface="Calibri"/>
                <a:cs typeface="Calibri"/>
              </a:rPr>
              <a:t> αποδώσουμε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μια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επιτυχημένη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επίθεση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Man-in-the-Middle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MITM),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πρέπει</a:t>
            </a:r>
            <a:r>
              <a:rPr sz="1100" spc="80" dirty="0">
                <a:latin typeface="Calibri"/>
                <a:cs typeface="Calibri"/>
              </a:rPr>
              <a:t> να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ενεργοποιήσουμε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προώθηση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Kali, 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επιτρέποντας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όλα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εισερχόμενα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θύμα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περάσουν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μέσω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επιτιθέμενου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συνεχίσουν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στην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πύλη,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ότι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η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κίνηση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εισέρχεται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εξέρχεται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μέσω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11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μηχανήματος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επιτιθέμενου.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2287270">
              <a:lnSpc>
                <a:spcPct val="100000"/>
              </a:lnSpc>
              <a:spcBef>
                <a:spcPts val="720"/>
              </a:spcBef>
            </a:pPr>
            <a:r>
              <a:rPr lang="en-US" sz="1800" b="1" i="0" u="none" strike="noStrike" baseline="0" dirty="0" err="1">
                <a:latin typeface="Calibri-Bold"/>
              </a:rPr>
              <a:t>sudo</a:t>
            </a:r>
            <a:r>
              <a:rPr lang="en-US" sz="1800" b="1" i="0" u="none" strike="noStrike" baseline="0" dirty="0">
                <a:latin typeface="Calibri-Bold"/>
              </a:rPr>
              <a:t> echo 1 &gt; /proc/sys/net/ipv4/</a:t>
            </a:r>
            <a:r>
              <a:rPr lang="en-US" sz="1800" b="1" i="0" u="none" strike="noStrike" baseline="0" dirty="0" err="1">
                <a:latin typeface="Calibri-Bold"/>
              </a:rPr>
              <a:t>ip_forward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98542" y="516032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66300" y="2736194"/>
            <a:ext cx="279400" cy="148717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010"/>
              </a:lnSpc>
            </a:pPr>
            <a:r>
              <a:rPr sz="1750" b="1" spc="100" dirty="0">
                <a:solidFill>
                  <a:srgbClr val="FF0000"/>
                </a:solidFill>
                <a:latin typeface="Calibri"/>
                <a:cs typeface="Calibri"/>
              </a:rPr>
              <a:t>Τι</a:t>
            </a:r>
            <a:r>
              <a:rPr sz="175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750" b="1" spc="130" dirty="0">
                <a:solidFill>
                  <a:srgbClr val="FF0000"/>
                </a:solidFill>
                <a:latin typeface="Calibri"/>
                <a:cs typeface="Calibri"/>
              </a:rPr>
              <a:t>θα</a:t>
            </a:r>
            <a:r>
              <a:rPr sz="1750" b="1" spc="1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750" b="1" spc="95" dirty="0">
                <a:solidFill>
                  <a:srgbClr val="FF0000"/>
                </a:solidFill>
                <a:latin typeface="Calibri"/>
                <a:cs typeface="Calibri"/>
              </a:rPr>
              <a:t>συμβεί</a:t>
            </a:r>
            <a:r>
              <a:rPr sz="175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;</a:t>
            </a:r>
            <a:endParaRPr sz="17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8942" y="1643951"/>
            <a:ext cx="5285105" cy="3752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15"/>
              </a:lnSpc>
              <a:tabLst>
                <a:tab pos="286385" algn="l"/>
              </a:tabLst>
            </a:pPr>
            <a:r>
              <a:rPr sz="1100" spc="55" dirty="0">
                <a:latin typeface="Arial"/>
                <a:cs typeface="Arial"/>
              </a:rPr>
              <a:t>-	</a:t>
            </a:r>
            <a:r>
              <a:rPr sz="1100" spc="80" dirty="0">
                <a:latin typeface="Calibri"/>
                <a:cs typeface="Calibri"/>
              </a:rPr>
              <a:t>Κάθε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φορά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μηχάνημα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θύμα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</a:t>
            </a:r>
            <a:r>
              <a:rPr sz="1100" spc="70" dirty="0">
                <a:latin typeface="Calibri"/>
                <a:cs typeface="Calibri"/>
              </a:rPr>
              <a:t>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τέλος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.109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μέσω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Kali</a:t>
            </a:r>
            <a:endParaRPr sz="1100">
              <a:latin typeface="Calibri"/>
              <a:cs typeface="Calibri"/>
            </a:endParaRPr>
          </a:p>
          <a:p>
            <a:pPr marL="287020">
              <a:lnSpc>
                <a:spcPct val="100000"/>
              </a:lnSpc>
              <a:spcBef>
                <a:spcPts val="90"/>
              </a:spcBef>
            </a:pPr>
            <a:r>
              <a:rPr sz="1100" b="1" spc="70" dirty="0">
                <a:latin typeface="Calibri"/>
                <a:cs typeface="Calibri"/>
              </a:rPr>
              <a:t>Linux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(του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επιτιθέμενου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m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στην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πύλη.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Όταν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επιστρέφονται</a:t>
            </a:r>
            <a:endParaRPr sz="1100">
              <a:latin typeface="Calibri"/>
              <a:cs typeface="Calibri"/>
            </a:endParaRPr>
          </a:p>
          <a:p>
            <a:pPr marL="287020">
              <a:lnSpc>
                <a:spcPct val="100000"/>
              </a:lnSpc>
              <a:spcBef>
                <a:spcPts val="90"/>
              </a:spcBef>
            </a:pP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Kali,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Kali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τα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προωθήσει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συνέχεια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θύμα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libri"/>
              <a:cs typeface="Calibri"/>
            </a:endParaRPr>
          </a:p>
          <a:p>
            <a:pPr marL="635" marR="39370">
              <a:lnSpc>
                <a:spcPct val="165200"/>
              </a:lnSpc>
              <a:spcBef>
                <a:spcPts val="5"/>
              </a:spcBef>
              <a:tabLst>
                <a:tab pos="286385" algn="l"/>
                <a:tab pos="1477645" algn="l"/>
                <a:tab pos="2078355" algn="l"/>
                <a:tab pos="2456815" algn="l"/>
              </a:tabLst>
            </a:pPr>
            <a:r>
              <a:rPr sz="1100" spc="55" dirty="0">
                <a:solidFill>
                  <a:srgbClr val="FF0000"/>
                </a:solidFill>
                <a:latin typeface="Arial"/>
                <a:cs typeface="Arial"/>
              </a:rPr>
              <a:t>-	</a:t>
            </a:r>
            <a:r>
              <a:rPr sz="1100" b="1" spc="70" dirty="0">
                <a:solidFill>
                  <a:srgbClr val="FF0000"/>
                </a:solidFill>
                <a:latin typeface="Calibri"/>
                <a:cs typeface="Calibri"/>
              </a:rPr>
              <a:t>Ωστόσο,	</a:t>
            </a:r>
            <a:r>
              <a:rPr sz="1100" spc="65" dirty="0">
                <a:latin typeface="Calibri"/>
                <a:cs typeface="Calibri"/>
              </a:rPr>
              <a:t>λόγω	</a:t>
            </a:r>
            <a:r>
              <a:rPr sz="1100" spc="60" dirty="0">
                <a:latin typeface="Calibri"/>
                <a:cs typeface="Calibri"/>
              </a:rPr>
              <a:t>στο	</a:t>
            </a:r>
            <a:r>
              <a:rPr sz="1100" spc="50" dirty="0">
                <a:latin typeface="Calibri"/>
                <a:cs typeface="Calibri"/>
              </a:rPr>
              <a:t>Linux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(λειτουργικό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σύστημα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ανοιχτού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κώδικ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βασισμένο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στο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Unix)	</a:t>
            </a:r>
            <a:r>
              <a:rPr sz="1100" spc="70" dirty="0">
                <a:latin typeface="Calibri"/>
                <a:cs typeface="Calibri"/>
              </a:rPr>
              <a:t>ασφάλεια	</a:t>
            </a:r>
            <a:r>
              <a:rPr sz="1100" spc="60" dirty="0">
                <a:latin typeface="Calibri"/>
                <a:cs typeface="Calibri"/>
              </a:rPr>
              <a:t>ρυθμίσεις,</a:t>
            </a:r>
            <a:endParaRPr sz="1100">
              <a:latin typeface="Calibri"/>
              <a:cs typeface="Calibri"/>
            </a:endParaRPr>
          </a:p>
          <a:p>
            <a:pPr marL="287020">
              <a:lnSpc>
                <a:spcPct val="100000"/>
              </a:lnSpc>
              <a:spcBef>
                <a:spcPts val="860"/>
              </a:spcBef>
            </a:pPr>
            <a:r>
              <a:rPr sz="1100" spc="100" dirty="0">
                <a:latin typeface="Calibri"/>
                <a:cs typeface="Calibri"/>
              </a:rPr>
              <a:t>απορρίπτεται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από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προεπιλογή.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287020" marR="75565" indent="-287020">
              <a:lnSpc>
                <a:spcPct val="100000"/>
              </a:lnSpc>
              <a:spcBef>
                <a:spcPts val="955"/>
              </a:spcBef>
              <a:tabLst>
                <a:tab pos="286385" algn="l"/>
              </a:tabLst>
            </a:pPr>
            <a:r>
              <a:rPr sz="1100" spc="55" dirty="0">
                <a:latin typeface="Arial"/>
                <a:cs typeface="Arial"/>
              </a:rPr>
              <a:t>-	</a:t>
            </a:r>
            <a:r>
              <a:rPr sz="1100" spc="65" dirty="0">
                <a:latin typeface="Calibri"/>
                <a:cs typeface="Calibri"/>
              </a:rPr>
              <a:t>Για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αποδώσει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επιτυχημένη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Man-in-the-Middle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προώθηση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πακέτων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 </a:t>
            </a:r>
            <a:r>
              <a:rPr sz="1100" spc="75" dirty="0">
                <a:latin typeface="Calibri"/>
                <a:cs typeface="Calibri"/>
              </a:rPr>
              <a:t>στο </a:t>
            </a:r>
            <a:r>
              <a:rPr sz="1100" b="1" spc="55" dirty="0">
                <a:latin typeface="Calibri"/>
                <a:cs typeface="Calibri"/>
              </a:rPr>
              <a:t>Kali, </a:t>
            </a:r>
            <a:r>
              <a:rPr sz="1100" spc="75" dirty="0">
                <a:latin typeface="Calibri"/>
                <a:cs typeface="Calibri"/>
              </a:rPr>
              <a:t>επιτρέποντας </a:t>
            </a:r>
            <a:r>
              <a:rPr sz="1100" spc="80" dirty="0">
                <a:latin typeface="Calibri"/>
                <a:cs typeface="Calibri"/>
              </a:rPr>
              <a:t>σε </a:t>
            </a:r>
            <a:r>
              <a:rPr sz="1100" spc="85" dirty="0">
                <a:latin typeface="Calibri"/>
                <a:cs typeface="Calibri"/>
              </a:rPr>
              <a:t>όλα </a:t>
            </a:r>
            <a:r>
              <a:rPr sz="1100" spc="75" dirty="0">
                <a:latin typeface="Calibri"/>
                <a:cs typeface="Calibri"/>
              </a:rPr>
              <a:t>τα </a:t>
            </a:r>
            <a:r>
              <a:rPr sz="1100" spc="60" dirty="0">
                <a:latin typeface="Calibri"/>
                <a:cs typeface="Calibri"/>
              </a:rPr>
              <a:t>inc </a:t>
            </a:r>
            <a:r>
              <a:rPr sz="1100" b="1" spc="85" dirty="0">
                <a:latin typeface="Calibri"/>
                <a:cs typeface="Calibri"/>
              </a:rPr>
              <a:t>να περάσουν </a:t>
            </a:r>
            <a:r>
              <a:rPr sz="1100" b="1" spc="90" dirty="0">
                <a:latin typeface="Calibri"/>
                <a:cs typeface="Calibri"/>
              </a:rPr>
              <a:t>μέσω </a:t>
            </a:r>
            <a:r>
              <a:rPr sz="1100" b="1" spc="80" dirty="0">
                <a:latin typeface="Calibri"/>
                <a:cs typeface="Calibri"/>
              </a:rPr>
              <a:t>του 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επιτιθέμενου και </a:t>
            </a:r>
            <a:r>
              <a:rPr sz="1100" b="1" spc="85" dirty="0">
                <a:latin typeface="Calibri"/>
                <a:cs typeface="Calibri"/>
              </a:rPr>
              <a:t>να </a:t>
            </a:r>
            <a:r>
              <a:rPr sz="1100" b="1" spc="75" dirty="0">
                <a:latin typeface="Calibri"/>
                <a:cs typeface="Calibri"/>
              </a:rPr>
              <a:t>συνεχίσουν </a:t>
            </a:r>
            <a:r>
              <a:rPr sz="1100" b="1" spc="85" dirty="0">
                <a:latin typeface="Calibri"/>
                <a:cs typeface="Calibri"/>
              </a:rPr>
              <a:t>ναμέσα </a:t>
            </a:r>
            <a:r>
              <a:rPr sz="1100" b="1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latin typeface="Calibri"/>
                <a:cs typeface="Calibri"/>
              </a:rPr>
              <a:t>έξω </a:t>
            </a:r>
            <a:r>
              <a:rPr sz="1100" spc="85" dirty="0">
                <a:latin typeface="Calibri"/>
                <a:cs typeface="Calibri"/>
              </a:rPr>
              <a:t>μέσω </a:t>
            </a:r>
            <a:r>
              <a:rPr sz="1100" spc="75" dirty="0">
                <a:latin typeface="Calibri"/>
                <a:cs typeface="Calibri"/>
              </a:rPr>
              <a:t>του </a:t>
            </a:r>
            <a:r>
              <a:rPr sz="1100" b="1" spc="80" dirty="0">
                <a:latin typeface="Calibri"/>
                <a:cs typeface="Calibri"/>
              </a:rPr>
              <a:t>machi </a:t>
            </a:r>
            <a:r>
              <a:rPr sz="1100" b="1" spc="75" dirty="0">
                <a:latin typeface="Calibri"/>
                <a:cs typeface="Calibri"/>
              </a:rPr>
              <a:t>του 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επιτιθέμενου.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Calibri"/>
              <a:cs typeface="Calibri"/>
            </a:endParaRPr>
          </a:p>
          <a:p>
            <a:pPr marL="2273300" marR="307340">
              <a:lnSpc>
                <a:spcPct val="164000"/>
              </a:lnSpc>
            </a:pPr>
            <a:r>
              <a:rPr sz="1100" b="1" spc="-5" dirty="0">
                <a:latin typeface="Calibri"/>
                <a:cs typeface="Calibri"/>
              </a:rPr>
              <a:t>&gt;sudo echoXML </a:t>
            </a:r>
            <a:r>
              <a:rPr sz="1100" b="1" spc="-15" dirty="0">
                <a:latin typeface="Calibri"/>
                <a:cs typeface="Calibri"/>
              </a:rPr>
              <a:t>(Extensible </a:t>
            </a:r>
            <a:r>
              <a:rPr sz="1100" b="1" spc="-10" dirty="0">
                <a:latin typeface="Calibri"/>
                <a:cs typeface="Calibri"/>
              </a:rPr>
              <a:t>Markup </a:t>
            </a:r>
            <a:r>
              <a:rPr sz="1100" b="1" spc="-15" dirty="0">
                <a:latin typeface="Calibri"/>
                <a:cs typeface="Calibri"/>
              </a:rPr>
              <a:t>Language </a:t>
            </a:r>
            <a:r>
              <a:rPr sz="1100" b="1" dirty="0">
                <a:latin typeface="Calibri"/>
                <a:cs typeface="Calibri"/>
              </a:rPr>
              <a:t>-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δομημένη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μορφή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ανταλλαγής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δεδομένωνn)</a:t>
            </a:r>
            <a:endParaRPr sz="1100">
              <a:latin typeface="Calibri"/>
              <a:cs typeface="Calibri"/>
            </a:endParaRPr>
          </a:p>
          <a:p>
            <a:pPr marL="2273300">
              <a:lnSpc>
                <a:spcPct val="100000"/>
              </a:lnSpc>
              <a:spcBef>
                <a:spcPts val="844"/>
              </a:spcBef>
            </a:pPr>
            <a:r>
              <a:rPr sz="1100" b="1" spc="-15" dirty="0">
                <a:latin typeface="Calibri"/>
                <a:cs typeface="Calibri"/>
              </a:rPr>
              <a:t>/proc/sys/net/ipv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5350" y="1665604"/>
            <a:ext cx="4271010" cy="3747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 marL="4016375" marR="23495" indent="-4017010" algn="r">
              <a:lnSpc>
                <a:spcPct val="14599"/>
              </a:lnSpc>
              <a:spcBef>
                <a:spcPts val="290"/>
              </a:spcBef>
              <a:tabLst>
                <a:tab pos="4016375" algn="l"/>
              </a:tabLst>
            </a:pPr>
            <a:r>
              <a:rPr sz="1100" spc="70" dirty="0">
                <a:latin typeface="Calibri"/>
                <a:cs typeface="Calibri"/>
              </a:rPr>
              <a:t>τελειώνει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δεδομένα,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δρομολογηθεί	</a:t>
            </a:r>
            <a:r>
              <a:rPr sz="2625" spc="127" baseline="22222" dirty="0">
                <a:latin typeface="Calibri"/>
                <a:cs typeface="Calibri"/>
              </a:rPr>
              <a:t>Τ </a:t>
            </a:r>
            <a:r>
              <a:rPr sz="2625" spc="135" baseline="22222" dirty="0">
                <a:latin typeface="Calibri"/>
                <a:cs typeface="Calibri"/>
              </a:rPr>
              <a:t> </a:t>
            </a:r>
            <a:r>
              <a:rPr sz="1750" spc="45" dirty="0">
                <a:latin typeface="Calibri"/>
                <a:cs typeface="Calibri"/>
              </a:rPr>
              <a:t>ι</a:t>
            </a:r>
            <a:endParaRPr sz="1750">
              <a:latin typeface="Calibri"/>
              <a:cs typeface="Calibri"/>
            </a:endParaRPr>
          </a:p>
          <a:p>
            <a:pPr marR="168910" algn="ctr">
              <a:lnSpc>
                <a:spcPts val="465"/>
              </a:lnSpc>
            </a:pPr>
            <a:r>
              <a:rPr sz="1100" spc="25" dirty="0">
                <a:latin typeface="Calibri"/>
                <a:cs typeface="Calibri"/>
              </a:rPr>
              <a:t>),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οποία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στη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συνέχεια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θα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προωθήσει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το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marL="57785">
              <a:lnSpc>
                <a:spcPts val="770"/>
              </a:lnSpc>
              <a:tabLst>
                <a:tab pos="4016375" algn="l"/>
              </a:tabLst>
            </a:pPr>
            <a:r>
              <a:rPr sz="1100" b="1" spc="85" dirty="0">
                <a:latin typeface="Calibri"/>
                <a:cs typeface="Calibri"/>
              </a:rPr>
              <a:t>chine	</a:t>
            </a:r>
            <a:r>
              <a:rPr sz="2625" spc="142" baseline="26984" dirty="0">
                <a:latin typeface="Calibri"/>
                <a:cs typeface="Calibri"/>
              </a:rPr>
              <a:t>θ</a:t>
            </a:r>
            <a:endParaRPr sz="2625" baseline="26984">
              <a:latin typeface="Calibri"/>
              <a:cs typeface="Calibri"/>
            </a:endParaRPr>
          </a:p>
          <a:p>
            <a:pPr marL="46990">
              <a:lnSpc>
                <a:spcPts val="1310"/>
              </a:lnSpc>
              <a:tabLst>
                <a:tab pos="4016375" algn="l"/>
              </a:tabLst>
            </a:pPr>
            <a:r>
              <a:rPr sz="1100" b="1" spc="50" dirty="0">
                <a:latin typeface="Calibri"/>
                <a:cs typeface="Calibri"/>
              </a:rPr>
              <a:t>ateway,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θα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αποσταλεί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πρώτα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στη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μηχανή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(με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τέλος	</a:t>
            </a:r>
            <a:r>
              <a:rPr sz="2625" spc="150" baseline="11111" dirty="0">
                <a:latin typeface="Calibri"/>
                <a:cs typeface="Calibri"/>
              </a:rPr>
              <a:t>α</a:t>
            </a:r>
            <a:endParaRPr sz="2625" baseline="11111">
              <a:latin typeface="Calibri"/>
              <a:cs typeface="Calibri"/>
            </a:endParaRPr>
          </a:p>
          <a:p>
            <a:pPr marL="12700">
              <a:lnSpc>
                <a:spcPts val="300"/>
              </a:lnSpc>
            </a:pPr>
            <a:r>
              <a:rPr sz="1100" spc="40" dirty="0">
                <a:latin typeface="Calibri"/>
                <a:cs typeface="Calibri"/>
              </a:rPr>
              <a:t>109).</a:t>
            </a:r>
            <a:endParaRPr sz="1100">
              <a:latin typeface="Calibri"/>
              <a:cs typeface="Calibri"/>
            </a:endParaRPr>
          </a:p>
          <a:p>
            <a:pPr marL="4016375" marR="23495" algn="just">
              <a:lnSpc>
                <a:spcPct val="52300"/>
              </a:lnSpc>
            </a:pPr>
            <a:r>
              <a:rPr sz="1750" spc="95" dirty="0">
                <a:latin typeface="Calibri"/>
                <a:cs typeface="Calibri"/>
              </a:rPr>
              <a:t>σ </a:t>
            </a:r>
            <a:r>
              <a:rPr sz="1750" spc="100" dirty="0">
                <a:latin typeface="Calibri"/>
                <a:cs typeface="Calibri"/>
              </a:rPr>
              <a:t> </a:t>
            </a:r>
            <a:r>
              <a:rPr sz="1750" spc="95" dirty="0">
                <a:latin typeface="Calibri"/>
                <a:cs typeface="Calibri"/>
              </a:rPr>
              <a:t>υ </a:t>
            </a:r>
            <a:r>
              <a:rPr sz="1750" spc="100" dirty="0">
                <a:latin typeface="Calibri"/>
                <a:cs typeface="Calibri"/>
              </a:rPr>
              <a:t> </a:t>
            </a:r>
            <a:r>
              <a:rPr sz="1750" spc="95" dirty="0">
                <a:latin typeface="Calibri"/>
                <a:cs typeface="Calibri"/>
              </a:rPr>
              <a:t>μ</a:t>
            </a:r>
            <a:endParaRPr sz="1750">
              <a:latin typeface="Calibri"/>
              <a:cs typeface="Calibri"/>
            </a:endParaRPr>
          </a:p>
          <a:p>
            <a:pPr marL="36195">
              <a:lnSpc>
                <a:spcPts val="1030"/>
              </a:lnSpc>
              <a:spcBef>
                <a:spcPts val="150"/>
              </a:spcBef>
              <a:tabLst>
                <a:tab pos="2221865" algn="l"/>
                <a:tab pos="3188335" algn="l"/>
                <a:tab pos="4016375" algn="l"/>
              </a:tabLst>
            </a:pPr>
            <a:r>
              <a:rPr sz="1100" spc="100" dirty="0">
                <a:latin typeface="Calibri"/>
                <a:cs typeface="Calibri"/>
              </a:rPr>
              <a:t>πακέτα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δεδομένων	ληφθέντα	από	</a:t>
            </a:r>
            <a:r>
              <a:rPr sz="2625" spc="135" baseline="34920" dirty="0">
                <a:latin typeface="Calibri"/>
                <a:cs typeface="Calibri"/>
              </a:rPr>
              <a:t>β</a:t>
            </a:r>
            <a:endParaRPr sz="2625" baseline="34920">
              <a:latin typeface="Calibri"/>
              <a:cs typeface="Calibri"/>
            </a:endParaRPr>
          </a:p>
          <a:p>
            <a:pPr marL="4016375">
              <a:lnSpc>
                <a:spcPts val="670"/>
              </a:lnSpc>
            </a:pPr>
            <a:r>
              <a:rPr sz="1750" spc="80" dirty="0">
                <a:latin typeface="Calibri"/>
                <a:cs typeface="Calibri"/>
              </a:rPr>
              <a:t>ε</a:t>
            </a:r>
            <a:endParaRPr sz="1750">
              <a:latin typeface="Calibri"/>
              <a:cs typeface="Calibri"/>
            </a:endParaRPr>
          </a:p>
          <a:p>
            <a:pPr marL="36195">
              <a:lnSpc>
                <a:spcPts val="770"/>
              </a:lnSpc>
              <a:tabLst>
                <a:tab pos="1073785" algn="l"/>
                <a:tab pos="2221865" algn="l"/>
                <a:tab pos="4016375" algn="l"/>
              </a:tabLst>
            </a:pPr>
            <a:r>
              <a:rPr sz="1100" spc="85" dirty="0">
                <a:latin typeface="Calibri"/>
                <a:cs typeface="Calibri"/>
              </a:rPr>
              <a:t>το	</a:t>
            </a:r>
            <a:r>
              <a:rPr sz="1100" spc="60" dirty="0">
                <a:latin typeface="Calibri"/>
                <a:cs typeface="Calibri"/>
              </a:rPr>
              <a:t>Kali	</a:t>
            </a:r>
            <a:r>
              <a:rPr sz="1100" spc="65" dirty="0">
                <a:latin typeface="Calibri"/>
                <a:cs typeface="Calibri"/>
              </a:rPr>
              <a:t>είναι	</a:t>
            </a:r>
            <a:r>
              <a:rPr sz="2625" spc="67" baseline="14285" dirty="0">
                <a:latin typeface="Calibri"/>
                <a:cs typeface="Calibri"/>
              </a:rPr>
              <a:t>ί</a:t>
            </a:r>
            <a:endParaRPr sz="2625" baseline="14285">
              <a:latin typeface="Calibri"/>
              <a:cs typeface="Calibri"/>
            </a:endParaRPr>
          </a:p>
          <a:p>
            <a:pPr marL="4023995">
              <a:lnSpc>
                <a:spcPts val="1130"/>
              </a:lnSpc>
            </a:pPr>
            <a:r>
              <a:rPr sz="1750" spc="50" dirty="0">
                <a:latin typeface="Times New Roman"/>
                <a:cs typeface="Times New Roman"/>
              </a:rPr>
              <a:t>;</a:t>
            </a:r>
            <a:endParaRPr sz="1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00">
              <a:latin typeface="Times New Roman"/>
              <a:cs typeface="Times New Roman"/>
            </a:endParaRPr>
          </a:p>
          <a:p>
            <a:pPr marL="78105">
              <a:lnSpc>
                <a:spcPts val="1320"/>
              </a:lnSpc>
              <a:spcBef>
                <a:spcPts val="5"/>
              </a:spcBef>
            </a:pPr>
            <a:r>
              <a:rPr sz="1100" b="1" spc="95" dirty="0">
                <a:latin typeface="Calibri"/>
                <a:cs typeface="Calibri"/>
              </a:rPr>
              <a:t>M)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επίθεση,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πρέπει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endParaRPr sz="1100">
              <a:latin typeface="Calibri"/>
              <a:cs typeface="Calibri"/>
            </a:endParaRPr>
          </a:p>
          <a:p>
            <a:pPr marL="461645">
              <a:lnSpc>
                <a:spcPts val="1320"/>
              </a:lnSpc>
            </a:pPr>
            <a:r>
              <a:rPr sz="1100" spc="85" dirty="0">
                <a:latin typeface="Calibri"/>
                <a:cs typeface="Calibri"/>
              </a:rPr>
              <a:t>θύμα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Calibri"/>
              <a:cs typeface="Calibri"/>
            </a:endParaRPr>
          </a:p>
          <a:p>
            <a:pPr marL="43180" marR="1613535" indent="-31750">
              <a:lnSpc>
                <a:spcPct val="77100"/>
              </a:lnSpc>
            </a:pPr>
            <a:r>
              <a:rPr sz="1100" spc="110" dirty="0">
                <a:latin typeface="Calibri"/>
                <a:cs typeface="Calibri"/>
              </a:rPr>
              <a:t>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gateway,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εξασφαλίζοντας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κίνηση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g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ts val="1090"/>
              </a:lnSpc>
            </a:pPr>
            <a:r>
              <a:rPr sz="1100" spc="25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5"/>
              </a:spcBef>
            </a:pPr>
            <a:r>
              <a:rPr sz="1100" b="1" spc="-20" dirty="0">
                <a:latin typeface="Calibri"/>
                <a:cs typeface="Calibri"/>
              </a:rPr>
              <a:t>p_forward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3192" y="0"/>
            <a:ext cx="11986260" cy="6879590"/>
            <a:chOff x="143192" y="0"/>
            <a:chExt cx="11986260" cy="6879590"/>
          </a:xfrm>
        </p:grpSpPr>
        <p:sp>
          <p:nvSpPr>
            <p:cNvPr id="5" name="object 5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4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7560" y="297180"/>
              <a:ext cx="4981892" cy="175704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192" y="1310640"/>
              <a:ext cx="5954395" cy="55381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8137" y="1505585"/>
              <a:ext cx="5384165" cy="49682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20092" y="1278572"/>
              <a:ext cx="5954395" cy="54879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15037" y="1473517"/>
              <a:ext cx="5384165" cy="491807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897744" y="33019"/>
            <a:ext cx="220281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CSP004_S_M: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75030" y="698182"/>
            <a:ext cx="17024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Arpspoofing</a:t>
            </a:r>
            <a:endParaRPr sz="2250"/>
          </a:p>
        </p:txBody>
      </p:sp>
      <p:sp>
        <p:nvSpPr>
          <p:cNvPr id="15" name="object 15"/>
          <p:cNvSpPr txBox="1"/>
          <p:nvPr/>
        </p:nvSpPr>
        <p:spPr>
          <a:xfrm>
            <a:off x="5596890" y="1606232"/>
            <a:ext cx="450215" cy="201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marR="5080" algn="r">
              <a:lnSpc>
                <a:spcPct val="106800"/>
              </a:lnSpc>
              <a:spcBef>
                <a:spcPts val="100"/>
              </a:spcBef>
            </a:pPr>
            <a:r>
              <a:rPr sz="1100" spc="50" dirty="0">
                <a:latin typeface="Calibri"/>
                <a:cs typeface="Calibri"/>
              </a:rPr>
              <a:t>)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a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t</a:t>
            </a:r>
            <a:r>
              <a:rPr sz="1100" spc="85" dirty="0">
                <a:latin typeface="Calibri"/>
                <a:cs typeface="Calibri"/>
              </a:rPr>
              <a:t>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m</a:t>
            </a:r>
            <a:endParaRPr sz="1100">
              <a:latin typeface="Calibri"/>
              <a:cs typeface="Calibri"/>
            </a:endParaRPr>
          </a:p>
          <a:p>
            <a:pPr marR="15875" algn="r">
              <a:lnSpc>
                <a:spcPct val="100000"/>
              </a:lnSpc>
              <a:spcBef>
                <a:spcPts val="145"/>
              </a:spcBef>
            </a:pPr>
            <a:r>
              <a:rPr sz="1100" b="1" spc="50" dirty="0">
                <a:latin typeface="Calibri"/>
                <a:cs typeface="Calibri"/>
              </a:rPr>
              <a:t>g</a:t>
            </a:r>
            <a:endParaRPr sz="1100">
              <a:latin typeface="Calibri"/>
              <a:cs typeface="Calibri"/>
            </a:endParaRPr>
          </a:p>
          <a:p>
            <a:pPr marR="50165" algn="r">
              <a:lnSpc>
                <a:spcPct val="100000"/>
              </a:lnSpc>
              <a:spcBef>
                <a:spcPts val="90"/>
              </a:spcBef>
            </a:pPr>
            <a:r>
              <a:rPr sz="1100" spc="2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100" spc="5" dirty="0">
                <a:latin typeface="Calibri"/>
                <a:cs typeface="Calibri"/>
              </a:rPr>
              <a:t>όλα</a:t>
            </a:r>
            <a:endParaRPr sz="11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  <a:spcBef>
                <a:spcPts val="785"/>
              </a:spcBef>
            </a:pPr>
            <a:r>
              <a:rPr sz="1100" spc="90" dirty="0">
                <a:latin typeface="Calibri"/>
                <a:cs typeface="Calibri"/>
              </a:rPr>
              <a:t>α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>
              <a:latin typeface="Calibri"/>
              <a:cs typeface="Calibri"/>
            </a:endParaRPr>
          </a:p>
          <a:p>
            <a:pPr marL="106680">
              <a:lnSpc>
                <a:spcPct val="100000"/>
              </a:lnSpc>
            </a:pPr>
            <a:r>
              <a:rPr sz="1100" b="1" spc="15" dirty="0">
                <a:latin typeface="Calibri"/>
                <a:cs typeface="Calibri"/>
              </a:rPr>
              <a:t>MI</a:t>
            </a:r>
            <a:endParaRPr sz="11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  <a:spcBef>
                <a:spcPts val="750"/>
              </a:spcBef>
            </a:pPr>
            <a:r>
              <a:rPr sz="1100" b="1" spc="12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95695" y="3732212"/>
            <a:ext cx="31032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0" dirty="0">
                <a:solidFill>
                  <a:srgbClr val="DF2D67"/>
                </a:solidFill>
                <a:latin typeface="Calibri"/>
                <a:cs typeface="Calibri"/>
              </a:rPr>
              <a:t>Ελέγξτε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DF2D67"/>
                </a:solidFill>
                <a:latin typeface="Calibri"/>
                <a:cs typeface="Calibri"/>
              </a:rPr>
              <a:t>το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DF2D67"/>
                </a:solidFill>
                <a:latin typeface="Calibri"/>
                <a:cs typeface="Calibri"/>
              </a:rPr>
              <a:t>μηχάνημα</a:t>
            </a:r>
            <a:r>
              <a:rPr sz="1000" b="1" spc="30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DF2D67"/>
                </a:solidFill>
                <a:latin typeface="Calibri"/>
                <a:cs typeface="Calibri"/>
              </a:rPr>
              <a:t>του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DF2D67"/>
                </a:solidFill>
                <a:latin typeface="Calibri"/>
                <a:cs typeface="Calibri"/>
              </a:rPr>
              <a:t>θύματος</a:t>
            </a:r>
            <a:r>
              <a:rPr sz="1000" b="1" spc="30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DF2D67"/>
                </a:solidFill>
                <a:latin typeface="Calibri"/>
                <a:cs typeface="Calibri"/>
              </a:rPr>
              <a:t>και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DF2D67"/>
                </a:solidFill>
                <a:latin typeface="Calibri"/>
                <a:cs typeface="Calibri"/>
              </a:rPr>
              <a:t>θα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DF2D67"/>
                </a:solidFill>
                <a:latin typeface="Calibri"/>
                <a:cs typeface="Calibri"/>
              </a:rPr>
              <a:t>δείτε</a:t>
            </a:r>
            <a:r>
              <a:rPr sz="1000" b="1" spc="30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DF2D67"/>
                </a:solidFill>
                <a:latin typeface="Calibri"/>
                <a:cs typeface="Calibri"/>
              </a:rPr>
              <a:t>ότι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92140" y="3694112"/>
            <a:ext cx="400050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</a:pPr>
            <a:r>
              <a:rPr sz="1100" spc="55" dirty="0">
                <a:latin typeface="Calibri"/>
                <a:cs typeface="Calibri"/>
              </a:rPr>
              <a:t>th</a:t>
            </a:r>
            <a:r>
              <a:rPr sz="1100" spc="235" dirty="0">
                <a:latin typeface="Calibri"/>
                <a:cs typeface="Calibri"/>
              </a:rPr>
              <a:t> </a:t>
            </a:r>
            <a:r>
              <a:rPr sz="1650" b="1" spc="112" baseline="32828" dirty="0">
                <a:latin typeface="Calibri"/>
                <a:cs typeface="Calibri"/>
              </a:rPr>
              <a:t>T</a:t>
            </a:r>
            <a:endParaRPr sz="1650" baseline="32828">
              <a:latin typeface="Calibri"/>
              <a:cs typeface="Calibri"/>
            </a:endParaRPr>
          </a:p>
          <a:p>
            <a:pPr marL="77470" marR="62230" indent="-40005">
              <a:lnSpc>
                <a:spcPct val="102800"/>
              </a:lnSpc>
              <a:spcBef>
                <a:spcPts val="965"/>
              </a:spcBef>
            </a:pPr>
            <a:r>
              <a:rPr sz="1100" b="1" spc="70" dirty="0">
                <a:latin typeface="Calibri"/>
                <a:cs typeface="Calibri"/>
              </a:rPr>
              <a:t>ne </a:t>
            </a:r>
            <a:r>
              <a:rPr sz="1100" b="1" spc="7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m</a:t>
            </a:r>
            <a:r>
              <a:rPr sz="1100" b="1" spc="15" dirty="0">
                <a:latin typeface="Calibri"/>
                <a:cs typeface="Calibri"/>
              </a:rPr>
              <a:t>i</a:t>
            </a:r>
            <a:r>
              <a:rPr sz="1100" b="1" spc="90" dirty="0"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89090" y="4002087"/>
            <a:ext cx="32435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DF2D67"/>
                </a:solidFill>
                <a:latin typeface="Calibri"/>
                <a:cs typeface="Calibri"/>
              </a:rPr>
              <a:t>μπορούν</a:t>
            </a:r>
            <a:r>
              <a:rPr sz="1000" b="1" spc="2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DF2D67"/>
                </a:solidFill>
                <a:latin typeface="Calibri"/>
                <a:cs typeface="Calibri"/>
              </a:rPr>
              <a:t>να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DF2D67"/>
                </a:solidFill>
                <a:latin typeface="Calibri"/>
                <a:cs typeface="Calibri"/>
              </a:rPr>
              <a:t>έχουν</a:t>
            </a:r>
            <a:r>
              <a:rPr sz="1000" b="1" spc="2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DF2D67"/>
                </a:solidFill>
                <a:latin typeface="Calibri"/>
                <a:cs typeface="Calibri"/>
              </a:rPr>
              <a:t>κανονική</a:t>
            </a:r>
            <a:r>
              <a:rPr sz="1000" b="1" spc="1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DF2D67"/>
                </a:solidFill>
                <a:latin typeface="Calibri"/>
                <a:cs typeface="Calibri"/>
              </a:rPr>
              <a:t>πρόσβαση</a:t>
            </a:r>
            <a:r>
              <a:rPr sz="1000" b="1" spc="35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DF2D67"/>
                </a:solidFill>
                <a:latin typeface="Calibri"/>
                <a:cs typeface="Calibri"/>
              </a:rPr>
              <a:t>στο</a:t>
            </a:r>
            <a:r>
              <a:rPr sz="1000" b="1" spc="30" dirty="0">
                <a:solidFill>
                  <a:srgbClr val="DF2D67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DF2D67"/>
                </a:solidFill>
                <a:latin typeface="Calibri"/>
                <a:cs typeface="Calibri"/>
              </a:rPr>
              <a:t>Ίντερνετ.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91517" y="4433570"/>
            <a:ext cx="1847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30" dirty="0">
                <a:latin typeface="Calibri"/>
                <a:cs typeface="Calibri"/>
              </a:rPr>
              <a:t>4/</a:t>
            </a:r>
            <a:r>
              <a:rPr sz="1100" b="1" dirty="0">
                <a:latin typeface="Calibri"/>
                <a:cs typeface="Calibri"/>
              </a:rPr>
              <a:t>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98542" y="5027295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3509" y="33337"/>
            <a:ext cx="5347970" cy="6821170"/>
          </a:xfrm>
          <a:custGeom>
            <a:avLst/>
            <a:gdLst/>
            <a:ahLst/>
            <a:cxnLst/>
            <a:rect l="l" t="t" r="r" b="b"/>
            <a:pathLst>
              <a:path w="5347970" h="6821170">
                <a:moveTo>
                  <a:pt x="5347652" y="0"/>
                </a:moveTo>
                <a:lnTo>
                  <a:pt x="1917382" y="0"/>
                </a:lnTo>
                <a:lnTo>
                  <a:pt x="0" y="6820852"/>
                </a:lnTo>
                <a:lnTo>
                  <a:pt x="3430269" y="6820852"/>
                </a:lnTo>
                <a:lnTo>
                  <a:pt x="5347652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3204" y="0"/>
            <a:ext cx="2935605" cy="6879590"/>
            <a:chOff x="4053204" y="0"/>
            <a:chExt cx="2935605" cy="6879590"/>
          </a:xfrm>
        </p:grpSpPr>
        <p:sp>
          <p:nvSpPr>
            <p:cNvPr id="4" name="object 4"/>
            <p:cNvSpPr/>
            <p:nvPr/>
          </p:nvSpPr>
          <p:spPr>
            <a:xfrm>
              <a:off x="5453379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3729" y="4444"/>
              <a:ext cx="2545080" cy="6838315"/>
            </a:xfrm>
            <a:custGeom>
              <a:avLst/>
              <a:gdLst/>
              <a:ahLst/>
              <a:cxnLst/>
              <a:rect l="l" t="t" r="r" b="b"/>
              <a:pathLst>
                <a:path w="2545079" h="6838315">
                  <a:moveTo>
                    <a:pt x="1321435" y="2283459"/>
                  </a:moveTo>
                  <a:lnTo>
                    <a:pt x="1271587" y="2291715"/>
                  </a:lnTo>
                  <a:lnTo>
                    <a:pt x="1226185" y="2312669"/>
                  </a:lnTo>
                  <a:lnTo>
                    <a:pt x="1187767" y="2345690"/>
                  </a:lnTo>
                  <a:lnTo>
                    <a:pt x="1159510" y="2389504"/>
                  </a:lnTo>
                  <a:lnTo>
                    <a:pt x="1159510" y="2390775"/>
                  </a:lnTo>
                  <a:lnTo>
                    <a:pt x="819150" y="3659187"/>
                  </a:lnTo>
                  <a:lnTo>
                    <a:pt x="0" y="6837045"/>
                  </a:lnTo>
                  <a:lnTo>
                    <a:pt x="6667" y="6837680"/>
                  </a:lnTo>
                  <a:lnTo>
                    <a:pt x="20955" y="6838314"/>
                  </a:lnTo>
                  <a:lnTo>
                    <a:pt x="26670" y="6838314"/>
                  </a:lnTo>
                  <a:lnTo>
                    <a:pt x="843365" y="3665219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4"/>
                  </a:lnTo>
                  <a:lnTo>
                    <a:pt x="1279842" y="2314575"/>
                  </a:lnTo>
                  <a:lnTo>
                    <a:pt x="1322705" y="2307907"/>
                  </a:lnTo>
                  <a:lnTo>
                    <a:pt x="1417637" y="2307907"/>
                  </a:lnTo>
                  <a:lnTo>
                    <a:pt x="1372870" y="2289492"/>
                  </a:lnTo>
                  <a:lnTo>
                    <a:pt x="1321435" y="2283459"/>
                  </a:lnTo>
                  <a:close/>
                </a:path>
                <a:path w="2545079" h="6838315">
                  <a:moveTo>
                    <a:pt x="1417637" y="2307907"/>
                  </a:moveTo>
                  <a:lnTo>
                    <a:pt x="1322705" y="2307907"/>
                  </a:lnTo>
                  <a:lnTo>
                    <a:pt x="1366837" y="2313622"/>
                  </a:lnTo>
                  <a:lnTo>
                    <a:pt x="1412557" y="2334259"/>
                  </a:lnTo>
                  <a:lnTo>
                    <a:pt x="1448435" y="2367279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979"/>
                  </a:lnTo>
                  <a:lnTo>
                    <a:pt x="1220152" y="3458209"/>
                  </a:lnTo>
                  <a:lnTo>
                    <a:pt x="1214120" y="3493769"/>
                  </a:lnTo>
                  <a:lnTo>
                    <a:pt x="1223010" y="3563937"/>
                  </a:lnTo>
                  <a:lnTo>
                    <a:pt x="1258570" y="3627119"/>
                  </a:lnTo>
                  <a:lnTo>
                    <a:pt x="1314767" y="3670300"/>
                  </a:lnTo>
                  <a:lnTo>
                    <a:pt x="1397635" y="3689667"/>
                  </a:lnTo>
                  <a:lnTo>
                    <a:pt x="1444625" y="3683000"/>
                  </a:lnTo>
                  <a:lnTo>
                    <a:pt x="1487805" y="3665219"/>
                  </a:lnTo>
                  <a:lnTo>
                    <a:pt x="1490662" y="3662997"/>
                  </a:lnTo>
                  <a:lnTo>
                    <a:pt x="1403985" y="3662997"/>
                  </a:lnTo>
                  <a:lnTo>
                    <a:pt x="1354137" y="3657917"/>
                  </a:lnTo>
                  <a:lnTo>
                    <a:pt x="1299210" y="3630612"/>
                  </a:lnTo>
                  <a:lnTo>
                    <a:pt x="1259205" y="3584575"/>
                  </a:lnTo>
                  <a:lnTo>
                    <a:pt x="1239202" y="3526472"/>
                  </a:lnTo>
                  <a:lnTo>
                    <a:pt x="1238567" y="3495675"/>
                  </a:lnTo>
                  <a:lnTo>
                    <a:pt x="1243965" y="3464559"/>
                  </a:lnTo>
                  <a:lnTo>
                    <a:pt x="1502092" y="2513329"/>
                  </a:lnTo>
                  <a:lnTo>
                    <a:pt x="1508442" y="2464434"/>
                  </a:lnTo>
                  <a:lnTo>
                    <a:pt x="1502092" y="2417444"/>
                  </a:lnTo>
                  <a:lnTo>
                    <a:pt x="1483995" y="2374265"/>
                  </a:lnTo>
                  <a:lnTo>
                    <a:pt x="1455737" y="2337117"/>
                  </a:lnTo>
                  <a:lnTo>
                    <a:pt x="1418272" y="2308225"/>
                  </a:lnTo>
                  <a:lnTo>
                    <a:pt x="1417637" y="2307907"/>
                  </a:lnTo>
                  <a:close/>
                </a:path>
                <a:path w="2545079" h="6838315">
                  <a:moveTo>
                    <a:pt x="2545079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792"/>
                  </a:lnTo>
                  <a:lnTo>
                    <a:pt x="1526540" y="3592512"/>
                  </a:lnTo>
                  <a:lnTo>
                    <a:pt x="1493520" y="3628390"/>
                  </a:lnTo>
                  <a:lnTo>
                    <a:pt x="1451610" y="3652519"/>
                  </a:lnTo>
                  <a:lnTo>
                    <a:pt x="1403985" y="3662997"/>
                  </a:lnTo>
                  <a:lnTo>
                    <a:pt x="1490662" y="3662997"/>
                  </a:lnTo>
                  <a:lnTo>
                    <a:pt x="1525270" y="3636962"/>
                  </a:lnTo>
                  <a:lnTo>
                    <a:pt x="1554162" y="3599497"/>
                  </a:lnTo>
                  <a:lnTo>
                    <a:pt x="1572895" y="3554412"/>
                  </a:lnTo>
                  <a:lnTo>
                    <a:pt x="1964690" y="2108834"/>
                  </a:lnTo>
                  <a:lnTo>
                    <a:pt x="2540000" y="16509"/>
                  </a:lnTo>
                  <a:lnTo>
                    <a:pt x="2543810" y="3809"/>
                  </a:lnTo>
                  <a:lnTo>
                    <a:pt x="25450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317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32" y="6167437"/>
            <a:ext cx="3293427" cy="6111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9769" y="2119312"/>
            <a:ext cx="325755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04" dirty="0">
                <a:solidFill>
                  <a:srgbClr val="FFB800"/>
                </a:solidFill>
              </a:rPr>
              <a:t>Σας</a:t>
            </a:r>
            <a:r>
              <a:rPr sz="3750" spc="130" dirty="0">
                <a:solidFill>
                  <a:srgbClr val="FFB800"/>
                </a:solidFill>
              </a:rPr>
              <a:t> </a:t>
            </a:r>
            <a:r>
              <a:rPr sz="3750" spc="229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49769" y="3338512"/>
            <a:ext cx="3314065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4165" y="0"/>
              <a:ext cx="5361940" cy="6841490"/>
            </a:xfrm>
            <a:custGeom>
              <a:avLst/>
              <a:gdLst/>
              <a:ahLst/>
              <a:cxnLst/>
              <a:rect l="l" t="t" r="r" b="b"/>
              <a:pathLst>
                <a:path w="5361940" h="6841490">
                  <a:moveTo>
                    <a:pt x="5361622" y="0"/>
                  </a:moveTo>
                  <a:lnTo>
                    <a:pt x="1922462" y="0"/>
                  </a:lnTo>
                  <a:lnTo>
                    <a:pt x="0" y="6841172"/>
                  </a:lnTo>
                  <a:lnTo>
                    <a:pt x="3439160" y="6841172"/>
                  </a:lnTo>
                  <a:lnTo>
                    <a:pt x="5361622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967"/>
                  </a:moveTo>
                  <a:lnTo>
                    <a:pt x="1275397" y="2287904"/>
                  </a:lnTo>
                  <a:lnTo>
                    <a:pt x="1229995" y="2309177"/>
                  </a:lnTo>
                  <a:lnTo>
                    <a:pt x="1191577" y="2342197"/>
                  </a:lnTo>
                  <a:lnTo>
                    <a:pt x="1162685" y="2386012"/>
                  </a:lnTo>
                  <a:lnTo>
                    <a:pt x="1162685" y="2387282"/>
                  </a:lnTo>
                  <a:lnTo>
                    <a:pt x="821689" y="3659504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840"/>
                  </a:lnTo>
                  <a:lnTo>
                    <a:pt x="26670" y="6847840"/>
                  </a:lnTo>
                  <a:lnTo>
                    <a:pt x="845905" y="3665537"/>
                  </a:lnTo>
                  <a:lnTo>
                    <a:pt x="1186814" y="2394902"/>
                  </a:lnTo>
                  <a:lnTo>
                    <a:pt x="1211580" y="2357437"/>
                  </a:lnTo>
                  <a:lnTo>
                    <a:pt x="1244917" y="2329179"/>
                  </a:lnTo>
                  <a:lnTo>
                    <a:pt x="1283970" y="2311082"/>
                  </a:lnTo>
                  <a:lnTo>
                    <a:pt x="1326514" y="2304415"/>
                  </a:lnTo>
                  <a:lnTo>
                    <a:pt x="1421635" y="2304415"/>
                  </a:lnTo>
                  <a:lnTo>
                    <a:pt x="1377314" y="2286000"/>
                  </a:lnTo>
                  <a:lnTo>
                    <a:pt x="1325562" y="2279967"/>
                  </a:lnTo>
                  <a:close/>
                </a:path>
                <a:path w="2549525" h="6847840">
                  <a:moveTo>
                    <a:pt x="1421635" y="2304415"/>
                  </a:moveTo>
                  <a:lnTo>
                    <a:pt x="1326514" y="2304415"/>
                  </a:lnTo>
                  <a:lnTo>
                    <a:pt x="1370964" y="2310129"/>
                  </a:lnTo>
                  <a:lnTo>
                    <a:pt x="1416685" y="2330767"/>
                  </a:lnTo>
                  <a:lnTo>
                    <a:pt x="1452880" y="2364104"/>
                  </a:lnTo>
                  <a:lnTo>
                    <a:pt x="1477010" y="2406015"/>
                  </a:lnTo>
                  <a:lnTo>
                    <a:pt x="1487487" y="2453957"/>
                  </a:lnTo>
                  <a:lnTo>
                    <a:pt x="1482407" y="2503804"/>
                  </a:lnTo>
                  <a:lnTo>
                    <a:pt x="1223645" y="3458210"/>
                  </a:lnTo>
                  <a:lnTo>
                    <a:pt x="1217930" y="3493452"/>
                  </a:lnTo>
                  <a:lnTo>
                    <a:pt x="1226820" y="3564254"/>
                  </a:lnTo>
                  <a:lnTo>
                    <a:pt x="1262380" y="3627437"/>
                  </a:lnTo>
                  <a:lnTo>
                    <a:pt x="1318577" y="3670935"/>
                  </a:lnTo>
                  <a:lnTo>
                    <a:pt x="1401762" y="3689985"/>
                  </a:lnTo>
                  <a:lnTo>
                    <a:pt x="1449070" y="3683635"/>
                  </a:lnTo>
                  <a:lnTo>
                    <a:pt x="1492250" y="3665537"/>
                  </a:lnTo>
                  <a:lnTo>
                    <a:pt x="1494775" y="3663632"/>
                  </a:lnTo>
                  <a:lnTo>
                    <a:pt x="1408112" y="3663632"/>
                  </a:lnTo>
                  <a:lnTo>
                    <a:pt x="1358264" y="3658235"/>
                  </a:lnTo>
                  <a:lnTo>
                    <a:pt x="1303020" y="3630929"/>
                  </a:lnTo>
                  <a:lnTo>
                    <a:pt x="1263014" y="3584892"/>
                  </a:lnTo>
                  <a:lnTo>
                    <a:pt x="1243012" y="3526472"/>
                  </a:lnTo>
                  <a:lnTo>
                    <a:pt x="1242377" y="3495675"/>
                  </a:lnTo>
                  <a:lnTo>
                    <a:pt x="1247775" y="3464560"/>
                  </a:lnTo>
                  <a:lnTo>
                    <a:pt x="1506537" y="2510154"/>
                  </a:lnTo>
                  <a:lnTo>
                    <a:pt x="1512887" y="2461577"/>
                  </a:lnTo>
                  <a:lnTo>
                    <a:pt x="1506537" y="2414270"/>
                  </a:lnTo>
                  <a:lnTo>
                    <a:pt x="1488439" y="2371090"/>
                  </a:lnTo>
                  <a:lnTo>
                    <a:pt x="1460182" y="2333625"/>
                  </a:lnTo>
                  <a:lnTo>
                    <a:pt x="1422400" y="2304732"/>
                  </a:lnTo>
                  <a:lnTo>
                    <a:pt x="1421635" y="2304415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7087"/>
                  </a:lnTo>
                  <a:lnTo>
                    <a:pt x="1552257" y="3546792"/>
                  </a:lnTo>
                  <a:lnTo>
                    <a:pt x="1531302" y="3592829"/>
                  </a:lnTo>
                  <a:lnTo>
                    <a:pt x="1497964" y="3628707"/>
                  </a:lnTo>
                  <a:lnTo>
                    <a:pt x="1456055" y="3653154"/>
                  </a:lnTo>
                  <a:lnTo>
                    <a:pt x="1408112" y="3663632"/>
                  </a:lnTo>
                  <a:lnTo>
                    <a:pt x="1494775" y="3663632"/>
                  </a:lnTo>
                  <a:lnTo>
                    <a:pt x="1529714" y="3637279"/>
                  </a:lnTo>
                  <a:lnTo>
                    <a:pt x="1558925" y="3599815"/>
                  </a:lnTo>
                  <a:lnTo>
                    <a:pt x="1577339" y="3554412"/>
                  </a:lnTo>
                  <a:lnTo>
                    <a:pt x="1970722" y="2104707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200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3675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9630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925" y="3290569"/>
            <a:ext cx="2784475" cy="918844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000" spc="130" dirty="0">
                <a:latin typeface="Calibri"/>
                <a:cs typeface="Calibri"/>
              </a:rPr>
              <a:t>ΠΑΡΟΥ</a:t>
            </a:r>
            <a:r>
              <a:rPr lang="en-US" sz="1000" spc="130" dirty="0">
                <a:latin typeface="Calibri"/>
                <a:cs typeface="Calibri"/>
              </a:rPr>
              <a:t>I</a:t>
            </a:r>
            <a:r>
              <a:rPr sz="1000" spc="130" dirty="0">
                <a:latin typeface="Calibri"/>
                <a:cs typeface="Calibri"/>
              </a:rPr>
              <a:t>ΊΑΣΗ</a:t>
            </a:r>
            <a:r>
              <a:rPr sz="1000" spc="16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ΑΠ</a:t>
            </a:r>
            <a:r>
              <a:rPr lang="en-US" sz="1000" spc="90" dirty="0">
                <a:latin typeface="Calibri"/>
                <a:cs typeface="Calibri"/>
              </a:rPr>
              <a:t>O</a:t>
            </a:r>
            <a:r>
              <a:rPr sz="1000" spc="90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0" dirty="0">
                <a:latin typeface="Calibri"/>
                <a:cs typeface="Calibri"/>
              </a:rPr>
              <a:t> </a:t>
            </a:r>
            <a:r>
              <a:rPr sz="1000" spc="140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ABDELKADER </a:t>
            </a:r>
            <a:r>
              <a:rPr sz="1000" spc="13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1196340" algn="l"/>
              </a:tabLst>
            </a:pPr>
            <a:r>
              <a:rPr sz="1000" b="1" spc="35" dirty="0">
                <a:latin typeface="Calibri"/>
                <a:cs typeface="Calibri"/>
              </a:rPr>
              <a:t>AIT	</a:t>
            </a:r>
            <a:r>
              <a:rPr sz="1000" b="1" spc="70" dirty="0">
                <a:latin typeface="Calibri"/>
                <a:cs typeface="Calibri"/>
              </a:rPr>
              <a:t>ΑΥΣΤΡΙΑ</a:t>
            </a:r>
            <a:r>
              <a:rPr lang="en-US" sz="1000" b="1" spc="70" dirty="0">
                <a:latin typeface="Calibri"/>
                <a:cs typeface="Calibri"/>
              </a:rPr>
              <a:t>KO</a:t>
            </a:r>
            <a:r>
              <a:rPr sz="1000" b="1" spc="70" dirty="0">
                <a:latin typeface="Calibri"/>
                <a:cs typeface="Calibri"/>
              </a:rPr>
              <a:t>	</a:t>
            </a:r>
            <a:r>
              <a:rPr sz="1000" b="1" spc="50" dirty="0">
                <a:latin typeface="Calibri"/>
                <a:cs typeface="Calibri"/>
              </a:rPr>
              <a:t>ΙΝΣΤΙΤΟ</a:t>
            </a:r>
            <a:r>
              <a:rPr lang="en-US" sz="1000" b="1" spc="50" dirty="0">
                <a:latin typeface="Calibri"/>
                <a:cs typeface="Calibri"/>
              </a:rPr>
              <a:t>Y</a:t>
            </a:r>
            <a:r>
              <a:rPr sz="1000" b="1" spc="50" dirty="0">
                <a:latin typeface="Calibri"/>
                <a:cs typeface="Calibri"/>
              </a:rPr>
              <a:t>ΤΟ</a:t>
            </a:r>
            <a:r>
              <a:rPr sz="1000" b="1" spc="7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ΤΕΧΝΟΛΟΓ</a:t>
            </a:r>
            <a:r>
              <a:rPr lang="en-US" sz="1000" b="1" spc="50" dirty="0">
                <a:latin typeface="Calibri"/>
                <a:cs typeface="Calibri"/>
              </a:rPr>
              <a:t>I</a:t>
            </a:r>
            <a:r>
              <a:rPr sz="1000" b="1" spc="50" dirty="0">
                <a:latin typeface="Calibri"/>
                <a:cs typeface="Calibri"/>
              </a:rPr>
              <a:t>ΑΣ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4" name="object 4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7168515" marR="5080" indent="-1003300">
              <a:lnSpc>
                <a:spcPts val="2160"/>
              </a:lnSpc>
              <a:spcBef>
                <a:spcPts val="370"/>
              </a:spcBef>
            </a:pPr>
            <a:r>
              <a:rPr spc="170" dirty="0"/>
              <a:t>Προστασία</a:t>
            </a:r>
            <a:r>
              <a:rPr spc="195" dirty="0"/>
              <a:t> </a:t>
            </a:r>
            <a:r>
              <a:rPr spc="150" dirty="0"/>
              <a:t>δικτύου</a:t>
            </a:r>
            <a:r>
              <a:rPr spc="185" dirty="0"/>
              <a:t> </a:t>
            </a:r>
            <a:r>
              <a:rPr spc="80" dirty="0"/>
              <a:t>για</a:t>
            </a:r>
            <a:r>
              <a:rPr spc="45" dirty="0"/>
              <a:t> </a:t>
            </a:r>
            <a:r>
              <a:rPr spc="155" dirty="0"/>
              <a:t>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90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4515" y="1725929"/>
            <a:ext cx="4183379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endParaRPr sz="1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735"/>
              </a:spcBef>
            </a:pPr>
            <a:r>
              <a:rPr sz="1000" b="1" spc="55" dirty="0">
                <a:solidFill>
                  <a:srgbClr val="FFB800"/>
                </a:solidFill>
                <a:latin typeface="Calibri"/>
                <a:cs typeface="Calibri"/>
              </a:rPr>
              <a:t>θα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χρησιμοποιηθεί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-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7092" y="2522220"/>
            <a:ext cx="5647690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Τα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4580254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7500" y="0"/>
            <a:ext cx="6794500" cy="6878955"/>
            <a:chOff x="5397500" y="0"/>
            <a:chExt cx="679450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7500" y="1010920"/>
              <a:ext cx="6794500" cy="54597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93079" y="1206500"/>
              <a:ext cx="6482080" cy="488188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09517" y="4253372"/>
            <a:ext cx="266442" cy="265877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387984"/>
            <a:ext cx="674814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Αρχείο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εγκατάστασης</a:t>
            </a:r>
            <a:r>
              <a:rPr sz="2250" spc="21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λογισμικού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8" name="object 8"/>
          <p:cNvSpPr txBox="1"/>
          <p:nvPr/>
        </p:nvSpPr>
        <p:spPr>
          <a:xfrm>
            <a:off x="544830" y="1915159"/>
            <a:ext cx="4810125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45" dirty="0">
                <a:latin typeface="Calibri"/>
                <a:cs typeface="Calibri"/>
              </a:rPr>
              <a:t>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φυλλομετρητής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(browser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-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πρόγραμμα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περιήγησης)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ενδέχεται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 </a:t>
            </a:r>
            <a:r>
              <a:rPr sz="1100" spc="100" dirty="0">
                <a:latin typeface="Calibri"/>
                <a:cs typeface="Calibri"/>
              </a:rPr>
              <a:t>μπλοκάρει τη </a:t>
            </a:r>
            <a:r>
              <a:rPr sz="1100" spc="110" dirty="0">
                <a:latin typeface="Calibri"/>
                <a:cs typeface="Calibri"/>
              </a:rPr>
              <a:t>σύνδεση </a:t>
            </a:r>
            <a:r>
              <a:rPr sz="1100" spc="105" dirty="0">
                <a:latin typeface="Calibri"/>
                <a:cs typeface="Calibri"/>
              </a:rPr>
              <a:t>με </a:t>
            </a:r>
            <a:r>
              <a:rPr sz="1100" spc="95" dirty="0">
                <a:latin typeface="Calibri"/>
                <a:cs typeface="Calibri"/>
              </a:rPr>
              <a:t>τον </a:t>
            </a:r>
            <a:r>
              <a:rPr sz="1100" b="1" spc="100" dirty="0">
                <a:latin typeface="Calibri"/>
                <a:cs typeface="Calibri"/>
              </a:rPr>
              <a:t>διακομιστή/εξυπηρετητή </a:t>
            </a:r>
            <a:r>
              <a:rPr sz="1100" spc="114" dirty="0">
                <a:latin typeface="Calibri"/>
                <a:cs typeface="Calibri"/>
              </a:rPr>
              <a:t>λόγω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ρυθμίσεων ασφαλείας </a:t>
            </a:r>
            <a:r>
              <a:rPr sz="1100" spc="114" dirty="0">
                <a:latin typeface="Calibri"/>
                <a:cs typeface="Calibri"/>
              </a:rPr>
              <a:t>που </a:t>
            </a:r>
            <a:r>
              <a:rPr sz="1100" spc="100" dirty="0">
                <a:latin typeface="Calibri"/>
                <a:cs typeface="Calibri"/>
              </a:rPr>
              <a:t>εμποδίζουν </a:t>
            </a:r>
            <a:r>
              <a:rPr sz="1100" b="1" spc="120" dirty="0">
                <a:latin typeface="Calibri"/>
                <a:cs typeface="Calibri"/>
              </a:rPr>
              <a:t>μη </a:t>
            </a:r>
            <a:r>
              <a:rPr sz="1100" b="1" spc="105" dirty="0">
                <a:latin typeface="Calibri"/>
                <a:cs typeface="Calibri"/>
              </a:rPr>
              <a:t>επαληθευμένες </a:t>
            </a:r>
            <a:r>
              <a:rPr sz="1100" b="1" spc="11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συνδέσεις.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830" y="3763009"/>
            <a:ext cx="4789170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  <a:tab pos="2549525" algn="l"/>
              </a:tabLst>
            </a:pPr>
            <a:r>
              <a:rPr sz="1100" spc="75" dirty="0">
                <a:latin typeface="Calibri"/>
                <a:cs typeface="Calibri"/>
              </a:rPr>
              <a:t>Επομένως, </a:t>
            </a:r>
            <a:r>
              <a:rPr sz="1100" spc="70" dirty="0">
                <a:latin typeface="Calibri"/>
                <a:cs typeface="Calibri"/>
              </a:rPr>
              <a:t>κάντε </a:t>
            </a:r>
            <a:r>
              <a:rPr sz="1100" spc="65" dirty="0">
                <a:latin typeface="Calibri"/>
                <a:cs typeface="Calibri"/>
              </a:rPr>
              <a:t>κλικ </a:t>
            </a:r>
            <a:r>
              <a:rPr sz="1100" spc="75" dirty="0">
                <a:latin typeface="Calibri"/>
                <a:cs typeface="Calibri"/>
              </a:rPr>
              <a:t>στο </a:t>
            </a:r>
            <a:r>
              <a:rPr sz="1100" b="1" spc="80" dirty="0">
                <a:latin typeface="Calibri"/>
                <a:cs typeface="Calibri"/>
              </a:rPr>
              <a:t>'ADVANCED' </a:t>
            </a:r>
            <a:r>
              <a:rPr sz="1100" b="1" spc="60" dirty="0">
                <a:latin typeface="Calibri"/>
                <a:cs typeface="Calibri"/>
              </a:rPr>
              <a:t>και, </a:t>
            </a:r>
            <a:r>
              <a:rPr sz="1100" spc="75" dirty="0">
                <a:latin typeface="Calibri"/>
                <a:cs typeface="Calibri"/>
              </a:rPr>
              <a:t>στη </a:t>
            </a:r>
            <a:r>
              <a:rPr sz="1100" spc="70" dirty="0">
                <a:latin typeface="Calibri"/>
                <a:cs typeface="Calibri"/>
              </a:rPr>
              <a:t>συνέχεια, 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προχωρήστε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σύνδεσμο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IPS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(είναι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ασφαλές,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ανησυχείτε.	</a:t>
            </a:r>
            <a:r>
              <a:rPr sz="1100" spc="25" dirty="0">
                <a:latin typeface="Calibri"/>
                <a:cs typeface="Calibri"/>
              </a:rPr>
              <a:t>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98542" y="581691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78137"/>
            <a:ext cx="280606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4" dirty="0"/>
              <a:t>Προσομοιωτής</a:t>
            </a:r>
            <a:r>
              <a:rPr sz="2250" spc="120" dirty="0"/>
              <a:t> </a:t>
            </a:r>
            <a:r>
              <a:rPr sz="2250" spc="114" dirty="0"/>
              <a:t>GNS3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900420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3810" y="6669722"/>
            <a:ext cx="2828925" cy="1949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85"/>
              </a:spcBef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|Ξεκινώντας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με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ο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GNS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3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XML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(Extensible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Markup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Language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-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δομημέν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η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μορφή </a:t>
            </a:r>
            <a:r>
              <a:rPr sz="550" spc="5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ανταλλαγής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δεδομένωνn)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DeepL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3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(λογισμικό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μηχανικής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μετάφρασης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β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ασισμένο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σtην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23840" y="0"/>
            <a:ext cx="6629400" cy="6878955"/>
            <a:chOff x="5323840" y="0"/>
            <a:chExt cx="6629400" cy="6878955"/>
          </a:xfrm>
        </p:grpSpPr>
        <p:sp>
          <p:nvSpPr>
            <p:cNvPr id="5" name="object 5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3840" y="1755140"/>
              <a:ext cx="6629400" cy="37338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03007" y="678497"/>
            <a:ext cx="282384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20" dirty="0">
                <a:solidFill>
                  <a:srgbClr val="000000"/>
                </a:solidFill>
                <a:latin typeface="Calibri"/>
                <a:cs typeface="Calibri"/>
              </a:rPr>
              <a:t>Προσομοιωτής</a:t>
            </a:r>
            <a:r>
              <a:rPr sz="225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000000"/>
                </a:solidFill>
              </a:rPr>
              <a:t>GNS3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1416248"/>
            <a:ext cx="4719320" cy="1083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345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6045" algn="l"/>
              </a:tabLst>
            </a:pPr>
            <a:r>
              <a:rPr sz="1000" b="1" spc="85" dirty="0">
                <a:latin typeface="Calibri"/>
                <a:cs typeface="Calibri"/>
              </a:rPr>
              <a:t>Συσκευές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πεδίου</a:t>
            </a:r>
            <a:endParaRPr sz="1000">
              <a:latin typeface="Calibri"/>
              <a:cs typeface="Calibri"/>
            </a:endParaRPr>
          </a:p>
          <a:p>
            <a:pPr marL="396240" marR="5080" lvl="1" indent="-182880" algn="just">
              <a:lnSpc>
                <a:spcPct val="100000"/>
              </a:lnSpc>
              <a:spcBef>
                <a:spcPts val="835"/>
              </a:spcBef>
              <a:buSzPct val="160000"/>
              <a:buFont typeface="Arial"/>
              <a:buChar char="▪"/>
              <a:tabLst>
                <a:tab pos="396240" algn="l"/>
              </a:tabLst>
            </a:pPr>
            <a:r>
              <a:rPr sz="1000" spc="65" dirty="0">
                <a:latin typeface="Calibri"/>
                <a:cs typeface="Calibri"/>
              </a:rPr>
              <a:t>Raspberry </a:t>
            </a:r>
            <a:r>
              <a:rPr sz="1000" spc="55" dirty="0">
                <a:latin typeface="Calibri"/>
                <a:cs typeface="Calibri"/>
              </a:rPr>
              <a:t>Pi </a:t>
            </a:r>
            <a:r>
              <a:rPr sz="1000" spc="80" dirty="0">
                <a:latin typeface="Calibri"/>
                <a:cs typeface="Calibri"/>
              </a:rPr>
              <a:t>που </a:t>
            </a:r>
            <a:r>
              <a:rPr sz="1000" spc="60" dirty="0">
                <a:latin typeface="Calibri"/>
                <a:cs typeface="Calibri"/>
              </a:rPr>
              <a:t>εκτελεί </a:t>
            </a:r>
            <a:r>
              <a:rPr sz="1000" spc="75" dirty="0">
                <a:latin typeface="Calibri"/>
                <a:cs typeface="Calibri"/>
              </a:rPr>
              <a:t>ελαφρύ </a:t>
            </a:r>
            <a:r>
              <a:rPr sz="1000" spc="60" dirty="0">
                <a:latin typeface="Calibri"/>
                <a:cs typeface="Calibri"/>
              </a:rPr>
              <a:t>Linux (λειτουργικό </a:t>
            </a:r>
            <a:r>
              <a:rPr sz="1000" spc="75" dirty="0">
                <a:latin typeface="Calibri"/>
                <a:cs typeface="Calibri"/>
              </a:rPr>
              <a:t>σύστημα </a:t>
            </a:r>
            <a:r>
              <a:rPr sz="1000" spc="65" dirty="0">
                <a:latin typeface="Calibri"/>
                <a:cs typeface="Calibri"/>
              </a:rPr>
              <a:t>ανοιχτού </a:t>
            </a:r>
            <a:r>
              <a:rPr sz="1000" spc="70" dirty="0">
                <a:latin typeface="Calibri"/>
                <a:cs typeface="Calibri"/>
              </a:rPr>
              <a:t> κώδικα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βασισμένο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στο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Unix)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(client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(σύστημα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ή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πρόγραμμα</a:t>
            </a:r>
            <a:r>
              <a:rPr sz="1000" spc="80" dirty="0">
                <a:latin typeface="Calibri"/>
                <a:cs typeface="Calibri"/>
              </a:rPr>
              <a:t> που 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επικοινωνεί </a:t>
            </a:r>
            <a:r>
              <a:rPr sz="1000" spc="70" dirty="0">
                <a:latin typeface="Calibri"/>
                <a:cs typeface="Calibri"/>
              </a:rPr>
              <a:t>με </a:t>
            </a:r>
            <a:r>
              <a:rPr sz="1000" spc="65" dirty="0">
                <a:latin typeface="Calibri"/>
                <a:cs typeface="Calibri"/>
              </a:rPr>
              <a:t>εξυπηρετητή) </a:t>
            </a:r>
            <a:r>
              <a:rPr sz="1000" spc="60" dirty="0">
                <a:latin typeface="Calibri"/>
                <a:cs typeface="Calibri"/>
              </a:rPr>
              <a:t>και </a:t>
            </a:r>
            <a:r>
              <a:rPr sz="1000" spc="65" dirty="0">
                <a:latin typeface="Calibri"/>
                <a:cs typeface="Calibri"/>
              </a:rPr>
              <a:t>εξυπηρετητής/εξυπηρετητής) </a:t>
            </a:r>
            <a:r>
              <a:rPr sz="1000" spc="60" dirty="0">
                <a:latin typeface="Calibri"/>
                <a:cs typeface="Calibri"/>
              </a:rPr>
              <a:t>για </a:t>
            </a:r>
            <a:r>
              <a:rPr sz="1000" spc="70" dirty="0">
                <a:latin typeface="Calibri"/>
                <a:cs typeface="Calibri"/>
              </a:rPr>
              <a:t>τη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μετάδοση </a:t>
            </a:r>
            <a:r>
              <a:rPr sz="1000" spc="75" dirty="0">
                <a:latin typeface="Calibri"/>
                <a:cs typeface="Calibri"/>
              </a:rPr>
              <a:t>δεδομένων </a:t>
            </a:r>
            <a:r>
              <a:rPr sz="1000" spc="80" dirty="0">
                <a:latin typeface="Calibri"/>
                <a:cs typeface="Calibri"/>
              </a:rPr>
              <a:t>μέσω </a:t>
            </a:r>
            <a:r>
              <a:rPr sz="1000" spc="65" dirty="0">
                <a:latin typeface="Calibri"/>
                <a:cs typeface="Calibri"/>
              </a:rPr>
              <a:t>επικοινωνίας </a:t>
            </a:r>
            <a:r>
              <a:rPr sz="1000" spc="80" dirty="0">
                <a:latin typeface="Calibri"/>
                <a:cs typeface="Calibri"/>
              </a:rPr>
              <a:t>ModBus </a:t>
            </a:r>
            <a:r>
              <a:rPr sz="1000" spc="70" dirty="0">
                <a:latin typeface="Calibri"/>
                <a:cs typeface="Calibri"/>
              </a:rPr>
              <a:t>χρησιμοποιώντας </a:t>
            </a:r>
            <a:r>
              <a:rPr sz="1000" spc="65" dirty="0">
                <a:latin typeface="Calibri"/>
                <a:cs typeface="Calibri"/>
              </a:rPr>
              <a:t>το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pyModbusTCP.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6259" y="3029862"/>
            <a:ext cx="4633595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345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6045" algn="l"/>
              </a:tabLst>
            </a:pPr>
            <a:r>
              <a:rPr sz="1000" b="1" spc="65" dirty="0">
                <a:latin typeface="Calibri"/>
                <a:cs typeface="Calibri"/>
              </a:rPr>
              <a:t>Τομέας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διαχείρισης</a:t>
            </a:r>
            <a:endParaRPr sz="100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Συσκευή διαχείρισης δικτύου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για την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της δικτυακής κίνησης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με χρήση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Linux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Wazuh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Server: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Οι σχετικές λεπτομέρειες θα αναλυθούν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σε επόμενη ενότητα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56259" y="4635777"/>
            <a:ext cx="4719955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345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6045" algn="l"/>
              </a:tabLst>
            </a:pPr>
            <a:r>
              <a:rPr sz="1000" b="1" spc="50" dirty="0">
                <a:latin typeface="Calibri"/>
                <a:cs typeface="Calibri"/>
              </a:rPr>
              <a:t>Κακόβουλο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περιεχόμενο</a:t>
            </a:r>
            <a:endParaRPr sz="1000">
              <a:latin typeface="Calibri"/>
              <a:cs typeface="Calibri"/>
            </a:endParaRPr>
          </a:p>
          <a:p>
            <a:pPr marL="396240" marR="5080" lvl="1" indent="-182880" algn="just">
              <a:lnSpc>
                <a:spcPct val="100000"/>
              </a:lnSpc>
              <a:spcBef>
                <a:spcPts val="830"/>
              </a:spcBef>
              <a:buSzPct val="160000"/>
              <a:buFont typeface="Arial"/>
              <a:buChar char="▪"/>
              <a:tabLst>
                <a:tab pos="396240" algn="l"/>
              </a:tabLst>
            </a:pPr>
            <a:r>
              <a:rPr sz="1000" spc="75" dirty="0">
                <a:latin typeface="Calibri"/>
                <a:cs typeface="Calibri"/>
              </a:rPr>
              <a:t>Το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Linux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χρησιμοποιηθεί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65" dirty="0">
                <a:latin typeface="Calibri"/>
                <a:cs typeface="Calibri"/>
              </a:rPr>
              <a:t> την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προσομοίωση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διαφόρων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κακόβουλων </a:t>
            </a:r>
            <a:r>
              <a:rPr sz="1000" spc="70" dirty="0">
                <a:latin typeface="Calibri"/>
                <a:cs typeface="Calibri"/>
              </a:rPr>
              <a:t>δραστηριοτήτων </a:t>
            </a:r>
            <a:r>
              <a:rPr sz="1000" spc="75" dirty="0">
                <a:latin typeface="Calibri"/>
                <a:cs typeface="Calibri"/>
              </a:rPr>
              <a:t>που </a:t>
            </a:r>
            <a:r>
              <a:rPr sz="1000" spc="70" dirty="0">
                <a:latin typeface="Calibri"/>
                <a:cs typeface="Calibri"/>
              </a:rPr>
              <a:t>στοχεύουν συσκευές </a:t>
            </a:r>
            <a:r>
              <a:rPr sz="1000" spc="65" dirty="0">
                <a:latin typeface="Calibri"/>
                <a:cs typeface="Calibri"/>
              </a:rPr>
              <a:t>εντός </a:t>
            </a:r>
            <a:r>
              <a:rPr sz="1000" spc="75" dirty="0">
                <a:latin typeface="Calibri"/>
                <a:cs typeface="Calibri"/>
              </a:rPr>
              <a:t>αυτού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κλειστού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68390" y="2878137"/>
            <a:ext cx="85979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40" dirty="0"/>
              <a:t>M</a:t>
            </a:r>
            <a:r>
              <a:rPr sz="2250" spc="75" dirty="0"/>
              <a:t>I</a:t>
            </a:r>
            <a:r>
              <a:rPr sz="2250" spc="110" dirty="0"/>
              <a:t>T</a:t>
            </a:r>
            <a:r>
              <a:rPr sz="2250" spc="100" dirty="0"/>
              <a:t>M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900420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73250" y="0"/>
            <a:ext cx="8970010" cy="6878955"/>
            <a:chOff x="1873250" y="0"/>
            <a:chExt cx="897001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73250" y="2010092"/>
              <a:ext cx="5784850" cy="2608580"/>
            </a:xfrm>
            <a:custGeom>
              <a:avLst/>
              <a:gdLst/>
              <a:ahLst/>
              <a:cxnLst/>
              <a:rect l="l" t="t" r="r" b="b"/>
              <a:pathLst>
                <a:path w="5784850" h="2608579">
                  <a:moveTo>
                    <a:pt x="716597" y="9525"/>
                  </a:moveTo>
                  <a:lnTo>
                    <a:pt x="150812" y="9525"/>
                  </a:lnTo>
                  <a:lnTo>
                    <a:pt x="136207" y="12382"/>
                  </a:lnTo>
                  <a:lnTo>
                    <a:pt x="124142" y="20320"/>
                  </a:lnTo>
                  <a:lnTo>
                    <a:pt x="116205" y="32385"/>
                  </a:lnTo>
                  <a:lnTo>
                    <a:pt x="113030" y="47307"/>
                  </a:lnTo>
                  <a:lnTo>
                    <a:pt x="113030" y="434022"/>
                  </a:lnTo>
                  <a:lnTo>
                    <a:pt x="132080" y="434022"/>
                  </a:lnTo>
                  <a:lnTo>
                    <a:pt x="132080" y="47307"/>
                  </a:lnTo>
                  <a:lnTo>
                    <a:pt x="133350" y="39687"/>
                  </a:lnTo>
                  <a:lnTo>
                    <a:pt x="137477" y="33655"/>
                  </a:lnTo>
                  <a:lnTo>
                    <a:pt x="143510" y="29845"/>
                  </a:lnTo>
                  <a:lnTo>
                    <a:pt x="150812" y="28257"/>
                  </a:lnTo>
                  <a:lnTo>
                    <a:pt x="748489" y="28257"/>
                  </a:lnTo>
                  <a:lnTo>
                    <a:pt x="743267" y="20320"/>
                  </a:lnTo>
                  <a:lnTo>
                    <a:pt x="731202" y="12382"/>
                  </a:lnTo>
                  <a:lnTo>
                    <a:pt x="716597" y="9525"/>
                  </a:lnTo>
                  <a:close/>
                </a:path>
                <a:path w="5784850" h="2608579">
                  <a:moveTo>
                    <a:pt x="748489" y="28257"/>
                  </a:moveTo>
                  <a:lnTo>
                    <a:pt x="716597" y="28257"/>
                  </a:lnTo>
                  <a:lnTo>
                    <a:pt x="723900" y="29845"/>
                  </a:lnTo>
                  <a:lnTo>
                    <a:pt x="729932" y="33655"/>
                  </a:lnTo>
                  <a:lnTo>
                    <a:pt x="734060" y="39687"/>
                  </a:lnTo>
                  <a:lnTo>
                    <a:pt x="735330" y="47307"/>
                  </a:lnTo>
                  <a:lnTo>
                    <a:pt x="735330" y="434022"/>
                  </a:lnTo>
                  <a:lnTo>
                    <a:pt x="754380" y="434022"/>
                  </a:lnTo>
                  <a:lnTo>
                    <a:pt x="754380" y="47307"/>
                  </a:lnTo>
                  <a:lnTo>
                    <a:pt x="751205" y="32385"/>
                  </a:lnTo>
                  <a:lnTo>
                    <a:pt x="748489" y="28257"/>
                  </a:lnTo>
                  <a:close/>
                </a:path>
                <a:path w="5784850" h="2608579">
                  <a:moveTo>
                    <a:pt x="688339" y="56197"/>
                  </a:moveTo>
                  <a:lnTo>
                    <a:pt x="160337" y="56197"/>
                  </a:lnTo>
                  <a:lnTo>
                    <a:pt x="160337" y="396557"/>
                  </a:lnTo>
                  <a:lnTo>
                    <a:pt x="707072" y="396557"/>
                  </a:lnTo>
                  <a:lnTo>
                    <a:pt x="707072" y="377507"/>
                  </a:lnTo>
                  <a:lnTo>
                    <a:pt x="179069" y="377507"/>
                  </a:lnTo>
                  <a:lnTo>
                    <a:pt x="179069" y="75247"/>
                  </a:lnTo>
                  <a:lnTo>
                    <a:pt x="688339" y="75247"/>
                  </a:lnTo>
                  <a:lnTo>
                    <a:pt x="688339" y="56197"/>
                  </a:lnTo>
                  <a:close/>
                </a:path>
                <a:path w="5784850" h="2608579">
                  <a:moveTo>
                    <a:pt x="707072" y="56197"/>
                  </a:moveTo>
                  <a:lnTo>
                    <a:pt x="688339" y="56197"/>
                  </a:lnTo>
                  <a:lnTo>
                    <a:pt x="688339" y="377507"/>
                  </a:lnTo>
                  <a:lnTo>
                    <a:pt x="707072" y="377507"/>
                  </a:lnTo>
                  <a:lnTo>
                    <a:pt x="707072" y="56197"/>
                  </a:lnTo>
                  <a:close/>
                </a:path>
                <a:path w="5784850" h="2608579">
                  <a:moveTo>
                    <a:pt x="719137" y="2084705"/>
                  </a:moveTo>
                  <a:lnTo>
                    <a:pt x="153352" y="2084705"/>
                  </a:lnTo>
                  <a:lnTo>
                    <a:pt x="138747" y="2087562"/>
                  </a:lnTo>
                  <a:lnTo>
                    <a:pt x="126682" y="2095500"/>
                  </a:lnTo>
                  <a:lnTo>
                    <a:pt x="118744" y="2107565"/>
                  </a:lnTo>
                  <a:lnTo>
                    <a:pt x="115569" y="2122487"/>
                  </a:lnTo>
                  <a:lnTo>
                    <a:pt x="115569" y="2509202"/>
                  </a:lnTo>
                  <a:lnTo>
                    <a:pt x="134619" y="2509202"/>
                  </a:lnTo>
                  <a:lnTo>
                    <a:pt x="134619" y="2122487"/>
                  </a:lnTo>
                  <a:lnTo>
                    <a:pt x="135889" y="2114867"/>
                  </a:lnTo>
                  <a:lnTo>
                    <a:pt x="140017" y="2108835"/>
                  </a:lnTo>
                  <a:lnTo>
                    <a:pt x="146050" y="2105025"/>
                  </a:lnTo>
                  <a:lnTo>
                    <a:pt x="153352" y="2103437"/>
                  </a:lnTo>
                  <a:lnTo>
                    <a:pt x="751029" y="2103437"/>
                  </a:lnTo>
                  <a:lnTo>
                    <a:pt x="745807" y="2095500"/>
                  </a:lnTo>
                  <a:lnTo>
                    <a:pt x="733742" y="2087562"/>
                  </a:lnTo>
                  <a:lnTo>
                    <a:pt x="719137" y="2084705"/>
                  </a:lnTo>
                  <a:close/>
                </a:path>
                <a:path w="5784850" h="2608579">
                  <a:moveTo>
                    <a:pt x="751029" y="2103437"/>
                  </a:moveTo>
                  <a:lnTo>
                    <a:pt x="719137" y="2103437"/>
                  </a:lnTo>
                  <a:lnTo>
                    <a:pt x="726439" y="2105025"/>
                  </a:lnTo>
                  <a:lnTo>
                    <a:pt x="732472" y="2108835"/>
                  </a:lnTo>
                  <a:lnTo>
                    <a:pt x="736600" y="2114867"/>
                  </a:lnTo>
                  <a:lnTo>
                    <a:pt x="737869" y="2122487"/>
                  </a:lnTo>
                  <a:lnTo>
                    <a:pt x="737869" y="2509202"/>
                  </a:lnTo>
                  <a:lnTo>
                    <a:pt x="756919" y="2509202"/>
                  </a:lnTo>
                  <a:lnTo>
                    <a:pt x="756919" y="2122487"/>
                  </a:lnTo>
                  <a:lnTo>
                    <a:pt x="753744" y="2107565"/>
                  </a:lnTo>
                  <a:lnTo>
                    <a:pt x="751029" y="2103437"/>
                  </a:lnTo>
                  <a:close/>
                </a:path>
                <a:path w="5784850" h="2608579">
                  <a:moveTo>
                    <a:pt x="690880" y="2131377"/>
                  </a:moveTo>
                  <a:lnTo>
                    <a:pt x="162877" y="2131377"/>
                  </a:lnTo>
                  <a:lnTo>
                    <a:pt x="162877" y="2471737"/>
                  </a:lnTo>
                  <a:lnTo>
                    <a:pt x="709612" y="2471737"/>
                  </a:lnTo>
                  <a:lnTo>
                    <a:pt x="709612" y="2452687"/>
                  </a:lnTo>
                  <a:lnTo>
                    <a:pt x="181610" y="2452687"/>
                  </a:lnTo>
                  <a:lnTo>
                    <a:pt x="181610" y="2150427"/>
                  </a:lnTo>
                  <a:lnTo>
                    <a:pt x="690880" y="2150427"/>
                  </a:lnTo>
                  <a:lnTo>
                    <a:pt x="690880" y="2131377"/>
                  </a:lnTo>
                  <a:close/>
                </a:path>
                <a:path w="5784850" h="2608579">
                  <a:moveTo>
                    <a:pt x="709612" y="2131377"/>
                  </a:moveTo>
                  <a:lnTo>
                    <a:pt x="690880" y="2131377"/>
                  </a:lnTo>
                  <a:lnTo>
                    <a:pt x="690880" y="2452687"/>
                  </a:lnTo>
                  <a:lnTo>
                    <a:pt x="709612" y="2452687"/>
                  </a:lnTo>
                  <a:lnTo>
                    <a:pt x="709612" y="2131377"/>
                  </a:lnTo>
                  <a:close/>
                </a:path>
                <a:path w="5784850" h="2608579">
                  <a:moveTo>
                    <a:pt x="386714" y="461962"/>
                  </a:moveTo>
                  <a:lnTo>
                    <a:pt x="0" y="461962"/>
                  </a:lnTo>
                  <a:lnTo>
                    <a:pt x="0" y="481012"/>
                  </a:lnTo>
                  <a:lnTo>
                    <a:pt x="3810" y="499110"/>
                  </a:lnTo>
                  <a:lnTo>
                    <a:pt x="13969" y="514350"/>
                  </a:lnTo>
                  <a:lnTo>
                    <a:pt x="28892" y="524192"/>
                  </a:lnTo>
                  <a:lnTo>
                    <a:pt x="47307" y="528002"/>
                  </a:lnTo>
                  <a:lnTo>
                    <a:pt x="820419" y="528002"/>
                  </a:lnTo>
                  <a:lnTo>
                    <a:pt x="838517" y="524192"/>
                  </a:lnTo>
                  <a:lnTo>
                    <a:pt x="853757" y="514350"/>
                  </a:lnTo>
                  <a:lnTo>
                    <a:pt x="856932" y="509270"/>
                  </a:lnTo>
                  <a:lnTo>
                    <a:pt x="47307" y="509270"/>
                  </a:lnTo>
                  <a:lnTo>
                    <a:pt x="36194" y="507047"/>
                  </a:lnTo>
                  <a:lnTo>
                    <a:pt x="27305" y="501015"/>
                  </a:lnTo>
                  <a:lnTo>
                    <a:pt x="20955" y="491807"/>
                  </a:lnTo>
                  <a:lnTo>
                    <a:pt x="18732" y="481012"/>
                  </a:lnTo>
                  <a:lnTo>
                    <a:pt x="386714" y="481012"/>
                  </a:lnTo>
                  <a:lnTo>
                    <a:pt x="386714" y="461962"/>
                  </a:lnTo>
                  <a:close/>
                </a:path>
                <a:path w="5784850" h="2608579">
                  <a:moveTo>
                    <a:pt x="867410" y="461962"/>
                  </a:moveTo>
                  <a:lnTo>
                    <a:pt x="848677" y="461962"/>
                  </a:lnTo>
                  <a:lnTo>
                    <a:pt x="848677" y="481012"/>
                  </a:lnTo>
                  <a:lnTo>
                    <a:pt x="846455" y="491807"/>
                  </a:lnTo>
                  <a:lnTo>
                    <a:pt x="840422" y="501015"/>
                  </a:lnTo>
                  <a:lnTo>
                    <a:pt x="831214" y="507047"/>
                  </a:lnTo>
                  <a:lnTo>
                    <a:pt x="820419" y="509270"/>
                  </a:lnTo>
                  <a:lnTo>
                    <a:pt x="856932" y="509270"/>
                  </a:lnTo>
                  <a:lnTo>
                    <a:pt x="863917" y="499110"/>
                  </a:lnTo>
                  <a:lnTo>
                    <a:pt x="867410" y="481012"/>
                  </a:lnTo>
                  <a:lnTo>
                    <a:pt x="867410" y="461962"/>
                  </a:lnTo>
                  <a:close/>
                </a:path>
                <a:path w="5784850" h="2608579">
                  <a:moveTo>
                    <a:pt x="499744" y="481012"/>
                  </a:moveTo>
                  <a:lnTo>
                    <a:pt x="367664" y="481012"/>
                  </a:lnTo>
                  <a:lnTo>
                    <a:pt x="368935" y="487997"/>
                  </a:lnTo>
                  <a:lnTo>
                    <a:pt x="372744" y="494030"/>
                  </a:lnTo>
                  <a:lnTo>
                    <a:pt x="378460" y="498157"/>
                  </a:lnTo>
                  <a:lnTo>
                    <a:pt x="385444" y="499745"/>
                  </a:lnTo>
                  <a:lnTo>
                    <a:pt x="481012" y="499745"/>
                  </a:lnTo>
                  <a:lnTo>
                    <a:pt x="487997" y="498475"/>
                  </a:lnTo>
                  <a:lnTo>
                    <a:pt x="494030" y="494982"/>
                  </a:lnTo>
                  <a:lnTo>
                    <a:pt x="498157" y="489267"/>
                  </a:lnTo>
                  <a:lnTo>
                    <a:pt x="499744" y="482282"/>
                  </a:lnTo>
                  <a:lnTo>
                    <a:pt x="499744" y="481012"/>
                  </a:lnTo>
                  <a:close/>
                </a:path>
                <a:path w="5784850" h="2608579">
                  <a:moveTo>
                    <a:pt x="848677" y="461962"/>
                  </a:moveTo>
                  <a:lnTo>
                    <a:pt x="481012" y="461962"/>
                  </a:lnTo>
                  <a:lnTo>
                    <a:pt x="481012" y="481012"/>
                  </a:lnTo>
                  <a:lnTo>
                    <a:pt x="848677" y="481012"/>
                  </a:lnTo>
                  <a:lnTo>
                    <a:pt x="848677" y="461962"/>
                  </a:lnTo>
                  <a:close/>
                </a:path>
                <a:path w="5784850" h="2608579">
                  <a:moveTo>
                    <a:pt x="389255" y="2537142"/>
                  </a:moveTo>
                  <a:lnTo>
                    <a:pt x="2539" y="2537142"/>
                  </a:lnTo>
                  <a:lnTo>
                    <a:pt x="2539" y="2556192"/>
                  </a:lnTo>
                  <a:lnTo>
                    <a:pt x="6350" y="2574290"/>
                  </a:lnTo>
                  <a:lnTo>
                    <a:pt x="16510" y="2589530"/>
                  </a:lnTo>
                  <a:lnTo>
                    <a:pt x="31432" y="2599372"/>
                  </a:lnTo>
                  <a:lnTo>
                    <a:pt x="49847" y="2603182"/>
                  </a:lnTo>
                  <a:lnTo>
                    <a:pt x="822960" y="2603182"/>
                  </a:lnTo>
                  <a:lnTo>
                    <a:pt x="841057" y="2599372"/>
                  </a:lnTo>
                  <a:lnTo>
                    <a:pt x="856297" y="2589530"/>
                  </a:lnTo>
                  <a:lnTo>
                    <a:pt x="859472" y="2584450"/>
                  </a:lnTo>
                  <a:lnTo>
                    <a:pt x="49847" y="2584450"/>
                  </a:lnTo>
                  <a:lnTo>
                    <a:pt x="38735" y="2582227"/>
                  </a:lnTo>
                  <a:lnTo>
                    <a:pt x="29844" y="2576195"/>
                  </a:lnTo>
                  <a:lnTo>
                    <a:pt x="23494" y="2566987"/>
                  </a:lnTo>
                  <a:lnTo>
                    <a:pt x="21272" y="2556192"/>
                  </a:lnTo>
                  <a:lnTo>
                    <a:pt x="389255" y="2556192"/>
                  </a:lnTo>
                  <a:lnTo>
                    <a:pt x="389255" y="2537142"/>
                  </a:lnTo>
                  <a:close/>
                </a:path>
                <a:path w="5784850" h="2608579">
                  <a:moveTo>
                    <a:pt x="869950" y="2537142"/>
                  </a:moveTo>
                  <a:lnTo>
                    <a:pt x="851217" y="2537142"/>
                  </a:lnTo>
                  <a:lnTo>
                    <a:pt x="851217" y="2556192"/>
                  </a:lnTo>
                  <a:lnTo>
                    <a:pt x="848994" y="2566987"/>
                  </a:lnTo>
                  <a:lnTo>
                    <a:pt x="842962" y="2576195"/>
                  </a:lnTo>
                  <a:lnTo>
                    <a:pt x="833755" y="2582227"/>
                  </a:lnTo>
                  <a:lnTo>
                    <a:pt x="822960" y="2584450"/>
                  </a:lnTo>
                  <a:lnTo>
                    <a:pt x="859472" y="2584450"/>
                  </a:lnTo>
                  <a:lnTo>
                    <a:pt x="866457" y="2574290"/>
                  </a:lnTo>
                  <a:lnTo>
                    <a:pt x="869950" y="2556192"/>
                  </a:lnTo>
                  <a:lnTo>
                    <a:pt x="869950" y="2537142"/>
                  </a:lnTo>
                  <a:close/>
                </a:path>
                <a:path w="5784850" h="2608579">
                  <a:moveTo>
                    <a:pt x="502285" y="2556192"/>
                  </a:moveTo>
                  <a:lnTo>
                    <a:pt x="370205" y="2556192"/>
                  </a:lnTo>
                  <a:lnTo>
                    <a:pt x="371475" y="2563177"/>
                  </a:lnTo>
                  <a:lnTo>
                    <a:pt x="375285" y="2569210"/>
                  </a:lnTo>
                  <a:lnTo>
                    <a:pt x="381000" y="2573337"/>
                  </a:lnTo>
                  <a:lnTo>
                    <a:pt x="387985" y="2574925"/>
                  </a:lnTo>
                  <a:lnTo>
                    <a:pt x="483552" y="2574925"/>
                  </a:lnTo>
                  <a:lnTo>
                    <a:pt x="490537" y="2573655"/>
                  </a:lnTo>
                  <a:lnTo>
                    <a:pt x="496569" y="2570162"/>
                  </a:lnTo>
                  <a:lnTo>
                    <a:pt x="500697" y="2564447"/>
                  </a:lnTo>
                  <a:lnTo>
                    <a:pt x="502285" y="2557462"/>
                  </a:lnTo>
                  <a:lnTo>
                    <a:pt x="502285" y="2556192"/>
                  </a:lnTo>
                  <a:close/>
                </a:path>
                <a:path w="5784850" h="2608579">
                  <a:moveTo>
                    <a:pt x="851217" y="2537142"/>
                  </a:moveTo>
                  <a:lnTo>
                    <a:pt x="483552" y="2537142"/>
                  </a:lnTo>
                  <a:lnTo>
                    <a:pt x="483552" y="2556192"/>
                  </a:lnTo>
                  <a:lnTo>
                    <a:pt x="851217" y="2556192"/>
                  </a:lnTo>
                  <a:lnTo>
                    <a:pt x="851217" y="2537142"/>
                  </a:lnTo>
                  <a:close/>
                </a:path>
                <a:path w="5784850" h="2608579">
                  <a:moveTo>
                    <a:pt x="2278062" y="2301557"/>
                  </a:moveTo>
                  <a:lnTo>
                    <a:pt x="2278062" y="2328545"/>
                  </a:lnTo>
                  <a:lnTo>
                    <a:pt x="894080" y="2328545"/>
                  </a:lnTo>
                  <a:lnTo>
                    <a:pt x="894080" y="2350770"/>
                  </a:lnTo>
                  <a:lnTo>
                    <a:pt x="2278062" y="2350770"/>
                  </a:lnTo>
                  <a:lnTo>
                    <a:pt x="2278062" y="2377757"/>
                  </a:lnTo>
                  <a:lnTo>
                    <a:pt x="2354262" y="2339657"/>
                  </a:lnTo>
                  <a:lnTo>
                    <a:pt x="2331720" y="2328545"/>
                  </a:lnTo>
                  <a:lnTo>
                    <a:pt x="2278062" y="2301557"/>
                  </a:lnTo>
                  <a:close/>
                </a:path>
                <a:path w="5784850" h="2608579">
                  <a:moveTo>
                    <a:pt x="4811712" y="226377"/>
                  </a:moveTo>
                  <a:lnTo>
                    <a:pt x="4811712" y="253365"/>
                  </a:lnTo>
                  <a:lnTo>
                    <a:pt x="891539" y="253365"/>
                  </a:lnTo>
                  <a:lnTo>
                    <a:pt x="891539" y="275590"/>
                  </a:lnTo>
                  <a:lnTo>
                    <a:pt x="4811712" y="275590"/>
                  </a:lnTo>
                  <a:lnTo>
                    <a:pt x="4811712" y="302577"/>
                  </a:lnTo>
                  <a:lnTo>
                    <a:pt x="4887912" y="264477"/>
                  </a:lnTo>
                  <a:lnTo>
                    <a:pt x="4811712" y="226377"/>
                  </a:lnTo>
                  <a:close/>
                </a:path>
                <a:path w="5784850" h="2608579">
                  <a:moveTo>
                    <a:pt x="5277484" y="0"/>
                  </a:moveTo>
                  <a:lnTo>
                    <a:pt x="5185727" y="23495"/>
                  </a:lnTo>
                  <a:lnTo>
                    <a:pt x="5146357" y="50800"/>
                  </a:lnTo>
                  <a:lnTo>
                    <a:pt x="5114607" y="86042"/>
                  </a:lnTo>
                  <a:lnTo>
                    <a:pt x="5091430" y="128270"/>
                  </a:lnTo>
                  <a:lnTo>
                    <a:pt x="5078730" y="175260"/>
                  </a:lnTo>
                  <a:lnTo>
                    <a:pt x="5039359" y="180975"/>
                  </a:lnTo>
                  <a:lnTo>
                    <a:pt x="5003165" y="194945"/>
                  </a:lnTo>
                  <a:lnTo>
                    <a:pt x="4970780" y="216535"/>
                  </a:lnTo>
                  <a:lnTo>
                    <a:pt x="4943792" y="245110"/>
                  </a:lnTo>
                  <a:lnTo>
                    <a:pt x="4921250" y="287337"/>
                  </a:lnTo>
                  <a:lnTo>
                    <a:pt x="4910917" y="332740"/>
                  </a:lnTo>
                  <a:lnTo>
                    <a:pt x="4910836" y="335597"/>
                  </a:lnTo>
                  <a:lnTo>
                    <a:pt x="4912042" y="377190"/>
                  </a:lnTo>
                  <a:lnTo>
                    <a:pt x="4926012" y="426085"/>
                  </a:lnTo>
                  <a:lnTo>
                    <a:pt x="4951412" y="466090"/>
                  </a:lnTo>
                  <a:lnTo>
                    <a:pt x="4986020" y="497205"/>
                  </a:lnTo>
                  <a:lnTo>
                    <a:pt x="5027612" y="518160"/>
                  </a:lnTo>
                  <a:lnTo>
                    <a:pt x="5073967" y="527050"/>
                  </a:lnTo>
                  <a:lnTo>
                    <a:pt x="5534025" y="528002"/>
                  </a:lnTo>
                  <a:lnTo>
                    <a:pt x="5634037" y="528002"/>
                  </a:lnTo>
                  <a:lnTo>
                    <a:pt x="5680075" y="519430"/>
                  </a:lnTo>
                  <a:lnTo>
                    <a:pt x="5698807" y="509270"/>
                  </a:lnTo>
                  <a:lnTo>
                    <a:pt x="5534025" y="509270"/>
                  </a:lnTo>
                  <a:lnTo>
                    <a:pt x="5074920" y="508317"/>
                  </a:lnTo>
                  <a:lnTo>
                    <a:pt x="5033962" y="500062"/>
                  </a:lnTo>
                  <a:lnTo>
                    <a:pt x="4996815" y="481647"/>
                  </a:lnTo>
                  <a:lnTo>
                    <a:pt x="4966334" y="454025"/>
                  </a:lnTo>
                  <a:lnTo>
                    <a:pt x="4943792" y="418782"/>
                  </a:lnTo>
                  <a:lnTo>
                    <a:pt x="4931092" y="377825"/>
                  </a:lnTo>
                  <a:lnTo>
                    <a:pt x="4929505" y="335597"/>
                  </a:lnTo>
                  <a:lnTo>
                    <a:pt x="4938712" y="294322"/>
                  </a:lnTo>
                  <a:lnTo>
                    <a:pt x="4958715" y="256540"/>
                  </a:lnTo>
                  <a:lnTo>
                    <a:pt x="5012055" y="212090"/>
                  </a:lnTo>
                  <a:lnTo>
                    <a:pt x="5079682" y="194310"/>
                  </a:lnTo>
                  <a:lnTo>
                    <a:pt x="5095557" y="193357"/>
                  </a:lnTo>
                  <a:lnTo>
                    <a:pt x="5097462" y="178117"/>
                  </a:lnTo>
                  <a:lnTo>
                    <a:pt x="5109209" y="135572"/>
                  </a:lnTo>
                  <a:lnTo>
                    <a:pt x="5130165" y="97155"/>
                  </a:lnTo>
                  <a:lnTo>
                    <a:pt x="5159057" y="65087"/>
                  </a:lnTo>
                  <a:lnTo>
                    <a:pt x="5194934" y="40005"/>
                  </a:lnTo>
                  <a:lnTo>
                    <a:pt x="5236209" y="23495"/>
                  </a:lnTo>
                  <a:lnTo>
                    <a:pt x="5277484" y="18732"/>
                  </a:lnTo>
                  <a:lnTo>
                    <a:pt x="5358447" y="18732"/>
                  </a:lnTo>
                  <a:lnTo>
                    <a:pt x="5327015" y="6350"/>
                  </a:lnTo>
                  <a:lnTo>
                    <a:pt x="5277484" y="0"/>
                  </a:lnTo>
                  <a:close/>
                </a:path>
                <a:path w="5784850" h="2608579">
                  <a:moveTo>
                    <a:pt x="5758497" y="312420"/>
                  </a:moveTo>
                  <a:lnTo>
                    <a:pt x="5758414" y="388937"/>
                  </a:lnTo>
                  <a:lnTo>
                    <a:pt x="5746432" y="434975"/>
                  </a:lnTo>
                  <a:lnTo>
                    <a:pt x="5719127" y="473075"/>
                  </a:lnTo>
                  <a:lnTo>
                    <a:pt x="5680709" y="498792"/>
                  </a:lnTo>
                  <a:lnTo>
                    <a:pt x="5634037" y="509270"/>
                  </a:lnTo>
                  <a:lnTo>
                    <a:pt x="5698807" y="509270"/>
                  </a:lnTo>
                  <a:lnTo>
                    <a:pt x="5720080" y="497522"/>
                  </a:lnTo>
                  <a:lnTo>
                    <a:pt x="5750877" y="464820"/>
                  </a:lnTo>
                  <a:lnTo>
                    <a:pt x="5770880" y="423862"/>
                  </a:lnTo>
                  <a:lnTo>
                    <a:pt x="5777230" y="377825"/>
                  </a:lnTo>
                  <a:lnTo>
                    <a:pt x="5777230" y="377190"/>
                  </a:lnTo>
                  <a:lnTo>
                    <a:pt x="5766752" y="325755"/>
                  </a:lnTo>
                  <a:lnTo>
                    <a:pt x="5758497" y="312420"/>
                  </a:lnTo>
                  <a:close/>
                </a:path>
                <a:path w="5784850" h="2608579">
                  <a:moveTo>
                    <a:pt x="5246687" y="324485"/>
                  </a:moveTo>
                  <a:lnTo>
                    <a:pt x="5202237" y="324485"/>
                  </a:lnTo>
                  <a:lnTo>
                    <a:pt x="5216842" y="370522"/>
                  </a:lnTo>
                  <a:lnTo>
                    <a:pt x="5247005" y="406717"/>
                  </a:lnTo>
                  <a:lnTo>
                    <a:pt x="5288280" y="428942"/>
                  </a:lnTo>
                  <a:lnTo>
                    <a:pt x="5336857" y="433705"/>
                  </a:lnTo>
                  <a:lnTo>
                    <a:pt x="5368607" y="426085"/>
                  </a:lnTo>
                  <a:lnTo>
                    <a:pt x="5389562" y="414972"/>
                  </a:lnTo>
                  <a:lnTo>
                    <a:pt x="5324792" y="414972"/>
                  </a:lnTo>
                  <a:lnTo>
                    <a:pt x="5287962" y="408305"/>
                  </a:lnTo>
                  <a:lnTo>
                    <a:pt x="5256847" y="389572"/>
                  </a:lnTo>
                  <a:lnTo>
                    <a:pt x="5233987" y="361632"/>
                  </a:lnTo>
                  <a:lnTo>
                    <a:pt x="5221922" y="326390"/>
                  </a:lnTo>
                  <a:lnTo>
                    <a:pt x="5248592" y="326390"/>
                  </a:lnTo>
                  <a:lnTo>
                    <a:pt x="5246687" y="324485"/>
                  </a:lnTo>
                  <a:close/>
                </a:path>
                <a:path w="5784850" h="2608579">
                  <a:moveTo>
                    <a:pt x="5420042" y="353695"/>
                  </a:moveTo>
                  <a:lnTo>
                    <a:pt x="5403850" y="378777"/>
                  </a:lnTo>
                  <a:lnTo>
                    <a:pt x="5381625" y="398145"/>
                  </a:lnTo>
                  <a:lnTo>
                    <a:pt x="5354637" y="410527"/>
                  </a:lnTo>
                  <a:lnTo>
                    <a:pt x="5324792" y="414972"/>
                  </a:lnTo>
                  <a:lnTo>
                    <a:pt x="5389562" y="414972"/>
                  </a:lnTo>
                  <a:lnTo>
                    <a:pt x="5396865" y="410845"/>
                  </a:lnTo>
                  <a:lnTo>
                    <a:pt x="5420042" y="388937"/>
                  </a:lnTo>
                  <a:lnTo>
                    <a:pt x="5436870" y="361315"/>
                  </a:lnTo>
                  <a:lnTo>
                    <a:pt x="5420042" y="353695"/>
                  </a:lnTo>
                  <a:close/>
                </a:path>
                <a:path w="5784850" h="2608579">
                  <a:moveTo>
                    <a:pt x="5560294" y="109537"/>
                  </a:moveTo>
                  <a:lnTo>
                    <a:pt x="5448300" y="109537"/>
                  </a:lnTo>
                  <a:lnTo>
                    <a:pt x="5510530" y="109855"/>
                  </a:lnTo>
                  <a:lnTo>
                    <a:pt x="5567997" y="134937"/>
                  </a:lnTo>
                  <a:lnTo>
                    <a:pt x="5609907" y="180022"/>
                  </a:lnTo>
                  <a:lnTo>
                    <a:pt x="5631180" y="237490"/>
                  </a:lnTo>
                  <a:lnTo>
                    <a:pt x="5633084" y="250825"/>
                  </a:lnTo>
                  <a:lnTo>
                    <a:pt x="5646102" y="252730"/>
                  </a:lnTo>
                  <a:lnTo>
                    <a:pt x="5692775" y="268922"/>
                  </a:lnTo>
                  <a:lnTo>
                    <a:pt x="5728970" y="299402"/>
                  </a:lnTo>
                  <a:lnTo>
                    <a:pt x="5751512" y="340360"/>
                  </a:lnTo>
                  <a:lnTo>
                    <a:pt x="5758497" y="388620"/>
                  </a:lnTo>
                  <a:lnTo>
                    <a:pt x="5758497" y="312420"/>
                  </a:lnTo>
                  <a:lnTo>
                    <a:pt x="5740082" y="282575"/>
                  </a:lnTo>
                  <a:lnTo>
                    <a:pt x="5700395" y="251142"/>
                  </a:lnTo>
                  <a:lnTo>
                    <a:pt x="5650865" y="234950"/>
                  </a:lnTo>
                  <a:lnTo>
                    <a:pt x="5641975" y="201295"/>
                  </a:lnTo>
                  <a:lnTo>
                    <a:pt x="5606097" y="142875"/>
                  </a:lnTo>
                  <a:lnTo>
                    <a:pt x="5560294" y="109537"/>
                  </a:lnTo>
                  <a:close/>
                </a:path>
                <a:path w="5784850" h="2608579">
                  <a:moveTo>
                    <a:pt x="5248592" y="326390"/>
                  </a:moveTo>
                  <a:lnTo>
                    <a:pt x="5221922" y="326390"/>
                  </a:lnTo>
                  <a:lnTo>
                    <a:pt x="5242559" y="347027"/>
                  </a:lnTo>
                  <a:lnTo>
                    <a:pt x="5255895" y="333692"/>
                  </a:lnTo>
                  <a:lnTo>
                    <a:pt x="5248592" y="326390"/>
                  </a:lnTo>
                  <a:close/>
                </a:path>
                <a:path w="5784850" h="2608579">
                  <a:moveTo>
                    <a:pt x="5211445" y="288607"/>
                  </a:moveTo>
                  <a:lnTo>
                    <a:pt x="5167312" y="332740"/>
                  </a:lnTo>
                  <a:lnTo>
                    <a:pt x="5180330" y="346075"/>
                  </a:lnTo>
                  <a:lnTo>
                    <a:pt x="5202237" y="324485"/>
                  </a:lnTo>
                  <a:lnTo>
                    <a:pt x="5246687" y="324485"/>
                  </a:lnTo>
                  <a:lnTo>
                    <a:pt x="5211445" y="288607"/>
                  </a:lnTo>
                  <a:close/>
                </a:path>
                <a:path w="5784850" h="2608579">
                  <a:moveTo>
                    <a:pt x="5405755" y="274320"/>
                  </a:moveTo>
                  <a:lnTo>
                    <a:pt x="5392737" y="287655"/>
                  </a:lnTo>
                  <a:lnTo>
                    <a:pt x="5436870" y="331787"/>
                  </a:lnTo>
                  <a:lnTo>
                    <a:pt x="5470842" y="298132"/>
                  </a:lnTo>
                  <a:lnTo>
                    <a:pt x="5446395" y="298132"/>
                  </a:lnTo>
                  <a:lnTo>
                    <a:pt x="5445442" y="295275"/>
                  </a:lnTo>
                  <a:lnTo>
                    <a:pt x="5426392" y="295275"/>
                  </a:lnTo>
                  <a:lnTo>
                    <a:pt x="5405755" y="274320"/>
                  </a:lnTo>
                  <a:close/>
                </a:path>
                <a:path w="5784850" h="2608579">
                  <a:moveTo>
                    <a:pt x="5467984" y="274320"/>
                  </a:moveTo>
                  <a:lnTo>
                    <a:pt x="5446395" y="298132"/>
                  </a:lnTo>
                  <a:lnTo>
                    <a:pt x="5470842" y="298132"/>
                  </a:lnTo>
                  <a:lnTo>
                    <a:pt x="5481320" y="287655"/>
                  </a:lnTo>
                  <a:lnTo>
                    <a:pt x="5467984" y="274320"/>
                  </a:lnTo>
                  <a:close/>
                </a:path>
                <a:path w="5784850" h="2608579">
                  <a:moveTo>
                    <a:pt x="5383847" y="206375"/>
                  </a:moveTo>
                  <a:lnTo>
                    <a:pt x="5324792" y="206375"/>
                  </a:lnTo>
                  <a:lnTo>
                    <a:pt x="5365115" y="214947"/>
                  </a:lnTo>
                  <a:lnTo>
                    <a:pt x="5406072" y="247015"/>
                  </a:lnTo>
                  <a:lnTo>
                    <a:pt x="5426392" y="295275"/>
                  </a:lnTo>
                  <a:lnTo>
                    <a:pt x="5445442" y="295275"/>
                  </a:lnTo>
                  <a:lnTo>
                    <a:pt x="5431472" y="251777"/>
                  </a:lnTo>
                  <a:lnTo>
                    <a:pt x="5401309" y="215582"/>
                  </a:lnTo>
                  <a:lnTo>
                    <a:pt x="5383847" y="206375"/>
                  </a:lnTo>
                  <a:close/>
                </a:path>
                <a:path w="5784850" h="2608579">
                  <a:moveTo>
                    <a:pt x="5311457" y="188595"/>
                  </a:moveTo>
                  <a:lnTo>
                    <a:pt x="5251767" y="211455"/>
                  </a:lnTo>
                  <a:lnTo>
                    <a:pt x="5211445" y="261302"/>
                  </a:lnTo>
                  <a:lnTo>
                    <a:pt x="5228590" y="268605"/>
                  </a:lnTo>
                  <a:lnTo>
                    <a:pt x="5252084" y="234950"/>
                  </a:lnTo>
                  <a:lnTo>
                    <a:pt x="5285422" y="213677"/>
                  </a:lnTo>
                  <a:lnTo>
                    <a:pt x="5324792" y="206375"/>
                  </a:lnTo>
                  <a:lnTo>
                    <a:pt x="5383847" y="206375"/>
                  </a:lnTo>
                  <a:lnTo>
                    <a:pt x="5359717" y="193357"/>
                  </a:lnTo>
                  <a:lnTo>
                    <a:pt x="5311457" y="188595"/>
                  </a:lnTo>
                  <a:close/>
                </a:path>
                <a:path w="5784850" h="2608579">
                  <a:moveTo>
                    <a:pt x="5358447" y="18732"/>
                  </a:moveTo>
                  <a:lnTo>
                    <a:pt x="5277484" y="18732"/>
                  </a:lnTo>
                  <a:lnTo>
                    <a:pt x="5322570" y="24447"/>
                  </a:lnTo>
                  <a:lnTo>
                    <a:pt x="5364162" y="40957"/>
                  </a:lnTo>
                  <a:lnTo>
                    <a:pt x="5400357" y="66992"/>
                  </a:lnTo>
                  <a:lnTo>
                    <a:pt x="5429250" y="101917"/>
                  </a:lnTo>
                  <a:lnTo>
                    <a:pt x="5435917" y="112077"/>
                  </a:lnTo>
                  <a:lnTo>
                    <a:pt x="5448300" y="109537"/>
                  </a:lnTo>
                  <a:lnTo>
                    <a:pt x="5560294" y="109537"/>
                  </a:lnTo>
                  <a:lnTo>
                    <a:pt x="5555932" y="106362"/>
                  </a:lnTo>
                  <a:lnTo>
                    <a:pt x="5515609" y="91757"/>
                  </a:lnTo>
                  <a:lnTo>
                    <a:pt x="5512699" y="91440"/>
                  </a:lnTo>
                  <a:lnTo>
                    <a:pt x="5445442" y="91440"/>
                  </a:lnTo>
                  <a:lnTo>
                    <a:pt x="5412740" y="53340"/>
                  </a:lnTo>
                  <a:lnTo>
                    <a:pt x="5372734" y="24447"/>
                  </a:lnTo>
                  <a:lnTo>
                    <a:pt x="5358447" y="18732"/>
                  </a:lnTo>
                  <a:close/>
                </a:path>
                <a:path w="5784850" h="2608579">
                  <a:moveTo>
                    <a:pt x="5480684" y="87947"/>
                  </a:moveTo>
                  <a:lnTo>
                    <a:pt x="5445442" y="91440"/>
                  </a:lnTo>
                  <a:lnTo>
                    <a:pt x="5512699" y="91440"/>
                  </a:lnTo>
                  <a:lnTo>
                    <a:pt x="5480684" y="87947"/>
                  </a:lnTo>
                  <a:close/>
                </a:path>
                <a:path w="5784850" h="2608579">
                  <a:moveTo>
                    <a:pt x="5285105" y="2080260"/>
                  </a:moveTo>
                  <a:lnTo>
                    <a:pt x="5193347" y="2103755"/>
                  </a:lnTo>
                  <a:lnTo>
                    <a:pt x="5153977" y="2131060"/>
                  </a:lnTo>
                  <a:lnTo>
                    <a:pt x="5122227" y="2166302"/>
                  </a:lnTo>
                  <a:lnTo>
                    <a:pt x="5099050" y="2208530"/>
                  </a:lnTo>
                  <a:lnTo>
                    <a:pt x="5086350" y="2255520"/>
                  </a:lnTo>
                  <a:lnTo>
                    <a:pt x="5046980" y="2261235"/>
                  </a:lnTo>
                  <a:lnTo>
                    <a:pt x="5010784" y="2275205"/>
                  </a:lnTo>
                  <a:lnTo>
                    <a:pt x="4978400" y="2296795"/>
                  </a:lnTo>
                  <a:lnTo>
                    <a:pt x="4951412" y="2325370"/>
                  </a:lnTo>
                  <a:lnTo>
                    <a:pt x="4928870" y="2367597"/>
                  </a:lnTo>
                  <a:lnTo>
                    <a:pt x="4918537" y="2413000"/>
                  </a:lnTo>
                  <a:lnTo>
                    <a:pt x="4918456" y="2415857"/>
                  </a:lnTo>
                  <a:lnTo>
                    <a:pt x="4919662" y="2457450"/>
                  </a:lnTo>
                  <a:lnTo>
                    <a:pt x="4933632" y="2506345"/>
                  </a:lnTo>
                  <a:lnTo>
                    <a:pt x="4959032" y="2546350"/>
                  </a:lnTo>
                  <a:lnTo>
                    <a:pt x="4993640" y="2577465"/>
                  </a:lnTo>
                  <a:lnTo>
                    <a:pt x="5035232" y="2598420"/>
                  </a:lnTo>
                  <a:lnTo>
                    <a:pt x="5081587" y="2607310"/>
                  </a:lnTo>
                  <a:lnTo>
                    <a:pt x="5541645" y="2608262"/>
                  </a:lnTo>
                  <a:lnTo>
                    <a:pt x="5641657" y="2608262"/>
                  </a:lnTo>
                  <a:lnTo>
                    <a:pt x="5687695" y="2599690"/>
                  </a:lnTo>
                  <a:lnTo>
                    <a:pt x="5706427" y="2589530"/>
                  </a:lnTo>
                  <a:lnTo>
                    <a:pt x="5541645" y="2589530"/>
                  </a:lnTo>
                  <a:lnTo>
                    <a:pt x="5082540" y="2588577"/>
                  </a:lnTo>
                  <a:lnTo>
                    <a:pt x="5041582" y="2580322"/>
                  </a:lnTo>
                  <a:lnTo>
                    <a:pt x="5004434" y="2561907"/>
                  </a:lnTo>
                  <a:lnTo>
                    <a:pt x="4973955" y="2534285"/>
                  </a:lnTo>
                  <a:lnTo>
                    <a:pt x="4951412" y="2499042"/>
                  </a:lnTo>
                  <a:lnTo>
                    <a:pt x="4938712" y="2458085"/>
                  </a:lnTo>
                  <a:lnTo>
                    <a:pt x="4937125" y="2415857"/>
                  </a:lnTo>
                  <a:lnTo>
                    <a:pt x="4946332" y="2374582"/>
                  </a:lnTo>
                  <a:lnTo>
                    <a:pt x="4966334" y="2336800"/>
                  </a:lnTo>
                  <a:lnTo>
                    <a:pt x="5019675" y="2292350"/>
                  </a:lnTo>
                  <a:lnTo>
                    <a:pt x="5087302" y="2274570"/>
                  </a:lnTo>
                  <a:lnTo>
                    <a:pt x="5103177" y="2273617"/>
                  </a:lnTo>
                  <a:lnTo>
                    <a:pt x="5105082" y="2258377"/>
                  </a:lnTo>
                  <a:lnTo>
                    <a:pt x="5116830" y="2215832"/>
                  </a:lnTo>
                  <a:lnTo>
                    <a:pt x="5137784" y="2177415"/>
                  </a:lnTo>
                  <a:lnTo>
                    <a:pt x="5166677" y="2145347"/>
                  </a:lnTo>
                  <a:lnTo>
                    <a:pt x="5202555" y="2120265"/>
                  </a:lnTo>
                  <a:lnTo>
                    <a:pt x="5243830" y="2103755"/>
                  </a:lnTo>
                  <a:lnTo>
                    <a:pt x="5285105" y="2098992"/>
                  </a:lnTo>
                  <a:lnTo>
                    <a:pt x="5366067" y="2098992"/>
                  </a:lnTo>
                  <a:lnTo>
                    <a:pt x="5334634" y="2086610"/>
                  </a:lnTo>
                  <a:lnTo>
                    <a:pt x="5285105" y="2080260"/>
                  </a:lnTo>
                  <a:close/>
                </a:path>
                <a:path w="5784850" h="2608579">
                  <a:moveTo>
                    <a:pt x="5766117" y="2392680"/>
                  </a:moveTo>
                  <a:lnTo>
                    <a:pt x="5766034" y="2469197"/>
                  </a:lnTo>
                  <a:lnTo>
                    <a:pt x="5754052" y="2515235"/>
                  </a:lnTo>
                  <a:lnTo>
                    <a:pt x="5726747" y="2553335"/>
                  </a:lnTo>
                  <a:lnTo>
                    <a:pt x="5688330" y="2579052"/>
                  </a:lnTo>
                  <a:lnTo>
                    <a:pt x="5641657" y="2589530"/>
                  </a:lnTo>
                  <a:lnTo>
                    <a:pt x="5706427" y="2589530"/>
                  </a:lnTo>
                  <a:lnTo>
                    <a:pt x="5727700" y="2577782"/>
                  </a:lnTo>
                  <a:lnTo>
                    <a:pt x="5758497" y="2545080"/>
                  </a:lnTo>
                  <a:lnTo>
                    <a:pt x="5778500" y="2504122"/>
                  </a:lnTo>
                  <a:lnTo>
                    <a:pt x="5784850" y="2458085"/>
                  </a:lnTo>
                  <a:lnTo>
                    <a:pt x="5784850" y="2457450"/>
                  </a:lnTo>
                  <a:lnTo>
                    <a:pt x="5774372" y="2406015"/>
                  </a:lnTo>
                  <a:lnTo>
                    <a:pt x="5766117" y="2392680"/>
                  </a:lnTo>
                  <a:close/>
                </a:path>
                <a:path w="5784850" h="2608579">
                  <a:moveTo>
                    <a:pt x="5254307" y="2404745"/>
                  </a:moveTo>
                  <a:lnTo>
                    <a:pt x="5209857" y="2404745"/>
                  </a:lnTo>
                  <a:lnTo>
                    <a:pt x="5224462" y="2450782"/>
                  </a:lnTo>
                  <a:lnTo>
                    <a:pt x="5254625" y="2486977"/>
                  </a:lnTo>
                  <a:lnTo>
                    <a:pt x="5295900" y="2509202"/>
                  </a:lnTo>
                  <a:lnTo>
                    <a:pt x="5344477" y="2513965"/>
                  </a:lnTo>
                  <a:lnTo>
                    <a:pt x="5376227" y="2506345"/>
                  </a:lnTo>
                  <a:lnTo>
                    <a:pt x="5397182" y="2495232"/>
                  </a:lnTo>
                  <a:lnTo>
                    <a:pt x="5332412" y="2495232"/>
                  </a:lnTo>
                  <a:lnTo>
                    <a:pt x="5295582" y="2488565"/>
                  </a:lnTo>
                  <a:lnTo>
                    <a:pt x="5264467" y="2469832"/>
                  </a:lnTo>
                  <a:lnTo>
                    <a:pt x="5241607" y="2441892"/>
                  </a:lnTo>
                  <a:lnTo>
                    <a:pt x="5229542" y="2406650"/>
                  </a:lnTo>
                  <a:lnTo>
                    <a:pt x="5256212" y="2406650"/>
                  </a:lnTo>
                  <a:lnTo>
                    <a:pt x="5254307" y="2404745"/>
                  </a:lnTo>
                  <a:close/>
                </a:path>
                <a:path w="5784850" h="2608579">
                  <a:moveTo>
                    <a:pt x="5427662" y="2433955"/>
                  </a:moveTo>
                  <a:lnTo>
                    <a:pt x="5411470" y="2459037"/>
                  </a:lnTo>
                  <a:lnTo>
                    <a:pt x="5389245" y="2478405"/>
                  </a:lnTo>
                  <a:lnTo>
                    <a:pt x="5362257" y="2490787"/>
                  </a:lnTo>
                  <a:lnTo>
                    <a:pt x="5332412" y="2495232"/>
                  </a:lnTo>
                  <a:lnTo>
                    <a:pt x="5397182" y="2495232"/>
                  </a:lnTo>
                  <a:lnTo>
                    <a:pt x="5404484" y="2491105"/>
                  </a:lnTo>
                  <a:lnTo>
                    <a:pt x="5427662" y="2469197"/>
                  </a:lnTo>
                  <a:lnTo>
                    <a:pt x="5444490" y="2441575"/>
                  </a:lnTo>
                  <a:lnTo>
                    <a:pt x="5427662" y="2433955"/>
                  </a:lnTo>
                  <a:close/>
                </a:path>
                <a:path w="5784850" h="2608579">
                  <a:moveTo>
                    <a:pt x="5567914" y="2189797"/>
                  </a:moveTo>
                  <a:lnTo>
                    <a:pt x="5455920" y="2189797"/>
                  </a:lnTo>
                  <a:lnTo>
                    <a:pt x="5518150" y="2190115"/>
                  </a:lnTo>
                  <a:lnTo>
                    <a:pt x="5575617" y="2215197"/>
                  </a:lnTo>
                  <a:lnTo>
                    <a:pt x="5617527" y="2260282"/>
                  </a:lnTo>
                  <a:lnTo>
                    <a:pt x="5638800" y="2317750"/>
                  </a:lnTo>
                  <a:lnTo>
                    <a:pt x="5640705" y="2331085"/>
                  </a:lnTo>
                  <a:lnTo>
                    <a:pt x="5653722" y="2332990"/>
                  </a:lnTo>
                  <a:lnTo>
                    <a:pt x="5700395" y="2349182"/>
                  </a:lnTo>
                  <a:lnTo>
                    <a:pt x="5736590" y="2379662"/>
                  </a:lnTo>
                  <a:lnTo>
                    <a:pt x="5759132" y="2420620"/>
                  </a:lnTo>
                  <a:lnTo>
                    <a:pt x="5766117" y="2468880"/>
                  </a:lnTo>
                  <a:lnTo>
                    <a:pt x="5766117" y="2392680"/>
                  </a:lnTo>
                  <a:lnTo>
                    <a:pt x="5747702" y="2362835"/>
                  </a:lnTo>
                  <a:lnTo>
                    <a:pt x="5708015" y="2331402"/>
                  </a:lnTo>
                  <a:lnTo>
                    <a:pt x="5658484" y="2315210"/>
                  </a:lnTo>
                  <a:lnTo>
                    <a:pt x="5649595" y="2281555"/>
                  </a:lnTo>
                  <a:lnTo>
                    <a:pt x="5613717" y="2223135"/>
                  </a:lnTo>
                  <a:lnTo>
                    <a:pt x="5567914" y="2189797"/>
                  </a:lnTo>
                  <a:close/>
                </a:path>
                <a:path w="5784850" h="2608579">
                  <a:moveTo>
                    <a:pt x="5256212" y="2406650"/>
                  </a:moveTo>
                  <a:lnTo>
                    <a:pt x="5229542" y="2406650"/>
                  </a:lnTo>
                  <a:lnTo>
                    <a:pt x="5250180" y="2427287"/>
                  </a:lnTo>
                  <a:lnTo>
                    <a:pt x="5263515" y="2413952"/>
                  </a:lnTo>
                  <a:lnTo>
                    <a:pt x="5256212" y="2406650"/>
                  </a:lnTo>
                  <a:close/>
                </a:path>
                <a:path w="5784850" h="2608579">
                  <a:moveTo>
                    <a:pt x="5219065" y="2368867"/>
                  </a:moveTo>
                  <a:lnTo>
                    <a:pt x="5174932" y="2413000"/>
                  </a:lnTo>
                  <a:lnTo>
                    <a:pt x="5187950" y="2426335"/>
                  </a:lnTo>
                  <a:lnTo>
                    <a:pt x="5209857" y="2404745"/>
                  </a:lnTo>
                  <a:lnTo>
                    <a:pt x="5254307" y="2404745"/>
                  </a:lnTo>
                  <a:lnTo>
                    <a:pt x="5219065" y="2368867"/>
                  </a:lnTo>
                  <a:close/>
                </a:path>
                <a:path w="5784850" h="2608579">
                  <a:moveTo>
                    <a:pt x="5413375" y="2354580"/>
                  </a:moveTo>
                  <a:lnTo>
                    <a:pt x="5400357" y="2367915"/>
                  </a:lnTo>
                  <a:lnTo>
                    <a:pt x="5444490" y="2412047"/>
                  </a:lnTo>
                  <a:lnTo>
                    <a:pt x="5478462" y="2378392"/>
                  </a:lnTo>
                  <a:lnTo>
                    <a:pt x="5454015" y="2378392"/>
                  </a:lnTo>
                  <a:lnTo>
                    <a:pt x="5453062" y="2375535"/>
                  </a:lnTo>
                  <a:lnTo>
                    <a:pt x="5434012" y="2375535"/>
                  </a:lnTo>
                  <a:lnTo>
                    <a:pt x="5413375" y="2354580"/>
                  </a:lnTo>
                  <a:close/>
                </a:path>
                <a:path w="5784850" h="2608579">
                  <a:moveTo>
                    <a:pt x="5475605" y="2354580"/>
                  </a:moveTo>
                  <a:lnTo>
                    <a:pt x="5454015" y="2378392"/>
                  </a:lnTo>
                  <a:lnTo>
                    <a:pt x="5478462" y="2378392"/>
                  </a:lnTo>
                  <a:lnTo>
                    <a:pt x="5488940" y="2367915"/>
                  </a:lnTo>
                  <a:lnTo>
                    <a:pt x="5475605" y="2354580"/>
                  </a:lnTo>
                  <a:close/>
                </a:path>
                <a:path w="5784850" h="2608579">
                  <a:moveTo>
                    <a:pt x="5391467" y="2286635"/>
                  </a:moveTo>
                  <a:lnTo>
                    <a:pt x="5332412" y="2286635"/>
                  </a:lnTo>
                  <a:lnTo>
                    <a:pt x="5372734" y="2295207"/>
                  </a:lnTo>
                  <a:lnTo>
                    <a:pt x="5413692" y="2327275"/>
                  </a:lnTo>
                  <a:lnTo>
                    <a:pt x="5434012" y="2375535"/>
                  </a:lnTo>
                  <a:lnTo>
                    <a:pt x="5453062" y="2375535"/>
                  </a:lnTo>
                  <a:lnTo>
                    <a:pt x="5439092" y="2332037"/>
                  </a:lnTo>
                  <a:lnTo>
                    <a:pt x="5408930" y="2295842"/>
                  </a:lnTo>
                  <a:lnTo>
                    <a:pt x="5391467" y="2286635"/>
                  </a:lnTo>
                  <a:close/>
                </a:path>
                <a:path w="5784850" h="2608579">
                  <a:moveTo>
                    <a:pt x="5319077" y="2268855"/>
                  </a:moveTo>
                  <a:lnTo>
                    <a:pt x="5259387" y="2291715"/>
                  </a:lnTo>
                  <a:lnTo>
                    <a:pt x="5219065" y="2341562"/>
                  </a:lnTo>
                  <a:lnTo>
                    <a:pt x="5236209" y="2348865"/>
                  </a:lnTo>
                  <a:lnTo>
                    <a:pt x="5259705" y="2315210"/>
                  </a:lnTo>
                  <a:lnTo>
                    <a:pt x="5293042" y="2293937"/>
                  </a:lnTo>
                  <a:lnTo>
                    <a:pt x="5332412" y="2286635"/>
                  </a:lnTo>
                  <a:lnTo>
                    <a:pt x="5391467" y="2286635"/>
                  </a:lnTo>
                  <a:lnTo>
                    <a:pt x="5367337" y="2273617"/>
                  </a:lnTo>
                  <a:lnTo>
                    <a:pt x="5319077" y="2268855"/>
                  </a:lnTo>
                  <a:close/>
                </a:path>
                <a:path w="5784850" h="2608579">
                  <a:moveTo>
                    <a:pt x="5366067" y="2098992"/>
                  </a:moveTo>
                  <a:lnTo>
                    <a:pt x="5285105" y="2098992"/>
                  </a:lnTo>
                  <a:lnTo>
                    <a:pt x="5330190" y="2104707"/>
                  </a:lnTo>
                  <a:lnTo>
                    <a:pt x="5371782" y="2121217"/>
                  </a:lnTo>
                  <a:lnTo>
                    <a:pt x="5407977" y="2147252"/>
                  </a:lnTo>
                  <a:lnTo>
                    <a:pt x="5436870" y="2182177"/>
                  </a:lnTo>
                  <a:lnTo>
                    <a:pt x="5443537" y="2192337"/>
                  </a:lnTo>
                  <a:lnTo>
                    <a:pt x="5455920" y="2189797"/>
                  </a:lnTo>
                  <a:lnTo>
                    <a:pt x="5567914" y="2189797"/>
                  </a:lnTo>
                  <a:lnTo>
                    <a:pt x="5563552" y="2186622"/>
                  </a:lnTo>
                  <a:lnTo>
                    <a:pt x="5523230" y="2172017"/>
                  </a:lnTo>
                  <a:lnTo>
                    <a:pt x="5520319" y="2171700"/>
                  </a:lnTo>
                  <a:lnTo>
                    <a:pt x="5453062" y="2171700"/>
                  </a:lnTo>
                  <a:lnTo>
                    <a:pt x="5420359" y="2133600"/>
                  </a:lnTo>
                  <a:lnTo>
                    <a:pt x="5380355" y="2104707"/>
                  </a:lnTo>
                  <a:lnTo>
                    <a:pt x="5366067" y="2098992"/>
                  </a:lnTo>
                  <a:close/>
                </a:path>
                <a:path w="5784850" h="2608579">
                  <a:moveTo>
                    <a:pt x="5488305" y="2168207"/>
                  </a:moveTo>
                  <a:lnTo>
                    <a:pt x="5453062" y="2171700"/>
                  </a:lnTo>
                  <a:lnTo>
                    <a:pt x="5520319" y="2171700"/>
                  </a:lnTo>
                  <a:lnTo>
                    <a:pt x="5488305" y="21682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66577" y="3981449"/>
              <a:ext cx="635000" cy="802005"/>
            </a:xfrm>
            <a:custGeom>
              <a:avLst/>
              <a:gdLst/>
              <a:ahLst/>
              <a:cxnLst/>
              <a:rect l="l" t="t" r="r" b="b"/>
              <a:pathLst>
                <a:path w="635000" h="802004">
                  <a:moveTo>
                    <a:pt x="593089" y="765810"/>
                  </a:moveTo>
                  <a:lnTo>
                    <a:pt x="43497" y="765810"/>
                  </a:lnTo>
                  <a:lnTo>
                    <a:pt x="43497" y="777875"/>
                  </a:lnTo>
                  <a:lnTo>
                    <a:pt x="45085" y="787082"/>
                  </a:lnTo>
                  <a:lnTo>
                    <a:pt x="50164" y="794702"/>
                  </a:lnTo>
                  <a:lnTo>
                    <a:pt x="57785" y="799782"/>
                  </a:lnTo>
                  <a:lnTo>
                    <a:pt x="66992" y="801687"/>
                  </a:lnTo>
                  <a:lnTo>
                    <a:pt x="569595" y="801687"/>
                  </a:lnTo>
                  <a:lnTo>
                    <a:pt x="578802" y="799782"/>
                  </a:lnTo>
                  <a:lnTo>
                    <a:pt x="586105" y="794702"/>
                  </a:lnTo>
                  <a:lnTo>
                    <a:pt x="591185" y="787082"/>
                  </a:lnTo>
                  <a:lnTo>
                    <a:pt x="593089" y="777875"/>
                  </a:lnTo>
                  <a:lnTo>
                    <a:pt x="593089" y="765810"/>
                  </a:lnTo>
                  <a:close/>
                </a:path>
                <a:path w="635000" h="802004">
                  <a:moveTo>
                    <a:pt x="268605" y="507364"/>
                  </a:moveTo>
                  <a:lnTo>
                    <a:pt x="138747" y="507364"/>
                  </a:lnTo>
                  <a:lnTo>
                    <a:pt x="129222" y="509269"/>
                  </a:lnTo>
                  <a:lnTo>
                    <a:pt x="121920" y="514032"/>
                  </a:lnTo>
                  <a:lnTo>
                    <a:pt x="116839" y="521652"/>
                  </a:lnTo>
                  <a:lnTo>
                    <a:pt x="114935" y="530860"/>
                  </a:lnTo>
                  <a:lnTo>
                    <a:pt x="114935" y="765810"/>
                  </a:lnTo>
                  <a:lnTo>
                    <a:pt x="521335" y="765810"/>
                  </a:lnTo>
                  <a:lnTo>
                    <a:pt x="521335" y="706437"/>
                  </a:lnTo>
                  <a:lnTo>
                    <a:pt x="304482" y="706437"/>
                  </a:lnTo>
                  <a:lnTo>
                    <a:pt x="289560" y="699769"/>
                  </a:lnTo>
                  <a:lnTo>
                    <a:pt x="255587" y="699769"/>
                  </a:lnTo>
                  <a:lnTo>
                    <a:pt x="202882" y="646747"/>
                  </a:lnTo>
                  <a:lnTo>
                    <a:pt x="255587" y="594042"/>
                  </a:lnTo>
                  <a:lnTo>
                    <a:pt x="268605" y="594042"/>
                  </a:lnTo>
                  <a:lnTo>
                    <a:pt x="268605" y="507364"/>
                  </a:lnTo>
                  <a:close/>
                </a:path>
                <a:path w="635000" h="802004">
                  <a:moveTo>
                    <a:pt x="207547" y="246062"/>
                  </a:moveTo>
                  <a:lnTo>
                    <a:pt x="168910" y="246062"/>
                  </a:lnTo>
                  <a:lnTo>
                    <a:pt x="174942" y="274319"/>
                  </a:lnTo>
                  <a:lnTo>
                    <a:pt x="186689" y="300355"/>
                  </a:lnTo>
                  <a:lnTo>
                    <a:pt x="202882" y="323532"/>
                  </a:lnTo>
                  <a:lnTo>
                    <a:pt x="223520" y="343217"/>
                  </a:lnTo>
                  <a:lnTo>
                    <a:pt x="223520" y="370522"/>
                  </a:lnTo>
                  <a:lnTo>
                    <a:pt x="221614" y="374332"/>
                  </a:lnTo>
                  <a:lnTo>
                    <a:pt x="217805" y="375285"/>
                  </a:lnTo>
                  <a:lnTo>
                    <a:pt x="108585" y="420052"/>
                  </a:lnTo>
                  <a:lnTo>
                    <a:pt x="51752" y="456564"/>
                  </a:lnTo>
                  <a:lnTo>
                    <a:pt x="26035" y="487362"/>
                  </a:lnTo>
                  <a:lnTo>
                    <a:pt x="15875" y="526097"/>
                  </a:lnTo>
                  <a:lnTo>
                    <a:pt x="0" y="669607"/>
                  </a:lnTo>
                  <a:lnTo>
                    <a:pt x="0" y="684847"/>
                  </a:lnTo>
                  <a:lnTo>
                    <a:pt x="23495" y="722312"/>
                  </a:lnTo>
                  <a:lnTo>
                    <a:pt x="57785" y="740727"/>
                  </a:lnTo>
                  <a:lnTo>
                    <a:pt x="69850" y="745807"/>
                  </a:lnTo>
                  <a:lnTo>
                    <a:pt x="96202" y="745807"/>
                  </a:lnTo>
                  <a:lnTo>
                    <a:pt x="96202" y="716597"/>
                  </a:lnTo>
                  <a:lnTo>
                    <a:pt x="82867" y="711517"/>
                  </a:lnTo>
                  <a:lnTo>
                    <a:pt x="69850" y="705802"/>
                  </a:lnTo>
                  <a:lnTo>
                    <a:pt x="57467" y="699452"/>
                  </a:lnTo>
                  <a:lnTo>
                    <a:pt x="45402" y="692150"/>
                  </a:lnTo>
                  <a:lnTo>
                    <a:pt x="39687" y="688339"/>
                  </a:lnTo>
                  <a:lnTo>
                    <a:pt x="36830" y="681672"/>
                  </a:lnTo>
                  <a:lnTo>
                    <a:pt x="37782" y="675322"/>
                  </a:lnTo>
                  <a:lnTo>
                    <a:pt x="53657" y="529907"/>
                  </a:lnTo>
                  <a:lnTo>
                    <a:pt x="75564" y="485775"/>
                  </a:lnTo>
                  <a:lnTo>
                    <a:pt x="126364" y="453707"/>
                  </a:lnTo>
                  <a:lnTo>
                    <a:pt x="183832" y="429894"/>
                  </a:lnTo>
                  <a:lnTo>
                    <a:pt x="199072" y="425450"/>
                  </a:lnTo>
                  <a:lnTo>
                    <a:pt x="535622" y="425450"/>
                  </a:lnTo>
                  <a:lnTo>
                    <a:pt x="514350" y="414972"/>
                  </a:lnTo>
                  <a:lnTo>
                    <a:pt x="316864" y="414972"/>
                  </a:lnTo>
                  <a:lnTo>
                    <a:pt x="298132" y="414337"/>
                  </a:lnTo>
                  <a:lnTo>
                    <a:pt x="279717" y="412114"/>
                  </a:lnTo>
                  <a:lnTo>
                    <a:pt x="260985" y="408939"/>
                  </a:lnTo>
                  <a:lnTo>
                    <a:pt x="242252" y="404494"/>
                  </a:lnTo>
                  <a:lnTo>
                    <a:pt x="250189" y="397192"/>
                  </a:lnTo>
                  <a:lnTo>
                    <a:pt x="255905" y="388302"/>
                  </a:lnTo>
                  <a:lnTo>
                    <a:pt x="259714" y="377825"/>
                  </a:lnTo>
                  <a:lnTo>
                    <a:pt x="261302" y="366712"/>
                  </a:lnTo>
                  <a:lnTo>
                    <a:pt x="261302" y="365760"/>
                  </a:lnTo>
                  <a:lnTo>
                    <a:pt x="392112" y="365760"/>
                  </a:lnTo>
                  <a:lnTo>
                    <a:pt x="392112" y="339407"/>
                  </a:lnTo>
                  <a:lnTo>
                    <a:pt x="317817" y="339407"/>
                  </a:lnTo>
                  <a:lnTo>
                    <a:pt x="275589" y="331469"/>
                  </a:lnTo>
                  <a:lnTo>
                    <a:pt x="240664" y="309562"/>
                  </a:lnTo>
                  <a:lnTo>
                    <a:pt x="215900" y="276225"/>
                  </a:lnTo>
                  <a:lnTo>
                    <a:pt x="207547" y="246062"/>
                  </a:lnTo>
                  <a:close/>
                </a:path>
                <a:path w="635000" h="802004">
                  <a:moveTo>
                    <a:pt x="535622" y="425450"/>
                  </a:moveTo>
                  <a:lnTo>
                    <a:pt x="437514" y="425450"/>
                  </a:lnTo>
                  <a:lnTo>
                    <a:pt x="451485" y="429894"/>
                  </a:lnTo>
                  <a:lnTo>
                    <a:pt x="508952" y="453707"/>
                  </a:lnTo>
                  <a:lnTo>
                    <a:pt x="560070" y="485775"/>
                  </a:lnTo>
                  <a:lnTo>
                    <a:pt x="580707" y="526097"/>
                  </a:lnTo>
                  <a:lnTo>
                    <a:pt x="597852" y="674369"/>
                  </a:lnTo>
                  <a:lnTo>
                    <a:pt x="565467" y="705167"/>
                  </a:lnTo>
                  <a:lnTo>
                    <a:pt x="539432" y="715644"/>
                  </a:lnTo>
                  <a:lnTo>
                    <a:pt x="539432" y="745807"/>
                  </a:lnTo>
                  <a:lnTo>
                    <a:pt x="564832" y="745807"/>
                  </a:lnTo>
                  <a:lnTo>
                    <a:pt x="576897" y="740727"/>
                  </a:lnTo>
                  <a:lnTo>
                    <a:pt x="610870" y="722312"/>
                  </a:lnTo>
                  <a:lnTo>
                    <a:pt x="634364" y="684847"/>
                  </a:lnTo>
                  <a:lnTo>
                    <a:pt x="634682" y="669607"/>
                  </a:lnTo>
                  <a:lnTo>
                    <a:pt x="619442" y="528002"/>
                  </a:lnTo>
                  <a:lnTo>
                    <a:pt x="609917" y="488314"/>
                  </a:lnTo>
                  <a:lnTo>
                    <a:pt x="584517" y="457517"/>
                  </a:lnTo>
                  <a:lnTo>
                    <a:pt x="535622" y="425450"/>
                  </a:lnTo>
                  <a:close/>
                </a:path>
                <a:path w="635000" h="802004">
                  <a:moveTo>
                    <a:pt x="432752" y="507364"/>
                  </a:moveTo>
                  <a:lnTo>
                    <a:pt x="348932" y="507364"/>
                  </a:lnTo>
                  <a:lnTo>
                    <a:pt x="348932" y="599757"/>
                  </a:lnTo>
                  <a:lnTo>
                    <a:pt x="304482" y="706437"/>
                  </a:lnTo>
                  <a:lnTo>
                    <a:pt x="521335" y="706437"/>
                  </a:lnTo>
                  <a:lnTo>
                    <a:pt x="521335" y="700722"/>
                  </a:lnTo>
                  <a:lnTo>
                    <a:pt x="380047" y="700722"/>
                  </a:lnTo>
                  <a:lnTo>
                    <a:pt x="366712" y="687387"/>
                  </a:lnTo>
                  <a:lnTo>
                    <a:pt x="406400" y="647700"/>
                  </a:lnTo>
                  <a:lnTo>
                    <a:pt x="366712" y="608330"/>
                  </a:lnTo>
                  <a:lnTo>
                    <a:pt x="380047" y="594994"/>
                  </a:lnTo>
                  <a:lnTo>
                    <a:pt x="432752" y="594994"/>
                  </a:lnTo>
                  <a:lnTo>
                    <a:pt x="432752" y="507364"/>
                  </a:lnTo>
                  <a:close/>
                </a:path>
                <a:path w="635000" h="802004">
                  <a:moveTo>
                    <a:pt x="497839" y="507364"/>
                  </a:moveTo>
                  <a:lnTo>
                    <a:pt x="432752" y="507364"/>
                  </a:lnTo>
                  <a:lnTo>
                    <a:pt x="432752" y="647700"/>
                  </a:lnTo>
                  <a:lnTo>
                    <a:pt x="380047" y="700722"/>
                  </a:lnTo>
                  <a:lnTo>
                    <a:pt x="521335" y="700722"/>
                  </a:lnTo>
                  <a:lnTo>
                    <a:pt x="521335" y="530860"/>
                  </a:lnTo>
                  <a:lnTo>
                    <a:pt x="519430" y="521652"/>
                  </a:lnTo>
                  <a:lnTo>
                    <a:pt x="514667" y="514032"/>
                  </a:lnTo>
                  <a:lnTo>
                    <a:pt x="507047" y="509269"/>
                  </a:lnTo>
                  <a:lnTo>
                    <a:pt x="497839" y="507364"/>
                  </a:lnTo>
                  <a:close/>
                </a:path>
                <a:path w="635000" h="802004">
                  <a:moveTo>
                    <a:pt x="348932" y="507364"/>
                  </a:moveTo>
                  <a:lnTo>
                    <a:pt x="268605" y="507364"/>
                  </a:lnTo>
                  <a:lnTo>
                    <a:pt x="268605" y="607377"/>
                  </a:lnTo>
                  <a:lnTo>
                    <a:pt x="229235" y="646747"/>
                  </a:lnTo>
                  <a:lnTo>
                    <a:pt x="268605" y="686435"/>
                  </a:lnTo>
                  <a:lnTo>
                    <a:pt x="255587" y="699769"/>
                  </a:lnTo>
                  <a:lnTo>
                    <a:pt x="289560" y="699769"/>
                  </a:lnTo>
                  <a:lnTo>
                    <a:pt x="287655" y="698817"/>
                  </a:lnTo>
                  <a:lnTo>
                    <a:pt x="331152" y="594042"/>
                  </a:lnTo>
                  <a:lnTo>
                    <a:pt x="331787" y="592137"/>
                  </a:lnTo>
                  <a:lnTo>
                    <a:pt x="348932" y="592137"/>
                  </a:lnTo>
                  <a:lnTo>
                    <a:pt x="348932" y="507364"/>
                  </a:lnTo>
                  <a:close/>
                </a:path>
                <a:path w="635000" h="802004">
                  <a:moveTo>
                    <a:pt x="432752" y="594994"/>
                  </a:moveTo>
                  <a:lnTo>
                    <a:pt x="380047" y="594994"/>
                  </a:lnTo>
                  <a:lnTo>
                    <a:pt x="432752" y="647700"/>
                  </a:lnTo>
                  <a:lnTo>
                    <a:pt x="432752" y="594994"/>
                  </a:lnTo>
                  <a:close/>
                </a:path>
                <a:path w="635000" h="802004">
                  <a:moveTo>
                    <a:pt x="268605" y="594042"/>
                  </a:moveTo>
                  <a:lnTo>
                    <a:pt x="255587" y="594042"/>
                  </a:lnTo>
                  <a:lnTo>
                    <a:pt x="268605" y="607377"/>
                  </a:lnTo>
                  <a:lnTo>
                    <a:pt x="268605" y="594042"/>
                  </a:lnTo>
                  <a:close/>
                </a:path>
                <a:path w="635000" h="802004">
                  <a:moveTo>
                    <a:pt x="348932" y="592137"/>
                  </a:moveTo>
                  <a:lnTo>
                    <a:pt x="331787" y="592137"/>
                  </a:lnTo>
                  <a:lnTo>
                    <a:pt x="348932" y="599757"/>
                  </a:lnTo>
                  <a:lnTo>
                    <a:pt x="348932" y="592137"/>
                  </a:lnTo>
                  <a:close/>
                </a:path>
                <a:path w="635000" h="802004">
                  <a:moveTo>
                    <a:pt x="437514" y="425450"/>
                  </a:moveTo>
                  <a:lnTo>
                    <a:pt x="199072" y="425450"/>
                  </a:lnTo>
                  <a:lnTo>
                    <a:pt x="222250" y="436880"/>
                  </a:lnTo>
                  <a:lnTo>
                    <a:pt x="250507" y="445452"/>
                  </a:lnTo>
                  <a:lnTo>
                    <a:pt x="282892" y="450850"/>
                  </a:lnTo>
                  <a:lnTo>
                    <a:pt x="317817" y="452755"/>
                  </a:lnTo>
                  <a:lnTo>
                    <a:pt x="352742" y="450850"/>
                  </a:lnTo>
                  <a:lnTo>
                    <a:pt x="385127" y="445452"/>
                  </a:lnTo>
                  <a:lnTo>
                    <a:pt x="413702" y="436880"/>
                  </a:lnTo>
                  <a:lnTo>
                    <a:pt x="437514" y="425450"/>
                  </a:lnTo>
                  <a:close/>
                </a:path>
                <a:path w="635000" h="802004">
                  <a:moveTo>
                    <a:pt x="430847" y="54292"/>
                  </a:moveTo>
                  <a:lnTo>
                    <a:pt x="430847" y="226377"/>
                  </a:lnTo>
                  <a:lnTo>
                    <a:pt x="421957" y="270192"/>
                  </a:lnTo>
                  <a:lnTo>
                    <a:pt x="397510" y="306387"/>
                  </a:lnTo>
                  <a:lnTo>
                    <a:pt x="392112" y="309880"/>
                  </a:lnTo>
                  <a:lnTo>
                    <a:pt x="392112" y="404494"/>
                  </a:lnTo>
                  <a:lnTo>
                    <a:pt x="373697" y="409575"/>
                  </a:lnTo>
                  <a:lnTo>
                    <a:pt x="354964" y="413067"/>
                  </a:lnTo>
                  <a:lnTo>
                    <a:pt x="335914" y="414655"/>
                  </a:lnTo>
                  <a:lnTo>
                    <a:pt x="316864" y="414972"/>
                  </a:lnTo>
                  <a:lnTo>
                    <a:pt x="514350" y="414972"/>
                  </a:lnTo>
                  <a:lnTo>
                    <a:pt x="496887" y="407035"/>
                  </a:lnTo>
                  <a:lnTo>
                    <a:pt x="464820" y="394969"/>
                  </a:lnTo>
                  <a:lnTo>
                    <a:pt x="418782" y="376237"/>
                  </a:lnTo>
                  <a:lnTo>
                    <a:pt x="414972" y="374332"/>
                  </a:lnTo>
                  <a:lnTo>
                    <a:pt x="413067" y="371475"/>
                  </a:lnTo>
                  <a:lnTo>
                    <a:pt x="413067" y="345122"/>
                  </a:lnTo>
                  <a:lnTo>
                    <a:pt x="454660" y="293052"/>
                  </a:lnTo>
                  <a:lnTo>
                    <a:pt x="469582" y="227330"/>
                  </a:lnTo>
                  <a:lnTo>
                    <a:pt x="469582" y="193357"/>
                  </a:lnTo>
                  <a:lnTo>
                    <a:pt x="486397" y="193357"/>
                  </a:lnTo>
                  <a:lnTo>
                    <a:pt x="472439" y="151764"/>
                  </a:lnTo>
                  <a:lnTo>
                    <a:pt x="468630" y="138747"/>
                  </a:lnTo>
                  <a:lnTo>
                    <a:pt x="467677" y="132397"/>
                  </a:lnTo>
                  <a:lnTo>
                    <a:pt x="467677" y="132080"/>
                  </a:lnTo>
                  <a:lnTo>
                    <a:pt x="465137" y="122555"/>
                  </a:lnTo>
                  <a:lnTo>
                    <a:pt x="457517" y="94614"/>
                  </a:lnTo>
                  <a:lnTo>
                    <a:pt x="439420" y="63182"/>
                  </a:lnTo>
                  <a:lnTo>
                    <a:pt x="430847" y="54292"/>
                  </a:lnTo>
                  <a:close/>
                </a:path>
                <a:path w="635000" h="802004">
                  <a:moveTo>
                    <a:pt x="392112" y="365760"/>
                  </a:moveTo>
                  <a:lnTo>
                    <a:pt x="374332" y="365760"/>
                  </a:lnTo>
                  <a:lnTo>
                    <a:pt x="374332" y="366712"/>
                  </a:lnTo>
                  <a:lnTo>
                    <a:pt x="375285" y="374332"/>
                  </a:lnTo>
                  <a:lnTo>
                    <a:pt x="375285" y="376237"/>
                  </a:lnTo>
                  <a:lnTo>
                    <a:pt x="375602" y="377507"/>
                  </a:lnTo>
                  <a:lnTo>
                    <a:pt x="379095" y="387350"/>
                  </a:lnTo>
                  <a:lnTo>
                    <a:pt x="384810" y="396557"/>
                  </a:lnTo>
                  <a:lnTo>
                    <a:pt x="392112" y="404494"/>
                  </a:lnTo>
                  <a:lnTo>
                    <a:pt x="392112" y="365760"/>
                  </a:lnTo>
                  <a:close/>
                </a:path>
                <a:path w="635000" h="802004">
                  <a:moveTo>
                    <a:pt x="374332" y="365760"/>
                  </a:moveTo>
                  <a:lnTo>
                    <a:pt x="261302" y="365760"/>
                  </a:lnTo>
                  <a:lnTo>
                    <a:pt x="288925" y="374332"/>
                  </a:lnTo>
                  <a:lnTo>
                    <a:pt x="317817" y="377189"/>
                  </a:lnTo>
                  <a:lnTo>
                    <a:pt x="346710" y="374332"/>
                  </a:lnTo>
                  <a:lnTo>
                    <a:pt x="374332" y="365760"/>
                  </a:lnTo>
                  <a:close/>
                </a:path>
                <a:path w="635000" h="802004">
                  <a:moveTo>
                    <a:pt x="392112" y="309880"/>
                  </a:moveTo>
                  <a:lnTo>
                    <a:pt x="361632" y="330517"/>
                  </a:lnTo>
                  <a:lnTo>
                    <a:pt x="317817" y="339407"/>
                  </a:lnTo>
                  <a:lnTo>
                    <a:pt x="392112" y="339407"/>
                  </a:lnTo>
                  <a:lnTo>
                    <a:pt x="392112" y="309880"/>
                  </a:lnTo>
                  <a:close/>
                </a:path>
                <a:path w="635000" h="802004">
                  <a:moveTo>
                    <a:pt x="316864" y="0"/>
                  </a:moveTo>
                  <a:lnTo>
                    <a:pt x="274002" y="6667"/>
                  </a:lnTo>
                  <a:lnTo>
                    <a:pt x="235585" y="25400"/>
                  </a:lnTo>
                  <a:lnTo>
                    <a:pt x="203835" y="54292"/>
                  </a:lnTo>
                  <a:lnTo>
                    <a:pt x="180339" y="91439"/>
                  </a:lnTo>
                  <a:lnTo>
                    <a:pt x="167005" y="134937"/>
                  </a:lnTo>
                  <a:lnTo>
                    <a:pt x="167005" y="157480"/>
                  </a:lnTo>
                  <a:lnTo>
                    <a:pt x="166052" y="172719"/>
                  </a:lnTo>
                  <a:lnTo>
                    <a:pt x="163830" y="187960"/>
                  </a:lnTo>
                  <a:lnTo>
                    <a:pt x="160020" y="202564"/>
                  </a:lnTo>
                  <a:lnTo>
                    <a:pt x="154622" y="216852"/>
                  </a:lnTo>
                  <a:lnTo>
                    <a:pt x="138747" y="254635"/>
                  </a:lnTo>
                  <a:lnTo>
                    <a:pt x="140652" y="254000"/>
                  </a:lnTo>
                  <a:lnTo>
                    <a:pt x="156210" y="249872"/>
                  </a:lnTo>
                  <a:lnTo>
                    <a:pt x="168910" y="246062"/>
                  </a:lnTo>
                  <a:lnTo>
                    <a:pt x="207547" y="246062"/>
                  </a:lnTo>
                  <a:lnTo>
                    <a:pt x="204470" y="234950"/>
                  </a:lnTo>
                  <a:lnTo>
                    <a:pt x="245745" y="220027"/>
                  </a:lnTo>
                  <a:lnTo>
                    <a:pt x="290195" y="201294"/>
                  </a:lnTo>
                  <a:lnTo>
                    <a:pt x="333375" y="178752"/>
                  </a:lnTo>
                  <a:lnTo>
                    <a:pt x="372110" y="152400"/>
                  </a:lnTo>
                  <a:lnTo>
                    <a:pt x="402589" y="122555"/>
                  </a:lnTo>
                  <a:lnTo>
                    <a:pt x="430847" y="122555"/>
                  </a:lnTo>
                  <a:lnTo>
                    <a:pt x="430847" y="54292"/>
                  </a:lnTo>
                  <a:lnTo>
                    <a:pt x="414337" y="37464"/>
                  </a:lnTo>
                  <a:lnTo>
                    <a:pt x="395287" y="24447"/>
                  </a:lnTo>
                  <a:lnTo>
                    <a:pt x="362902" y="24447"/>
                  </a:lnTo>
                  <a:lnTo>
                    <a:pt x="353695" y="11430"/>
                  </a:lnTo>
                  <a:lnTo>
                    <a:pt x="316864" y="0"/>
                  </a:lnTo>
                  <a:close/>
                </a:path>
                <a:path w="635000" h="802004">
                  <a:moveTo>
                    <a:pt x="486397" y="193357"/>
                  </a:moveTo>
                  <a:lnTo>
                    <a:pt x="469582" y="193357"/>
                  </a:lnTo>
                  <a:lnTo>
                    <a:pt x="475297" y="197167"/>
                  </a:lnTo>
                  <a:lnTo>
                    <a:pt x="488314" y="199072"/>
                  </a:lnTo>
                  <a:lnTo>
                    <a:pt x="486397" y="193357"/>
                  </a:lnTo>
                  <a:close/>
                </a:path>
                <a:path w="635000" h="802004">
                  <a:moveTo>
                    <a:pt x="430847" y="122555"/>
                  </a:moveTo>
                  <a:lnTo>
                    <a:pt x="402589" y="122555"/>
                  </a:lnTo>
                  <a:lnTo>
                    <a:pt x="409257" y="132397"/>
                  </a:lnTo>
                  <a:lnTo>
                    <a:pt x="415925" y="141922"/>
                  </a:lnTo>
                  <a:lnTo>
                    <a:pt x="423227" y="151130"/>
                  </a:lnTo>
                  <a:lnTo>
                    <a:pt x="430847" y="160337"/>
                  </a:lnTo>
                  <a:lnTo>
                    <a:pt x="430847" y="122555"/>
                  </a:lnTo>
                  <a:close/>
                </a:path>
                <a:path w="635000" h="802004">
                  <a:moveTo>
                    <a:pt x="380047" y="15239"/>
                  </a:moveTo>
                  <a:lnTo>
                    <a:pt x="375285" y="15239"/>
                  </a:lnTo>
                  <a:lnTo>
                    <a:pt x="371475" y="17780"/>
                  </a:lnTo>
                  <a:lnTo>
                    <a:pt x="362902" y="24447"/>
                  </a:lnTo>
                  <a:lnTo>
                    <a:pt x="395287" y="24447"/>
                  </a:lnTo>
                  <a:lnTo>
                    <a:pt x="383857" y="16827"/>
                  </a:lnTo>
                  <a:lnTo>
                    <a:pt x="380047" y="1523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42229" y="4317999"/>
              <a:ext cx="1624330" cy="76200"/>
            </a:xfrm>
            <a:custGeom>
              <a:avLst/>
              <a:gdLst/>
              <a:ahLst/>
              <a:cxnLst/>
              <a:rect l="l" t="t" r="r" b="b"/>
              <a:pathLst>
                <a:path w="1624329" h="76200">
                  <a:moveTo>
                    <a:pt x="1548447" y="0"/>
                  </a:moveTo>
                  <a:lnTo>
                    <a:pt x="1548335" y="26936"/>
                  </a:lnTo>
                  <a:lnTo>
                    <a:pt x="1560829" y="26987"/>
                  </a:lnTo>
                  <a:lnTo>
                    <a:pt x="1560829" y="49212"/>
                  </a:lnTo>
                  <a:lnTo>
                    <a:pt x="1548129" y="49212"/>
                  </a:lnTo>
                  <a:lnTo>
                    <a:pt x="1548129" y="76200"/>
                  </a:lnTo>
                  <a:lnTo>
                    <a:pt x="1602527" y="49160"/>
                  </a:lnTo>
                  <a:lnTo>
                    <a:pt x="1624329" y="38417"/>
                  </a:lnTo>
                  <a:lnTo>
                    <a:pt x="1602003" y="26936"/>
                  </a:lnTo>
                  <a:lnTo>
                    <a:pt x="1548447" y="0"/>
                  </a:lnTo>
                  <a:close/>
                </a:path>
                <a:path w="1624329" h="76200">
                  <a:moveTo>
                    <a:pt x="1560829" y="26987"/>
                  </a:moveTo>
                  <a:lnTo>
                    <a:pt x="1548447" y="26987"/>
                  </a:lnTo>
                  <a:lnTo>
                    <a:pt x="1548130" y="49160"/>
                  </a:lnTo>
                  <a:lnTo>
                    <a:pt x="1560829" y="49212"/>
                  </a:lnTo>
                  <a:lnTo>
                    <a:pt x="1560829" y="26987"/>
                  </a:lnTo>
                  <a:close/>
                </a:path>
                <a:path w="1624329" h="76200">
                  <a:moveTo>
                    <a:pt x="0" y="20637"/>
                  </a:moveTo>
                  <a:lnTo>
                    <a:pt x="0" y="42862"/>
                  </a:lnTo>
                  <a:lnTo>
                    <a:pt x="1548129" y="49160"/>
                  </a:lnTo>
                  <a:lnTo>
                    <a:pt x="1548129" y="38417"/>
                  </a:lnTo>
                  <a:lnTo>
                    <a:pt x="1548335" y="26936"/>
                  </a:lnTo>
                  <a:lnTo>
                    <a:pt x="0" y="206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159893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00" dirty="0">
                <a:solidFill>
                  <a:srgbClr val="000000"/>
                </a:solidFill>
              </a:rPr>
              <a:t>Επίθεση</a:t>
            </a:r>
            <a:r>
              <a:rPr sz="1750" spc="75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MITM</a:t>
            </a:r>
            <a:endParaRPr sz="1750"/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33270" y="2508250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21839" y="444785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91634" y="3450272"/>
            <a:ext cx="911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Επιτιθέμενος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6479" y="4801552"/>
            <a:ext cx="2358390" cy="786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415" marR="5080" indent="-386715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Αποκάλυψη </a:t>
            </a:r>
            <a:r>
              <a:rPr sz="1100" spc="90" dirty="0">
                <a:latin typeface="Calibri"/>
                <a:cs typeface="Calibri"/>
              </a:rPr>
              <a:t>διαπιστευτηρίων 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πακέτων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δεδομένων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Έγχυση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κώδικα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προγραμματισμού</a:t>
            </a:r>
            <a:endParaRPr sz="1100">
              <a:latin typeface="Calibri"/>
              <a:cs typeface="Calibri"/>
            </a:endParaRPr>
          </a:p>
          <a:p>
            <a:pPr marL="546735">
              <a:lnSpc>
                <a:spcPct val="100000"/>
              </a:lnSpc>
              <a:spcBef>
                <a:spcPts val="705"/>
              </a:spcBef>
            </a:pPr>
            <a:r>
              <a:rPr sz="1100" spc="120" dirty="0">
                <a:latin typeface="Calibri"/>
                <a:cs typeface="Calibri"/>
              </a:rPr>
              <a:t>Και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άλλα...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32294" y="2508250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81800" y="4447857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96692" y="2790190"/>
            <a:ext cx="176974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Μία από </a:t>
            </a:r>
            <a:r>
              <a:rPr sz="1100" spc="55" dirty="0">
                <a:latin typeface="Calibri"/>
                <a:cs typeface="Calibri"/>
              </a:rPr>
              <a:t>τις </a:t>
            </a:r>
            <a:r>
              <a:rPr sz="1100" spc="80" dirty="0">
                <a:latin typeface="Calibri"/>
                <a:cs typeface="Calibri"/>
              </a:rPr>
              <a:t>μεθόδους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επιτευχθεί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αυτό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επίθεση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ARP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spoofing.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972" y="6628130"/>
            <a:ext cx="2210435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Τι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είναι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το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ARP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Spoofing;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Πώς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να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αποτρέψετε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να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προστατε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ύσετε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CrowdStrik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3615054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είναι</a:t>
            </a:r>
            <a:r>
              <a:rPr sz="1750" spc="125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η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επίθεση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55" dirty="0">
                <a:solidFill>
                  <a:srgbClr val="000000"/>
                </a:solidFill>
              </a:rPr>
              <a:t>ARP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Spoofing;</a:t>
            </a:r>
            <a:endParaRPr sz="1750"/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2825" y="1657032"/>
            <a:ext cx="8283575" cy="339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spoofing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πραγματοποιείται σε ένα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τοπικό δίκτυο (LAN)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και βασίζεται στο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Resolution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(ARP)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είναι το πρωτόκολλο που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συνδέει δυναμικές διευθύνσεις IP με φυσικές διευθύνσεις MAC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των συσκευών.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spoofing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(ή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ARP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poisoning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είναι μια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παραπλανητική τεχνική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που χρησιμοποιείται από επιτιθέμενους για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υποκλοπή δεδομένων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Στην επίθεση αυτή, ο επιτιθέμενος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παραπλανά μια συσκευή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ώστε να στείλει τα δεδομένα της σε αυτόν αντί στον κανονικό παραλήπτη.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Με αυτόν τον τρόπο, ο επιτιθέμενος αποκτά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πρόσβαση στην επικοινωνία της συσκευής-στόχου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ενδεχομένως συλλέγοντας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ευαίσθητες πληροφορίες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όπως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κωδικούς πρόσβασης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ή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στοιχεία πιστωτικών καρτών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ARP </a:t>
            </a:r>
            <a:r>
              <a:rPr kumimoji="0" lang="el-GR" altLang="el-G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spoofing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μπορεί να αξιοποιηθεί για: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(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spying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l-GR" altLang="el-G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Επιθέσεις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-in-the-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Middle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MitM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l-GR" altLang="el-G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Επιπρόσθετες 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κυβερνοεπιθέσεις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όπως 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άρνηση παροχής υπηρεσίας (</a:t>
            </a:r>
            <a:r>
              <a:rPr kumimoji="0" lang="el-GR" altLang="el-GR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</a:t>
            </a: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el-GR" altLang="el-G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56517" y="0"/>
            <a:ext cx="5687060" cy="6878955"/>
            <a:chOff x="5156517" y="0"/>
            <a:chExt cx="568706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524499" y="1697990"/>
              <a:ext cx="3957320" cy="3283585"/>
            </a:xfrm>
            <a:custGeom>
              <a:avLst/>
              <a:gdLst/>
              <a:ahLst/>
              <a:cxnLst/>
              <a:rect l="l" t="t" r="r" b="b"/>
              <a:pathLst>
                <a:path w="3957320" h="3283585">
                  <a:moveTo>
                    <a:pt x="132079" y="450850"/>
                  </a:moveTo>
                  <a:lnTo>
                    <a:pt x="37782" y="450850"/>
                  </a:lnTo>
                  <a:lnTo>
                    <a:pt x="23177" y="453707"/>
                  </a:lnTo>
                  <a:lnTo>
                    <a:pt x="11112" y="461962"/>
                  </a:lnTo>
                  <a:lnTo>
                    <a:pt x="2857" y="473710"/>
                  </a:lnTo>
                  <a:lnTo>
                    <a:pt x="0" y="488632"/>
                  </a:lnTo>
                  <a:lnTo>
                    <a:pt x="0" y="601662"/>
                  </a:lnTo>
                  <a:lnTo>
                    <a:pt x="2857" y="616267"/>
                  </a:lnTo>
                  <a:lnTo>
                    <a:pt x="11112" y="628332"/>
                  </a:lnTo>
                  <a:lnTo>
                    <a:pt x="23177" y="636270"/>
                  </a:lnTo>
                  <a:lnTo>
                    <a:pt x="37782" y="639445"/>
                  </a:lnTo>
                  <a:lnTo>
                    <a:pt x="603567" y="639445"/>
                  </a:lnTo>
                  <a:lnTo>
                    <a:pt x="618172" y="636270"/>
                  </a:lnTo>
                  <a:lnTo>
                    <a:pt x="630237" y="628332"/>
                  </a:lnTo>
                  <a:lnTo>
                    <a:pt x="638175" y="616267"/>
                  </a:lnTo>
                  <a:lnTo>
                    <a:pt x="641032" y="601662"/>
                  </a:lnTo>
                  <a:lnTo>
                    <a:pt x="641032" y="582930"/>
                  </a:lnTo>
                  <a:lnTo>
                    <a:pt x="94297" y="582930"/>
                  </a:lnTo>
                  <a:lnTo>
                    <a:pt x="79692" y="579755"/>
                  </a:lnTo>
                  <a:lnTo>
                    <a:pt x="67627" y="571817"/>
                  </a:lnTo>
                  <a:lnTo>
                    <a:pt x="59689" y="559752"/>
                  </a:lnTo>
                  <a:lnTo>
                    <a:pt x="56514" y="545147"/>
                  </a:lnTo>
                  <a:lnTo>
                    <a:pt x="59689" y="530542"/>
                  </a:lnTo>
                  <a:lnTo>
                    <a:pt x="67627" y="518477"/>
                  </a:lnTo>
                  <a:lnTo>
                    <a:pt x="79692" y="510222"/>
                  </a:lnTo>
                  <a:lnTo>
                    <a:pt x="94297" y="507364"/>
                  </a:lnTo>
                  <a:lnTo>
                    <a:pt x="132079" y="507364"/>
                  </a:lnTo>
                  <a:lnTo>
                    <a:pt x="132079" y="450850"/>
                  </a:lnTo>
                  <a:close/>
                </a:path>
                <a:path w="3957320" h="3283585">
                  <a:moveTo>
                    <a:pt x="301625" y="450850"/>
                  </a:moveTo>
                  <a:lnTo>
                    <a:pt x="132079" y="450850"/>
                  </a:lnTo>
                  <a:lnTo>
                    <a:pt x="132079" y="545147"/>
                  </a:lnTo>
                  <a:lnTo>
                    <a:pt x="128904" y="559752"/>
                  </a:lnTo>
                  <a:lnTo>
                    <a:pt x="120967" y="571817"/>
                  </a:lnTo>
                  <a:lnTo>
                    <a:pt x="108902" y="579755"/>
                  </a:lnTo>
                  <a:lnTo>
                    <a:pt x="94297" y="582930"/>
                  </a:lnTo>
                  <a:lnTo>
                    <a:pt x="641032" y="582930"/>
                  </a:lnTo>
                  <a:lnTo>
                    <a:pt x="641032" y="563880"/>
                  </a:lnTo>
                  <a:lnTo>
                    <a:pt x="282892" y="563880"/>
                  </a:lnTo>
                  <a:lnTo>
                    <a:pt x="275589" y="562292"/>
                  </a:lnTo>
                  <a:lnTo>
                    <a:pt x="269557" y="558482"/>
                  </a:lnTo>
                  <a:lnTo>
                    <a:pt x="265429" y="552450"/>
                  </a:lnTo>
                  <a:lnTo>
                    <a:pt x="264160" y="545147"/>
                  </a:lnTo>
                  <a:lnTo>
                    <a:pt x="265429" y="537845"/>
                  </a:lnTo>
                  <a:lnTo>
                    <a:pt x="301625" y="537845"/>
                  </a:lnTo>
                  <a:lnTo>
                    <a:pt x="301625" y="450850"/>
                  </a:lnTo>
                  <a:close/>
                </a:path>
                <a:path w="3957320" h="3283585">
                  <a:moveTo>
                    <a:pt x="320675" y="148907"/>
                  </a:moveTo>
                  <a:lnTo>
                    <a:pt x="306070" y="152082"/>
                  </a:lnTo>
                  <a:lnTo>
                    <a:pt x="294004" y="160020"/>
                  </a:lnTo>
                  <a:lnTo>
                    <a:pt x="285750" y="172085"/>
                  </a:lnTo>
                  <a:lnTo>
                    <a:pt x="282892" y="186689"/>
                  </a:lnTo>
                  <a:lnTo>
                    <a:pt x="284162" y="196214"/>
                  </a:lnTo>
                  <a:lnTo>
                    <a:pt x="284162" y="196850"/>
                  </a:lnTo>
                  <a:lnTo>
                    <a:pt x="287972" y="206057"/>
                  </a:lnTo>
                  <a:lnTo>
                    <a:pt x="294004" y="213360"/>
                  </a:lnTo>
                  <a:lnTo>
                    <a:pt x="301625" y="218757"/>
                  </a:lnTo>
                  <a:lnTo>
                    <a:pt x="301625" y="545147"/>
                  </a:lnTo>
                  <a:lnTo>
                    <a:pt x="300354" y="552450"/>
                  </a:lnTo>
                  <a:lnTo>
                    <a:pt x="296227" y="558482"/>
                  </a:lnTo>
                  <a:lnTo>
                    <a:pt x="290195" y="562292"/>
                  </a:lnTo>
                  <a:lnTo>
                    <a:pt x="282892" y="563880"/>
                  </a:lnTo>
                  <a:lnTo>
                    <a:pt x="377189" y="563880"/>
                  </a:lnTo>
                  <a:lnTo>
                    <a:pt x="369887" y="562292"/>
                  </a:lnTo>
                  <a:lnTo>
                    <a:pt x="363854" y="558482"/>
                  </a:lnTo>
                  <a:lnTo>
                    <a:pt x="359727" y="552450"/>
                  </a:lnTo>
                  <a:lnTo>
                    <a:pt x="358139" y="545147"/>
                  </a:lnTo>
                  <a:lnTo>
                    <a:pt x="359727" y="537845"/>
                  </a:lnTo>
                  <a:lnTo>
                    <a:pt x="363854" y="531812"/>
                  </a:lnTo>
                  <a:lnTo>
                    <a:pt x="369887" y="527685"/>
                  </a:lnTo>
                  <a:lnTo>
                    <a:pt x="377189" y="526097"/>
                  </a:lnTo>
                  <a:lnTo>
                    <a:pt x="395922" y="526097"/>
                  </a:lnTo>
                  <a:lnTo>
                    <a:pt x="395922" y="450850"/>
                  </a:lnTo>
                  <a:lnTo>
                    <a:pt x="339407" y="450850"/>
                  </a:lnTo>
                  <a:lnTo>
                    <a:pt x="339407" y="218757"/>
                  </a:lnTo>
                  <a:lnTo>
                    <a:pt x="347027" y="212725"/>
                  </a:lnTo>
                  <a:lnTo>
                    <a:pt x="353060" y="205105"/>
                  </a:lnTo>
                  <a:lnTo>
                    <a:pt x="356870" y="196214"/>
                  </a:lnTo>
                  <a:lnTo>
                    <a:pt x="358139" y="186689"/>
                  </a:lnTo>
                  <a:lnTo>
                    <a:pt x="355282" y="172085"/>
                  </a:lnTo>
                  <a:lnTo>
                    <a:pt x="347345" y="160020"/>
                  </a:lnTo>
                  <a:lnTo>
                    <a:pt x="335279" y="152082"/>
                  </a:lnTo>
                  <a:lnTo>
                    <a:pt x="320675" y="148907"/>
                  </a:lnTo>
                  <a:close/>
                </a:path>
                <a:path w="3957320" h="3283585">
                  <a:moveTo>
                    <a:pt x="490220" y="450850"/>
                  </a:moveTo>
                  <a:lnTo>
                    <a:pt x="395922" y="450850"/>
                  </a:lnTo>
                  <a:lnTo>
                    <a:pt x="395922" y="545147"/>
                  </a:lnTo>
                  <a:lnTo>
                    <a:pt x="394652" y="552450"/>
                  </a:lnTo>
                  <a:lnTo>
                    <a:pt x="390525" y="558482"/>
                  </a:lnTo>
                  <a:lnTo>
                    <a:pt x="384492" y="562292"/>
                  </a:lnTo>
                  <a:lnTo>
                    <a:pt x="377189" y="563880"/>
                  </a:lnTo>
                  <a:lnTo>
                    <a:pt x="471487" y="563880"/>
                  </a:lnTo>
                  <a:lnTo>
                    <a:pt x="464185" y="562292"/>
                  </a:lnTo>
                  <a:lnTo>
                    <a:pt x="458152" y="558482"/>
                  </a:lnTo>
                  <a:lnTo>
                    <a:pt x="454025" y="552450"/>
                  </a:lnTo>
                  <a:lnTo>
                    <a:pt x="452437" y="545147"/>
                  </a:lnTo>
                  <a:lnTo>
                    <a:pt x="454025" y="537845"/>
                  </a:lnTo>
                  <a:lnTo>
                    <a:pt x="458152" y="531812"/>
                  </a:lnTo>
                  <a:lnTo>
                    <a:pt x="464185" y="527685"/>
                  </a:lnTo>
                  <a:lnTo>
                    <a:pt x="471487" y="526097"/>
                  </a:lnTo>
                  <a:lnTo>
                    <a:pt x="490220" y="526097"/>
                  </a:lnTo>
                  <a:lnTo>
                    <a:pt x="490220" y="450850"/>
                  </a:lnTo>
                  <a:close/>
                </a:path>
                <a:path w="3957320" h="3283585">
                  <a:moveTo>
                    <a:pt x="584517" y="450850"/>
                  </a:moveTo>
                  <a:lnTo>
                    <a:pt x="490220" y="450850"/>
                  </a:lnTo>
                  <a:lnTo>
                    <a:pt x="490220" y="545147"/>
                  </a:lnTo>
                  <a:lnTo>
                    <a:pt x="488950" y="552450"/>
                  </a:lnTo>
                  <a:lnTo>
                    <a:pt x="484822" y="558482"/>
                  </a:lnTo>
                  <a:lnTo>
                    <a:pt x="478789" y="562292"/>
                  </a:lnTo>
                  <a:lnTo>
                    <a:pt x="471487" y="563880"/>
                  </a:lnTo>
                  <a:lnTo>
                    <a:pt x="565785" y="563880"/>
                  </a:lnTo>
                  <a:lnTo>
                    <a:pt x="558482" y="562292"/>
                  </a:lnTo>
                  <a:lnTo>
                    <a:pt x="552450" y="558482"/>
                  </a:lnTo>
                  <a:lnTo>
                    <a:pt x="548322" y="552450"/>
                  </a:lnTo>
                  <a:lnTo>
                    <a:pt x="546735" y="545147"/>
                  </a:lnTo>
                  <a:lnTo>
                    <a:pt x="548322" y="537845"/>
                  </a:lnTo>
                  <a:lnTo>
                    <a:pt x="552450" y="531812"/>
                  </a:lnTo>
                  <a:lnTo>
                    <a:pt x="558482" y="527685"/>
                  </a:lnTo>
                  <a:lnTo>
                    <a:pt x="565785" y="526097"/>
                  </a:lnTo>
                  <a:lnTo>
                    <a:pt x="584517" y="526097"/>
                  </a:lnTo>
                  <a:lnTo>
                    <a:pt x="584517" y="450850"/>
                  </a:lnTo>
                  <a:close/>
                </a:path>
                <a:path w="3957320" h="3283585">
                  <a:moveTo>
                    <a:pt x="603567" y="450850"/>
                  </a:moveTo>
                  <a:lnTo>
                    <a:pt x="584517" y="450850"/>
                  </a:lnTo>
                  <a:lnTo>
                    <a:pt x="584517" y="545147"/>
                  </a:lnTo>
                  <a:lnTo>
                    <a:pt x="583247" y="552450"/>
                  </a:lnTo>
                  <a:lnTo>
                    <a:pt x="579120" y="558482"/>
                  </a:lnTo>
                  <a:lnTo>
                    <a:pt x="573087" y="562292"/>
                  </a:lnTo>
                  <a:lnTo>
                    <a:pt x="565785" y="563880"/>
                  </a:lnTo>
                  <a:lnTo>
                    <a:pt x="641032" y="563880"/>
                  </a:lnTo>
                  <a:lnTo>
                    <a:pt x="641032" y="488632"/>
                  </a:lnTo>
                  <a:lnTo>
                    <a:pt x="638175" y="473710"/>
                  </a:lnTo>
                  <a:lnTo>
                    <a:pt x="630237" y="461962"/>
                  </a:lnTo>
                  <a:lnTo>
                    <a:pt x="618172" y="453707"/>
                  </a:lnTo>
                  <a:lnTo>
                    <a:pt x="603567" y="450850"/>
                  </a:lnTo>
                  <a:close/>
                </a:path>
                <a:path w="3957320" h="3283585">
                  <a:moveTo>
                    <a:pt x="132079" y="507364"/>
                  </a:moveTo>
                  <a:lnTo>
                    <a:pt x="94297" y="507364"/>
                  </a:lnTo>
                  <a:lnTo>
                    <a:pt x="108902" y="510222"/>
                  </a:lnTo>
                  <a:lnTo>
                    <a:pt x="120967" y="518477"/>
                  </a:lnTo>
                  <a:lnTo>
                    <a:pt x="128904" y="530542"/>
                  </a:lnTo>
                  <a:lnTo>
                    <a:pt x="132079" y="545147"/>
                  </a:lnTo>
                  <a:lnTo>
                    <a:pt x="132079" y="507364"/>
                  </a:lnTo>
                  <a:close/>
                </a:path>
                <a:path w="3957320" h="3283585">
                  <a:moveTo>
                    <a:pt x="301625" y="537845"/>
                  </a:moveTo>
                  <a:lnTo>
                    <a:pt x="265429" y="537845"/>
                  </a:lnTo>
                  <a:lnTo>
                    <a:pt x="301625" y="545147"/>
                  </a:lnTo>
                  <a:lnTo>
                    <a:pt x="301625" y="537845"/>
                  </a:lnTo>
                  <a:close/>
                </a:path>
                <a:path w="3957320" h="3283585">
                  <a:moveTo>
                    <a:pt x="395922" y="526097"/>
                  </a:moveTo>
                  <a:lnTo>
                    <a:pt x="377189" y="526097"/>
                  </a:lnTo>
                  <a:lnTo>
                    <a:pt x="384492" y="527685"/>
                  </a:lnTo>
                  <a:lnTo>
                    <a:pt x="390525" y="531812"/>
                  </a:lnTo>
                  <a:lnTo>
                    <a:pt x="394652" y="537845"/>
                  </a:lnTo>
                  <a:lnTo>
                    <a:pt x="395922" y="545147"/>
                  </a:lnTo>
                  <a:lnTo>
                    <a:pt x="395922" y="526097"/>
                  </a:lnTo>
                  <a:close/>
                </a:path>
                <a:path w="3957320" h="3283585">
                  <a:moveTo>
                    <a:pt x="490220" y="526097"/>
                  </a:moveTo>
                  <a:lnTo>
                    <a:pt x="471487" y="526097"/>
                  </a:lnTo>
                  <a:lnTo>
                    <a:pt x="478789" y="527685"/>
                  </a:lnTo>
                  <a:lnTo>
                    <a:pt x="484822" y="531812"/>
                  </a:lnTo>
                  <a:lnTo>
                    <a:pt x="488950" y="537845"/>
                  </a:lnTo>
                  <a:lnTo>
                    <a:pt x="490220" y="545147"/>
                  </a:lnTo>
                  <a:lnTo>
                    <a:pt x="490220" y="526097"/>
                  </a:lnTo>
                  <a:close/>
                </a:path>
                <a:path w="3957320" h="3283585">
                  <a:moveTo>
                    <a:pt x="584517" y="526097"/>
                  </a:moveTo>
                  <a:lnTo>
                    <a:pt x="565785" y="526097"/>
                  </a:lnTo>
                  <a:lnTo>
                    <a:pt x="573087" y="527685"/>
                  </a:lnTo>
                  <a:lnTo>
                    <a:pt x="579120" y="531812"/>
                  </a:lnTo>
                  <a:lnTo>
                    <a:pt x="583247" y="537845"/>
                  </a:lnTo>
                  <a:lnTo>
                    <a:pt x="584517" y="545147"/>
                  </a:lnTo>
                  <a:lnTo>
                    <a:pt x="584517" y="526097"/>
                  </a:lnTo>
                  <a:close/>
                </a:path>
                <a:path w="3957320" h="3283585">
                  <a:moveTo>
                    <a:pt x="160337" y="26352"/>
                  </a:moveTo>
                  <a:lnTo>
                    <a:pt x="101600" y="39370"/>
                  </a:lnTo>
                  <a:lnTo>
                    <a:pt x="77152" y="84137"/>
                  </a:lnTo>
                  <a:lnTo>
                    <a:pt x="61912" y="133667"/>
                  </a:lnTo>
                  <a:lnTo>
                    <a:pt x="56514" y="186689"/>
                  </a:lnTo>
                  <a:lnTo>
                    <a:pt x="61912" y="239712"/>
                  </a:lnTo>
                  <a:lnTo>
                    <a:pt x="77152" y="289242"/>
                  </a:lnTo>
                  <a:lnTo>
                    <a:pt x="101600" y="334327"/>
                  </a:lnTo>
                  <a:lnTo>
                    <a:pt x="133985" y="373380"/>
                  </a:lnTo>
                  <a:lnTo>
                    <a:pt x="160337" y="347027"/>
                  </a:lnTo>
                  <a:lnTo>
                    <a:pt x="133032" y="313689"/>
                  </a:lnTo>
                  <a:lnTo>
                    <a:pt x="112077" y="275272"/>
                  </a:lnTo>
                  <a:lnTo>
                    <a:pt x="99060" y="232727"/>
                  </a:lnTo>
                  <a:lnTo>
                    <a:pt x="94297" y="186689"/>
                  </a:lnTo>
                  <a:lnTo>
                    <a:pt x="99060" y="140970"/>
                  </a:lnTo>
                  <a:lnTo>
                    <a:pt x="112077" y="98425"/>
                  </a:lnTo>
                  <a:lnTo>
                    <a:pt x="133032" y="60007"/>
                  </a:lnTo>
                  <a:lnTo>
                    <a:pt x="160337" y="26352"/>
                  </a:lnTo>
                  <a:close/>
                </a:path>
                <a:path w="3957320" h="3283585">
                  <a:moveTo>
                    <a:pt x="507364" y="0"/>
                  </a:moveTo>
                  <a:lnTo>
                    <a:pt x="481012" y="26352"/>
                  </a:lnTo>
                  <a:lnTo>
                    <a:pt x="508317" y="59689"/>
                  </a:lnTo>
                  <a:lnTo>
                    <a:pt x="528954" y="98107"/>
                  </a:lnTo>
                  <a:lnTo>
                    <a:pt x="542289" y="140652"/>
                  </a:lnTo>
                  <a:lnTo>
                    <a:pt x="546735" y="186689"/>
                  </a:lnTo>
                  <a:lnTo>
                    <a:pt x="542289" y="232727"/>
                  </a:lnTo>
                  <a:lnTo>
                    <a:pt x="528954" y="274955"/>
                  </a:lnTo>
                  <a:lnTo>
                    <a:pt x="508317" y="313372"/>
                  </a:lnTo>
                  <a:lnTo>
                    <a:pt x="481012" y="347027"/>
                  </a:lnTo>
                  <a:lnTo>
                    <a:pt x="507364" y="373380"/>
                  </a:lnTo>
                  <a:lnTo>
                    <a:pt x="539750" y="334327"/>
                  </a:lnTo>
                  <a:lnTo>
                    <a:pt x="563879" y="289242"/>
                  </a:lnTo>
                  <a:lnTo>
                    <a:pt x="579120" y="239712"/>
                  </a:lnTo>
                  <a:lnTo>
                    <a:pt x="584517" y="186689"/>
                  </a:lnTo>
                  <a:lnTo>
                    <a:pt x="579120" y="133667"/>
                  </a:lnTo>
                  <a:lnTo>
                    <a:pt x="563879" y="84137"/>
                  </a:lnTo>
                  <a:lnTo>
                    <a:pt x="539750" y="39370"/>
                  </a:lnTo>
                  <a:lnTo>
                    <a:pt x="507364" y="0"/>
                  </a:lnTo>
                  <a:close/>
                </a:path>
                <a:path w="3957320" h="3283585">
                  <a:moveTo>
                    <a:pt x="213995" y="80010"/>
                  </a:moveTo>
                  <a:lnTo>
                    <a:pt x="164147" y="81597"/>
                  </a:lnTo>
                  <a:lnTo>
                    <a:pt x="135889" y="148907"/>
                  </a:lnTo>
                  <a:lnTo>
                    <a:pt x="132079" y="186689"/>
                  </a:lnTo>
                  <a:lnTo>
                    <a:pt x="135889" y="224472"/>
                  </a:lnTo>
                  <a:lnTo>
                    <a:pt x="146685" y="260032"/>
                  </a:lnTo>
                  <a:lnTo>
                    <a:pt x="164147" y="291782"/>
                  </a:lnTo>
                  <a:lnTo>
                    <a:pt x="187642" y="319722"/>
                  </a:lnTo>
                  <a:lnTo>
                    <a:pt x="213995" y="293370"/>
                  </a:lnTo>
                  <a:lnTo>
                    <a:pt x="195579" y="270827"/>
                  </a:lnTo>
                  <a:lnTo>
                    <a:pt x="181610" y="245427"/>
                  </a:lnTo>
                  <a:lnTo>
                    <a:pt x="172720" y="217170"/>
                  </a:lnTo>
                  <a:lnTo>
                    <a:pt x="169862" y="186689"/>
                  </a:lnTo>
                  <a:lnTo>
                    <a:pt x="172720" y="156527"/>
                  </a:lnTo>
                  <a:lnTo>
                    <a:pt x="181610" y="128270"/>
                  </a:lnTo>
                  <a:lnTo>
                    <a:pt x="195579" y="102552"/>
                  </a:lnTo>
                  <a:lnTo>
                    <a:pt x="213995" y="80010"/>
                  </a:lnTo>
                  <a:close/>
                </a:path>
                <a:path w="3957320" h="3283585">
                  <a:moveTo>
                    <a:pt x="453389" y="53657"/>
                  </a:moveTo>
                  <a:lnTo>
                    <a:pt x="427037" y="80010"/>
                  </a:lnTo>
                  <a:lnTo>
                    <a:pt x="445452" y="102552"/>
                  </a:lnTo>
                  <a:lnTo>
                    <a:pt x="459422" y="128270"/>
                  </a:lnTo>
                  <a:lnTo>
                    <a:pt x="468312" y="156527"/>
                  </a:lnTo>
                  <a:lnTo>
                    <a:pt x="471487" y="186689"/>
                  </a:lnTo>
                  <a:lnTo>
                    <a:pt x="468312" y="217170"/>
                  </a:lnTo>
                  <a:lnTo>
                    <a:pt x="459422" y="245427"/>
                  </a:lnTo>
                  <a:lnTo>
                    <a:pt x="445452" y="270827"/>
                  </a:lnTo>
                  <a:lnTo>
                    <a:pt x="427037" y="293370"/>
                  </a:lnTo>
                  <a:lnTo>
                    <a:pt x="453389" y="319722"/>
                  </a:lnTo>
                  <a:lnTo>
                    <a:pt x="476885" y="291782"/>
                  </a:lnTo>
                  <a:lnTo>
                    <a:pt x="494347" y="260032"/>
                  </a:lnTo>
                  <a:lnTo>
                    <a:pt x="505460" y="224472"/>
                  </a:lnTo>
                  <a:lnTo>
                    <a:pt x="509270" y="186689"/>
                  </a:lnTo>
                  <a:lnTo>
                    <a:pt x="505460" y="148907"/>
                  </a:lnTo>
                  <a:lnTo>
                    <a:pt x="494347" y="113664"/>
                  </a:lnTo>
                  <a:lnTo>
                    <a:pt x="476885" y="81597"/>
                  </a:lnTo>
                  <a:lnTo>
                    <a:pt x="453389" y="53657"/>
                  </a:lnTo>
                  <a:close/>
                </a:path>
                <a:path w="3957320" h="3283585">
                  <a:moveTo>
                    <a:pt x="240347" y="106680"/>
                  </a:moveTo>
                  <a:lnTo>
                    <a:pt x="226695" y="123507"/>
                  </a:lnTo>
                  <a:lnTo>
                    <a:pt x="216217" y="142875"/>
                  </a:lnTo>
                  <a:lnTo>
                    <a:pt x="209550" y="163830"/>
                  </a:lnTo>
                  <a:lnTo>
                    <a:pt x="207327" y="186689"/>
                  </a:lnTo>
                  <a:lnTo>
                    <a:pt x="209550" y="209550"/>
                  </a:lnTo>
                  <a:lnTo>
                    <a:pt x="216217" y="230822"/>
                  </a:lnTo>
                  <a:lnTo>
                    <a:pt x="226695" y="249872"/>
                  </a:lnTo>
                  <a:lnTo>
                    <a:pt x="240347" y="267017"/>
                  </a:lnTo>
                  <a:lnTo>
                    <a:pt x="266700" y="240347"/>
                  </a:lnTo>
                  <a:lnTo>
                    <a:pt x="257810" y="228917"/>
                  </a:lnTo>
                  <a:lnTo>
                    <a:pt x="251142" y="216217"/>
                  </a:lnTo>
                  <a:lnTo>
                    <a:pt x="246697" y="201930"/>
                  </a:lnTo>
                  <a:lnTo>
                    <a:pt x="245110" y="186689"/>
                  </a:lnTo>
                  <a:lnTo>
                    <a:pt x="246697" y="171450"/>
                  </a:lnTo>
                  <a:lnTo>
                    <a:pt x="251142" y="157480"/>
                  </a:lnTo>
                  <a:lnTo>
                    <a:pt x="257810" y="144462"/>
                  </a:lnTo>
                  <a:lnTo>
                    <a:pt x="266700" y="133032"/>
                  </a:lnTo>
                  <a:lnTo>
                    <a:pt x="240347" y="106680"/>
                  </a:lnTo>
                  <a:close/>
                </a:path>
                <a:path w="3957320" h="3283585">
                  <a:moveTo>
                    <a:pt x="400685" y="106680"/>
                  </a:moveTo>
                  <a:lnTo>
                    <a:pt x="374332" y="133032"/>
                  </a:lnTo>
                  <a:lnTo>
                    <a:pt x="383222" y="143827"/>
                  </a:lnTo>
                  <a:lnTo>
                    <a:pt x="390207" y="156527"/>
                  </a:lnTo>
                  <a:lnTo>
                    <a:pt x="394335" y="171132"/>
                  </a:lnTo>
                  <a:lnTo>
                    <a:pt x="395922" y="186689"/>
                  </a:lnTo>
                  <a:lnTo>
                    <a:pt x="394335" y="202247"/>
                  </a:lnTo>
                  <a:lnTo>
                    <a:pt x="390207" y="216535"/>
                  </a:lnTo>
                  <a:lnTo>
                    <a:pt x="383222" y="229235"/>
                  </a:lnTo>
                  <a:lnTo>
                    <a:pt x="374332" y="240347"/>
                  </a:lnTo>
                  <a:lnTo>
                    <a:pt x="400685" y="267017"/>
                  </a:lnTo>
                  <a:lnTo>
                    <a:pt x="414654" y="249872"/>
                  </a:lnTo>
                  <a:lnTo>
                    <a:pt x="425132" y="230822"/>
                  </a:lnTo>
                  <a:lnTo>
                    <a:pt x="431482" y="209550"/>
                  </a:lnTo>
                  <a:lnTo>
                    <a:pt x="433704" y="186689"/>
                  </a:lnTo>
                  <a:lnTo>
                    <a:pt x="431482" y="163830"/>
                  </a:lnTo>
                  <a:lnTo>
                    <a:pt x="425132" y="142875"/>
                  </a:lnTo>
                  <a:lnTo>
                    <a:pt x="414654" y="123507"/>
                  </a:lnTo>
                  <a:lnTo>
                    <a:pt x="400685" y="106680"/>
                  </a:lnTo>
                  <a:close/>
                </a:path>
                <a:path w="3957320" h="3283585">
                  <a:moveTo>
                    <a:pt x="2693670" y="202247"/>
                  </a:moveTo>
                  <a:lnTo>
                    <a:pt x="2640329" y="202247"/>
                  </a:lnTo>
                  <a:lnTo>
                    <a:pt x="2640647" y="215264"/>
                  </a:lnTo>
                  <a:lnTo>
                    <a:pt x="2640647" y="229235"/>
                  </a:lnTo>
                  <a:lnTo>
                    <a:pt x="2693670" y="202247"/>
                  </a:lnTo>
                  <a:close/>
                </a:path>
                <a:path w="3957320" h="3283585">
                  <a:moveTo>
                    <a:pt x="2640012" y="153035"/>
                  </a:moveTo>
                  <a:lnTo>
                    <a:pt x="2640329" y="180022"/>
                  </a:lnTo>
                  <a:lnTo>
                    <a:pt x="668972" y="193039"/>
                  </a:lnTo>
                  <a:lnTo>
                    <a:pt x="669289" y="215264"/>
                  </a:lnTo>
                  <a:lnTo>
                    <a:pt x="2693670" y="202247"/>
                  </a:lnTo>
                  <a:lnTo>
                    <a:pt x="2716529" y="190500"/>
                  </a:lnTo>
                  <a:lnTo>
                    <a:pt x="2640012" y="153035"/>
                  </a:lnTo>
                  <a:close/>
                </a:path>
                <a:path w="3957320" h="3283585">
                  <a:moveTo>
                    <a:pt x="778192" y="513080"/>
                  </a:moveTo>
                  <a:lnTo>
                    <a:pt x="701992" y="551180"/>
                  </a:lnTo>
                  <a:lnTo>
                    <a:pt x="778192" y="589280"/>
                  </a:lnTo>
                  <a:lnTo>
                    <a:pt x="778192" y="562610"/>
                  </a:lnTo>
                  <a:lnTo>
                    <a:pt x="2768282" y="562610"/>
                  </a:lnTo>
                  <a:lnTo>
                    <a:pt x="2768282" y="540385"/>
                  </a:lnTo>
                  <a:lnTo>
                    <a:pt x="778192" y="540385"/>
                  </a:lnTo>
                  <a:lnTo>
                    <a:pt x="778192" y="513080"/>
                  </a:lnTo>
                  <a:close/>
                </a:path>
                <a:path w="3957320" h="3283585">
                  <a:moveTo>
                    <a:pt x="1926272" y="3136900"/>
                  </a:moveTo>
                  <a:lnTo>
                    <a:pt x="1850072" y="3175000"/>
                  </a:lnTo>
                  <a:lnTo>
                    <a:pt x="1926272" y="3213100"/>
                  </a:lnTo>
                  <a:lnTo>
                    <a:pt x="1926272" y="3186112"/>
                  </a:lnTo>
                  <a:lnTo>
                    <a:pt x="2959417" y="3186112"/>
                  </a:lnTo>
                  <a:lnTo>
                    <a:pt x="2959417" y="3163887"/>
                  </a:lnTo>
                  <a:lnTo>
                    <a:pt x="1926272" y="3163887"/>
                  </a:lnTo>
                  <a:lnTo>
                    <a:pt x="1926272" y="3136900"/>
                  </a:lnTo>
                  <a:close/>
                </a:path>
                <a:path w="3957320" h="3283585">
                  <a:moveTo>
                    <a:pt x="3457575" y="2755582"/>
                  </a:moveTo>
                  <a:lnTo>
                    <a:pt x="3365817" y="2779077"/>
                  </a:lnTo>
                  <a:lnTo>
                    <a:pt x="3326447" y="2806382"/>
                  </a:lnTo>
                  <a:lnTo>
                    <a:pt x="3294697" y="2841942"/>
                  </a:lnTo>
                  <a:lnTo>
                    <a:pt x="3271520" y="2883852"/>
                  </a:lnTo>
                  <a:lnTo>
                    <a:pt x="3258502" y="2931160"/>
                  </a:lnTo>
                  <a:lnTo>
                    <a:pt x="3219450" y="2936875"/>
                  </a:lnTo>
                  <a:lnTo>
                    <a:pt x="3182937" y="2950845"/>
                  </a:lnTo>
                  <a:lnTo>
                    <a:pt x="3150870" y="2972435"/>
                  </a:lnTo>
                  <a:lnTo>
                    <a:pt x="3123882" y="3000692"/>
                  </a:lnTo>
                  <a:lnTo>
                    <a:pt x="3101340" y="3042920"/>
                  </a:lnTo>
                  <a:lnTo>
                    <a:pt x="3090934" y="3088640"/>
                  </a:lnTo>
                  <a:lnTo>
                    <a:pt x="3090926" y="3091180"/>
                  </a:lnTo>
                  <a:lnTo>
                    <a:pt x="3092132" y="3132772"/>
                  </a:lnTo>
                  <a:lnTo>
                    <a:pt x="3092132" y="3135947"/>
                  </a:lnTo>
                  <a:lnTo>
                    <a:pt x="3105784" y="3181985"/>
                  </a:lnTo>
                  <a:lnTo>
                    <a:pt x="3131502" y="3221672"/>
                  </a:lnTo>
                  <a:lnTo>
                    <a:pt x="3166109" y="3252787"/>
                  </a:lnTo>
                  <a:lnTo>
                    <a:pt x="3207384" y="3273742"/>
                  </a:lnTo>
                  <a:lnTo>
                    <a:pt x="3253740" y="3282950"/>
                  </a:lnTo>
                  <a:lnTo>
                    <a:pt x="3714115" y="3283585"/>
                  </a:lnTo>
                  <a:lnTo>
                    <a:pt x="3813809" y="3283585"/>
                  </a:lnTo>
                  <a:lnTo>
                    <a:pt x="3860165" y="3275012"/>
                  </a:lnTo>
                  <a:lnTo>
                    <a:pt x="3878570" y="3264852"/>
                  </a:lnTo>
                  <a:lnTo>
                    <a:pt x="3714115" y="3264852"/>
                  </a:lnTo>
                  <a:lnTo>
                    <a:pt x="3254692" y="3263900"/>
                  </a:lnTo>
                  <a:lnTo>
                    <a:pt x="3213734" y="3255645"/>
                  </a:lnTo>
                  <a:lnTo>
                    <a:pt x="3176904" y="3237230"/>
                  </a:lnTo>
                  <a:lnTo>
                    <a:pt x="3146107" y="3209607"/>
                  </a:lnTo>
                  <a:lnTo>
                    <a:pt x="3123882" y="3174365"/>
                  </a:lnTo>
                  <a:lnTo>
                    <a:pt x="3110865" y="3133407"/>
                  </a:lnTo>
                  <a:lnTo>
                    <a:pt x="3109277" y="3091180"/>
                  </a:lnTo>
                  <a:lnTo>
                    <a:pt x="3118802" y="3049905"/>
                  </a:lnTo>
                  <a:lnTo>
                    <a:pt x="3138804" y="3012122"/>
                  </a:lnTo>
                  <a:lnTo>
                    <a:pt x="3192145" y="2967672"/>
                  </a:lnTo>
                  <a:lnTo>
                    <a:pt x="3259454" y="2949892"/>
                  </a:lnTo>
                  <a:lnTo>
                    <a:pt x="3275647" y="2948940"/>
                  </a:lnTo>
                  <a:lnTo>
                    <a:pt x="3277552" y="2934017"/>
                  </a:lnTo>
                  <a:lnTo>
                    <a:pt x="3289300" y="2891155"/>
                  </a:lnTo>
                  <a:lnTo>
                    <a:pt x="3310254" y="2853055"/>
                  </a:lnTo>
                  <a:lnTo>
                    <a:pt x="3339147" y="2820670"/>
                  </a:lnTo>
                  <a:lnTo>
                    <a:pt x="3374707" y="2795905"/>
                  </a:lnTo>
                  <a:lnTo>
                    <a:pt x="3415982" y="2779077"/>
                  </a:lnTo>
                  <a:lnTo>
                    <a:pt x="3457575" y="2774632"/>
                  </a:lnTo>
                  <a:lnTo>
                    <a:pt x="3538537" y="2774632"/>
                  </a:lnTo>
                  <a:lnTo>
                    <a:pt x="3507104" y="2761932"/>
                  </a:lnTo>
                  <a:lnTo>
                    <a:pt x="3457575" y="2755582"/>
                  </a:lnTo>
                  <a:close/>
                </a:path>
                <a:path w="3957320" h="3283585">
                  <a:moveTo>
                    <a:pt x="3938270" y="3068002"/>
                  </a:moveTo>
                  <a:lnTo>
                    <a:pt x="3938187" y="3144520"/>
                  </a:lnTo>
                  <a:lnTo>
                    <a:pt x="3926204" y="3190557"/>
                  </a:lnTo>
                  <a:lnTo>
                    <a:pt x="3899217" y="3228657"/>
                  </a:lnTo>
                  <a:lnTo>
                    <a:pt x="3860482" y="3254375"/>
                  </a:lnTo>
                  <a:lnTo>
                    <a:pt x="3813809" y="3264852"/>
                  </a:lnTo>
                  <a:lnTo>
                    <a:pt x="3878570" y="3264852"/>
                  </a:lnTo>
                  <a:lnTo>
                    <a:pt x="3899852" y="3253104"/>
                  </a:lnTo>
                  <a:lnTo>
                    <a:pt x="3930967" y="3220402"/>
                  </a:lnTo>
                  <a:lnTo>
                    <a:pt x="3950970" y="3179445"/>
                  </a:lnTo>
                  <a:lnTo>
                    <a:pt x="3957320" y="3133407"/>
                  </a:lnTo>
                  <a:lnTo>
                    <a:pt x="3957320" y="3132772"/>
                  </a:lnTo>
                  <a:lnTo>
                    <a:pt x="3946525" y="3081337"/>
                  </a:lnTo>
                  <a:lnTo>
                    <a:pt x="3938270" y="3068002"/>
                  </a:lnTo>
                  <a:close/>
                </a:path>
                <a:path w="3957320" h="3283585">
                  <a:moveTo>
                    <a:pt x="3426459" y="3080067"/>
                  </a:moveTo>
                  <a:lnTo>
                    <a:pt x="3382009" y="3080067"/>
                  </a:lnTo>
                  <a:lnTo>
                    <a:pt x="3396932" y="3126422"/>
                  </a:lnTo>
                  <a:lnTo>
                    <a:pt x="3426777" y="3162300"/>
                  </a:lnTo>
                  <a:lnTo>
                    <a:pt x="3468370" y="3184525"/>
                  </a:lnTo>
                  <a:lnTo>
                    <a:pt x="3516947" y="3189287"/>
                  </a:lnTo>
                  <a:lnTo>
                    <a:pt x="3548697" y="3181667"/>
                  </a:lnTo>
                  <a:lnTo>
                    <a:pt x="3569334" y="3170555"/>
                  </a:lnTo>
                  <a:lnTo>
                    <a:pt x="3504565" y="3170555"/>
                  </a:lnTo>
                  <a:lnTo>
                    <a:pt x="3467734" y="3163887"/>
                  </a:lnTo>
                  <a:lnTo>
                    <a:pt x="3436620" y="3145472"/>
                  </a:lnTo>
                  <a:lnTo>
                    <a:pt x="3413759" y="3117215"/>
                  </a:lnTo>
                  <a:lnTo>
                    <a:pt x="3402012" y="3081972"/>
                  </a:lnTo>
                  <a:lnTo>
                    <a:pt x="3428364" y="3081972"/>
                  </a:lnTo>
                  <a:lnTo>
                    <a:pt x="3426459" y="3080067"/>
                  </a:lnTo>
                  <a:close/>
                </a:path>
                <a:path w="3957320" h="3283585">
                  <a:moveTo>
                    <a:pt x="3599815" y="3109277"/>
                  </a:moveTo>
                  <a:lnTo>
                    <a:pt x="3583622" y="3134360"/>
                  </a:lnTo>
                  <a:lnTo>
                    <a:pt x="3561397" y="3153727"/>
                  </a:lnTo>
                  <a:lnTo>
                    <a:pt x="3534727" y="3166110"/>
                  </a:lnTo>
                  <a:lnTo>
                    <a:pt x="3504565" y="3170555"/>
                  </a:lnTo>
                  <a:lnTo>
                    <a:pt x="3569334" y="3170555"/>
                  </a:lnTo>
                  <a:lnTo>
                    <a:pt x="3576637" y="3166427"/>
                  </a:lnTo>
                  <a:lnTo>
                    <a:pt x="3599815" y="3144520"/>
                  </a:lnTo>
                  <a:lnTo>
                    <a:pt x="3616959" y="3116897"/>
                  </a:lnTo>
                  <a:lnTo>
                    <a:pt x="3599815" y="3109277"/>
                  </a:lnTo>
                  <a:close/>
                </a:path>
                <a:path w="3957320" h="3283585">
                  <a:moveTo>
                    <a:pt x="3740384" y="2865120"/>
                  </a:moveTo>
                  <a:lnTo>
                    <a:pt x="3628072" y="2865120"/>
                  </a:lnTo>
                  <a:lnTo>
                    <a:pt x="3690620" y="2865437"/>
                  </a:lnTo>
                  <a:lnTo>
                    <a:pt x="3748087" y="2890520"/>
                  </a:lnTo>
                  <a:lnTo>
                    <a:pt x="3789679" y="2935605"/>
                  </a:lnTo>
                  <a:lnTo>
                    <a:pt x="3810952" y="2993390"/>
                  </a:lnTo>
                  <a:lnTo>
                    <a:pt x="3812857" y="3006407"/>
                  </a:lnTo>
                  <a:lnTo>
                    <a:pt x="3826192" y="3008312"/>
                  </a:lnTo>
                  <a:lnTo>
                    <a:pt x="3872865" y="3024505"/>
                  </a:lnTo>
                  <a:lnTo>
                    <a:pt x="3908742" y="3054985"/>
                  </a:lnTo>
                  <a:lnTo>
                    <a:pt x="3931602" y="3096260"/>
                  </a:lnTo>
                  <a:lnTo>
                    <a:pt x="3938270" y="3144202"/>
                  </a:lnTo>
                  <a:lnTo>
                    <a:pt x="3938270" y="3068002"/>
                  </a:lnTo>
                  <a:lnTo>
                    <a:pt x="3919854" y="3038475"/>
                  </a:lnTo>
                  <a:lnTo>
                    <a:pt x="3880167" y="3006725"/>
                  </a:lnTo>
                  <a:lnTo>
                    <a:pt x="3830954" y="2990532"/>
                  </a:lnTo>
                  <a:lnTo>
                    <a:pt x="3822065" y="2956877"/>
                  </a:lnTo>
                  <a:lnTo>
                    <a:pt x="3786187" y="2898457"/>
                  </a:lnTo>
                  <a:lnTo>
                    <a:pt x="3740384" y="2865120"/>
                  </a:lnTo>
                  <a:close/>
                </a:path>
                <a:path w="3957320" h="3283585">
                  <a:moveTo>
                    <a:pt x="3428364" y="3081972"/>
                  </a:moveTo>
                  <a:lnTo>
                    <a:pt x="3402012" y="3081972"/>
                  </a:lnTo>
                  <a:lnTo>
                    <a:pt x="3422650" y="3102610"/>
                  </a:lnTo>
                  <a:lnTo>
                    <a:pt x="3435984" y="3089592"/>
                  </a:lnTo>
                  <a:lnTo>
                    <a:pt x="3428364" y="3081972"/>
                  </a:lnTo>
                  <a:close/>
                </a:path>
                <a:path w="3957320" h="3283585">
                  <a:moveTo>
                    <a:pt x="3391534" y="3044190"/>
                  </a:moveTo>
                  <a:lnTo>
                    <a:pt x="3347084" y="3088640"/>
                  </a:lnTo>
                  <a:lnTo>
                    <a:pt x="3360420" y="3101657"/>
                  </a:lnTo>
                  <a:lnTo>
                    <a:pt x="3382009" y="3080067"/>
                  </a:lnTo>
                  <a:lnTo>
                    <a:pt x="3426459" y="3080067"/>
                  </a:lnTo>
                  <a:lnTo>
                    <a:pt x="3391534" y="3044190"/>
                  </a:lnTo>
                  <a:close/>
                </a:path>
                <a:path w="3957320" h="3283585">
                  <a:moveTo>
                    <a:pt x="3585845" y="3030220"/>
                  </a:moveTo>
                  <a:lnTo>
                    <a:pt x="3572509" y="3043237"/>
                  </a:lnTo>
                  <a:lnTo>
                    <a:pt x="3616959" y="3087687"/>
                  </a:lnTo>
                  <a:lnTo>
                    <a:pt x="3650932" y="3053715"/>
                  </a:lnTo>
                  <a:lnTo>
                    <a:pt x="3626167" y="3053715"/>
                  </a:lnTo>
                  <a:lnTo>
                    <a:pt x="3625532" y="3050857"/>
                  </a:lnTo>
                  <a:lnTo>
                    <a:pt x="3606482" y="3050857"/>
                  </a:lnTo>
                  <a:lnTo>
                    <a:pt x="3585845" y="3030220"/>
                  </a:lnTo>
                  <a:close/>
                </a:path>
                <a:path w="3957320" h="3283585">
                  <a:moveTo>
                    <a:pt x="3648075" y="3030220"/>
                  </a:moveTo>
                  <a:lnTo>
                    <a:pt x="3626167" y="3053715"/>
                  </a:lnTo>
                  <a:lnTo>
                    <a:pt x="3650932" y="3053715"/>
                  </a:lnTo>
                  <a:lnTo>
                    <a:pt x="3661092" y="3043237"/>
                  </a:lnTo>
                  <a:lnTo>
                    <a:pt x="3648075" y="3030220"/>
                  </a:lnTo>
                  <a:close/>
                </a:path>
                <a:path w="3957320" h="3283585">
                  <a:moveTo>
                    <a:pt x="3563937" y="2961957"/>
                  </a:moveTo>
                  <a:lnTo>
                    <a:pt x="3504882" y="2961957"/>
                  </a:lnTo>
                  <a:lnTo>
                    <a:pt x="3545204" y="2970530"/>
                  </a:lnTo>
                  <a:lnTo>
                    <a:pt x="3586162" y="3002597"/>
                  </a:lnTo>
                  <a:lnTo>
                    <a:pt x="3606482" y="3050857"/>
                  </a:lnTo>
                  <a:lnTo>
                    <a:pt x="3625532" y="3050857"/>
                  </a:lnTo>
                  <a:lnTo>
                    <a:pt x="3611562" y="3007360"/>
                  </a:lnTo>
                  <a:lnTo>
                    <a:pt x="3581082" y="2971482"/>
                  </a:lnTo>
                  <a:lnTo>
                    <a:pt x="3563937" y="2961957"/>
                  </a:lnTo>
                  <a:close/>
                </a:path>
                <a:path w="3957320" h="3283585">
                  <a:moveTo>
                    <a:pt x="3491547" y="2944177"/>
                  </a:moveTo>
                  <a:lnTo>
                    <a:pt x="3431540" y="2967037"/>
                  </a:lnTo>
                  <a:lnTo>
                    <a:pt x="3391534" y="3016885"/>
                  </a:lnTo>
                  <a:lnTo>
                    <a:pt x="3408362" y="3024505"/>
                  </a:lnTo>
                  <a:lnTo>
                    <a:pt x="3431857" y="2990532"/>
                  </a:lnTo>
                  <a:lnTo>
                    <a:pt x="3465512" y="2969260"/>
                  </a:lnTo>
                  <a:lnTo>
                    <a:pt x="3504882" y="2961957"/>
                  </a:lnTo>
                  <a:lnTo>
                    <a:pt x="3563937" y="2961957"/>
                  </a:lnTo>
                  <a:lnTo>
                    <a:pt x="3539807" y="2949257"/>
                  </a:lnTo>
                  <a:lnTo>
                    <a:pt x="3491547" y="2944177"/>
                  </a:lnTo>
                  <a:close/>
                </a:path>
                <a:path w="3957320" h="3283585">
                  <a:moveTo>
                    <a:pt x="3538537" y="2774632"/>
                  </a:moveTo>
                  <a:lnTo>
                    <a:pt x="3457575" y="2774632"/>
                  </a:lnTo>
                  <a:lnTo>
                    <a:pt x="3502342" y="2780347"/>
                  </a:lnTo>
                  <a:lnTo>
                    <a:pt x="3543934" y="2796540"/>
                  </a:lnTo>
                  <a:lnTo>
                    <a:pt x="3580447" y="2822575"/>
                  </a:lnTo>
                  <a:lnTo>
                    <a:pt x="3609340" y="2857500"/>
                  </a:lnTo>
                  <a:lnTo>
                    <a:pt x="3616007" y="2867977"/>
                  </a:lnTo>
                  <a:lnTo>
                    <a:pt x="3628072" y="2865120"/>
                  </a:lnTo>
                  <a:lnTo>
                    <a:pt x="3740384" y="2865120"/>
                  </a:lnTo>
                  <a:lnTo>
                    <a:pt x="3736022" y="2861945"/>
                  </a:lnTo>
                  <a:lnTo>
                    <a:pt x="3695700" y="2847340"/>
                  </a:lnTo>
                  <a:lnTo>
                    <a:pt x="3692525" y="2847022"/>
                  </a:lnTo>
                  <a:lnTo>
                    <a:pt x="3625215" y="2847022"/>
                  </a:lnTo>
                  <a:lnTo>
                    <a:pt x="3592829" y="2808922"/>
                  </a:lnTo>
                  <a:lnTo>
                    <a:pt x="3552825" y="2780347"/>
                  </a:lnTo>
                  <a:lnTo>
                    <a:pt x="3538537" y="2774632"/>
                  </a:lnTo>
                  <a:close/>
                </a:path>
                <a:path w="3957320" h="3283585">
                  <a:moveTo>
                    <a:pt x="1814512" y="2813367"/>
                  </a:moveTo>
                  <a:lnTo>
                    <a:pt x="1814512" y="2835592"/>
                  </a:lnTo>
                  <a:lnTo>
                    <a:pt x="3178809" y="2838767"/>
                  </a:lnTo>
                  <a:lnTo>
                    <a:pt x="3178809" y="2865755"/>
                  </a:lnTo>
                  <a:lnTo>
                    <a:pt x="3233102" y="2838767"/>
                  </a:lnTo>
                  <a:lnTo>
                    <a:pt x="3191827" y="2838767"/>
                  </a:lnTo>
                  <a:lnTo>
                    <a:pt x="3191827" y="2816542"/>
                  </a:lnTo>
                  <a:lnTo>
                    <a:pt x="3179127" y="2816542"/>
                  </a:lnTo>
                  <a:lnTo>
                    <a:pt x="1814512" y="2813367"/>
                  </a:lnTo>
                  <a:close/>
                </a:path>
                <a:path w="3957320" h="3283585">
                  <a:moveTo>
                    <a:pt x="3660775" y="2843847"/>
                  </a:moveTo>
                  <a:lnTo>
                    <a:pt x="3625215" y="2847022"/>
                  </a:lnTo>
                  <a:lnTo>
                    <a:pt x="3692525" y="2847022"/>
                  </a:lnTo>
                  <a:lnTo>
                    <a:pt x="3660775" y="2843847"/>
                  </a:lnTo>
                  <a:close/>
                </a:path>
                <a:path w="3957320" h="3283585">
                  <a:moveTo>
                    <a:pt x="3191827" y="2795905"/>
                  </a:moveTo>
                  <a:lnTo>
                    <a:pt x="3191827" y="2838767"/>
                  </a:lnTo>
                  <a:lnTo>
                    <a:pt x="3233102" y="2838767"/>
                  </a:lnTo>
                  <a:lnTo>
                    <a:pt x="3255327" y="2827972"/>
                  </a:lnTo>
                  <a:lnTo>
                    <a:pt x="3191827" y="2795905"/>
                  </a:lnTo>
                  <a:close/>
                </a:path>
                <a:path w="3957320" h="3283585">
                  <a:moveTo>
                    <a:pt x="3179127" y="2789555"/>
                  </a:moveTo>
                  <a:lnTo>
                    <a:pt x="3179127" y="2816542"/>
                  </a:lnTo>
                  <a:lnTo>
                    <a:pt x="3191827" y="2816542"/>
                  </a:lnTo>
                  <a:lnTo>
                    <a:pt x="3191827" y="2795905"/>
                  </a:lnTo>
                  <a:lnTo>
                    <a:pt x="3179127" y="2789555"/>
                  </a:lnTo>
                  <a:close/>
                </a:path>
                <a:path w="3957320" h="3283585">
                  <a:moveTo>
                    <a:pt x="3216275" y="42862"/>
                  </a:moveTo>
                  <a:lnTo>
                    <a:pt x="3124517" y="66357"/>
                  </a:lnTo>
                  <a:lnTo>
                    <a:pt x="3085147" y="93662"/>
                  </a:lnTo>
                  <a:lnTo>
                    <a:pt x="3053397" y="129222"/>
                  </a:lnTo>
                  <a:lnTo>
                    <a:pt x="3030220" y="171132"/>
                  </a:lnTo>
                  <a:lnTo>
                    <a:pt x="3017202" y="218439"/>
                  </a:lnTo>
                  <a:lnTo>
                    <a:pt x="2978150" y="224155"/>
                  </a:lnTo>
                  <a:lnTo>
                    <a:pt x="2941637" y="238125"/>
                  </a:lnTo>
                  <a:lnTo>
                    <a:pt x="2909570" y="259714"/>
                  </a:lnTo>
                  <a:lnTo>
                    <a:pt x="2882582" y="287972"/>
                  </a:lnTo>
                  <a:lnTo>
                    <a:pt x="2860040" y="330200"/>
                  </a:lnTo>
                  <a:lnTo>
                    <a:pt x="2849634" y="375920"/>
                  </a:lnTo>
                  <a:lnTo>
                    <a:pt x="2849626" y="378460"/>
                  </a:lnTo>
                  <a:lnTo>
                    <a:pt x="2850832" y="420052"/>
                  </a:lnTo>
                  <a:lnTo>
                    <a:pt x="2850832" y="423227"/>
                  </a:lnTo>
                  <a:lnTo>
                    <a:pt x="2864484" y="469264"/>
                  </a:lnTo>
                  <a:lnTo>
                    <a:pt x="2890202" y="508952"/>
                  </a:lnTo>
                  <a:lnTo>
                    <a:pt x="2924809" y="540067"/>
                  </a:lnTo>
                  <a:lnTo>
                    <a:pt x="2966084" y="561022"/>
                  </a:lnTo>
                  <a:lnTo>
                    <a:pt x="3012440" y="570230"/>
                  </a:lnTo>
                  <a:lnTo>
                    <a:pt x="3472815" y="570864"/>
                  </a:lnTo>
                  <a:lnTo>
                    <a:pt x="3572509" y="570864"/>
                  </a:lnTo>
                  <a:lnTo>
                    <a:pt x="3618865" y="562292"/>
                  </a:lnTo>
                  <a:lnTo>
                    <a:pt x="3637270" y="552132"/>
                  </a:lnTo>
                  <a:lnTo>
                    <a:pt x="3472815" y="552132"/>
                  </a:lnTo>
                  <a:lnTo>
                    <a:pt x="3013392" y="551180"/>
                  </a:lnTo>
                  <a:lnTo>
                    <a:pt x="2972434" y="542925"/>
                  </a:lnTo>
                  <a:lnTo>
                    <a:pt x="2935604" y="524510"/>
                  </a:lnTo>
                  <a:lnTo>
                    <a:pt x="2904807" y="496887"/>
                  </a:lnTo>
                  <a:lnTo>
                    <a:pt x="2882582" y="461645"/>
                  </a:lnTo>
                  <a:lnTo>
                    <a:pt x="2869565" y="420687"/>
                  </a:lnTo>
                  <a:lnTo>
                    <a:pt x="2867977" y="378460"/>
                  </a:lnTo>
                  <a:lnTo>
                    <a:pt x="2877502" y="337185"/>
                  </a:lnTo>
                  <a:lnTo>
                    <a:pt x="2897504" y="299402"/>
                  </a:lnTo>
                  <a:lnTo>
                    <a:pt x="2950845" y="254952"/>
                  </a:lnTo>
                  <a:lnTo>
                    <a:pt x="3018154" y="237172"/>
                  </a:lnTo>
                  <a:lnTo>
                    <a:pt x="3034347" y="236220"/>
                  </a:lnTo>
                  <a:lnTo>
                    <a:pt x="3036252" y="221297"/>
                  </a:lnTo>
                  <a:lnTo>
                    <a:pt x="3048000" y="178435"/>
                  </a:lnTo>
                  <a:lnTo>
                    <a:pt x="3068954" y="140335"/>
                  </a:lnTo>
                  <a:lnTo>
                    <a:pt x="3097847" y="107950"/>
                  </a:lnTo>
                  <a:lnTo>
                    <a:pt x="3133407" y="83185"/>
                  </a:lnTo>
                  <a:lnTo>
                    <a:pt x="3174682" y="66357"/>
                  </a:lnTo>
                  <a:lnTo>
                    <a:pt x="3216275" y="61912"/>
                  </a:lnTo>
                  <a:lnTo>
                    <a:pt x="3297237" y="61912"/>
                  </a:lnTo>
                  <a:lnTo>
                    <a:pt x="3265804" y="49212"/>
                  </a:lnTo>
                  <a:lnTo>
                    <a:pt x="3216275" y="42862"/>
                  </a:lnTo>
                  <a:close/>
                </a:path>
                <a:path w="3957320" h="3283585">
                  <a:moveTo>
                    <a:pt x="3696970" y="355282"/>
                  </a:moveTo>
                  <a:lnTo>
                    <a:pt x="3696887" y="431800"/>
                  </a:lnTo>
                  <a:lnTo>
                    <a:pt x="3684904" y="477837"/>
                  </a:lnTo>
                  <a:lnTo>
                    <a:pt x="3657917" y="515937"/>
                  </a:lnTo>
                  <a:lnTo>
                    <a:pt x="3619182" y="541655"/>
                  </a:lnTo>
                  <a:lnTo>
                    <a:pt x="3572509" y="552132"/>
                  </a:lnTo>
                  <a:lnTo>
                    <a:pt x="3637270" y="552132"/>
                  </a:lnTo>
                  <a:lnTo>
                    <a:pt x="3658552" y="540385"/>
                  </a:lnTo>
                  <a:lnTo>
                    <a:pt x="3689667" y="507682"/>
                  </a:lnTo>
                  <a:lnTo>
                    <a:pt x="3709670" y="466725"/>
                  </a:lnTo>
                  <a:lnTo>
                    <a:pt x="3716020" y="420687"/>
                  </a:lnTo>
                  <a:lnTo>
                    <a:pt x="3716020" y="420052"/>
                  </a:lnTo>
                  <a:lnTo>
                    <a:pt x="3705225" y="368617"/>
                  </a:lnTo>
                  <a:lnTo>
                    <a:pt x="3696970" y="355282"/>
                  </a:lnTo>
                  <a:close/>
                </a:path>
                <a:path w="3957320" h="3283585">
                  <a:moveTo>
                    <a:pt x="3185159" y="367347"/>
                  </a:moveTo>
                  <a:lnTo>
                    <a:pt x="3140709" y="367347"/>
                  </a:lnTo>
                  <a:lnTo>
                    <a:pt x="3155632" y="413702"/>
                  </a:lnTo>
                  <a:lnTo>
                    <a:pt x="3185477" y="449580"/>
                  </a:lnTo>
                  <a:lnTo>
                    <a:pt x="3227070" y="471805"/>
                  </a:lnTo>
                  <a:lnTo>
                    <a:pt x="3275647" y="476567"/>
                  </a:lnTo>
                  <a:lnTo>
                    <a:pt x="3307397" y="468947"/>
                  </a:lnTo>
                  <a:lnTo>
                    <a:pt x="3328034" y="457835"/>
                  </a:lnTo>
                  <a:lnTo>
                    <a:pt x="3263265" y="457835"/>
                  </a:lnTo>
                  <a:lnTo>
                    <a:pt x="3226434" y="451167"/>
                  </a:lnTo>
                  <a:lnTo>
                    <a:pt x="3195320" y="432752"/>
                  </a:lnTo>
                  <a:lnTo>
                    <a:pt x="3172459" y="404495"/>
                  </a:lnTo>
                  <a:lnTo>
                    <a:pt x="3160712" y="369252"/>
                  </a:lnTo>
                  <a:lnTo>
                    <a:pt x="3187064" y="369252"/>
                  </a:lnTo>
                  <a:lnTo>
                    <a:pt x="3185159" y="367347"/>
                  </a:lnTo>
                  <a:close/>
                </a:path>
                <a:path w="3957320" h="3283585">
                  <a:moveTo>
                    <a:pt x="3358515" y="396557"/>
                  </a:moveTo>
                  <a:lnTo>
                    <a:pt x="3342322" y="421639"/>
                  </a:lnTo>
                  <a:lnTo>
                    <a:pt x="3320097" y="441007"/>
                  </a:lnTo>
                  <a:lnTo>
                    <a:pt x="3293427" y="453389"/>
                  </a:lnTo>
                  <a:lnTo>
                    <a:pt x="3263265" y="457835"/>
                  </a:lnTo>
                  <a:lnTo>
                    <a:pt x="3328034" y="457835"/>
                  </a:lnTo>
                  <a:lnTo>
                    <a:pt x="3335337" y="453707"/>
                  </a:lnTo>
                  <a:lnTo>
                    <a:pt x="3358515" y="431800"/>
                  </a:lnTo>
                  <a:lnTo>
                    <a:pt x="3375659" y="404177"/>
                  </a:lnTo>
                  <a:lnTo>
                    <a:pt x="3358515" y="396557"/>
                  </a:lnTo>
                  <a:close/>
                </a:path>
                <a:path w="3957320" h="3283585">
                  <a:moveTo>
                    <a:pt x="3499084" y="152400"/>
                  </a:moveTo>
                  <a:lnTo>
                    <a:pt x="3386772" y="152400"/>
                  </a:lnTo>
                  <a:lnTo>
                    <a:pt x="3449320" y="152717"/>
                  </a:lnTo>
                  <a:lnTo>
                    <a:pt x="3506787" y="177800"/>
                  </a:lnTo>
                  <a:lnTo>
                    <a:pt x="3548379" y="222885"/>
                  </a:lnTo>
                  <a:lnTo>
                    <a:pt x="3569652" y="280670"/>
                  </a:lnTo>
                  <a:lnTo>
                    <a:pt x="3571557" y="293687"/>
                  </a:lnTo>
                  <a:lnTo>
                    <a:pt x="3584892" y="295592"/>
                  </a:lnTo>
                  <a:lnTo>
                    <a:pt x="3631565" y="311785"/>
                  </a:lnTo>
                  <a:lnTo>
                    <a:pt x="3667442" y="342264"/>
                  </a:lnTo>
                  <a:lnTo>
                    <a:pt x="3690302" y="383539"/>
                  </a:lnTo>
                  <a:lnTo>
                    <a:pt x="3696970" y="431482"/>
                  </a:lnTo>
                  <a:lnTo>
                    <a:pt x="3696970" y="355282"/>
                  </a:lnTo>
                  <a:lnTo>
                    <a:pt x="3678554" y="325755"/>
                  </a:lnTo>
                  <a:lnTo>
                    <a:pt x="3638867" y="294005"/>
                  </a:lnTo>
                  <a:lnTo>
                    <a:pt x="3589654" y="277812"/>
                  </a:lnTo>
                  <a:lnTo>
                    <a:pt x="3580765" y="244157"/>
                  </a:lnTo>
                  <a:lnTo>
                    <a:pt x="3544887" y="185737"/>
                  </a:lnTo>
                  <a:lnTo>
                    <a:pt x="3499084" y="152400"/>
                  </a:lnTo>
                  <a:close/>
                </a:path>
                <a:path w="3957320" h="3283585">
                  <a:moveTo>
                    <a:pt x="3187064" y="369252"/>
                  </a:moveTo>
                  <a:lnTo>
                    <a:pt x="3160712" y="369252"/>
                  </a:lnTo>
                  <a:lnTo>
                    <a:pt x="3181350" y="389889"/>
                  </a:lnTo>
                  <a:lnTo>
                    <a:pt x="3194684" y="376872"/>
                  </a:lnTo>
                  <a:lnTo>
                    <a:pt x="3187064" y="369252"/>
                  </a:lnTo>
                  <a:close/>
                </a:path>
                <a:path w="3957320" h="3283585">
                  <a:moveTo>
                    <a:pt x="3150234" y="331470"/>
                  </a:moveTo>
                  <a:lnTo>
                    <a:pt x="3105784" y="375920"/>
                  </a:lnTo>
                  <a:lnTo>
                    <a:pt x="3119120" y="388937"/>
                  </a:lnTo>
                  <a:lnTo>
                    <a:pt x="3140709" y="367347"/>
                  </a:lnTo>
                  <a:lnTo>
                    <a:pt x="3185159" y="367347"/>
                  </a:lnTo>
                  <a:lnTo>
                    <a:pt x="3150234" y="331470"/>
                  </a:lnTo>
                  <a:close/>
                </a:path>
                <a:path w="3957320" h="3283585">
                  <a:moveTo>
                    <a:pt x="3344545" y="317500"/>
                  </a:moveTo>
                  <a:lnTo>
                    <a:pt x="3331209" y="330517"/>
                  </a:lnTo>
                  <a:lnTo>
                    <a:pt x="3375659" y="374967"/>
                  </a:lnTo>
                  <a:lnTo>
                    <a:pt x="3409632" y="340995"/>
                  </a:lnTo>
                  <a:lnTo>
                    <a:pt x="3384867" y="340995"/>
                  </a:lnTo>
                  <a:lnTo>
                    <a:pt x="3384232" y="338137"/>
                  </a:lnTo>
                  <a:lnTo>
                    <a:pt x="3365182" y="338137"/>
                  </a:lnTo>
                  <a:lnTo>
                    <a:pt x="3344545" y="317500"/>
                  </a:lnTo>
                  <a:close/>
                </a:path>
                <a:path w="3957320" h="3283585">
                  <a:moveTo>
                    <a:pt x="3406775" y="317500"/>
                  </a:moveTo>
                  <a:lnTo>
                    <a:pt x="3384867" y="340995"/>
                  </a:lnTo>
                  <a:lnTo>
                    <a:pt x="3409632" y="340995"/>
                  </a:lnTo>
                  <a:lnTo>
                    <a:pt x="3419792" y="330517"/>
                  </a:lnTo>
                  <a:lnTo>
                    <a:pt x="3406775" y="317500"/>
                  </a:lnTo>
                  <a:close/>
                </a:path>
                <a:path w="3957320" h="3283585">
                  <a:moveTo>
                    <a:pt x="3322637" y="249237"/>
                  </a:moveTo>
                  <a:lnTo>
                    <a:pt x="3263582" y="249237"/>
                  </a:lnTo>
                  <a:lnTo>
                    <a:pt x="3303904" y="257810"/>
                  </a:lnTo>
                  <a:lnTo>
                    <a:pt x="3344862" y="289877"/>
                  </a:lnTo>
                  <a:lnTo>
                    <a:pt x="3365182" y="338137"/>
                  </a:lnTo>
                  <a:lnTo>
                    <a:pt x="3384232" y="338137"/>
                  </a:lnTo>
                  <a:lnTo>
                    <a:pt x="3370262" y="294639"/>
                  </a:lnTo>
                  <a:lnTo>
                    <a:pt x="3339782" y="258762"/>
                  </a:lnTo>
                  <a:lnTo>
                    <a:pt x="3322637" y="249237"/>
                  </a:lnTo>
                  <a:close/>
                </a:path>
                <a:path w="3957320" h="3283585">
                  <a:moveTo>
                    <a:pt x="3250247" y="231457"/>
                  </a:moveTo>
                  <a:lnTo>
                    <a:pt x="3190240" y="254317"/>
                  </a:lnTo>
                  <a:lnTo>
                    <a:pt x="3150234" y="304164"/>
                  </a:lnTo>
                  <a:lnTo>
                    <a:pt x="3167062" y="311785"/>
                  </a:lnTo>
                  <a:lnTo>
                    <a:pt x="3190557" y="277812"/>
                  </a:lnTo>
                  <a:lnTo>
                    <a:pt x="3224212" y="256539"/>
                  </a:lnTo>
                  <a:lnTo>
                    <a:pt x="3263582" y="249237"/>
                  </a:lnTo>
                  <a:lnTo>
                    <a:pt x="3322637" y="249237"/>
                  </a:lnTo>
                  <a:lnTo>
                    <a:pt x="3298507" y="236537"/>
                  </a:lnTo>
                  <a:lnTo>
                    <a:pt x="3250247" y="231457"/>
                  </a:lnTo>
                  <a:close/>
                </a:path>
                <a:path w="3957320" h="3283585">
                  <a:moveTo>
                    <a:pt x="3297237" y="61912"/>
                  </a:moveTo>
                  <a:lnTo>
                    <a:pt x="3216275" y="61912"/>
                  </a:lnTo>
                  <a:lnTo>
                    <a:pt x="3261042" y="67627"/>
                  </a:lnTo>
                  <a:lnTo>
                    <a:pt x="3302634" y="83820"/>
                  </a:lnTo>
                  <a:lnTo>
                    <a:pt x="3339147" y="109855"/>
                  </a:lnTo>
                  <a:lnTo>
                    <a:pt x="3368040" y="144780"/>
                  </a:lnTo>
                  <a:lnTo>
                    <a:pt x="3374707" y="155257"/>
                  </a:lnTo>
                  <a:lnTo>
                    <a:pt x="3386772" y="152400"/>
                  </a:lnTo>
                  <a:lnTo>
                    <a:pt x="3499084" y="152400"/>
                  </a:lnTo>
                  <a:lnTo>
                    <a:pt x="3494722" y="149225"/>
                  </a:lnTo>
                  <a:lnTo>
                    <a:pt x="3454400" y="134620"/>
                  </a:lnTo>
                  <a:lnTo>
                    <a:pt x="3451224" y="134302"/>
                  </a:lnTo>
                  <a:lnTo>
                    <a:pt x="3383915" y="134302"/>
                  </a:lnTo>
                  <a:lnTo>
                    <a:pt x="3351529" y="96202"/>
                  </a:lnTo>
                  <a:lnTo>
                    <a:pt x="3311525" y="67627"/>
                  </a:lnTo>
                  <a:lnTo>
                    <a:pt x="3297237" y="61912"/>
                  </a:lnTo>
                  <a:close/>
                </a:path>
                <a:path w="3957320" h="3283585">
                  <a:moveTo>
                    <a:pt x="3419475" y="131127"/>
                  </a:moveTo>
                  <a:lnTo>
                    <a:pt x="3383915" y="134302"/>
                  </a:lnTo>
                  <a:lnTo>
                    <a:pt x="3451224" y="134302"/>
                  </a:lnTo>
                  <a:lnTo>
                    <a:pt x="3419475" y="1311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6517" y="3590924"/>
              <a:ext cx="2154872" cy="146970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3615054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είναι</a:t>
            </a:r>
            <a:r>
              <a:rPr sz="1750" spc="125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η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επίθεση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55" dirty="0">
                <a:solidFill>
                  <a:srgbClr val="000000"/>
                </a:solidFill>
              </a:rPr>
              <a:t>ARP</a:t>
            </a:r>
            <a:r>
              <a:rPr sz="1750" spc="160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Spoofing;</a:t>
            </a:r>
            <a:endParaRPr sz="1750"/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06519" y="1357629"/>
            <a:ext cx="6362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Αιτήματα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3014" y="238029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45560" y="2199156"/>
            <a:ext cx="7785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Απαντήσεις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36419" y="2499677"/>
            <a:ext cx="400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55" dirty="0">
                <a:latin typeface="Calibri"/>
                <a:cs typeface="Calibri"/>
              </a:rPr>
              <a:t>Π</a:t>
            </a:r>
            <a:r>
              <a:rPr sz="1100" spc="135" dirty="0">
                <a:latin typeface="Calibri"/>
                <a:cs typeface="Calibri"/>
              </a:rPr>
              <a:t>ύ</a:t>
            </a:r>
            <a:r>
              <a:rPr sz="1100" spc="114" dirty="0">
                <a:latin typeface="Calibri"/>
                <a:cs typeface="Calibri"/>
              </a:rPr>
              <a:t>λ</a:t>
            </a:r>
            <a:r>
              <a:rPr sz="1100" spc="145" dirty="0">
                <a:latin typeface="Calibri"/>
                <a:cs typeface="Calibri"/>
              </a:rPr>
              <a:t>η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15362" y="2403157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6897" y="4156075"/>
            <a:ext cx="911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Επιτιθέμενος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55787" y="549814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56045" y="5173345"/>
            <a:ext cx="400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55" dirty="0">
                <a:latin typeface="Calibri"/>
                <a:cs typeface="Calibri"/>
              </a:rPr>
              <a:t>Π</a:t>
            </a:r>
            <a:r>
              <a:rPr sz="1100" spc="135" dirty="0">
                <a:latin typeface="Calibri"/>
                <a:cs typeface="Calibri"/>
              </a:rPr>
              <a:t>ύ</a:t>
            </a:r>
            <a:r>
              <a:rPr sz="1100" spc="114" dirty="0">
                <a:latin typeface="Calibri"/>
                <a:cs typeface="Calibri"/>
              </a:rPr>
              <a:t>λ</a:t>
            </a:r>
            <a:r>
              <a:rPr sz="1100" spc="145" dirty="0">
                <a:latin typeface="Calibri"/>
                <a:cs typeface="Calibri"/>
              </a:rPr>
              <a:t>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1859" y="5173345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8470" y="3995102"/>
            <a:ext cx="2539047" cy="1439545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2424429" y="1550669"/>
            <a:ext cx="2964180" cy="2625090"/>
            <a:chOff x="2424429" y="1550669"/>
            <a:chExt cx="2964180" cy="2625090"/>
          </a:xfrm>
        </p:grpSpPr>
        <p:sp>
          <p:nvSpPr>
            <p:cNvPr id="21" name="object 21"/>
            <p:cNvSpPr/>
            <p:nvPr/>
          </p:nvSpPr>
          <p:spPr>
            <a:xfrm>
              <a:off x="2424429" y="1550669"/>
              <a:ext cx="2964180" cy="518795"/>
            </a:xfrm>
            <a:custGeom>
              <a:avLst/>
              <a:gdLst/>
              <a:ahLst/>
              <a:cxnLst/>
              <a:rect l="l" t="t" r="r" b="b"/>
              <a:pathLst>
                <a:path w="2964179" h="518794">
                  <a:moveTo>
                    <a:pt x="716597" y="0"/>
                  </a:moveTo>
                  <a:lnTo>
                    <a:pt x="150812" y="0"/>
                  </a:lnTo>
                  <a:lnTo>
                    <a:pt x="136207" y="2857"/>
                  </a:lnTo>
                  <a:lnTo>
                    <a:pt x="124142" y="11112"/>
                  </a:lnTo>
                  <a:lnTo>
                    <a:pt x="116205" y="23177"/>
                  </a:lnTo>
                  <a:lnTo>
                    <a:pt x="113030" y="37782"/>
                  </a:lnTo>
                  <a:lnTo>
                    <a:pt x="113030" y="424497"/>
                  </a:lnTo>
                  <a:lnTo>
                    <a:pt x="132080" y="424497"/>
                  </a:lnTo>
                  <a:lnTo>
                    <a:pt x="132080" y="37782"/>
                  </a:lnTo>
                  <a:lnTo>
                    <a:pt x="133350" y="30479"/>
                  </a:lnTo>
                  <a:lnTo>
                    <a:pt x="137477" y="24447"/>
                  </a:lnTo>
                  <a:lnTo>
                    <a:pt x="143509" y="20319"/>
                  </a:lnTo>
                  <a:lnTo>
                    <a:pt x="150812" y="18732"/>
                  </a:lnTo>
                  <a:lnTo>
                    <a:pt x="748280" y="18732"/>
                  </a:lnTo>
                  <a:lnTo>
                    <a:pt x="743267" y="11112"/>
                  </a:lnTo>
                  <a:lnTo>
                    <a:pt x="731202" y="2857"/>
                  </a:lnTo>
                  <a:lnTo>
                    <a:pt x="716597" y="0"/>
                  </a:lnTo>
                  <a:close/>
                </a:path>
                <a:path w="2964179" h="518794">
                  <a:moveTo>
                    <a:pt x="748280" y="18732"/>
                  </a:moveTo>
                  <a:lnTo>
                    <a:pt x="716597" y="18732"/>
                  </a:lnTo>
                  <a:lnTo>
                    <a:pt x="723900" y="20319"/>
                  </a:lnTo>
                  <a:lnTo>
                    <a:pt x="729932" y="24447"/>
                  </a:lnTo>
                  <a:lnTo>
                    <a:pt x="734059" y="30479"/>
                  </a:lnTo>
                  <a:lnTo>
                    <a:pt x="735330" y="37782"/>
                  </a:lnTo>
                  <a:lnTo>
                    <a:pt x="735330" y="424497"/>
                  </a:lnTo>
                  <a:lnTo>
                    <a:pt x="754380" y="424497"/>
                  </a:lnTo>
                  <a:lnTo>
                    <a:pt x="754380" y="37782"/>
                  </a:lnTo>
                  <a:lnTo>
                    <a:pt x="751205" y="23177"/>
                  </a:lnTo>
                  <a:lnTo>
                    <a:pt x="748280" y="18732"/>
                  </a:lnTo>
                  <a:close/>
                </a:path>
                <a:path w="2964179" h="518794">
                  <a:moveTo>
                    <a:pt x="688339" y="46672"/>
                  </a:moveTo>
                  <a:lnTo>
                    <a:pt x="160337" y="46672"/>
                  </a:lnTo>
                  <a:lnTo>
                    <a:pt x="160337" y="387032"/>
                  </a:lnTo>
                  <a:lnTo>
                    <a:pt x="707072" y="387032"/>
                  </a:lnTo>
                  <a:lnTo>
                    <a:pt x="707072" y="367982"/>
                  </a:lnTo>
                  <a:lnTo>
                    <a:pt x="179069" y="367982"/>
                  </a:lnTo>
                  <a:lnTo>
                    <a:pt x="179069" y="65722"/>
                  </a:lnTo>
                  <a:lnTo>
                    <a:pt x="688339" y="65722"/>
                  </a:lnTo>
                  <a:lnTo>
                    <a:pt x="688339" y="46672"/>
                  </a:lnTo>
                  <a:close/>
                </a:path>
                <a:path w="2964179" h="518794">
                  <a:moveTo>
                    <a:pt x="707072" y="46672"/>
                  </a:moveTo>
                  <a:lnTo>
                    <a:pt x="688339" y="46672"/>
                  </a:lnTo>
                  <a:lnTo>
                    <a:pt x="688339" y="367982"/>
                  </a:lnTo>
                  <a:lnTo>
                    <a:pt x="707072" y="367982"/>
                  </a:lnTo>
                  <a:lnTo>
                    <a:pt x="707072" y="46672"/>
                  </a:lnTo>
                  <a:close/>
                </a:path>
                <a:path w="2964179" h="518794">
                  <a:moveTo>
                    <a:pt x="386714" y="452437"/>
                  </a:moveTo>
                  <a:lnTo>
                    <a:pt x="0" y="452437"/>
                  </a:lnTo>
                  <a:lnTo>
                    <a:pt x="0" y="471487"/>
                  </a:lnTo>
                  <a:lnTo>
                    <a:pt x="3809" y="489902"/>
                  </a:lnTo>
                  <a:lnTo>
                    <a:pt x="13969" y="504825"/>
                  </a:lnTo>
                  <a:lnTo>
                    <a:pt x="28892" y="514984"/>
                  </a:lnTo>
                  <a:lnTo>
                    <a:pt x="47307" y="518477"/>
                  </a:lnTo>
                  <a:lnTo>
                    <a:pt x="820419" y="518477"/>
                  </a:lnTo>
                  <a:lnTo>
                    <a:pt x="838517" y="514984"/>
                  </a:lnTo>
                  <a:lnTo>
                    <a:pt x="853757" y="504825"/>
                  </a:lnTo>
                  <a:lnTo>
                    <a:pt x="856932" y="499744"/>
                  </a:lnTo>
                  <a:lnTo>
                    <a:pt x="47307" y="499744"/>
                  </a:lnTo>
                  <a:lnTo>
                    <a:pt x="36194" y="497522"/>
                  </a:lnTo>
                  <a:lnTo>
                    <a:pt x="27305" y="491489"/>
                  </a:lnTo>
                  <a:lnTo>
                    <a:pt x="20955" y="482600"/>
                  </a:lnTo>
                  <a:lnTo>
                    <a:pt x="18732" y="471487"/>
                  </a:lnTo>
                  <a:lnTo>
                    <a:pt x="386714" y="471487"/>
                  </a:lnTo>
                  <a:lnTo>
                    <a:pt x="386714" y="452437"/>
                  </a:lnTo>
                  <a:close/>
                </a:path>
                <a:path w="2964179" h="518794">
                  <a:moveTo>
                    <a:pt x="867409" y="452437"/>
                  </a:moveTo>
                  <a:lnTo>
                    <a:pt x="848677" y="452437"/>
                  </a:lnTo>
                  <a:lnTo>
                    <a:pt x="848677" y="471487"/>
                  </a:lnTo>
                  <a:lnTo>
                    <a:pt x="846455" y="482600"/>
                  </a:lnTo>
                  <a:lnTo>
                    <a:pt x="840422" y="491489"/>
                  </a:lnTo>
                  <a:lnTo>
                    <a:pt x="831215" y="497522"/>
                  </a:lnTo>
                  <a:lnTo>
                    <a:pt x="820419" y="499744"/>
                  </a:lnTo>
                  <a:lnTo>
                    <a:pt x="856932" y="499744"/>
                  </a:lnTo>
                  <a:lnTo>
                    <a:pt x="863917" y="489902"/>
                  </a:lnTo>
                  <a:lnTo>
                    <a:pt x="867409" y="471487"/>
                  </a:lnTo>
                  <a:lnTo>
                    <a:pt x="867409" y="452437"/>
                  </a:lnTo>
                  <a:close/>
                </a:path>
                <a:path w="2964179" h="518794">
                  <a:moveTo>
                    <a:pt x="499744" y="471487"/>
                  </a:moveTo>
                  <a:lnTo>
                    <a:pt x="367664" y="471487"/>
                  </a:lnTo>
                  <a:lnTo>
                    <a:pt x="368934" y="478472"/>
                  </a:lnTo>
                  <a:lnTo>
                    <a:pt x="372744" y="484504"/>
                  </a:lnTo>
                  <a:lnTo>
                    <a:pt x="378459" y="488632"/>
                  </a:lnTo>
                  <a:lnTo>
                    <a:pt x="385444" y="490219"/>
                  </a:lnTo>
                  <a:lnTo>
                    <a:pt x="481012" y="490219"/>
                  </a:lnTo>
                  <a:lnTo>
                    <a:pt x="487997" y="489267"/>
                  </a:lnTo>
                  <a:lnTo>
                    <a:pt x="494030" y="485457"/>
                  </a:lnTo>
                  <a:lnTo>
                    <a:pt x="498157" y="479742"/>
                  </a:lnTo>
                  <a:lnTo>
                    <a:pt x="499744" y="472757"/>
                  </a:lnTo>
                  <a:lnTo>
                    <a:pt x="499744" y="471487"/>
                  </a:lnTo>
                  <a:close/>
                </a:path>
                <a:path w="2964179" h="518794">
                  <a:moveTo>
                    <a:pt x="848677" y="452437"/>
                  </a:moveTo>
                  <a:lnTo>
                    <a:pt x="481012" y="452437"/>
                  </a:lnTo>
                  <a:lnTo>
                    <a:pt x="481012" y="471487"/>
                  </a:lnTo>
                  <a:lnTo>
                    <a:pt x="848677" y="471487"/>
                  </a:lnTo>
                  <a:lnTo>
                    <a:pt x="848677" y="452437"/>
                  </a:lnTo>
                  <a:close/>
                </a:path>
                <a:path w="2964179" h="518794">
                  <a:moveTo>
                    <a:pt x="967740" y="397192"/>
                  </a:moveTo>
                  <a:lnTo>
                    <a:pt x="891540" y="435292"/>
                  </a:lnTo>
                  <a:lnTo>
                    <a:pt x="967740" y="473392"/>
                  </a:lnTo>
                  <a:lnTo>
                    <a:pt x="967740" y="446722"/>
                  </a:lnTo>
                  <a:lnTo>
                    <a:pt x="2957830" y="446722"/>
                  </a:lnTo>
                  <a:lnTo>
                    <a:pt x="2957830" y="424497"/>
                  </a:lnTo>
                  <a:lnTo>
                    <a:pt x="967740" y="424497"/>
                  </a:lnTo>
                  <a:lnTo>
                    <a:pt x="967740" y="397192"/>
                  </a:lnTo>
                  <a:close/>
                </a:path>
                <a:path w="2964179" h="518794">
                  <a:moveTo>
                    <a:pt x="2887662" y="72072"/>
                  </a:moveTo>
                  <a:lnTo>
                    <a:pt x="2887662" y="99377"/>
                  </a:lnTo>
                  <a:lnTo>
                    <a:pt x="891540" y="99377"/>
                  </a:lnTo>
                  <a:lnTo>
                    <a:pt x="891540" y="121602"/>
                  </a:lnTo>
                  <a:lnTo>
                    <a:pt x="2887662" y="121602"/>
                  </a:lnTo>
                  <a:lnTo>
                    <a:pt x="2887662" y="148272"/>
                  </a:lnTo>
                  <a:lnTo>
                    <a:pt x="2941320" y="121602"/>
                  </a:lnTo>
                  <a:lnTo>
                    <a:pt x="2963862" y="110172"/>
                  </a:lnTo>
                  <a:lnTo>
                    <a:pt x="2941637" y="99377"/>
                  </a:lnTo>
                  <a:lnTo>
                    <a:pt x="2887662" y="720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65954" y="3373755"/>
              <a:ext cx="635000" cy="802005"/>
            </a:xfrm>
            <a:custGeom>
              <a:avLst/>
              <a:gdLst/>
              <a:ahLst/>
              <a:cxnLst/>
              <a:rect l="l" t="t" r="r" b="b"/>
              <a:pathLst>
                <a:path w="635000" h="802004">
                  <a:moveTo>
                    <a:pt x="593090" y="765810"/>
                  </a:moveTo>
                  <a:lnTo>
                    <a:pt x="43497" y="765810"/>
                  </a:lnTo>
                  <a:lnTo>
                    <a:pt x="43497" y="777875"/>
                  </a:lnTo>
                  <a:lnTo>
                    <a:pt x="45085" y="787082"/>
                  </a:lnTo>
                  <a:lnTo>
                    <a:pt x="50165" y="794702"/>
                  </a:lnTo>
                  <a:lnTo>
                    <a:pt x="57785" y="799782"/>
                  </a:lnTo>
                  <a:lnTo>
                    <a:pt x="66992" y="801687"/>
                  </a:lnTo>
                  <a:lnTo>
                    <a:pt x="569595" y="801687"/>
                  </a:lnTo>
                  <a:lnTo>
                    <a:pt x="578802" y="799782"/>
                  </a:lnTo>
                  <a:lnTo>
                    <a:pt x="586105" y="794702"/>
                  </a:lnTo>
                  <a:lnTo>
                    <a:pt x="591185" y="787082"/>
                  </a:lnTo>
                  <a:lnTo>
                    <a:pt x="593090" y="777875"/>
                  </a:lnTo>
                  <a:lnTo>
                    <a:pt x="593090" y="765810"/>
                  </a:lnTo>
                  <a:close/>
                </a:path>
                <a:path w="635000" h="802004">
                  <a:moveTo>
                    <a:pt x="268605" y="507365"/>
                  </a:moveTo>
                  <a:lnTo>
                    <a:pt x="138747" y="507365"/>
                  </a:lnTo>
                  <a:lnTo>
                    <a:pt x="129222" y="509270"/>
                  </a:lnTo>
                  <a:lnTo>
                    <a:pt x="121920" y="514032"/>
                  </a:lnTo>
                  <a:lnTo>
                    <a:pt x="116840" y="521652"/>
                  </a:lnTo>
                  <a:lnTo>
                    <a:pt x="114935" y="530860"/>
                  </a:lnTo>
                  <a:lnTo>
                    <a:pt x="114935" y="765810"/>
                  </a:lnTo>
                  <a:lnTo>
                    <a:pt x="521335" y="765810"/>
                  </a:lnTo>
                  <a:lnTo>
                    <a:pt x="521335" y="706437"/>
                  </a:lnTo>
                  <a:lnTo>
                    <a:pt x="304482" y="706437"/>
                  </a:lnTo>
                  <a:lnTo>
                    <a:pt x="289560" y="699770"/>
                  </a:lnTo>
                  <a:lnTo>
                    <a:pt x="255587" y="699770"/>
                  </a:lnTo>
                  <a:lnTo>
                    <a:pt x="202882" y="646747"/>
                  </a:lnTo>
                  <a:lnTo>
                    <a:pt x="255587" y="594042"/>
                  </a:lnTo>
                  <a:lnTo>
                    <a:pt x="268605" y="594042"/>
                  </a:lnTo>
                  <a:lnTo>
                    <a:pt x="268605" y="507365"/>
                  </a:lnTo>
                  <a:close/>
                </a:path>
                <a:path w="635000" h="802004">
                  <a:moveTo>
                    <a:pt x="207547" y="246062"/>
                  </a:moveTo>
                  <a:lnTo>
                    <a:pt x="168910" y="246062"/>
                  </a:lnTo>
                  <a:lnTo>
                    <a:pt x="174942" y="274320"/>
                  </a:lnTo>
                  <a:lnTo>
                    <a:pt x="186690" y="300355"/>
                  </a:lnTo>
                  <a:lnTo>
                    <a:pt x="202882" y="323532"/>
                  </a:lnTo>
                  <a:lnTo>
                    <a:pt x="223520" y="343217"/>
                  </a:lnTo>
                  <a:lnTo>
                    <a:pt x="223520" y="370522"/>
                  </a:lnTo>
                  <a:lnTo>
                    <a:pt x="221615" y="374332"/>
                  </a:lnTo>
                  <a:lnTo>
                    <a:pt x="217805" y="375285"/>
                  </a:lnTo>
                  <a:lnTo>
                    <a:pt x="108585" y="420052"/>
                  </a:lnTo>
                  <a:lnTo>
                    <a:pt x="51752" y="456565"/>
                  </a:lnTo>
                  <a:lnTo>
                    <a:pt x="26035" y="487362"/>
                  </a:lnTo>
                  <a:lnTo>
                    <a:pt x="15875" y="526097"/>
                  </a:lnTo>
                  <a:lnTo>
                    <a:pt x="0" y="669607"/>
                  </a:lnTo>
                  <a:lnTo>
                    <a:pt x="0" y="684847"/>
                  </a:lnTo>
                  <a:lnTo>
                    <a:pt x="23495" y="722312"/>
                  </a:lnTo>
                  <a:lnTo>
                    <a:pt x="57785" y="740727"/>
                  </a:lnTo>
                  <a:lnTo>
                    <a:pt x="69850" y="745807"/>
                  </a:lnTo>
                  <a:lnTo>
                    <a:pt x="96202" y="745807"/>
                  </a:lnTo>
                  <a:lnTo>
                    <a:pt x="96202" y="716597"/>
                  </a:lnTo>
                  <a:lnTo>
                    <a:pt x="82867" y="711517"/>
                  </a:lnTo>
                  <a:lnTo>
                    <a:pt x="69850" y="705802"/>
                  </a:lnTo>
                  <a:lnTo>
                    <a:pt x="57467" y="699452"/>
                  </a:lnTo>
                  <a:lnTo>
                    <a:pt x="45402" y="692150"/>
                  </a:lnTo>
                  <a:lnTo>
                    <a:pt x="39687" y="688340"/>
                  </a:lnTo>
                  <a:lnTo>
                    <a:pt x="36830" y="681672"/>
                  </a:lnTo>
                  <a:lnTo>
                    <a:pt x="37782" y="675322"/>
                  </a:lnTo>
                  <a:lnTo>
                    <a:pt x="53657" y="529907"/>
                  </a:lnTo>
                  <a:lnTo>
                    <a:pt x="75565" y="485775"/>
                  </a:lnTo>
                  <a:lnTo>
                    <a:pt x="126365" y="453707"/>
                  </a:lnTo>
                  <a:lnTo>
                    <a:pt x="183832" y="429895"/>
                  </a:lnTo>
                  <a:lnTo>
                    <a:pt x="199072" y="425450"/>
                  </a:lnTo>
                  <a:lnTo>
                    <a:pt x="535622" y="425450"/>
                  </a:lnTo>
                  <a:lnTo>
                    <a:pt x="514350" y="414972"/>
                  </a:lnTo>
                  <a:lnTo>
                    <a:pt x="316865" y="414972"/>
                  </a:lnTo>
                  <a:lnTo>
                    <a:pt x="298132" y="414337"/>
                  </a:lnTo>
                  <a:lnTo>
                    <a:pt x="279717" y="412115"/>
                  </a:lnTo>
                  <a:lnTo>
                    <a:pt x="260985" y="408940"/>
                  </a:lnTo>
                  <a:lnTo>
                    <a:pt x="242252" y="404495"/>
                  </a:lnTo>
                  <a:lnTo>
                    <a:pt x="250190" y="397192"/>
                  </a:lnTo>
                  <a:lnTo>
                    <a:pt x="255905" y="388302"/>
                  </a:lnTo>
                  <a:lnTo>
                    <a:pt x="259715" y="377825"/>
                  </a:lnTo>
                  <a:lnTo>
                    <a:pt x="261302" y="366712"/>
                  </a:lnTo>
                  <a:lnTo>
                    <a:pt x="261302" y="365760"/>
                  </a:lnTo>
                  <a:lnTo>
                    <a:pt x="392112" y="365760"/>
                  </a:lnTo>
                  <a:lnTo>
                    <a:pt x="392112" y="339407"/>
                  </a:lnTo>
                  <a:lnTo>
                    <a:pt x="317817" y="339407"/>
                  </a:lnTo>
                  <a:lnTo>
                    <a:pt x="275590" y="331470"/>
                  </a:lnTo>
                  <a:lnTo>
                    <a:pt x="240665" y="309562"/>
                  </a:lnTo>
                  <a:lnTo>
                    <a:pt x="215900" y="276225"/>
                  </a:lnTo>
                  <a:lnTo>
                    <a:pt x="207547" y="246062"/>
                  </a:lnTo>
                  <a:close/>
                </a:path>
                <a:path w="635000" h="802004">
                  <a:moveTo>
                    <a:pt x="535622" y="425450"/>
                  </a:moveTo>
                  <a:lnTo>
                    <a:pt x="437515" y="425450"/>
                  </a:lnTo>
                  <a:lnTo>
                    <a:pt x="451485" y="429895"/>
                  </a:lnTo>
                  <a:lnTo>
                    <a:pt x="508952" y="453707"/>
                  </a:lnTo>
                  <a:lnTo>
                    <a:pt x="560070" y="485775"/>
                  </a:lnTo>
                  <a:lnTo>
                    <a:pt x="580707" y="526097"/>
                  </a:lnTo>
                  <a:lnTo>
                    <a:pt x="597852" y="674370"/>
                  </a:lnTo>
                  <a:lnTo>
                    <a:pt x="565467" y="705167"/>
                  </a:lnTo>
                  <a:lnTo>
                    <a:pt x="539432" y="715645"/>
                  </a:lnTo>
                  <a:lnTo>
                    <a:pt x="539432" y="745807"/>
                  </a:lnTo>
                  <a:lnTo>
                    <a:pt x="564832" y="745807"/>
                  </a:lnTo>
                  <a:lnTo>
                    <a:pt x="576897" y="740727"/>
                  </a:lnTo>
                  <a:lnTo>
                    <a:pt x="610870" y="722312"/>
                  </a:lnTo>
                  <a:lnTo>
                    <a:pt x="634365" y="684847"/>
                  </a:lnTo>
                  <a:lnTo>
                    <a:pt x="634682" y="669607"/>
                  </a:lnTo>
                  <a:lnTo>
                    <a:pt x="619442" y="528002"/>
                  </a:lnTo>
                  <a:lnTo>
                    <a:pt x="609917" y="488315"/>
                  </a:lnTo>
                  <a:lnTo>
                    <a:pt x="584517" y="457517"/>
                  </a:lnTo>
                  <a:lnTo>
                    <a:pt x="535622" y="425450"/>
                  </a:lnTo>
                  <a:close/>
                </a:path>
                <a:path w="635000" h="802004">
                  <a:moveTo>
                    <a:pt x="432752" y="507365"/>
                  </a:moveTo>
                  <a:lnTo>
                    <a:pt x="348932" y="507365"/>
                  </a:lnTo>
                  <a:lnTo>
                    <a:pt x="348932" y="599757"/>
                  </a:lnTo>
                  <a:lnTo>
                    <a:pt x="304482" y="706437"/>
                  </a:lnTo>
                  <a:lnTo>
                    <a:pt x="521335" y="706437"/>
                  </a:lnTo>
                  <a:lnTo>
                    <a:pt x="521335" y="700722"/>
                  </a:lnTo>
                  <a:lnTo>
                    <a:pt x="380047" y="700722"/>
                  </a:lnTo>
                  <a:lnTo>
                    <a:pt x="366712" y="687387"/>
                  </a:lnTo>
                  <a:lnTo>
                    <a:pt x="406400" y="647700"/>
                  </a:lnTo>
                  <a:lnTo>
                    <a:pt x="366712" y="608330"/>
                  </a:lnTo>
                  <a:lnTo>
                    <a:pt x="380047" y="594995"/>
                  </a:lnTo>
                  <a:lnTo>
                    <a:pt x="432752" y="594995"/>
                  </a:lnTo>
                  <a:lnTo>
                    <a:pt x="432752" y="507365"/>
                  </a:lnTo>
                  <a:close/>
                </a:path>
                <a:path w="635000" h="802004">
                  <a:moveTo>
                    <a:pt x="497840" y="507365"/>
                  </a:moveTo>
                  <a:lnTo>
                    <a:pt x="432752" y="507365"/>
                  </a:lnTo>
                  <a:lnTo>
                    <a:pt x="432752" y="647700"/>
                  </a:lnTo>
                  <a:lnTo>
                    <a:pt x="380047" y="700722"/>
                  </a:lnTo>
                  <a:lnTo>
                    <a:pt x="521335" y="700722"/>
                  </a:lnTo>
                  <a:lnTo>
                    <a:pt x="521335" y="530860"/>
                  </a:lnTo>
                  <a:lnTo>
                    <a:pt x="519430" y="521652"/>
                  </a:lnTo>
                  <a:lnTo>
                    <a:pt x="514667" y="514032"/>
                  </a:lnTo>
                  <a:lnTo>
                    <a:pt x="507047" y="509270"/>
                  </a:lnTo>
                  <a:lnTo>
                    <a:pt x="497840" y="507365"/>
                  </a:lnTo>
                  <a:close/>
                </a:path>
                <a:path w="635000" h="802004">
                  <a:moveTo>
                    <a:pt x="348932" y="507365"/>
                  </a:moveTo>
                  <a:lnTo>
                    <a:pt x="268605" y="507365"/>
                  </a:lnTo>
                  <a:lnTo>
                    <a:pt x="268605" y="607377"/>
                  </a:lnTo>
                  <a:lnTo>
                    <a:pt x="229235" y="646747"/>
                  </a:lnTo>
                  <a:lnTo>
                    <a:pt x="268605" y="686435"/>
                  </a:lnTo>
                  <a:lnTo>
                    <a:pt x="255587" y="699770"/>
                  </a:lnTo>
                  <a:lnTo>
                    <a:pt x="289560" y="699770"/>
                  </a:lnTo>
                  <a:lnTo>
                    <a:pt x="287655" y="698817"/>
                  </a:lnTo>
                  <a:lnTo>
                    <a:pt x="331152" y="594042"/>
                  </a:lnTo>
                  <a:lnTo>
                    <a:pt x="331787" y="592137"/>
                  </a:lnTo>
                  <a:lnTo>
                    <a:pt x="348932" y="592137"/>
                  </a:lnTo>
                  <a:lnTo>
                    <a:pt x="348932" y="507365"/>
                  </a:lnTo>
                  <a:close/>
                </a:path>
                <a:path w="635000" h="802004">
                  <a:moveTo>
                    <a:pt x="432752" y="594995"/>
                  </a:moveTo>
                  <a:lnTo>
                    <a:pt x="380047" y="594995"/>
                  </a:lnTo>
                  <a:lnTo>
                    <a:pt x="432752" y="647700"/>
                  </a:lnTo>
                  <a:lnTo>
                    <a:pt x="432752" y="594995"/>
                  </a:lnTo>
                  <a:close/>
                </a:path>
                <a:path w="635000" h="802004">
                  <a:moveTo>
                    <a:pt x="268605" y="594042"/>
                  </a:moveTo>
                  <a:lnTo>
                    <a:pt x="255587" y="594042"/>
                  </a:lnTo>
                  <a:lnTo>
                    <a:pt x="268605" y="607377"/>
                  </a:lnTo>
                  <a:lnTo>
                    <a:pt x="268605" y="594042"/>
                  </a:lnTo>
                  <a:close/>
                </a:path>
                <a:path w="635000" h="802004">
                  <a:moveTo>
                    <a:pt x="348932" y="592137"/>
                  </a:moveTo>
                  <a:lnTo>
                    <a:pt x="331787" y="592137"/>
                  </a:lnTo>
                  <a:lnTo>
                    <a:pt x="348932" y="599757"/>
                  </a:lnTo>
                  <a:lnTo>
                    <a:pt x="348932" y="592137"/>
                  </a:lnTo>
                  <a:close/>
                </a:path>
                <a:path w="635000" h="802004">
                  <a:moveTo>
                    <a:pt x="437515" y="425450"/>
                  </a:moveTo>
                  <a:lnTo>
                    <a:pt x="199072" y="425450"/>
                  </a:lnTo>
                  <a:lnTo>
                    <a:pt x="222250" y="436880"/>
                  </a:lnTo>
                  <a:lnTo>
                    <a:pt x="250507" y="445452"/>
                  </a:lnTo>
                  <a:lnTo>
                    <a:pt x="282892" y="450850"/>
                  </a:lnTo>
                  <a:lnTo>
                    <a:pt x="317817" y="452755"/>
                  </a:lnTo>
                  <a:lnTo>
                    <a:pt x="352742" y="450850"/>
                  </a:lnTo>
                  <a:lnTo>
                    <a:pt x="385127" y="445452"/>
                  </a:lnTo>
                  <a:lnTo>
                    <a:pt x="413702" y="436880"/>
                  </a:lnTo>
                  <a:lnTo>
                    <a:pt x="437515" y="425450"/>
                  </a:lnTo>
                  <a:close/>
                </a:path>
                <a:path w="635000" h="802004">
                  <a:moveTo>
                    <a:pt x="430847" y="54292"/>
                  </a:moveTo>
                  <a:lnTo>
                    <a:pt x="430847" y="226377"/>
                  </a:lnTo>
                  <a:lnTo>
                    <a:pt x="421957" y="270192"/>
                  </a:lnTo>
                  <a:lnTo>
                    <a:pt x="397510" y="306387"/>
                  </a:lnTo>
                  <a:lnTo>
                    <a:pt x="392112" y="309880"/>
                  </a:lnTo>
                  <a:lnTo>
                    <a:pt x="392112" y="404495"/>
                  </a:lnTo>
                  <a:lnTo>
                    <a:pt x="373697" y="409575"/>
                  </a:lnTo>
                  <a:lnTo>
                    <a:pt x="354965" y="413067"/>
                  </a:lnTo>
                  <a:lnTo>
                    <a:pt x="335915" y="414655"/>
                  </a:lnTo>
                  <a:lnTo>
                    <a:pt x="316865" y="414972"/>
                  </a:lnTo>
                  <a:lnTo>
                    <a:pt x="514350" y="414972"/>
                  </a:lnTo>
                  <a:lnTo>
                    <a:pt x="496887" y="407035"/>
                  </a:lnTo>
                  <a:lnTo>
                    <a:pt x="464820" y="394970"/>
                  </a:lnTo>
                  <a:lnTo>
                    <a:pt x="418782" y="376237"/>
                  </a:lnTo>
                  <a:lnTo>
                    <a:pt x="414972" y="374332"/>
                  </a:lnTo>
                  <a:lnTo>
                    <a:pt x="413067" y="371475"/>
                  </a:lnTo>
                  <a:lnTo>
                    <a:pt x="413067" y="345122"/>
                  </a:lnTo>
                  <a:lnTo>
                    <a:pt x="454660" y="293052"/>
                  </a:lnTo>
                  <a:lnTo>
                    <a:pt x="469582" y="227330"/>
                  </a:lnTo>
                  <a:lnTo>
                    <a:pt x="469582" y="193357"/>
                  </a:lnTo>
                  <a:lnTo>
                    <a:pt x="486397" y="193357"/>
                  </a:lnTo>
                  <a:lnTo>
                    <a:pt x="472440" y="151765"/>
                  </a:lnTo>
                  <a:lnTo>
                    <a:pt x="468630" y="138747"/>
                  </a:lnTo>
                  <a:lnTo>
                    <a:pt x="467677" y="132397"/>
                  </a:lnTo>
                  <a:lnTo>
                    <a:pt x="467677" y="132080"/>
                  </a:lnTo>
                  <a:lnTo>
                    <a:pt x="465137" y="122555"/>
                  </a:lnTo>
                  <a:lnTo>
                    <a:pt x="457517" y="94615"/>
                  </a:lnTo>
                  <a:lnTo>
                    <a:pt x="439420" y="63182"/>
                  </a:lnTo>
                  <a:lnTo>
                    <a:pt x="430847" y="54292"/>
                  </a:lnTo>
                  <a:close/>
                </a:path>
                <a:path w="635000" h="802004">
                  <a:moveTo>
                    <a:pt x="392112" y="365760"/>
                  </a:moveTo>
                  <a:lnTo>
                    <a:pt x="374332" y="365760"/>
                  </a:lnTo>
                  <a:lnTo>
                    <a:pt x="374332" y="366712"/>
                  </a:lnTo>
                  <a:lnTo>
                    <a:pt x="375285" y="374332"/>
                  </a:lnTo>
                  <a:lnTo>
                    <a:pt x="375285" y="376237"/>
                  </a:lnTo>
                  <a:lnTo>
                    <a:pt x="375602" y="377507"/>
                  </a:lnTo>
                  <a:lnTo>
                    <a:pt x="379095" y="387350"/>
                  </a:lnTo>
                  <a:lnTo>
                    <a:pt x="384810" y="396557"/>
                  </a:lnTo>
                  <a:lnTo>
                    <a:pt x="392112" y="404495"/>
                  </a:lnTo>
                  <a:lnTo>
                    <a:pt x="392112" y="365760"/>
                  </a:lnTo>
                  <a:close/>
                </a:path>
                <a:path w="635000" h="802004">
                  <a:moveTo>
                    <a:pt x="374332" y="365760"/>
                  </a:moveTo>
                  <a:lnTo>
                    <a:pt x="261302" y="365760"/>
                  </a:lnTo>
                  <a:lnTo>
                    <a:pt x="288925" y="374332"/>
                  </a:lnTo>
                  <a:lnTo>
                    <a:pt x="317817" y="377190"/>
                  </a:lnTo>
                  <a:lnTo>
                    <a:pt x="346710" y="374332"/>
                  </a:lnTo>
                  <a:lnTo>
                    <a:pt x="374332" y="365760"/>
                  </a:lnTo>
                  <a:close/>
                </a:path>
                <a:path w="635000" h="802004">
                  <a:moveTo>
                    <a:pt x="392112" y="309880"/>
                  </a:moveTo>
                  <a:lnTo>
                    <a:pt x="361632" y="330517"/>
                  </a:lnTo>
                  <a:lnTo>
                    <a:pt x="317817" y="339407"/>
                  </a:lnTo>
                  <a:lnTo>
                    <a:pt x="392112" y="339407"/>
                  </a:lnTo>
                  <a:lnTo>
                    <a:pt x="392112" y="309880"/>
                  </a:lnTo>
                  <a:close/>
                </a:path>
                <a:path w="635000" h="802004">
                  <a:moveTo>
                    <a:pt x="316865" y="0"/>
                  </a:moveTo>
                  <a:lnTo>
                    <a:pt x="274002" y="6667"/>
                  </a:lnTo>
                  <a:lnTo>
                    <a:pt x="235585" y="25400"/>
                  </a:lnTo>
                  <a:lnTo>
                    <a:pt x="203835" y="54292"/>
                  </a:lnTo>
                  <a:lnTo>
                    <a:pt x="180340" y="91440"/>
                  </a:lnTo>
                  <a:lnTo>
                    <a:pt x="167005" y="134937"/>
                  </a:lnTo>
                  <a:lnTo>
                    <a:pt x="167005" y="157480"/>
                  </a:lnTo>
                  <a:lnTo>
                    <a:pt x="166052" y="172720"/>
                  </a:lnTo>
                  <a:lnTo>
                    <a:pt x="163830" y="187960"/>
                  </a:lnTo>
                  <a:lnTo>
                    <a:pt x="160020" y="202565"/>
                  </a:lnTo>
                  <a:lnTo>
                    <a:pt x="154622" y="216852"/>
                  </a:lnTo>
                  <a:lnTo>
                    <a:pt x="138747" y="254635"/>
                  </a:lnTo>
                  <a:lnTo>
                    <a:pt x="140652" y="254000"/>
                  </a:lnTo>
                  <a:lnTo>
                    <a:pt x="156210" y="249872"/>
                  </a:lnTo>
                  <a:lnTo>
                    <a:pt x="168910" y="246062"/>
                  </a:lnTo>
                  <a:lnTo>
                    <a:pt x="207547" y="246062"/>
                  </a:lnTo>
                  <a:lnTo>
                    <a:pt x="204470" y="234950"/>
                  </a:lnTo>
                  <a:lnTo>
                    <a:pt x="245745" y="220027"/>
                  </a:lnTo>
                  <a:lnTo>
                    <a:pt x="290195" y="201295"/>
                  </a:lnTo>
                  <a:lnTo>
                    <a:pt x="333375" y="178752"/>
                  </a:lnTo>
                  <a:lnTo>
                    <a:pt x="372110" y="152400"/>
                  </a:lnTo>
                  <a:lnTo>
                    <a:pt x="402590" y="122555"/>
                  </a:lnTo>
                  <a:lnTo>
                    <a:pt x="430847" y="122555"/>
                  </a:lnTo>
                  <a:lnTo>
                    <a:pt x="430847" y="54292"/>
                  </a:lnTo>
                  <a:lnTo>
                    <a:pt x="414337" y="37465"/>
                  </a:lnTo>
                  <a:lnTo>
                    <a:pt x="395287" y="24447"/>
                  </a:lnTo>
                  <a:lnTo>
                    <a:pt x="362902" y="24447"/>
                  </a:lnTo>
                  <a:lnTo>
                    <a:pt x="353695" y="11430"/>
                  </a:lnTo>
                  <a:lnTo>
                    <a:pt x="316865" y="0"/>
                  </a:lnTo>
                  <a:close/>
                </a:path>
                <a:path w="635000" h="802004">
                  <a:moveTo>
                    <a:pt x="486397" y="193357"/>
                  </a:moveTo>
                  <a:lnTo>
                    <a:pt x="469582" y="193357"/>
                  </a:lnTo>
                  <a:lnTo>
                    <a:pt x="475297" y="197167"/>
                  </a:lnTo>
                  <a:lnTo>
                    <a:pt x="488315" y="199072"/>
                  </a:lnTo>
                  <a:lnTo>
                    <a:pt x="486397" y="193357"/>
                  </a:lnTo>
                  <a:close/>
                </a:path>
                <a:path w="635000" h="802004">
                  <a:moveTo>
                    <a:pt x="430847" y="122555"/>
                  </a:moveTo>
                  <a:lnTo>
                    <a:pt x="402590" y="122555"/>
                  </a:lnTo>
                  <a:lnTo>
                    <a:pt x="409257" y="132397"/>
                  </a:lnTo>
                  <a:lnTo>
                    <a:pt x="415925" y="141922"/>
                  </a:lnTo>
                  <a:lnTo>
                    <a:pt x="423227" y="151130"/>
                  </a:lnTo>
                  <a:lnTo>
                    <a:pt x="430847" y="160337"/>
                  </a:lnTo>
                  <a:lnTo>
                    <a:pt x="430847" y="122555"/>
                  </a:lnTo>
                  <a:close/>
                </a:path>
                <a:path w="635000" h="802004">
                  <a:moveTo>
                    <a:pt x="380047" y="15240"/>
                  </a:moveTo>
                  <a:lnTo>
                    <a:pt x="375285" y="15240"/>
                  </a:lnTo>
                  <a:lnTo>
                    <a:pt x="371475" y="17780"/>
                  </a:lnTo>
                  <a:lnTo>
                    <a:pt x="362902" y="24447"/>
                  </a:lnTo>
                  <a:lnTo>
                    <a:pt x="395287" y="24447"/>
                  </a:lnTo>
                  <a:lnTo>
                    <a:pt x="383857" y="16827"/>
                  </a:lnTo>
                  <a:lnTo>
                    <a:pt x="380047" y="1524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182350" y="6347142"/>
            <a:ext cx="1225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26930" y="593407"/>
            <a:ext cx="83058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45"/>
              </a:lnSpc>
            </a:pPr>
            <a:r>
              <a:rPr sz="1100" spc="65" dirty="0">
                <a:latin typeface="Calibri"/>
                <a:cs typeface="Calibri"/>
              </a:rPr>
              <a:t>Πίνακας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ARP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46487" y="0"/>
            <a:ext cx="8423910" cy="6878955"/>
            <a:chOff x="3646487" y="0"/>
            <a:chExt cx="842391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830570" y="1781492"/>
              <a:ext cx="2139950" cy="3241040"/>
            </a:xfrm>
            <a:custGeom>
              <a:avLst/>
              <a:gdLst/>
              <a:ahLst/>
              <a:cxnLst/>
              <a:rect l="l" t="t" r="r" b="b"/>
              <a:pathLst>
                <a:path w="2139950" h="3241040">
                  <a:moveTo>
                    <a:pt x="109219" y="3094037"/>
                  </a:moveTo>
                  <a:lnTo>
                    <a:pt x="33019" y="3132137"/>
                  </a:lnTo>
                  <a:lnTo>
                    <a:pt x="109219" y="3170237"/>
                  </a:lnTo>
                  <a:lnTo>
                    <a:pt x="109219" y="3143250"/>
                  </a:lnTo>
                  <a:lnTo>
                    <a:pt x="1142364" y="3143250"/>
                  </a:lnTo>
                  <a:lnTo>
                    <a:pt x="1142364" y="3121025"/>
                  </a:lnTo>
                  <a:lnTo>
                    <a:pt x="109219" y="3121025"/>
                  </a:lnTo>
                  <a:lnTo>
                    <a:pt x="109219" y="3094037"/>
                  </a:lnTo>
                  <a:close/>
                </a:path>
                <a:path w="2139950" h="3241040">
                  <a:moveTo>
                    <a:pt x="1640204" y="2712720"/>
                  </a:moveTo>
                  <a:lnTo>
                    <a:pt x="1548764" y="2736215"/>
                  </a:lnTo>
                  <a:lnTo>
                    <a:pt x="1509395" y="2763520"/>
                  </a:lnTo>
                  <a:lnTo>
                    <a:pt x="1477327" y="2798762"/>
                  </a:lnTo>
                  <a:lnTo>
                    <a:pt x="1454150" y="2840990"/>
                  </a:lnTo>
                  <a:lnTo>
                    <a:pt x="1441450" y="2887980"/>
                  </a:lnTo>
                  <a:lnTo>
                    <a:pt x="1402079" y="2893695"/>
                  </a:lnTo>
                  <a:lnTo>
                    <a:pt x="1365884" y="2907665"/>
                  </a:lnTo>
                  <a:lnTo>
                    <a:pt x="1333500" y="2929255"/>
                  </a:lnTo>
                  <a:lnTo>
                    <a:pt x="1306512" y="2957830"/>
                  </a:lnTo>
                  <a:lnTo>
                    <a:pt x="1284287" y="3000057"/>
                  </a:lnTo>
                  <a:lnTo>
                    <a:pt x="1273641" y="3045460"/>
                  </a:lnTo>
                  <a:lnTo>
                    <a:pt x="1273556" y="3048317"/>
                  </a:lnTo>
                  <a:lnTo>
                    <a:pt x="1274762" y="3089910"/>
                  </a:lnTo>
                  <a:lnTo>
                    <a:pt x="1288732" y="3138805"/>
                  </a:lnTo>
                  <a:lnTo>
                    <a:pt x="1314132" y="3178810"/>
                  </a:lnTo>
                  <a:lnTo>
                    <a:pt x="1348739" y="3209925"/>
                  </a:lnTo>
                  <a:lnTo>
                    <a:pt x="1390332" y="3230880"/>
                  </a:lnTo>
                  <a:lnTo>
                    <a:pt x="1436687" y="3239770"/>
                  </a:lnTo>
                  <a:lnTo>
                    <a:pt x="1896745" y="3240722"/>
                  </a:lnTo>
                  <a:lnTo>
                    <a:pt x="1996757" y="3240722"/>
                  </a:lnTo>
                  <a:lnTo>
                    <a:pt x="2043112" y="3232150"/>
                  </a:lnTo>
                  <a:lnTo>
                    <a:pt x="2061518" y="3221990"/>
                  </a:lnTo>
                  <a:lnTo>
                    <a:pt x="1896745" y="3221990"/>
                  </a:lnTo>
                  <a:lnTo>
                    <a:pt x="1437639" y="3221037"/>
                  </a:lnTo>
                  <a:lnTo>
                    <a:pt x="1396682" y="3212782"/>
                  </a:lnTo>
                  <a:lnTo>
                    <a:pt x="1359852" y="3194367"/>
                  </a:lnTo>
                  <a:lnTo>
                    <a:pt x="1329054" y="3166745"/>
                  </a:lnTo>
                  <a:lnTo>
                    <a:pt x="1306512" y="3131502"/>
                  </a:lnTo>
                  <a:lnTo>
                    <a:pt x="1293812" y="3090545"/>
                  </a:lnTo>
                  <a:lnTo>
                    <a:pt x="1292225" y="3048317"/>
                  </a:lnTo>
                  <a:lnTo>
                    <a:pt x="1301432" y="3007042"/>
                  </a:lnTo>
                  <a:lnTo>
                    <a:pt x="1321752" y="2969260"/>
                  </a:lnTo>
                  <a:lnTo>
                    <a:pt x="1374775" y="2924810"/>
                  </a:lnTo>
                  <a:lnTo>
                    <a:pt x="1442402" y="2907030"/>
                  </a:lnTo>
                  <a:lnTo>
                    <a:pt x="1458277" y="2906077"/>
                  </a:lnTo>
                  <a:lnTo>
                    <a:pt x="1460182" y="2890837"/>
                  </a:lnTo>
                  <a:lnTo>
                    <a:pt x="1471929" y="2848292"/>
                  </a:lnTo>
                  <a:lnTo>
                    <a:pt x="1492884" y="2809875"/>
                  </a:lnTo>
                  <a:lnTo>
                    <a:pt x="1522095" y="2777807"/>
                  </a:lnTo>
                  <a:lnTo>
                    <a:pt x="1557654" y="2752725"/>
                  </a:lnTo>
                  <a:lnTo>
                    <a:pt x="1598929" y="2736215"/>
                  </a:lnTo>
                  <a:lnTo>
                    <a:pt x="1640204" y="2731452"/>
                  </a:lnTo>
                  <a:lnTo>
                    <a:pt x="1721484" y="2731452"/>
                  </a:lnTo>
                  <a:lnTo>
                    <a:pt x="1690052" y="2719070"/>
                  </a:lnTo>
                  <a:lnTo>
                    <a:pt x="1640204" y="2712720"/>
                  </a:lnTo>
                  <a:close/>
                </a:path>
                <a:path w="2139950" h="3241040">
                  <a:moveTo>
                    <a:pt x="2121217" y="3025140"/>
                  </a:moveTo>
                  <a:lnTo>
                    <a:pt x="2121134" y="3101657"/>
                  </a:lnTo>
                  <a:lnTo>
                    <a:pt x="2109152" y="3147695"/>
                  </a:lnTo>
                  <a:lnTo>
                    <a:pt x="2081847" y="3185795"/>
                  </a:lnTo>
                  <a:lnTo>
                    <a:pt x="2043429" y="3211512"/>
                  </a:lnTo>
                  <a:lnTo>
                    <a:pt x="1996757" y="3221990"/>
                  </a:lnTo>
                  <a:lnTo>
                    <a:pt x="2061518" y="3221990"/>
                  </a:lnTo>
                  <a:lnTo>
                    <a:pt x="2082800" y="3210242"/>
                  </a:lnTo>
                  <a:lnTo>
                    <a:pt x="2113914" y="3177540"/>
                  </a:lnTo>
                  <a:lnTo>
                    <a:pt x="2133600" y="3136582"/>
                  </a:lnTo>
                  <a:lnTo>
                    <a:pt x="2139950" y="3090545"/>
                  </a:lnTo>
                  <a:lnTo>
                    <a:pt x="2139950" y="3089910"/>
                  </a:lnTo>
                  <a:lnTo>
                    <a:pt x="2129472" y="3038475"/>
                  </a:lnTo>
                  <a:lnTo>
                    <a:pt x="2121217" y="3025140"/>
                  </a:lnTo>
                  <a:close/>
                </a:path>
                <a:path w="2139950" h="3241040">
                  <a:moveTo>
                    <a:pt x="1609407" y="3037205"/>
                  </a:moveTo>
                  <a:lnTo>
                    <a:pt x="1564957" y="3037205"/>
                  </a:lnTo>
                  <a:lnTo>
                    <a:pt x="1579562" y="3083242"/>
                  </a:lnTo>
                  <a:lnTo>
                    <a:pt x="1609725" y="3119437"/>
                  </a:lnTo>
                  <a:lnTo>
                    <a:pt x="1651000" y="3141662"/>
                  </a:lnTo>
                  <a:lnTo>
                    <a:pt x="1699895" y="3146425"/>
                  </a:lnTo>
                  <a:lnTo>
                    <a:pt x="1731645" y="3138805"/>
                  </a:lnTo>
                  <a:lnTo>
                    <a:pt x="1752282" y="3127692"/>
                  </a:lnTo>
                  <a:lnTo>
                    <a:pt x="1687512" y="3127692"/>
                  </a:lnTo>
                  <a:lnTo>
                    <a:pt x="1650682" y="3121025"/>
                  </a:lnTo>
                  <a:lnTo>
                    <a:pt x="1619567" y="3102292"/>
                  </a:lnTo>
                  <a:lnTo>
                    <a:pt x="1596707" y="3074352"/>
                  </a:lnTo>
                  <a:lnTo>
                    <a:pt x="1584642" y="3039110"/>
                  </a:lnTo>
                  <a:lnTo>
                    <a:pt x="1611312" y="3039110"/>
                  </a:lnTo>
                  <a:lnTo>
                    <a:pt x="1609407" y="3037205"/>
                  </a:lnTo>
                  <a:close/>
                </a:path>
                <a:path w="2139950" h="3241040">
                  <a:moveTo>
                    <a:pt x="1782762" y="3066415"/>
                  </a:moveTo>
                  <a:lnTo>
                    <a:pt x="1766570" y="3091497"/>
                  </a:lnTo>
                  <a:lnTo>
                    <a:pt x="1744345" y="3110865"/>
                  </a:lnTo>
                  <a:lnTo>
                    <a:pt x="1717357" y="3123247"/>
                  </a:lnTo>
                  <a:lnTo>
                    <a:pt x="1687512" y="3127692"/>
                  </a:lnTo>
                  <a:lnTo>
                    <a:pt x="1752282" y="3127692"/>
                  </a:lnTo>
                  <a:lnTo>
                    <a:pt x="1759584" y="3123565"/>
                  </a:lnTo>
                  <a:lnTo>
                    <a:pt x="1782762" y="3101657"/>
                  </a:lnTo>
                  <a:lnTo>
                    <a:pt x="1799589" y="3074035"/>
                  </a:lnTo>
                  <a:lnTo>
                    <a:pt x="1782762" y="3066415"/>
                  </a:lnTo>
                  <a:close/>
                </a:path>
                <a:path w="2139950" h="3241040">
                  <a:moveTo>
                    <a:pt x="1923304" y="2822257"/>
                  </a:moveTo>
                  <a:lnTo>
                    <a:pt x="1811020" y="2822257"/>
                  </a:lnTo>
                  <a:lnTo>
                    <a:pt x="1873250" y="2822575"/>
                  </a:lnTo>
                  <a:lnTo>
                    <a:pt x="1930717" y="2847657"/>
                  </a:lnTo>
                  <a:lnTo>
                    <a:pt x="1972627" y="2892742"/>
                  </a:lnTo>
                  <a:lnTo>
                    <a:pt x="1993900" y="2950210"/>
                  </a:lnTo>
                  <a:lnTo>
                    <a:pt x="1995804" y="2963545"/>
                  </a:lnTo>
                  <a:lnTo>
                    <a:pt x="2009139" y="2965450"/>
                  </a:lnTo>
                  <a:lnTo>
                    <a:pt x="2055495" y="2981642"/>
                  </a:lnTo>
                  <a:lnTo>
                    <a:pt x="2091689" y="3012122"/>
                  </a:lnTo>
                  <a:lnTo>
                    <a:pt x="2114550" y="3053080"/>
                  </a:lnTo>
                  <a:lnTo>
                    <a:pt x="2121217" y="3101340"/>
                  </a:lnTo>
                  <a:lnTo>
                    <a:pt x="2121217" y="3025140"/>
                  </a:lnTo>
                  <a:lnTo>
                    <a:pt x="2102802" y="2995295"/>
                  </a:lnTo>
                  <a:lnTo>
                    <a:pt x="2063114" y="2963862"/>
                  </a:lnTo>
                  <a:lnTo>
                    <a:pt x="2013584" y="2947670"/>
                  </a:lnTo>
                  <a:lnTo>
                    <a:pt x="2004695" y="2914015"/>
                  </a:lnTo>
                  <a:lnTo>
                    <a:pt x="1968817" y="2855595"/>
                  </a:lnTo>
                  <a:lnTo>
                    <a:pt x="1923304" y="2822257"/>
                  </a:lnTo>
                  <a:close/>
                </a:path>
                <a:path w="2139950" h="3241040">
                  <a:moveTo>
                    <a:pt x="1611312" y="3039110"/>
                  </a:moveTo>
                  <a:lnTo>
                    <a:pt x="1584642" y="3039110"/>
                  </a:lnTo>
                  <a:lnTo>
                    <a:pt x="1605597" y="3059747"/>
                  </a:lnTo>
                  <a:lnTo>
                    <a:pt x="1618614" y="3046412"/>
                  </a:lnTo>
                  <a:lnTo>
                    <a:pt x="1611312" y="3039110"/>
                  </a:lnTo>
                  <a:close/>
                </a:path>
                <a:path w="2139950" h="3241040">
                  <a:moveTo>
                    <a:pt x="1574482" y="3001327"/>
                  </a:moveTo>
                  <a:lnTo>
                    <a:pt x="1530032" y="3045460"/>
                  </a:lnTo>
                  <a:lnTo>
                    <a:pt x="1543367" y="3058795"/>
                  </a:lnTo>
                  <a:lnTo>
                    <a:pt x="1564957" y="3037205"/>
                  </a:lnTo>
                  <a:lnTo>
                    <a:pt x="1609407" y="3037205"/>
                  </a:lnTo>
                  <a:lnTo>
                    <a:pt x="1574482" y="3001327"/>
                  </a:lnTo>
                  <a:close/>
                </a:path>
                <a:path w="2139950" h="3241040">
                  <a:moveTo>
                    <a:pt x="1768475" y="2987040"/>
                  </a:moveTo>
                  <a:lnTo>
                    <a:pt x="1755457" y="3000375"/>
                  </a:lnTo>
                  <a:lnTo>
                    <a:pt x="1799589" y="3044507"/>
                  </a:lnTo>
                  <a:lnTo>
                    <a:pt x="1833562" y="3010852"/>
                  </a:lnTo>
                  <a:lnTo>
                    <a:pt x="1809114" y="3010852"/>
                  </a:lnTo>
                  <a:lnTo>
                    <a:pt x="1808162" y="3007995"/>
                  </a:lnTo>
                  <a:lnTo>
                    <a:pt x="1789429" y="3007995"/>
                  </a:lnTo>
                  <a:lnTo>
                    <a:pt x="1768475" y="2987040"/>
                  </a:lnTo>
                  <a:close/>
                </a:path>
                <a:path w="2139950" h="3241040">
                  <a:moveTo>
                    <a:pt x="1830704" y="2987040"/>
                  </a:moveTo>
                  <a:lnTo>
                    <a:pt x="1809114" y="3010852"/>
                  </a:lnTo>
                  <a:lnTo>
                    <a:pt x="1833562" y="3010852"/>
                  </a:lnTo>
                  <a:lnTo>
                    <a:pt x="1844039" y="3000375"/>
                  </a:lnTo>
                  <a:lnTo>
                    <a:pt x="1830704" y="2987040"/>
                  </a:lnTo>
                  <a:close/>
                </a:path>
                <a:path w="2139950" h="3241040">
                  <a:moveTo>
                    <a:pt x="1746567" y="2919095"/>
                  </a:moveTo>
                  <a:lnTo>
                    <a:pt x="1687512" y="2919095"/>
                  </a:lnTo>
                  <a:lnTo>
                    <a:pt x="1728152" y="2927667"/>
                  </a:lnTo>
                  <a:lnTo>
                    <a:pt x="1768792" y="2959735"/>
                  </a:lnTo>
                  <a:lnTo>
                    <a:pt x="1789429" y="3007995"/>
                  </a:lnTo>
                  <a:lnTo>
                    <a:pt x="1808162" y="3007995"/>
                  </a:lnTo>
                  <a:lnTo>
                    <a:pt x="1794192" y="2964497"/>
                  </a:lnTo>
                  <a:lnTo>
                    <a:pt x="1764029" y="2928302"/>
                  </a:lnTo>
                  <a:lnTo>
                    <a:pt x="1746567" y="2919095"/>
                  </a:lnTo>
                  <a:close/>
                </a:path>
                <a:path w="2139950" h="3241040">
                  <a:moveTo>
                    <a:pt x="1674177" y="2901315"/>
                  </a:moveTo>
                  <a:lnTo>
                    <a:pt x="1614487" y="2924175"/>
                  </a:lnTo>
                  <a:lnTo>
                    <a:pt x="1574482" y="2974022"/>
                  </a:lnTo>
                  <a:lnTo>
                    <a:pt x="1591309" y="2981325"/>
                  </a:lnTo>
                  <a:lnTo>
                    <a:pt x="1614804" y="2947670"/>
                  </a:lnTo>
                  <a:lnTo>
                    <a:pt x="1648459" y="2926397"/>
                  </a:lnTo>
                  <a:lnTo>
                    <a:pt x="1687512" y="2919095"/>
                  </a:lnTo>
                  <a:lnTo>
                    <a:pt x="1746567" y="2919095"/>
                  </a:lnTo>
                  <a:lnTo>
                    <a:pt x="1722437" y="2906077"/>
                  </a:lnTo>
                  <a:lnTo>
                    <a:pt x="1674177" y="2901315"/>
                  </a:lnTo>
                  <a:close/>
                </a:path>
                <a:path w="2139950" h="3241040">
                  <a:moveTo>
                    <a:pt x="0" y="2773045"/>
                  </a:moveTo>
                  <a:lnTo>
                    <a:pt x="0" y="2795270"/>
                  </a:lnTo>
                  <a:lnTo>
                    <a:pt x="1364297" y="2798445"/>
                  </a:lnTo>
                  <a:lnTo>
                    <a:pt x="1364297" y="2825432"/>
                  </a:lnTo>
                  <a:lnTo>
                    <a:pt x="1418589" y="2798445"/>
                  </a:lnTo>
                  <a:lnTo>
                    <a:pt x="1376997" y="2798445"/>
                  </a:lnTo>
                  <a:lnTo>
                    <a:pt x="1376997" y="2776220"/>
                  </a:lnTo>
                  <a:lnTo>
                    <a:pt x="1364297" y="2776220"/>
                  </a:lnTo>
                  <a:lnTo>
                    <a:pt x="0" y="2773045"/>
                  </a:lnTo>
                  <a:close/>
                </a:path>
                <a:path w="2139950" h="3241040">
                  <a:moveTo>
                    <a:pt x="1721484" y="2731452"/>
                  </a:moveTo>
                  <a:lnTo>
                    <a:pt x="1640204" y="2731452"/>
                  </a:lnTo>
                  <a:lnTo>
                    <a:pt x="1685289" y="2737167"/>
                  </a:lnTo>
                  <a:lnTo>
                    <a:pt x="1726882" y="2753677"/>
                  </a:lnTo>
                  <a:lnTo>
                    <a:pt x="1763077" y="2779712"/>
                  </a:lnTo>
                  <a:lnTo>
                    <a:pt x="1792287" y="2814637"/>
                  </a:lnTo>
                  <a:lnTo>
                    <a:pt x="1798637" y="2824797"/>
                  </a:lnTo>
                  <a:lnTo>
                    <a:pt x="1811020" y="2822257"/>
                  </a:lnTo>
                  <a:lnTo>
                    <a:pt x="1923304" y="2822257"/>
                  </a:lnTo>
                  <a:lnTo>
                    <a:pt x="1918970" y="2819082"/>
                  </a:lnTo>
                  <a:lnTo>
                    <a:pt x="1878329" y="2804477"/>
                  </a:lnTo>
                  <a:lnTo>
                    <a:pt x="1875419" y="2804160"/>
                  </a:lnTo>
                  <a:lnTo>
                    <a:pt x="1808162" y="2804160"/>
                  </a:lnTo>
                  <a:lnTo>
                    <a:pt x="1775459" y="2766060"/>
                  </a:lnTo>
                  <a:lnTo>
                    <a:pt x="1735454" y="2737167"/>
                  </a:lnTo>
                  <a:lnTo>
                    <a:pt x="1721484" y="2731452"/>
                  </a:lnTo>
                  <a:close/>
                </a:path>
                <a:path w="2139950" h="3241040">
                  <a:moveTo>
                    <a:pt x="1843404" y="2800667"/>
                  </a:moveTo>
                  <a:lnTo>
                    <a:pt x="1808162" y="2804160"/>
                  </a:lnTo>
                  <a:lnTo>
                    <a:pt x="1875419" y="2804160"/>
                  </a:lnTo>
                  <a:lnTo>
                    <a:pt x="1843404" y="2800667"/>
                  </a:lnTo>
                  <a:close/>
                </a:path>
                <a:path w="2139950" h="3241040">
                  <a:moveTo>
                    <a:pt x="1376997" y="2755582"/>
                  </a:moveTo>
                  <a:lnTo>
                    <a:pt x="1376997" y="2798445"/>
                  </a:lnTo>
                  <a:lnTo>
                    <a:pt x="1418589" y="2798445"/>
                  </a:lnTo>
                  <a:lnTo>
                    <a:pt x="1440497" y="2787650"/>
                  </a:lnTo>
                  <a:lnTo>
                    <a:pt x="1376997" y="2755582"/>
                  </a:lnTo>
                  <a:close/>
                </a:path>
                <a:path w="2139950" h="3241040">
                  <a:moveTo>
                    <a:pt x="1364614" y="2749232"/>
                  </a:moveTo>
                  <a:lnTo>
                    <a:pt x="1364424" y="2763520"/>
                  </a:lnTo>
                  <a:lnTo>
                    <a:pt x="1364297" y="2776220"/>
                  </a:lnTo>
                  <a:lnTo>
                    <a:pt x="1376997" y="2776220"/>
                  </a:lnTo>
                  <a:lnTo>
                    <a:pt x="1376997" y="2755582"/>
                  </a:lnTo>
                  <a:lnTo>
                    <a:pt x="1364614" y="2749232"/>
                  </a:lnTo>
                  <a:close/>
                </a:path>
                <a:path w="2139950" h="3241040">
                  <a:moveTo>
                    <a:pt x="1398904" y="0"/>
                  </a:moveTo>
                  <a:lnTo>
                    <a:pt x="1307464" y="23495"/>
                  </a:lnTo>
                  <a:lnTo>
                    <a:pt x="1268095" y="50800"/>
                  </a:lnTo>
                  <a:lnTo>
                    <a:pt x="1236027" y="86042"/>
                  </a:lnTo>
                  <a:lnTo>
                    <a:pt x="1212850" y="128270"/>
                  </a:lnTo>
                  <a:lnTo>
                    <a:pt x="1200150" y="175260"/>
                  </a:lnTo>
                  <a:lnTo>
                    <a:pt x="1160779" y="180975"/>
                  </a:lnTo>
                  <a:lnTo>
                    <a:pt x="1124584" y="194945"/>
                  </a:lnTo>
                  <a:lnTo>
                    <a:pt x="1092200" y="216535"/>
                  </a:lnTo>
                  <a:lnTo>
                    <a:pt x="1065212" y="245110"/>
                  </a:lnTo>
                  <a:lnTo>
                    <a:pt x="1042987" y="287337"/>
                  </a:lnTo>
                  <a:lnTo>
                    <a:pt x="1032341" y="332740"/>
                  </a:lnTo>
                  <a:lnTo>
                    <a:pt x="1032256" y="335597"/>
                  </a:lnTo>
                  <a:lnTo>
                    <a:pt x="1033462" y="377190"/>
                  </a:lnTo>
                  <a:lnTo>
                    <a:pt x="1047432" y="426085"/>
                  </a:lnTo>
                  <a:lnTo>
                    <a:pt x="1072832" y="466090"/>
                  </a:lnTo>
                  <a:lnTo>
                    <a:pt x="1107439" y="497205"/>
                  </a:lnTo>
                  <a:lnTo>
                    <a:pt x="1149032" y="518160"/>
                  </a:lnTo>
                  <a:lnTo>
                    <a:pt x="1195387" y="527050"/>
                  </a:lnTo>
                  <a:lnTo>
                    <a:pt x="1655445" y="528002"/>
                  </a:lnTo>
                  <a:lnTo>
                    <a:pt x="1755457" y="528002"/>
                  </a:lnTo>
                  <a:lnTo>
                    <a:pt x="1801812" y="519430"/>
                  </a:lnTo>
                  <a:lnTo>
                    <a:pt x="1820218" y="509270"/>
                  </a:lnTo>
                  <a:lnTo>
                    <a:pt x="1655445" y="509270"/>
                  </a:lnTo>
                  <a:lnTo>
                    <a:pt x="1196339" y="508317"/>
                  </a:lnTo>
                  <a:lnTo>
                    <a:pt x="1155382" y="500062"/>
                  </a:lnTo>
                  <a:lnTo>
                    <a:pt x="1118552" y="481647"/>
                  </a:lnTo>
                  <a:lnTo>
                    <a:pt x="1087754" y="454025"/>
                  </a:lnTo>
                  <a:lnTo>
                    <a:pt x="1065212" y="418782"/>
                  </a:lnTo>
                  <a:lnTo>
                    <a:pt x="1052512" y="377825"/>
                  </a:lnTo>
                  <a:lnTo>
                    <a:pt x="1050925" y="335597"/>
                  </a:lnTo>
                  <a:lnTo>
                    <a:pt x="1060132" y="294322"/>
                  </a:lnTo>
                  <a:lnTo>
                    <a:pt x="1080452" y="256540"/>
                  </a:lnTo>
                  <a:lnTo>
                    <a:pt x="1133475" y="212090"/>
                  </a:lnTo>
                  <a:lnTo>
                    <a:pt x="1201102" y="194310"/>
                  </a:lnTo>
                  <a:lnTo>
                    <a:pt x="1216977" y="193357"/>
                  </a:lnTo>
                  <a:lnTo>
                    <a:pt x="1218882" y="178117"/>
                  </a:lnTo>
                  <a:lnTo>
                    <a:pt x="1230629" y="135572"/>
                  </a:lnTo>
                  <a:lnTo>
                    <a:pt x="1251584" y="97155"/>
                  </a:lnTo>
                  <a:lnTo>
                    <a:pt x="1280795" y="65087"/>
                  </a:lnTo>
                  <a:lnTo>
                    <a:pt x="1316354" y="40005"/>
                  </a:lnTo>
                  <a:lnTo>
                    <a:pt x="1357629" y="23495"/>
                  </a:lnTo>
                  <a:lnTo>
                    <a:pt x="1398904" y="18732"/>
                  </a:lnTo>
                  <a:lnTo>
                    <a:pt x="1480184" y="18732"/>
                  </a:lnTo>
                  <a:lnTo>
                    <a:pt x="1448752" y="6350"/>
                  </a:lnTo>
                  <a:lnTo>
                    <a:pt x="1398904" y="0"/>
                  </a:lnTo>
                  <a:close/>
                </a:path>
                <a:path w="2139950" h="3241040">
                  <a:moveTo>
                    <a:pt x="1879917" y="312420"/>
                  </a:moveTo>
                  <a:lnTo>
                    <a:pt x="1879834" y="388937"/>
                  </a:lnTo>
                  <a:lnTo>
                    <a:pt x="1867852" y="434975"/>
                  </a:lnTo>
                  <a:lnTo>
                    <a:pt x="1840547" y="473075"/>
                  </a:lnTo>
                  <a:lnTo>
                    <a:pt x="1802129" y="498792"/>
                  </a:lnTo>
                  <a:lnTo>
                    <a:pt x="1755457" y="509270"/>
                  </a:lnTo>
                  <a:lnTo>
                    <a:pt x="1820218" y="509270"/>
                  </a:lnTo>
                  <a:lnTo>
                    <a:pt x="1841500" y="497522"/>
                  </a:lnTo>
                  <a:lnTo>
                    <a:pt x="1872614" y="464820"/>
                  </a:lnTo>
                  <a:lnTo>
                    <a:pt x="1892300" y="423862"/>
                  </a:lnTo>
                  <a:lnTo>
                    <a:pt x="1898650" y="377825"/>
                  </a:lnTo>
                  <a:lnTo>
                    <a:pt x="1898650" y="377190"/>
                  </a:lnTo>
                  <a:lnTo>
                    <a:pt x="1888172" y="325755"/>
                  </a:lnTo>
                  <a:lnTo>
                    <a:pt x="1879917" y="312420"/>
                  </a:lnTo>
                  <a:close/>
                </a:path>
                <a:path w="2139950" h="3241040">
                  <a:moveTo>
                    <a:pt x="1368107" y="324485"/>
                  </a:moveTo>
                  <a:lnTo>
                    <a:pt x="1323657" y="324485"/>
                  </a:lnTo>
                  <a:lnTo>
                    <a:pt x="1338262" y="370522"/>
                  </a:lnTo>
                  <a:lnTo>
                    <a:pt x="1368425" y="406717"/>
                  </a:lnTo>
                  <a:lnTo>
                    <a:pt x="1409700" y="428942"/>
                  </a:lnTo>
                  <a:lnTo>
                    <a:pt x="1458595" y="433705"/>
                  </a:lnTo>
                  <a:lnTo>
                    <a:pt x="1490345" y="426085"/>
                  </a:lnTo>
                  <a:lnTo>
                    <a:pt x="1510982" y="414972"/>
                  </a:lnTo>
                  <a:lnTo>
                    <a:pt x="1446212" y="414972"/>
                  </a:lnTo>
                  <a:lnTo>
                    <a:pt x="1409382" y="408305"/>
                  </a:lnTo>
                  <a:lnTo>
                    <a:pt x="1378267" y="389572"/>
                  </a:lnTo>
                  <a:lnTo>
                    <a:pt x="1355407" y="361632"/>
                  </a:lnTo>
                  <a:lnTo>
                    <a:pt x="1343342" y="326390"/>
                  </a:lnTo>
                  <a:lnTo>
                    <a:pt x="1370012" y="326390"/>
                  </a:lnTo>
                  <a:lnTo>
                    <a:pt x="1368107" y="324485"/>
                  </a:lnTo>
                  <a:close/>
                </a:path>
                <a:path w="2139950" h="3241040">
                  <a:moveTo>
                    <a:pt x="1541462" y="353695"/>
                  </a:moveTo>
                  <a:lnTo>
                    <a:pt x="1525270" y="378777"/>
                  </a:lnTo>
                  <a:lnTo>
                    <a:pt x="1503045" y="398145"/>
                  </a:lnTo>
                  <a:lnTo>
                    <a:pt x="1476057" y="410527"/>
                  </a:lnTo>
                  <a:lnTo>
                    <a:pt x="1446212" y="414972"/>
                  </a:lnTo>
                  <a:lnTo>
                    <a:pt x="1510982" y="414972"/>
                  </a:lnTo>
                  <a:lnTo>
                    <a:pt x="1518284" y="410845"/>
                  </a:lnTo>
                  <a:lnTo>
                    <a:pt x="1541462" y="388937"/>
                  </a:lnTo>
                  <a:lnTo>
                    <a:pt x="1558289" y="361315"/>
                  </a:lnTo>
                  <a:lnTo>
                    <a:pt x="1541462" y="353695"/>
                  </a:lnTo>
                  <a:close/>
                </a:path>
                <a:path w="2139950" h="3241040">
                  <a:moveTo>
                    <a:pt x="1682004" y="109537"/>
                  </a:moveTo>
                  <a:lnTo>
                    <a:pt x="1569720" y="109537"/>
                  </a:lnTo>
                  <a:lnTo>
                    <a:pt x="1631950" y="109855"/>
                  </a:lnTo>
                  <a:lnTo>
                    <a:pt x="1689417" y="134937"/>
                  </a:lnTo>
                  <a:lnTo>
                    <a:pt x="1731327" y="180022"/>
                  </a:lnTo>
                  <a:lnTo>
                    <a:pt x="1752600" y="237490"/>
                  </a:lnTo>
                  <a:lnTo>
                    <a:pt x="1754504" y="250825"/>
                  </a:lnTo>
                  <a:lnTo>
                    <a:pt x="1767839" y="252730"/>
                  </a:lnTo>
                  <a:lnTo>
                    <a:pt x="1814195" y="268922"/>
                  </a:lnTo>
                  <a:lnTo>
                    <a:pt x="1850389" y="299402"/>
                  </a:lnTo>
                  <a:lnTo>
                    <a:pt x="1873250" y="340360"/>
                  </a:lnTo>
                  <a:lnTo>
                    <a:pt x="1879917" y="388620"/>
                  </a:lnTo>
                  <a:lnTo>
                    <a:pt x="1879917" y="312420"/>
                  </a:lnTo>
                  <a:lnTo>
                    <a:pt x="1861502" y="282575"/>
                  </a:lnTo>
                  <a:lnTo>
                    <a:pt x="1821814" y="251142"/>
                  </a:lnTo>
                  <a:lnTo>
                    <a:pt x="1772284" y="234950"/>
                  </a:lnTo>
                  <a:lnTo>
                    <a:pt x="1763395" y="201295"/>
                  </a:lnTo>
                  <a:lnTo>
                    <a:pt x="1727517" y="142875"/>
                  </a:lnTo>
                  <a:lnTo>
                    <a:pt x="1682004" y="109537"/>
                  </a:lnTo>
                  <a:close/>
                </a:path>
                <a:path w="2139950" h="3241040">
                  <a:moveTo>
                    <a:pt x="1370012" y="326390"/>
                  </a:moveTo>
                  <a:lnTo>
                    <a:pt x="1343342" y="326390"/>
                  </a:lnTo>
                  <a:lnTo>
                    <a:pt x="1364297" y="347027"/>
                  </a:lnTo>
                  <a:lnTo>
                    <a:pt x="1377314" y="333692"/>
                  </a:lnTo>
                  <a:lnTo>
                    <a:pt x="1370012" y="326390"/>
                  </a:lnTo>
                  <a:close/>
                </a:path>
                <a:path w="2139950" h="3241040">
                  <a:moveTo>
                    <a:pt x="1333182" y="288607"/>
                  </a:moveTo>
                  <a:lnTo>
                    <a:pt x="1288732" y="332740"/>
                  </a:lnTo>
                  <a:lnTo>
                    <a:pt x="1302067" y="346075"/>
                  </a:lnTo>
                  <a:lnTo>
                    <a:pt x="1323657" y="324485"/>
                  </a:lnTo>
                  <a:lnTo>
                    <a:pt x="1368107" y="324485"/>
                  </a:lnTo>
                  <a:lnTo>
                    <a:pt x="1333182" y="288607"/>
                  </a:lnTo>
                  <a:close/>
                </a:path>
                <a:path w="2139950" h="3241040">
                  <a:moveTo>
                    <a:pt x="1527175" y="274320"/>
                  </a:moveTo>
                  <a:lnTo>
                    <a:pt x="1514157" y="287655"/>
                  </a:lnTo>
                  <a:lnTo>
                    <a:pt x="1558289" y="331787"/>
                  </a:lnTo>
                  <a:lnTo>
                    <a:pt x="1592262" y="298132"/>
                  </a:lnTo>
                  <a:lnTo>
                    <a:pt x="1567814" y="298132"/>
                  </a:lnTo>
                  <a:lnTo>
                    <a:pt x="1566862" y="295275"/>
                  </a:lnTo>
                  <a:lnTo>
                    <a:pt x="1548129" y="295275"/>
                  </a:lnTo>
                  <a:lnTo>
                    <a:pt x="1527175" y="274320"/>
                  </a:lnTo>
                  <a:close/>
                </a:path>
                <a:path w="2139950" h="3241040">
                  <a:moveTo>
                    <a:pt x="1589404" y="274320"/>
                  </a:moveTo>
                  <a:lnTo>
                    <a:pt x="1567814" y="298132"/>
                  </a:lnTo>
                  <a:lnTo>
                    <a:pt x="1592262" y="298132"/>
                  </a:lnTo>
                  <a:lnTo>
                    <a:pt x="1602739" y="287655"/>
                  </a:lnTo>
                  <a:lnTo>
                    <a:pt x="1589404" y="274320"/>
                  </a:lnTo>
                  <a:close/>
                </a:path>
                <a:path w="2139950" h="3241040">
                  <a:moveTo>
                    <a:pt x="1505267" y="206375"/>
                  </a:moveTo>
                  <a:lnTo>
                    <a:pt x="1446212" y="206375"/>
                  </a:lnTo>
                  <a:lnTo>
                    <a:pt x="1486852" y="214947"/>
                  </a:lnTo>
                  <a:lnTo>
                    <a:pt x="1527492" y="247015"/>
                  </a:lnTo>
                  <a:lnTo>
                    <a:pt x="1548129" y="295275"/>
                  </a:lnTo>
                  <a:lnTo>
                    <a:pt x="1566862" y="295275"/>
                  </a:lnTo>
                  <a:lnTo>
                    <a:pt x="1552892" y="251777"/>
                  </a:lnTo>
                  <a:lnTo>
                    <a:pt x="1522729" y="215582"/>
                  </a:lnTo>
                  <a:lnTo>
                    <a:pt x="1505267" y="206375"/>
                  </a:lnTo>
                  <a:close/>
                </a:path>
                <a:path w="2139950" h="3241040">
                  <a:moveTo>
                    <a:pt x="1432877" y="188595"/>
                  </a:moveTo>
                  <a:lnTo>
                    <a:pt x="1373187" y="211455"/>
                  </a:lnTo>
                  <a:lnTo>
                    <a:pt x="1333182" y="261302"/>
                  </a:lnTo>
                  <a:lnTo>
                    <a:pt x="1350009" y="268605"/>
                  </a:lnTo>
                  <a:lnTo>
                    <a:pt x="1373504" y="234950"/>
                  </a:lnTo>
                  <a:lnTo>
                    <a:pt x="1407159" y="213677"/>
                  </a:lnTo>
                  <a:lnTo>
                    <a:pt x="1446212" y="206375"/>
                  </a:lnTo>
                  <a:lnTo>
                    <a:pt x="1505267" y="206375"/>
                  </a:lnTo>
                  <a:lnTo>
                    <a:pt x="1481137" y="193357"/>
                  </a:lnTo>
                  <a:lnTo>
                    <a:pt x="1432877" y="188595"/>
                  </a:lnTo>
                  <a:close/>
                </a:path>
                <a:path w="2139950" h="3241040">
                  <a:moveTo>
                    <a:pt x="1480184" y="18732"/>
                  </a:moveTo>
                  <a:lnTo>
                    <a:pt x="1398904" y="18732"/>
                  </a:lnTo>
                  <a:lnTo>
                    <a:pt x="1443989" y="24447"/>
                  </a:lnTo>
                  <a:lnTo>
                    <a:pt x="1485582" y="40957"/>
                  </a:lnTo>
                  <a:lnTo>
                    <a:pt x="1521777" y="66992"/>
                  </a:lnTo>
                  <a:lnTo>
                    <a:pt x="1550987" y="101917"/>
                  </a:lnTo>
                  <a:lnTo>
                    <a:pt x="1557337" y="112077"/>
                  </a:lnTo>
                  <a:lnTo>
                    <a:pt x="1569720" y="109537"/>
                  </a:lnTo>
                  <a:lnTo>
                    <a:pt x="1682004" y="109537"/>
                  </a:lnTo>
                  <a:lnTo>
                    <a:pt x="1677670" y="106362"/>
                  </a:lnTo>
                  <a:lnTo>
                    <a:pt x="1637029" y="91757"/>
                  </a:lnTo>
                  <a:lnTo>
                    <a:pt x="1634119" y="91440"/>
                  </a:lnTo>
                  <a:lnTo>
                    <a:pt x="1566862" y="91440"/>
                  </a:lnTo>
                  <a:lnTo>
                    <a:pt x="1534159" y="53340"/>
                  </a:lnTo>
                  <a:lnTo>
                    <a:pt x="1494154" y="24447"/>
                  </a:lnTo>
                  <a:lnTo>
                    <a:pt x="1480184" y="18732"/>
                  </a:lnTo>
                  <a:close/>
                </a:path>
                <a:path w="2139950" h="3241040">
                  <a:moveTo>
                    <a:pt x="1602104" y="87947"/>
                  </a:moveTo>
                  <a:lnTo>
                    <a:pt x="1566862" y="91440"/>
                  </a:lnTo>
                  <a:lnTo>
                    <a:pt x="1634119" y="91440"/>
                  </a:lnTo>
                  <a:lnTo>
                    <a:pt x="1602104" y="879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6487" y="3631565"/>
              <a:ext cx="2156142" cy="14700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479" y="3291840"/>
              <a:ext cx="3611879" cy="28295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12479" y="386079"/>
              <a:ext cx="3657600" cy="28625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533129" y="1327150"/>
              <a:ext cx="3368040" cy="3152140"/>
            </a:xfrm>
            <a:custGeom>
              <a:avLst/>
              <a:gdLst/>
              <a:ahLst/>
              <a:cxnLst/>
              <a:rect l="l" t="t" r="r" b="b"/>
              <a:pathLst>
                <a:path w="3368040" h="3152140">
                  <a:moveTo>
                    <a:pt x="0" y="3152140"/>
                  </a:moveTo>
                  <a:lnTo>
                    <a:pt x="3342640" y="3152140"/>
                  </a:lnTo>
                  <a:lnTo>
                    <a:pt x="3342640" y="2898140"/>
                  </a:lnTo>
                  <a:lnTo>
                    <a:pt x="0" y="2898140"/>
                  </a:lnTo>
                  <a:lnTo>
                    <a:pt x="0" y="3152140"/>
                  </a:lnTo>
                </a:path>
                <a:path w="3368040" h="3152140">
                  <a:moveTo>
                    <a:pt x="25400" y="256539"/>
                  </a:moveTo>
                  <a:lnTo>
                    <a:pt x="3368040" y="256539"/>
                  </a:lnTo>
                  <a:lnTo>
                    <a:pt x="3368040" y="0"/>
                  </a:lnTo>
                  <a:lnTo>
                    <a:pt x="25400" y="0"/>
                  </a:lnTo>
                  <a:lnTo>
                    <a:pt x="25400" y="25653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3615054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είναι</a:t>
            </a:r>
            <a:r>
              <a:rPr sz="1750" spc="125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η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επίθεση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55" dirty="0">
                <a:solidFill>
                  <a:srgbClr val="000000"/>
                </a:solidFill>
              </a:rPr>
              <a:t>ARP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Spoofing;</a:t>
            </a:r>
            <a:endParaRPr sz="1750"/>
          </a:p>
        </p:txBody>
      </p:sp>
      <p:sp>
        <p:nvSpPr>
          <p:cNvPr id="14" name="object 14"/>
          <p:cNvSpPr txBox="1"/>
          <p:nvPr/>
        </p:nvSpPr>
        <p:spPr>
          <a:xfrm>
            <a:off x="2564764" y="1261427"/>
            <a:ext cx="6362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Αιτήματα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85000" y="1010284"/>
            <a:ext cx="8559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Πίνακας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ARP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0770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3130" y="1476374"/>
            <a:ext cx="5735320" cy="639445"/>
          </a:xfrm>
          <a:custGeom>
            <a:avLst/>
            <a:gdLst/>
            <a:ahLst/>
            <a:cxnLst/>
            <a:rect l="l" t="t" r="r" b="b"/>
            <a:pathLst>
              <a:path w="5735320" h="639444">
                <a:moveTo>
                  <a:pt x="707072" y="167322"/>
                </a:moveTo>
                <a:lnTo>
                  <a:pt x="688340" y="167322"/>
                </a:lnTo>
                <a:lnTo>
                  <a:pt x="688340" y="186372"/>
                </a:lnTo>
                <a:lnTo>
                  <a:pt x="688340" y="488632"/>
                </a:lnTo>
                <a:lnTo>
                  <a:pt x="179070" y="488632"/>
                </a:lnTo>
                <a:lnTo>
                  <a:pt x="179070" y="186372"/>
                </a:lnTo>
                <a:lnTo>
                  <a:pt x="688340" y="186372"/>
                </a:lnTo>
                <a:lnTo>
                  <a:pt x="688340" y="167322"/>
                </a:lnTo>
                <a:lnTo>
                  <a:pt x="160337" y="167322"/>
                </a:lnTo>
                <a:lnTo>
                  <a:pt x="160337" y="507682"/>
                </a:lnTo>
                <a:lnTo>
                  <a:pt x="707072" y="507682"/>
                </a:lnTo>
                <a:lnTo>
                  <a:pt x="707072" y="488632"/>
                </a:lnTo>
                <a:lnTo>
                  <a:pt x="707072" y="167322"/>
                </a:lnTo>
                <a:close/>
              </a:path>
              <a:path w="5735320" h="639444">
                <a:moveTo>
                  <a:pt x="754380" y="158432"/>
                </a:moveTo>
                <a:lnTo>
                  <a:pt x="751205" y="143827"/>
                </a:lnTo>
                <a:lnTo>
                  <a:pt x="748271" y="139382"/>
                </a:lnTo>
                <a:lnTo>
                  <a:pt x="743267" y="131762"/>
                </a:lnTo>
                <a:lnTo>
                  <a:pt x="731202" y="123507"/>
                </a:lnTo>
                <a:lnTo>
                  <a:pt x="716584" y="120650"/>
                </a:lnTo>
                <a:lnTo>
                  <a:pt x="150812" y="120650"/>
                </a:lnTo>
                <a:lnTo>
                  <a:pt x="136207" y="123507"/>
                </a:lnTo>
                <a:lnTo>
                  <a:pt x="124142" y="131762"/>
                </a:lnTo>
                <a:lnTo>
                  <a:pt x="116205" y="143827"/>
                </a:lnTo>
                <a:lnTo>
                  <a:pt x="113030" y="158432"/>
                </a:lnTo>
                <a:lnTo>
                  <a:pt x="113030" y="545147"/>
                </a:lnTo>
                <a:lnTo>
                  <a:pt x="132080" y="545147"/>
                </a:lnTo>
                <a:lnTo>
                  <a:pt x="132080" y="158432"/>
                </a:lnTo>
                <a:lnTo>
                  <a:pt x="133350" y="151130"/>
                </a:lnTo>
                <a:lnTo>
                  <a:pt x="137477" y="145097"/>
                </a:lnTo>
                <a:lnTo>
                  <a:pt x="143510" y="140970"/>
                </a:lnTo>
                <a:lnTo>
                  <a:pt x="150812" y="139382"/>
                </a:lnTo>
                <a:lnTo>
                  <a:pt x="716584" y="139382"/>
                </a:lnTo>
                <a:lnTo>
                  <a:pt x="723900" y="140970"/>
                </a:lnTo>
                <a:lnTo>
                  <a:pt x="729932" y="145097"/>
                </a:lnTo>
                <a:lnTo>
                  <a:pt x="734047" y="151130"/>
                </a:lnTo>
                <a:lnTo>
                  <a:pt x="735330" y="158432"/>
                </a:lnTo>
                <a:lnTo>
                  <a:pt x="735330" y="545147"/>
                </a:lnTo>
                <a:lnTo>
                  <a:pt x="754380" y="545147"/>
                </a:lnTo>
                <a:lnTo>
                  <a:pt x="754380" y="158432"/>
                </a:lnTo>
                <a:close/>
              </a:path>
              <a:path w="5735320" h="639444">
                <a:moveTo>
                  <a:pt x="867410" y="573087"/>
                </a:moveTo>
                <a:lnTo>
                  <a:pt x="848677" y="573087"/>
                </a:lnTo>
                <a:lnTo>
                  <a:pt x="848677" y="592137"/>
                </a:lnTo>
                <a:lnTo>
                  <a:pt x="846455" y="603250"/>
                </a:lnTo>
                <a:lnTo>
                  <a:pt x="840422" y="612140"/>
                </a:lnTo>
                <a:lnTo>
                  <a:pt x="831215" y="618172"/>
                </a:lnTo>
                <a:lnTo>
                  <a:pt x="820420" y="620395"/>
                </a:lnTo>
                <a:lnTo>
                  <a:pt x="47307" y="620395"/>
                </a:lnTo>
                <a:lnTo>
                  <a:pt x="36195" y="618172"/>
                </a:lnTo>
                <a:lnTo>
                  <a:pt x="27305" y="612140"/>
                </a:lnTo>
                <a:lnTo>
                  <a:pt x="20955" y="603250"/>
                </a:lnTo>
                <a:lnTo>
                  <a:pt x="18732" y="592137"/>
                </a:lnTo>
                <a:lnTo>
                  <a:pt x="367665" y="592137"/>
                </a:lnTo>
                <a:lnTo>
                  <a:pt x="368935" y="599122"/>
                </a:lnTo>
                <a:lnTo>
                  <a:pt x="372745" y="605155"/>
                </a:lnTo>
                <a:lnTo>
                  <a:pt x="378460" y="609282"/>
                </a:lnTo>
                <a:lnTo>
                  <a:pt x="385445" y="610870"/>
                </a:lnTo>
                <a:lnTo>
                  <a:pt x="481012" y="610870"/>
                </a:lnTo>
                <a:lnTo>
                  <a:pt x="487997" y="609917"/>
                </a:lnTo>
                <a:lnTo>
                  <a:pt x="494030" y="606107"/>
                </a:lnTo>
                <a:lnTo>
                  <a:pt x="498157" y="600392"/>
                </a:lnTo>
                <a:lnTo>
                  <a:pt x="499745" y="593407"/>
                </a:lnTo>
                <a:lnTo>
                  <a:pt x="499745" y="592137"/>
                </a:lnTo>
                <a:lnTo>
                  <a:pt x="848677" y="592137"/>
                </a:lnTo>
                <a:lnTo>
                  <a:pt x="848677" y="573087"/>
                </a:lnTo>
                <a:lnTo>
                  <a:pt x="481012" y="573087"/>
                </a:lnTo>
                <a:lnTo>
                  <a:pt x="481012" y="592137"/>
                </a:lnTo>
                <a:lnTo>
                  <a:pt x="386715" y="592137"/>
                </a:lnTo>
                <a:lnTo>
                  <a:pt x="386715" y="573087"/>
                </a:lnTo>
                <a:lnTo>
                  <a:pt x="0" y="573087"/>
                </a:lnTo>
                <a:lnTo>
                  <a:pt x="0" y="592137"/>
                </a:lnTo>
                <a:lnTo>
                  <a:pt x="3810" y="610552"/>
                </a:lnTo>
                <a:lnTo>
                  <a:pt x="13970" y="625475"/>
                </a:lnTo>
                <a:lnTo>
                  <a:pt x="28892" y="635635"/>
                </a:lnTo>
                <a:lnTo>
                  <a:pt x="47307" y="639127"/>
                </a:lnTo>
                <a:lnTo>
                  <a:pt x="820420" y="639127"/>
                </a:lnTo>
                <a:lnTo>
                  <a:pt x="838517" y="635635"/>
                </a:lnTo>
                <a:lnTo>
                  <a:pt x="853757" y="625475"/>
                </a:lnTo>
                <a:lnTo>
                  <a:pt x="856932" y="620395"/>
                </a:lnTo>
                <a:lnTo>
                  <a:pt x="863917" y="610552"/>
                </a:lnTo>
                <a:lnTo>
                  <a:pt x="867410" y="592137"/>
                </a:lnTo>
                <a:lnTo>
                  <a:pt x="867410" y="573087"/>
                </a:lnTo>
                <a:close/>
              </a:path>
              <a:path w="5735320" h="639444">
                <a:moveTo>
                  <a:pt x="2957830" y="545147"/>
                </a:moveTo>
                <a:lnTo>
                  <a:pt x="967740" y="545147"/>
                </a:lnTo>
                <a:lnTo>
                  <a:pt x="967740" y="517842"/>
                </a:lnTo>
                <a:lnTo>
                  <a:pt x="891540" y="555942"/>
                </a:lnTo>
                <a:lnTo>
                  <a:pt x="967740" y="594042"/>
                </a:lnTo>
                <a:lnTo>
                  <a:pt x="967740" y="567372"/>
                </a:lnTo>
                <a:lnTo>
                  <a:pt x="2957830" y="567372"/>
                </a:lnTo>
                <a:lnTo>
                  <a:pt x="2957830" y="545147"/>
                </a:lnTo>
                <a:close/>
              </a:path>
              <a:path w="5735320" h="639444">
                <a:moveTo>
                  <a:pt x="2963862" y="230822"/>
                </a:moveTo>
                <a:lnTo>
                  <a:pt x="2941637" y="220027"/>
                </a:lnTo>
                <a:lnTo>
                  <a:pt x="2887662" y="192722"/>
                </a:lnTo>
                <a:lnTo>
                  <a:pt x="2887662" y="220027"/>
                </a:lnTo>
                <a:lnTo>
                  <a:pt x="891540" y="220027"/>
                </a:lnTo>
                <a:lnTo>
                  <a:pt x="891540" y="242252"/>
                </a:lnTo>
                <a:lnTo>
                  <a:pt x="2887662" y="242252"/>
                </a:lnTo>
                <a:lnTo>
                  <a:pt x="2887662" y="268922"/>
                </a:lnTo>
                <a:lnTo>
                  <a:pt x="2941320" y="242252"/>
                </a:lnTo>
                <a:lnTo>
                  <a:pt x="2963862" y="230822"/>
                </a:lnTo>
                <a:close/>
              </a:path>
              <a:path w="5735320" h="639444">
                <a:moveTo>
                  <a:pt x="3124517" y="26352"/>
                </a:moveTo>
                <a:lnTo>
                  <a:pt x="3065780" y="39370"/>
                </a:lnTo>
                <a:lnTo>
                  <a:pt x="3041332" y="84137"/>
                </a:lnTo>
                <a:lnTo>
                  <a:pt x="3026092" y="133667"/>
                </a:lnTo>
                <a:lnTo>
                  <a:pt x="3020695" y="186690"/>
                </a:lnTo>
                <a:lnTo>
                  <a:pt x="3026092" y="239712"/>
                </a:lnTo>
                <a:lnTo>
                  <a:pt x="3041332" y="289242"/>
                </a:lnTo>
                <a:lnTo>
                  <a:pt x="3065780" y="334327"/>
                </a:lnTo>
                <a:lnTo>
                  <a:pt x="3098165" y="373380"/>
                </a:lnTo>
                <a:lnTo>
                  <a:pt x="3124517" y="347027"/>
                </a:lnTo>
                <a:lnTo>
                  <a:pt x="3097212" y="313690"/>
                </a:lnTo>
                <a:lnTo>
                  <a:pt x="3076257" y="275272"/>
                </a:lnTo>
                <a:lnTo>
                  <a:pt x="3063240" y="232727"/>
                </a:lnTo>
                <a:lnTo>
                  <a:pt x="3058477" y="186690"/>
                </a:lnTo>
                <a:lnTo>
                  <a:pt x="3063240" y="140970"/>
                </a:lnTo>
                <a:lnTo>
                  <a:pt x="3076257" y="98425"/>
                </a:lnTo>
                <a:lnTo>
                  <a:pt x="3097212" y="60007"/>
                </a:lnTo>
                <a:lnTo>
                  <a:pt x="3124517" y="26352"/>
                </a:lnTo>
                <a:close/>
              </a:path>
              <a:path w="5735320" h="639444">
                <a:moveTo>
                  <a:pt x="3178175" y="80010"/>
                </a:moveTo>
                <a:lnTo>
                  <a:pt x="3128327" y="81597"/>
                </a:lnTo>
                <a:lnTo>
                  <a:pt x="3100070" y="148907"/>
                </a:lnTo>
                <a:lnTo>
                  <a:pt x="3096260" y="186690"/>
                </a:lnTo>
                <a:lnTo>
                  <a:pt x="3100070" y="224472"/>
                </a:lnTo>
                <a:lnTo>
                  <a:pt x="3110865" y="260032"/>
                </a:lnTo>
                <a:lnTo>
                  <a:pt x="3128327" y="291782"/>
                </a:lnTo>
                <a:lnTo>
                  <a:pt x="3151822" y="319722"/>
                </a:lnTo>
                <a:lnTo>
                  <a:pt x="3178175" y="293370"/>
                </a:lnTo>
                <a:lnTo>
                  <a:pt x="3159760" y="270827"/>
                </a:lnTo>
                <a:lnTo>
                  <a:pt x="3145790" y="245427"/>
                </a:lnTo>
                <a:lnTo>
                  <a:pt x="3136900" y="217170"/>
                </a:lnTo>
                <a:lnTo>
                  <a:pt x="3134042" y="186690"/>
                </a:lnTo>
                <a:lnTo>
                  <a:pt x="3136900" y="156527"/>
                </a:lnTo>
                <a:lnTo>
                  <a:pt x="3145790" y="128270"/>
                </a:lnTo>
                <a:lnTo>
                  <a:pt x="3159760" y="102552"/>
                </a:lnTo>
                <a:lnTo>
                  <a:pt x="3178175" y="80010"/>
                </a:lnTo>
                <a:close/>
              </a:path>
              <a:path w="5735320" h="639444">
                <a:moveTo>
                  <a:pt x="3230880" y="133032"/>
                </a:moveTo>
                <a:lnTo>
                  <a:pt x="3204527" y="106680"/>
                </a:lnTo>
                <a:lnTo>
                  <a:pt x="3190875" y="123507"/>
                </a:lnTo>
                <a:lnTo>
                  <a:pt x="3180397" y="142875"/>
                </a:lnTo>
                <a:lnTo>
                  <a:pt x="3173730" y="163830"/>
                </a:lnTo>
                <a:lnTo>
                  <a:pt x="3171507" y="186690"/>
                </a:lnTo>
                <a:lnTo>
                  <a:pt x="3173730" y="209550"/>
                </a:lnTo>
                <a:lnTo>
                  <a:pt x="3180397" y="230822"/>
                </a:lnTo>
                <a:lnTo>
                  <a:pt x="3190875" y="249872"/>
                </a:lnTo>
                <a:lnTo>
                  <a:pt x="3204527" y="267017"/>
                </a:lnTo>
                <a:lnTo>
                  <a:pt x="3230880" y="240347"/>
                </a:lnTo>
                <a:lnTo>
                  <a:pt x="3221990" y="228917"/>
                </a:lnTo>
                <a:lnTo>
                  <a:pt x="3215322" y="216217"/>
                </a:lnTo>
                <a:lnTo>
                  <a:pt x="3210877" y="201930"/>
                </a:lnTo>
                <a:lnTo>
                  <a:pt x="3209290" y="186690"/>
                </a:lnTo>
                <a:lnTo>
                  <a:pt x="3210877" y="171450"/>
                </a:lnTo>
                <a:lnTo>
                  <a:pt x="3215322" y="157480"/>
                </a:lnTo>
                <a:lnTo>
                  <a:pt x="3221990" y="144462"/>
                </a:lnTo>
                <a:lnTo>
                  <a:pt x="3230880" y="133032"/>
                </a:lnTo>
                <a:close/>
              </a:path>
              <a:path w="5735320" h="639444">
                <a:moveTo>
                  <a:pt x="3397885" y="186690"/>
                </a:moveTo>
                <a:lnTo>
                  <a:pt x="3395662" y="163830"/>
                </a:lnTo>
                <a:lnTo>
                  <a:pt x="3389312" y="142875"/>
                </a:lnTo>
                <a:lnTo>
                  <a:pt x="3378835" y="123507"/>
                </a:lnTo>
                <a:lnTo>
                  <a:pt x="3364865" y="106680"/>
                </a:lnTo>
                <a:lnTo>
                  <a:pt x="3338512" y="133032"/>
                </a:lnTo>
                <a:lnTo>
                  <a:pt x="3347402" y="143827"/>
                </a:lnTo>
                <a:lnTo>
                  <a:pt x="3354387" y="156527"/>
                </a:lnTo>
                <a:lnTo>
                  <a:pt x="3358515" y="171132"/>
                </a:lnTo>
                <a:lnTo>
                  <a:pt x="3360102" y="186690"/>
                </a:lnTo>
                <a:lnTo>
                  <a:pt x="3358515" y="202247"/>
                </a:lnTo>
                <a:lnTo>
                  <a:pt x="3354387" y="216535"/>
                </a:lnTo>
                <a:lnTo>
                  <a:pt x="3347402" y="229235"/>
                </a:lnTo>
                <a:lnTo>
                  <a:pt x="3338512" y="240347"/>
                </a:lnTo>
                <a:lnTo>
                  <a:pt x="3364865" y="267017"/>
                </a:lnTo>
                <a:lnTo>
                  <a:pt x="3378835" y="249872"/>
                </a:lnTo>
                <a:lnTo>
                  <a:pt x="3389312" y="230822"/>
                </a:lnTo>
                <a:lnTo>
                  <a:pt x="3395662" y="209550"/>
                </a:lnTo>
                <a:lnTo>
                  <a:pt x="3397885" y="186690"/>
                </a:lnTo>
                <a:close/>
              </a:path>
              <a:path w="5735320" h="639444">
                <a:moveTo>
                  <a:pt x="3473450" y="186690"/>
                </a:moveTo>
                <a:lnTo>
                  <a:pt x="3469640" y="148907"/>
                </a:lnTo>
                <a:lnTo>
                  <a:pt x="3458527" y="113665"/>
                </a:lnTo>
                <a:lnTo>
                  <a:pt x="3441065" y="81597"/>
                </a:lnTo>
                <a:lnTo>
                  <a:pt x="3417570" y="53657"/>
                </a:lnTo>
                <a:lnTo>
                  <a:pt x="3391217" y="80010"/>
                </a:lnTo>
                <a:lnTo>
                  <a:pt x="3409632" y="102552"/>
                </a:lnTo>
                <a:lnTo>
                  <a:pt x="3423602" y="128270"/>
                </a:lnTo>
                <a:lnTo>
                  <a:pt x="3432492" y="156527"/>
                </a:lnTo>
                <a:lnTo>
                  <a:pt x="3435667" y="186690"/>
                </a:lnTo>
                <a:lnTo>
                  <a:pt x="3432492" y="217170"/>
                </a:lnTo>
                <a:lnTo>
                  <a:pt x="3423602" y="245427"/>
                </a:lnTo>
                <a:lnTo>
                  <a:pt x="3409632" y="270827"/>
                </a:lnTo>
                <a:lnTo>
                  <a:pt x="3391217" y="293370"/>
                </a:lnTo>
                <a:lnTo>
                  <a:pt x="3417570" y="319722"/>
                </a:lnTo>
                <a:lnTo>
                  <a:pt x="3441065" y="291782"/>
                </a:lnTo>
                <a:lnTo>
                  <a:pt x="3458527" y="260032"/>
                </a:lnTo>
                <a:lnTo>
                  <a:pt x="3469640" y="224472"/>
                </a:lnTo>
                <a:lnTo>
                  <a:pt x="3473450" y="186690"/>
                </a:lnTo>
                <a:close/>
              </a:path>
              <a:path w="5735320" h="639444">
                <a:moveTo>
                  <a:pt x="3548697" y="186690"/>
                </a:moveTo>
                <a:lnTo>
                  <a:pt x="3543300" y="133667"/>
                </a:lnTo>
                <a:lnTo>
                  <a:pt x="3528060" y="84137"/>
                </a:lnTo>
                <a:lnTo>
                  <a:pt x="3503930" y="39370"/>
                </a:lnTo>
                <a:lnTo>
                  <a:pt x="3471545" y="0"/>
                </a:lnTo>
                <a:lnTo>
                  <a:pt x="3445192" y="26352"/>
                </a:lnTo>
                <a:lnTo>
                  <a:pt x="3472497" y="59690"/>
                </a:lnTo>
                <a:lnTo>
                  <a:pt x="3493135" y="98107"/>
                </a:lnTo>
                <a:lnTo>
                  <a:pt x="3506470" y="140652"/>
                </a:lnTo>
                <a:lnTo>
                  <a:pt x="3510915" y="186690"/>
                </a:lnTo>
                <a:lnTo>
                  <a:pt x="3506470" y="232727"/>
                </a:lnTo>
                <a:lnTo>
                  <a:pt x="3493135" y="274955"/>
                </a:lnTo>
                <a:lnTo>
                  <a:pt x="3472497" y="313372"/>
                </a:lnTo>
                <a:lnTo>
                  <a:pt x="3445192" y="347027"/>
                </a:lnTo>
                <a:lnTo>
                  <a:pt x="3471545" y="373380"/>
                </a:lnTo>
                <a:lnTo>
                  <a:pt x="3503930" y="334327"/>
                </a:lnTo>
                <a:lnTo>
                  <a:pt x="3528060" y="289242"/>
                </a:lnTo>
                <a:lnTo>
                  <a:pt x="3543300" y="239712"/>
                </a:lnTo>
                <a:lnTo>
                  <a:pt x="3548697" y="186690"/>
                </a:lnTo>
                <a:close/>
              </a:path>
              <a:path w="5735320" h="639444">
                <a:moveTo>
                  <a:pt x="3605212" y="488632"/>
                </a:moveTo>
                <a:lnTo>
                  <a:pt x="3602355" y="473710"/>
                </a:lnTo>
                <a:lnTo>
                  <a:pt x="3594417" y="461962"/>
                </a:lnTo>
                <a:lnTo>
                  <a:pt x="3582352" y="453707"/>
                </a:lnTo>
                <a:lnTo>
                  <a:pt x="3567747" y="450850"/>
                </a:lnTo>
                <a:lnTo>
                  <a:pt x="3548697" y="450850"/>
                </a:lnTo>
                <a:lnTo>
                  <a:pt x="3548697" y="545147"/>
                </a:lnTo>
                <a:lnTo>
                  <a:pt x="3547427" y="552450"/>
                </a:lnTo>
                <a:lnTo>
                  <a:pt x="3543300" y="558482"/>
                </a:lnTo>
                <a:lnTo>
                  <a:pt x="3537267" y="562292"/>
                </a:lnTo>
                <a:lnTo>
                  <a:pt x="3529965" y="563880"/>
                </a:lnTo>
                <a:lnTo>
                  <a:pt x="3522662" y="562292"/>
                </a:lnTo>
                <a:lnTo>
                  <a:pt x="3516630" y="558482"/>
                </a:lnTo>
                <a:lnTo>
                  <a:pt x="3512502" y="552450"/>
                </a:lnTo>
                <a:lnTo>
                  <a:pt x="3510915" y="545147"/>
                </a:lnTo>
                <a:lnTo>
                  <a:pt x="3512502" y="537845"/>
                </a:lnTo>
                <a:lnTo>
                  <a:pt x="3516630" y="531812"/>
                </a:lnTo>
                <a:lnTo>
                  <a:pt x="3522662" y="527685"/>
                </a:lnTo>
                <a:lnTo>
                  <a:pt x="3529965" y="526097"/>
                </a:lnTo>
                <a:lnTo>
                  <a:pt x="3537267" y="527685"/>
                </a:lnTo>
                <a:lnTo>
                  <a:pt x="3543300" y="531812"/>
                </a:lnTo>
                <a:lnTo>
                  <a:pt x="3547427" y="537845"/>
                </a:lnTo>
                <a:lnTo>
                  <a:pt x="3548697" y="545147"/>
                </a:lnTo>
                <a:lnTo>
                  <a:pt x="3548697" y="450850"/>
                </a:lnTo>
                <a:lnTo>
                  <a:pt x="3454400" y="450850"/>
                </a:lnTo>
                <a:lnTo>
                  <a:pt x="3454400" y="545147"/>
                </a:lnTo>
                <a:lnTo>
                  <a:pt x="3453130" y="552450"/>
                </a:lnTo>
                <a:lnTo>
                  <a:pt x="3449002" y="558482"/>
                </a:lnTo>
                <a:lnTo>
                  <a:pt x="3442970" y="562292"/>
                </a:lnTo>
                <a:lnTo>
                  <a:pt x="3435667" y="563880"/>
                </a:lnTo>
                <a:lnTo>
                  <a:pt x="3428365" y="562292"/>
                </a:lnTo>
                <a:lnTo>
                  <a:pt x="3422332" y="558482"/>
                </a:lnTo>
                <a:lnTo>
                  <a:pt x="3418205" y="552450"/>
                </a:lnTo>
                <a:lnTo>
                  <a:pt x="3416617" y="545147"/>
                </a:lnTo>
                <a:lnTo>
                  <a:pt x="3418205" y="537845"/>
                </a:lnTo>
                <a:lnTo>
                  <a:pt x="3422332" y="531812"/>
                </a:lnTo>
                <a:lnTo>
                  <a:pt x="3428365" y="527685"/>
                </a:lnTo>
                <a:lnTo>
                  <a:pt x="3435667" y="526097"/>
                </a:lnTo>
                <a:lnTo>
                  <a:pt x="3442970" y="527685"/>
                </a:lnTo>
                <a:lnTo>
                  <a:pt x="3449002" y="531812"/>
                </a:lnTo>
                <a:lnTo>
                  <a:pt x="3453130" y="537845"/>
                </a:lnTo>
                <a:lnTo>
                  <a:pt x="3454400" y="545147"/>
                </a:lnTo>
                <a:lnTo>
                  <a:pt x="3454400" y="450850"/>
                </a:lnTo>
                <a:lnTo>
                  <a:pt x="3360102" y="450850"/>
                </a:lnTo>
                <a:lnTo>
                  <a:pt x="3360102" y="545147"/>
                </a:lnTo>
                <a:lnTo>
                  <a:pt x="3358832" y="552450"/>
                </a:lnTo>
                <a:lnTo>
                  <a:pt x="3354705" y="558482"/>
                </a:lnTo>
                <a:lnTo>
                  <a:pt x="3348672" y="562292"/>
                </a:lnTo>
                <a:lnTo>
                  <a:pt x="3341370" y="563880"/>
                </a:lnTo>
                <a:lnTo>
                  <a:pt x="3334067" y="562292"/>
                </a:lnTo>
                <a:lnTo>
                  <a:pt x="3328035" y="558482"/>
                </a:lnTo>
                <a:lnTo>
                  <a:pt x="3323907" y="552450"/>
                </a:lnTo>
                <a:lnTo>
                  <a:pt x="3322320" y="545147"/>
                </a:lnTo>
                <a:lnTo>
                  <a:pt x="3323907" y="537845"/>
                </a:lnTo>
                <a:lnTo>
                  <a:pt x="3328035" y="531812"/>
                </a:lnTo>
                <a:lnTo>
                  <a:pt x="3334067" y="527685"/>
                </a:lnTo>
                <a:lnTo>
                  <a:pt x="3341370" y="526097"/>
                </a:lnTo>
                <a:lnTo>
                  <a:pt x="3348672" y="527685"/>
                </a:lnTo>
                <a:lnTo>
                  <a:pt x="3354705" y="531812"/>
                </a:lnTo>
                <a:lnTo>
                  <a:pt x="3358832" y="537845"/>
                </a:lnTo>
                <a:lnTo>
                  <a:pt x="3360102" y="545147"/>
                </a:lnTo>
                <a:lnTo>
                  <a:pt x="3360102" y="450850"/>
                </a:lnTo>
                <a:lnTo>
                  <a:pt x="3303587" y="450850"/>
                </a:lnTo>
                <a:lnTo>
                  <a:pt x="3303587" y="218757"/>
                </a:lnTo>
                <a:lnTo>
                  <a:pt x="3311207" y="212725"/>
                </a:lnTo>
                <a:lnTo>
                  <a:pt x="3317240" y="205105"/>
                </a:lnTo>
                <a:lnTo>
                  <a:pt x="3321050" y="196215"/>
                </a:lnTo>
                <a:lnTo>
                  <a:pt x="3322320" y="186690"/>
                </a:lnTo>
                <a:lnTo>
                  <a:pt x="3319462" y="172085"/>
                </a:lnTo>
                <a:lnTo>
                  <a:pt x="3311525" y="160020"/>
                </a:lnTo>
                <a:lnTo>
                  <a:pt x="3299460" y="152082"/>
                </a:lnTo>
                <a:lnTo>
                  <a:pt x="3284855" y="148907"/>
                </a:lnTo>
                <a:lnTo>
                  <a:pt x="3270250" y="152082"/>
                </a:lnTo>
                <a:lnTo>
                  <a:pt x="3258185" y="160020"/>
                </a:lnTo>
                <a:lnTo>
                  <a:pt x="3249930" y="172085"/>
                </a:lnTo>
                <a:lnTo>
                  <a:pt x="3247072" y="186690"/>
                </a:lnTo>
                <a:lnTo>
                  <a:pt x="3248342" y="196215"/>
                </a:lnTo>
                <a:lnTo>
                  <a:pt x="3248342" y="196850"/>
                </a:lnTo>
                <a:lnTo>
                  <a:pt x="3252152" y="206057"/>
                </a:lnTo>
                <a:lnTo>
                  <a:pt x="3258185" y="213360"/>
                </a:lnTo>
                <a:lnTo>
                  <a:pt x="3265805" y="218757"/>
                </a:lnTo>
                <a:lnTo>
                  <a:pt x="3265805" y="450850"/>
                </a:lnTo>
                <a:lnTo>
                  <a:pt x="3265805" y="545147"/>
                </a:lnTo>
                <a:lnTo>
                  <a:pt x="3264535" y="552450"/>
                </a:lnTo>
                <a:lnTo>
                  <a:pt x="3260407" y="558482"/>
                </a:lnTo>
                <a:lnTo>
                  <a:pt x="3254375" y="562292"/>
                </a:lnTo>
                <a:lnTo>
                  <a:pt x="3247072" y="563880"/>
                </a:lnTo>
                <a:lnTo>
                  <a:pt x="3239770" y="562292"/>
                </a:lnTo>
                <a:lnTo>
                  <a:pt x="3233737" y="558482"/>
                </a:lnTo>
                <a:lnTo>
                  <a:pt x="3229610" y="552450"/>
                </a:lnTo>
                <a:lnTo>
                  <a:pt x="3228340" y="545147"/>
                </a:lnTo>
                <a:lnTo>
                  <a:pt x="3229610" y="537845"/>
                </a:lnTo>
                <a:lnTo>
                  <a:pt x="3265805" y="545147"/>
                </a:lnTo>
                <a:lnTo>
                  <a:pt x="3265805" y="450850"/>
                </a:lnTo>
                <a:lnTo>
                  <a:pt x="3096260" y="450850"/>
                </a:lnTo>
                <a:lnTo>
                  <a:pt x="3096260" y="545147"/>
                </a:lnTo>
                <a:lnTo>
                  <a:pt x="3093085" y="559752"/>
                </a:lnTo>
                <a:lnTo>
                  <a:pt x="3085147" y="571817"/>
                </a:lnTo>
                <a:lnTo>
                  <a:pt x="3073082" y="579755"/>
                </a:lnTo>
                <a:lnTo>
                  <a:pt x="3058477" y="582930"/>
                </a:lnTo>
                <a:lnTo>
                  <a:pt x="3043872" y="579755"/>
                </a:lnTo>
                <a:lnTo>
                  <a:pt x="3031807" y="571817"/>
                </a:lnTo>
                <a:lnTo>
                  <a:pt x="3023870" y="559752"/>
                </a:lnTo>
                <a:lnTo>
                  <a:pt x="3020695" y="545147"/>
                </a:lnTo>
                <a:lnTo>
                  <a:pt x="3023870" y="530542"/>
                </a:lnTo>
                <a:lnTo>
                  <a:pt x="3031807" y="518477"/>
                </a:lnTo>
                <a:lnTo>
                  <a:pt x="3043872" y="510222"/>
                </a:lnTo>
                <a:lnTo>
                  <a:pt x="3058477" y="507365"/>
                </a:lnTo>
                <a:lnTo>
                  <a:pt x="3073082" y="510222"/>
                </a:lnTo>
                <a:lnTo>
                  <a:pt x="3085147" y="518477"/>
                </a:lnTo>
                <a:lnTo>
                  <a:pt x="3093085" y="530542"/>
                </a:lnTo>
                <a:lnTo>
                  <a:pt x="3096260" y="545147"/>
                </a:lnTo>
                <a:lnTo>
                  <a:pt x="3096260" y="450850"/>
                </a:lnTo>
                <a:lnTo>
                  <a:pt x="3001962" y="450850"/>
                </a:lnTo>
                <a:lnTo>
                  <a:pt x="2987357" y="453707"/>
                </a:lnTo>
                <a:lnTo>
                  <a:pt x="2975292" y="461962"/>
                </a:lnTo>
                <a:lnTo>
                  <a:pt x="2967037" y="473710"/>
                </a:lnTo>
                <a:lnTo>
                  <a:pt x="2964180" y="488632"/>
                </a:lnTo>
                <a:lnTo>
                  <a:pt x="2964180" y="601662"/>
                </a:lnTo>
                <a:lnTo>
                  <a:pt x="2967037" y="616267"/>
                </a:lnTo>
                <a:lnTo>
                  <a:pt x="2975292" y="628332"/>
                </a:lnTo>
                <a:lnTo>
                  <a:pt x="2987357" y="636270"/>
                </a:lnTo>
                <a:lnTo>
                  <a:pt x="3001962" y="639445"/>
                </a:lnTo>
                <a:lnTo>
                  <a:pt x="3567747" y="639445"/>
                </a:lnTo>
                <a:lnTo>
                  <a:pt x="3582352" y="636270"/>
                </a:lnTo>
                <a:lnTo>
                  <a:pt x="3594417" y="628332"/>
                </a:lnTo>
                <a:lnTo>
                  <a:pt x="3602355" y="616267"/>
                </a:lnTo>
                <a:lnTo>
                  <a:pt x="3605212" y="601662"/>
                </a:lnTo>
                <a:lnTo>
                  <a:pt x="3605212" y="582930"/>
                </a:lnTo>
                <a:lnTo>
                  <a:pt x="3605212" y="563880"/>
                </a:lnTo>
                <a:lnTo>
                  <a:pt x="3605212" y="488632"/>
                </a:lnTo>
                <a:close/>
              </a:path>
              <a:path w="5735320" h="639444">
                <a:moveTo>
                  <a:pt x="5680710" y="190500"/>
                </a:moveTo>
                <a:lnTo>
                  <a:pt x="5604180" y="153035"/>
                </a:lnTo>
                <a:lnTo>
                  <a:pt x="5604510" y="180022"/>
                </a:lnTo>
                <a:lnTo>
                  <a:pt x="3633152" y="193040"/>
                </a:lnTo>
                <a:lnTo>
                  <a:pt x="3633470" y="215265"/>
                </a:lnTo>
                <a:lnTo>
                  <a:pt x="5604510" y="202603"/>
                </a:lnTo>
                <a:lnTo>
                  <a:pt x="5604827" y="215265"/>
                </a:lnTo>
                <a:lnTo>
                  <a:pt x="5604827" y="229235"/>
                </a:lnTo>
                <a:lnTo>
                  <a:pt x="5657850" y="202247"/>
                </a:lnTo>
                <a:lnTo>
                  <a:pt x="5680710" y="190500"/>
                </a:lnTo>
                <a:close/>
              </a:path>
              <a:path w="5735320" h="639444">
                <a:moveTo>
                  <a:pt x="5735002" y="540385"/>
                </a:moveTo>
                <a:lnTo>
                  <a:pt x="3744912" y="540385"/>
                </a:lnTo>
                <a:lnTo>
                  <a:pt x="3744912" y="513080"/>
                </a:lnTo>
                <a:lnTo>
                  <a:pt x="3668712" y="551180"/>
                </a:lnTo>
                <a:lnTo>
                  <a:pt x="3744912" y="589280"/>
                </a:lnTo>
                <a:lnTo>
                  <a:pt x="3744912" y="562610"/>
                </a:lnTo>
                <a:lnTo>
                  <a:pt x="5735002" y="562610"/>
                </a:lnTo>
                <a:lnTo>
                  <a:pt x="5735002" y="5403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22985" y="2101532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61870" y="2124392"/>
            <a:ext cx="7785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Απαντήσεις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97300" y="2222817"/>
            <a:ext cx="400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55" dirty="0">
                <a:latin typeface="Calibri"/>
                <a:cs typeface="Calibri"/>
              </a:rPr>
              <a:t>Π</a:t>
            </a:r>
            <a:r>
              <a:rPr sz="1100" spc="135" dirty="0">
                <a:latin typeface="Calibri"/>
                <a:cs typeface="Calibri"/>
              </a:rPr>
              <a:t>ύ</a:t>
            </a:r>
            <a:r>
              <a:rPr sz="1100" spc="114" dirty="0">
                <a:latin typeface="Calibri"/>
                <a:cs typeface="Calibri"/>
              </a:rPr>
              <a:t>λ</a:t>
            </a:r>
            <a:r>
              <a:rPr sz="1100" spc="145" dirty="0">
                <a:latin typeface="Calibri"/>
                <a:cs typeface="Calibri"/>
              </a:rPr>
              <a:t>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30390" y="2124392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44164" y="3841432"/>
            <a:ext cx="911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Επιτιθέμενος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0045" y="518445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45379" y="4859020"/>
            <a:ext cx="400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55" dirty="0">
                <a:latin typeface="Calibri"/>
                <a:cs typeface="Calibri"/>
              </a:rPr>
              <a:t>Π</a:t>
            </a:r>
            <a:r>
              <a:rPr sz="1100" spc="135" dirty="0">
                <a:latin typeface="Calibri"/>
                <a:cs typeface="Calibri"/>
              </a:rPr>
              <a:t>ύ</a:t>
            </a:r>
            <a:r>
              <a:rPr sz="1100" spc="114" dirty="0">
                <a:latin typeface="Calibri"/>
                <a:cs typeface="Calibri"/>
              </a:rPr>
              <a:t>λ</a:t>
            </a:r>
            <a:r>
              <a:rPr sz="1100" spc="145" dirty="0">
                <a:latin typeface="Calibri"/>
                <a:cs typeface="Calibri"/>
              </a:rPr>
              <a:t>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21830" y="4859020"/>
            <a:ext cx="5295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Ίντερνετ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19709" y="3059112"/>
            <a:ext cx="3372485" cy="2061210"/>
            <a:chOff x="219709" y="3059112"/>
            <a:chExt cx="3372485" cy="206121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709" y="3680777"/>
              <a:ext cx="2539047" cy="143954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57195" y="3059112"/>
              <a:ext cx="635000" cy="802005"/>
            </a:xfrm>
            <a:custGeom>
              <a:avLst/>
              <a:gdLst/>
              <a:ahLst/>
              <a:cxnLst/>
              <a:rect l="l" t="t" r="r" b="b"/>
              <a:pathLst>
                <a:path w="635000" h="802004">
                  <a:moveTo>
                    <a:pt x="593090" y="765810"/>
                  </a:moveTo>
                  <a:lnTo>
                    <a:pt x="43497" y="765810"/>
                  </a:lnTo>
                  <a:lnTo>
                    <a:pt x="43497" y="777875"/>
                  </a:lnTo>
                  <a:lnTo>
                    <a:pt x="45085" y="787082"/>
                  </a:lnTo>
                  <a:lnTo>
                    <a:pt x="50165" y="794702"/>
                  </a:lnTo>
                  <a:lnTo>
                    <a:pt x="57785" y="799782"/>
                  </a:lnTo>
                  <a:lnTo>
                    <a:pt x="66992" y="801687"/>
                  </a:lnTo>
                  <a:lnTo>
                    <a:pt x="569594" y="801687"/>
                  </a:lnTo>
                  <a:lnTo>
                    <a:pt x="578802" y="799782"/>
                  </a:lnTo>
                  <a:lnTo>
                    <a:pt x="586105" y="794702"/>
                  </a:lnTo>
                  <a:lnTo>
                    <a:pt x="591184" y="787082"/>
                  </a:lnTo>
                  <a:lnTo>
                    <a:pt x="593090" y="777875"/>
                  </a:lnTo>
                  <a:lnTo>
                    <a:pt x="593090" y="765810"/>
                  </a:lnTo>
                  <a:close/>
                </a:path>
                <a:path w="635000" h="802004">
                  <a:moveTo>
                    <a:pt x="268605" y="507364"/>
                  </a:moveTo>
                  <a:lnTo>
                    <a:pt x="138747" y="507364"/>
                  </a:lnTo>
                  <a:lnTo>
                    <a:pt x="129222" y="509270"/>
                  </a:lnTo>
                  <a:lnTo>
                    <a:pt x="121919" y="514032"/>
                  </a:lnTo>
                  <a:lnTo>
                    <a:pt x="116840" y="521652"/>
                  </a:lnTo>
                  <a:lnTo>
                    <a:pt x="114935" y="530860"/>
                  </a:lnTo>
                  <a:lnTo>
                    <a:pt x="114935" y="765810"/>
                  </a:lnTo>
                  <a:lnTo>
                    <a:pt x="521334" y="765810"/>
                  </a:lnTo>
                  <a:lnTo>
                    <a:pt x="521334" y="706437"/>
                  </a:lnTo>
                  <a:lnTo>
                    <a:pt x="304482" y="706437"/>
                  </a:lnTo>
                  <a:lnTo>
                    <a:pt x="289560" y="699769"/>
                  </a:lnTo>
                  <a:lnTo>
                    <a:pt x="255587" y="699769"/>
                  </a:lnTo>
                  <a:lnTo>
                    <a:pt x="202882" y="646747"/>
                  </a:lnTo>
                  <a:lnTo>
                    <a:pt x="255587" y="594042"/>
                  </a:lnTo>
                  <a:lnTo>
                    <a:pt x="268605" y="594042"/>
                  </a:lnTo>
                  <a:lnTo>
                    <a:pt x="268605" y="507364"/>
                  </a:lnTo>
                  <a:close/>
                </a:path>
                <a:path w="635000" h="802004">
                  <a:moveTo>
                    <a:pt x="207547" y="246062"/>
                  </a:moveTo>
                  <a:lnTo>
                    <a:pt x="168910" y="246062"/>
                  </a:lnTo>
                  <a:lnTo>
                    <a:pt x="174942" y="274320"/>
                  </a:lnTo>
                  <a:lnTo>
                    <a:pt x="186690" y="300354"/>
                  </a:lnTo>
                  <a:lnTo>
                    <a:pt x="202882" y="323532"/>
                  </a:lnTo>
                  <a:lnTo>
                    <a:pt x="223519" y="343217"/>
                  </a:lnTo>
                  <a:lnTo>
                    <a:pt x="223519" y="370522"/>
                  </a:lnTo>
                  <a:lnTo>
                    <a:pt x="221615" y="374332"/>
                  </a:lnTo>
                  <a:lnTo>
                    <a:pt x="217805" y="375285"/>
                  </a:lnTo>
                  <a:lnTo>
                    <a:pt x="108585" y="420052"/>
                  </a:lnTo>
                  <a:lnTo>
                    <a:pt x="51752" y="456564"/>
                  </a:lnTo>
                  <a:lnTo>
                    <a:pt x="26035" y="487362"/>
                  </a:lnTo>
                  <a:lnTo>
                    <a:pt x="15875" y="526097"/>
                  </a:lnTo>
                  <a:lnTo>
                    <a:pt x="0" y="669607"/>
                  </a:lnTo>
                  <a:lnTo>
                    <a:pt x="0" y="684847"/>
                  </a:lnTo>
                  <a:lnTo>
                    <a:pt x="23494" y="722312"/>
                  </a:lnTo>
                  <a:lnTo>
                    <a:pt x="57785" y="740727"/>
                  </a:lnTo>
                  <a:lnTo>
                    <a:pt x="69850" y="745807"/>
                  </a:lnTo>
                  <a:lnTo>
                    <a:pt x="96202" y="745807"/>
                  </a:lnTo>
                  <a:lnTo>
                    <a:pt x="96202" y="716597"/>
                  </a:lnTo>
                  <a:lnTo>
                    <a:pt x="82867" y="711517"/>
                  </a:lnTo>
                  <a:lnTo>
                    <a:pt x="69850" y="705802"/>
                  </a:lnTo>
                  <a:lnTo>
                    <a:pt x="57467" y="699452"/>
                  </a:lnTo>
                  <a:lnTo>
                    <a:pt x="45402" y="692150"/>
                  </a:lnTo>
                  <a:lnTo>
                    <a:pt x="39687" y="688339"/>
                  </a:lnTo>
                  <a:lnTo>
                    <a:pt x="36830" y="681672"/>
                  </a:lnTo>
                  <a:lnTo>
                    <a:pt x="37782" y="675322"/>
                  </a:lnTo>
                  <a:lnTo>
                    <a:pt x="53657" y="529907"/>
                  </a:lnTo>
                  <a:lnTo>
                    <a:pt x="75565" y="485775"/>
                  </a:lnTo>
                  <a:lnTo>
                    <a:pt x="126365" y="453707"/>
                  </a:lnTo>
                  <a:lnTo>
                    <a:pt x="183832" y="429895"/>
                  </a:lnTo>
                  <a:lnTo>
                    <a:pt x="199072" y="425450"/>
                  </a:lnTo>
                  <a:lnTo>
                    <a:pt x="535622" y="425450"/>
                  </a:lnTo>
                  <a:lnTo>
                    <a:pt x="514350" y="414972"/>
                  </a:lnTo>
                  <a:lnTo>
                    <a:pt x="316865" y="414972"/>
                  </a:lnTo>
                  <a:lnTo>
                    <a:pt x="298132" y="414337"/>
                  </a:lnTo>
                  <a:lnTo>
                    <a:pt x="279717" y="412114"/>
                  </a:lnTo>
                  <a:lnTo>
                    <a:pt x="260985" y="408939"/>
                  </a:lnTo>
                  <a:lnTo>
                    <a:pt x="242252" y="404495"/>
                  </a:lnTo>
                  <a:lnTo>
                    <a:pt x="250190" y="397192"/>
                  </a:lnTo>
                  <a:lnTo>
                    <a:pt x="255905" y="388302"/>
                  </a:lnTo>
                  <a:lnTo>
                    <a:pt x="259715" y="377825"/>
                  </a:lnTo>
                  <a:lnTo>
                    <a:pt x="261302" y="366712"/>
                  </a:lnTo>
                  <a:lnTo>
                    <a:pt x="261302" y="365760"/>
                  </a:lnTo>
                  <a:lnTo>
                    <a:pt x="392112" y="365760"/>
                  </a:lnTo>
                  <a:lnTo>
                    <a:pt x="392112" y="339407"/>
                  </a:lnTo>
                  <a:lnTo>
                    <a:pt x="317817" y="339407"/>
                  </a:lnTo>
                  <a:lnTo>
                    <a:pt x="275590" y="331470"/>
                  </a:lnTo>
                  <a:lnTo>
                    <a:pt x="240665" y="309562"/>
                  </a:lnTo>
                  <a:lnTo>
                    <a:pt x="215900" y="276225"/>
                  </a:lnTo>
                  <a:lnTo>
                    <a:pt x="207547" y="246062"/>
                  </a:lnTo>
                  <a:close/>
                </a:path>
                <a:path w="635000" h="802004">
                  <a:moveTo>
                    <a:pt x="535622" y="425450"/>
                  </a:moveTo>
                  <a:lnTo>
                    <a:pt x="437515" y="425450"/>
                  </a:lnTo>
                  <a:lnTo>
                    <a:pt x="451484" y="429895"/>
                  </a:lnTo>
                  <a:lnTo>
                    <a:pt x="508952" y="453707"/>
                  </a:lnTo>
                  <a:lnTo>
                    <a:pt x="560069" y="485775"/>
                  </a:lnTo>
                  <a:lnTo>
                    <a:pt x="580707" y="526097"/>
                  </a:lnTo>
                  <a:lnTo>
                    <a:pt x="597852" y="674369"/>
                  </a:lnTo>
                  <a:lnTo>
                    <a:pt x="565467" y="705167"/>
                  </a:lnTo>
                  <a:lnTo>
                    <a:pt x="539432" y="715644"/>
                  </a:lnTo>
                  <a:lnTo>
                    <a:pt x="539432" y="745807"/>
                  </a:lnTo>
                  <a:lnTo>
                    <a:pt x="564832" y="745807"/>
                  </a:lnTo>
                  <a:lnTo>
                    <a:pt x="576897" y="740727"/>
                  </a:lnTo>
                  <a:lnTo>
                    <a:pt x="610869" y="722312"/>
                  </a:lnTo>
                  <a:lnTo>
                    <a:pt x="634365" y="684847"/>
                  </a:lnTo>
                  <a:lnTo>
                    <a:pt x="634682" y="669607"/>
                  </a:lnTo>
                  <a:lnTo>
                    <a:pt x="619442" y="528002"/>
                  </a:lnTo>
                  <a:lnTo>
                    <a:pt x="609917" y="488314"/>
                  </a:lnTo>
                  <a:lnTo>
                    <a:pt x="584517" y="457517"/>
                  </a:lnTo>
                  <a:lnTo>
                    <a:pt x="535622" y="425450"/>
                  </a:lnTo>
                  <a:close/>
                </a:path>
                <a:path w="635000" h="802004">
                  <a:moveTo>
                    <a:pt x="432752" y="507364"/>
                  </a:moveTo>
                  <a:lnTo>
                    <a:pt x="348932" y="507364"/>
                  </a:lnTo>
                  <a:lnTo>
                    <a:pt x="348932" y="599757"/>
                  </a:lnTo>
                  <a:lnTo>
                    <a:pt x="304482" y="706437"/>
                  </a:lnTo>
                  <a:lnTo>
                    <a:pt x="521334" y="706437"/>
                  </a:lnTo>
                  <a:lnTo>
                    <a:pt x="521334" y="700722"/>
                  </a:lnTo>
                  <a:lnTo>
                    <a:pt x="380047" y="700722"/>
                  </a:lnTo>
                  <a:lnTo>
                    <a:pt x="366712" y="687387"/>
                  </a:lnTo>
                  <a:lnTo>
                    <a:pt x="406400" y="647700"/>
                  </a:lnTo>
                  <a:lnTo>
                    <a:pt x="366712" y="608330"/>
                  </a:lnTo>
                  <a:lnTo>
                    <a:pt x="380047" y="594994"/>
                  </a:lnTo>
                  <a:lnTo>
                    <a:pt x="432752" y="594994"/>
                  </a:lnTo>
                  <a:lnTo>
                    <a:pt x="432752" y="507364"/>
                  </a:lnTo>
                  <a:close/>
                </a:path>
                <a:path w="635000" h="802004">
                  <a:moveTo>
                    <a:pt x="497840" y="507364"/>
                  </a:moveTo>
                  <a:lnTo>
                    <a:pt x="432752" y="507364"/>
                  </a:lnTo>
                  <a:lnTo>
                    <a:pt x="432752" y="647700"/>
                  </a:lnTo>
                  <a:lnTo>
                    <a:pt x="380047" y="700722"/>
                  </a:lnTo>
                  <a:lnTo>
                    <a:pt x="521334" y="700722"/>
                  </a:lnTo>
                  <a:lnTo>
                    <a:pt x="521334" y="530860"/>
                  </a:lnTo>
                  <a:lnTo>
                    <a:pt x="519430" y="521652"/>
                  </a:lnTo>
                  <a:lnTo>
                    <a:pt x="514667" y="514032"/>
                  </a:lnTo>
                  <a:lnTo>
                    <a:pt x="507047" y="509270"/>
                  </a:lnTo>
                  <a:lnTo>
                    <a:pt x="497840" y="507364"/>
                  </a:lnTo>
                  <a:close/>
                </a:path>
                <a:path w="635000" h="802004">
                  <a:moveTo>
                    <a:pt x="348932" y="507364"/>
                  </a:moveTo>
                  <a:lnTo>
                    <a:pt x="268605" y="507364"/>
                  </a:lnTo>
                  <a:lnTo>
                    <a:pt x="268605" y="607377"/>
                  </a:lnTo>
                  <a:lnTo>
                    <a:pt x="229235" y="646747"/>
                  </a:lnTo>
                  <a:lnTo>
                    <a:pt x="268605" y="686435"/>
                  </a:lnTo>
                  <a:lnTo>
                    <a:pt x="255587" y="699769"/>
                  </a:lnTo>
                  <a:lnTo>
                    <a:pt x="289560" y="699769"/>
                  </a:lnTo>
                  <a:lnTo>
                    <a:pt x="287655" y="698817"/>
                  </a:lnTo>
                  <a:lnTo>
                    <a:pt x="331152" y="594042"/>
                  </a:lnTo>
                  <a:lnTo>
                    <a:pt x="331787" y="592137"/>
                  </a:lnTo>
                  <a:lnTo>
                    <a:pt x="348932" y="592137"/>
                  </a:lnTo>
                  <a:lnTo>
                    <a:pt x="348932" y="507364"/>
                  </a:lnTo>
                  <a:close/>
                </a:path>
                <a:path w="635000" h="802004">
                  <a:moveTo>
                    <a:pt x="432752" y="594994"/>
                  </a:moveTo>
                  <a:lnTo>
                    <a:pt x="380047" y="594994"/>
                  </a:lnTo>
                  <a:lnTo>
                    <a:pt x="432752" y="647700"/>
                  </a:lnTo>
                  <a:lnTo>
                    <a:pt x="432752" y="594994"/>
                  </a:lnTo>
                  <a:close/>
                </a:path>
                <a:path w="635000" h="802004">
                  <a:moveTo>
                    <a:pt x="268605" y="594042"/>
                  </a:moveTo>
                  <a:lnTo>
                    <a:pt x="255587" y="594042"/>
                  </a:lnTo>
                  <a:lnTo>
                    <a:pt x="268605" y="607377"/>
                  </a:lnTo>
                  <a:lnTo>
                    <a:pt x="268605" y="594042"/>
                  </a:lnTo>
                  <a:close/>
                </a:path>
                <a:path w="635000" h="802004">
                  <a:moveTo>
                    <a:pt x="348932" y="592137"/>
                  </a:moveTo>
                  <a:lnTo>
                    <a:pt x="331787" y="592137"/>
                  </a:lnTo>
                  <a:lnTo>
                    <a:pt x="348932" y="599757"/>
                  </a:lnTo>
                  <a:lnTo>
                    <a:pt x="348932" y="592137"/>
                  </a:lnTo>
                  <a:close/>
                </a:path>
                <a:path w="635000" h="802004">
                  <a:moveTo>
                    <a:pt x="437515" y="425450"/>
                  </a:moveTo>
                  <a:lnTo>
                    <a:pt x="199072" y="425450"/>
                  </a:lnTo>
                  <a:lnTo>
                    <a:pt x="222250" y="436879"/>
                  </a:lnTo>
                  <a:lnTo>
                    <a:pt x="250507" y="445452"/>
                  </a:lnTo>
                  <a:lnTo>
                    <a:pt x="282892" y="450850"/>
                  </a:lnTo>
                  <a:lnTo>
                    <a:pt x="317817" y="452754"/>
                  </a:lnTo>
                  <a:lnTo>
                    <a:pt x="352742" y="450850"/>
                  </a:lnTo>
                  <a:lnTo>
                    <a:pt x="385127" y="445452"/>
                  </a:lnTo>
                  <a:lnTo>
                    <a:pt x="413702" y="436879"/>
                  </a:lnTo>
                  <a:lnTo>
                    <a:pt x="437515" y="425450"/>
                  </a:lnTo>
                  <a:close/>
                </a:path>
                <a:path w="635000" h="802004">
                  <a:moveTo>
                    <a:pt x="430847" y="54292"/>
                  </a:moveTo>
                  <a:lnTo>
                    <a:pt x="430847" y="226377"/>
                  </a:lnTo>
                  <a:lnTo>
                    <a:pt x="421957" y="270192"/>
                  </a:lnTo>
                  <a:lnTo>
                    <a:pt x="397509" y="306387"/>
                  </a:lnTo>
                  <a:lnTo>
                    <a:pt x="392112" y="309879"/>
                  </a:lnTo>
                  <a:lnTo>
                    <a:pt x="392112" y="404495"/>
                  </a:lnTo>
                  <a:lnTo>
                    <a:pt x="373697" y="409575"/>
                  </a:lnTo>
                  <a:lnTo>
                    <a:pt x="354965" y="413067"/>
                  </a:lnTo>
                  <a:lnTo>
                    <a:pt x="335915" y="414654"/>
                  </a:lnTo>
                  <a:lnTo>
                    <a:pt x="316865" y="414972"/>
                  </a:lnTo>
                  <a:lnTo>
                    <a:pt x="514350" y="414972"/>
                  </a:lnTo>
                  <a:lnTo>
                    <a:pt x="496887" y="407035"/>
                  </a:lnTo>
                  <a:lnTo>
                    <a:pt x="464819" y="394970"/>
                  </a:lnTo>
                  <a:lnTo>
                    <a:pt x="418782" y="376237"/>
                  </a:lnTo>
                  <a:lnTo>
                    <a:pt x="414972" y="374332"/>
                  </a:lnTo>
                  <a:lnTo>
                    <a:pt x="413067" y="371475"/>
                  </a:lnTo>
                  <a:lnTo>
                    <a:pt x="413067" y="345122"/>
                  </a:lnTo>
                  <a:lnTo>
                    <a:pt x="454659" y="293052"/>
                  </a:lnTo>
                  <a:lnTo>
                    <a:pt x="469582" y="227329"/>
                  </a:lnTo>
                  <a:lnTo>
                    <a:pt x="469582" y="193357"/>
                  </a:lnTo>
                  <a:lnTo>
                    <a:pt x="486397" y="193357"/>
                  </a:lnTo>
                  <a:lnTo>
                    <a:pt x="472440" y="151764"/>
                  </a:lnTo>
                  <a:lnTo>
                    <a:pt x="468630" y="138747"/>
                  </a:lnTo>
                  <a:lnTo>
                    <a:pt x="467677" y="132397"/>
                  </a:lnTo>
                  <a:lnTo>
                    <a:pt x="467677" y="132079"/>
                  </a:lnTo>
                  <a:lnTo>
                    <a:pt x="465137" y="122554"/>
                  </a:lnTo>
                  <a:lnTo>
                    <a:pt x="457517" y="94614"/>
                  </a:lnTo>
                  <a:lnTo>
                    <a:pt x="439419" y="63182"/>
                  </a:lnTo>
                  <a:lnTo>
                    <a:pt x="430847" y="54292"/>
                  </a:lnTo>
                  <a:close/>
                </a:path>
                <a:path w="635000" h="802004">
                  <a:moveTo>
                    <a:pt x="392112" y="365760"/>
                  </a:moveTo>
                  <a:lnTo>
                    <a:pt x="374332" y="365760"/>
                  </a:lnTo>
                  <a:lnTo>
                    <a:pt x="374332" y="366712"/>
                  </a:lnTo>
                  <a:lnTo>
                    <a:pt x="375284" y="374332"/>
                  </a:lnTo>
                  <a:lnTo>
                    <a:pt x="375284" y="376237"/>
                  </a:lnTo>
                  <a:lnTo>
                    <a:pt x="375602" y="377507"/>
                  </a:lnTo>
                  <a:lnTo>
                    <a:pt x="379094" y="387350"/>
                  </a:lnTo>
                  <a:lnTo>
                    <a:pt x="384809" y="396557"/>
                  </a:lnTo>
                  <a:lnTo>
                    <a:pt x="392112" y="404495"/>
                  </a:lnTo>
                  <a:lnTo>
                    <a:pt x="392112" y="365760"/>
                  </a:lnTo>
                  <a:close/>
                </a:path>
                <a:path w="635000" h="802004">
                  <a:moveTo>
                    <a:pt x="374332" y="365760"/>
                  </a:moveTo>
                  <a:lnTo>
                    <a:pt x="261302" y="365760"/>
                  </a:lnTo>
                  <a:lnTo>
                    <a:pt x="288925" y="374332"/>
                  </a:lnTo>
                  <a:lnTo>
                    <a:pt x="317817" y="377189"/>
                  </a:lnTo>
                  <a:lnTo>
                    <a:pt x="346709" y="374332"/>
                  </a:lnTo>
                  <a:lnTo>
                    <a:pt x="374332" y="365760"/>
                  </a:lnTo>
                  <a:close/>
                </a:path>
                <a:path w="635000" h="802004">
                  <a:moveTo>
                    <a:pt x="392112" y="309879"/>
                  </a:moveTo>
                  <a:lnTo>
                    <a:pt x="361632" y="330517"/>
                  </a:lnTo>
                  <a:lnTo>
                    <a:pt x="317817" y="339407"/>
                  </a:lnTo>
                  <a:lnTo>
                    <a:pt x="392112" y="339407"/>
                  </a:lnTo>
                  <a:lnTo>
                    <a:pt x="392112" y="309879"/>
                  </a:lnTo>
                  <a:close/>
                </a:path>
                <a:path w="635000" h="802004">
                  <a:moveTo>
                    <a:pt x="316865" y="0"/>
                  </a:moveTo>
                  <a:lnTo>
                    <a:pt x="274002" y="6667"/>
                  </a:lnTo>
                  <a:lnTo>
                    <a:pt x="235585" y="25400"/>
                  </a:lnTo>
                  <a:lnTo>
                    <a:pt x="203835" y="54292"/>
                  </a:lnTo>
                  <a:lnTo>
                    <a:pt x="180340" y="91439"/>
                  </a:lnTo>
                  <a:lnTo>
                    <a:pt x="167005" y="134937"/>
                  </a:lnTo>
                  <a:lnTo>
                    <a:pt x="167005" y="157479"/>
                  </a:lnTo>
                  <a:lnTo>
                    <a:pt x="166052" y="172720"/>
                  </a:lnTo>
                  <a:lnTo>
                    <a:pt x="163830" y="187960"/>
                  </a:lnTo>
                  <a:lnTo>
                    <a:pt x="160019" y="202564"/>
                  </a:lnTo>
                  <a:lnTo>
                    <a:pt x="154622" y="216852"/>
                  </a:lnTo>
                  <a:lnTo>
                    <a:pt x="138747" y="254635"/>
                  </a:lnTo>
                  <a:lnTo>
                    <a:pt x="140652" y="254000"/>
                  </a:lnTo>
                  <a:lnTo>
                    <a:pt x="156210" y="249872"/>
                  </a:lnTo>
                  <a:lnTo>
                    <a:pt x="168910" y="246062"/>
                  </a:lnTo>
                  <a:lnTo>
                    <a:pt x="207547" y="246062"/>
                  </a:lnTo>
                  <a:lnTo>
                    <a:pt x="204469" y="234950"/>
                  </a:lnTo>
                  <a:lnTo>
                    <a:pt x="245744" y="220027"/>
                  </a:lnTo>
                  <a:lnTo>
                    <a:pt x="290194" y="201295"/>
                  </a:lnTo>
                  <a:lnTo>
                    <a:pt x="333375" y="178752"/>
                  </a:lnTo>
                  <a:lnTo>
                    <a:pt x="372109" y="152400"/>
                  </a:lnTo>
                  <a:lnTo>
                    <a:pt x="402590" y="122554"/>
                  </a:lnTo>
                  <a:lnTo>
                    <a:pt x="430847" y="122554"/>
                  </a:lnTo>
                  <a:lnTo>
                    <a:pt x="430847" y="54292"/>
                  </a:lnTo>
                  <a:lnTo>
                    <a:pt x="414337" y="37464"/>
                  </a:lnTo>
                  <a:lnTo>
                    <a:pt x="395287" y="24447"/>
                  </a:lnTo>
                  <a:lnTo>
                    <a:pt x="362902" y="24447"/>
                  </a:lnTo>
                  <a:lnTo>
                    <a:pt x="353694" y="11429"/>
                  </a:lnTo>
                  <a:lnTo>
                    <a:pt x="316865" y="0"/>
                  </a:lnTo>
                  <a:close/>
                </a:path>
                <a:path w="635000" h="802004">
                  <a:moveTo>
                    <a:pt x="486397" y="193357"/>
                  </a:moveTo>
                  <a:lnTo>
                    <a:pt x="469582" y="193357"/>
                  </a:lnTo>
                  <a:lnTo>
                    <a:pt x="475297" y="197167"/>
                  </a:lnTo>
                  <a:lnTo>
                    <a:pt x="488315" y="199072"/>
                  </a:lnTo>
                  <a:lnTo>
                    <a:pt x="486397" y="193357"/>
                  </a:lnTo>
                  <a:close/>
                </a:path>
                <a:path w="635000" h="802004">
                  <a:moveTo>
                    <a:pt x="430847" y="122554"/>
                  </a:moveTo>
                  <a:lnTo>
                    <a:pt x="402590" y="122554"/>
                  </a:lnTo>
                  <a:lnTo>
                    <a:pt x="409257" y="132397"/>
                  </a:lnTo>
                  <a:lnTo>
                    <a:pt x="415925" y="141922"/>
                  </a:lnTo>
                  <a:lnTo>
                    <a:pt x="423227" y="151129"/>
                  </a:lnTo>
                  <a:lnTo>
                    <a:pt x="430847" y="160337"/>
                  </a:lnTo>
                  <a:lnTo>
                    <a:pt x="430847" y="122554"/>
                  </a:lnTo>
                  <a:close/>
                </a:path>
                <a:path w="635000" h="802004">
                  <a:moveTo>
                    <a:pt x="380047" y="15239"/>
                  </a:moveTo>
                  <a:lnTo>
                    <a:pt x="375284" y="15239"/>
                  </a:lnTo>
                  <a:lnTo>
                    <a:pt x="371475" y="17779"/>
                  </a:lnTo>
                  <a:lnTo>
                    <a:pt x="362902" y="24447"/>
                  </a:lnTo>
                  <a:lnTo>
                    <a:pt x="395287" y="24447"/>
                  </a:lnTo>
                  <a:lnTo>
                    <a:pt x="383857" y="16827"/>
                  </a:lnTo>
                  <a:lnTo>
                    <a:pt x="380047" y="1523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1182350" y="6347142"/>
            <a:ext cx="1225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7926"/>
            <a:ext cx="2515870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130" dirty="0"/>
              <a:t> </a:t>
            </a:r>
            <a:r>
              <a:rPr sz="2250" spc="9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35" dirty="0">
                <a:solidFill>
                  <a:srgbClr val="FFB800"/>
                </a:solidFill>
              </a:rPr>
              <a:t>Bettercap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4706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2540" y="0"/>
            <a:ext cx="5839460" cy="6858000"/>
            <a:chOff x="6352540" y="0"/>
            <a:chExt cx="583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Bettercap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98542" y="6055677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555" y="1436330"/>
            <a:ext cx="6137910" cy="229616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60" dirty="0">
                <a:latin typeface="Calibri"/>
                <a:cs typeface="Calibri"/>
              </a:rPr>
              <a:t>Είναι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ένα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άλλο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εργαλείο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μπορείτε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χρησιμοποιήσετε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επίδοση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επίθεσης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ARP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poising</a:t>
            </a:r>
            <a:endParaRPr sz="1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147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90" dirty="0">
                <a:latin typeface="Calibri"/>
                <a:cs typeface="Calibri"/>
              </a:rPr>
              <a:t>Ίσως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χρειαστεί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αρχικοποιήσετε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εργαλείο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bettercap</a:t>
            </a:r>
            <a:endParaRPr sz="1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148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κάνετε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αυτό,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πρέπει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εξής: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145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100" dirty="0">
                <a:latin typeface="Calibri"/>
                <a:cs typeface="Calibri"/>
              </a:rPr>
              <a:t>sudo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apt-get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update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147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75" dirty="0">
                <a:latin typeface="Calibri"/>
                <a:cs typeface="Calibri"/>
              </a:rPr>
              <a:t>sudo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apt-get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install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bettercap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147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spc="50" dirty="0">
                <a:latin typeface="Calibri"/>
                <a:cs typeface="Calibri"/>
              </a:rPr>
              <a:t>Επαλήθευση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35" dirty="0">
                <a:latin typeface="Calibri"/>
                <a:cs typeface="Calibri"/>
              </a:rPr>
              <a:t>εγκατάστασης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145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65" dirty="0">
                <a:latin typeface="Calibri"/>
                <a:cs typeface="Calibri"/>
              </a:rPr>
              <a:t>bettercap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-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έκδοση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36322" y="0"/>
            <a:ext cx="6055995" cy="6858000"/>
            <a:chOff x="6136322" y="0"/>
            <a:chExt cx="60559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39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2539" y="1874520"/>
              <a:ext cx="4803140" cy="40894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50609" y="2807970"/>
              <a:ext cx="1678939" cy="2946400"/>
            </a:xfrm>
            <a:custGeom>
              <a:avLst/>
              <a:gdLst/>
              <a:ahLst/>
              <a:cxnLst/>
              <a:rect l="l" t="t" r="r" b="b"/>
              <a:pathLst>
                <a:path w="1678940" h="2946400">
                  <a:moveTo>
                    <a:pt x="0" y="2946399"/>
                  </a:moveTo>
                  <a:lnTo>
                    <a:pt x="1678939" y="2946399"/>
                  </a:lnTo>
                  <a:lnTo>
                    <a:pt x="1678939" y="0"/>
                  </a:lnTo>
                  <a:lnTo>
                    <a:pt x="0" y="0"/>
                  </a:lnTo>
                  <a:lnTo>
                    <a:pt x="0" y="294639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Bettercap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030" y="1385887"/>
            <a:ext cx="9207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Bettercap</a:t>
            </a:r>
            <a:r>
              <a:rPr sz="1000" b="1" spc="-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eth0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04659" y="1373187"/>
            <a:ext cx="396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latin typeface="Calibri"/>
                <a:cs typeface="Calibri"/>
              </a:rPr>
              <a:t>Πληκτρολογήστε: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help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(για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λάβετε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περισσότερες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πληροφορίες)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12125" y="3711575"/>
            <a:ext cx="200533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599"/>
              </a:lnSpc>
              <a:spcBef>
                <a:spcPts val="100"/>
              </a:spcBef>
            </a:pPr>
            <a:r>
              <a:rPr sz="1100" spc="-20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-1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-20" dirty="0">
                <a:solidFill>
                  <a:srgbClr val="FF0000"/>
                </a:solidFill>
                <a:latin typeface="Calibri"/>
                <a:cs typeface="Calibri"/>
              </a:rPr>
              <a:t>ενότητες </a:t>
            </a:r>
            <a:r>
              <a:rPr sz="1100" spc="-25" dirty="0">
                <a:solidFill>
                  <a:srgbClr val="FF0000"/>
                </a:solidFill>
                <a:latin typeface="Calibri"/>
                <a:cs typeface="Calibri"/>
              </a:rPr>
              <a:t>ενεργοποιούν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το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Arial"/>
                <a:cs typeface="Arial"/>
              </a:rPr>
              <a:t>bettercap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να αποδίδει πολλαπλές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ενέργειες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7559" y="2067242"/>
            <a:ext cx="4602480" cy="326644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1198542" y="5816600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55282" y="2397760"/>
            <a:ext cx="11463655" cy="4274185"/>
            <a:chOff x="355282" y="2397760"/>
            <a:chExt cx="11463655" cy="42741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282" y="2633980"/>
              <a:ext cx="5353367" cy="40376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460" y="2783840"/>
              <a:ext cx="4866640" cy="35509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1820" y="2397760"/>
              <a:ext cx="6146800" cy="341376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99745"/>
            <a:ext cx="471043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του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εξυπηρετητή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endParaRPr sz="2250"/>
          </a:p>
        </p:txBody>
      </p:sp>
      <p:sp>
        <p:nvSpPr>
          <p:cNvPr id="8" name="object 8"/>
          <p:cNvSpPr txBox="1"/>
          <p:nvPr/>
        </p:nvSpPr>
        <p:spPr>
          <a:xfrm>
            <a:off x="584834" y="1192847"/>
            <a:ext cx="470090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Όταν </a:t>
            </a:r>
            <a:r>
              <a:rPr sz="1100" spc="70" dirty="0">
                <a:latin typeface="Calibri"/>
                <a:cs typeface="Calibri"/>
              </a:rPr>
              <a:t>επισκέπτεστε τη </a:t>
            </a:r>
            <a:r>
              <a:rPr sz="1100" b="1" spc="75" dirty="0">
                <a:latin typeface="Calibri"/>
                <a:cs typeface="Calibri"/>
              </a:rPr>
              <a:t>σελίδα </a:t>
            </a:r>
            <a:r>
              <a:rPr sz="1100" b="1" spc="70" dirty="0">
                <a:latin typeface="Calibri"/>
                <a:cs typeface="Calibri"/>
              </a:rPr>
              <a:t>διαχείρισης </a:t>
            </a:r>
            <a:r>
              <a:rPr sz="1100" b="1" spc="75" dirty="0">
                <a:latin typeface="Calibri"/>
                <a:cs typeface="Calibri"/>
              </a:rPr>
              <a:t>του </a:t>
            </a:r>
            <a:r>
              <a:rPr sz="1100" b="1" spc="80" dirty="0">
                <a:latin typeface="Calibri"/>
                <a:cs typeface="Calibri"/>
              </a:rPr>
              <a:t>Wazuh, </a:t>
            </a:r>
            <a:r>
              <a:rPr sz="1100" spc="70" dirty="0">
                <a:latin typeface="Calibri"/>
                <a:cs typeface="Calibri"/>
              </a:rPr>
              <a:t>ενδέχεται </a:t>
            </a:r>
            <a:r>
              <a:rPr sz="1100" b="1" spc="85" dirty="0">
                <a:latin typeface="Calibri"/>
                <a:cs typeface="Calibri"/>
              </a:rPr>
              <a:t>να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συναντήσετε </a:t>
            </a:r>
            <a:r>
              <a:rPr sz="1100" spc="75" dirty="0">
                <a:latin typeface="Calibri"/>
                <a:cs typeface="Calibri"/>
              </a:rPr>
              <a:t>την </a:t>
            </a:r>
            <a:r>
              <a:rPr sz="1100" spc="80" dirty="0">
                <a:latin typeface="Calibri"/>
                <a:cs typeface="Calibri"/>
              </a:rPr>
              <a:t>ακόλουθη </a:t>
            </a:r>
            <a:r>
              <a:rPr sz="1100" b="1" spc="75" dirty="0">
                <a:latin typeface="Calibri"/>
                <a:cs typeface="Calibri"/>
              </a:rPr>
              <a:t>οθόνη. </a:t>
            </a:r>
            <a:r>
              <a:rPr sz="1100" spc="80" dirty="0">
                <a:latin typeface="Calibri"/>
                <a:cs typeface="Calibri"/>
              </a:rPr>
              <a:t>Αυτό </a:t>
            </a:r>
            <a:r>
              <a:rPr sz="1100" spc="75" dirty="0">
                <a:latin typeface="Calibri"/>
                <a:cs typeface="Calibri"/>
              </a:rPr>
              <a:t>μπορεί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75" dirty="0">
                <a:latin typeface="Calibri"/>
                <a:cs typeface="Calibri"/>
              </a:rPr>
              <a:t>συμβεί </a:t>
            </a:r>
            <a:r>
              <a:rPr sz="1100" spc="65" dirty="0">
                <a:latin typeface="Calibri"/>
                <a:cs typeface="Calibri"/>
              </a:rPr>
              <a:t>επειδή, 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κατά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καιρούς,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ευρετήριο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Wazuh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δεν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ξεκινάει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σωστά.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08954" y="1192847"/>
            <a:ext cx="6145530" cy="61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45" dirty="0">
                <a:latin typeface="Calibri"/>
                <a:cs typeface="Calibri"/>
              </a:rPr>
              <a:t>Ελέγξτε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αν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κατάσταση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δείκτη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ενεργή-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διαφορετικά,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πρέπει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τον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επανεκκινήσετε.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Ελέγξτε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την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κατάσταση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χρησιμοποιώντας:</a:t>
            </a:r>
            <a:endParaRPr sz="1100">
              <a:latin typeface="Calibri"/>
              <a:cs typeface="Calibri"/>
            </a:endParaRPr>
          </a:p>
          <a:p>
            <a:pPr marL="955040">
              <a:lnSpc>
                <a:spcPct val="100000"/>
              </a:lnSpc>
              <a:spcBef>
                <a:spcPts val="705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status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wazuh-indexer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47716" y="5225097"/>
            <a:ext cx="24364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2945" algn="l"/>
                <a:tab pos="2349500" algn="l"/>
              </a:tabLst>
            </a:pPr>
            <a:r>
              <a:rPr sz="1100" b="1" spc="90" dirty="0">
                <a:latin typeface="Calibri"/>
                <a:cs typeface="Calibri"/>
              </a:rPr>
              <a:t>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οθ</a:t>
            </a:r>
            <a:r>
              <a:rPr sz="1100" b="1" dirty="0">
                <a:latin typeface="Calibri"/>
                <a:cs typeface="Calibri"/>
              </a:rPr>
              <a:t>  </a:t>
            </a:r>
            <a:r>
              <a:rPr sz="1100" b="1" spc="-7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ν</a:t>
            </a:r>
            <a:r>
              <a:rPr sz="1100" b="1" spc="90" dirty="0">
                <a:latin typeface="Calibri"/>
                <a:cs typeface="Calibri"/>
              </a:rPr>
              <a:t>η</a:t>
            </a:r>
            <a:r>
              <a:rPr sz="1100" b="1" dirty="0">
                <a:latin typeface="Calibri"/>
                <a:cs typeface="Calibri"/>
              </a:rPr>
              <a:t>	</a:t>
            </a:r>
            <a:r>
              <a:rPr sz="1100" spc="55" dirty="0">
                <a:latin typeface="Calibri"/>
                <a:cs typeface="Calibri"/>
              </a:rPr>
              <a:t>τ</a:t>
            </a:r>
            <a:r>
              <a:rPr sz="1100" spc="85" dirty="0">
                <a:latin typeface="Calibri"/>
                <a:cs typeface="Calibri"/>
              </a:rPr>
              <a:t>ό</a:t>
            </a:r>
            <a:r>
              <a:rPr sz="1100" spc="60" dirty="0">
                <a:latin typeface="Calibri"/>
                <a:cs typeface="Calibri"/>
              </a:rPr>
              <a:t>τ</a:t>
            </a:r>
            <a:r>
              <a:rPr sz="1100" spc="75" dirty="0">
                <a:latin typeface="Calibri"/>
                <a:cs typeface="Calibri"/>
              </a:rPr>
              <a:t>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</a:t>
            </a:r>
            <a:r>
              <a:rPr sz="1100" spc="80" dirty="0">
                <a:latin typeface="Calibri"/>
                <a:cs typeface="Calibri"/>
              </a:rPr>
              <a:t>ρ</a:t>
            </a:r>
            <a:r>
              <a:rPr sz="1100" spc="75" dirty="0">
                <a:latin typeface="Calibri"/>
                <a:cs typeface="Calibri"/>
              </a:rPr>
              <a:t>έ</a:t>
            </a:r>
            <a:r>
              <a:rPr sz="1100" spc="85" dirty="0">
                <a:latin typeface="Calibri"/>
                <a:cs typeface="Calibri"/>
              </a:rPr>
              <a:t>π</a:t>
            </a:r>
            <a:r>
              <a:rPr sz="1100" spc="70" dirty="0">
                <a:latin typeface="Calibri"/>
                <a:cs typeface="Calibri"/>
              </a:rPr>
              <a:t>ε</a:t>
            </a:r>
            <a:r>
              <a:rPr sz="1100" spc="45" dirty="0">
                <a:latin typeface="Calibri"/>
                <a:cs typeface="Calibri"/>
              </a:rPr>
              <a:t>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ν</a:t>
            </a:r>
            <a:r>
              <a:rPr sz="1100" spc="90" dirty="0">
                <a:latin typeface="Calibri"/>
                <a:cs typeface="Calibri"/>
              </a:rPr>
              <a:t>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εκκ</a:t>
            </a:r>
            <a:r>
              <a:rPr sz="1100" spc="45" dirty="0">
                <a:latin typeface="Calibri"/>
                <a:cs typeface="Calibri"/>
              </a:rPr>
              <a:t>ι</a:t>
            </a:r>
            <a:r>
              <a:rPr sz="1100" spc="75" dirty="0">
                <a:latin typeface="Calibri"/>
                <a:cs typeface="Calibri"/>
              </a:rPr>
              <a:t>ν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75" dirty="0">
                <a:latin typeface="Calibri"/>
                <a:cs typeface="Calibri"/>
              </a:rPr>
              <a:t>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04534" y="5225097"/>
            <a:ext cx="32924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1865" algn="l"/>
              </a:tabLst>
            </a:pPr>
            <a:r>
              <a:rPr sz="1100" spc="85" dirty="0">
                <a:latin typeface="Calibri"/>
                <a:cs typeface="Calibri"/>
              </a:rPr>
              <a:t>Αν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βλέπ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τε	</a:t>
            </a:r>
            <a:r>
              <a:rPr sz="1100" b="1" spc="65" dirty="0">
                <a:latin typeface="Calibri"/>
                <a:cs typeface="Calibri"/>
              </a:rPr>
              <a:t>τ </a:t>
            </a:r>
            <a:r>
              <a:rPr sz="1100" b="1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παρόμοιο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παραπ 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νω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στιγμ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1784985" algn="l"/>
              </a:tabLst>
            </a:pPr>
            <a:r>
              <a:rPr sz="1100" spc="70" dirty="0">
                <a:latin typeface="Calibri"/>
                <a:cs typeface="Calibri"/>
              </a:rPr>
              <a:t>το </a:t>
            </a:r>
            <a:r>
              <a:rPr sz="1100" spc="29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δείκτη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στον </a:t>
            </a:r>
            <a:r>
              <a:rPr sz="1100" b="1" spc="30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ξυπηρε	</a:t>
            </a:r>
            <a:r>
              <a:rPr sz="1100" spc="70" dirty="0">
                <a:latin typeface="Calibri"/>
                <a:cs typeface="Calibri"/>
              </a:rPr>
              <a:t>τή/εξυ 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ηρετητ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04534" y="5799137"/>
            <a:ext cx="35858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45" dirty="0">
                <a:latin typeface="Calibri"/>
                <a:cs typeface="Calibri"/>
              </a:rPr>
              <a:t>χρησιμοποιώντας: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sudo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restart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wazuh-indexer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7272" y="569753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1940" y="0"/>
            <a:ext cx="11910060" cy="6858000"/>
            <a:chOff x="281940" y="0"/>
            <a:chExt cx="119100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6960" y="1678939"/>
              <a:ext cx="5380990" cy="46672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52540" y="1874520"/>
              <a:ext cx="4803140" cy="40894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50610" y="2807970"/>
              <a:ext cx="1678939" cy="2946400"/>
            </a:xfrm>
            <a:custGeom>
              <a:avLst/>
              <a:gdLst/>
              <a:ahLst/>
              <a:cxnLst/>
              <a:rect l="l" t="t" r="r" b="b"/>
              <a:pathLst>
                <a:path w="1678940" h="2946400">
                  <a:moveTo>
                    <a:pt x="0" y="2946399"/>
                  </a:moveTo>
                  <a:lnTo>
                    <a:pt x="1678939" y="2946399"/>
                  </a:lnTo>
                  <a:lnTo>
                    <a:pt x="1678939" y="0"/>
                  </a:lnTo>
                  <a:lnTo>
                    <a:pt x="0" y="0"/>
                  </a:lnTo>
                  <a:lnTo>
                    <a:pt x="0" y="294639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1940" y="2542539"/>
              <a:ext cx="5985510" cy="29400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520" y="2738120"/>
              <a:ext cx="5407660" cy="236219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Bettercap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198542" y="5669279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5030" y="1385887"/>
            <a:ext cx="4175125" cy="5010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80"/>
              </a:spcBef>
            </a:pPr>
            <a:r>
              <a:rPr sz="1000" spc="80" dirty="0">
                <a:latin typeface="Calibri"/>
                <a:cs typeface="Calibri"/>
              </a:rPr>
              <a:t>Για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λάβετε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περισσότερες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πληροφορίες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σχετικά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με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οποιοδήποτε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από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αυτά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00" spc="90" dirty="0">
                <a:latin typeface="Calibri"/>
                <a:cs typeface="Calibri"/>
              </a:rPr>
              <a:t>modules,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μπορείτε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πληκτρολογήσετε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5030" y="1979612"/>
            <a:ext cx="14655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βοήθεια</a:t>
            </a:r>
            <a:r>
              <a:rPr sz="10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Module_Name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04659" y="1375092"/>
            <a:ext cx="32645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Calibri"/>
                <a:cs typeface="Calibri"/>
              </a:rPr>
              <a:t>Τύπος: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help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(για</a:t>
            </a:r>
            <a:r>
              <a:rPr sz="10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να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λάβετε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περισσότερες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πληροφορίες)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3059" y="3755390"/>
            <a:ext cx="27762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6730" marR="5080" indent="-494030">
              <a:lnSpc>
                <a:spcPct val="113599"/>
              </a:lnSpc>
              <a:spcBef>
                <a:spcPts val="100"/>
              </a:spcBef>
            </a:pPr>
            <a:r>
              <a:rPr sz="1100" spc="-20" dirty="0">
                <a:solidFill>
                  <a:srgbClr val="FF0000"/>
                </a:solidFill>
                <a:latin typeface="Calibri"/>
                <a:cs typeface="Calibri"/>
              </a:rPr>
              <a:t>Αυτές</a:t>
            </a:r>
            <a:r>
              <a:rPr sz="11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0000"/>
                </a:solidFill>
                <a:latin typeface="Calibri"/>
                <a:cs typeface="Calibri"/>
              </a:rPr>
              <a:t>οι</a:t>
            </a:r>
            <a:r>
              <a:rPr sz="11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0000"/>
                </a:solidFill>
                <a:latin typeface="Calibri"/>
                <a:cs typeface="Calibri"/>
              </a:rPr>
              <a:t>ενότητες</a:t>
            </a:r>
            <a:r>
              <a:rPr sz="11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0000"/>
                </a:solidFill>
                <a:latin typeface="Calibri"/>
                <a:cs typeface="Calibri"/>
              </a:rPr>
              <a:t>ενεργοποιούν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Arial"/>
                <a:cs typeface="Arial"/>
              </a:rPr>
              <a:t>bettercap</a:t>
            </a:r>
            <a:r>
              <a:rPr sz="1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αποδίδει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πολλαπλές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ενέργειες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642100" y="0"/>
            <a:ext cx="4610100" cy="6878955"/>
            <a:chOff x="6642100" y="0"/>
            <a:chExt cx="461010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42100" y="2128520"/>
              <a:ext cx="4610100" cy="281177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79511" y="2004326"/>
            <a:ext cx="5121910" cy="3288665"/>
            <a:chOff x="1079511" y="2004326"/>
            <a:chExt cx="5121910" cy="328866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9511" y="2004326"/>
              <a:ext cx="5121887" cy="32881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9360" y="2154237"/>
              <a:ext cx="4635500" cy="280162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50" dirty="0">
                <a:solidFill>
                  <a:srgbClr val="000000"/>
                </a:solidFill>
              </a:rPr>
              <a:t> Bettercap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5030" y="1455420"/>
            <a:ext cx="9080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δίκτυο</a:t>
            </a:r>
            <a:r>
              <a:rPr sz="1000" b="1" spc="-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750" y="1794827"/>
            <a:ext cx="43992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6545" algn="l"/>
                <a:tab pos="297180" algn="l"/>
              </a:tabLst>
            </a:pPr>
            <a:r>
              <a:rPr sz="1000" spc="65" dirty="0">
                <a:latin typeface="Calibri"/>
                <a:cs typeface="Calibri"/>
              </a:rPr>
              <a:t>Συνεχίστε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ερευνάτε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νέους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κεντρικούς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υπολογιστές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δίκτυο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51675" y="1524634"/>
            <a:ext cx="69405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δ</a:t>
            </a:r>
            <a:r>
              <a:rPr sz="1000" b="1" spc="10" dirty="0">
                <a:solidFill>
                  <a:srgbClr val="CF2D1C"/>
                </a:solidFill>
                <a:latin typeface="Calibri"/>
                <a:cs typeface="Calibri"/>
              </a:rPr>
              <a:t>ί</a:t>
            </a:r>
            <a:r>
              <a:rPr sz="1000" b="1" spc="30" dirty="0">
                <a:solidFill>
                  <a:srgbClr val="CF2D1C"/>
                </a:solidFill>
                <a:latin typeface="Calibri"/>
                <a:cs typeface="Calibri"/>
              </a:rPr>
              <a:t>κ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υ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08800" y="5181282"/>
            <a:ext cx="41306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0" dirty="0">
                <a:latin typeface="Calibri"/>
                <a:cs typeface="Calibri"/>
              </a:rPr>
              <a:t>Περισσότερες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πληροφορίες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για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όλες</a:t>
            </a:r>
            <a:r>
              <a:rPr sz="1000" b="1" spc="45" dirty="0">
                <a:latin typeface="Calibri"/>
                <a:cs typeface="Calibri"/>
              </a:rPr>
              <a:t> τις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ανακαλυφθείσες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συσκευές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02560" y="0"/>
            <a:ext cx="8140700" cy="6878955"/>
            <a:chOff x="2702560" y="0"/>
            <a:chExt cx="814070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02560" y="2382520"/>
              <a:ext cx="6973570" cy="36334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8140" y="2578099"/>
              <a:ext cx="6395720" cy="30556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50" dirty="0">
                <a:solidFill>
                  <a:srgbClr val="000000"/>
                </a:solidFill>
              </a:rPr>
              <a:t> Bettercap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8739" y="6623367"/>
            <a:ext cx="67119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arp.spoof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::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better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cap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030" y="1385768"/>
            <a:ext cx="6627495" cy="75692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set</a:t>
            </a: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arp.spoof.fullduplex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true</a:t>
            </a:r>
            <a:endParaRPr sz="1000">
              <a:latin typeface="Calibri"/>
              <a:cs typeface="Calibri"/>
            </a:endParaRPr>
          </a:p>
          <a:p>
            <a:pPr marL="469900" marR="5080" lvl="1" indent="-284480">
              <a:lnSpc>
                <a:spcPct val="110800"/>
              </a:lnSpc>
              <a:spcBef>
                <a:spcPts val="1350"/>
              </a:spcBef>
              <a:buSzPct val="160000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000" spc="75" dirty="0">
                <a:latin typeface="Calibri"/>
                <a:cs typeface="Calibri"/>
              </a:rPr>
              <a:t>Αν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είναι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true,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επιτεθούν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και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οι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δύο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στόχοι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πύλη,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μόνο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ο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στόχος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(αν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δρομολογητής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έχει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ARP </a:t>
            </a:r>
            <a:r>
              <a:rPr sz="1000" b="1" spc="-210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spoofing</a:t>
            </a:r>
            <a:r>
              <a:rPr sz="1000" spc="40" dirty="0">
                <a:latin typeface="Calibri"/>
                <a:cs typeface="Calibri"/>
              </a:rPr>
              <a:t>,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αυτό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θα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παράγει/κάνει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την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επίθεση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να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30" dirty="0">
                <a:latin typeface="Calibri"/>
                <a:cs typeface="Calibri"/>
              </a:rPr>
              <a:t>αποτύχει</a:t>
            </a:r>
            <a:r>
              <a:rPr sz="1000" spc="30" dirty="0">
                <a:latin typeface="Calibri"/>
                <a:cs typeface="Calibri"/>
              </a:rPr>
              <a:t>).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407920" y="0"/>
            <a:ext cx="8435340" cy="6878955"/>
            <a:chOff x="2407920" y="0"/>
            <a:chExt cx="843534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7920" y="2014220"/>
              <a:ext cx="7562850" cy="39408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03500" y="2209799"/>
              <a:ext cx="6985000" cy="336296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50" dirty="0">
                <a:solidFill>
                  <a:srgbClr val="000000"/>
                </a:solidFill>
              </a:rPr>
              <a:t> Bettercap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8739" y="6623367"/>
            <a:ext cx="67119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arp.spoof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::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better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cap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4065" y="1280358"/>
            <a:ext cx="9552305" cy="60325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set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arp.spoof.targets</a:t>
            </a:r>
            <a:r>
              <a:rPr sz="10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IP_address</a:t>
            </a:r>
            <a:endParaRPr sz="1000">
              <a:latin typeface="Calibri"/>
              <a:cs typeface="Calibri"/>
            </a:endParaRPr>
          </a:p>
          <a:p>
            <a:pPr marL="469900" lvl="1" indent="-285115">
              <a:lnSpc>
                <a:spcPct val="100000"/>
              </a:lnSpc>
              <a:spcBef>
                <a:spcPts val="1480"/>
              </a:spcBef>
              <a:buSzPct val="160000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000" spc="70" dirty="0">
                <a:latin typeface="Calibri"/>
                <a:cs typeface="Calibri"/>
              </a:rPr>
              <a:t>Ένας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κατάλογος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διευθύνσεων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MAC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(Διεύθυνση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φυσικού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επιπέδου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</a:t>
            </a:r>
            <a:r>
              <a:rPr sz="1000" b="1" spc="60" dirty="0">
                <a:latin typeface="Calibri"/>
                <a:cs typeface="Calibri"/>
              </a:rPr>
              <a:t>),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διευθύνσεων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IP</a:t>
            </a:r>
            <a:r>
              <a:rPr sz="1000" b="1" spc="50" dirty="0">
                <a:latin typeface="Calibri"/>
                <a:cs typeface="Calibri"/>
              </a:rPr>
              <a:t>,</a:t>
            </a:r>
            <a:r>
              <a:rPr sz="1000" b="1" spc="30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IP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ψευδώνυμων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που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πρέπει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να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απομιμηθούν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με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κόμμα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54579" y="0"/>
            <a:ext cx="8488680" cy="6878955"/>
            <a:chOff x="2354579" y="0"/>
            <a:chExt cx="848868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579" y="2166620"/>
              <a:ext cx="7669530" cy="39331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0159" y="2362199"/>
              <a:ext cx="7091680" cy="335534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50" dirty="0">
                <a:solidFill>
                  <a:srgbClr val="000000"/>
                </a:solidFill>
              </a:rPr>
              <a:t> Bettercap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8739" y="6623367"/>
            <a:ext cx="67119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arp.spoof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::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better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cap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9925" y="1105415"/>
            <a:ext cx="11236325" cy="75692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arp.spoof</a:t>
            </a:r>
            <a:r>
              <a:rPr sz="10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on</a:t>
            </a:r>
            <a:endParaRPr sz="1000">
              <a:latin typeface="Calibri"/>
              <a:cs typeface="Calibri"/>
            </a:endParaRPr>
          </a:p>
          <a:p>
            <a:pPr marL="469265" lvl="1" indent="-284480">
              <a:lnSpc>
                <a:spcPct val="100000"/>
              </a:lnSpc>
              <a:spcBef>
                <a:spcPts val="1480"/>
              </a:spcBef>
              <a:buSzPct val="160000"/>
              <a:buFont typeface="Arial"/>
              <a:buChar char="•"/>
              <a:tabLst>
                <a:tab pos="468630" algn="l"/>
                <a:tab pos="469265" algn="l"/>
              </a:tabLst>
            </a:pPr>
            <a:r>
              <a:rPr sz="1000" spc="75" dirty="0">
                <a:latin typeface="Calibri"/>
                <a:cs typeface="Calibri"/>
              </a:rPr>
              <a:t>Αυτή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μονάδα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συνεχίζει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να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πλαστογραφεί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επιλεγμένους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κεντρικούς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υπολογιστές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δίκτυο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χρησιμοποιώντας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επεξεργασμένα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πακέτα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δεδομένων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ARP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προκειμένου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αποδίδει</a:t>
            </a:r>
            <a:endParaRPr sz="1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30"/>
              </a:spcBef>
            </a:pPr>
            <a:r>
              <a:rPr sz="1000" b="1" spc="45" dirty="0">
                <a:latin typeface="Calibri"/>
                <a:cs typeface="Calibri"/>
              </a:rPr>
              <a:t>μια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επίθεση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MITM.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34639" y="0"/>
            <a:ext cx="8008620" cy="6878955"/>
            <a:chOff x="2834639" y="0"/>
            <a:chExt cx="8008620" cy="6878955"/>
          </a:xfrm>
        </p:grpSpPr>
        <p:sp>
          <p:nvSpPr>
            <p:cNvPr id="4" name="object 4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4639" y="1661159"/>
              <a:ext cx="6127750" cy="478663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0219" y="1856740"/>
              <a:ext cx="5549900" cy="42087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27069" y="2843530"/>
              <a:ext cx="1186180" cy="160020"/>
            </a:xfrm>
            <a:custGeom>
              <a:avLst/>
              <a:gdLst/>
              <a:ahLst/>
              <a:cxnLst/>
              <a:rect l="l" t="t" r="r" b="b"/>
              <a:pathLst>
                <a:path w="1186179" h="160019">
                  <a:moveTo>
                    <a:pt x="0" y="160020"/>
                  </a:moveTo>
                  <a:lnTo>
                    <a:pt x="1186180" y="160020"/>
                  </a:lnTo>
                  <a:lnTo>
                    <a:pt x="1186180" y="0"/>
                  </a:lnTo>
                  <a:lnTo>
                    <a:pt x="0" y="0"/>
                  </a:lnTo>
                  <a:lnTo>
                    <a:pt x="0" y="1600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50" dirty="0">
                <a:solidFill>
                  <a:srgbClr val="000000"/>
                </a:solidFill>
              </a:rPr>
              <a:t> Bettercap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8739" y="6623367"/>
            <a:ext cx="67119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arp.spoof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::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better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cap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9925" y="1105415"/>
            <a:ext cx="4005579" cy="60325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βοήθεια</a:t>
            </a:r>
            <a:endParaRPr sz="1000">
              <a:latin typeface="Calibri"/>
              <a:cs typeface="Calibri"/>
            </a:endParaRPr>
          </a:p>
          <a:p>
            <a:pPr marL="469265" lvl="1" indent="-284480">
              <a:lnSpc>
                <a:spcPct val="100000"/>
              </a:lnSpc>
              <a:spcBef>
                <a:spcPts val="1480"/>
              </a:spcBef>
              <a:buSzPct val="160000"/>
              <a:buFont typeface="Arial"/>
              <a:buChar char="•"/>
              <a:tabLst>
                <a:tab pos="468630" algn="l"/>
                <a:tab pos="469265" algn="l"/>
              </a:tabLst>
            </a:pPr>
            <a:r>
              <a:rPr sz="1000" spc="85" dirty="0">
                <a:latin typeface="Calibri"/>
                <a:cs typeface="Calibri"/>
              </a:rPr>
              <a:t>Ελέγξτε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όλες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τις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ενότητες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εκτελούνται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στο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bettercap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16842" y="2517457"/>
            <a:ext cx="11779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0000"/>
                </a:solidFill>
                <a:latin typeface="Arial"/>
                <a:cs typeface="Arial"/>
              </a:rPr>
              <a:t>arp</a:t>
            </a:r>
            <a:r>
              <a:rPr sz="11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Arial"/>
                <a:cs typeface="Arial"/>
              </a:rPr>
              <a:t>spoofing</a:t>
            </a:r>
            <a:r>
              <a:rPr sz="11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τρέχει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40660" y="0"/>
            <a:ext cx="8102600" cy="6878955"/>
            <a:chOff x="2740660" y="0"/>
            <a:chExt cx="810260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0660" y="2011680"/>
              <a:ext cx="5351780" cy="36906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774950" y="2752090"/>
              <a:ext cx="3990340" cy="335280"/>
            </a:xfrm>
            <a:custGeom>
              <a:avLst/>
              <a:gdLst/>
              <a:ahLst/>
              <a:cxnLst/>
              <a:rect l="l" t="t" r="r" b="b"/>
              <a:pathLst>
                <a:path w="3990340" h="335280">
                  <a:moveTo>
                    <a:pt x="0" y="335280"/>
                  </a:moveTo>
                  <a:lnTo>
                    <a:pt x="3990340" y="335280"/>
                  </a:lnTo>
                  <a:lnTo>
                    <a:pt x="3990340" y="0"/>
                  </a:lnTo>
                  <a:lnTo>
                    <a:pt x="0" y="0"/>
                  </a:lnTo>
                  <a:lnTo>
                    <a:pt x="0" y="33528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5050" y="393382"/>
            <a:ext cx="2350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000000"/>
                </a:solidFill>
              </a:rPr>
              <a:t>Εργαλείο</a:t>
            </a:r>
            <a:r>
              <a:rPr spc="150" dirty="0">
                <a:solidFill>
                  <a:srgbClr val="000000"/>
                </a:solidFill>
              </a:rPr>
              <a:t> Bettercap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8739" y="6623367"/>
            <a:ext cx="67119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arp.spoof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::</a:t>
            </a:r>
            <a:r>
              <a:rPr sz="500" u="sng" spc="-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better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cap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0090" y="1357629"/>
            <a:ext cx="60051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110" dirty="0">
                <a:latin typeface="Calibri"/>
                <a:cs typeface="Calibri"/>
              </a:rPr>
              <a:t>Τώρα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arp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του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μηχανήματος-θύματος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διακομιστής/Εξυπηρετητής)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χρησιμοποιώντας: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arp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-a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00387" y="2998787"/>
            <a:ext cx="4471670" cy="1213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0150" marR="800100" algn="ctr">
              <a:lnSpc>
                <a:spcPct val="113599"/>
              </a:lnSpc>
              <a:spcBef>
                <a:spcPts val="100"/>
              </a:spcBef>
            </a:pP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Ο</a:t>
            </a:r>
            <a:r>
              <a:rPr sz="11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0000"/>
                </a:solidFill>
                <a:latin typeface="Calibri"/>
                <a:cs typeface="Calibri"/>
              </a:rPr>
              <a:t>επιτιθέμενος</a:t>
            </a:r>
            <a:r>
              <a:rPr sz="11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Arial"/>
                <a:cs typeface="Arial"/>
              </a:rPr>
              <a:t>Kali)</a:t>
            </a:r>
            <a:r>
              <a:rPr sz="11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11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πύλη</a:t>
            </a:r>
            <a:r>
              <a:rPr sz="11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έχουν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την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ίδια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διεύθυνση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Arial"/>
                <a:cs typeface="Arial"/>
              </a:rPr>
              <a:t>MAC (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Διεύθυνση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φυσικού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επιπέδου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δικτύου</a:t>
            </a:r>
            <a:r>
              <a:rPr sz="1100" spc="-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 marL="182245" marR="5080" indent="-169545">
              <a:lnSpc>
                <a:spcPct val="100000"/>
              </a:lnSpc>
              <a:spcBef>
                <a:spcPts val="835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Αυτό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σημαίνει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ότι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κάθε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95" dirty="0">
                <a:solidFill>
                  <a:srgbClr val="CF2D1C"/>
                </a:solidFill>
                <a:latin typeface="Calibri"/>
                <a:cs typeface="Calibri"/>
              </a:rPr>
              <a:t>φορά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που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μηχάνημα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στέλνει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δεδομένα </a:t>
            </a:r>
            <a:r>
              <a:rPr sz="1100" b="1" spc="-2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στην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πύλη,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αυτά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95" dirty="0">
                <a:solidFill>
                  <a:srgbClr val="CF2D1C"/>
                </a:solidFill>
                <a:latin typeface="Calibri"/>
                <a:cs typeface="Calibri"/>
              </a:rPr>
              <a:t>θα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δρομολογούνται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στο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Kali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(επιτιθέμενος).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59100" y="0"/>
            <a:ext cx="7884159" cy="6878955"/>
            <a:chOff x="2959100" y="0"/>
            <a:chExt cx="788415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9100" y="2293620"/>
              <a:ext cx="6130290" cy="45643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4679" y="2489199"/>
              <a:ext cx="5552440" cy="42113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412490" y="5355590"/>
              <a:ext cx="1252220" cy="165100"/>
            </a:xfrm>
            <a:custGeom>
              <a:avLst/>
              <a:gdLst/>
              <a:ahLst/>
              <a:cxnLst/>
              <a:rect l="l" t="t" r="r" b="b"/>
              <a:pathLst>
                <a:path w="1252220" h="165100">
                  <a:moveTo>
                    <a:pt x="0" y="165100"/>
                  </a:moveTo>
                  <a:lnTo>
                    <a:pt x="1252220" y="165100"/>
                  </a:lnTo>
                  <a:lnTo>
                    <a:pt x="1252220" y="0"/>
                  </a:lnTo>
                  <a:lnTo>
                    <a:pt x="0" y="0"/>
                  </a:lnTo>
                  <a:lnTo>
                    <a:pt x="0" y="1651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44062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45" dirty="0">
                <a:solidFill>
                  <a:srgbClr val="000000"/>
                </a:solidFill>
              </a:rPr>
              <a:t>Bettercab</a:t>
            </a:r>
            <a:r>
              <a:rPr sz="1750" spc="204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για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sniffing</a:t>
            </a:r>
            <a:r>
              <a:rPr sz="1750" spc="19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πακέτα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4" name="object 14"/>
          <p:cNvSpPr txBox="1"/>
          <p:nvPr/>
        </p:nvSpPr>
        <p:spPr>
          <a:xfrm>
            <a:off x="11131550" y="6347142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3854" y="1348700"/>
            <a:ext cx="8108950" cy="94234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δίκτυο</a:t>
            </a:r>
            <a:r>
              <a:rPr sz="1000" b="1" spc="-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on</a:t>
            </a:r>
            <a:endParaRPr sz="10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1470"/>
              </a:spcBef>
              <a:buSzPct val="160000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000" spc="75" dirty="0">
                <a:latin typeface="Calibri"/>
                <a:cs typeface="Calibri"/>
              </a:rPr>
              <a:t>Αυτή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ενότητα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αποτελεί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μέρος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των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ενοτήτων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bettercap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χρησιμοποιείται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ως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ανιχνευτής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δεδομένων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1480"/>
              </a:spcBef>
              <a:buSzPct val="160000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000" spc="55" dirty="0">
                <a:latin typeface="Calibri"/>
                <a:cs typeface="Calibri"/>
              </a:rPr>
              <a:t>Έτσι,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u="sng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όλα</a:t>
            </a:r>
            <a:r>
              <a:rPr sz="1000" b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τα</a:t>
            </a:r>
            <a:r>
              <a:rPr sz="1000" b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πακέτα</a:t>
            </a:r>
            <a:r>
              <a:rPr sz="1000" b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δεδομένων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περνούν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από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Linux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επιτιθέμενο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μηχάνημα)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καταγράφονται.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01004" y="5108575"/>
            <a:ext cx="8629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Δεν</a:t>
            </a:r>
            <a:r>
              <a:rPr sz="11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0000"/>
                </a:solidFill>
                <a:latin typeface="Calibri"/>
                <a:cs typeface="Calibri"/>
              </a:rPr>
              <a:t>λειτουργεί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900" y="0"/>
            <a:ext cx="11944350" cy="6878955"/>
            <a:chOff x="88900" y="0"/>
            <a:chExt cx="1194435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90259" y="2303780"/>
              <a:ext cx="6142990" cy="45542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5840" y="2499359"/>
              <a:ext cx="5565140" cy="42799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900" y="2293620"/>
              <a:ext cx="6130290" cy="45643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4479" y="2489199"/>
              <a:ext cx="5552440" cy="421132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42290" y="5355590"/>
              <a:ext cx="7023100" cy="210820"/>
            </a:xfrm>
            <a:custGeom>
              <a:avLst/>
              <a:gdLst/>
              <a:ahLst/>
              <a:cxnLst/>
              <a:rect l="l" t="t" r="r" b="b"/>
              <a:pathLst>
                <a:path w="7023100" h="210820">
                  <a:moveTo>
                    <a:pt x="0" y="165100"/>
                  </a:moveTo>
                  <a:lnTo>
                    <a:pt x="1252220" y="165100"/>
                  </a:lnTo>
                  <a:lnTo>
                    <a:pt x="1252220" y="0"/>
                  </a:lnTo>
                  <a:lnTo>
                    <a:pt x="0" y="0"/>
                  </a:lnTo>
                  <a:lnTo>
                    <a:pt x="0" y="165100"/>
                  </a:lnTo>
                </a:path>
                <a:path w="7023100" h="210820">
                  <a:moveTo>
                    <a:pt x="5770880" y="210820"/>
                  </a:moveTo>
                  <a:lnTo>
                    <a:pt x="7023100" y="210820"/>
                  </a:lnTo>
                  <a:lnTo>
                    <a:pt x="7023100" y="45720"/>
                  </a:lnTo>
                  <a:lnTo>
                    <a:pt x="5770880" y="45720"/>
                  </a:lnTo>
                  <a:lnTo>
                    <a:pt x="5770880" y="2108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44062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45" dirty="0">
                <a:solidFill>
                  <a:srgbClr val="000000"/>
                </a:solidFill>
              </a:rPr>
              <a:t>Bettercab</a:t>
            </a:r>
            <a:r>
              <a:rPr sz="1750" spc="204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για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sniffing</a:t>
            </a:r>
            <a:r>
              <a:rPr sz="1750" spc="19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πακέτα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3" name="object 13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3854" y="1347985"/>
            <a:ext cx="8108950" cy="60325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δίκτυο</a:t>
            </a:r>
            <a:r>
              <a:rPr sz="1000" b="1" spc="-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on</a:t>
            </a:r>
            <a:endParaRPr sz="10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1480"/>
              </a:spcBef>
              <a:buSzPct val="160000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000" spc="75" dirty="0">
                <a:latin typeface="Calibri"/>
                <a:cs typeface="Calibri"/>
              </a:rPr>
              <a:t>Αυτή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ενότητα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αποτελεί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μέρος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των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ενοτήτων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bettercap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χρησιμοποιείται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ως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ανιχνευτής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δεδομένων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32329" y="3553777"/>
            <a:ext cx="2856865" cy="403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6455" marR="5080" indent="-833755">
              <a:lnSpc>
                <a:spcPct val="112700"/>
              </a:lnSpc>
              <a:spcBef>
                <a:spcPts val="100"/>
              </a:spcBef>
            </a:pP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Πριν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από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εκτέλεση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της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Calibri"/>
                <a:cs typeface="Calibri"/>
              </a:rPr>
              <a:t>εντολής</a:t>
            </a:r>
            <a:r>
              <a:rPr sz="1100" b="1" spc="5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Arial"/>
                <a:cs typeface="Arial"/>
              </a:rPr>
              <a:t>sniffing</a:t>
            </a:r>
            <a:r>
              <a:rPr sz="1100" b="1" spc="5" dirty="0">
                <a:solidFill>
                  <a:srgbClr val="FFB8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Calibri"/>
                <a:cs typeface="Calibri"/>
              </a:rPr>
              <a:t>του </a:t>
            </a:r>
            <a:r>
              <a:rPr sz="1100" b="1" spc="-23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Calibri"/>
                <a:cs typeface="Calibri"/>
              </a:rPr>
              <a:t>δικτύου</a:t>
            </a:r>
            <a:r>
              <a:rPr sz="1100" b="1" spc="4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B800"/>
                </a:solidFill>
                <a:latin typeface="Arial"/>
                <a:cs typeface="Arial"/>
              </a:rPr>
              <a:t>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89557" y="3433762"/>
            <a:ext cx="3176905" cy="426084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Μετά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εκτέλεση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της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εντολής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Calibri"/>
                <a:cs typeface="Calibri"/>
              </a:rPr>
              <a:t>δικτύου</a:t>
            </a:r>
            <a:r>
              <a:rPr sz="1100" b="1" spc="5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Arial"/>
                <a:cs typeface="Arial"/>
              </a:rPr>
              <a:t>net.sniff</a:t>
            </a:r>
            <a:r>
              <a:rPr sz="1100" b="1" dirty="0">
                <a:solidFill>
                  <a:srgbClr val="FFB8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B800"/>
                </a:solidFill>
                <a:latin typeface="Calibri"/>
                <a:cs typeface="Calibri"/>
              </a:rPr>
              <a:t>στο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1100" spc="-15" dirty="0">
                <a:solidFill>
                  <a:srgbClr val="FF0000"/>
                </a:solidFill>
                <a:latin typeface="Calibri"/>
                <a:cs typeface="Calibri"/>
              </a:rPr>
              <a:t>εντολή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60039" y="5023484"/>
            <a:ext cx="8629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Δεν</a:t>
            </a:r>
            <a:r>
              <a:rPr sz="11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0000"/>
                </a:solidFill>
                <a:latin typeface="Calibri"/>
                <a:cs typeface="Calibri"/>
              </a:rPr>
              <a:t>λειτουργεί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15350" y="5029834"/>
            <a:ext cx="7245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Τώρα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 τρέχει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6160" y="0"/>
            <a:ext cx="11116310" cy="6878955"/>
            <a:chOff x="1026160" y="0"/>
            <a:chExt cx="1111631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58460" y="2644140"/>
              <a:ext cx="6684009" cy="3440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4039" y="2839720"/>
              <a:ext cx="6106160" cy="28625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6160" y="2329180"/>
              <a:ext cx="4466590" cy="45288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1740" y="2524759"/>
              <a:ext cx="3888740" cy="39725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44062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45" dirty="0">
                <a:solidFill>
                  <a:srgbClr val="000000"/>
                </a:solidFill>
              </a:rPr>
              <a:t>Bettercab</a:t>
            </a:r>
            <a:r>
              <a:rPr sz="1750" spc="204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για</a:t>
            </a:r>
            <a:r>
              <a:rPr sz="1750" spc="155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sniffing</a:t>
            </a:r>
            <a:r>
              <a:rPr sz="1750" spc="19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πακέτα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40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22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3854" y="1420177"/>
            <a:ext cx="8803640" cy="89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70" dirty="0">
                <a:latin typeface="Calibri"/>
                <a:cs typeface="Calibri"/>
              </a:rPr>
              <a:t>Τώρα,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όλη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η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κίνηση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από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συσκευή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θύματος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(</a:t>
            </a:r>
            <a:r>
              <a:rPr sz="1000" spc="65" dirty="0">
                <a:latin typeface="Calibri"/>
                <a:cs typeface="Calibri"/>
              </a:rPr>
              <a:t>διακομιστής/Εξυπηρετητής)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δρομολογείται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μέσω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της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συσκευής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επιτιθέμενος).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60" dirty="0">
                <a:latin typeface="Calibri"/>
                <a:cs typeface="Calibri"/>
              </a:rPr>
              <a:t>Για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να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δοκιμάσετε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αυτό,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δημιουργήστε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οποιαδήποτε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κίνηση,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όπως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η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επίσκεψη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σε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μια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35" dirty="0">
                <a:latin typeface="Calibri"/>
                <a:cs typeface="Calibri"/>
              </a:rPr>
              <a:t>,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δείτε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όλη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κίνηση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καταγράφεται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από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endParaRPr sz="10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740"/>
              </a:spcBef>
            </a:pPr>
            <a:r>
              <a:rPr sz="1000" b="1" spc="50" dirty="0">
                <a:latin typeface="Calibri"/>
                <a:cs typeface="Calibri"/>
              </a:rPr>
              <a:t>Bettercap.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63055" y="3993832"/>
            <a:ext cx="1510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5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1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κίνηση</a:t>
            </a:r>
            <a:r>
              <a:rPr sz="11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καταγραφεί.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7045" y="5047932"/>
            <a:ext cx="19824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1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θύμα</a:t>
            </a:r>
            <a:r>
              <a:rPr sz="11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επισκέπτεται</a:t>
            </a:r>
            <a:r>
              <a:rPr sz="11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ιστοσελίδα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127500" y="5759767"/>
            <a:ext cx="35782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Τώρα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πρέπει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δείτε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κατάσταση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ως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00AF4F"/>
                </a:solidFill>
                <a:latin typeface="Calibri"/>
                <a:cs typeface="Calibri"/>
              </a:rPr>
              <a:t>"ενεργή".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5030" y="499745"/>
            <a:ext cx="471043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του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εξυπηρετητή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endParaRPr sz="2250"/>
          </a:p>
        </p:txBody>
      </p:sp>
      <p:sp>
        <p:nvSpPr>
          <p:cNvPr id="5" name="object 5"/>
          <p:cNvSpPr txBox="1"/>
          <p:nvPr/>
        </p:nvSpPr>
        <p:spPr>
          <a:xfrm>
            <a:off x="549275" y="1196022"/>
            <a:ext cx="521843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Ελέγξτε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ξανά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κατάσταση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δείκτη:</a:t>
            </a:r>
            <a:endParaRPr sz="1100">
              <a:latin typeface="Calibri"/>
              <a:cs typeface="Calibri"/>
            </a:endParaRPr>
          </a:p>
          <a:p>
            <a:pPr marL="2756535">
              <a:lnSpc>
                <a:spcPct val="100000"/>
              </a:lnSpc>
              <a:spcBef>
                <a:spcPts val="860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status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wazuh-indexer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451100" y="1604010"/>
            <a:ext cx="7476490" cy="4580890"/>
            <a:chOff x="2451100" y="1604010"/>
            <a:chExt cx="7476490" cy="45808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38159" y="5703569"/>
              <a:ext cx="590550" cy="48133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1100" y="1604010"/>
              <a:ext cx="7476490" cy="44157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46679" y="1799590"/>
              <a:ext cx="6898640" cy="383793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26789" y="3124200"/>
              <a:ext cx="1508760" cy="251460"/>
            </a:xfrm>
            <a:custGeom>
              <a:avLst/>
              <a:gdLst/>
              <a:ahLst/>
              <a:cxnLst/>
              <a:rect l="l" t="t" r="r" b="b"/>
              <a:pathLst>
                <a:path w="1508760" h="251460">
                  <a:moveTo>
                    <a:pt x="0" y="251460"/>
                  </a:moveTo>
                  <a:lnTo>
                    <a:pt x="1508760" y="251460"/>
                  </a:lnTo>
                  <a:lnTo>
                    <a:pt x="1508760" y="0"/>
                  </a:lnTo>
                  <a:lnTo>
                    <a:pt x="0" y="0"/>
                  </a:lnTo>
                  <a:lnTo>
                    <a:pt x="0" y="25146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17</a:t>
            </a:fld>
            <a:endParaRPr spc="30" dirty="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870200" cy="5480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2010"/>
              </a:lnSpc>
              <a:spcBef>
                <a:spcPts val="240"/>
              </a:spcBef>
            </a:pPr>
            <a:r>
              <a:rPr sz="1750" spc="105" dirty="0">
                <a:solidFill>
                  <a:srgbClr val="000000"/>
                </a:solidFill>
              </a:rPr>
              <a:t>MITM:</a:t>
            </a:r>
            <a:r>
              <a:rPr sz="1750" spc="125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Ανίχνευση</a:t>
            </a:r>
            <a:r>
              <a:rPr sz="1750" spc="140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πακέτων </a:t>
            </a:r>
            <a:r>
              <a:rPr sz="1750" spc="-420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3854" y="1673225"/>
            <a:ext cx="805243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75" dirty="0">
                <a:latin typeface="Calibri"/>
                <a:cs typeface="Calibri"/>
              </a:rPr>
              <a:t>Μόλις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η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επίθεση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MITM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lang="el-GR" sz="1000" b="1" spc="70" dirty="0">
                <a:latin typeface="Calibri"/>
                <a:cs typeface="Calibri"/>
              </a:rPr>
              <a:t>πραγματοποιηθεί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με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επιτυχία,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επιτιθέμενος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μπορεί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πραγματοποιήσει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διάφορες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κακόβουλες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ενέργειες.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3854" y="2376804"/>
            <a:ext cx="88969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75" dirty="0">
                <a:latin typeface="Calibri"/>
                <a:cs typeface="Calibri"/>
              </a:rPr>
              <a:t>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δεδομένων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είναι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ένα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παράδειγμα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του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τρόπου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με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τον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οποίο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η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MITM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μπορεί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να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εκμεταλλευτεί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ευπάθειες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μηχανήματος-στόχου.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3854" y="3079750"/>
            <a:ext cx="771334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80" dirty="0">
                <a:latin typeface="Calibri"/>
                <a:cs typeface="Calibri"/>
              </a:rPr>
              <a:t>Για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δείξουμε,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ας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δούμε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πώς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το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Bettercap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μπορεί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ενός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χρησιμοποιώντας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enturyGothic"/>
              </a:rPr>
              <a:t>: </a:t>
            </a:r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testasp.vulnweb.com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3854" y="3787775"/>
            <a:ext cx="1098359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50" dirty="0">
                <a:latin typeface="Calibri"/>
                <a:cs typeface="Calibri"/>
              </a:rPr>
              <a:t>Αυτή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ιστοσελίδα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δεν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χρησιμοποιεί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κρυπτογράφηση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για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την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κίνηση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μεταξύ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του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χρήστη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και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του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εξυπηρετητή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δηλ.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χρησιμοποιεί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HTTP),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με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αποτέλεσμα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όλη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η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κίνηση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να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αποστέλλεται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σε </a:t>
            </a:r>
            <a:r>
              <a:rPr sz="1000" spc="50" dirty="0">
                <a:latin typeface="Calibri"/>
                <a:cs typeface="Calibri"/>
              </a:rPr>
              <a:t> απλό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κείμενο.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41959" y="1104900"/>
            <a:ext cx="11750040" cy="5227955"/>
            <a:chOff x="441959" y="1104900"/>
            <a:chExt cx="11750040" cy="52279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" y="1104900"/>
              <a:ext cx="3837940" cy="4180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4500" y="1254760"/>
              <a:ext cx="7937500" cy="41744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50080" y="1450340"/>
              <a:ext cx="7708900" cy="35966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57980" y="4229100"/>
              <a:ext cx="2543175" cy="74993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03089" y="4474209"/>
              <a:ext cx="2057400" cy="264160"/>
            </a:xfrm>
            <a:custGeom>
              <a:avLst/>
              <a:gdLst/>
              <a:ahLst/>
              <a:cxnLst/>
              <a:rect l="l" t="t" r="r" b="b"/>
              <a:pathLst>
                <a:path w="2057400" h="264160">
                  <a:moveTo>
                    <a:pt x="0" y="264159"/>
                  </a:moveTo>
                  <a:lnTo>
                    <a:pt x="2057400" y="264159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26415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96920" y="4737100"/>
              <a:ext cx="2164715" cy="1089660"/>
            </a:xfrm>
            <a:custGeom>
              <a:avLst/>
              <a:gdLst/>
              <a:ahLst/>
              <a:cxnLst/>
              <a:rect l="l" t="t" r="r" b="b"/>
              <a:pathLst>
                <a:path w="2164715" h="1089660">
                  <a:moveTo>
                    <a:pt x="2113597" y="74294"/>
                  </a:moveTo>
                  <a:lnTo>
                    <a:pt x="2095500" y="146050"/>
                  </a:lnTo>
                  <a:lnTo>
                    <a:pt x="2075497" y="194944"/>
                  </a:lnTo>
                  <a:lnTo>
                    <a:pt x="2049779" y="243205"/>
                  </a:lnTo>
                  <a:lnTo>
                    <a:pt x="2018982" y="291464"/>
                  </a:lnTo>
                  <a:lnTo>
                    <a:pt x="1983104" y="339089"/>
                  </a:lnTo>
                  <a:lnTo>
                    <a:pt x="1942147" y="386397"/>
                  </a:lnTo>
                  <a:lnTo>
                    <a:pt x="1896427" y="432752"/>
                  </a:lnTo>
                  <a:lnTo>
                    <a:pt x="1846262" y="478472"/>
                  </a:lnTo>
                  <a:lnTo>
                    <a:pt x="1791969" y="523240"/>
                  </a:lnTo>
                  <a:lnTo>
                    <a:pt x="1733550" y="566737"/>
                  </a:lnTo>
                  <a:lnTo>
                    <a:pt x="1671002" y="609282"/>
                  </a:lnTo>
                  <a:lnTo>
                    <a:pt x="1604962" y="650240"/>
                  </a:lnTo>
                  <a:lnTo>
                    <a:pt x="1535112" y="690244"/>
                  </a:lnTo>
                  <a:lnTo>
                    <a:pt x="1462087" y="728662"/>
                  </a:lnTo>
                  <a:lnTo>
                    <a:pt x="1385887" y="765810"/>
                  </a:lnTo>
                  <a:lnTo>
                    <a:pt x="1306829" y="800735"/>
                  </a:lnTo>
                  <a:lnTo>
                    <a:pt x="1224914" y="834390"/>
                  </a:lnTo>
                  <a:lnTo>
                    <a:pt x="1140459" y="865822"/>
                  </a:lnTo>
                  <a:lnTo>
                    <a:pt x="1053464" y="895667"/>
                  </a:lnTo>
                  <a:lnTo>
                    <a:pt x="964564" y="923290"/>
                  </a:lnTo>
                  <a:lnTo>
                    <a:pt x="873759" y="948690"/>
                  </a:lnTo>
                  <a:lnTo>
                    <a:pt x="781050" y="971867"/>
                  </a:lnTo>
                  <a:lnTo>
                    <a:pt x="687069" y="992505"/>
                  </a:lnTo>
                  <a:lnTo>
                    <a:pt x="591184" y="1010919"/>
                  </a:lnTo>
                  <a:lnTo>
                    <a:pt x="494664" y="1026794"/>
                  </a:lnTo>
                  <a:lnTo>
                    <a:pt x="396875" y="1039812"/>
                  </a:lnTo>
                  <a:lnTo>
                    <a:pt x="298450" y="1050290"/>
                  </a:lnTo>
                  <a:lnTo>
                    <a:pt x="199389" y="1057910"/>
                  </a:lnTo>
                  <a:lnTo>
                    <a:pt x="100012" y="1062672"/>
                  </a:lnTo>
                  <a:lnTo>
                    <a:pt x="0" y="1063942"/>
                  </a:lnTo>
                  <a:lnTo>
                    <a:pt x="317" y="1075690"/>
                  </a:lnTo>
                  <a:lnTo>
                    <a:pt x="317" y="1089342"/>
                  </a:lnTo>
                  <a:lnTo>
                    <a:pt x="100329" y="1087755"/>
                  </a:lnTo>
                  <a:lnTo>
                    <a:pt x="200659" y="1083310"/>
                  </a:lnTo>
                  <a:lnTo>
                    <a:pt x="300354" y="1075690"/>
                  </a:lnTo>
                  <a:lnTo>
                    <a:pt x="399732" y="1065212"/>
                  </a:lnTo>
                  <a:lnTo>
                    <a:pt x="498157" y="1051877"/>
                  </a:lnTo>
                  <a:lnTo>
                    <a:pt x="595629" y="1036002"/>
                  </a:lnTo>
                  <a:lnTo>
                    <a:pt x="691832" y="1017587"/>
                  </a:lnTo>
                  <a:lnTo>
                    <a:pt x="786764" y="996632"/>
                  </a:lnTo>
                  <a:lnTo>
                    <a:pt x="880109" y="973137"/>
                  </a:lnTo>
                  <a:lnTo>
                    <a:pt x="971550" y="947737"/>
                  </a:lnTo>
                  <a:lnTo>
                    <a:pt x="1061084" y="919797"/>
                  </a:lnTo>
                  <a:lnTo>
                    <a:pt x="1148714" y="889952"/>
                  </a:lnTo>
                  <a:lnTo>
                    <a:pt x="1233804" y="858202"/>
                  </a:lnTo>
                  <a:lnTo>
                    <a:pt x="1316354" y="824230"/>
                  </a:lnTo>
                  <a:lnTo>
                    <a:pt x="1396364" y="788987"/>
                  </a:lnTo>
                  <a:lnTo>
                    <a:pt x="1473200" y="751840"/>
                  </a:lnTo>
                  <a:lnTo>
                    <a:pt x="1546859" y="712787"/>
                  </a:lnTo>
                  <a:lnTo>
                    <a:pt x="1617344" y="672465"/>
                  </a:lnTo>
                  <a:lnTo>
                    <a:pt x="1684337" y="630872"/>
                  </a:lnTo>
                  <a:lnTo>
                    <a:pt x="1747837" y="587692"/>
                  </a:lnTo>
                  <a:lnTo>
                    <a:pt x="1807209" y="543560"/>
                  </a:lnTo>
                  <a:lnTo>
                    <a:pt x="1862454" y="497840"/>
                  </a:lnTo>
                  <a:lnTo>
                    <a:pt x="1913572" y="451485"/>
                  </a:lnTo>
                  <a:lnTo>
                    <a:pt x="1960244" y="404177"/>
                  </a:lnTo>
                  <a:lnTo>
                    <a:pt x="2002154" y="355917"/>
                  </a:lnTo>
                  <a:lnTo>
                    <a:pt x="2038984" y="306705"/>
                  </a:lnTo>
                  <a:lnTo>
                    <a:pt x="2071052" y="257175"/>
                  </a:lnTo>
                  <a:lnTo>
                    <a:pt x="2098040" y="206692"/>
                  </a:lnTo>
                  <a:lnTo>
                    <a:pt x="2118994" y="155892"/>
                  </a:lnTo>
                  <a:lnTo>
                    <a:pt x="2134552" y="104457"/>
                  </a:lnTo>
                  <a:lnTo>
                    <a:pt x="2138679" y="76835"/>
                  </a:lnTo>
                  <a:lnTo>
                    <a:pt x="2113597" y="74294"/>
                  </a:lnTo>
                  <a:close/>
                </a:path>
                <a:path w="2164715" h="1089660">
                  <a:moveTo>
                    <a:pt x="2157729" y="61277"/>
                  </a:moveTo>
                  <a:lnTo>
                    <a:pt x="2115502" y="61277"/>
                  </a:lnTo>
                  <a:lnTo>
                    <a:pt x="2140584" y="65087"/>
                  </a:lnTo>
                  <a:lnTo>
                    <a:pt x="2138679" y="76835"/>
                  </a:lnTo>
                  <a:lnTo>
                    <a:pt x="2164715" y="79692"/>
                  </a:lnTo>
                  <a:lnTo>
                    <a:pt x="2157729" y="61277"/>
                  </a:lnTo>
                  <a:close/>
                </a:path>
                <a:path w="2164715" h="1089660">
                  <a:moveTo>
                    <a:pt x="2115502" y="61277"/>
                  </a:moveTo>
                  <a:lnTo>
                    <a:pt x="2113597" y="74294"/>
                  </a:lnTo>
                  <a:lnTo>
                    <a:pt x="2138679" y="76835"/>
                  </a:lnTo>
                  <a:lnTo>
                    <a:pt x="2140584" y="65087"/>
                  </a:lnTo>
                  <a:lnTo>
                    <a:pt x="2115502" y="61277"/>
                  </a:lnTo>
                  <a:close/>
                </a:path>
                <a:path w="2164715" h="1089660">
                  <a:moveTo>
                    <a:pt x="2134552" y="0"/>
                  </a:moveTo>
                  <a:lnTo>
                    <a:pt x="2088832" y="71755"/>
                  </a:lnTo>
                  <a:lnTo>
                    <a:pt x="2113597" y="74294"/>
                  </a:lnTo>
                  <a:lnTo>
                    <a:pt x="2115502" y="61277"/>
                  </a:lnTo>
                  <a:lnTo>
                    <a:pt x="2157729" y="61277"/>
                  </a:lnTo>
                  <a:lnTo>
                    <a:pt x="2134552" y="0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5529" y="5617209"/>
              <a:ext cx="2232660" cy="701040"/>
            </a:xfrm>
            <a:custGeom>
              <a:avLst/>
              <a:gdLst/>
              <a:ahLst/>
              <a:cxnLst/>
              <a:rect l="l" t="t" r="r" b="b"/>
              <a:pathLst>
                <a:path w="2232660" h="701039">
                  <a:moveTo>
                    <a:pt x="0" y="0"/>
                  </a:moveTo>
                  <a:lnTo>
                    <a:pt x="2232660" y="0"/>
                  </a:lnTo>
                  <a:lnTo>
                    <a:pt x="2232660" y="701039"/>
                  </a:lnTo>
                  <a:lnTo>
                    <a:pt x="0" y="701039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70200" cy="5480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2010"/>
              </a:lnSpc>
              <a:spcBef>
                <a:spcPts val="240"/>
              </a:spcBef>
            </a:pPr>
            <a:r>
              <a:rPr sz="1750" spc="105" dirty="0">
                <a:solidFill>
                  <a:srgbClr val="000000"/>
                </a:solidFill>
              </a:rPr>
              <a:t>MITM:</a:t>
            </a:r>
            <a:r>
              <a:rPr sz="1750" spc="125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Ανίχνευση</a:t>
            </a:r>
            <a:r>
              <a:rPr sz="1750" spc="140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πακέτων </a:t>
            </a:r>
            <a:r>
              <a:rPr sz="1750" spc="-420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24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59275" y="5881370"/>
            <a:ext cx="20605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Τα</a:t>
            </a:r>
            <a:r>
              <a:rPr sz="11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διαπιστευτήρια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του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θύματος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29030" y="5632410"/>
            <a:ext cx="1546225" cy="74168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645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50" dirty="0">
                <a:latin typeface="Calibri"/>
                <a:cs typeface="Calibri"/>
              </a:rPr>
              <a:t>Όνομα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χρήστη:</a:t>
            </a:r>
            <a:endParaRPr sz="1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147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45" dirty="0">
                <a:latin typeface="Calibri"/>
                <a:cs typeface="Calibri"/>
              </a:rPr>
              <a:t>Κωδικός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πρόσβασης:</a:t>
            </a:r>
            <a:endParaRPr sz="1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20"/>
              </a:spcBef>
            </a:pPr>
            <a:r>
              <a:rPr sz="1000" spc="35" dirty="0">
                <a:latin typeface="Calibri"/>
                <a:cs typeface="Calibri"/>
              </a:rPr>
              <a:t>admin1234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19183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45" dirty="0">
                <a:solidFill>
                  <a:srgbClr val="000000"/>
                </a:solidFill>
              </a:rPr>
              <a:t>Bettercap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30" dirty="0">
                <a:solidFill>
                  <a:srgbClr val="000000"/>
                </a:solidFill>
              </a:rPr>
              <a:t>Caplets</a:t>
            </a:r>
            <a:endParaRPr sz="17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26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3854" y="1402079"/>
            <a:ext cx="9292590" cy="3619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225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80" dirty="0">
                <a:latin typeface="Calibri"/>
                <a:cs typeface="Calibri"/>
              </a:rPr>
              <a:t>Αντί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εγγραφούν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πολλαπλές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εντολές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κάθε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φορά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θέλουμε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b="1" spc="110" dirty="0">
                <a:latin typeface="Calibri"/>
                <a:cs typeface="Calibri"/>
              </a:rPr>
              <a:t>αποδώσουμε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επίθεση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spoofing,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μπορούμε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να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δημιουργήσουμε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ένα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caplet</a:t>
            </a:r>
            <a:endParaRPr sz="10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125"/>
              </a:spcBef>
            </a:pP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περιέχει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όλες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τις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εντολές.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3854" y="2286634"/>
            <a:ext cx="60807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75" dirty="0">
                <a:latin typeface="Calibri"/>
                <a:cs typeface="Calibri"/>
              </a:rPr>
              <a:t>Αυτό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αρχείο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μπορεί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εκτελέσει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όλες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τις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περιεχόμενες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εντολές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ταυτόχρονα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όταν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το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τρέξετε.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3854" y="2989579"/>
            <a:ext cx="67964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55" dirty="0">
                <a:latin typeface="Calibri"/>
                <a:cs typeface="Calibri"/>
              </a:rPr>
              <a:t>Έτσι,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δημιουργήστε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δικό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σας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caplet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για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εκτελέσετε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όλες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τις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εντολές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που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συζητήθηκαν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προηγουμένως</a:t>
            </a:r>
            <a:r>
              <a:rPr sz="1000" spc="7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3854" y="3546475"/>
            <a:ext cx="2682240" cy="70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80" dirty="0">
                <a:latin typeface="Calibri"/>
                <a:cs typeface="Calibri"/>
              </a:rPr>
              <a:t>Εδώ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πώς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εκτελέσετε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το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caplet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σας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2300">
              <a:latin typeface="Calibri"/>
              <a:cs typeface="Calibri"/>
            </a:endParaRPr>
          </a:p>
          <a:p>
            <a:pPr marL="548640" lvl="1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548005" algn="l"/>
                <a:tab pos="548640" algn="l"/>
              </a:tabLst>
            </a:pPr>
            <a:r>
              <a:rPr sz="1000" b="1" spc="65" dirty="0">
                <a:latin typeface="Calibri"/>
                <a:cs typeface="Calibri"/>
              </a:rPr>
              <a:t>Bettercap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-caplet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&lt;όνομα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αρχείου&gt;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4788535" cy="6878955"/>
            <a:chOff x="6884987" y="0"/>
            <a:chExt cx="4788535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16140" y="4307204"/>
              <a:ext cx="4457700" cy="370840"/>
            </a:xfrm>
            <a:custGeom>
              <a:avLst/>
              <a:gdLst/>
              <a:ahLst/>
              <a:cxnLst/>
              <a:rect l="l" t="t" r="r" b="b"/>
              <a:pathLst>
                <a:path w="4457700" h="370839">
                  <a:moveTo>
                    <a:pt x="2228532" y="0"/>
                  </a:moveTo>
                  <a:lnTo>
                    <a:pt x="0" y="0"/>
                  </a:lnTo>
                  <a:lnTo>
                    <a:pt x="0" y="370840"/>
                  </a:lnTo>
                  <a:lnTo>
                    <a:pt x="2228532" y="370840"/>
                  </a:lnTo>
                  <a:lnTo>
                    <a:pt x="2228532" y="0"/>
                  </a:lnTo>
                  <a:close/>
                </a:path>
                <a:path w="4457700" h="370839">
                  <a:moveTo>
                    <a:pt x="4457382" y="0"/>
                  </a:moveTo>
                  <a:lnTo>
                    <a:pt x="2228850" y="0"/>
                  </a:lnTo>
                  <a:lnTo>
                    <a:pt x="2228850" y="370840"/>
                  </a:lnTo>
                  <a:lnTo>
                    <a:pt x="4457382" y="370840"/>
                  </a:lnTo>
                  <a:lnTo>
                    <a:pt x="4457382" y="0"/>
                  </a:lnTo>
                  <a:close/>
                </a:path>
              </a:pathLst>
            </a:custGeom>
            <a:solidFill>
              <a:srgbClr val="FFB800">
                <a:alpha val="1960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16140" y="3936365"/>
              <a:ext cx="4457700" cy="1854200"/>
            </a:xfrm>
            <a:custGeom>
              <a:avLst/>
              <a:gdLst/>
              <a:ahLst/>
              <a:cxnLst/>
              <a:rect l="l" t="t" r="r" b="b"/>
              <a:pathLst>
                <a:path w="4457700" h="1854200">
                  <a:moveTo>
                    <a:pt x="0" y="370840"/>
                  </a:moveTo>
                  <a:lnTo>
                    <a:pt x="4457382" y="370840"/>
                  </a:lnTo>
                </a:path>
                <a:path w="4457700" h="1854200">
                  <a:moveTo>
                    <a:pt x="0" y="0"/>
                  </a:moveTo>
                  <a:lnTo>
                    <a:pt x="4457382" y="0"/>
                  </a:lnTo>
                </a:path>
                <a:path w="4457700" h="1854200">
                  <a:moveTo>
                    <a:pt x="0" y="1854200"/>
                  </a:moveTo>
                  <a:lnTo>
                    <a:pt x="4457382" y="1854200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5358447" y="4066222"/>
            <a:ext cx="678815" cy="697865"/>
          </a:xfrm>
          <a:custGeom>
            <a:avLst/>
            <a:gdLst/>
            <a:ahLst/>
            <a:cxnLst/>
            <a:rect l="l" t="t" r="r" b="b"/>
            <a:pathLst>
              <a:path w="678814" h="697864">
                <a:moveTo>
                  <a:pt x="273367" y="641350"/>
                </a:moveTo>
                <a:lnTo>
                  <a:pt x="0" y="641350"/>
                </a:lnTo>
                <a:lnTo>
                  <a:pt x="0" y="697864"/>
                </a:lnTo>
                <a:lnTo>
                  <a:pt x="273367" y="697864"/>
                </a:lnTo>
                <a:lnTo>
                  <a:pt x="273367" y="641350"/>
                </a:lnTo>
                <a:close/>
              </a:path>
              <a:path w="678814" h="697864">
                <a:moveTo>
                  <a:pt x="367664" y="641350"/>
                </a:moveTo>
                <a:lnTo>
                  <a:pt x="311150" y="641350"/>
                </a:lnTo>
                <a:lnTo>
                  <a:pt x="311150" y="697864"/>
                </a:lnTo>
                <a:lnTo>
                  <a:pt x="367664" y="697864"/>
                </a:lnTo>
                <a:lnTo>
                  <a:pt x="367664" y="641350"/>
                </a:lnTo>
                <a:close/>
              </a:path>
              <a:path w="678814" h="697864">
                <a:moveTo>
                  <a:pt x="367664" y="528002"/>
                </a:moveTo>
                <a:lnTo>
                  <a:pt x="311150" y="528002"/>
                </a:lnTo>
                <a:lnTo>
                  <a:pt x="311150" y="603567"/>
                </a:lnTo>
                <a:lnTo>
                  <a:pt x="367664" y="603567"/>
                </a:lnTo>
                <a:lnTo>
                  <a:pt x="367664" y="528002"/>
                </a:lnTo>
                <a:close/>
              </a:path>
              <a:path w="678814" h="697864">
                <a:moveTo>
                  <a:pt x="150812" y="377189"/>
                </a:moveTo>
                <a:lnTo>
                  <a:pt x="71437" y="377189"/>
                </a:lnTo>
                <a:lnTo>
                  <a:pt x="58419" y="379729"/>
                </a:lnTo>
                <a:lnTo>
                  <a:pt x="47625" y="387032"/>
                </a:lnTo>
                <a:lnTo>
                  <a:pt x="40322" y="397827"/>
                </a:lnTo>
                <a:lnTo>
                  <a:pt x="37782" y="410844"/>
                </a:lnTo>
                <a:lnTo>
                  <a:pt x="37782" y="494347"/>
                </a:lnTo>
                <a:lnTo>
                  <a:pt x="40322" y="507364"/>
                </a:lnTo>
                <a:lnTo>
                  <a:pt x="47625" y="518159"/>
                </a:lnTo>
                <a:lnTo>
                  <a:pt x="58419" y="525462"/>
                </a:lnTo>
                <a:lnTo>
                  <a:pt x="71437" y="528002"/>
                </a:lnTo>
                <a:lnTo>
                  <a:pt x="607377" y="528002"/>
                </a:lnTo>
                <a:lnTo>
                  <a:pt x="620712" y="525462"/>
                </a:lnTo>
                <a:lnTo>
                  <a:pt x="631189" y="518159"/>
                </a:lnTo>
                <a:lnTo>
                  <a:pt x="638492" y="507364"/>
                </a:lnTo>
                <a:lnTo>
                  <a:pt x="641032" y="494347"/>
                </a:lnTo>
                <a:lnTo>
                  <a:pt x="641032" y="471487"/>
                </a:lnTo>
                <a:lnTo>
                  <a:pt x="132079" y="471487"/>
                </a:lnTo>
                <a:lnTo>
                  <a:pt x="124777" y="469900"/>
                </a:lnTo>
                <a:lnTo>
                  <a:pt x="118744" y="466089"/>
                </a:lnTo>
                <a:lnTo>
                  <a:pt x="114617" y="460057"/>
                </a:lnTo>
                <a:lnTo>
                  <a:pt x="113029" y="452754"/>
                </a:lnTo>
                <a:lnTo>
                  <a:pt x="114617" y="445452"/>
                </a:lnTo>
                <a:lnTo>
                  <a:pt x="118744" y="439419"/>
                </a:lnTo>
                <a:lnTo>
                  <a:pt x="124777" y="435292"/>
                </a:lnTo>
                <a:lnTo>
                  <a:pt x="132079" y="433704"/>
                </a:lnTo>
                <a:lnTo>
                  <a:pt x="150812" y="433704"/>
                </a:lnTo>
                <a:lnTo>
                  <a:pt x="150812" y="377189"/>
                </a:lnTo>
                <a:close/>
              </a:path>
              <a:path w="678814" h="697864">
                <a:moveTo>
                  <a:pt x="245110" y="377189"/>
                </a:moveTo>
                <a:lnTo>
                  <a:pt x="150812" y="377189"/>
                </a:lnTo>
                <a:lnTo>
                  <a:pt x="150812" y="452754"/>
                </a:lnTo>
                <a:lnTo>
                  <a:pt x="149542" y="460057"/>
                </a:lnTo>
                <a:lnTo>
                  <a:pt x="145414" y="466089"/>
                </a:lnTo>
                <a:lnTo>
                  <a:pt x="139382" y="469900"/>
                </a:lnTo>
                <a:lnTo>
                  <a:pt x="132079" y="471487"/>
                </a:lnTo>
                <a:lnTo>
                  <a:pt x="226377" y="471487"/>
                </a:lnTo>
                <a:lnTo>
                  <a:pt x="219075" y="469900"/>
                </a:lnTo>
                <a:lnTo>
                  <a:pt x="213042" y="466089"/>
                </a:lnTo>
                <a:lnTo>
                  <a:pt x="208914" y="460057"/>
                </a:lnTo>
                <a:lnTo>
                  <a:pt x="207327" y="452754"/>
                </a:lnTo>
                <a:lnTo>
                  <a:pt x="208914" y="445452"/>
                </a:lnTo>
                <a:lnTo>
                  <a:pt x="213042" y="439419"/>
                </a:lnTo>
                <a:lnTo>
                  <a:pt x="219075" y="435292"/>
                </a:lnTo>
                <a:lnTo>
                  <a:pt x="226377" y="433704"/>
                </a:lnTo>
                <a:lnTo>
                  <a:pt x="245110" y="433704"/>
                </a:lnTo>
                <a:lnTo>
                  <a:pt x="245110" y="377189"/>
                </a:lnTo>
                <a:close/>
              </a:path>
              <a:path w="678814" h="697864">
                <a:moveTo>
                  <a:pt x="339407" y="377189"/>
                </a:moveTo>
                <a:lnTo>
                  <a:pt x="245110" y="377189"/>
                </a:lnTo>
                <a:lnTo>
                  <a:pt x="245110" y="452754"/>
                </a:lnTo>
                <a:lnTo>
                  <a:pt x="243522" y="460057"/>
                </a:lnTo>
                <a:lnTo>
                  <a:pt x="239712" y="466089"/>
                </a:lnTo>
                <a:lnTo>
                  <a:pt x="233679" y="469900"/>
                </a:lnTo>
                <a:lnTo>
                  <a:pt x="226377" y="471487"/>
                </a:lnTo>
                <a:lnTo>
                  <a:pt x="320675" y="471487"/>
                </a:lnTo>
                <a:lnTo>
                  <a:pt x="313372" y="469900"/>
                </a:lnTo>
                <a:lnTo>
                  <a:pt x="307339" y="466089"/>
                </a:lnTo>
                <a:lnTo>
                  <a:pt x="303212" y="460057"/>
                </a:lnTo>
                <a:lnTo>
                  <a:pt x="301625" y="452754"/>
                </a:lnTo>
                <a:lnTo>
                  <a:pt x="303212" y="445452"/>
                </a:lnTo>
                <a:lnTo>
                  <a:pt x="307339" y="439419"/>
                </a:lnTo>
                <a:lnTo>
                  <a:pt x="313372" y="435292"/>
                </a:lnTo>
                <a:lnTo>
                  <a:pt x="320675" y="433704"/>
                </a:lnTo>
                <a:lnTo>
                  <a:pt x="339407" y="433704"/>
                </a:lnTo>
                <a:lnTo>
                  <a:pt x="339407" y="377189"/>
                </a:lnTo>
                <a:close/>
              </a:path>
              <a:path w="678814" h="697864">
                <a:moveTo>
                  <a:pt x="607377" y="377189"/>
                </a:moveTo>
                <a:lnTo>
                  <a:pt x="339407" y="377189"/>
                </a:lnTo>
                <a:lnTo>
                  <a:pt x="339407" y="452754"/>
                </a:lnTo>
                <a:lnTo>
                  <a:pt x="337819" y="460057"/>
                </a:lnTo>
                <a:lnTo>
                  <a:pt x="334010" y="466089"/>
                </a:lnTo>
                <a:lnTo>
                  <a:pt x="327977" y="469900"/>
                </a:lnTo>
                <a:lnTo>
                  <a:pt x="320675" y="471487"/>
                </a:lnTo>
                <a:lnTo>
                  <a:pt x="641032" y="471487"/>
                </a:lnTo>
                <a:lnTo>
                  <a:pt x="641032" y="410844"/>
                </a:lnTo>
                <a:lnTo>
                  <a:pt x="638492" y="397827"/>
                </a:lnTo>
                <a:lnTo>
                  <a:pt x="631189" y="387032"/>
                </a:lnTo>
                <a:lnTo>
                  <a:pt x="620712" y="379729"/>
                </a:lnTo>
                <a:lnTo>
                  <a:pt x="607377" y="377189"/>
                </a:lnTo>
                <a:close/>
              </a:path>
              <a:path w="678814" h="697864">
                <a:moveTo>
                  <a:pt x="150812" y="433704"/>
                </a:moveTo>
                <a:lnTo>
                  <a:pt x="132079" y="433704"/>
                </a:lnTo>
                <a:lnTo>
                  <a:pt x="139382" y="435292"/>
                </a:lnTo>
                <a:lnTo>
                  <a:pt x="145414" y="439419"/>
                </a:lnTo>
                <a:lnTo>
                  <a:pt x="149542" y="445452"/>
                </a:lnTo>
                <a:lnTo>
                  <a:pt x="150812" y="452754"/>
                </a:lnTo>
                <a:lnTo>
                  <a:pt x="150812" y="433704"/>
                </a:lnTo>
                <a:close/>
              </a:path>
              <a:path w="678814" h="697864">
                <a:moveTo>
                  <a:pt x="245110" y="433704"/>
                </a:moveTo>
                <a:lnTo>
                  <a:pt x="226377" y="433704"/>
                </a:lnTo>
                <a:lnTo>
                  <a:pt x="233679" y="435292"/>
                </a:lnTo>
                <a:lnTo>
                  <a:pt x="239712" y="439419"/>
                </a:lnTo>
                <a:lnTo>
                  <a:pt x="243522" y="445452"/>
                </a:lnTo>
                <a:lnTo>
                  <a:pt x="245110" y="452754"/>
                </a:lnTo>
                <a:lnTo>
                  <a:pt x="245110" y="433704"/>
                </a:lnTo>
                <a:close/>
              </a:path>
              <a:path w="678814" h="697864">
                <a:moveTo>
                  <a:pt x="339407" y="433704"/>
                </a:moveTo>
                <a:lnTo>
                  <a:pt x="320675" y="433704"/>
                </a:lnTo>
                <a:lnTo>
                  <a:pt x="327977" y="435292"/>
                </a:lnTo>
                <a:lnTo>
                  <a:pt x="334010" y="439419"/>
                </a:lnTo>
                <a:lnTo>
                  <a:pt x="337819" y="445452"/>
                </a:lnTo>
                <a:lnTo>
                  <a:pt x="339407" y="452754"/>
                </a:lnTo>
                <a:lnTo>
                  <a:pt x="339407" y="433704"/>
                </a:lnTo>
                <a:close/>
              </a:path>
              <a:path w="678814" h="697864">
                <a:moveTo>
                  <a:pt x="150812" y="188594"/>
                </a:moveTo>
                <a:lnTo>
                  <a:pt x="71437" y="188594"/>
                </a:lnTo>
                <a:lnTo>
                  <a:pt x="58419" y="191134"/>
                </a:lnTo>
                <a:lnTo>
                  <a:pt x="47625" y="198437"/>
                </a:lnTo>
                <a:lnTo>
                  <a:pt x="40322" y="209232"/>
                </a:lnTo>
                <a:lnTo>
                  <a:pt x="37782" y="222250"/>
                </a:lnTo>
                <a:lnTo>
                  <a:pt x="37782" y="305752"/>
                </a:lnTo>
                <a:lnTo>
                  <a:pt x="40322" y="318769"/>
                </a:lnTo>
                <a:lnTo>
                  <a:pt x="47625" y="329564"/>
                </a:lnTo>
                <a:lnTo>
                  <a:pt x="58419" y="336867"/>
                </a:lnTo>
                <a:lnTo>
                  <a:pt x="71437" y="339407"/>
                </a:lnTo>
                <a:lnTo>
                  <a:pt x="607377" y="339407"/>
                </a:lnTo>
                <a:lnTo>
                  <a:pt x="620712" y="336867"/>
                </a:lnTo>
                <a:lnTo>
                  <a:pt x="631189" y="329564"/>
                </a:lnTo>
                <a:lnTo>
                  <a:pt x="638492" y="318769"/>
                </a:lnTo>
                <a:lnTo>
                  <a:pt x="641032" y="305752"/>
                </a:lnTo>
                <a:lnTo>
                  <a:pt x="641032" y="282892"/>
                </a:lnTo>
                <a:lnTo>
                  <a:pt x="132079" y="282892"/>
                </a:lnTo>
                <a:lnTo>
                  <a:pt x="124777" y="281304"/>
                </a:lnTo>
                <a:lnTo>
                  <a:pt x="118744" y="277494"/>
                </a:lnTo>
                <a:lnTo>
                  <a:pt x="114617" y="271462"/>
                </a:lnTo>
                <a:lnTo>
                  <a:pt x="113029" y="264159"/>
                </a:lnTo>
                <a:lnTo>
                  <a:pt x="114617" y="256857"/>
                </a:lnTo>
                <a:lnTo>
                  <a:pt x="118744" y="250825"/>
                </a:lnTo>
                <a:lnTo>
                  <a:pt x="124777" y="246697"/>
                </a:lnTo>
                <a:lnTo>
                  <a:pt x="132079" y="245109"/>
                </a:lnTo>
                <a:lnTo>
                  <a:pt x="150812" y="245109"/>
                </a:lnTo>
                <a:lnTo>
                  <a:pt x="150812" y="188594"/>
                </a:lnTo>
                <a:close/>
              </a:path>
              <a:path w="678814" h="697864">
                <a:moveTo>
                  <a:pt x="245110" y="188594"/>
                </a:moveTo>
                <a:lnTo>
                  <a:pt x="150812" y="188594"/>
                </a:lnTo>
                <a:lnTo>
                  <a:pt x="150812" y="264159"/>
                </a:lnTo>
                <a:lnTo>
                  <a:pt x="149542" y="271462"/>
                </a:lnTo>
                <a:lnTo>
                  <a:pt x="145414" y="277494"/>
                </a:lnTo>
                <a:lnTo>
                  <a:pt x="139382" y="281304"/>
                </a:lnTo>
                <a:lnTo>
                  <a:pt x="132079" y="282892"/>
                </a:lnTo>
                <a:lnTo>
                  <a:pt x="226377" y="282892"/>
                </a:lnTo>
                <a:lnTo>
                  <a:pt x="219075" y="281304"/>
                </a:lnTo>
                <a:lnTo>
                  <a:pt x="213042" y="277494"/>
                </a:lnTo>
                <a:lnTo>
                  <a:pt x="208914" y="271462"/>
                </a:lnTo>
                <a:lnTo>
                  <a:pt x="207327" y="264159"/>
                </a:lnTo>
                <a:lnTo>
                  <a:pt x="208914" y="256857"/>
                </a:lnTo>
                <a:lnTo>
                  <a:pt x="213042" y="250825"/>
                </a:lnTo>
                <a:lnTo>
                  <a:pt x="219075" y="246697"/>
                </a:lnTo>
                <a:lnTo>
                  <a:pt x="226377" y="245109"/>
                </a:lnTo>
                <a:lnTo>
                  <a:pt x="245110" y="245109"/>
                </a:lnTo>
                <a:lnTo>
                  <a:pt x="245110" y="188594"/>
                </a:lnTo>
                <a:close/>
              </a:path>
              <a:path w="678814" h="697864">
                <a:moveTo>
                  <a:pt x="339407" y="188594"/>
                </a:moveTo>
                <a:lnTo>
                  <a:pt x="245110" y="188594"/>
                </a:lnTo>
                <a:lnTo>
                  <a:pt x="245110" y="264159"/>
                </a:lnTo>
                <a:lnTo>
                  <a:pt x="243522" y="271462"/>
                </a:lnTo>
                <a:lnTo>
                  <a:pt x="239712" y="277494"/>
                </a:lnTo>
                <a:lnTo>
                  <a:pt x="233679" y="281304"/>
                </a:lnTo>
                <a:lnTo>
                  <a:pt x="226377" y="282892"/>
                </a:lnTo>
                <a:lnTo>
                  <a:pt x="320675" y="282892"/>
                </a:lnTo>
                <a:lnTo>
                  <a:pt x="313372" y="281304"/>
                </a:lnTo>
                <a:lnTo>
                  <a:pt x="307339" y="277494"/>
                </a:lnTo>
                <a:lnTo>
                  <a:pt x="303212" y="271462"/>
                </a:lnTo>
                <a:lnTo>
                  <a:pt x="301625" y="264159"/>
                </a:lnTo>
                <a:lnTo>
                  <a:pt x="303212" y="256857"/>
                </a:lnTo>
                <a:lnTo>
                  <a:pt x="307339" y="250825"/>
                </a:lnTo>
                <a:lnTo>
                  <a:pt x="313372" y="246697"/>
                </a:lnTo>
                <a:lnTo>
                  <a:pt x="320675" y="245109"/>
                </a:lnTo>
                <a:lnTo>
                  <a:pt x="339407" y="245109"/>
                </a:lnTo>
                <a:lnTo>
                  <a:pt x="339407" y="188594"/>
                </a:lnTo>
                <a:close/>
              </a:path>
              <a:path w="678814" h="697864">
                <a:moveTo>
                  <a:pt x="607377" y="188594"/>
                </a:moveTo>
                <a:lnTo>
                  <a:pt x="339407" y="188594"/>
                </a:lnTo>
                <a:lnTo>
                  <a:pt x="339407" y="264159"/>
                </a:lnTo>
                <a:lnTo>
                  <a:pt x="337819" y="271462"/>
                </a:lnTo>
                <a:lnTo>
                  <a:pt x="334010" y="277494"/>
                </a:lnTo>
                <a:lnTo>
                  <a:pt x="327977" y="281304"/>
                </a:lnTo>
                <a:lnTo>
                  <a:pt x="320675" y="282892"/>
                </a:lnTo>
                <a:lnTo>
                  <a:pt x="641032" y="282892"/>
                </a:lnTo>
                <a:lnTo>
                  <a:pt x="641032" y="222250"/>
                </a:lnTo>
                <a:lnTo>
                  <a:pt x="638492" y="209232"/>
                </a:lnTo>
                <a:lnTo>
                  <a:pt x="631189" y="198437"/>
                </a:lnTo>
                <a:lnTo>
                  <a:pt x="620712" y="191134"/>
                </a:lnTo>
                <a:lnTo>
                  <a:pt x="607377" y="188594"/>
                </a:lnTo>
                <a:close/>
              </a:path>
              <a:path w="678814" h="697864">
                <a:moveTo>
                  <a:pt x="150812" y="245109"/>
                </a:moveTo>
                <a:lnTo>
                  <a:pt x="132079" y="245109"/>
                </a:lnTo>
                <a:lnTo>
                  <a:pt x="139382" y="246697"/>
                </a:lnTo>
                <a:lnTo>
                  <a:pt x="145414" y="250825"/>
                </a:lnTo>
                <a:lnTo>
                  <a:pt x="149542" y="256857"/>
                </a:lnTo>
                <a:lnTo>
                  <a:pt x="150812" y="264159"/>
                </a:lnTo>
                <a:lnTo>
                  <a:pt x="150812" y="245109"/>
                </a:lnTo>
                <a:close/>
              </a:path>
              <a:path w="678814" h="697864">
                <a:moveTo>
                  <a:pt x="245110" y="245109"/>
                </a:moveTo>
                <a:lnTo>
                  <a:pt x="226377" y="245109"/>
                </a:lnTo>
                <a:lnTo>
                  <a:pt x="233679" y="246697"/>
                </a:lnTo>
                <a:lnTo>
                  <a:pt x="239712" y="250825"/>
                </a:lnTo>
                <a:lnTo>
                  <a:pt x="243522" y="256857"/>
                </a:lnTo>
                <a:lnTo>
                  <a:pt x="245110" y="264159"/>
                </a:lnTo>
                <a:lnTo>
                  <a:pt x="245110" y="245109"/>
                </a:lnTo>
                <a:close/>
              </a:path>
              <a:path w="678814" h="697864">
                <a:moveTo>
                  <a:pt x="339407" y="245109"/>
                </a:moveTo>
                <a:lnTo>
                  <a:pt x="320675" y="245109"/>
                </a:lnTo>
                <a:lnTo>
                  <a:pt x="327977" y="246697"/>
                </a:lnTo>
                <a:lnTo>
                  <a:pt x="334010" y="250825"/>
                </a:lnTo>
                <a:lnTo>
                  <a:pt x="337819" y="256857"/>
                </a:lnTo>
                <a:lnTo>
                  <a:pt x="339407" y="264159"/>
                </a:lnTo>
                <a:lnTo>
                  <a:pt x="339407" y="245109"/>
                </a:lnTo>
                <a:close/>
              </a:path>
              <a:path w="678814" h="697864">
                <a:moveTo>
                  <a:pt x="150812" y="0"/>
                </a:moveTo>
                <a:lnTo>
                  <a:pt x="71437" y="0"/>
                </a:lnTo>
                <a:lnTo>
                  <a:pt x="58419" y="2539"/>
                </a:lnTo>
                <a:lnTo>
                  <a:pt x="47625" y="9842"/>
                </a:lnTo>
                <a:lnTo>
                  <a:pt x="40322" y="20637"/>
                </a:lnTo>
                <a:lnTo>
                  <a:pt x="37782" y="33654"/>
                </a:lnTo>
                <a:lnTo>
                  <a:pt x="37782" y="117157"/>
                </a:lnTo>
                <a:lnTo>
                  <a:pt x="40322" y="130175"/>
                </a:lnTo>
                <a:lnTo>
                  <a:pt x="47625" y="140969"/>
                </a:lnTo>
                <a:lnTo>
                  <a:pt x="58419" y="148272"/>
                </a:lnTo>
                <a:lnTo>
                  <a:pt x="71437" y="150812"/>
                </a:lnTo>
                <a:lnTo>
                  <a:pt x="607377" y="150812"/>
                </a:lnTo>
                <a:lnTo>
                  <a:pt x="620712" y="148272"/>
                </a:lnTo>
                <a:lnTo>
                  <a:pt x="631189" y="140969"/>
                </a:lnTo>
                <a:lnTo>
                  <a:pt x="638492" y="130175"/>
                </a:lnTo>
                <a:lnTo>
                  <a:pt x="641032" y="117157"/>
                </a:lnTo>
                <a:lnTo>
                  <a:pt x="641032" y="94297"/>
                </a:lnTo>
                <a:lnTo>
                  <a:pt x="132079" y="94297"/>
                </a:lnTo>
                <a:lnTo>
                  <a:pt x="124777" y="92709"/>
                </a:lnTo>
                <a:lnTo>
                  <a:pt x="118744" y="88900"/>
                </a:lnTo>
                <a:lnTo>
                  <a:pt x="114617" y="82867"/>
                </a:lnTo>
                <a:lnTo>
                  <a:pt x="113029" y="75564"/>
                </a:lnTo>
                <a:lnTo>
                  <a:pt x="114617" y="67944"/>
                </a:lnTo>
                <a:lnTo>
                  <a:pt x="118744" y="62229"/>
                </a:lnTo>
                <a:lnTo>
                  <a:pt x="124777" y="58102"/>
                </a:lnTo>
                <a:lnTo>
                  <a:pt x="132079" y="56514"/>
                </a:lnTo>
                <a:lnTo>
                  <a:pt x="150812" y="56514"/>
                </a:lnTo>
                <a:lnTo>
                  <a:pt x="150812" y="0"/>
                </a:lnTo>
                <a:close/>
              </a:path>
              <a:path w="678814" h="697864">
                <a:moveTo>
                  <a:pt x="245110" y="0"/>
                </a:moveTo>
                <a:lnTo>
                  <a:pt x="150812" y="0"/>
                </a:lnTo>
                <a:lnTo>
                  <a:pt x="150812" y="75564"/>
                </a:lnTo>
                <a:lnTo>
                  <a:pt x="149542" y="82867"/>
                </a:lnTo>
                <a:lnTo>
                  <a:pt x="145414" y="88900"/>
                </a:lnTo>
                <a:lnTo>
                  <a:pt x="139382" y="92709"/>
                </a:lnTo>
                <a:lnTo>
                  <a:pt x="132079" y="94297"/>
                </a:lnTo>
                <a:lnTo>
                  <a:pt x="226377" y="94297"/>
                </a:lnTo>
                <a:lnTo>
                  <a:pt x="219075" y="92709"/>
                </a:lnTo>
                <a:lnTo>
                  <a:pt x="213042" y="88900"/>
                </a:lnTo>
                <a:lnTo>
                  <a:pt x="208914" y="82867"/>
                </a:lnTo>
                <a:lnTo>
                  <a:pt x="207327" y="75564"/>
                </a:lnTo>
                <a:lnTo>
                  <a:pt x="208914" y="67944"/>
                </a:lnTo>
                <a:lnTo>
                  <a:pt x="213042" y="62229"/>
                </a:lnTo>
                <a:lnTo>
                  <a:pt x="219075" y="58102"/>
                </a:lnTo>
                <a:lnTo>
                  <a:pt x="226377" y="56514"/>
                </a:lnTo>
                <a:lnTo>
                  <a:pt x="245110" y="56514"/>
                </a:lnTo>
                <a:lnTo>
                  <a:pt x="245110" y="0"/>
                </a:lnTo>
                <a:close/>
              </a:path>
              <a:path w="678814" h="697864">
                <a:moveTo>
                  <a:pt x="339407" y="0"/>
                </a:moveTo>
                <a:lnTo>
                  <a:pt x="245110" y="0"/>
                </a:lnTo>
                <a:lnTo>
                  <a:pt x="245110" y="75564"/>
                </a:lnTo>
                <a:lnTo>
                  <a:pt x="243522" y="82867"/>
                </a:lnTo>
                <a:lnTo>
                  <a:pt x="239712" y="88900"/>
                </a:lnTo>
                <a:lnTo>
                  <a:pt x="233679" y="92709"/>
                </a:lnTo>
                <a:lnTo>
                  <a:pt x="226377" y="94297"/>
                </a:lnTo>
                <a:lnTo>
                  <a:pt x="320675" y="94297"/>
                </a:lnTo>
                <a:lnTo>
                  <a:pt x="313372" y="92709"/>
                </a:lnTo>
                <a:lnTo>
                  <a:pt x="307339" y="88900"/>
                </a:lnTo>
                <a:lnTo>
                  <a:pt x="303212" y="82867"/>
                </a:lnTo>
                <a:lnTo>
                  <a:pt x="301625" y="75564"/>
                </a:lnTo>
                <a:lnTo>
                  <a:pt x="303212" y="67944"/>
                </a:lnTo>
                <a:lnTo>
                  <a:pt x="307339" y="62229"/>
                </a:lnTo>
                <a:lnTo>
                  <a:pt x="313372" y="58102"/>
                </a:lnTo>
                <a:lnTo>
                  <a:pt x="320675" y="56514"/>
                </a:lnTo>
                <a:lnTo>
                  <a:pt x="339407" y="56514"/>
                </a:lnTo>
                <a:lnTo>
                  <a:pt x="339407" y="0"/>
                </a:lnTo>
                <a:close/>
              </a:path>
              <a:path w="678814" h="697864">
                <a:moveTo>
                  <a:pt x="607377" y="0"/>
                </a:moveTo>
                <a:lnTo>
                  <a:pt x="339407" y="0"/>
                </a:lnTo>
                <a:lnTo>
                  <a:pt x="339407" y="75564"/>
                </a:lnTo>
                <a:lnTo>
                  <a:pt x="337819" y="82867"/>
                </a:lnTo>
                <a:lnTo>
                  <a:pt x="334010" y="88900"/>
                </a:lnTo>
                <a:lnTo>
                  <a:pt x="327977" y="92709"/>
                </a:lnTo>
                <a:lnTo>
                  <a:pt x="320675" y="94297"/>
                </a:lnTo>
                <a:lnTo>
                  <a:pt x="641032" y="94297"/>
                </a:lnTo>
                <a:lnTo>
                  <a:pt x="641032" y="33654"/>
                </a:lnTo>
                <a:lnTo>
                  <a:pt x="638492" y="20637"/>
                </a:lnTo>
                <a:lnTo>
                  <a:pt x="631189" y="9842"/>
                </a:lnTo>
                <a:lnTo>
                  <a:pt x="620712" y="2539"/>
                </a:lnTo>
                <a:lnTo>
                  <a:pt x="607377" y="0"/>
                </a:lnTo>
                <a:close/>
              </a:path>
              <a:path w="678814" h="697864">
                <a:moveTo>
                  <a:pt x="150812" y="56514"/>
                </a:moveTo>
                <a:lnTo>
                  <a:pt x="132079" y="56514"/>
                </a:lnTo>
                <a:lnTo>
                  <a:pt x="139382" y="58102"/>
                </a:lnTo>
                <a:lnTo>
                  <a:pt x="145414" y="62229"/>
                </a:lnTo>
                <a:lnTo>
                  <a:pt x="149542" y="67944"/>
                </a:lnTo>
                <a:lnTo>
                  <a:pt x="150812" y="75564"/>
                </a:lnTo>
                <a:lnTo>
                  <a:pt x="150812" y="56514"/>
                </a:lnTo>
                <a:close/>
              </a:path>
              <a:path w="678814" h="697864">
                <a:moveTo>
                  <a:pt x="245110" y="56514"/>
                </a:moveTo>
                <a:lnTo>
                  <a:pt x="226377" y="56514"/>
                </a:lnTo>
                <a:lnTo>
                  <a:pt x="233679" y="58102"/>
                </a:lnTo>
                <a:lnTo>
                  <a:pt x="239712" y="62229"/>
                </a:lnTo>
                <a:lnTo>
                  <a:pt x="243522" y="67944"/>
                </a:lnTo>
                <a:lnTo>
                  <a:pt x="245110" y="75564"/>
                </a:lnTo>
                <a:lnTo>
                  <a:pt x="245110" y="56514"/>
                </a:lnTo>
                <a:close/>
              </a:path>
              <a:path w="678814" h="697864">
                <a:moveTo>
                  <a:pt x="339407" y="56514"/>
                </a:moveTo>
                <a:lnTo>
                  <a:pt x="320675" y="56514"/>
                </a:lnTo>
                <a:lnTo>
                  <a:pt x="327977" y="58102"/>
                </a:lnTo>
                <a:lnTo>
                  <a:pt x="334010" y="62229"/>
                </a:lnTo>
                <a:lnTo>
                  <a:pt x="337819" y="67944"/>
                </a:lnTo>
                <a:lnTo>
                  <a:pt x="339407" y="75564"/>
                </a:lnTo>
                <a:lnTo>
                  <a:pt x="339407" y="56514"/>
                </a:lnTo>
                <a:close/>
              </a:path>
              <a:path w="678814" h="697864">
                <a:moveTo>
                  <a:pt x="678814" y="641350"/>
                </a:moveTo>
                <a:lnTo>
                  <a:pt x="405447" y="641350"/>
                </a:lnTo>
                <a:lnTo>
                  <a:pt x="405447" y="697864"/>
                </a:lnTo>
                <a:lnTo>
                  <a:pt x="678814" y="697864"/>
                </a:lnTo>
                <a:lnTo>
                  <a:pt x="678814" y="641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32130" y="406717"/>
            <a:ext cx="231330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05" dirty="0">
                <a:solidFill>
                  <a:srgbClr val="000000"/>
                </a:solidFill>
              </a:rPr>
              <a:t>MITM:</a:t>
            </a:r>
            <a:r>
              <a:rPr sz="1750" spc="13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DNS</a:t>
            </a:r>
            <a:r>
              <a:rPr sz="1750" spc="135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Spoofing</a:t>
            </a:r>
            <a:endParaRPr sz="1750"/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775" y="1242695"/>
            <a:ext cx="10491470" cy="1705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DNS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διακομιστής/εξυπηρετητής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μετατρέπει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όνομα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τομέα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σχετική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διεύθυνση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IP.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299720" marR="2894330" indent="-287020">
              <a:lnSpc>
                <a:spcPct val="1652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60" dirty="0">
                <a:latin typeface="Calibri"/>
                <a:cs typeface="Calibri"/>
              </a:rPr>
              <a:t>Έτσι,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όταν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χρήστης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ιστοσελίδα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websitename.com,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αίτημα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αποστέλλεται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διακομιστή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DNS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ρωτήσει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IPS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(Intrusion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Prevention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System </a:t>
            </a:r>
            <a:r>
              <a:rPr sz="1100" spc="30" dirty="0">
                <a:latin typeface="Calibri"/>
                <a:cs typeface="Calibri"/>
              </a:rPr>
              <a:t>-</a:t>
            </a:r>
            <a:r>
              <a:rPr sz="1100" spc="80" dirty="0">
                <a:latin typeface="Calibri"/>
                <a:cs typeface="Calibri"/>
              </a:rPr>
              <a:t> Σύστημα πρόληψης </a:t>
            </a:r>
            <a:r>
              <a:rPr sz="1100" spc="75" dirty="0">
                <a:latin typeface="Calibri"/>
                <a:cs typeface="Calibri"/>
              </a:rPr>
              <a:t>εισβολών)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Arial"/>
              <a:buChar char="•"/>
            </a:pPr>
            <a:endParaRPr sz="1250">
              <a:latin typeface="Calibri"/>
              <a:cs typeface="Calibri"/>
            </a:endParaRPr>
          </a:p>
          <a:p>
            <a:pPr marL="299720" marR="508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DNS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απαντά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IP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websitename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συνέχεια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φυλλομετρητής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(browser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-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πρόγραμμα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περιήγησης)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Google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αυτή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διεύθυνση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5404" y="3718559"/>
            <a:ext cx="3464560" cy="36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websitename.</a:t>
            </a:r>
            <a:r>
              <a:rPr sz="1100" spc="70" dirty="0">
                <a:latin typeface="Calibri"/>
                <a:cs typeface="Calibri"/>
              </a:rPr>
              <a:t>com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86065" y="3705859"/>
            <a:ext cx="5105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Τ</a:t>
            </a:r>
            <a:r>
              <a:rPr sz="1100" b="1" spc="75" dirty="0">
                <a:latin typeface="Calibri"/>
                <a:cs typeface="Calibri"/>
              </a:rPr>
              <a:t>ο</a:t>
            </a:r>
            <a:r>
              <a:rPr sz="1100" b="1" spc="80" dirty="0">
                <a:latin typeface="Calibri"/>
                <a:cs typeface="Calibri"/>
              </a:rPr>
              <a:t>μ</a:t>
            </a:r>
            <a:r>
              <a:rPr sz="1100" b="1" spc="65" dirty="0">
                <a:latin typeface="Calibri"/>
                <a:cs typeface="Calibri"/>
              </a:rPr>
              <a:t>έ</a:t>
            </a:r>
            <a:r>
              <a:rPr sz="1100" b="1" spc="80" dirty="0">
                <a:latin typeface="Calibri"/>
                <a:cs typeface="Calibri"/>
              </a:rPr>
              <a:t>α</a:t>
            </a:r>
            <a:r>
              <a:rPr sz="1100" b="1" spc="65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82834" y="3705859"/>
            <a:ext cx="167258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Διεύθυνση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IPS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(Intrusion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93670" y="4399597"/>
            <a:ext cx="2113915" cy="76200"/>
          </a:xfrm>
          <a:custGeom>
            <a:avLst/>
            <a:gdLst/>
            <a:ahLst/>
            <a:cxnLst/>
            <a:rect l="l" t="t" r="r" b="b"/>
            <a:pathLst>
              <a:path w="2113915" h="76200">
                <a:moveTo>
                  <a:pt x="2037397" y="0"/>
                </a:moveTo>
                <a:lnTo>
                  <a:pt x="2037397" y="76200"/>
                </a:lnTo>
                <a:lnTo>
                  <a:pt x="2091055" y="49212"/>
                </a:lnTo>
                <a:lnTo>
                  <a:pt x="2050097" y="49212"/>
                </a:lnTo>
                <a:lnTo>
                  <a:pt x="2050097" y="26987"/>
                </a:lnTo>
                <a:lnTo>
                  <a:pt x="2091372" y="26987"/>
                </a:lnTo>
                <a:lnTo>
                  <a:pt x="2037397" y="0"/>
                </a:lnTo>
                <a:close/>
              </a:path>
              <a:path w="2113915" h="76200">
                <a:moveTo>
                  <a:pt x="2037397" y="26987"/>
                </a:moveTo>
                <a:lnTo>
                  <a:pt x="0" y="28575"/>
                </a:lnTo>
                <a:lnTo>
                  <a:pt x="0" y="50800"/>
                </a:lnTo>
                <a:lnTo>
                  <a:pt x="2037397" y="49212"/>
                </a:lnTo>
                <a:lnTo>
                  <a:pt x="2037397" y="26987"/>
                </a:lnTo>
                <a:close/>
              </a:path>
              <a:path w="2113915" h="76200">
                <a:moveTo>
                  <a:pt x="2091372" y="26987"/>
                </a:moveTo>
                <a:lnTo>
                  <a:pt x="2050097" y="26987"/>
                </a:lnTo>
                <a:lnTo>
                  <a:pt x="2050097" y="49212"/>
                </a:lnTo>
                <a:lnTo>
                  <a:pt x="2091055" y="49212"/>
                </a:lnTo>
                <a:lnTo>
                  <a:pt x="2113597" y="38100"/>
                </a:lnTo>
                <a:lnTo>
                  <a:pt x="2091372" y="269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178040" y="4138295"/>
            <a:ext cx="453390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  <a:tabLst>
                <a:tab pos="2807970" algn="l"/>
              </a:tabLst>
            </a:pPr>
            <a:r>
              <a:rPr sz="1100" spc="95" dirty="0">
                <a:latin typeface="Calibri"/>
                <a:cs typeface="Calibri"/>
              </a:rPr>
              <a:t>Google.com	</a:t>
            </a:r>
            <a:r>
              <a:rPr sz="1100" spc="85" dirty="0">
                <a:latin typeface="Calibri"/>
                <a:cs typeface="Calibri"/>
              </a:rPr>
              <a:t>10.20.130.40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Calibri"/>
              <a:cs typeface="Calibri"/>
            </a:endParaRPr>
          </a:p>
          <a:p>
            <a:pPr marL="130810">
              <a:lnSpc>
                <a:spcPct val="100000"/>
              </a:lnSpc>
              <a:tabLst>
                <a:tab pos="2359660" algn="l"/>
              </a:tabLst>
            </a:pPr>
            <a:r>
              <a:rPr sz="1000" b="1" spc="65" dirty="0">
                <a:latin typeface="Calibri"/>
                <a:cs typeface="Calibri"/>
              </a:rPr>
              <a:t>websitename.</a:t>
            </a:r>
            <a:r>
              <a:rPr sz="1000" spc="65" dirty="0">
                <a:latin typeface="Calibri"/>
                <a:cs typeface="Calibri"/>
              </a:rPr>
              <a:t>com	</a:t>
            </a:r>
            <a:r>
              <a:rPr sz="1650" spc="89" baseline="-7575" dirty="0">
                <a:latin typeface="Calibri"/>
                <a:cs typeface="Calibri"/>
              </a:rPr>
              <a:t>20.30.40.50</a:t>
            </a:r>
            <a:endParaRPr sz="1650" baseline="-7575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18310" y="480472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693670" y="4600575"/>
            <a:ext cx="2068195" cy="76200"/>
          </a:xfrm>
          <a:custGeom>
            <a:avLst/>
            <a:gdLst/>
            <a:ahLst/>
            <a:cxnLst/>
            <a:rect l="l" t="t" r="r" b="b"/>
            <a:pathLst>
              <a:path w="206819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9212"/>
                </a:lnTo>
                <a:lnTo>
                  <a:pt x="63500" y="49212"/>
                </a:lnTo>
                <a:lnTo>
                  <a:pt x="63500" y="26987"/>
                </a:lnTo>
                <a:lnTo>
                  <a:pt x="76200" y="26987"/>
                </a:lnTo>
                <a:lnTo>
                  <a:pt x="76200" y="0"/>
                </a:lnTo>
                <a:close/>
              </a:path>
              <a:path w="2068195" h="76200">
                <a:moveTo>
                  <a:pt x="76200" y="26987"/>
                </a:moveTo>
                <a:lnTo>
                  <a:pt x="63500" y="26987"/>
                </a:lnTo>
                <a:lnTo>
                  <a:pt x="63500" y="49212"/>
                </a:lnTo>
                <a:lnTo>
                  <a:pt x="76200" y="49212"/>
                </a:lnTo>
                <a:lnTo>
                  <a:pt x="76200" y="26987"/>
                </a:lnTo>
                <a:close/>
              </a:path>
              <a:path w="2068195" h="76200">
                <a:moveTo>
                  <a:pt x="2068195" y="26987"/>
                </a:moveTo>
                <a:lnTo>
                  <a:pt x="76200" y="26987"/>
                </a:lnTo>
                <a:lnTo>
                  <a:pt x="76200" y="49212"/>
                </a:lnTo>
                <a:lnTo>
                  <a:pt x="2068195" y="49212"/>
                </a:lnTo>
                <a:lnTo>
                  <a:pt x="2068195" y="269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028314" y="4820602"/>
            <a:ext cx="7512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20.30.40.5</a:t>
            </a:r>
            <a:r>
              <a:rPr sz="1100" spc="55" dirty="0">
                <a:latin typeface="Calibri"/>
                <a:cs typeface="Calibri"/>
              </a:rPr>
              <a:t>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16140" y="4720590"/>
            <a:ext cx="4457700" cy="370840"/>
          </a:xfrm>
          <a:prstGeom prst="rect">
            <a:avLst/>
          </a:prstGeom>
          <a:solidFill>
            <a:srgbClr val="FFB800">
              <a:alpha val="19607"/>
            </a:srgbClr>
          </a:solidFill>
        </p:spPr>
        <p:txBody>
          <a:bodyPr vert="horz" wrap="square" lIns="0" tIns="463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65"/>
              </a:spcBef>
              <a:tabLst>
                <a:tab pos="2746375" algn="l"/>
              </a:tabLst>
            </a:pPr>
            <a:r>
              <a:rPr sz="1100" spc="35" dirty="0">
                <a:latin typeface="Calibri"/>
                <a:cs typeface="Calibri"/>
              </a:rPr>
              <a:t>Twitter.com	40.50.60.6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96784" y="5115877"/>
            <a:ext cx="27089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0915" algn="l"/>
              </a:tabLst>
            </a:pPr>
            <a:r>
              <a:rPr sz="1100" spc="40" dirty="0">
                <a:latin typeface="Calibri"/>
                <a:cs typeface="Calibri"/>
              </a:rPr>
              <a:t>.....</a:t>
            </a:r>
            <a:r>
              <a:rPr sz="1100" spc="45" dirty="0">
                <a:latin typeface="Calibri"/>
                <a:cs typeface="Calibri"/>
              </a:rPr>
              <a:t>.</a:t>
            </a:r>
            <a:r>
              <a:rPr sz="1100" spc="40" dirty="0">
                <a:latin typeface="Calibri"/>
                <a:cs typeface="Calibri"/>
              </a:rPr>
              <a:t>..</a:t>
            </a:r>
            <a:r>
              <a:rPr sz="1100" spc="70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95" dirty="0">
                <a:latin typeface="Calibri"/>
                <a:cs typeface="Calibri"/>
              </a:rPr>
              <a:t>_</a:t>
            </a:r>
            <a:r>
              <a:rPr sz="1100" spc="40" dirty="0">
                <a:latin typeface="Calibri"/>
                <a:cs typeface="Calibri"/>
              </a:rPr>
              <a:t>.</a:t>
            </a:r>
            <a:r>
              <a:rPr sz="1100" spc="95" dirty="0">
                <a:latin typeface="Calibri"/>
                <a:cs typeface="Calibri"/>
              </a:rPr>
              <a:t>_</a:t>
            </a:r>
            <a:r>
              <a:rPr sz="1100" spc="45" dirty="0">
                <a:latin typeface="Calibri"/>
                <a:cs typeface="Calibri"/>
              </a:rPr>
              <a:t>.</a:t>
            </a:r>
            <a:r>
              <a:rPr sz="1100" spc="95" dirty="0">
                <a:latin typeface="Calibri"/>
                <a:cs typeface="Calibri"/>
              </a:rPr>
              <a:t>_</a:t>
            </a:r>
            <a:r>
              <a:rPr sz="1100" spc="45" dirty="0">
                <a:latin typeface="Calibri"/>
                <a:cs typeface="Calibri"/>
              </a:rPr>
              <a:t>.</a:t>
            </a:r>
            <a:r>
              <a:rPr sz="1100" spc="110" dirty="0">
                <a:latin typeface="Calibri"/>
                <a:cs typeface="Calibri"/>
              </a:rPr>
              <a:t>_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09089" y="4220209"/>
            <a:ext cx="867410" cy="518795"/>
          </a:xfrm>
          <a:custGeom>
            <a:avLst/>
            <a:gdLst/>
            <a:ahLst/>
            <a:cxnLst/>
            <a:rect l="l" t="t" r="r" b="b"/>
            <a:pathLst>
              <a:path w="867410" h="518795">
                <a:moveTo>
                  <a:pt x="716597" y="0"/>
                </a:moveTo>
                <a:lnTo>
                  <a:pt x="150812" y="0"/>
                </a:lnTo>
                <a:lnTo>
                  <a:pt x="136207" y="2857"/>
                </a:lnTo>
                <a:lnTo>
                  <a:pt x="124142" y="11112"/>
                </a:lnTo>
                <a:lnTo>
                  <a:pt x="116204" y="23177"/>
                </a:lnTo>
                <a:lnTo>
                  <a:pt x="113029" y="37782"/>
                </a:lnTo>
                <a:lnTo>
                  <a:pt x="113029" y="424497"/>
                </a:lnTo>
                <a:lnTo>
                  <a:pt x="132079" y="424497"/>
                </a:lnTo>
                <a:lnTo>
                  <a:pt x="132079" y="37782"/>
                </a:lnTo>
                <a:lnTo>
                  <a:pt x="133349" y="30479"/>
                </a:lnTo>
                <a:lnTo>
                  <a:pt x="137477" y="24447"/>
                </a:lnTo>
                <a:lnTo>
                  <a:pt x="143509" y="20319"/>
                </a:lnTo>
                <a:lnTo>
                  <a:pt x="150812" y="18732"/>
                </a:lnTo>
                <a:lnTo>
                  <a:pt x="748280" y="18732"/>
                </a:lnTo>
                <a:lnTo>
                  <a:pt x="743267" y="11112"/>
                </a:lnTo>
                <a:lnTo>
                  <a:pt x="731202" y="2857"/>
                </a:lnTo>
                <a:lnTo>
                  <a:pt x="716597" y="0"/>
                </a:lnTo>
                <a:close/>
              </a:path>
              <a:path w="867410" h="518795">
                <a:moveTo>
                  <a:pt x="748280" y="18732"/>
                </a:moveTo>
                <a:lnTo>
                  <a:pt x="716597" y="18732"/>
                </a:lnTo>
                <a:lnTo>
                  <a:pt x="723899" y="20319"/>
                </a:lnTo>
                <a:lnTo>
                  <a:pt x="729932" y="24447"/>
                </a:lnTo>
                <a:lnTo>
                  <a:pt x="734060" y="30479"/>
                </a:lnTo>
                <a:lnTo>
                  <a:pt x="735329" y="37782"/>
                </a:lnTo>
                <a:lnTo>
                  <a:pt x="735329" y="424497"/>
                </a:lnTo>
                <a:lnTo>
                  <a:pt x="754379" y="424497"/>
                </a:lnTo>
                <a:lnTo>
                  <a:pt x="754379" y="37782"/>
                </a:lnTo>
                <a:lnTo>
                  <a:pt x="751204" y="23177"/>
                </a:lnTo>
                <a:lnTo>
                  <a:pt x="748280" y="18732"/>
                </a:lnTo>
                <a:close/>
              </a:path>
              <a:path w="867410" h="518795">
                <a:moveTo>
                  <a:pt x="688340" y="46672"/>
                </a:moveTo>
                <a:lnTo>
                  <a:pt x="160337" y="46672"/>
                </a:lnTo>
                <a:lnTo>
                  <a:pt x="160337" y="387032"/>
                </a:lnTo>
                <a:lnTo>
                  <a:pt x="707072" y="387032"/>
                </a:lnTo>
                <a:lnTo>
                  <a:pt x="707072" y="367982"/>
                </a:lnTo>
                <a:lnTo>
                  <a:pt x="179070" y="367982"/>
                </a:lnTo>
                <a:lnTo>
                  <a:pt x="179070" y="65722"/>
                </a:lnTo>
                <a:lnTo>
                  <a:pt x="688340" y="65722"/>
                </a:lnTo>
                <a:lnTo>
                  <a:pt x="688340" y="46672"/>
                </a:lnTo>
                <a:close/>
              </a:path>
              <a:path w="867410" h="518795">
                <a:moveTo>
                  <a:pt x="707072" y="46672"/>
                </a:moveTo>
                <a:lnTo>
                  <a:pt x="688340" y="46672"/>
                </a:lnTo>
                <a:lnTo>
                  <a:pt x="688340" y="367982"/>
                </a:lnTo>
                <a:lnTo>
                  <a:pt x="707072" y="367982"/>
                </a:lnTo>
                <a:lnTo>
                  <a:pt x="707072" y="46672"/>
                </a:lnTo>
                <a:close/>
              </a:path>
              <a:path w="867410" h="518795">
                <a:moveTo>
                  <a:pt x="386715" y="452437"/>
                </a:moveTo>
                <a:lnTo>
                  <a:pt x="0" y="452437"/>
                </a:lnTo>
                <a:lnTo>
                  <a:pt x="0" y="471487"/>
                </a:lnTo>
                <a:lnTo>
                  <a:pt x="3809" y="489902"/>
                </a:lnTo>
                <a:lnTo>
                  <a:pt x="13969" y="504825"/>
                </a:lnTo>
                <a:lnTo>
                  <a:pt x="28892" y="514984"/>
                </a:lnTo>
                <a:lnTo>
                  <a:pt x="47307" y="518477"/>
                </a:lnTo>
                <a:lnTo>
                  <a:pt x="820420" y="518477"/>
                </a:lnTo>
                <a:lnTo>
                  <a:pt x="838517" y="514984"/>
                </a:lnTo>
                <a:lnTo>
                  <a:pt x="853757" y="504825"/>
                </a:lnTo>
                <a:lnTo>
                  <a:pt x="856932" y="499744"/>
                </a:lnTo>
                <a:lnTo>
                  <a:pt x="47307" y="499744"/>
                </a:lnTo>
                <a:lnTo>
                  <a:pt x="36195" y="497522"/>
                </a:lnTo>
                <a:lnTo>
                  <a:pt x="27304" y="491489"/>
                </a:lnTo>
                <a:lnTo>
                  <a:pt x="20954" y="482600"/>
                </a:lnTo>
                <a:lnTo>
                  <a:pt x="18732" y="471487"/>
                </a:lnTo>
                <a:lnTo>
                  <a:pt x="386715" y="471487"/>
                </a:lnTo>
                <a:lnTo>
                  <a:pt x="386715" y="452437"/>
                </a:lnTo>
                <a:close/>
              </a:path>
              <a:path w="867410" h="518795">
                <a:moveTo>
                  <a:pt x="867410" y="452437"/>
                </a:moveTo>
                <a:lnTo>
                  <a:pt x="848677" y="452437"/>
                </a:lnTo>
                <a:lnTo>
                  <a:pt x="848677" y="471487"/>
                </a:lnTo>
                <a:lnTo>
                  <a:pt x="846454" y="482600"/>
                </a:lnTo>
                <a:lnTo>
                  <a:pt x="840422" y="491489"/>
                </a:lnTo>
                <a:lnTo>
                  <a:pt x="831215" y="497522"/>
                </a:lnTo>
                <a:lnTo>
                  <a:pt x="820420" y="499744"/>
                </a:lnTo>
                <a:lnTo>
                  <a:pt x="856932" y="499744"/>
                </a:lnTo>
                <a:lnTo>
                  <a:pt x="863917" y="489902"/>
                </a:lnTo>
                <a:lnTo>
                  <a:pt x="867410" y="471487"/>
                </a:lnTo>
                <a:lnTo>
                  <a:pt x="867410" y="452437"/>
                </a:lnTo>
                <a:close/>
              </a:path>
              <a:path w="867410" h="518795">
                <a:moveTo>
                  <a:pt x="499745" y="471487"/>
                </a:moveTo>
                <a:lnTo>
                  <a:pt x="367665" y="471487"/>
                </a:lnTo>
                <a:lnTo>
                  <a:pt x="368934" y="478472"/>
                </a:lnTo>
                <a:lnTo>
                  <a:pt x="372745" y="484504"/>
                </a:lnTo>
                <a:lnTo>
                  <a:pt x="378459" y="488632"/>
                </a:lnTo>
                <a:lnTo>
                  <a:pt x="385445" y="490219"/>
                </a:lnTo>
                <a:lnTo>
                  <a:pt x="481012" y="490219"/>
                </a:lnTo>
                <a:lnTo>
                  <a:pt x="487997" y="489267"/>
                </a:lnTo>
                <a:lnTo>
                  <a:pt x="494029" y="485457"/>
                </a:lnTo>
                <a:lnTo>
                  <a:pt x="498157" y="479742"/>
                </a:lnTo>
                <a:lnTo>
                  <a:pt x="499745" y="472757"/>
                </a:lnTo>
                <a:lnTo>
                  <a:pt x="499745" y="471487"/>
                </a:lnTo>
                <a:close/>
              </a:path>
              <a:path w="867410" h="518795">
                <a:moveTo>
                  <a:pt x="848677" y="452437"/>
                </a:moveTo>
                <a:lnTo>
                  <a:pt x="481012" y="452437"/>
                </a:lnTo>
                <a:lnTo>
                  <a:pt x="481012" y="471487"/>
                </a:lnTo>
                <a:lnTo>
                  <a:pt x="848677" y="471487"/>
                </a:lnTo>
                <a:lnTo>
                  <a:pt x="848677" y="452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27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4788535" cy="6878955"/>
            <a:chOff x="6884987" y="0"/>
            <a:chExt cx="4788535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16140" y="4307204"/>
              <a:ext cx="4457700" cy="370840"/>
            </a:xfrm>
            <a:custGeom>
              <a:avLst/>
              <a:gdLst/>
              <a:ahLst/>
              <a:cxnLst/>
              <a:rect l="l" t="t" r="r" b="b"/>
              <a:pathLst>
                <a:path w="4457700" h="370839">
                  <a:moveTo>
                    <a:pt x="2228532" y="0"/>
                  </a:moveTo>
                  <a:lnTo>
                    <a:pt x="0" y="0"/>
                  </a:lnTo>
                  <a:lnTo>
                    <a:pt x="0" y="370840"/>
                  </a:lnTo>
                  <a:lnTo>
                    <a:pt x="2228532" y="370840"/>
                  </a:lnTo>
                  <a:lnTo>
                    <a:pt x="2228532" y="0"/>
                  </a:lnTo>
                  <a:close/>
                </a:path>
                <a:path w="4457700" h="370839">
                  <a:moveTo>
                    <a:pt x="4457382" y="0"/>
                  </a:moveTo>
                  <a:lnTo>
                    <a:pt x="2228850" y="0"/>
                  </a:lnTo>
                  <a:lnTo>
                    <a:pt x="2228850" y="370840"/>
                  </a:lnTo>
                  <a:lnTo>
                    <a:pt x="4457382" y="370840"/>
                  </a:lnTo>
                  <a:lnTo>
                    <a:pt x="4457382" y="0"/>
                  </a:lnTo>
                  <a:close/>
                </a:path>
              </a:pathLst>
            </a:custGeom>
            <a:solidFill>
              <a:srgbClr val="FFB800">
                <a:alpha val="1960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16140" y="3936365"/>
              <a:ext cx="4457700" cy="1854200"/>
            </a:xfrm>
            <a:custGeom>
              <a:avLst/>
              <a:gdLst/>
              <a:ahLst/>
              <a:cxnLst/>
              <a:rect l="l" t="t" r="r" b="b"/>
              <a:pathLst>
                <a:path w="4457700" h="1854200">
                  <a:moveTo>
                    <a:pt x="0" y="370840"/>
                  </a:moveTo>
                  <a:lnTo>
                    <a:pt x="4457382" y="370840"/>
                  </a:lnTo>
                </a:path>
                <a:path w="4457700" h="1854200">
                  <a:moveTo>
                    <a:pt x="0" y="0"/>
                  </a:moveTo>
                  <a:lnTo>
                    <a:pt x="4457382" y="0"/>
                  </a:lnTo>
                </a:path>
                <a:path w="4457700" h="1854200">
                  <a:moveTo>
                    <a:pt x="0" y="1854200"/>
                  </a:moveTo>
                  <a:lnTo>
                    <a:pt x="4457382" y="1854200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5095875" y="4432300"/>
            <a:ext cx="635000" cy="802005"/>
          </a:xfrm>
          <a:custGeom>
            <a:avLst/>
            <a:gdLst/>
            <a:ahLst/>
            <a:cxnLst/>
            <a:rect l="l" t="t" r="r" b="b"/>
            <a:pathLst>
              <a:path w="635000" h="802004">
                <a:moveTo>
                  <a:pt x="593089" y="765810"/>
                </a:moveTo>
                <a:lnTo>
                  <a:pt x="43497" y="765810"/>
                </a:lnTo>
                <a:lnTo>
                  <a:pt x="43497" y="777875"/>
                </a:lnTo>
                <a:lnTo>
                  <a:pt x="45085" y="787082"/>
                </a:lnTo>
                <a:lnTo>
                  <a:pt x="50164" y="794702"/>
                </a:lnTo>
                <a:lnTo>
                  <a:pt x="57785" y="799782"/>
                </a:lnTo>
                <a:lnTo>
                  <a:pt x="66992" y="801687"/>
                </a:lnTo>
                <a:lnTo>
                  <a:pt x="569595" y="801687"/>
                </a:lnTo>
                <a:lnTo>
                  <a:pt x="578802" y="799782"/>
                </a:lnTo>
                <a:lnTo>
                  <a:pt x="586104" y="794702"/>
                </a:lnTo>
                <a:lnTo>
                  <a:pt x="591185" y="787082"/>
                </a:lnTo>
                <a:lnTo>
                  <a:pt x="593089" y="777875"/>
                </a:lnTo>
                <a:lnTo>
                  <a:pt x="593089" y="765810"/>
                </a:lnTo>
                <a:close/>
              </a:path>
              <a:path w="635000" h="802004">
                <a:moveTo>
                  <a:pt x="268604" y="507364"/>
                </a:moveTo>
                <a:lnTo>
                  <a:pt x="138747" y="507364"/>
                </a:lnTo>
                <a:lnTo>
                  <a:pt x="129222" y="509269"/>
                </a:lnTo>
                <a:lnTo>
                  <a:pt x="121920" y="514032"/>
                </a:lnTo>
                <a:lnTo>
                  <a:pt x="116839" y="521652"/>
                </a:lnTo>
                <a:lnTo>
                  <a:pt x="114935" y="530860"/>
                </a:lnTo>
                <a:lnTo>
                  <a:pt x="114935" y="765810"/>
                </a:lnTo>
                <a:lnTo>
                  <a:pt x="521335" y="765810"/>
                </a:lnTo>
                <a:lnTo>
                  <a:pt x="521335" y="706437"/>
                </a:lnTo>
                <a:lnTo>
                  <a:pt x="304482" y="706437"/>
                </a:lnTo>
                <a:lnTo>
                  <a:pt x="289560" y="699769"/>
                </a:lnTo>
                <a:lnTo>
                  <a:pt x="255587" y="699769"/>
                </a:lnTo>
                <a:lnTo>
                  <a:pt x="202882" y="646747"/>
                </a:lnTo>
                <a:lnTo>
                  <a:pt x="255587" y="594042"/>
                </a:lnTo>
                <a:lnTo>
                  <a:pt x="268604" y="594042"/>
                </a:lnTo>
                <a:lnTo>
                  <a:pt x="268604" y="507364"/>
                </a:lnTo>
                <a:close/>
              </a:path>
              <a:path w="635000" h="802004">
                <a:moveTo>
                  <a:pt x="207547" y="246062"/>
                </a:moveTo>
                <a:lnTo>
                  <a:pt x="168910" y="246062"/>
                </a:lnTo>
                <a:lnTo>
                  <a:pt x="174942" y="274319"/>
                </a:lnTo>
                <a:lnTo>
                  <a:pt x="186689" y="300355"/>
                </a:lnTo>
                <a:lnTo>
                  <a:pt x="202882" y="323532"/>
                </a:lnTo>
                <a:lnTo>
                  <a:pt x="223520" y="343217"/>
                </a:lnTo>
                <a:lnTo>
                  <a:pt x="223520" y="370522"/>
                </a:lnTo>
                <a:lnTo>
                  <a:pt x="221614" y="374332"/>
                </a:lnTo>
                <a:lnTo>
                  <a:pt x="217804" y="375285"/>
                </a:lnTo>
                <a:lnTo>
                  <a:pt x="108585" y="420052"/>
                </a:lnTo>
                <a:lnTo>
                  <a:pt x="51752" y="456564"/>
                </a:lnTo>
                <a:lnTo>
                  <a:pt x="26035" y="487362"/>
                </a:lnTo>
                <a:lnTo>
                  <a:pt x="15875" y="526097"/>
                </a:lnTo>
                <a:lnTo>
                  <a:pt x="0" y="669607"/>
                </a:lnTo>
                <a:lnTo>
                  <a:pt x="0" y="684847"/>
                </a:lnTo>
                <a:lnTo>
                  <a:pt x="23495" y="722312"/>
                </a:lnTo>
                <a:lnTo>
                  <a:pt x="57785" y="740727"/>
                </a:lnTo>
                <a:lnTo>
                  <a:pt x="69850" y="745807"/>
                </a:lnTo>
                <a:lnTo>
                  <a:pt x="96202" y="745807"/>
                </a:lnTo>
                <a:lnTo>
                  <a:pt x="96202" y="716597"/>
                </a:lnTo>
                <a:lnTo>
                  <a:pt x="82867" y="711517"/>
                </a:lnTo>
                <a:lnTo>
                  <a:pt x="69850" y="705802"/>
                </a:lnTo>
                <a:lnTo>
                  <a:pt x="57467" y="699452"/>
                </a:lnTo>
                <a:lnTo>
                  <a:pt x="45402" y="692150"/>
                </a:lnTo>
                <a:lnTo>
                  <a:pt x="39687" y="688339"/>
                </a:lnTo>
                <a:lnTo>
                  <a:pt x="36829" y="681672"/>
                </a:lnTo>
                <a:lnTo>
                  <a:pt x="37782" y="675322"/>
                </a:lnTo>
                <a:lnTo>
                  <a:pt x="53657" y="529907"/>
                </a:lnTo>
                <a:lnTo>
                  <a:pt x="75564" y="485775"/>
                </a:lnTo>
                <a:lnTo>
                  <a:pt x="126364" y="453707"/>
                </a:lnTo>
                <a:lnTo>
                  <a:pt x="183832" y="429894"/>
                </a:lnTo>
                <a:lnTo>
                  <a:pt x="199072" y="425450"/>
                </a:lnTo>
                <a:lnTo>
                  <a:pt x="535622" y="425450"/>
                </a:lnTo>
                <a:lnTo>
                  <a:pt x="514350" y="414972"/>
                </a:lnTo>
                <a:lnTo>
                  <a:pt x="316864" y="414972"/>
                </a:lnTo>
                <a:lnTo>
                  <a:pt x="298132" y="414337"/>
                </a:lnTo>
                <a:lnTo>
                  <a:pt x="279717" y="412114"/>
                </a:lnTo>
                <a:lnTo>
                  <a:pt x="260985" y="408939"/>
                </a:lnTo>
                <a:lnTo>
                  <a:pt x="242252" y="404494"/>
                </a:lnTo>
                <a:lnTo>
                  <a:pt x="250189" y="397192"/>
                </a:lnTo>
                <a:lnTo>
                  <a:pt x="255904" y="388302"/>
                </a:lnTo>
                <a:lnTo>
                  <a:pt x="259714" y="377825"/>
                </a:lnTo>
                <a:lnTo>
                  <a:pt x="261302" y="366712"/>
                </a:lnTo>
                <a:lnTo>
                  <a:pt x="261302" y="365760"/>
                </a:lnTo>
                <a:lnTo>
                  <a:pt x="392112" y="365760"/>
                </a:lnTo>
                <a:lnTo>
                  <a:pt x="392112" y="339407"/>
                </a:lnTo>
                <a:lnTo>
                  <a:pt x="317817" y="339407"/>
                </a:lnTo>
                <a:lnTo>
                  <a:pt x="275589" y="331469"/>
                </a:lnTo>
                <a:lnTo>
                  <a:pt x="240664" y="309562"/>
                </a:lnTo>
                <a:lnTo>
                  <a:pt x="215900" y="276225"/>
                </a:lnTo>
                <a:lnTo>
                  <a:pt x="207547" y="246062"/>
                </a:lnTo>
                <a:close/>
              </a:path>
              <a:path w="635000" h="802004">
                <a:moveTo>
                  <a:pt x="535622" y="425450"/>
                </a:moveTo>
                <a:lnTo>
                  <a:pt x="437514" y="425450"/>
                </a:lnTo>
                <a:lnTo>
                  <a:pt x="451485" y="429894"/>
                </a:lnTo>
                <a:lnTo>
                  <a:pt x="508952" y="453707"/>
                </a:lnTo>
                <a:lnTo>
                  <a:pt x="560070" y="485775"/>
                </a:lnTo>
                <a:lnTo>
                  <a:pt x="580707" y="526097"/>
                </a:lnTo>
                <a:lnTo>
                  <a:pt x="597852" y="674369"/>
                </a:lnTo>
                <a:lnTo>
                  <a:pt x="565467" y="705167"/>
                </a:lnTo>
                <a:lnTo>
                  <a:pt x="539432" y="715644"/>
                </a:lnTo>
                <a:lnTo>
                  <a:pt x="539432" y="745807"/>
                </a:lnTo>
                <a:lnTo>
                  <a:pt x="564832" y="745807"/>
                </a:lnTo>
                <a:lnTo>
                  <a:pt x="576897" y="740727"/>
                </a:lnTo>
                <a:lnTo>
                  <a:pt x="610870" y="722312"/>
                </a:lnTo>
                <a:lnTo>
                  <a:pt x="634364" y="684847"/>
                </a:lnTo>
                <a:lnTo>
                  <a:pt x="634682" y="669607"/>
                </a:lnTo>
                <a:lnTo>
                  <a:pt x="619442" y="528002"/>
                </a:lnTo>
                <a:lnTo>
                  <a:pt x="609917" y="488314"/>
                </a:lnTo>
                <a:lnTo>
                  <a:pt x="584517" y="457517"/>
                </a:lnTo>
                <a:lnTo>
                  <a:pt x="535622" y="425450"/>
                </a:lnTo>
                <a:close/>
              </a:path>
              <a:path w="635000" h="802004">
                <a:moveTo>
                  <a:pt x="432752" y="507364"/>
                </a:moveTo>
                <a:lnTo>
                  <a:pt x="348932" y="507364"/>
                </a:lnTo>
                <a:lnTo>
                  <a:pt x="348932" y="599757"/>
                </a:lnTo>
                <a:lnTo>
                  <a:pt x="304482" y="706437"/>
                </a:lnTo>
                <a:lnTo>
                  <a:pt x="521335" y="706437"/>
                </a:lnTo>
                <a:lnTo>
                  <a:pt x="521335" y="700722"/>
                </a:lnTo>
                <a:lnTo>
                  <a:pt x="380047" y="700722"/>
                </a:lnTo>
                <a:lnTo>
                  <a:pt x="366712" y="687387"/>
                </a:lnTo>
                <a:lnTo>
                  <a:pt x="406400" y="647700"/>
                </a:lnTo>
                <a:lnTo>
                  <a:pt x="366712" y="608330"/>
                </a:lnTo>
                <a:lnTo>
                  <a:pt x="380047" y="594994"/>
                </a:lnTo>
                <a:lnTo>
                  <a:pt x="432752" y="594994"/>
                </a:lnTo>
                <a:lnTo>
                  <a:pt x="432752" y="507364"/>
                </a:lnTo>
                <a:close/>
              </a:path>
              <a:path w="635000" h="802004">
                <a:moveTo>
                  <a:pt x="497839" y="507364"/>
                </a:moveTo>
                <a:lnTo>
                  <a:pt x="432752" y="507364"/>
                </a:lnTo>
                <a:lnTo>
                  <a:pt x="432752" y="647700"/>
                </a:lnTo>
                <a:lnTo>
                  <a:pt x="380047" y="700722"/>
                </a:lnTo>
                <a:lnTo>
                  <a:pt x="521335" y="700722"/>
                </a:lnTo>
                <a:lnTo>
                  <a:pt x="521335" y="530860"/>
                </a:lnTo>
                <a:lnTo>
                  <a:pt x="519429" y="521652"/>
                </a:lnTo>
                <a:lnTo>
                  <a:pt x="514667" y="514032"/>
                </a:lnTo>
                <a:lnTo>
                  <a:pt x="507047" y="509269"/>
                </a:lnTo>
                <a:lnTo>
                  <a:pt x="497839" y="507364"/>
                </a:lnTo>
                <a:close/>
              </a:path>
              <a:path w="635000" h="802004">
                <a:moveTo>
                  <a:pt x="348932" y="507364"/>
                </a:moveTo>
                <a:lnTo>
                  <a:pt x="268604" y="507364"/>
                </a:lnTo>
                <a:lnTo>
                  <a:pt x="268604" y="607377"/>
                </a:lnTo>
                <a:lnTo>
                  <a:pt x="229235" y="646747"/>
                </a:lnTo>
                <a:lnTo>
                  <a:pt x="268604" y="686435"/>
                </a:lnTo>
                <a:lnTo>
                  <a:pt x="255587" y="699769"/>
                </a:lnTo>
                <a:lnTo>
                  <a:pt x="289560" y="699769"/>
                </a:lnTo>
                <a:lnTo>
                  <a:pt x="287654" y="698817"/>
                </a:lnTo>
                <a:lnTo>
                  <a:pt x="331152" y="594042"/>
                </a:lnTo>
                <a:lnTo>
                  <a:pt x="331787" y="592137"/>
                </a:lnTo>
                <a:lnTo>
                  <a:pt x="348932" y="592137"/>
                </a:lnTo>
                <a:lnTo>
                  <a:pt x="348932" y="507364"/>
                </a:lnTo>
                <a:close/>
              </a:path>
              <a:path w="635000" h="802004">
                <a:moveTo>
                  <a:pt x="432752" y="594994"/>
                </a:moveTo>
                <a:lnTo>
                  <a:pt x="380047" y="594994"/>
                </a:lnTo>
                <a:lnTo>
                  <a:pt x="432752" y="647700"/>
                </a:lnTo>
                <a:lnTo>
                  <a:pt x="432752" y="594994"/>
                </a:lnTo>
                <a:close/>
              </a:path>
              <a:path w="635000" h="802004">
                <a:moveTo>
                  <a:pt x="268604" y="594042"/>
                </a:moveTo>
                <a:lnTo>
                  <a:pt x="255587" y="594042"/>
                </a:lnTo>
                <a:lnTo>
                  <a:pt x="268604" y="607377"/>
                </a:lnTo>
                <a:lnTo>
                  <a:pt x="268604" y="594042"/>
                </a:lnTo>
                <a:close/>
              </a:path>
              <a:path w="635000" h="802004">
                <a:moveTo>
                  <a:pt x="348932" y="592137"/>
                </a:moveTo>
                <a:lnTo>
                  <a:pt x="331787" y="592137"/>
                </a:lnTo>
                <a:lnTo>
                  <a:pt x="348932" y="599757"/>
                </a:lnTo>
                <a:lnTo>
                  <a:pt x="348932" y="592137"/>
                </a:lnTo>
                <a:close/>
              </a:path>
              <a:path w="635000" h="802004">
                <a:moveTo>
                  <a:pt x="437514" y="425450"/>
                </a:moveTo>
                <a:lnTo>
                  <a:pt x="199072" y="425450"/>
                </a:lnTo>
                <a:lnTo>
                  <a:pt x="222250" y="436880"/>
                </a:lnTo>
                <a:lnTo>
                  <a:pt x="250507" y="445452"/>
                </a:lnTo>
                <a:lnTo>
                  <a:pt x="282892" y="450850"/>
                </a:lnTo>
                <a:lnTo>
                  <a:pt x="317817" y="452755"/>
                </a:lnTo>
                <a:lnTo>
                  <a:pt x="352742" y="450850"/>
                </a:lnTo>
                <a:lnTo>
                  <a:pt x="385127" y="445452"/>
                </a:lnTo>
                <a:lnTo>
                  <a:pt x="413702" y="436880"/>
                </a:lnTo>
                <a:lnTo>
                  <a:pt x="437514" y="425450"/>
                </a:lnTo>
                <a:close/>
              </a:path>
              <a:path w="635000" h="802004">
                <a:moveTo>
                  <a:pt x="430847" y="54292"/>
                </a:moveTo>
                <a:lnTo>
                  <a:pt x="430847" y="226377"/>
                </a:lnTo>
                <a:lnTo>
                  <a:pt x="421957" y="270192"/>
                </a:lnTo>
                <a:lnTo>
                  <a:pt x="397510" y="306387"/>
                </a:lnTo>
                <a:lnTo>
                  <a:pt x="392112" y="309880"/>
                </a:lnTo>
                <a:lnTo>
                  <a:pt x="392112" y="404494"/>
                </a:lnTo>
                <a:lnTo>
                  <a:pt x="373697" y="409575"/>
                </a:lnTo>
                <a:lnTo>
                  <a:pt x="354964" y="413067"/>
                </a:lnTo>
                <a:lnTo>
                  <a:pt x="335914" y="414655"/>
                </a:lnTo>
                <a:lnTo>
                  <a:pt x="316864" y="414972"/>
                </a:lnTo>
                <a:lnTo>
                  <a:pt x="514350" y="414972"/>
                </a:lnTo>
                <a:lnTo>
                  <a:pt x="496887" y="407035"/>
                </a:lnTo>
                <a:lnTo>
                  <a:pt x="464820" y="394969"/>
                </a:lnTo>
                <a:lnTo>
                  <a:pt x="418782" y="376237"/>
                </a:lnTo>
                <a:lnTo>
                  <a:pt x="414972" y="374332"/>
                </a:lnTo>
                <a:lnTo>
                  <a:pt x="413067" y="371475"/>
                </a:lnTo>
                <a:lnTo>
                  <a:pt x="413067" y="345122"/>
                </a:lnTo>
                <a:lnTo>
                  <a:pt x="454660" y="293052"/>
                </a:lnTo>
                <a:lnTo>
                  <a:pt x="469582" y="227330"/>
                </a:lnTo>
                <a:lnTo>
                  <a:pt x="469582" y="193357"/>
                </a:lnTo>
                <a:lnTo>
                  <a:pt x="486397" y="193357"/>
                </a:lnTo>
                <a:lnTo>
                  <a:pt x="472439" y="151764"/>
                </a:lnTo>
                <a:lnTo>
                  <a:pt x="468629" y="138747"/>
                </a:lnTo>
                <a:lnTo>
                  <a:pt x="467677" y="132397"/>
                </a:lnTo>
                <a:lnTo>
                  <a:pt x="467677" y="132080"/>
                </a:lnTo>
                <a:lnTo>
                  <a:pt x="465137" y="122555"/>
                </a:lnTo>
                <a:lnTo>
                  <a:pt x="457517" y="94614"/>
                </a:lnTo>
                <a:lnTo>
                  <a:pt x="439420" y="63182"/>
                </a:lnTo>
                <a:lnTo>
                  <a:pt x="430847" y="54292"/>
                </a:lnTo>
                <a:close/>
              </a:path>
              <a:path w="635000" h="802004">
                <a:moveTo>
                  <a:pt x="392112" y="365760"/>
                </a:moveTo>
                <a:lnTo>
                  <a:pt x="374332" y="365760"/>
                </a:lnTo>
                <a:lnTo>
                  <a:pt x="374332" y="366712"/>
                </a:lnTo>
                <a:lnTo>
                  <a:pt x="375285" y="374332"/>
                </a:lnTo>
                <a:lnTo>
                  <a:pt x="375285" y="376237"/>
                </a:lnTo>
                <a:lnTo>
                  <a:pt x="375602" y="377507"/>
                </a:lnTo>
                <a:lnTo>
                  <a:pt x="379095" y="387350"/>
                </a:lnTo>
                <a:lnTo>
                  <a:pt x="384810" y="396557"/>
                </a:lnTo>
                <a:lnTo>
                  <a:pt x="392112" y="404494"/>
                </a:lnTo>
                <a:lnTo>
                  <a:pt x="392112" y="365760"/>
                </a:lnTo>
                <a:close/>
              </a:path>
              <a:path w="635000" h="802004">
                <a:moveTo>
                  <a:pt x="374332" y="365760"/>
                </a:moveTo>
                <a:lnTo>
                  <a:pt x="261302" y="365760"/>
                </a:lnTo>
                <a:lnTo>
                  <a:pt x="288925" y="374332"/>
                </a:lnTo>
                <a:lnTo>
                  <a:pt x="317817" y="377189"/>
                </a:lnTo>
                <a:lnTo>
                  <a:pt x="346710" y="374332"/>
                </a:lnTo>
                <a:lnTo>
                  <a:pt x="374332" y="365760"/>
                </a:lnTo>
                <a:close/>
              </a:path>
              <a:path w="635000" h="802004">
                <a:moveTo>
                  <a:pt x="392112" y="309880"/>
                </a:moveTo>
                <a:lnTo>
                  <a:pt x="361632" y="330517"/>
                </a:lnTo>
                <a:lnTo>
                  <a:pt x="317817" y="339407"/>
                </a:lnTo>
                <a:lnTo>
                  <a:pt x="392112" y="339407"/>
                </a:lnTo>
                <a:lnTo>
                  <a:pt x="392112" y="309880"/>
                </a:lnTo>
                <a:close/>
              </a:path>
              <a:path w="635000" h="802004">
                <a:moveTo>
                  <a:pt x="316864" y="0"/>
                </a:moveTo>
                <a:lnTo>
                  <a:pt x="274002" y="6667"/>
                </a:lnTo>
                <a:lnTo>
                  <a:pt x="235585" y="25400"/>
                </a:lnTo>
                <a:lnTo>
                  <a:pt x="203835" y="54292"/>
                </a:lnTo>
                <a:lnTo>
                  <a:pt x="180339" y="91439"/>
                </a:lnTo>
                <a:lnTo>
                  <a:pt x="167004" y="134937"/>
                </a:lnTo>
                <a:lnTo>
                  <a:pt x="167004" y="157480"/>
                </a:lnTo>
                <a:lnTo>
                  <a:pt x="166052" y="172719"/>
                </a:lnTo>
                <a:lnTo>
                  <a:pt x="163829" y="187960"/>
                </a:lnTo>
                <a:lnTo>
                  <a:pt x="160020" y="202564"/>
                </a:lnTo>
                <a:lnTo>
                  <a:pt x="154622" y="216852"/>
                </a:lnTo>
                <a:lnTo>
                  <a:pt x="138747" y="254635"/>
                </a:lnTo>
                <a:lnTo>
                  <a:pt x="140652" y="254000"/>
                </a:lnTo>
                <a:lnTo>
                  <a:pt x="156210" y="249872"/>
                </a:lnTo>
                <a:lnTo>
                  <a:pt x="168910" y="246062"/>
                </a:lnTo>
                <a:lnTo>
                  <a:pt x="207547" y="246062"/>
                </a:lnTo>
                <a:lnTo>
                  <a:pt x="204470" y="234950"/>
                </a:lnTo>
                <a:lnTo>
                  <a:pt x="245745" y="220027"/>
                </a:lnTo>
                <a:lnTo>
                  <a:pt x="290195" y="201294"/>
                </a:lnTo>
                <a:lnTo>
                  <a:pt x="333375" y="178752"/>
                </a:lnTo>
                <a:lnTo>
                  <a:pt x="372110" y="152400"/>
                </a:lnTo>
                <a:lnTo>
                  <a:pt x="402589" y="122555"/>
                </a:lnTo>
                <a:lnTo>
                  <a:pt x="430847" y="122555"/>
                </a:lnTo>
                <a:lnTo>
                  <a:pt x="430847" y="54292"/>
                </a:lnTo>
                <a:lnTo>
                  <a:pt x="414337" y="37464"/>
                </a:lnTo>
                <a:lnTo>
                  <a:pt x="395287" y="24447"/>
                </a:lnTo>
                <a:lnTo>
                  <a:pt x="362902" y="24447"/>
                </a:lnTo>
                <a:lnTo>
                  <a:pt x="353695" y="11430"/>
                </a:lnTo>
                <a:lnTo>
                  <a:pt x="316864" y="0"/>
                </a:lnTo>
                <a:close/>
              </a:path>
              <a:path w="635000" h="802004">
                <a:moveTo>
                  <a:pt x="486397" y="193357"/>
                </a:moveTo>
                <a:lnTo>
                  <a:pt x="469582" y="193357"/>
                </a:lnTo>
                <a:lnTo>
                  <a:pt x="475297" y="197167"/>
                </a:lnTo>
                <a:lnTo>
                  <a:pt x="488314" y="199072"/>
                </a:lnTo>
                <a:lnTo>
                  <a:pt x="486397" y="193357"/>
                </a:lnTo>
                <a:close/>
              </a:path>
              <a:path w="635000" h="802004">
                <a:moveTo>
                  <a:pt x="430847" y="122555"/>
                </a:moveTo>
                <a:lnTo>
                  <a:pt x="402589" y="122555"/>
                </a:lnTo>
                <a:lnTo>
                  <a:pt x="409257" y="132397"/>
                </a:lnTo>
                <a:lnTo>
                  <a:pt x="415925" y="141922"/>
                </a:lnTo>
                <a:lnTo>
                  <a:pt x="423227" y="151130"/>
                </a:lnTo>
                <a:lnTo>
                  <a:pt x="430847" y="160337"/>
                </a:lnTo>
                <a:lnTo>
                  <a:pt x="430847" y="122555"/>
                </a:lnTo>
                <a:close/>
              </a:path>
              <a:path w="635000" h="802004">
                <a:moveTo>
                  <a:pt x="380047" y="15239"/>
                </a:moveTo>
                <a:lnTo>
                  <a:pt x="375285" y="15239"/>
                </a:lnTo>
                <a:lnTo>
                  <a:pt x="371475" y="17780"/>
                </a:lnTo>
                <a:lnTo>
                  <a:pt x="362902" y="24447"/>
                </a:lnTo>
                <a:lnTo>
                  <a:pt x="395287" y="24447"/>
                </a:lnTo>
                <a:lnTo>
                  <a:pt x="383857" y="16827"/>
                </a:lnTo>
                <a:lnTo>
                  <a:pt x="380047" y="1523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32130" y="406717"/>
            <a:ext cx="231330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05" dirty="0">
                <a:solidFill>
                  <a:srgbClr val="000000"/>
                </a:solidFill>
              </a:rPr>
              <a:t>MITM:</a:t>
            </a:r>
            <a:r>
              <a:rPr sz="1750" spc="13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DNS</a:t>
            </a:r>
            <a:r>
              <a:rPr sz="1750" spc="135" dirty="0">
                <a:solidFill>
                  <a:srgbClr val="000000"/>
                </a:solidFill>
              </a:rPr>
              <a:t> </a:t>
            </a:r>
            <a:r>
              <a:rPr sz="1750" spc="90" dirty="0">
                <a:solidFill>
                  <a:srgbClr val="000000"/>
                </a:solidFill>
              </a:rPr>
              <a:t>Spoofing</a:t>
            </a:r>
            <a:endParaRPr sz="1750"/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775" y="1249997"/>
            <a:ext cx="11240770" cy="13029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80" dirty="0">
                <a:latin typeface="Calibri"/>
                <a:cs typeface="Calibri"/>
              </a:rPr>
              <a:t>Όταν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συμβαίνει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επίθεση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MITM,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αίτηση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διακομιστή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DNS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υποκλαπεί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σύστημα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του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επιτιθέμενου.</a:t>
            </a:r>
            <a:endParaRPr sz="1100" dirty="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60"/>
              </a:spcBef>
            </a:pPr>
            <a:r>
              <a:rPr sz="1100" spc="100" dirty="0">
                <a:latin typeface="Calibri"/>
                <a:cs typeface="Calibri"/>
              </a:rPr>
              <a:t>συσκευή.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συνέχεια,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επιτιθέμενος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μπορεί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δώσει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οποιαδήποτε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διεύθυνση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IP</a:t>
            </a:r>
            <a:r>
              <a:rPr sz="1100" b="1" spc="75" dirty="0">
                <a:latin typeface="Calibri"/>
                <a:cs typeface="Calibri"/>
              </a:rPr>
              <a:t>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Αυτό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θα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μπορούσε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οδηγήσει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σε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ψεύτικη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ιστοσελίδα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με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κρυφή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πρόσβαση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σε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σύστημα,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κακόβουλο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κώδικα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προγραμματισμού</a:t>
            </a:r>
            <a:r>
              <a:rPr sz="1100" spc="105" dirty="0">
                <a:latin typeface="Calibri"/>
                <a:cs typeface="Calibri"/>
              </a:rPr>
              <a:t>κακοποιημένες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ενημερώσεις</a:t>
            </a:r>
            <a:endParaRPr sz="1100" dirty="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60"/>
              </a:spcBef>
            </a:pPr>
            <a:r>
              <a:rPr sz="1100" b="1" spc="100" dirty="0" err="1">
                <a:latin typeface="Calibri"/>
                <a:cs typeface="Calibri"/>
              </a:rPr>
              <a:t>λογισμικού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lang="el-GR" sz="1100" spc="9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</a:t>
            </a:r>
            <a:r>
              <a:rPr sz="1100" spc="75" dirty="0" err="1">
                <a:latin typeface="Calibri"/>
                <a:cs typeface="Calibri"/>
              </a:rPr>
              <a:t>ολλές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άλλες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δυνητικές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απειλές.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24810" y="4156075"/>
            <a:ext cx="3464560" cy="36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websitename.</a:t>
            </a:r>
            <a:r>
              <a:rPr sz="1100" spc="70" dirty="0">
                <a:latin typeface="Calibri"/>
                <a:cs typeface="Calibri"/>
              </a:rPr>
              <a:t>com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b="1" spc="70" dirty="0">
                <a:latin typeface="Calibri"/>
                <a:cs typeface="Calibri"/>
              </a:rPr>
              <a:t>Prevention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System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Σύστημα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πρόληψης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εισβολών)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86065" y="4143375"/>
            <a:ext cx="5105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Τ</a:t>
            </a:r>
            <a:r>
              <a:rPr sz="1100" b="1" spc="75" dirty="0">
                <a:latin typeface="Calibri"/>
                <a:cs typeface="Calibri"/>
              </a:rPr>
              <a:t>ο</a:t>
            </a:r>
            <a:r>
              <a:rPr sz="1100" b="1" spc="80" dirty="0">
                <a:latin typeface="Calibri"/>
                <a:cs typeface="Calibri"/>
              </a:rPr>
              <a:t>μ</a:t>
            </a:r>
            <a:r>
              <a:rPr sz="1100" b="1" spc="65" dirty="0">
                <a:latin typeface="Calibri"/>
                <a:cs typeface="Calibri"/>
              </a:rPr>
              <a:t>έ</a:t>
            </a:r>
            <a:r>
              <a:rPr sz="1100" b="1" spc="80" dirty="0">
                <a:latin typeface="Calibri"/>
                <a:cs typeface="Calibri"/>
              </a:rPr>
              <a:t>α</a:t>
            </a:r>
            <a:r>
              <a:rPr sz="1100" b="1" spc="65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82834" y="4143375"/>
            <a:ext cx="167258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Διεύθυνση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IPS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(Intrusion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93670" y="4837747"/>
            <a:ext cx="2113915" cy="76200"/>
          </a:xfrm>
          <a:custGeom>
            <a:avLst/>
            <a:gdLst/>
            <a:ahLst/>
            <a:cxnLst/>
            <a:rect l="l" t="t" r="r" b="b"/>
            <a:pathLst>
              <a:path w="2113915" h="76200">
                <a:moveTo>
                  <a:pt x="2037397" y="0"/>
                </a:moveTo>
                <a:lnTo>
                  <a:pt x="2037397" y="76200"/>
                </a:lnTo>
                <a:lnTo>
                  <a:pt x="2091055" y="49212"/>
                </a:lnTo>
                <a:lnTo>
                  <a:pt x="2050097" y="49212"/>
                </a:lnTo>
                <a:lnTo>
                  <a:pt x="2050097" y="26987"/>
                </a:lnTo>
                <a:lnTo>
                  <a:pt x="2091372" y="26987"/>
                </a:lnTo>
                <a:lnTo>
                  <a:pt x="2037397" y="0"/>
                </a:lnTo>
                <a:close/>
              </a:path>
              <a:path w="2113915" h="76200">
                <a:moveTo>
                  <a:pt x="2037397" y="26987"/>
                </a:moveTo>
                <a:lnTo>
                  <a:pt x="0" y="28575"/>
                </a:lnTo>
                <a:lnTo>
                  <a:pt x="0" y="50800"/>
                </a:lnTo>
                <a:lnTo>
                  <a:pt x="2037397" y="49212"/>
                </a:lnTo>
                <a:lnTo>
                  <a:pt x="2037397" y="26987"/>
                </a:lnTo>
                <a:close/>
              </a:path>
              <a:path w="2113915" h="76200">
                <a:moveTo>
                  <a:pt x="2091372" y="26987"/>
                </a:moveTo>
                <a:lnTo>
                  <a:pt x="2050097" y="26987"/>
                </a:lnTo>
                <a:lnTo>
                  <a:pt x="2050097" y="49212"/>
                </a:lnTo>
                <a:lnTo>
                  <a:pt x="2091055" y="49212"/>
                </a:lnTo>
                <a:lnTo>
                  <a:pt x="2113597" y="38100"/>
                </a:lnTo>
                <a:lnTo>
                  <a:pt x="2091372" y="269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296150" y="4576445"/>
            <a:ext cx="8343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5" dirty="0">
                <a:latin typeface="Calibri"/>
                <a:cs typeface="Calibri"/>
              </a:rPr>
              <a:t>Google.com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73627" y="4576445"/>
            <a:ext cx="9048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10.20.130.40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18310" y="5242877"/>
            <a:ext cx="513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Χρ</a:t>
            </a:r>
            <a:r>
              <a:rPr sz="1100" spc="5" dirty="0">
                <a:latin typeface="Calibri"/>
                <a:cs typeface="Calibri"/>
              </a:rPr>
              <a:t>ήσ</a:t>
            </a:r>
            <a:r>
              <a:rPr sz="1100" spc="-5" dirty="0">
                <a:latin typeface="Calibri"/>
                <a:cs typeface="Calibri"/>
              </a:rPr>
              <a:t>τ</a:t>
            </a:r>
            <a:r>
              <a:rPr sz="1100" spc="5" dirty="0">
                <a:latin typeface="Calibri"/>
                <a:cs typeface="Calibri"/>
              </a:rPr>
              <a:t>η</a:t>
            </a:r>
            <a:r>
              <a:rPr sz="1100" spc="20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93670" y="5038725"/>
            <a:ext cx="2068195" cy="76200"/>
          </a:xfrm>
          <a:custGeom>
            <a:avLst/>
            <a:gdLst/>
            <a:ahLst/>
            <a:cxnLst/>
            <a:rect l="l" t="t" r="r" b="b"/>
            <a:pathLst>
              <a:path w="206819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9212"/>
                </a:lnTo>
                <a:lnTo>
                  <a:pt x="63500" y="49212"/>
                </a:lnTo>
                <a:lnTo>
                  <a:pt x="63500" y="26987"/>
                </a:lnTo>
                <a:lnTo>
                  <a:pt x="76200" y="26987"/>
                </a:lnTo>
                <a:lnTo>
                  <a:pt x="76200" y="0"/>
                </a:lnTo>
                <a:close/>
              </a:path>
              <a:path w="2068195" h="76200">
                <a:moveTo>
                  <a:pt x="76200" y="26987"/>
                </a:moveTo>
                <a:lnTo>
                  <a:pt x="63500" y="26987"/>
                </a:lnTo>
                <a:lnTo>
                  <a:pt x="63500" y="49212"/>
                </a:lnTo>
                <a:lnTo>
                  <a:pt x="76200" y="49212"/>
                </a:lnTo>
                <a:lnTo>
                  <a:pt x="76200" y="26987"/>
                </a:lnTo>
                <a:close/>
              </a:path>
              <a:path w="2068195" h="76200">
                <a:moveTo>
                  <a:pt x="2068195" y="26987"/>
                </a:moveTo>
                <a:lnTo>
                  <a:pt x="76200" y="26987"/>
                </a:lnTo>
                <a:lnTo>
                  <a:pt x="76200" y="49212"/>
                </a:lnTo>
                <a:lnTo>
                  <a:pt x="2068195" y="49212"/>
                </a:lnTo>
                <a:lnTo>
                  <a:pt x="2068195" y="269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053714" y="5258752"/>
            <a:ext cx="1287780" cy="10458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sz="1100" b="1" spc="80" dirty="0">
                <a:latin typeface="Calibri"/>
                <a:cs typeface="Calibri"/>
              </a:rPr>
              <a:t>Οποιαδήποτε 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ψεύτικη </a:t>
            </a:r>
            <a:r>
              <a:rPr sz="1100" b="1" spc="45" dirty="0">
                <a:latin typeface="Calibri"/>
                <a:cs typeface="Calibri"/>
              </a:rPr>
              <a:t>IPS 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30" dirty="0">
                <a:latin typeface="Calibri"/>
                <a:cs typeface="Calibri"/>
              </a:rPr>
              <a:t>(Intrusion 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Prevention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System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Σ</a:t>
            </a:r>
            <a:r>
              <a:rPr sz="1100" b="1" spc="50" dirty="0">
                <a:latin typeface="Calibri"/>
                <a:cs typeface="Calibri"/>
              </a:rPr>
              <a:t>ύ</a:t>
            </a:r>
            <a:r>
              <a:rPr sz="1100" b="1" spc="55" dirty="0">
                <a:latin typeface="Calibri"/>
                <a:cs typeface="Calibri"/>
              </a:rPr>
              <a:t>σ</a:t>
            </a:r>
            <a:r>
              <a:rPr sz="1100" b="1" spc="25" dirty="0">
                <a:latin typeface="Calibri"/>
                <a:cs typeface="Calibri"/>
              </a:rPr>
              <a:t>τ</a:t>
            </a:r>
            <a:r>
              <a:rPr sz="1100" b="1" spc="55" dirty="0">
                <a:latin typeface="Calibri"/>
                <a:cs typeface="Calibri"/>
              </a:rPr>
              <a:t>η</a:t>
            </a:r>
            <a:r>
              <a:rPr sz="1100" b="1" spc="50" dirty="0">
                <a:latin typeface="Calibri"/>
                <a:cs typeface="Calibri"/>
              </a:rPr>
              <a:t>μ</a:t>
            </a:r>
            <a:r>
              <a:rPr sz="1100" b="1" spc="95" dirty="0">
                <a:latin typeface="Calibri"/>
                <a:cs typeface="Calibri"/>
              </a:rPr>
              <a:t>α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π</a:t>
            </a:r>
            <a:r>
              <a:rPr sz="1100" b="1" spc="45" dirty="0">
                <a:latin typeface="Calibri"/>
                <a:cs typeface="Calibri"/>
              </a:rPr>
              <a:t>ρ</a:t>
            </a:r>
            <a:r>
              <a:rPr sz="1100" b="1" spc="55" dirty="0">
                <a:latin typeface="Calibri"/>
                <a:cs typeface="Calibri"/>
              </a:rPr>
              <a:t>ό</a:t>
            </a:r>
            <a:r>
              <a:rPr sz="1100" b="1" spc="40" dirty="0">
                <a:latin typeface="Calibri"/>
                <a:cs typeface="Calibri"/>
              </a:rPr>
              <a:t>λ</a:t>
            </a:r>
            <a:r>
              <a:rPr sz="1100" b="1" spc="50" dirty="0">
                <a:latin typeface="Calibri"/>
                <a:cs typeface="Calibri"/>
              </a:rPr>
              <a:t>η</a:t>
            </a:r>
            <a:r>
              <a:rPr sz="1100" b="1" spc="80" dirty="0">
                <a:latin typeface="Calibri"/>
                <a:cs typeface="Calibri"/>
              </a:rPr>
              <a:t>ψ</a:t>
            </a:r>
            <a:r>
              <a:rPr sz="1100" b="1" spc="50" dirty="0">
                <a:latin typeface="Calibri"/>
                <a:cs typeface="Calibri"/>
              </a:rPr>
              <a:t>η</a:t>
            </a:r>
            <a:r>
              <a:rPr sz="1100" b="1" spc="45" dirty="0">
                <a:latin typeface="Calibri"/>
                <a:cs typeface="Calibri"/>
              </a:rPr>
              <a:t>ς  εισβολών)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96150" y="4924425"/>
            <a:ext cx="11264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5" dirty="0">
                <a:latin typeface="Calibri"/>
                <a:cs typeface="Calibri"/>
              </a:rPr>
              <a:t>websitename.</a:t>
            </a:r>
            <a:r>
              <a:rPr sz="1000" spc="65" dirty="0">
                <a:latin typeface="Calibri"/>
                <a:cs typeface="Calibri"/>
              </a:rPr>
              <a:t>com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525000" y="4930775"/>
            <a:ext cx="7880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0" dirty="0">
                <a:latin typeface="Calibri"/>
                <a:cs typeface="Calibri"/>
              </a:rPr>
              <a:t>20.30.40.50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15505" y="5158740"/>
            <a:ext cx="4457700" cy="370840"/>
          </a:xfrm>
          <a:prstGeom prst="rect">
            <a:avLst/>
          </a:prstGeom>
          <a:solidFill>
            <a:srgbClr val="FFB800">
              <a:alpha val="19607"/>
            </a:srgbClr>
          </a:solidFill>
        </p:spPr>
        <p:txBody>
          <a:bodyPr vert="horz" wrap="square" lIns="0" tIns="4635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65"/>
              </a:spcBef>
              <a:tabLst>
                <a:tab pos="2746375" algn="l"/>
              </a:tabLst>
            </a:pPr>
            <a:r>
              <a:rPr sz="1100" spc="35" dirty="0">
                <a:latin typeface="Calibri"/>
                <a:cs typeface="Calibri"/>
              </a:rPr>
              <a:t>Twitter.com	40.50.60.6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296150" y="5554027"/>
            <a:ext cx="27089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0915" algn="l"/>
              </a:tabLst>
            </a:pPr>
            <a:r>
              <a:rPr sz="1100" spc="40" dirty="0">
                <a:latin typeface="Calibri"/>
                <a:cs typeface="Calibri"/>
              </a:rPr>
              <a:t>.....</a:t>
            </a:r>
            <a:r>
              <a:rPr sz="1100" spc="45" dirty="0">
                <a:latin typeface="Calibri"/>
                <a:cs typeface="Calibri"/>
              </a:rPr>
              <a:t>.</a:t>
            </a:r>
            <a:r>
              <a:rPr sz="1100" spc="40" dirty="0">
                <a:latin typeface="Calibri"/>
                <a:cs typeface="Calibri"/>
              </a:rPr>
              <a:t>..</a:t>
            </a:r>
            <a:r>
              <a:rPr sz="1100" spc="70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95" dirty="0">
                <a:latin typeface="Calibri"/>
                <a:cs typeface="Calibri"/>
              </a:rPr>
              <a:t>_</a:t>
            </a:r>
            <a:r>
              <a:rPr sz="1100" spc="40" dirty="0">
                <a:latin typeface="Calibri"/>
                <a:cs typeface="Calibri"/>
              </a:rPr>
              <a:t>.</a:t>
            </a:r>
            <a:r>
              <a:rPr sz="1100" spc="95" dirty="0">
                <a:latin typeface="Calibri"/>
                <a:cs typeface="Calibri"/>
              </a:rPr>
              <a:t>_</a:t>
            </a:r>
            <a:r>
              <a:rPr sz="1100" spc="45" dirty="0">
                <a:latin typeface="Calibri"/>
                <a:cs typeface="Calibri"/>
              </a:rPr>
              <a:t>.</a:t>
            </a:r>
            <a:r>
              <a:rPr sz="1100" spc="95" dirty="0">
                <a:latin typeface="Calibri"/>
                <a:cs typeface="Calibri"/>
              </a:rPr>
              <a:t>_</a:t>
            </a:r>
            <a:r>
              <a:rPr sz="1100" spc="45" dirty="0">
                <a:latin typeface="Calibri"/>
                <a:cs typeface="Calibri"/>
              </a:rPr>
              <a:t>.</a:t>
            </a:r>
            <a:r>
              <a:rPr sz="1100" spc="110" dirty="0">
                <a:latin typeface="Calibri"/>
                <a:cs typeface="Calibri"/>
              </a:rPr>
              <a:t>_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609089" y="4658359"/>
            <a:ext cx="867410" cy="518795"/>
          </a:xfrm>
          <a:custGeom>
            <a:avLst/>
            <a:gdLst/>
            <a:ahLst/>
            <a:cxnLst/>
            <a:rect l="l" t="t" r="r" b="b"/>
            <a:pathLst>
              <a:path w="867410" h="518795">
                <a:moveTo>
                  <a:pt x="716597" y="0"/>
                </a:moveTo>
                <a:lnTo>
                  <a:pt x="150812" y="0"/>
                </a:lnTo>
                <a:lnTo>
                  <a:pt x="136207" y="2857"/>
                </a:lnTo>
                <a:lnTo>
                  <a:pt x="124142" y="11112"/>
                </a:lnTo>
                <a:lnTo>
                  <a:pt x="116204" y="23177"/>
                </a:lnTo>
                <a:lnTo>
                  <a:pt x="113029" y="37782"/>
                </a:lnTo>
                <a:lnTo>
                  <a:pt x="113029" y="424497"/>
                </a:lnTo>
                <a:lnTo>
                  <a:pt x="132079" y="424497"/>
                </a:lnTo>
                <a:lnTo>
                  <a:pt x="132079" y="37782"/>
                </a:lnTo>
                <a:lnTo>
                  <a:pt x="133349" y="30479"/>
                </a:lnTo>
                <a:lnTo>
                  <a:pt x="137477" y="24447"/>
                </a:lnTo>
                <a:lnTo>
                  <a:pt x="143509" y="20319"/>
                </a:lnTo>
                <a:lnTo>
                  <a:pt x="150812" y="18732"/>
                </a:lnTo>
                <a:lnTo>
                  <a:pt x="748280" y="18732"/>
                </a:lnTo>
                <a:lnTo>
                  <a:pt x="743267" y="11112"/>
                </a:lnTo>
                <a:lnTo>
                  <a:pt x="731202" y="2857"/>
                </a:lnTo>
                <a:lnTo>
                  <a:pt x="716597" y="0"/>
                </a:lnTo>
                <a:close/>
              </a:path>
              <a:path w="867410" h="518795">
                <a:moveTo>
                  <a:pt x="748280" y="18732"/>
                </a:moveTo>
                <a:lnTo>
                  <a:pt x="716597" y="18732"/>
                </a:lnTo>
                <a:lnTo>
                  <a:pt x="723899" y="20319"/>
                </a:lnTo>
                <a:lnTo>
                  <a:pt x="729932" y="24447"/>
                </a:lnTo>
                <a:lnTo>
                  <a:pt x="734060" y="30479"/>
                </a:lnTo>
                <a:lnTo>
                  <a:pt x="735329" y="37782"/>
                </a:lnTo>
                <a:lnTo>
                  <a:pt x="735329" y="424497"/>
                </a:lnTo>
                <a:lnTo>
                  <a:pt x="754379" y="424497"/>
                </a:lnTo>
                <a:lnTo>
                  <a:pt x="754379" y="37782"/>
                </a:lnTo>
                <a:lnTo>
                  <a:pt x="751204" y="23177"/>
                </a:lnTo>
                <a:lnTo>
                  <a:pt x="748280" y="18732"/>
                </a:lnTo>
                <a:close/>
              </a:path>
              <a:path w="867410" h="518795">
                <a:moveTo>
                  <a:pt x="688340" y="46672"/>
                </a:moveTo>
                <a:lnTo>
                  <a:pt x="160337" y="46672"/>
                </a:lnTo>
                <a:lnTo>
                  <a:pt x="160337" y="387032"/>
                </a:lnTo>
                <a:lnTo>
                  <a:pt x="707072" y="387032"/>
                </a:lnTo>
                <a:lnTo>
                  <a:pt x="707072" y="367982"/>
                </a:lnTo>
                <a:lnTo>
                  <a:pt x="179070" y="367982"/>
                </a:lnTo>
                <a:lnTo>
                  <a:pt x="179070" y="65722"/>
                </a:lnTo>
                <a:lnTo>
                  <a:pt x="688340" y="65722"/>
                </a:lnTo>
                <a:lnTo>
                  <a:pt x="688340" y="46672"/>
                </a:lnTo>
                <a:close/>
              </a:path>
              <a:path w="867410" h="518795">
                <a:moveTo>
                  <a:pt x="707072" y="46672"/>
                </a:moveTo>
                <a:lnTo>
                  <a:pt x="688340" y="46672"/>
                </a:lnTo>
                <a:lnTo>
                  <a:pt x="688340" y="367982"/>
                </a:lnTo>
                <a:lnTo>
                  <a:pt x="707072" y="367982"/>
                </a:lnTo>
                <a:lnTo>
                  <a:pt x="707072" y="46672"/>
                </a:lnTo>
                <a:close/>
              </a:path>
              <a:path w="867410" h="518795">
                <a:moveTo>
                  <a:pt x="386715" y="452437"/>
                </a:moveTo>
                <a:lnTo>
                  <a:pt x="0" y="452437"/>
                </a:lnTo>
                <a:lnTo>
                  <a:pt x="0" y="471487"/>
                </a:lnTo>
                <a:lnTo>
                  <a:pt x="3809" y="489902"/>
                </a:lnTo>
                <a:lnTo>
                  <a:pt x="13969" y="504825"/>
                </a:lnTo>
                <a:lnTo>
                  <a:pt x="28892" y="514984"/>
                </a:lnTo>
                <a:lnTo>
                  <a:pt x="47307" y="518477"/>
                </a:lnTo>
                <a:lnTo>
                  <a:pt x="820420" y="518477"/>
                </a:lnTo>
                <a:lnTo>
                  <a:pt x="838517" y="514984"/>
                </a:lnTo>
                <a:lnTo>
                  <a:pt x="853757" y="504825"/>
                </a:lnTo>
                <a:lnTo>
                  <a:pt x="856932" y="499744"/>
                </a:lnTo>
                <a:lnTo>
                  <a:pt x="47307" y="499744"/>
                </a:lnTo>
                <a:lnTo>
                  <a:pt x="36195" y="497522"/>
                </a:lnTo>
                <a:lnTo>
                  <a:pt x="27304" y="491489"/>
                </a:lnTo>
                <a:lnTo>
                  <a:pt x="20954" y="482600"/>
                </a:lnTo>
                <a:lnTo>
                  <a:pt x="18732" y="471487"/>
                </a:lnTo>
                <a:lnTo>
                  <a:pt x="386715" y="471487"/>
                </a:lnTo>
                <a:lnTo>
                  <a:pt x="386715" y="452437"/>
                </a:lnTo>
                <a:close/>
              </a:path>
              <a:path w="867410" h="518795">
                <a:moveTo>
                  <a:pt x="867410" y="452437"/>
                </a:moveTo>
                <a:lnTo>
                  <a:pt x="848677" y="452437"/>
                </a:lnTo>
                <a:lnTo>
                  <a:pt x="848677" y="471487"/>
                </a:lnTo>
                <a:lnTo>
                  <a:pt x="846454" y="482600"/>
                </a:lnTo>
                <a:lnTo>
                  <a:pt x="840422" y="491489"/>
                </a:lnTo>
                <a:lnTo>
                  <a:pt x="831215" y="497522"/>
                </a:lnTo>
                <a:lnTo>
                  <a:pt x="820420" y="499744"/>
                </a:lnTo>
                <a:lnTo>
                  <a:pt x="856932" y="499744"/>
                </a:lnTo>
                <a:lnTo>
                  <a:pt x="863917" y="489902"/>
                </a:lnTo>
                <a:lnTo>
                  <a:pt x="867410" y="471487"/>
                </a:lnTo>
                <a:lnTo>
                  <a:pt x="867410" y="452437"/>
                </a:lnTo>
                <a:close/>
              </a:path>
              <a:path w="867410" h="518795">
                <a:moveTo>
                  <a:pt x="499745" y="471487"/>
                </a:moveTo>
                <a:lnTo>
                  <a:pt x="367665" y="471487"/>
                </a:lnTo>
                <a:lnTo>
                  <a:pt x="368934" y="478472"/>
                </a:lnTo>
                <a:lnTo>
                  <a:pt x="372745" y="484504"/>
                </a:lnTo>
                <a:lnTo>
                  <a:pt x="378459" y="488632"/>
                </a:lnTo>
                <a:lnTo>
                  <a:pt x="385445" y="490219"/>
                </a:lnTo>
                <a:lnTo>
                  <a:pt x="481012" y="490219"/>
                </a:lnTo>
                <a:lnTo>
                  <a:pt x="487997" y="489267"/>
                </a:lnTo>
                <a:lnTo>
                  <a:pt x="494029" y="485457"/>
                </a:lnTo>
                <a:lnTo>
                  <a:pt x="498157" y="479742"/>
                </a:lnTo>
                <a:lnTo>
                  <a:pt x="499745" y="472757"/>
                </a:lnTo>
                <a:lnTo>
                  <a:pt x="499745" y="471487"/>
                </a:lnTo>
                <a:close/>
              </a:path>
              <a:path w="867410" h="518795">
                <a:moveTo>
                  <a:pt x="848677" y="452437"/>
                </a:moveTo>
                <a:lnTo>
                  <a:pt x="481012" y="452437"/>
                </a:lnTo>
                <a:lnTo>
                  <a:pt x="481012" y="471487"/>
                </a:lnTo>
                <a:lnTo>
                  <a:pt x="848677" y="471487"/>
                </a:lnTo>
                <a:lnTo>
                  <a:pt x="848677" y="452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28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5099050" cy="6878955"/>
            <a:chOff x="6884987" y="0"/>
            <a:chExt cx="509905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9620" y="2385059"/>
              <a:ext cx="4864100" cy="34290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58368" y="4274403"/>
            <a:ext cx="5650865" cy="2537460"/>
            <a:chOff x="858368" y="4274403"/>
            <a:chExt cx="5650865" cy="25374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368" y="4274403"/>
              <a:ext cx="5650532" cy="25370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8380" y="4424679"/>
              <a:ext cx="5163820" cy="204978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29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7720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>
                <a:solidFill>
                  <a:srgbClr val="000000"/>
                </a:solidFill>
              </a:rPr>
              <a:t>MITM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για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ανακατεύθυνση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ιστοσελίδας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81659" y="1725929"/>
            <a:ext cx="10963910" cy="1474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115" indent="-28765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411480" algn="l"/>
                <a:tab pos="412115" algn="l"/>
              </a:tabLst>
            </a:pPr>
            <a:r>
              <a:rPr sz="1100" spc="105" dirty="0">
                <a:latin typeface="Calibri"/>
                <a:cs typeface="Calibri"/>
              </a:rPr>
              <a:t>Δημιουργήστε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μια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ψεύτικη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ιστοσελίδα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ανακατεύθυνση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του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αιτήματος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συγκεκριμένου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ιστότοπου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από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χρήστη.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00" dirty="0">
                <a:latin typeface="Calibri"/>
                <a:cs typeface="Calibri"/>
              </a:rPr>
              <a:t>Χρησιμοποιήστε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Apache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(Εξυπηρετητή)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κάνετε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αυτό</a:t>
            </a:r>
            <a:endParaRPr sz="1100" dirty="0">
              <a:latin typeface="Calibri"/>
              <a:cs typeface="Calibri"/>
            </a:endParaRPr>
          </a:p>
          <a:p>
            <a:pPr marL="582295">
              <a:lnSpc>
                <a:spcPct val="100000"/>
              </a:lnSpc>
              <a:spcBef>
                <a:spcPts val="1165"/>
              </a:spcBef>
            </a:pP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service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CF2D1C"/>
                </a:solidFill>
                <a:latin typeface="Calibri"/>
                <a:cs typeface="Calibri"/>
              </a:rPr>
              <a:t>apache2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start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 dirty="0">
              <a:latin typeface="Calibri"/>
              <a:cs typeface="Calibri"/>
            </a:endParaRPr>
          </a:p>
          <a:p>
            <a:pPr marL="756920" marR="5946140" lvl="1" indent="-287655">
              <a:lnSpc>
                <a:spcPct val="100000"/>
              </a:lnSpc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85" dirty="0">
                <a:latin typeface="Calibri"/>
                <a:cs typeface="Calibri"/>
              </a:rPr>
              <a:t>Πρόσβαση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ψεύτικη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σελίδα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/var/www/html/index.html)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στη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διεύθυνση </a:t>
            </a:r>
            <a:r>
              <a:rPr sz="1100" b="1" spc="45" dirty="0">
                <a:latin typeface="Calibri"/>
                <a:cs typeface="Calibri"/>
              </a:rPr>
              <a:t>IP </a:t>
            </a:r>
            <a:r>
              <a:rPr sz="1100" b="1" spc="50" dirty="0">
                <a:latin typeface="Calibri"/>
                <a:cs typeface="Calibri"/>
              </a:rPr>
              <a:t>του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Linux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5124450" cy="6878955"/>
            <a:chOff x="6884987" y="0"/>
            <a:chExt cx="512445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400" y="624839"/>
              <a:ext cx="4871720" cy="53086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30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7720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>
                <a:solidFill>
                  <a:srgbClr val="000000"/>
                </a:solidFill>
              </a:rPr>
              <a:t>MITM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για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ανακατεύθυνση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ιστοσελίδας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3054" y="1506537"/>
            <a:ext cx="6751320" cy="316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356235" algn="l"/>
                <a:tab pos="356870" algn="l"/>
              </a:tabLst>
            </a:pP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συνέχεια,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Kali</a:t>
            </a:r>
            <a:r>
              <a:rPr sz="1100" b="1" spc="90" dirty="0">
                <a:latin typeface="Calibri"/>
                <a:cs typeface="Calibri"/>
              </a:rPr>
              <a:t>εκτελέστε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το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caplet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σας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(ή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spoofing</a:t>
            </a:r>
            <a:endParaRPr sz="1100">
              <a:latin typeface="Calibri"/>
              <a:cs typeface="Calibri"/>
            </a:endParaRPr>
          </a:p>
          <a:p>
            <a:pPr marL="357505">
              <a:lnSpc>
                <a:spcPct val="100000"/>
              </a:lnSpc>
              <a:spcBef>
                <a:spcPts val="860"/>
              </a:spcBef>
            </a:pPr>
            <a:r>
              <a:rPr sz="1100" b="1" spc="95" dirty="0">
                <a:latin typeface="Calibri"/>
                <a:cs typeface="Calibri"/>
              </a:rPr>
              <a:t>εντολές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επίθεσης</a:t>
            </a:r>
            <a:r>
              <a:rPr sz="1100" b="1" spc="95" dirty="0">
                <a:latin typeface="Calibri"/>
                <a:cs typeface="Calibri"/>
              </a:rPr>
              <a:t>)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ενεργοποιήστε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τις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ακόλουθες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ενότητες:</a:t>
            </a:r>
            <a:endParaRPr sz="1100">
              <a:latin typeface="Calibri"/>
              <a:cs typeface="Calibri"/>
            </a:endParaRPr>
          </a:p>
          <a:p>
            <a:pPr marL="235585">
              <a:lnSpc>
                <a:spcPct val="100000"/>
              </a:lnSpc>
              <a:spcBef>
                <a:spcPts val="890"/>
              </a:spcBef>
            </a:pP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set</a:t>
            </a:r>
            <a:r>
              <a:rPr sz="11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dns.spoof.all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true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1905" marR="5080" lvl="1" indent="-287020">
              <a:lnSpc>
                <a:spcPct val="100000"/>
              </a:lnSpc>
              <a:spcBef>
                <a:spcPts val="675"/>
              </a:spcBef>
              <a:buSzPct val="163636"/>
              <a:buFont typeface="Arial"/>
              <a:buChar char="•"/>
              <a:tabLst>
                <a:tab pos="1271270" algn="l"/>
                <a:tab pos="1271905" algn="l"/>
              </a:tabLst>
            </a:pPr>
            <a:r>
              <a:rPr sz="1100" spc="55" dirty="0">
                <a:latin typeface="Calibri"/>
                <a:cs typeface="Calibri"/>
              </a:rPr>
              <a:t>Αν</a:t>
            </a:r>
            <a:r>
              <a:rPr sz="1100" spc="22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είναι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true,</a:t>
            </a:r>
            <a:r>
              <a:rPr sz="1100" spc="22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η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μονάδα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θα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απαντά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σε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κάθε</a:t>
            </a:r>
            <a:r>
              <a:rPr sz="1100" spc="23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αίτηση</a:t>
            </a:r>
            <a:r>
              <a:rPr sz="1100" b="1" spc="229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DNS,</a:t>
            </a:r>
            <a:r>
              <a:rPr sz="1100" b="1" spc="229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διαφορετικά</a:t>
            </a:r>
            <a:r>
              <a:rPr sz="1100" b="1" spc="229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θα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απαντά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μόνο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σε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αυτή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που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απευθύνεται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τοπικό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υπολογιστή.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set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dns.spoof.domais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testasp.vulnweb.com,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*.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vulnweb.com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Calibri"/>
              <a:cs typeface="Calibri"/>
            </a:endParaRPr>
          </a:p>
          <a:p>
            <a:pPr marL="814069" indent="-286385">
              <a:lnSpc>
                <a:spcPct val="100000"/>
              </a:lnSpc>
              <a:spcBef>
                <a:spcPts val="5"/>
              </a:spcBef>
              <a:buSzPct val="163636"/>
              <a:buFont typeface="Arial"/>
              <a:buChar char="•"/>
              <a:tabLst>
                <a:tab pos="813435" algn="l"/>
                <a:tab pos="814069" algn="l"/>
              </a:tabLst>
            </a:pPr>
            <a:r>
              <a:rPr sz="1100" spc="65" dirty="0">
                <a:latin typeface="Calibri"/>
                <a:cs typeface="Calibri"/>
              </a:rPr>
              <a:t>(ορίστε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domains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θέλετε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ανακατευθύνετε)</a:t>
            </a:r>
            <a:endParaRPr sz="1100">
              <a:latin typeface="Calibri"/>
              <a:cs typeface="Calibri"/>
            </a:endParaRPr>
          </a:p>
          <a:p>
            <a:pPr marL="1271905" marR="1294130" lvl="1" indent="-287020">
              <a:lnSpc>
                <a:spcPct val="100000"/>
              </a:lnSpc>
              <a:spcBef>
                <a:spcPts val="780"/>
              </a:spcBef>
              <a:buSzPct val="163636"/>
              <a:buFont typeface="Arial"/>
              <a:buChar char="•"/>
              <a:tabLst>
                <a:tab pos="1271270" algn="l"/>
                <a:tab pos="1271905" algn="l"/>
              </a:tabLst>
            </a:pPr>
            <a:r>
              <a:rPr sz="1100" spc="95" dirty="0">
                <a:latin typeface="Calibri"/>
                <a:cs typeface="Calibri"/>
              </a:rPr>
              <a:t>Τιμές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ονομάτων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τομέων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διαχωρίζονται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με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κόμμα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να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παραπλανηθούν.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Calibri"/>
              <a:cs typeface="Calibri"/>
            </a:endParaRPr>
          </a:p>
          <a:p>
            <a:pPr marL="296545">
              <a:lnSpc>
                <a:spcPct val="100000"/>
              </a:lnSpc>
            </a:pP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dns.spoof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on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(</a:t>
            </a:r>
            <a:r>
              <a:rPr sz="1100" b="1" spc="45" dirty="0">
                <a:latin typeface="Calibri"/>
                <a:cs typeface="Calibri"/>
              </a:rPr>
              <a:t>το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spoofing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0652" y="32702"/>
            <a:ext cx="5348605" cy="6823709"/>
          </a:xfrm>
          <a:custGeom>
            <a:avLst/>
            <a:gdLst/>
            <a:ahLst/>
            <a:cxnLst/>
            <a:rect l="l" t="t" r="r" b="b"/>
            <a:pathLst>
              <a:path w="5348605" h="6823709">
                <a:moveTo>
                  <a:pt x="5348287" y="0"/>
                </a:moveTo>
                <a:lnTo>
                  <a:pt x="1917700" y="0"/>
                </a:lnTo>
                <a:lnTo>
                  <a:pt x="0" y="6823392"/>
                </a:lnTo>
                <a:lnTo>
                  <a:pt x="3430587" y="6823392"/>
                </a:lnTo>
                <a:lnTo>
                  <a:pt x="5348287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2887" y="0"/>
            <a:ext cx="2934970" cy="6878955"/>
            <a:chOff x="4052887" y="0"/>
            <a:chExt cx="2934970" cy="6878955"/>
          </a:xfrm>
        </p:grpSpPr>
        <p:sp>
          <p:nvSpPr>
            <p:cNvPr id="4" name="object 4"/>
            <p:cNvSpPr/>
            <p:nvPr/>
          </p:nvSpPr>
          <p:spPr>
            <a:xfrm>
              <a:off x="545338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40" y="6667"/>
                  </a:lnTo>
                  <a:lnTo>
                    <a:pt x="516890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40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90" y="48577"/>
                  </a:lnTo>
                  <a:lnTo>
                    <a:pt x="567690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90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2459" y="50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69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4" y="2307590"/>
                  </a:lnTo>
                  <a:lnTo>
                    <a:pt x="1417637" y="2307590"/>
                  </a:lnTo>
                  <a:lnTo>
                    <a:pt x="1372869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4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4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19" y="3493452"/>
                  </a:lnTo>
                  <a:lnTo>
                    <a:pt x="1223010" y="3563620"/>
                  </a:lnTo>
                  <a:lnTo>
                    <a:pt x="1258569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4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4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4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4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1215"/>
                  </a:lnTo>
                  <a:lnTo>
                    <a:pt x="1547494" y="3546475"/>
                  </a:lnTo>
                  <a:lnTo>
                    <a:pt x="1526539" y="3592195"/>
                  </a:lnTo>
                  <a:lnTo>
                    <a:pt x="1493519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69" y="3636645"/>
                  </a:lnTo>
                  <a:lnTo>
                    <a:pt x="1554162" y="3599180"/>
                  </a:lnTo>
                  <a:lnTo>
                    <a:pt x="1572894" y="3554095"/>
                  </a:lnTo>
                  <a:lnTo>
                    <a:pt x="1964689" y="2108835"/>
                  </a:lnTo>
                  <a:lnTo>
                    <a:pt x="2539999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0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880" y="6167120"/>
            <a:ext cx="3294379" cy="61214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50405" y="2119312"/>
            <a:ext cx="327088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15" dirty="0">
                <a:solidFill>
                  <a:srgbClr val="FFB800"/>
                </a:solidFill>
              </a:rPr>
              <a:t>Σας</a:t>
            </a:r>
            <a:r>
              <a:rPr sz="3750" spc="135" dirty="0">
                <a:solidFill>
                  <a:srgbClr val="FFB800"/>
                </a:solidFill>
              </a:rPr>
              <a:t> </a:t>
            </a:r>
            <a:r>
              <a:rPr sz="3750" spc="240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50405" y="3339147"/>
            <a:ext cx="3314065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4165" y="0"/>
              <a:ext cx="5361940" cy="6841490"/>
            </a:xfrm>
            <a:custGeom>
              <a:avLst/>
              <a:gdLst/>
              <a:ahLst/>
              <a:cxnLst/>
              <a:rect l="l" t="t" r="r" b="b"/>
              <a:pathLst>
                <a:path w="5361940" h="6841490">
                  <a:moveTo>
                    <a:pt x="5361622" y="0"/>
                  </a:moveTo>
                  <a:lnTo>
                    <a:pt x="1922462" y="0"/>
                  </a:lnTo>
                  <a:lnTo>
                    <a:pt x="0" y="6841172"/>
                  </a:lnTo>
                  <a:lnTo>
                    <a:pt x="3439160" y="6841172"/>
                  </a:lnTo>
                  <a:lnTo>
                    <a:pt x="5361622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967"/>
                  </a:moveTo>
                  <a:lnTo>
                    <a:pt x="1275397" y="2287904"/>
                  </a:lnTo>
                  <a:lnTo>
                    <a:pt x="1229995" y="2309177"/>
                  </a:lnTo>
                  <a:lnTo>
                    <a:pt x="1191577" y="2342197"/>
                  </a:lnTo>
                  <a:lnTo>
                    <a:pt x="1162685" y="2386012"/>
                  </a:lnTo>
                  <a:lnTo>
                    <a:pt x="1162685" y="2387282"/>
                  </a:lnTo>
                  <a:lnTo>
                    <a:pt x="821689" y="3659504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840"/>
                  </a:lnTo>
                  <a:lnTo>
                    <a:pt x="26670" y="6847840"/>
                  </a:lnTo>
                  <a:lnTo>
                    <a:pt x="845905" y="3665537"/>
                  </a:lnTo>
                  <a:lnTo>
                    <a:pt x="1186814" y="2394902"/>
                  </a:lnTo>
                  <a:lnTo>
                    <a:pt x="1211580" y="2357437"/>
                  </a:lnTo>
                  <a:lnTo>
                    <a:pt x="1244917" y="2329179"/>
                  </a:lnTo>
                  <a:lnTo>
                    <a:pt x="1283970" y="2311082"/>
                  </a:lnTo>
                  <a:lnTo>
                    <a:pt x="1326514" y="2304415"/>
                  </a:lnTo>
                  <a:lnTo>
                    <a:pt x="1421635" y="2304415"/>
                  </a:lnTo>
                  <a:lnTo>
                    <a:pt x="1377314" y="2286000"/>
                  </a:lnTo>
                  <a:lnTo>
                    <a:pt x="1325562" y="2279967"/>
                  </a:lnTo>
                  <a:close/>
                </a:path>
                <a:path w="2549525" h="6847840">
                  <a:moveTo>
                    <a:pt x="1421635" y="2304415"/>
                  </a:moveTo>
                  <a:lnTo>
                    <a:pt x="1326514" y="2304415"/>
                  </a:lnTo>
                  <a:lnTo>
                    <a:pt x="1370964" y="2310129"/>
                  </a:lnTo>
                  <a:lnTo>
                    <a:pt x="1416685" y="2330767"/>
                  </a:lnTo>
                  <a:lnTo>
                    <a:pt x="1452880" y="2364104"/>
                  </a:lnTo>
                  <a:lnTo>
                    <a:pt x="1477010" y="2406015"/>
                  </a:lnTo>
                  <a:lnTo>
                    <a:pt x="1487487" y="2453957"/>
                  </a:lnTo>
                  <a:lnTo>
                    <a:pt x="1482407" y="2503804"/>
                  </a:lnTo>
                  <a:lnTo>
                    <a:pt x="1223645" y="3458210"/>
                  </a:lnTo>
                  <a:lnTo>
                    <a:pt x="1217930" y="3493452"/>
                  </a:lnTo>
                  <a:lnTo>
                    <a:pt x="1226820" y="3564254"/>
                  </a:lnTo>
                  <a:lnTo>
                    <a:pt x="1262380" y="3627437"/>
                  </a:lnTo>
                  <a:lnTo>
                    <a:pt x="1318577" y="3670935"/>
                  </a:lnTo>
                  <a:lnTo>
                    <a:pt x="1401762" y="3689985"/>
                  </a:lnTo>
                  <a:lnTo>
                    <a:pt x="1449070" y="3683635"/>
                  </a:lnTo>
                  <a:lnTo>
                    <a:pt x="1492250" y="3665537"/>
                  </a:lnTo>
                  <a:lnTo>
                    <a:pt x="1494775" y="3663632"/>
                  </a:lnTo>
                  <a:lnTo>
                    <a:pt x="1408112" y="3663632"/>
                  </a:lnTo>
                  <a:lnTo>
                    <a:pt x="1358264" y="3658235"/>
                  </a:lnTo>
                  <a:lnTo>
                    <a:pt x="1303020" y="3630929"/>
                  </a:lnTo>
                  <a:lnTo>
                    <a:pt x="1263014" y="3584892"/>
                  </a:lnTo>
                  <a:lnTo>
                    <a:pt x="1243012" y="3526472"/>
                  </a:lnTo>
                  <a:lnTo>
                    <a:pt x="1242377" y="3495675"/>
                  </a:lnTo>
                  <a:lnTo>
                    <a:pt x="1247775" y="3464560"/>
                  </a:lnTo>
                  <a:lnTo>
                    <a:pt x="1506537" y="2510154"/>
                  </a:lnTo>
                  <a:lnTo>
                    <a:pt x="1512887" y="2461577"/>
                  </a:lnTo>
                  <a:lnTo>
                    <a:pt x="1506537" y="2414270"/>
                  </a:lnTo>
                  <a:lnTo>
                    <a:pt x="1488439" y="2371090"/>
                  </a:lnTo>
                  <a:lnTo>
                    <a:pt x="1460182" y="2333625"/>
                  </a:lnTo>
                  <a:lnTo>
                    <a:pt x="1422400" y="2304732"/>
                  </a:lnTo>
                  <a:lnTo>
                    <a:pt x="1421635" y="2304415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7087"/>
                  </a:lnTo>
                  <a:lnTo>
                    <a:pt x="1552257" y="3546792"/>
                  </a:lnTo>
                  <a:lnTo>
                    <a:pt x="1531302" y="3592829"/>
                  </a:lnTo>
                  <a:lnTo>
                    <a:pt x="1497964" y="3628707"/>
                  </a:lnTo>
                  <a:lnTo>
                    <a:pt x="1456055" y="3653154"/>
                  </a:lnTo>
                  <a:lnTo>
                    <a:pt x="1408112" y="3663632"/>
                  </a:lnTo>
                  <a:lnTo>
                    <a:pt x="1494775" y="3663632"/>
                  </a:lnTo>
                  <a:lnTo>
                    <a:pt x="1529714" y="3637279"/>
                  </a:lnTo>
                  <a:lnTo>
                    <a:pt x="1558925" y="3599815"/>
                  </a:lnTo>
                  <a:lnTo>
                    <a:pt x="1577339" y="3554412"/>
                  </a:lnTo>
                  <a:lnTo>
                    <a:pt x="1970722" y="2104707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200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3675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9630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925" y="3290569"/>
            <a:ext cx="3098165" cy="918844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000" spc="130" dirty="0">
                <a:latin typeface="Calibri"/>
                <a:cs typeface="Calibri"/>
              </a:rPr>
              <a:t>ΠΑΡΟΥΣ</a:t>
            </a:r>
            <a:r>
              <a:rPr lang="el-GR" sz="1000" spc="130" dirty="0">
                <a:latin typeface="Calibri"/>
                <a:cs typeface="Calibri"/>
              </a:rPr>
              <a:t>Ι</a:t>
            </a:r>
            <a:r>
              <a:rPr sz="1000" spc="130" dirty="0">
                <a:latin typeface="Calibri"/>
                <a:cs typeface="Calibri"/>
              </a:rPr>
              <a:t>ΑΣΗ</a:t>
            </a:r>
            <a:r>
              <a:rPr sz="1000" spc="16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0" dirty="0">
                <a:latin typeface="Calibri"/>
                <a:cs typeface="Calibri"/>
              </a:rPr>
              <a:t> </a:t>
            </a:r>
            <a:r>
              <a:rPr sz="1000" spc="140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ABDELKADER </a:t>
            </a:r>
            <a:r>
              <a:rPr sz="1000" spc="13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1196340" algn="l"/>
              </a:tabLst>
            </a:pPr>
            <a:r>
              <a:rPr sz="1000" b="1" spc="35" dirty="0">
                <a:latin typeface="Calibri"/>
                <a:cs typeface="Calibri"/>
              </a:rPr>
              <a:t>AIT	</a:t>
            </a:r>
            <a:r>
              <a:rPr sz="1000" b="1" spc="70" dirty="0">
                <a:latin typeface="Calibri"/>
                <a:cs typeface="Calibri"/>
              </a:rPr>
              <a:t>ΑΥΣΤΡΙΑΚ</a:t>
            </a:r>
            <a:r>
              <a:rPr lang="el-GR" sz="1000" b="1" spc="70" dirty="0">
                <a:latin typeface="Calibri"/>
                <a:cs typeface="Calibri"/>
              </a:rPr>
              <a:t>Ο</a:t>
            </a:r>
            <a:r>
              <a:rPr sz="1000" b="1" spc="70" dirty="0">
                <a:latin typeface="Calibri"/>
                <a:cs typeface="Calibri"/>
              </a:rPr>
              <a:t>	</a:t>
            </a:r>
            <a:r>
              <a:rPr sz="1000" b="1" spc="45" dirty="0">
                <a:latin typeface="Calibri"/>
                <a:cs typeface="Calibri"/>
              </a:rPr>
              <a:t>ΘΕΣΜΙΚΟ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ΟΡΓΑΝΟ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ΤΕΧΝΟΛΟΓΙΑ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4" name="object 4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7168515" marR="5080" indent="-1003300">
              <a:lnSpc>
                <a:spcPts val="2160"/>
              </a:lnSpc>
              <a:spcBef>
                <a:spcPts val="370"/>
              </a:spcBef>
            </a:pPr>
            <a:r>
              <a:rPr spc="170" dirty="0"/>
              <a:t>Προστασία</a:t>
            </a:r>
            <a:r>
              <a:rPr spc="195" dirty="0"/>
              <a:t> </a:t>
            </a:r>
            <a:r>
              <a:rPr spc="150" dirty="0"/>
              <a:t>δικτύου</a:t>
            </a:r>
            <a:r>
              <a:rPr spc="185" dirty="0"/>
              <a:t> </a:t>
            </a:r>
            <a:r>
              <a:rPr spc="80" dirty="0"/>
              <a:t>για</a:t>
            </a:r>
            <a:r>
              <a:rPr spc="45" dirty="0"/>
              <a:t> </a:t>
            </a:r>
            <a:r>
              <a:rPr spc="155" dirty="0"/>
              <a:t>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90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4515" y="1725929"/>
            <a:ext cx="4183379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endParaRPr sz="1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735"/>
              </a:spcBef>
            </a:pPr>
            <a:r>
              <a:rPr sz="1000" b="1" spc="55" dirty="0">
                <a:solidFill>
                  <a:srgbClr val="FFB800"/>
                </a:solidFill>
                <a:latin typeface="Calibri"/>
                <a:cs typeface="Calibri"/>
              </a:rPr>
              <a:t>θα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χρησιμοποιηθεί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-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7092" y="2522220"/>
            <a:ext cx="5647690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τα 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4580254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408304"/>
            <a:ext cx="88595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0" dirty="0">
                <a:solidFill>
                  <a:srgbClr val="000000"/>
                </a:solidFill>
              </a:rPr>
              <a:t>Εγκατεστημένο</a:t>
            </a:r>
            <a:r>
              <a:rPr sz="2250" spc="21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αρχείο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εγκατάστασης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λογισμικού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1113155" y="973454"/>
            <a:ext cx="61423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ακραία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σελίδα,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επιλέξτε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Διαδικασία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εγκατάστασης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περιβάλλον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παραγωγής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9600" y="0"/>
            <a:ext cx="11182350" cy="6878955"/>
            <a:chOff x="609600" y="0"/>
            <a:chExt cx="11182350" cy="6878955"/>
          </a:xfrm>
        </p:grpSpPr>
        <p:sp>
          <p:nvSpPr>
            <p:cNvPr id="5" name="object 5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" y="1280159"/>
              <a:ext cx="11182350" cy="55778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5179" y="1475739"/>
              <a:ext cx="10604500" cy="516128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965950" y="4392929"/>
              <a:ext cx="1330960" cy="251460"/>
            </a:xfrm>
            <a:custGeom>
              <a:avLst/>
              <a:gdLst/>
              <a:ahLst/>
              <a:cxnLst/>
              <a:rect l="l" t="t" r="r" b="b"/>
              <a:pathLst>
                <a:path w="1330959" h="251460">
                  <a:moveTo>
                    <a:pt x="0" y="251460"/>
                  </a:moveTo>
                  <a:lnTo>
                    <a:pt x="1330959" y="251460"/>
                  </a:lnTo>
                  <a:lnTo>
                    <a:pt x="1330959" y="0"/>
                  </a:lnTo>
                  <a:lnTo>
                    <a:pt x="0" y="0"/>
                  </a:lnTo>
                  <a:lnTo>
                    <a:pt x="0" y="25146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18</a:t>
            </a:fld>
            <a:endParaRPr spc="30" dirty="0"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78137"/>
            <a:ext cx="280606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4" dirty="0"/>
              <a:t>Προσομοιωτής</a:t>
            </a:r>
            <a:r>
              <a:rPr sz="2250" spc="120" dirty="0"/>
              <a:t> </a:t>
            </a:r>
            <a:r>
              <a:rPr sz="2250" spc="114" dirty="0"/>
              <a:t>GNS3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900420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23840" y="0"/>
            <a:ext cx="6629400" cy="6878955"/>
            <a:chOff x="5323840" y="0"/>
            <a:chExt cx="6629400" cy="6878955"/>
          </a:xfrm>
        </p:grpSpPr>
        <p:sp>
          <p:nvSpPr>
            <p:cNvPr id="5" name="object 5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3840" y="1755140"/>
              <a:ext cx="6629400" cy="37338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03007" y="678497"/>
            <a:ext cx="282384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20" dirty="0">
                <a:solidFill>
                  <a:srgbClr val="000000"/>
                </a:solidFill>
                <a:latin typeface="Calibri"/>
                <a:cs typeface="Calibri"/>
              </a:rPr>
              <a:t>Προσομοιωτής</a:t>
            </a:r>
            <a:r>
              <a:rPr sz="225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000000"/>
                </a:solidFill>
              </a:rPr>
              <a:t>GNS3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1416248"/>
            <a:ext cx="4719320" cy="1083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345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6045" algn="l"/>
              </a:tabLst>
            </a:pPr>
            <a:r>
              <a:rPr sz="1000" b="1" spc="85" dirty="0">
                <a:latin typeface="Calibri"/>
                <a:cs typeface="Calibri"/>
              </a:rPr>
              <a:t>Συσκευές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πεδίου</a:t>
            </a:r>
            <a:endParaRPr sz="1000">
              <a:latin typeface="Calibri"/>
              <a:cs typeface="Calibri"/>
            </a:endParaRPr>
          </a:p>
          <a:p>
            <a:pPr marL="396240" marR="5080" lvl="1" indent="-182880" algn="just">
              <a:lnSpc>
                <a:spcPct val="100000"/>
              </a:lnSpc>
              <a:spcBef>
                <a:spcPts val="835"/>
              </a:spcBef>
              <a:buSzPct val="160000"/>
              <a:buFont typeface="Arial"/>
              <a:buChar char="▪"/>
              <a:tabLst>
                <a:tab pos="396240" algn="l"/>
              </a:tabLst>
            </a:pPr>
            <a:r>
              <a:rPr sz="1000" spc="65" dirty="0">
                <a:latin typeface="Calibri"/>
                <a:cs typeface="Calibri"/>
              </a:rPr>
              <a:t>Raspberry </a:t>
            </a:r>
            <a:r>
              <a:rPr sz="1000" spc="55" dirty="0">
                <a:latin typeface="Calibri"/>
                <a:cs typeface="Calibri"/>
              </a:rPr>
              <a:t>Pi </a:t>
            </a:r>
            <a:r>
              <a:rPr sz="1000" spc="80" dirty="0">
                <a:latin typeface="Calibri"/>
                <a:cs typeface="Calibri"/>
              </a:rPr>
              <a:t>που </a:t>
            </a:r>
            <a:r>
              <a:rPr sz="1000" spc="60" dirty="0">
                <a:latin typeface="Calibri"/>
                <a:cs typeface="Calibri"/>
              </a:rPr>
              <a:t>εκτελεί </a:t>
            </a:r>
            <a:r>
              <a:rPr sz="1000" spc="75" dirty="0">
                <a:latin typeface="Calibri"/>
                <a:cs typeface="Calibri"/>
              </a:rPr>
              <a:t>ελαφρύ </a:t>
            </a:r>
            <a:r>
              <a:rPr sz="1000" spc="60" dirty="0">
                <a:latin typeface="Calibri"/>
                <a:cs typeface="Calibri"/>
              </a:rPr>
              <a:t>Linux (λειτουργικό </a:t>
            </a:r>
            <a:r>
              <a:rPr sz="1000" spc="75" dirty="0">
                <a:latin typeface="Calibri"/>
                <a:cs typeface="Calibri"/>
              </a:rPr>
              <a:t>σύστημα </a:t>
            </a:r>
            <a:r>
              <a:rPr sz="1000" spc="65" dirty="0">
                <a:latin typeface="Calibri"/>
                <a:cs typeface="Calibri"/>
              </a:rPr>
              <a:t>ανοιχτού </a:t>
            </a:r>
            <a:r>
              <a:rPr sz="1000" spc="70" dirty="0">
                <a:latin typeface="Calibri"/>
                <a:cs typeface="Calibri"/>
              </a:rPr>
              <a:t> κώδικα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βασισμένο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στο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Unix)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(client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(σύστημα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ή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πρόγραμμα</a:t>
            </a:r>
            <a:r>
              <a:rPr sz="1000" spc="80" dirty="0">
                <a:latin typeface="Calibri"/>
                <a:cs typeface="Calibri"/>
              </a:rPr>
              <a:t> που 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επικοινωνεί </a:t>
            </a:r>
            <a:r>
              <a:rPr sz="1000" spc="70" dirty="0">
                <a:latin typeface="Calibri"/>
                <a:cs typeface="Calibri"/>
              </a:rPr>
              <a:t>με </a:t>
            </a:r>
            <a:r>
              <a:rPr sz="1000" spc="65" dirty="0">
                <a:latin typeface="Calibri"/>
                <a:cs typeface="Calibri"/>
              </a:rPr>
              <a:t>εξυπηρετητή) </a:t>
            </a:r>
            <a:r>
              <a:rPr sz="1000" spc="60" dirty="0">
                <a:latin typeface="Calibri"/>
                <a:cs typeface="Calibri"/>
              </a:rPr>
              <a:t>και </a:t>
            </a:r>
            <a:r>
              <a:rPr sz="1000" spc="65" dirty="0">
                <a:latin typeface="Calibri"/>
                <a:cs typeface="Calibri"/>
              </a:rPr>
              <a:t>εξυπηρετητής/εξυπηρετητής) </a:t>
            </a:r>
            <a:r>
              <a:rPr sz="1000" spc="60" dirty="0">
                <a:latin typeface="Calibri"/>
                <a:cs typeface="Calibri"/>
              </a:rPr>
              <a:t>για </a:t>
            </a:r>
            <a:r>
              <a:rPr sz="1000" spc="70" dirty="0">
                <a:latin typeface="Calibri"/>
                <a:cs typeface="Calibri"/>
              </a:rPr>
              <a:t>τη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μετάδοση </a:t>
            </a:r>
            <a:r>
              <a:rPr sz="1000" spc="75" dirty="0">
                <a:latin typeface="Calibri"/>
                <a:cs typeface="Calibri"/>
              </a:rPr>
              <a:t>δεδομένων </a:t>
            </a:r>
            <a:r>
              <a:rPr sz="1000" spc="80" dirty="0">
                <a:latin typeface="Calibri"/>
                <a:cs typeface="Calibri"/>
              </a:rPr>
              <a:t>μέσω </a:t>
            </a:r>
            <a:r>
              <a:rPr sz="1000" spc="65" dirty="0">
                <a:latin typeface="Calibri"/>
                <a:cs typeface="Calibri"/>
              </a:rPr>
              <a:t>επικοινωνίας </a:t>
            </a:r>
            <a:r>
              <a:rPr sz="1000" spc="80" dirty="0">
                <a:latin typeface="Calibri"/>
                <a:cs typeface="Calibri"/>
              </a:rPr>
              <a:t>ModBus </a:t>
            </a:r>
            <a:r>
              <a:rPr sz="1000" spc="70" dirty="0">
                <a:latin typeface="Calibri"/>
                <a:cs typeface="Calibri"/>
              </a:rPr>
              <a:t>χρησιμοποιώντας </a:t>
            </a:r>
            <a:r>
              <a:rPr sz="1000" spc="65" dirty="0">
                <a:latin typeface="Calibri"/>
                <a:cs typeface="Calibri"/>
              </a:rPr>
              <a:t>το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pyModbusTCP.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6259" y="3029862"/>
            <a:ext cx="4633595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345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6045" algn="l"/>
              </a:tabLst>
            </a:pPr>
            <a:r>
              <a:rPr sz="1000" b="1" spc="65" dirty="0">
                <a:latin typeface="Calibri"/>
                <a:cs typeface="Calibri"/>
              </a:rPr>
              <a:t>Τομέας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διαχείρισης</a:t>
            </a:r>
            <a:endParaRPr sz="100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Συσκευή διαχείρισης δικτύου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για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της κυκλοφορίας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μέσω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Linux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Wazuh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Server: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Λεπτομέρειες θα παρουσιαστούν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σε επόμενο στάδιο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56259" y="4635777"/>
            <a:ext cx="4719955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345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6045" algn="l"/>
              </a:tabLst>
            </a:pPr>
            <a:r>
              <a:rPr sz="1000" b="1" spc="50" dirty="0">
                <a:latin typeface="Calibri"/>
                <a:cs typeface="Calibri"/>
              </a:rPr>
              <a:t>Κακόβουλο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περιεχόμενο</a:t>
            </a:r>
            <a:endParaRPr sz="1000">
              <a:latin typeface="Calibri"/>
              <a:cs typeface="Calibri"/>
            </a:endParaRPr>
          </a:p>
          <a:p>
            <a:pPr marL="396240" marR="5080" lvl="1" indent="-182880" algn="just">
              <a:lnSpc>
                <a:spcPct val="100000"/>
              </a:lnSpc>
              <a:spcBef>
                <a:spcPts val="830"/>
              </a:spcBef>
              <a:buSzPct val="160000"/>
              <a:buFont typeface="Arial"/>
              <a:buChar char="▪"/>
              <a:tabLst>
                <a:tab pos="396240" algn="l"/>
              </a:tabLst>
            </a:pPr>
            <a:r>
              <a:rPr sz="1000" spc="75" dirty="0">
                <a:latin typeface="Calibri"/>
                <a:cs typeface="Calibri"/>
              </a:rPr>
              <a:t>Το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Linux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χρησιμοποιηθεί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65" dirty="0">
                <a:latin typeface="Calibri"/>
                <a:cs typeface="Calibri"/>
              </a:rPr>
              <a:t> την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προσομοίωση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διαφόρων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κακόβουλων </a:t>
            </a:r>
            <a:r>
              <a:rPr sz="1000" spc="70" dirty="0">
                <a:latin typeface="Calibri"/>
                <a:cs typeface="Calibri"/>
              </a:rPr>
              <a:t>δραστηριοτήτων </a:t>
            </a:r>
            <a:r>
              <a:rPr sz="1000" spc="75" dirty="0">
                <a:latin typeface="Calibri"/>
                <a:cs typeface="Calibri"/>
              </a:rPr>
              <a:t>που </a:t>
            </a:r>
            <a:r>
              <a:rPr sz="1000" spc="70" dirty="0">
                <a:latin typeface="Calibri"/>
                <a:cs typeface="Calibri"/>
              </a:rPr>
              <a:t>στοχεύουν συσκευές </a:t>
            </a:r>
            <a:r>
              <a:rPr sz="1000" spc="65" dirty="0">
                <a:latin typeface="Calibri"/>
                <a:cs typeface="Calibri"/>
              </a:rPr>
              <a:t>εντός </a:t>
            </a:r>
            <a:r>
              <a:rPr sz="1000" spc="75" dirty="0">
                <a:latin typeface="Calibri"/>
                <a:cs typeface="Calibri"/>
              </a:rPr>
              <a:t>αυτού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κλειστού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7926"/>
            <a:ext cx="2515870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130" dirty="0"/>
              <a:t> </a:t>
            </a:r>
            <a:r>
              <a:rPr sz="2250" spc="9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35" dirty="0">
                <a:solidFill>
                  <a:srgbClr val="FFB800"/>
                </a:solidFill>
              </a:rPr>
              <a:t>Nmap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4706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73545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000000"/>
                </a:solidFill>
              </a:rPr>
              <a:t>MITM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lang="el-GR" spc="160" dirty="0">
                <a:solidFill>
                  <a:srgbClr val="000000"/>
                </a:solidFill>
              </a:rPr>
              <a:t>(</a:t>
            </a:r>
            <a:r>
              <a:rPr spc="110" dirty="0" err="1">
                <a:solidFill>
                  <a:srgbClr val="000000"/>
                </a:solidFill>
              </a:rPr>
              <a:t>Συνέχει</a:t>
            </a:r>
            <a:r>
              <a:rPr spc="110" dirty="0">
                <a:solidFill>
                  <a:srgbClr val="000000"/>
                </a:solidFill>
              </a:rPr>
              <a:t>α):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Εισβολή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κώδικα</a:t>
            </a:r>
            <a:r>
              <a:rPr spc="150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προγραμματισμού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2951" y="1240207"/>
            <a:ext cx="10615296" cy="5225148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 επιτιθέμενος μπορεί να εισάγει </a:t>
            </a:r>
            <a:r>
              <a:rPr kumimoji="0" lang="el-GR" altLang="el-G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JavaScript</a:t>
            </a: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κώδικα σε ιστοσελίδες που φορτώνει ο </a:t>
            </a:r>
            <a:r>
              <a:rPr kumimoji="0" lang="el-GR" altLang="el-G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browser</a:t>
            </a: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του θύματος.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 κώδικας εκτελείται από τον </a:t>
            </a:r>
            <a:r>
              <a:rPr kumimoji="0" lang="el-GR" altLang="el-G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browser</a:t>
            </a: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και μπορεί να: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Αντικαταστήσει συνδέσμους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Τροποποιήσει εικόνες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Εκτελέσει άλλες επεμβάσεις στην ιστοσελίδα</a:t>
            </a:r>
          </a:p>
          <a:p>
            <a:pPr>
              <a:lnSpc>
                <a:spcPct val="100000"/>
              </a:lnSpc>
            </a:pPr>
            <a:endParaRPr lang="el-GR" sz="1600" dirty="0">
              <a:latin typeface="Calibri"/>
              <a:cs typeface="Calibri"/>
            </a:endParaRPr>
          </a:p>
          <a:p>
            <a:pPr>
              <a:buNone/>
            </a:pPr>
            <a:r>
              <a:rPr lang="el-GR" sz="1600" b="1" dirty="0"/>
              <a:t>Διαδικασία:</a:t>
            </a:r>
          </a:p>
          <a:p>
            <a:pPr>
              <a:buFont typeface="+mj-lt"/>
              <a:buAutoNum type="arabicPeriod"/>
            </a:pPr>
            <a:r>
              <a:rPr lang="el-GR" sz="1600" dirty="0"/>
              <a:t>Δημιουργήστε απλό </a:t>
            </a:r>
            <a:r>
              <a:rPr lang="en-US" sz="1600" dirty="0"/>
              <a:t>JavaScript </a:t>
            </a:r>
            <a:r>
              <a:rPr lang="el-GR" sz="1600" dirty="0"/>
              <a:t>κώδικα, π.χ.:</a:t>
            </a:r>
            <a:br>
              <a:rPr lang="el-GR" sz="1600" dirty="0"/>
            </a:br>
            <a:r>
              <a:rPr lang="en-US" sz="1600" b="1" dirty="0" err="1"/>
              <a:t>javascript</a:t>
            </a:r>
            <a:r>
              <a:rPr lang="en-US" sz="1600" b="1" dirty="0"/>
              <a:t>: alert('Hello World');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l-GR" sz="1600" dirty="0"/>
              <a:t>Αποθηκεύστε τον ως αρχείο με όνομα:</a:t>
            </a:r>
            <a:br>
              <a:rPr lang="el-GR" sz="1600" dirty="0"/>
            </a:br>
            <a:r>
              <a:rPr lang="en-US" sz="1600" b="1" dirty="0"/>
              <a:t>InjectExample.js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l-GR" sz="1600" dirty="0"/>
              <a:t>Χρησιμοποιήστε το </a:t>
            </a:r>
            <a:r>
              <a:rPr lang="en-US" sz="1600" dirty="0"/>
              <a:t>caplet </a:t>
            </a:r>
            <a:r>
              <a:rPr lang="en-US" sz="1600" b="1" dirty="0" err="1"/>
              <a:t>hsthijack</a:t>
            </a:r>
            <a:r>
              <a:rPr lang="en-US" sz="1600" dirty="0"/>
              <a:t> </a:t>
            </a:r>
            <a:r>
              <a:rPr lang="el-GR" sz="1600" dirty="0"/>
              <a:t>του </a:t>
            </a:r>
            <a:r>
              <a:rPr lang="en-US" sz="1600" dirty="0" err="1"/>
              <a:t>Bettercap</a:t>
            </a:r>
            <a:r>
              <a:rPr lang="en-US" sz="1600" dirty="0"/>
              <a:t>.</a:t>
            </a:r>
          </a:p>
          <a:p>
            <a:pPr>
              <a:buFont typeface="+mj-lt"/>
              <a:buAutoNum type="arabicPeriod"/>
            </a:pPr>
            <a:r>
              <a:rPr lang="el-GR" sz="1600" dirty="0"/>
              <a:t>Εντοπίστε το αρχείο ρυθμίσεων:</a:t>
            </a:r>
            <a:br>
              <a:rPr lang="el-GR" sz="1600" dirty="0"/>
            </a:br>
            <a:r>
              <a:rPr lang="el-GR" sz="1600" b="1" dirty="0"/>
              <a:t>/</a:t>
            </a:r>
            <a:r>
              <a:rPr lang="en-US" sz="1600" b="1" dirty="0" err="1"/>
              <a:t>usr</a:t>
            </a:r>
            <a:r>
              <a:rPr lang="en-US" sz="1600" b="1" dirty="0"/>
              <a:t>/share/</a:t>
            </a:r>
            <a:r>
              <a:rPr lang="en-US" sz="1600" b="1" dirty="0" err="1"/>
              <a:t>bettercap</a:t>
            </a:r>
            <a:r>
              <a:rPr lang="en-US" sz="1600" b="1" dirty="0"/>
              <a:t>/caplets/</a:t>
            </a:r>
            <a:r>
              <a:rPr lang="en-US" sz="1600" b="1" dirty="0" err="1"/>
              <a:t>hstshijack.caplet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l-GR" sz="1600" dirty="0"/>
              <a:t>Ενημερώστε το πεδίο </a:t>
            </a:r>
            <a:r>
              <a:rPr lang="en-US" sz="1600" dirty="0"/>
              <a:t>payloads </a:t>
            </a:r>
            <a:r>
              <a:rPr lang="el-GR" sz="1600" dirty="0"/>
              <a:t>με τη διαδρομή του </a:t>
            </a:r>
            <a:r>
              <a:rPr lang="en-US" sz="1600" dirty="0"/>
              <a:t>JavaScript </a:t>
            </a:r>
            <a:r>
              <a:rPr lang="el-GR" sz="1600" dirty="0"/>
              <a:t>αρχείου σας:</a:t>
            </a:r>
            <a:br>
              <a:rPr lang="el-GR" sz="1600" dirty="0"/>
            </a:br>
            <a:r>
              <a:rPr lang="el-GR" sz="1600" b="1" dirty="0"/>
              <a:t>*/</a:t>
            </a:r>
            <a:r>
              <a:rPr lang="en-US" sz="1600" b="1" dirty="0" err="1"/>
              <a:t>usr</a:t>
            </a:r>
            <a:r>
              <a:rPr lang="en-US" sz="1600" b="1" dirty="0"/>
              <a:t>/share/</a:t>
            </a:r>
            <a:r>
              <a:rPr lang="en-US" sz="1600" b="1" dirty="0" err="1"/>
              <a:t>bettercap</a:t>
            </a:r>
            <a:r>
              <a:rPr lang="en-US" sz="1600" b="1" dirty="0"/>
              <a:t>/caplets/</a:t>
            </a:r>
            <a:r>
              <a:rPr lang="en-US" sz="1600" b="1" dirty="0" err="1"/>
              <a:t>hstshijack</a:t>
            </a:r>
            <a:r>
              <a:rPr lang="en-US" sz="1600" b="1" dirty="0"/>
              <a:t>/payloads/InjectExample.js</a:t>
            </a:r>
            <a:endParaRPr lang="en-US" sz="1600" dirty="0"/>
          </a:p>
          <a:p>
            <a:pPr>
              <a:lnSpc>
                <a:spcPct val="100000"/>
              </a:lnSpc>
            </a:pP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lang="el-GR" sz="1600" b="1" dirty="0"/>
              <a:t>Αποτέλεσμα:</a:t>
            </a:r>
            <a:br>
              <a:rPr lang="el-GR" sz="1600" dirty="0"/>
            </a:br>
            <a:r>
              <a:rPr lang="el-GR" sz="1600" dirty="0"/>
              <a:t>Ο </a:t>
            </a:r>
            <a:r>
              <a:rPr lang="el-GR" sz="1600" dirty="0" err="1"/>
              <a:t>JavaScript</a:t>
            </a:r>
            <a:r>
              <a:rPr lang="el-GR" sz="1600" dirty="0"/>
              <a:t> κώδικας που βρίσκεται στο </a:t>
            </a:r>
            <a:r>
              <a:rPr lang="el-GR" sz="1600" dirty="0" err="1"/>
              <a:t>Kali</a:t>
            </a:r>
            <a:r>
              <a:rPr lang="el-GR" sz="1600" dirty="0"/>
              <a:t> του επιτιθέμενου θα εκτελείται κάθε φορά που το θύμα επισκέπτεται οποιαδήποτε ιστοσελίδα.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0" y="0"/>
            <a:ext cx="6945630" cy="6878955"/>
            <a:chOff x="5143500" y="0"/>
            <a:chExt cx="694563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0" y="1544320"/>
              <a:ext cx="6945630" cy="48958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9079" y="1739899"/>
              <a:ext cx="6367780" cy="4318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372350" y="4380229"/>
              <a:ext cx="1419860" cy="205740"/>
            </a:xfrm>
            <a:custGeom>
              <a:avLst/>
              <a:gdLst/>
              <a:ahLst/>
              <a:cxnLst/>
              <a:rect l="l" t="t" r="r" b="b"/>
              <a:pathLst>
                <a:path w="1419859" h="205739">
                  <a:moveTo>
                    <a:pt x="0" y="205740"/>
                  </a:moveTo>
                  <a:lnTo>
                    <a:pt x="1419859" y="205740"/>
                  </a:lnTo>
                  <a:lnTo>
                    <a:pt x="1419859" y="0"/>
                  </a:lnTo>
                  <a:lnTo>
                    <a:pt x="0" y="0"/>
                  </a:lnTo>
                  <a:lnTo>
                    <a:pt x="0" y="20574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72783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000000"/>
                </a:solidFill>
              </a:rPr>
              <a:t>MITM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lang="el-GR" spc="155" dirty="0">
                <a:solidFill>
                  <a:srgbClr val="000000"/>
                </a:solidFill>
              </a:rPr>
              <a:t>(</a:t>
            </a:r>
            <a:r>
              <a:rPr spc="114" dirty="0" err="1">
                <a:solidFill>
                  <a:srgbClr val="000000"/>
                </a:solidFill>
              </a:rPr>
              <a:t>Συνέχει</a:t>
            </a:r>
            <a:r>
              <a:rPr spc="114" dirty="0">
                <a:solidFill>
                  <a:srgbClr val="000000"/>
                </a:solidFill>
              </a:rPr>
              <a:t>α):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Εισβολή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κώδικα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προγραμματισμού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74725" y="1237615"/>
            <a:ext cx="62566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 indent="-3505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362585" algn="l"/>
                <a:tab pos="363220" algn="l"/>
              </a:tabLst>
            </a:pP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συνέχεια,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εκτελέστε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caplet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σας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ή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τις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εντολές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επίθεσης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παραποίησης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bettercap)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4725" y="2228215"/>
            <a:ext cx="2943225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Εκτελέστε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caplet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hsthijack,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ακόλουθη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εντολή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5864" y="3585209"/>
            <a:ext cx="13938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hstshijack/hstshijack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20450" y="5787390"/>
            <a:ext cx="42545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690359" y="0"/>
            <a:ext cx="5380990" cy="6878955"/>
            <a:chOff x="6690359" y="0"/>
            <a:chExt cx="5380990" cy="6878955"/>
          </a:xfrm>
        </p:grpSpPr>
        <p:sp>
          <p:nvSpPr>
            <p:cNvPr id="4" name="object 4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0359" y="1127759"/>
              <a:ext cx="5380990" cy="57302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85939" y="1323339"/>
              <a:ext cx="4803140" cy="52324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304772" y="1219977"/>
            <a:ext cx="6283325" cy="4873625"/>
            <a:chOff x="304772" y="1219977"/>
            <a:chExt cx="6283325" cy="487362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772" y="1219977"/>
              <a:ext cx="6282744" cy="48733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659" y="1370012"/>
              <a:ext cx="5796280" cy="43865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470150" y="2887662"/>
              <a:ext cx="2420620" cy="205740"/>
            </a:xfrm>
            <a:custGeom>
              <a:avLst/>
              <a:gdLst/>
              <a:ahLst/>
              <a:cxnLst/>
              <a:rect l="l" t="t" r="r" b="b"/>
              <a:pathLst>
                <a:path w="2420620" h="205739">
                  <a:moveTo>
                    <a:pt x="0" y="205739"/>
                  </a:moveTo>
                  <a:lnTo>
                    <a:pt x="2420620" y="205739"/>
                  </a:lnTo>
                  <a:lnTo>
                    <a:pt x="2420620" y="0"/>
                  </a:lnTo>
                  <a:lnTo>
                    <a:pt x="0" y="0"/>
                  </a:lnTo>
                  <a:lnTo>
                    <a:pt x="0" y="20573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8211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000000"/>
                </a:solidFill>
              </a:rPr>
              <a:t>MITM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lang="el-GR" spc="155" dirty="0">
                <a:solidFill>
                  <a:srgbClr val="000000"/>
                </a:solidFill>
              </a:rPr>
              <a:t>(</a:t>
            </a:r>
            <a:r>
              <a:rPr spc="114" dirty="0" err="1">
                <a:solidFill>
                  <a:srgbClr val="000000"/>
                </a:solidFill>
              </a:rPr>
              <a:t>Συνέχει</a:t>
            </a:r>
            <a:r>
              <a:rPr spc="114" dirty="0">
                <a:solidFill>
                  <a:srgbClr val="000000"/>
                </a:solidFill>
              </a:rPr>
              <a:t>α):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Εισβολή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κώδικα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προγραμματισμού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341245" y="2954337"/>
            <a:ext cx="30562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Hstshijack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caplate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φορτώθηκε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επιτυχία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8794" y="5302884"/>
            <a:ext cx="344360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3045" algn="l"/>
              </a:tabLst>
            </a:pPr>
            <a:r>
              <a:rPr sz="1100" b="1" spc="95" dirty="0">
                <a:latin typeface="Calibri"/>
                <a:cs typeface="Calibri"/>
              </a:rPr>
              <a:t>Πώς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μπορούμε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	</a:t>
            </a:r>
            <a:r>
              <a:rPr sz="1100" b="1" spc="80" dirty="0">
                <a:latin typeface="Calibri"/>
                <a:cs typeface="Calibri"/>
              </a:rPr>
              <a:t>ποποιήσουμε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κώδικα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πρ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97706" y="5302884"/>
            <a:ext cx="11830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ραμματισμού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ώσ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06216" y="5469890"/>
            <a:ext cx="14554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νο </a:t>
            </a:r>
            <a:r>
              <a:rPr sz="1100" b="1" spc="37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ταν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ο </a:t>
            </a:r>
            <a:r>
              <a:rPr sz="1100" b="1" spc="254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ρή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της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επ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63955" y="5469890"/>
            <a:ext cx="2054860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διασφαλίσ</a:t>
            </a:r>
            <a:r>
              <a:rPr sz="1100" b="1" spc="39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υμε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ότι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εκτελείται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ιστοσελίδα;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7926"/>
            <a:ext cx="2515870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130" dirty="0"/>
              <a:t> </a:t>
            </a:r>
            <a:r>
              <a:rPr sz="2250" spc="9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35" dirty="0">
                <a:solidFill>
                  <a:srgbClr val="FFB800"/>
                </a:solidFill>
              </a:rPr>
              <a:t>Nmap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4706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7258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>
                <a:solidFill>
                  <a:srgbClr val="000000"/>
                </a:solidFill>
              </a:rPr>
              <a:t>N</a:t>
            </a:r>
            <a:r>
              <a:rPr spc="190" dirty="0">
                <a:solidFill>
                  <a:srgbClr val="000000"/>
                </a:solidFill>
              </a:rPr>
              <a:t>m</a:t>
            </a:r>
            <a:r>
              <a:rPr spc="130" dirty="0">
                <a:solidFill>
                  <a:srgbClr val="000000"/>
                </a:solidFill>
              </a:rPr>
              <a:t>a</a:t>
            </a:r>
            <a:r>
              <a:rPr spc="1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4394" y="1378584"/>
            <a:ext cx="10622915" cy="222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0534" indent="-45720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100" spc="90" dirty="0">
                <a:latin typeface="Calibri"/>
                <a:cs typeface="Calibri"/>
              </a:rPr>
              <a:t>Είναι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εργαλείο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δικτύου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χρησιμοποιείται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σάρωση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δικτύου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εντοπισμό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συσκευών.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470534" indent="-457200">
              <a:lnSpc>
                <a:spcPct val="100000"/>
              </a:lnSpc>
              <a:buSzPct val="163636"/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100" spc="110" dirty="0">
                <a:latin typeface="Calibri"/>
                <a:cs typeface="Calibri"/>
              </a:rPr>
              <a:t>Μπορεί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επίσης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σκοπούς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διαχείρισης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δικτύου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δοκιμών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ασφαλείας.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300">
              <a:latin typeface="Calibri"/>
              <a:cs typeface="Calibri"/>
            </a:endParaRPr>
          </a:p>
          <a:p>
            <a:pPr marL="470534" indent="-457200">
              <a:lnSpc>
                <a:spcPct val="100000"/>
              </a:lnSpc>
              <a:buSzPct val="163636"/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100" spc="8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εργαλείο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ικανό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εκμεταλλεύεται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ευπάθειες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δικτύου</a:t>
            </a:r>
            <a:r>
              <a:rPr sz="1100" b="1" spc="65" dirty="0">
                <a:latin typeface="Calibri"/>
                <a:cs typeface="Calibri"/>
              </a:rPr>
              <a:t>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εντοπίζει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προσδιορίζει</a:t>
            </a:r>
            <a:endParaRPr sz="1100">
              <a:latin typeface="Calibri"/>
              <a:cs typeface="Calibri"/>
            </a:endParaRPr>
          </a:p>
          <a:p>
            <a:pPr marL="470534">
              <a:lnSpc>
                <a:spcPct val="100000"/>
              </a:lnSpc>
              <a:spcBef>
                <a:spcPts val="860"/>
              </a:spcBef>
            </a:pPr>
            <a:r>
              <a:rPr sz="1100" spc="95" dirty="0">
                <a:latin typeface="Calibri"/>
                <a:cs typeface="Calibri"/>
              </a:rPr>
              <a:t>διαθέσιμες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υπηρεσίες.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00">
              <a:latin typeface="Calibri"/>
              <a:cs typeface="Calibri"/>
            </a:endParaRPr>
          </a:p>
          <a:p>
            <a:pPr marL="470534" marR="5080" indent="-457834">
              <a:lnSpc>
                <a:spcPct val="100000"/>
              </a:lnSpc>
              <a:buSzPct val="163636"/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100" spc="70" dirty="0">
                <a:latin typeface="Calibri"/>
                <a:cs typeface="Calibri"/>
              </a:rPr>
              <a:t>Επιπλέον,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μπορεί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αποδώσει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σάρωση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Ευπάθειας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OS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</a:t>
            </a:r>
            <a:r>
              <a:rPr sz="1100" spc="70" dirty="0">
                <a:latin typeface="Calibri"/>
                <a:cs typeface="Calibri"/>
              </a:rPr>
              <a:t>Operating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System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-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λειτουργικό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σύστημα</a:t>
            </a:r>
            <a:r>
              <a:rPr sz="1100" b="1" spc="75" dirty="0">
                <a:latin typeface="Calibri"/>
                <a:cs typeface="Calibri"/>
              </a:rPr>
              <a:t>),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δημιουργώντας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αναφορές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αποτελέσματα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σάρωσης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βελτίωση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ασφάλειας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δικτύου.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98542" y="589311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5307330" cy="6878955"/>
            <a:chOff x="6884987" y="0"/>
            <a:chExt cx="530733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2179" y="378460"/>
              <a:ext cx="4909820" cy="60464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7759" y="574039"/>
              <a:ext cx="4480559" cy="546862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028314" y="827404"/>
            <a:ext cx="14547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Σ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άρ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ω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σ</a:t>
            </a:r>
            <a:r>
              <a:rPr sz="1100" dirty="0">
                <a:solidFill>
                  <a:srgbClr val="C42DDF"/>
                </a:solidFill>
                <a:latin typeface="Calibri"/>
                <a:cs typeface="Calibri"/>
              </a:rPr>
              <a:t>η</a:t>
            </a:r>
            <a:r>
              <a:rPr sz="1100" spc="-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γι</a:t>
            </a:r>
            <a:r>
              <a:rPr sz="1100" dirty="0">
                <a:solidFill>
                  <a:srgbClr val="C42DDF"/>
                </a:solidFill>
                <a:latin typeface="Calibri"/>
                <a:cs typeface="Calibri"/>
              </a:rPr>
              <a:t>α</a:t>
            </a:r>
            <a:r>
              <a:rPr sz="1100" spc="-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α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νοιχ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τ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έ</a:t>
            </a:r>
            <a:r>
              <a:rPr sz="1100" dirty="0">
                <a:solidFill>
                  <a:srgbClr val="C42DDF"/>
                </a:solidFill>
                <a:latin typeface="Calibri"/>
                <a:cs typeface="Calibri"/>
              </a:rPr>
              <a:t>ς</a:t>
            </a:r>
            <a:r>
              <a:rPr sz="1100" spc="-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θύρε</a:t>
            </a:r>
            <a:r>
              <a:rPr sz="1100" dirty="0">
                <a:solidFill>
                  <a:srgbClr val="C42DDF"/>
                </a:solidFill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030" y="1499552"/>
            <a:ext cx="421640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5030" y="2583179"/>
            <a:ext cx="39941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Σαρώνει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πιο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συνηθισμένες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θύρες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διακομιστή-στόχο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34577" y="3298825"/>
            <a:ext cx="673354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5030" y="4068762"/>
            <a:ext cx="22847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35" dirty="0">
                <a:latin typeface="Calibri"/>
                <a:cs typeface="Calibri"/>
              </a:rPr>
              <a:t>Μπορείτε</a:t>
            </a:r>
            <a:r>
              <a:rPr sz="1100" spc="345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προσθέσετε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σάρωση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26004" y="4788217"/>
            <a:ext cx="68891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-F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99580" y="0"/>
            <a:ext cx="5392420" cy="6878955"/>
            <a:chOff x="6799580" y="0"/>
            <a:chExt cx="539242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99580" y="269240"/>
              <a:ext cx="5392420" cy="59093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0" y="464820"/>
              <a:ext cx="5029200" cy="533145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12610" y="811530"/>
              <a:ext cx="4483100" cy="5085080"/>
            </a:xfrm>
            <a:custGeom>
              <a:avLst/>
              <a:gdLst/>
              <a:ahLst/>
              <a:cxnLst/>
              <a:rect l="l" t="t" r="r" b="b"/>
              <a:pathLst>
                <a:path w="4483100" h="5085080">
                  <a:moveTo>
                    <a:pt x="7620" y="3891280"/>
                  </a:moveTo>
                  <a:lnTo>
                    <a:pt x="4483100" y="3891280"/>
                  </a:lnTo>
                  <a:lnTo>
                    <a:pt x="4483100" y="0"/>
                  </a:lnTo>
                  <a:lnTo>
                    <a:pt x="7620" y="0"/>
                  </a:lnTo>
                  <a:lnTo>
                    <a:pt x="7620" y="3891280"/>
                  </a:lnTo>
                </a:path>
                <a:path w="4483100" h="5085080">
                  <a:moveTo>
                    <a:pt x="0" y="5085080"/>
                  </a:moveTo>
                  <a:lnTo>
                    <a:pt x="4475480" y="5085080"/>
                  </a:lnTo>
                  <a:lnTo>
                    <a:pt x="4475480" y="3934460"/>
                  </a:lnTo>
                  <a:lnTo>
                    <a:pt x="0" y="3934460"/>
                  </a:lnTo>
                  <a:lnTo>
                    <a:pt x="0" y="508508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28314" y="827404"/>
            <a:ext cx="23831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5" dirty="0">
                <a:solidFill>
                  <a:srgbClr val="C42DDF"/>
                </a:solidFill>
                <a:latin typeface="Calibri"/>
                <a:cs typeface="Calibri"/>
              </a:rPr>
              <a:t>Σάρωση</a:t>
            </a:r>
            <a:r>
              <a:rPr sz="1100" spc="1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πολλαπλών</a:t>
            </a:r>
            <a:r>
              <a:rPr sz="1100" spc="1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κεντρικών</a:t>
            </a:r>
            <a:r>
              <a:rPr sz="1100" spc="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υπολογιστών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5030" y="1499552"/>
            <a:ext cx="4209415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5030" y="2679700"/>
            <a:ext cx="4812030" cy="46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Σαρώστε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περισσότερους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έναν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κεντρικούς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υπολογιστές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ταυτόχρονα.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συσκευές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διακομιστές/Εξυπηρετητής</a:t>
            </a:r>
            <a:r>
              <a:rPr sz="1100" spc="7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0962" y="3570604"/>
            <a:ext cx="56292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82152" y="3578701"/>
            <a:ext cx="26720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l-GR" sz="1100" b="1" spc="45" dirty="0">
                <a:solidFill>
                  <a:srgbClr val="CF2D1C"/>
                </a:solidFill>
                <a:latin typeface="Calibri"/>
                <a:cs typeface="Calibri"/>
              </a:rPr>
              <a:t>19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2.168.122.230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192.168.122.109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5985" y="4054475"/>
            <a:ext cx="13169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Πρόσθετες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εντολές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8952" y="4904104"/>
            <a:ext cx="60217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(192.168.122.*)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650" spc="127" baseline="10101" dirty="0">
                <a:latin typeface="Calibri"/>
                <a:cs typeface="Calibri"/>
              </a:rPr>
              <a:t>Σάρωση</a:t>
            </a:r>
            <a:r>
              <a:rPr sz="1650" spc="75" baseline="10101" dirty="0">
                <a:latin typeface="Calibri"/>
                <a:cs typeface="Calibri"/>
              </a:rPr>
              <a:t> </a:t>
            </a:r>
            <a:r>
              <a:rPr sz="1650" spc="120" baseline="10101" dirty="0">
                <a:latin typeface="Calibri"/>
                <a:cs typeface="Calibri"/>
              </a:rPr>
              <a:t>ολόκληρου</a:t>
            </a:r>
            <a:r>
              <a:rPr sz="1650" spc="82" baseline="10101" dirty="0">
                <a:latin typeface="Calibri"/>
                <a:cs typeface="Calibri"/>
              </a:rPr>
              <a:t> </a:t>
            </a:r>
            <a:r>
              <a:rPr sz="1650" spc="112" baseline="10101" dirty="0">
                <a:latin typeface="Calibri"/>
                <a:cs typeface="Calibri"/>
              </a:rPr>
              <a:t>του</a:t>
            </a:r>
            <a:r>
              <a:rPr sz="1650" spc="75" baseline="10101" dirty="0">
                <a:latin typeface="Calibri"/>
                <a:cs typeface="Calibri"/>
              </a:rPr>
              <a:t> </a:t>
            </a:r>
            <a:r>
              <a:rPr sz="1650" spc="97" baseline="10101" dirty="0">
                <a:latin typeface="Calibri"/>
                <a:cs typeface="Calibri"/>
              </a:rPr>
              <a:t>υποδικτύου</a:t>
            </a:r>
            <a:endParaRPr sz="1650" baseline="10101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8480" y="5340984"/>
            <a:ext cx="63754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192.168.122.</a:t>
            </a:r>
            <a:r>
              <a:rPr lang="el-GR" sz="1100" b="1" spc="45" dirty="0">
                <a:solidFill>
                  <a:srgbClr val="CF2D1C"/>
                </a:solidFill>
                <a:latin typeface="Calibri"/>
                <a:cs typeface="Calibri"/>
              </a:rPr>
              <a:t>103 - 109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72400" y="5315584"/>
            <a:ext cx="13131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45185" algn="l"/>
              </a:tabLst>
            </a:pPr>
            <a:r>
              <a:rPr sz="1100" spc="114" dirty="0">
                <a:latin typeface="Calibri"/>
                <a:cs typeface="Calibri"/>
              </a:rPr>
              <a:t>Σάρωση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γι	</a:t>
            </a:r>
            <a:r>
              <a:rPr sz="1100" spc="90" dirty="0">
                <a:latin typeface="Calibri"/>
                <a:cs typeface="Calibri"/>
              </a:rPr>
              <a:t>περι</a:t>
            </a:r>
            <a:r>
              <a:rPr sz="1100" spc="3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χ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20859" y="2498090"/>
            <a:ext cx="46228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50" spc="5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750" spc="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750" spc="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750" spc="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750" spc="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750" spc="2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75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750" spc="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75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750" spc="2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59122" y="4734877"/>
            <a:ext cx="42672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50" spc="45" dirty="0">
                <a:solidFill>
                  <a:srgbClr val="FF0000"/>
                </a:solidFill>
                <a:latin typeface="Calibri"/>
                <a:cs typeface="Calibri"/>
              </a:rPr>
              <a:t>Ε</a:t>
            </a:r>
            <a:r>
              <a:rPr sz="750" spc="25" dirty="0">
                <a:solidFill>
                  <a:srgbClr val="FF0000"/>
                </a:solidFill>
                <a:latin typeface="Calibri"/>
                <a:cs typeface="Calibri"/>
              </a:rPr>
              <a:t>ξ</a:t>
            </a:r>
            <a:r>
              <a:rPr sz="750" spc="50" dirty="0">
                <a:solidFill>
                  <a:srgbClr val="FF0000"/>
                </a:solidFill>
                <a:latin typeface="Calibri"/>
                <a:cs typeface="Calibri"/>
              </a:rPr>
              <a:t>υπη</a:t>
            </a:r>
            <a:r>
              <a:rPr sz="750" spc="40" dirty="0">
                <a:solidFill>
                  <a:srgbClr val="FF0000"/>
                </a:solidFill>
                <a:latin typeface="Calibri"/>
                <a:cs typeface="Calibri"/>
              </a:rPr>
              <a:t>ρετ</a:t>
            </a:r>
            <a:endParaRPr sz="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9862" y="0"/>
            <a:ext cx="12030075" cy="6878955"/>
            <a:chOff x="169862" y="0"/>
            <a:chExt cx="12030075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9860" y="4338320"/>
              <a:ext cx="6348730" cy="19850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85439" y="4533899"/>
              <a:ext cx="5770879" cy="1407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8240" y="1864359"/>
              <a:ext cx="5953760" cy="234823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33820" y="2059940"/>
              <a:ext cx="5580380" cy="177038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737340" y="1757680"/>
              <a:ext cx="454659" cy="447040"/>
            </a:xfrm>
            <a:custGeom>
              <a:avLst/>
              <a:gdLst/>
              <a:ahLst/>
              <a:cxnLst/>
              <a:rect l="l" t="t" r="r" b="b"/>
              <a:pathLst>
                <a:path w="454659" h="447039">
                  <a:moveTo>
                    <a:pt x="227329" y="0"/>
                  </a:moveTo>
                  <a:lnTo>
                    <a:pt x="181609" y="4445"/>
                  </a:lnTo>
                  <a:lnTo>
                    <a:pt x="138747" y="17462"/>
                  </a:lnTo>
                  <a:lnTo>
                    <a:pt x="100329" y="38100"/>
                  </a:lnTo>
                  <a:lnTo>
                    <a:pt x="66675" y="65405"/>
                  </a:lnTo>
                  <a:lnTo>
                    <a:pt x="38734" y="98425"/>
                  </a:lnTo>
                  <a:lnTo>
                    <a:pt x="17779" y="136525"/>
                  </a:lnTo>
                  <a:lnTo>
                    <a:pt x="4762" y="178435"/>
                  </a:lnTo>
                  <a:lnTo>
                    <a:pt x="0" y="223520"/>
                  </a:lnTo>
                  <a:lnTo>
                    <a:pt x="4762" y="268605"/>
                  </a:lnTo>
                  <a:lnTo>
                    <a:pt x="17779" y="310515"/>
                  </a:lnTo>
                  <a:lnTo>
                    <a:pt x="38734" y="348615"/>
                  </a:lnTo>
                  <a:lnTo>
                    <a:pt x="66675" y="381635"/>
                  </a:lnTo>
                  <a:lnTo>
                    <a:pt x="100329" y="408940"/>
                  </a:lnTo>
                  <a:lnTo>
                    <a:pt x="138747" y="429577"/>
                  </a:lnTo>
                  <a:lnTo>
                    <a:pt x="181609" y="442595"/>
                  </a:lnTo>
                  <a:lnTo>
                    <a:pt x="227329" y="447040"/>
                  </a:lnTo>
                  <a:lnTo>
                    <a:pt x="273050" y="442595"/>
                  </a:lnTo>
                  <a:lnTo>
                    <a:pt x="315912" y="429577"/>
                  </a:lnTo>
                  <a:lnTo>
                    <a:pt x="354329" y="408940"/>
                  </a:lnTo>
                  <a:lnTo>
                    <a:pt x="387984" y="381635"/>
                  </a:lnTo>
                  <a:lnTo>
                    <a:pt x="415925" y="348615"/>
                  </a:lnTo>
                  <a:lnTo>
                    <a:pt x="436879" y="310515"/>
                  </a:lnTo>
                  <a:lnTo>
                    <a:pt x="449897" y="268605"/>
                  </a:lnTo>
                  <a:lnTo>
                    <a:pt x="454659" y="223520"/>
                  </a:lnTo>
                  <a:lnTo>
                    <a:pt x="449897" y="178435"/>
                  </a:lnTo>
                  <a:lnTo>
                    <a:pt x="436879" y="136525"/>
                  </a:lnTo>
                  <a:lnTo>
                    <a:pt x="415925" y="98425"/>
                  </a:lnTo>
                  <a:lnTo>
                    <a:pt x="387984" y="65405"/>
                  </a:lnTo>
                  <a:lnTo>
                    <a:pt x="354329" y="38100"/>
                  </a:lnTo>
                  <a:lnTo>
                    <a:pt x="315912" y="17462"/>
                  </a:lnTo>
                  <a:lnTo>
                    <a:pt x="273050" y="4445"/>
                  </a:lnTo>
                  <a:lnTo>
                    <a:pt x="22732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737340" y="1757680"/>
              <a:ext cx="454659" cy="447040"/>
            </a:xfrm>
            <a:custGeom>
              <a:avLst/>
              <a:gdLst/>
              <a:ahLst/>
              <a:cxnLst/>
              <a:rect l="l" t="t" r="r" b="b"/>
              <a:pathLst>
                <a:path w="454659" h="447039">
                  <a:moveTo>
                    <a:pt x="0" y="223520"/>
                  </a:moveTo>
                  <a:lnTo>
                    <a:pt x="4762" y="178435"/>
                  </a:lnTo>
                  <a:lnTo>
                    <a:pt x="17779" y="136525"/>
                  </a:lnTo>
                  <a:lnTo>
                    <a:pt x="38734" y="98425"/>
                  </a:lnTo>
                  <a:lnTo>
                    <a:pt x="66675" y="65405"/>
                  </a:lnTo>
                  <a:lnTo>
                    <a:pt x="100329" y="38100"/>
                  </a:lnTo>
                  <a:lnTo>
                    <a:pt x="138747" y="17462"/>
                  </a:lnTo>
                  <a:lnTo>
                    <a:pt x="181609" y="4445"/>
                  </a:lnTo>
                  <a:lnTo>
                    <a:pt x="227329" y="0"/>
                  </a:lnTo>
                  <a:lnTo>
                    <a:pt x="273050" y="4445"/>
                  </a:lnTo>
                  <a:lnTo>
                    <a:pt x="315912" y="17462"/>
                  </a:lnTo>
                  <a:lnTo>
                    <a:pt x="354329" y="38100"/>
                  </a:lnTo>
                  <a:lnTo>
                    <a:pt x="387984" y="65405"/>
                  </a:lnTo>
                  <a:lnTo>
                    <a:pt x="415925" y="98425"/>
                  </a:lnTo>
                  <a:lnTo>
                    <a:pt x="436879" y="136525"/>
                  </a:lnTo>
                  <a:lnTo>
                    <a:pt x="449897" y="178435"/>
                  </a:lnTo>
                  <a:lnTo>
                    <a:pt x="454659" y="223520"/>
                  </a:lnTo>
                  <a:lnTo>
                    <a:pt x="449897" y="268605"/>
                  </a:lnTo>
                  <a:lnTo>
                    <a:pt x="436879" y="310515"/>
                  </a:lnTo>
                  <a:lnTo>
                    <a:pt x="415925" y="348615"/>
                  </a:lnTo>
                  <a:lnTo>
                    <a:pt x="387984" y="381635"/>
                  </a:lnTo>
                  <a:lnTo>
                    <a:pt x="354329" y="408940"/>
                  </a:lnTo>
                  <a:lnTo>
                    <a:pt x="315912" y="429577"/>
                  </a:lnTo>
                  <a:lnTo>
                    <a:pt x="273050" y="442595"/>
                  </a:lnTo>
                  <a:lnTo>
                    <a:pt x="227329" y="447040"/>
                  </a:lnTo>
                  <a:lnTo>
                    <a:pt x="181609" y="442595"/>
                  </a:lnTo>
                  <a:lnTo>
                    <a:pt x="138747" y="429577"/>
                  </a:lnTo>
                  <a:lnTo>
                    <a:pt x="100329" y="408940"/>
                  </a:lnTo>
                  <a:lnTo>
                    <a:pt x="66675" y="381635"/>
                  </a:lnTo>
                  <a:lnTo>
                    <a:pt x="38734" y="348615"/>
                  </a:lnTo>
                  <a:lnTo>
                    <a:pt x="17779" y="310515"/>
                  </a:lnTo>
                  <a:lnTo>
                    <a:pt x="4762" y="268605"/>
                  </a:lnTo>
                  <a:lnTo>
                    <a:pt x="0" y="223520"/>
                  </a:lnTo>
                </a:path>
              </a:pathLst>
            </a:custGeom>
            <a:ln w="15875">
              <a:solidFill>
                <a:srgbClr val="DF2D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13419" y="4295140"/>
              <a:ext cx="457200" cy="444500"/>
            </a:xfrm>
            <a:custGeom>
              <a:avLst/>
              <a:gdLst/>
              <a:ahLst/>
              <a:cxnLst/>
              <a:rect l="l" t="t" r="r" b="b"/>
              <a:pathLst>
                <a:path w="457200" h="444500">
                  <a:moveTo>
                    <a:pt x="228600" y="0"/>
                  </a:moveTo>
                  <a:lnTo>
                    <a:pt x="182562" y="4445"/>
                  </a:lnTo>
                  <a:lnTo>
                    <a:pt x="139700" y="17462"/>
                  </a:lnTo>
                  <a:lnTo>
                    <a:pt x="100647" y="37782"/>
                  </a:lnTo>
                  <a:lnTo>
                    <a:pt x="66992" y="65087"/>
                  </a:lnTo>
                  <a:lnTo>
                    <a:pt x="39052" y="98107"/>
                  </a:lnTo>
                  <a:lnTo>
                    <a:pt x="18097" y="135572"/>
                  </a:lnTo>
                  <a:lnTo>
                    <a:pt x="4762" y="177482"/>
                  </a:lnTo>
                  <a:lnTo>
                    <a:pt x="0" y="222250"/>
                  </a:lnTo>
                  <a:lnTo>
                    <a:pt x="4762" y="267017"/>
                  </a:lnTo>
                  <a:lnTo>
                    <a:pt x="18097" y="308610"/>
                  </a:lnTo>
                  <a:lnTo>
                    <a:pt x="39052" y="346392"/>
                  </a:lnTo>
                  <a:lnTo>
                    <a:pt x="66992" y="379412"/>
                  </a:lnTo>
                  <a:lnTo>
                    <a:pt x="100647" y="406400"/>
                  </a:lnTo>
                  <a:lnTo>
                    <a:pt x="139700" y="427037"/>
                  </a:lnTo>
                  <a:lnTo>
                    <a:pt x="182562" y="440055"/>
                  </a:lnTo>
                  <a:lnTo>
                    <a:pt x="228600" y="444500"/>
                  </a:lnTo>
                  <a:lnTo>
                    <a:pt x="274637" y="440055"/>
                  </a:lnTo>
                  <a:lnTo>
                    <a:pt x="317500" y="427037"/>
                  </a:lnTo>
                  <a:lnTo>
                    <a:pt x="356552" y="406400"/>
                  </a:lnTo>
                  <a:lnTo>
                    <a:pt x="390207" y="379412"/>
                  </a:lnTo>
                  <a:lnTo>
                    <a:pt x="418147" y="346392"/>
                  </a:lnTo>
                  <a:lnTo>
                    <a:pt x="439102" y="308610"/>
                  </a:lnTo>
                  <a:lnTo>
                    <a:pt x="452437" y="267017"/>
                  </a:lnTo>
                  <a:lnTo>
                    <a:pt x="457200" y="222250"/>
                  </a:lnTo>
                  <a:lnTo>
                    <a:pt x="452437" y="177482"/>
                  </a:lnTo>
                  <a:lnTo>
                    <a:pt x="439102" y="135572"/>
                  </a:lnTo>
                  <a:lnTo>
                    <a:pt x="418147" y="98107"/>
                  </a:lnTo>
                  <a:lnTo>
                    <a:pt x="390207" y="65087"/>
                  </a:lnTo>
                  <a:lnTo>
                    <a:pt x="356552" y="37782"/>
                  </a:lnTo>
                  <a:lnTo>
                    <a:pt x="317500" y="17462"/>
                  </a:lnTo>
                  <a:lnTo>
                    <a:pt x="274637" y="4445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13419" y="4295140"/>
              <a:ext cx="457200" cy="444500"/>
            </a:xfrm>
            <a:custGeom>
              <a:avLst/>
              <a:gdLst/>
              <a:ahLst/>
              <a:cxnLst/>
              <a:rect l="l" t="t" r="r" b="b"/>
              <a:pathLst>
                <a:path w="457200" h="444500">
                  <a:moveTo>
                    <a:pt x="0" y="222250"/>
                  </a:moveTo>
                  <a:lnTo>
                    <a:pt x="4762" y="177482"/>
                  </a:lnTo>
                  <a:lnTo>
                    <a:pt x="18097" y="135572"/>
                  </a:lnTo>
                  <a:lnTo>
                    <a:pt x="39052" y="98107"/>
                  </a:lnTo>
                  <a:lnTo>
                    <a:pt x="66992" y="65087"/>
                  </a:lnTo>
                  <a:lnTo>
                    <a:pt x="100647" y="37782"/>
                  </a:lnTo>
                  <a:lnTo>
                    <a:pt x="139700" y="17462"/>
                  </a:lnTo>
                  <a:lnTo>
                    <a:pt x="182562" y="4445"/>
                  </a:lnTo>
                  <a:lnTo>
                    <a:pt x="228600" y="0"/>
                  </a:lnTo>
                  <a:lnTo>
                    <a:pt x="274637" y="4445"/>
                  </a:lnTo>
                  <a:lnTo>
                    <a:pt x="317500" y="17462"/>
                  </a:lnTo>
                  <a:lnTo>
                    <a:pt x="356552" y="37782"/>
                  </a:lnTo>
                  <a:lnTo>
                    <a:pt x="390207" y="65087"/>
                  </a:lnTo>
                  <a:lnTo>
                    <a:pt x="418147" y="98107"/>
                  </a:lnTo>
                  <a:lnTo>
                    <a:pt x="439102" y="135572"/>
                  </a:lnTo>
                  <a:lnTo>
                    <a:pt x="452437" y="177482"/>
                  </a:lnTo>
                  <a:lnTo>
                    <a:pt x="457200" y="222250"/>
                  </a:lnTo>
                  <a:lnTo>
                    <a:pt x="452437" y="267017"/>
                  </a:lnTo>
                  <a:lnTo>
                    <a:pt x="439102" y="308610"/>
                  </a:lnTo>
                  <a:lnTo>
                    <a:pt x="418147" y="346392"/>
                  </a:lnTo>
                  <a:lnTo>
                    <a:pt x="390207" y="379412"/>
                  </a:lnTo>
                  <a:lnTo>
                    <a:pt x="356552" y="406400"/>
                  </a:lnTo>
                  <a:lnTo>
                    <a:pt x="317500" y="427037"/>
                  </a:lnTo>
                  <a:lnTo>
                    <a:pt x="274637" y="440055"/>
                  </a:lnTo>
                  <a:lnTo>
                    <a:pt x="228600" y="444500"/>
                  </a:lnTo>
                  <a:lnTo>
                    <a:pt x="182562" y="440055"/>
                  </a:lnTo>
                  <a:lnTo>
                    <a:pt x="139700" y="427037"/>
                  </a:lnTo>
                  <a:lnTo>
                    <a:pt x="100647" y="406400"/>
                  </a:lnTo>
                  <a:lnTo>
                    <a:pt x="66992" y="379412"/>
                  </a:lnTo>
                  <a:lnTo>
                    <a:pt x="39052" y="346392"/>
                  </a:lnTo>
                  <a:lnTo>
                    <a:pt x="18097" y="308610"/>
                  </a:lnTo>
                  <a:lnTo>
                    <a:pt x="4762" y="267017"/>
                  </a:lnTo>
                  <a:lnTo>
                    <a:pt x="0" y="222250"/>
                  </a:lnTo>
                </a:path>
              </a:pathLst>
            </a:custGeom>
            <a:ln w="15875">
              <a:solidFill>
                <a:srgbClr val="DF2D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8300" y="1869440"/>
              <a:ext cx="6272530" cy="234823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79" y="2065020"/>
              <a:ext cx="5694680" cy="177037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7800" y="1821180"/>
              <a:ext cx="457200" cy="444500"/>
            </a:xfrm>
            <a:custGeom>
              <a:avLst/>
              <a:gdLst/>
              <a:ahLst/>
              <a:cxnLst/>
              <a:rect l="l" t="t" r="r" b="b"/>
              <a:pathLst>
                <a:path w="457200" h="444500">
                  <a:moveTo>
                    <a:pt x="228600" y="0"/>
                  </a:moveTo>
                  <a:lnTo>
                    <a:pt x="182562" y="4445"/>
                  </a:lnTo>
                  <a:lnTo>
                    <a:pt x="139700" y="17462"/>
                  </a:lnTo>
                  <a:lnTo>
                    <a:pt x="100647" y="38100"/>
                  </a:lnTo>
                  <a:lnTo>
                    <a:pt x="66992" y="65087"/>
                  </a:lnTo>
                  <a:lnTo>
                    <a:pt x="39052" y="98107"/>
                  </a:lnTo>
                  <a:lnTo>
                    <a:pt x="18097" y="135890"/>
                  </a:lnTo>
                  <a:lnTo>
                    <a:pt x="4762" y="177482"/>
                  </a:lnTo>
                  <a:lnTo>
                    <a:pt x="0" y="222250"/>
                  </a:lnTo>
                  <a:lnTo>
                    <a:pt x="4762" y="267017"/>
                  </a:lnTo>
                  <a:lnTo>
                    <a:pt x="18097" y="308610"/>
                  </a:lnTo>
                  <a:lnTo>
                    <a:pt x="39052" y="346392"/>
                  </a:lnTo>
                  <a:lnTo>
                    <a:pt x="66992" y="379412"/>
                  </a:lnTo>
                  <a:lnTo>
                    <a:pt x="100647" y="406400"/>
                  </a:lnTo>
                  <a:lnTo>
                    <a:pt x="139700" y="427037"/>
                  </a:lnTo>
                  <a:lnTo>
                    <a:pt x="182562" y="440055"/>
                  </a:lnTo>
                  <a:lnTo>
                    <a:pt x="228600" y="444500"/>
                  </a:lnTo>
                  <a:lnTo>
                    <a:pt x="274637" y="440055"/>
                  </a:lnTo>
                  <a:lnTo>
                    <a:pt x="317500" y="427037"/>
                  </a:lnTo>
                  <a:lnTo>
                    <a:pt x="356552" y="406400"/>
                  </a:lnTo>
                  <a:lnTo>
                    <a:pt x="390207" y="379412"/>
                  </a:lnTo>
                  <a:lnTo>
                    <a:pt x="418147" y="346392"/>
                  </a:lnTo>
                  <a:lnTo>
                    <a:pt x="439102" y="308610"/>
                  </a:lnTo>
                  <a:lnTo>
                    <a:pt x="452437" y="267017"/>
                  </a:lnTo>
                  <a:lnTo>
                    <a:pt x="457200" y="222250"/>
                  </a:lnTo>
                  <a:lnTo>
                    <a:pt x="452437" y="177482"/>
                  </a:lnTo>
                  <a:lnTo>
                    <a:pt x="439102" y="135890"/>
                  </a:lnTo>
                  <a:lnTo>
                    <a:pt x="418147" y="98107"/>
                  </a:lnTo>
                  <a:lnTo>
                    <a:pt x="390207" y="65087"/>
                  </a:lnTo>
                  <a:lnTo>
                    <a:pt x="356552" y="38100"/>
                  </a:lnTo>
                  <a:lnTo>
                    <a:pt x="317500" y="17462"/>
                  </a:lnTo>
                  <a:lnTo>
                    <a:pt x="274637" y="4445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7800" y="1821180"/>
              <a:ext cx="457200" cy="444500"/>
            </a:xfrm>
            <a:custGeom>
              <a:avLst/>
              <a:gdLst/>
              <a:ahLst/>
              <a:cxnLst/>
              <a:rect l="l" t="t" r="r" b="b"/>
              <a:pathLst>
                <a:path w="457200" h="444500">
                  <a:moveTo>
                    <a:pt x="0" y="222250"/>
                  </a:moveTo>
                  <a:lnTo>
                    <a:pt x="4762" y="177482"/>
                  </a:lnTo>
                  <a:lnTo>
                    <a:pt x="18097" y="135890"/>
                  </a:lnTo>
                  <a:lnTo>
                    <a:pt x="39052" y="98107"/>
                  </a:lnTo>
                  <a:lnTo>
                    <a:pt x="66992" y="65087"/>
                  </a:lnTo>
                  <a:lnTo>
                    <a:pt x="100647" y="38100"/>
                  </a:lnTo>
                  <a:lnTo>
                    <a:pt x="139700" y="17462"/>
                  </a:lnTo>
                  <a:lnTo>
                    <a:pt x="182562" y="4445"/>
                  </a:lnTo>
                  <a:lnTo>
                    <a:pt x="228600" y="0"/>
                  </a:lnTo>
                  <a:lnTo>
                    <a:pt x="274637" y="4445"/>
                  </a:lnTo>
                  <a:lnTo>
                    <a:pt x="317500" y="17462"/>
                  </a:lnTo>
                  <a:lnTo>
                    <a:pt x="356552" y="38100"/>
                  </a:lnTo>
                  <a:lnTo>
                    <a:pt x="390207" y="65087"/>
                  </a:lnTo>
                  <a:lnTo>
                    <a:pt x="418147" y="98107"/>
                  </a:lnTo>
                  <a:lnTo>
                    <a:pt x="439102" y="135890"/>
                  </a:lnTo>
                  <a:lnTo>
                    <a:pt x="452437" y="177482"/>
                  </a:lnTo>
                  <a:lnTo>
                    <a:pt x="457200" y="222250"/>
                  </a:lnTo>
                  <a:lnTo>
                    <a:pt x="452437" y="267017"/>
                  </a:lnTo>
                  <a:lnTo>
                    <a:pt x="439102" y="308610"/>
                  </a:lnTo>
                  <a:lnTo>
                    <a:pt x="418147" y="346392"/>
                  </a:lnTo>
                  <a:lnTo>
                    <a:pt x="390207" y="379412"/>
                  </a:lnTo>
                  <a:lnTo>
                    <a:pt x="356552" y="406400"/>
                  </a:lnTo>
                  <a:lnTo>
                    <a:pt x="317500" y="427037"/>
                  </a:lnTo>
                  <a:lnTo>
                    <a:pt x="274637" y="440055"/>
                  </a:lnTo>
                  <a:lnTo>
                    <a:pt x="228600" y="444500"/>
                  </a:lnTo>
                  <a:lnTo>
                    <a:pt x="182562" y="440055"/>
                  </a:lnTo>
                  <a:lnTo>
                    <a:pt x="139700" y="427037"/>
                  </a:lnTo>
                  <a:lnTo>
                    <a:pt x="100647" y="406400"/>
                  </a:lnTo>
                  <a:lnTo>
                    <a:pt x="66992" y="379412"/>
                  </a:lnTo>
                  <a:lnTo>
                    <a:pt x="39052" y="346392"/>
                  </a:lnTo>
                  <a:lnTo>
                    <a:pt x="18097" y="308610"/>
                  </a:lnTo>
                  <a:lnTo>
                    <a:pt x="4762" y="267017"/>
                  </a:lnTo>
                  <a:lnTo>
                    <a:pt x="0" y="222250"/>
                  </a:lnTo>
                </a:path>
              </a:pathLst>
            </a:custGeom>
            <a:ln w="15875">
              <a:solidFill>
                <a:srgbClr val="DF2D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75030" y="418465"/>
            <a:ext cx="674814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Αρχείο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εγκατάστασης</a:t>
            </a:r>
            <a:r>
              <a:rPr sz="2250" spc="21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λογισμικού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17" name="object 17"/>
          <p:cNvSpPr txBox="1"/>
          <p:nvPr/>
        </p:nvSpPr>
        <p:spPr>
          <a:xfrm>
            <a:off x="815975" y="1367790"/>
            <a:ext cx="7212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0" dirty="0">
                <a:latin typeface="Calibri"/>
                <a:cs typeface="Calibri"/>
              </a:rPr>
              <a:t>Επιλέξτε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OS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(Operating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System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σύστημα)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πράκτορά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σας</a:t>
            </a:r>
            <a:r>
              <a:rPr sz="1100" b="1" spc="70" dirty="0">
                <a:latin typeface="Calibri"/>
                <a:cs typeface="Calibri"/>
              </a:rPr>
              <a:t>,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περίπτωσή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9565" y="1664017"/>
            <a:ext cx="1035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889740" y="1606867"/>
            <a:ext cx="1035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29955" y="4029392"/>
            <a:ext cx="1035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72865" y="5714365"/>
            <a:ext cx="29845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5" dirty="0">
                <a:latin typeface="Calibri"/>
                <a:cs typeface="Calibri"/>
              </a:rPr>
              <a:t>Αντιγράψτε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εκτελέστε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αυτή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την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εντολή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67859" y="5991225"/>
            <a:ext cx="187578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(</a:t>
            </a:r>
            <a:r>
              <a:rPr sz="1100" b="1" spc="100" dirty="0">
                <a:latin typeface="Calibri"/>
                <a:cs typeface="Calibri"/>
              </a:rPr>
              <a:t>μπορεί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χρειαστεί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sudo)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178857" y="5995048"/>
            <a:ext cx="133350" cy="1346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700" spc="55" dirty="0">
                <a:latin typeface="Calibri"/>
                <a:cs typeface="Calibri"/>
              </a:rPr>
              <a:t>1</a:t>
            </a:r>
            <a:r>
              <a:rPr sz="700" spc="80" dirty="0">
                <a:latin typeface="Calibri"/>
                <a:cs typeface="Calibri"/>
              </a:rPr>
              <a:t>9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28314" y="827404"/>
            <a:ext cx="23831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5" dirty="0">
                <a:solidFill>
                  <a:srgbClr val="C42DDF"/>
                </a:solidFill>
                <a:latin typeface="Calibri"/>
                <a:cs typeface="Calibri"/>
              </a:rPr>
              <a:t>Σάρωση</a:t>
            </a:r>
            <a:r>
              <a:rPr sz="1100" spc="1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πολλαπλών</a:t>
            </a:r>
            <a:r>
              <a:rPr sz="1100" spc="1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κεντρικών</a:t>
            </a:r>
            <a:r>
              <a:rPr sz="1100" spc="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υπολογιστών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5030" y="1499552"/>
            <a:ext cx="4216400" cy="3498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br>
              <a:rPr lang="el-GR" sz="1100" spc="35" dirty="0">
                <a:latin typeface="Calibri"/>
                <a:cs typeface="Calibri"/>
              </a:rPr>
            </a:br>
            <a:endParaRPr lang="el-GR" sz="2400" spc="35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Σάρωση πολλών συσκευών ταυτόχρονα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Εκτελούμε σάρωση ολόκληρου του δικτύου, εξαιρώντας τη συσκευή του επιτιθέμενου (με IP που καταλήγει σε .27)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Εντολή Nmap:</a:t>
            </a: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lang="en-US" sz="1100" spc="35" dirty="0" err="1">
                <a:latin typeface="Calibri"/>
                <a:cs typeface="Calibri"/>
              </a:rPr>
              <a:t>nmap</a:t>
            </a:r>
            <a:r>
              <a:rPr lang="en-US" sz="1100" spc="35" dirty="0">
                <a:latin typeface="Calibri"/>
                <a:cs typeface="Calibri"/>
              </a:rPr>
              <a:t> 192.168.122.* --exclude 192.168.122.27</a:t>
            </a:r>
            <a:endParaRPr lang="el-GR" sz="1100" spc="3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endParaRPr lang="el-GR" sz="1100" spc="35" dirty="0">
              <a:latin typeface="Calibri"/>
              <a:cs typeface="Calibri"/>
            </a:endParaRPr>
          </a:p>
          <a:p>
            <a:pPr>
              <a:buNone/>
            </a:pPr>
            <a:r>
              <a:rPr lang="el-GR" sz="1100" dirty="0"/>
              <a:t>Με αυτή την εντολή μπορούμε να: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100" dirty="0"/>
              <a:t>Σαρώσουμε </a:t>
            </a:r>
            <a:r>
              <a:rPr lang="el-GR" sz="1100" b="1" dirty="0"/>
              <a:t>πολλαπλούς </a:t>
            </a:r>
            <a:r>
              <a:rPr lang="el-GR" sz="1100" b="1" dirty="0" err="1"/>
              <a:t>hosts</a:t>
            </a:r>
            <a:endParaRPr lang="el-G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100" dirty="0"/>
              <a:t>Εντοπίσουμε ενεργές συσκευές όπως </a:t>
            </a:r>
            <a:r>
              <a:rPr lang="el-GR" sz="1100" b="1" dirty="0" err="1"/>
              <a:t>Metasploit</a:t>
            </a:r>
            <a:r>
              <a:rPr lang="el-GR" sz="1100" dirty="0"/>
              <a:t> και </a:t>
            </a:r>
            <a:r>
              <a:rPr lang="el-GR" sz="1100" b="1" dirty="0" err="1"/>
              <a:t>server</a:t>
            </a:r>
            <a:endParaRPr lang="el-GR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100" dirty="0"/>
              <a:t>Συνεχίσουμε με αναζήτηση </a:t>
            </a:r>
            <a:r>
              <a:rPr lang="el-GR" sz="1100" b="1" dirty="0"/>
              <a:t>υπηρεσιών και ευπαθειών</a:t>
            </a:r>
            <a:endParaRPr lang="el-GR" sz="1100" dirty="0"/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endParaRPr lang="el-GR" sz="1100" spc="3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br>
              <a:rPr lang="el-GR" sz="1100" spc="35" dirty="0">
                <a:latin typeface="Calibri"/>
                <a:cs typeface="Calibri"/>
              </a:rPr>
            </a:b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98542" y="6087109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677659" y="434340"/>
            <a:ext cx="5514340" cy="6013450"/>
            <a:chOff x="6677659" y="434340"/>
            <a:chExt cx="5514340" cy="6013450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7979" y="434340"/>
              <a:ext cx="5494020" cy="60134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93559" y="629920"/>
              <a:ext cx="5113020" cy="54356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7659" y="734060"/>
              <a:ext cx="3825875" cy="65341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821169" y="877570"/>
              <a:ext cx="3543300" cy="370840"/>
            </a:xfrm>
            <a:custGeom>
              <a:avLst/>
              <a:gdLst/>
              <a:ahLst/>
              <a:cxnLst/>
              <a:rect l="l" t="t" r="r" b="b"/>
              <a:pathLst>
                <a:path w="3543300" h="370840">
                  <a:moveTo>
                    <a:pt x="0" y="370839"/>
                  </a:moveTo>
                  <a:lnTo>
                    <a:pt x="3543300" y="370839"/>
                  </a:lnTo>
                  <a:lnTo>
                    <a:pt x="3543300" y="0"/>
                  </a:lnTo>
                  <a:lnTo>
                    <a:pt x="0" y="0"/>
                  </a:lnTo>
                  <a:lnTo>
                    <a:pt x="0" y="37083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5280660" cy="6878955"/>
            <a:chOff x="6884987" y="0"/>
            <a:chExt cx="528066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2779" y="91439"/>
              <a:ext cx="5162550" cy="63334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8359" y="287020"/>
              <a:ext cx="4584700" cy="575564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097723" y="873440"/>
            <a:ext cx="51409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Σάρωση</a:t>
            </a:r>
            <a:r>
              <a:rPr sz="1100" spc="7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για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να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μάθετε</a:t>
            </a:r>
            <a:r>
              <a:rPr sz="1100" spc="7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πληροφορίες</a:t>
            </a:r>
            <a:r>
              <a:rPr sz="1100" spc="6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για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5" dirty="0">
                <a:solidFill>
                  <a:srgbClr val="C42DDF"/>
                </a:solidFill>
                <a:latin typeface="Calibri"/>
                <a:cs typeface="Calibri"/>
              </a:rPr>
              <a:t>το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90" dirty="0">
                <a:solidFill>
                  <a:srgbClr val="C42DDF"/>
                </a:solidFill>
                <a:latin typeface="Arial Black"/>
                <a:cs typeface="Arial Black"/>
              </a:rPr>
              <a:t>OS</a:t>
            </a:r>
            <a:r>
              <a:rPr sz="1100" spc="-40" dirty="0">
                <a:solidFill>
                  <a:srgbClr val="C42DDF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Arial Black"/>
                <a:cs typeface="Arial Black"/>
              </a:rPr>
              <a:t>(Operating</a:t>
            </a:r>
            <a:r>
              <a:rPr sz="1100" spc="-40" dirty="0">
                <a:solidFill>
                  <a:srgbClr val="C42DDF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C42DDF"/>
                </a:solidFill>
                <a:latin typeface="Arial Black"/>
                <a:cs typeface="Arial Black"/>
              </a:rPr>
              <a:t>System</a:t>
            </a:r>
            <a:r>
              <a:rPr sz="1100" spc="-40" dirty="0">
                <a:solidFill>
                  <a:srgbClr val="C42DDF"/>
                </a:solidFill>
                <a:latin typeface="Arial Black"/>
                <a:cs typeface="Arial Black"/>
              </a:rPr>
              <a:t> -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λειτουργικό</a:t>
            </a:r>
            <a:r>
              <a:rPr sz="1100" spc="7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σύστημα</a:t>
            </a:r>
            <a:r>
              <a:rPr sz="1100" spc="-60" dirty="0">
                <a:solidFill>
                  <a:srgbClr val="C42DDF"/>
                </a:solidFill>
                <a:latin typeface="Arial Black"/>
                <a:cs typeface="Arial Black"/>
              </a:rPr>
              <a:t>)</a:t>
            </a:r>
            <a:endParaRPr sz="1100" dirty="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030" y="1499552"/>
            <a:ext cx="421640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5030" y="2555239"/>
            <a:ext cx="4711700" cy="41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8419">
              <a:lnSpc>
                <a:spcPct val="115500"/>
              </a:lnSpc>
              <a:spcBef>
                <a:spcPts val="100"/>
              </a:spcBef>
            </a:pPr>
            <a:r>
              <a:rPr sz="1100" b="1" spc="-95" dirty="0">
                <a:latin typeface="Calibri"/>
                <a:cs typeface="Calibri"/>
              </a:rPr>
              <a:t>Ανακαλύψτε</a:t>
            </a:r>
            <a:r>
              <a:rPr sz="1100" b="1" spc="-90" dirty="0">
                <a:latin typeface="Calibri"/>
                <a:cs typeface="Calibri"/>
              </a:rPr>
              <a:t> </a:t>
            </a:r>
            <a:r>
              <a:rPr sz="1100" spc="-60" dirty="0">
                <a:latin typeface="Calibri"/>
                <a:cs typeface="Calibri"/>
              </a:rPr>
              <a:t>τις </a:t>
            </a:r>
            <a:r>
              <a:rPr sz="1100" spc="-85" dirty="0">
                <a:latin typeface="Calibri"/>
                <a:cs typeface="Calibri"/>
              </a:rPr>
              <a:t>πληροφορίες</a:t>
            </a:r>
            <a:r>
              <a:rPr sz="1100" spc="-80" dirty="0">
                <a:latin typeface="Calibri"/>
                <a:cs typeface="Calibri"/>
              </a:rPr>
              <a:t> </a:t>
            </a:r>
            <a:r>
              <a:rPr sz="1100" spc="-85" dirty="0">
                <a:latin typeface="Calibri"/>
                <a:cs typeface="Calibri"/>
              </a:rPr>
              <a:t>του</a:t>
            </a:r>
            <a:r>
              <a:rPr sz="1100" spc="-80" dirty="0">
                <a:latin typeface="Calibri"/>
                <a:cs typeface="Calibri"/>
              </a:rPr>
              <a:t> </a:t>
            </a:r>
            <a:r>
              <a:rPr sz="1100" b="1" spc="-80" dirty="0">
                <a:latin typeface="Calibri"/>
                <a:cs typeface="Calibri"/>
              </a:rPr>
              <a:t>λειτουργικού</a:t>
            </a:r>
            <a:r>
              <a:rPr sz="1100" b="1" spc="-75" dirty="0">
                <a:latin typeface="Calibri"/>
                <a:cs typeface="Calibri"/>
              </a:rPr>
              <a:t> </a:t>
            </a:r>
            <a:r>
              <a:rPr sz="1100" b="1" spc="-90" dirty="0">
                <a:latin typeface="Calibri"/>
                <a:cs typeface="Calibri"/>
              </a:rPr>
              <a:t>συστήματος</a:t>
            </a:r>
            <a:r>
              <a:rPr sz="1100" b="1" spc="-85" dirty="0">
                <a:latin typeface="Calibri"/>
                <a:cs typeface="Calibri"/>
              </a:rPr>
              <a:t> </a:t>
            </a:r>
            <a:r>
              <a:rPr sz="1100" spc="-90" dirty="0">
                <a:latin typeface="Calibri"/>
                <a:cs typeface="Calibri"/>
              </a:rPr>
              <a:t>των</a:t>
            </a:r>
            <a:r>
              <a:rPr sz="1100" spc="-85" dirty="0">
                <a:latin typeface="Calibri"/>
                <a:cs typeface="Calibri"/>
              </a:rPr>
              <a:t> </a:t>
            </a:r>
            <a:r>
              <a:rPr sz="1100" spc="-80" dirty="0">
                <a:latin typeface="Calibri"/>
                <a:cs typeface="Calibri"/>
              </a:rPr>
              <a:t>κεντρικών </a:t>
            </a:r>
            <a:r>
              <a:rPr sz="1100" spc="-85" dirty="0">
                <a:latin typeface="Calibri"/>
                <a:cs typeface="Calibri"/>
              </a:rPr>
              <a:t>υπολογιστών </a:t>
            </a:r>
            <a:r>
              <a:rPr sz="1100" spc="-105" dirty="0">
                <a:latin typeface="Calibri"/>
                <a:cs typeface="Calibri"/>
              </a:rPr>
              <a:t>που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χαρτογραφούνται</a:t>
            </a:r>
            <a:r>
              <a:rPr sz="1100" spc="-15" dirty="0">
                <a:latin typeface="Noto Sans"/>
                <a:cs typeface="Noto Sans"/>
              </a:rPr>
              <a:t>.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13840" y="3713108"/>
            <a:ext cx="69316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nmap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-A 192.168.122.230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98542" y="59963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99580" y="0"/>
            <a:ext cx="5392420" cy="6878955"/>
            <a:chOff x="6799580" y="0"/>
            <a:chExt cx="539242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9580" y="269240"/>
              <a:ext cx="5392420" cy="59093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95160" y="464820"/>
              <a:ext cx="5029200" cy="53314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912610" y="811530"/>
              <a:ext cx="4483100" cy="5085080"/>
            </a:xfrm>
            <a:custGeom>
              <a:avLst/>
              <a:gdLst/>
              <a:ahLst/>
              <a:cxnLst/>
              <a:rect l="l" t="t" r="r" b="b"/>
              <a:pathLst>
                <a:path w="4483100" h="5085080">
                  <a:moveTo>
                    <a:pt x="7620" y="3891280"/>
                  </a:moveTo>
                  <a:lnTo>
                    <a:pt x="4483100" y="3891280"/>
                  </a:lnTo>
                  <a:lnTo>
                    <a:pt x="4483100" y="0"/>
                  </a:lnTo>
                  <a:lnTo>
                    <a:pt x="7620" y="0"/>
                  </a:lnTo>
                  <a:lnTo>
                    <a:pt x="7620" y="3891280"/>
                  </a:lnTo>
                </a:path>
                <a:path w="4483100" h="5085080">
                  <a:moveTo>
                    <a:pt x="0" y="5085080"/>
                  </a:moveTo>
                  <a:lnTo>
                    <a:pt x="4475480" y="5085080"/>
                  </a:lnTo>
                  <a:lnTo>
                    <a:pt x="4475480" y="3934460"/>
                  </a:lnTo>
                  <a:lnTo>
                    <a:pt x="0" y="3934460"/>
                  </a:lnTo>
                  <a:lnTo>
                    <a:pt x="0" y="508508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12925" y="915352"/>
            <a:ext cx="51409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Σάρωση</a:t>
            </a:r>
            <a:r>
              <a:rPr sz="1100" spc="7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για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να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μάθετε</a:t>
            </a:r>
            <a:r>
              <a:rPr sz="1100" spc="7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πληροφορίες</a:t>
            </a:r>
            <a:r>
              <a:rPr sz="1100" spc="6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για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5" dirty="0">
                <a:solidFill>
                  <a:srgbClr val="C42DDF"/>
                </a:solidFill>
                <a:latin typeface="Calibri"/>
                <a:cs typeface="Calibri"/>
              </a:rPr>
              <a:t>το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90" dirty="0">
                <a:solidFill>
                  <a:srgbClr val="C42DDF"/>
                </a:solidFill>
                <a:latin typeface="Arial Black"/>
                <a:cs typeface="Arial Black"/>
              </a:rPr>
              <a:t>OS</a:t>
            </a:r>
            <a:r>
              <a:rPr sz="1100" spc="-40" dirty="0">
                <a:solidFill>
                  <a:srgbClr val="C42DDF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Arial Black"/>
                <a:cs typeface="Arial Black"/>
              </a:rPr>
              <a:t>(Operating</a:t>
            </a:r>
            <a:r>
              <a:rPr sz="1100" spc="-40" dirty="0">
                <a:solidFill>
                  <a:srgbClr val="C42DDF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C42DDF"/>
                </a:solidFill>
                <a:latin typeface="Arial Black"/>
                <a:cs typeface="Arial Black"/>
              </a:rPr>
              <a:t>System</a:t>
            </a:r>
            <a:r>
              <a:rPr sz="1100" spc="-40" dirty="0">
                <a:solidFill>
                  <a:srgbClr val="C42DDF"/>
                </a:solidFill>
                <a:latin typeface="Arial Black"/>
                <a:cs typeface="Arial Black"/>
              </a:rPr>
              <a:t> -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λειτουργικό</a:t>
            </a:r>
            <a:r>
              <a:rPr sz="1100" spc="7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σύστημα</a:t>
            </a:r>
            <a:r>
              <a:rPr sz="1100" spc="-60" dirty="0">
                <a:solidFill>
                  <a:srgbClr val="C42DDF"/>
                </a:solidFill>
                <a:latin typeface="Arial Black"/>
                <a:cs typeface="Arial Black"/>
              </a:rPr>
              <a:t>)</a:t>
            </a:r>
            <a:endParaRPr sz="1100" dirty="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030" y="1499552"/>
            <a:ext cx="421640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5030" y="2681287"/>
            <a:ext cx="4828540" cy="4610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Ανάκτηση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πρόσθετων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λεπτομερειών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σχετικά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σύστημα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100" spc="10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αντιστοιχισμένου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κεντρικού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υπολογιστή.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81119" y="3924617"/>
            <a:ext cx="44837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nmap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-O 192.168.122.230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52570" y="3828097"/>
            <a:ext cx="24739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σισμένο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σtην</a:t>
            </a:r>
            <a:r>
              <a:rPr sz="11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ΤΝ)</a:t>
            </a:r>
            <a:r>
              <a:rPr sz="11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-O</a:t>
            </a:r>
            <a:r>
              <a:rPr sz="11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72575" y="2505709"/>
            <a:ext cx="96837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50" spc="75" dirty="0">
                <a:solidFill>
                  <a:srgbClr val="FF0000"/>
                </a:solidFill>
                <a:latin typeface="Calibri"/>
                <a:cs typeface="Calibri"/>
              </a:rPr>
              <a:t>Πύλη</a:t>
            </a:r>
            <a:r>
              <a:rPr sz="75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spc="60" dirty="0">
                <a:solidFill>
                  <a:srgbClr val="FF0000"/>
                </a:solidFill>
                <a:latin typeface="Calibri"/>
                <a:cs typeface="Calibri"/>
              </a:rPr>
              <a:t>δηλ.</a:t>
            </a:r>
            <a:r>
              <a:rPr sz="75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spc="80" dirty="0">
                <a:solidFill>
                  <a:srgbClr val="FF0000"/>
                </a:solidFill>
                <a:latin typeface="Calibri"/>
                <a:cs typeface="Calibri"/>
              </a:rPr>
              <a:t>GNS3VM)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82684" y="5348287"/>
            <a:ext cx="52578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50" spc="40" dirty="0">
                <a:solidFill>
                  <a:srgbClr val="FF0000"/>
                </a:solidFill>
                <a:latin typeface="Calibri"/>
                <a:cs typeface="Calibri"/>
              </a:rPr>
              <a:t>Εξυπηρετητ</a:t>
            </a:r>
            <a:endParaRPr sz="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49340" y="0"/>
            <a:ext cx="6042660" cy="6878955"/>
            <a:chOff x="6149340" y="0"/>
            <a:chExt cx="604266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9340" y="1920240"/>
              <a:ext cx="6042660" cy="38138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4920" y="2115820"/>
              <a:ext cx="5755639" cy="323596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28314" y="848042"/>
            <a:ext cx="39370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Σάρωση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για</a:t>
            </a:r>
            <a:r>
              <a:rPr sz="1100" spc="8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5" dirty="0">
                <a:solidFill>
                  <a:srgbClr val="C42DDF"/>
                </a:solidFill>
                <a:latin typeface="Calibri"/>
                <a:cs typeface="Calibri"/>
              </a:rPr>
              <a:t>τον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5" dirty="0">
                <a:solidFill>
                  <a:srgbClr val="C42DDF"/>
                </a:solidFill>
                <a:latin typeface="Calibri"/>
                <a:cs typeface="Calibri"/>
              </a:rPr>
              <a:t>εντοπισμό</a:t>
            </a:r>
            <a:r>
              <a:rPr sz="1100" spc="8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ρυθμίσεων</a:t>
            </a:r>
            <a:r>
              <a:rPr sz="1100" spc="70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τείχους</a:t>
            </a:r>
            <a:r>
              <a:rPr sz="1100" spc="8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5" dirty="0">
                <a:solidFill>
                  <a:srgbClr val="C42DDF"/>
                </a:solidFill>
                <a:latin typeface="Arial Black"/>
                <a:cs typeface="Arial Black"/>
              </a:rPr>
              <a:t>(</a:t>
            </a:r>
            <a:r>
              <a:rPr sz="1100" spc="-55" dirty="0">
                <a:solidFill>
                  <a:srgbClr val="C42DDF"/>
                </a:solidFill>
                <a:latin typeface="Calibri"/>
                <a:cs typeface="Calibri"/>
              </a:rPr>
              <a:t>ηλεκτρονικής</a:t>
            </a:r>
            <a:r>
              <a:rPr sz="1100" spc="-55" dirty="0">
                <a:solidFill>
                  <a:srgbClr val="C42DDF"/>
                </a:solidFill>
                <a:latin typeface="Arial Black"/>
                <a:cs typeface="Arial Black"/>
              </a:rPr>
              <a:t>)</a:t>
            </a:r>
            <a:r>
              <a:rPr sz="1100" spc="-35" dirty="0">
                <a:solidFill>
                  <a:srgbClr val="C42DDF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C42DDF"/>
                </a:solidFill>
                <a:latin typeface="Calibri"/>
                <a:cs typeface="Calibri"/>
              </a:rPr>
              <a:t>προστασίας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030" y="1499552"/>
            <a:ext cx="421640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5430" y="2624137"/>
            <a:ext cx="588391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Ανακτήστε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αν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τείχος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(ηλεκτρονικής)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προστασίας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ενεργό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κεντρικό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υπολογι</a:t>
            </a:r>
            <a:r>
              <a:rPr lang="el-GR" sz="1100" spc="65" dirty="0">
                <a:latin typeface="Calibri"/>
                <a:cs typeface="Calibri"/>
              </a:rPr>
              <a:t>σ</a:t>
            </a:r>
            <a:r>
              <a:rPr sz="1100" spc="55" dirty="0" err="1">
                <a:latin typeface="Calibri"/>
                <a:cs typeface="Calibri"/>
              </a:rPr>
              <a:t>τή</a:t>
            </a:r>
            <a:r>
              <a:rPr sz="1100" spc="55" dirty="0">
                <a:latin typeface="Calibri"/>
                <a:cs typeface="Calibri"/>
              </a:rPr>
              <a:t>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6408" y="3713450"/>
            <a:ext cx="69754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-sA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4559" y="0"/>
            <a:ext cx="6187440" cy="6878955"/>
            <a:chOff x="6004559" y="0"/>
            <a:chExt cx="6187440" cy="6878955"/>
          </a:xfrm>
        </p:grpSpPr>
        <p:sp>
          <p:nvSpPr>
            <p:cNvPr id="4" name="object 4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9" y="1910080"/>
              <a:ext cx="6187440" cy="38214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0139" y="2105659"/>
              <a:ext cx="5758179" cy="32435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638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0000"/>
                </a:solidFill>
              </a:rPr>
              <a:t>Nma</a:t>
            </a:r>
            <a:r>
              <a:rPr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28314" y="827404"/>
            <a:ext cx="9899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Σάρωση</a:t>
            </a:r>
            <a:r>
              <a:rPr sz="1100" spc="4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C42DDF"/>
                </a:solidFill>
                <a:latin typeface="Calibri"/>
                <a:cs typeface="Calibri"/>
              </a:rPr>
              <a:t>για</a:t>
            </a:r>
            <a:r>
              <a:rPr sz="1100" spc="55" dirty="0">
                <a:solidFill>
                  <a:srgbClr val="C42DDF"/>
                </a:solidFill>
                <a:latin typeface="Calibri"/>
                <a:cs typeface="Calibri"/>
              </a:rPr>
              <a:t> </a:t>
            </a:r>
            <a:r>
              <a:rPr sz="1100" spc="-65" dirty="0">
                <a:solidFill>
                  <a:srgbClr val="C42DDF"/>
                </a:solidFill>
                <a:latin typeface="Calibri"/>
                <a:cs typeface="Calibri"/>
              </a:rPr>
              <a:t>θύρες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030" y="1499552"/>
            <a:ext cx="421640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5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προσδιορίσετε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υφιστάμενα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σημεία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Ευπάθειας.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030" y="2583179"/>
            <a:ext cx="8416290" cy="134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4" dirty="0">
                <a:latin typeface="Calibri"/>
                <a:cs typeface="Calibri"/>
              </a:rPr>
              <a:t>Σάρωση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συγκεκριμένη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θύρα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00" dirty="0">
              <a:latin typeface="Calibri"/>
              <a:cs typeface="Calibri"/>
            </a:endParaRPr>
          </a:p>
          <a:p>
            <a:pPr marL="1005205">
              <a:lnSpc>
                <a:spcPct val="100000"/>
              </a:lnSpc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-p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80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spc="105" dirty="0">
                <a:latin typeface="Calibri"/>
                <a:cs typeface="Calibri"/>
              </a:rPr>
              <a:t>Μπορείτε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πραγματοποιήσετε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σάρωση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πολλαπλές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θύρες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 dirty="0">
              <a:latin typeface="Calibri"/>
              <a:cs typeface="Calibri"/>
            </a:endParaRPr>
          </a:p>
          <a:p>
            <a:pPr marL="992505">
              <a:lnSpc>
                <a:spcPct val="100000"/>
              </a:lnSpc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-p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80,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443</a:t>
            </a:r>
            <a:r>
              <a:rPr sz="11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4255" y="4491990"/>
            <a:ext cx="3014980" cy="44640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100" spc="135" dirty="0">
                <a:latin typeface="Calibri"/>
                <a:cs typeface="Calibri"/>
              </a:rPr>
              <a:t>Μπορείτε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να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40" dirty="0">
                <a:latin typeface="Calibri"/>
                <a:cs typeface="Calibri"/>
              </a:rPr>
              <a:t>σαρώσετε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130" dirty="0">
                <a:latin typeface="Calibri"/>
                <a:cs typeface="Calibri"/>
              </a:rPr>
              <a:t>εύ</a:t>
            </a:r>
            <a:r>
              <a:rPr sz="1100" spc="130" dirty="0">
                <a:latin typeface="Calibri"/>
                <a:cs typeface="Calibri"/>
              </a:rPr>
              <a:t>ρος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θυρών</a:t>
            </a:r>
            <a:endParaRPr sz="1100">
              <a:latin typeface="Calibri"/>
              <a:cs typeface="Calibri"/>
            </a:endParaRPr>
          </a:p>
          <a:p>
            <a:pPr marL="762000">
              <a:lnSpc>
                <a:spcPct val="100000"/>
              </a:lnSpc>
              <a:spcBef>
                <a:spcPts val="340"/>
              </a:spcBef>
            </a:pPr>
            <a:r>
              <a:rPr sz="1100" b="1" spc="135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-p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80-100</a:t>
            </a:r>
            <a:r>
              <a:rPr sz="11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54779" y="0"/>
            <a:ext cx="6888480" cy="6878955"/>
            <a:chOff x="3954779" y="0"/>
            <a:chExt cx="688848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4779" y="1645920"/>
              <a:ext cx="6142989" cy="48018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0359" y="1841499"/>
              <a:ext cx="5565140" cy="422402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325" y="6600507"/>
            <a:ext cx="2379980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Nmap</a:t>
            </a:r>
            <a:r>
              <a:rPr sz="550" u="sng" spc="1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17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βασικές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εντολές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για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δίκ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τυο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phoenixnap.co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7258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>
                <a:solidFill>
                  <a:srgbClr val="000000"/>
                </a:solidFill>
              </a:rPr>
              <a:t>N</a:t>
            </a:r>
            <a:r>
              <a:rPr spc="190" dirty="0">
                <a:solidFill>
                  <a:srgbClr val="000000"/>
                </a:solidFill>
              </a:rPr>
              <a:t>m</a:t>
            </a:r>
            <a:r>
              <a:rPr spc="130" dirty="0">
                <a:solidFill>
                  <a:srgbClr val="000000"/>
                </a:solidFill>
              </a:rPr>
              <a:t>a</a:t>
            </a:r>
            <a:r>
              <a:rPr spc="1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19785" y="1264920"/>
            <a:ext cx="9591040" cy="441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Σαρώστε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όλες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τις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διαθέσιμες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συσκευές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δίκτυό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σας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(αντί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κάνετε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ping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για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κάθε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συσκευή).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Χρησιμοποιήστε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ακόλουθη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εντολή:</a:t>
            </a:r>
            <a:endParaRPr sz="1100" dirty="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71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b="1" spc="100" dirty="0">
                <a:latin typeface="Calibri"/>
                <a:cs typeface="Calibri"/>
              </a:rPr>
              <a:t>Nmap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lang="el-GR" sz="1100" b="1" spc="5" dirty="0">
                <a:latin typeface="Calibri"/>
                <a:cs typeface="Calibri"/>
              </a:rPr>
              <a:t>–</a:t>
            </a:r>
            <a:r>
              <a:rPr lang="en-US" sz="1100" b="1" spc="5" dirty="0" err="1">
                <a:latin typeface="Calibri"/>
                <a:cs typeface="Calibri"/>
              </a:rPr>
              <a:t>sP</a:t>
            </a:r>
            <a:r>
              <a:rPr lang="en-US" sz="1100" b="1" spc="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&lt;δίκτυο&gt;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3575" y="2494597"/>
            <a:ext cx="15817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2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192.168.122.0/24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4484" y="3144520"/>
            <a:ext cx="3100070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Η </a:t>
            </a:r>
            <a:r>
              <a:rPr sz="1100" b="1" spc="75" dirty="0">
                <a:latin typeface="Calibri"/>
                <a:cs typeface="Calibri"/>
              </a:rPr>
              <a:t>εντολή </a:t>
            </a:r>
            <a:r>
              <a:rPr sz="1100" b="1" spc="65" dirty="0">
                <a:latin typeface="Calibri"/>
                <a:cs typeface="Calibri"/>
              </a:rPr>
              <a:t>-sP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θα </a:t>
            </a:r>
            <a:r>
              <a:rPr sz="1100" b="1" spc="80" dirty="0">
                <a:latin typeface="Calibri"/>
                <a:cs typeface="Calibri"/>
              </a:rPr>
              <a:t>παράγει </a:t>
            </a:r>
            <a:r>
              <a:rPr sz="1100" b="1" spc="75" dirty="0">
                <a:latin typeface="Calibri"/>
                <a:cs typeface="Calibri"/>
              </a:rPr>
              <a:t>μια </a:t>
            </a:r>
            <a:r>
              <a:rPr sz="1100" b="1" spc="70" dirty="0">
                <a:latin typeface="Calibri"/>
                <a:cs typeface="Calibri"/>
              </a:rPr>
              <a:t>λίστα</a:t>
            </a:r>
            <a:r>
              <a:rPr sz="1100" b="1" spc="7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 </a:t>
            </a:r>
            <a:r>
              <a:rPr sz="1100" b="1" spc="75" dirty="0">
                <a:latin typeface="Calibri"/>
                <a:cs typeface="Calibri"/>
              </a:rPr>
              <a:t>τα </a:t>
            </a:r>
            <a:r>
              <a:rPr sz="1100" b="1" spc="80" dirty="0">
                <a:latin typeface="Calibri"/>
                <a:cs typeface="Calibri"/>
              </a:rPr>
              <a:t> ενεργά </a:t>
            </a:r>
            <a:r>
              <a:rPr sz="1100" b="1" spc="70" dirty="0">
                <a:latin typeface="Calibri"/>
                <a:cs typeface="Calibri"/>
              </a:rPr>
              <a:t>και διαθέσιμα </a:t>
            </a:r>
            <a:r>
              <a:rPr sz="1100" b="1" spc="85" dirty="0">
                <a:latin typeface="Calibri"/>
                <a:cs typeface="Calibri"/>
              </a:rPr>
              <a:t>μηχανήματα </a:t>
            </a:r>
            <a:r>
              <a:rPr sz="1100" b="1" spc="65" dirty="0">
                <a:latin typeface="Calibri"/>
                <a:cs typeface="Calibri"/>
              </a:rPr>
              <a:t>(εικονικά 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μηχανήματα)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0870" y="4704397"/>
            <a:ext cx="258635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>
              <a:lnSpc>
                <a:spcPct val="100000"/>
              </a:lnSpc>
              <a:spcBef>
                <a:spcPts val="100"/>
              </a:spcBef>
            </a:pPr>
            <a:r>
              <a:rPr sz="850" spc="8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85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100" dirty="0">
                <a:solidFill>
                  <a:srgbClr val="FF0000"/>
                </a:solidFill>
                <a:latin typeface="Calibri"/>
                <a:cs typeface="Calibri"/>
              </a:rPr>
              <a:t>Nmap</a:t>
            </a:r>
            <a:r>
              <a:rPr sz="85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85" dirty="0">
                <a:solidFill>
                  <a:srgbClr val="FF0000"/>
                </a:solidFill>
                <a:latin typeface="Calibri"/>
                <a:cs typeface="Calibri"/>
              </a:rPr>
              <a:t>ολοκλήρωσε</a:t>
            </a:r>
            <a:r>
              <a:rPr sz="85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75" dirty="0">
                <a:solidFill>
                  <a:srgbClr val="FF0000"/>
                </a:solidFill>
                <a:latin typeface="Calibri"/>
                <a:cs typeface="Calibri"/>
              </a:rPr>
              <a:t>τη</a:t>
            </a:r>
            <a:r>
              <a:rPr sz="85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90" dirty="0">
                <a:solidFill>
                  <a:srgbClr val="FF0000"/>
                </a:solidFill>
                <a:latin typeface="Calibri"/>
                <a:cs typeface="Calibri"/>
              </a:rPr>
              <a:t>σάρωση</a:t>
            </a:r>
            <a:r>
              <a:rPr sz="85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75" dirty="0">
                <a:solidFill>
                  <a:srgbClr val="FF0000"/>
                </a:solidFill>
                <a:latin typeface="Calibri"/>
                <a:cs typeface="Calibri"/>
              </a:rPr>
              <a:t>δικτύου</a:t>
            </a:r>
            <a:r>
              <a:rPr sz="85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80" dirty="0">
                <a:solidFill>
                  <a:srgbClr val="FF0000"/>
                </a:solidFill>
                <a:latin typeface="Calibri"/>
                <a:cs typeface="Calibri"/>
              </a:rPr>
              <a:t>σε</a:t>
            </a:r>
            <a:r>
              <a:rPr sz="85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80" dirty="0">
                <a:solidFill>
                  <a:srgbClr val="FF0000"/>
                </a:solidFill>
                <a:latin typeface="Calibri"/>
                <a:cs typeface="Calibri"/>
              </a:rPr>
              <a:t>15 </a:t>
            </a:r>
            <a:r>
              <a:rPr sz="850" spc="-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80" dirty="0">
                <a:solidFill>
                  <a:srgbClr val="FF0000"/>
                </a:solidFill>
                <a:latin typeface="Calibri"/>
                <a:cs typeface="Calibri"/>
              </a:rPr>
              <a:t>δευτερόλεπτα</a:t>
            </a:r>
            <a:r>
              <a:rPr sz="85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7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85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75" dirty="0">
                <a:solidFill>
                  <a:srgbClr val="FF0000"/>
                </a:solidFill>
                <a:latin typeface="Calibri"/>
                <a:cs typeface="Calibri"/>
              </a:rPr>
              <a:t>εντόπισε</a:t>
            </a:r>
            <a:r>
              <a:rPr sz="85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85" dirty="0">
                <a:solidFill>
                  <a:srgbClr val="FF0000"/>
                </a:solidFill>
                <a:latin typeface="Calibri"/>
                <a:cs typeface="Calibri"/>
              </a:rPr>
              <a:t>6</a:t>
            </a:r>
            <a:r>
              <a:rPr sz="85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75" dirty="0">
                <a:solidFill>
                  <a:srgbClr val="FF0000"/>
                </a:solidFill>
                <a:latin typeface="Calibri"/>
                <a:cs typeface="Calibri"/>
              </a:rPr>
              <a:t>ενεργές</a:t>
            </a:r>
            <a:r>
              <a:rPr sz="85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spc="75" dirty="0">
                <a:solidFill>
                  <a:srgbClr val="FF0000"/>
                </a:solidFill>
                <a:latin typeface="Calibri"/>
                <a:cs typeface="Calibri"/>
              </a:rPr>
              <a:t>συσκευές.</a:t>
            </a:r>
            <a:endParaRPr sz="850">
              <a:latin typeface="Calibri"/>
              <a:cs typeface="Calibri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114165" y="2025332"/>
          <a:ext cx="4476750" cy="25114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7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46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215900" algn="r">
                        <a:lnSpc>
                          <a:spcPct val="100000"/>
                        </a:lnSpc>
                      </a:pPr>
                      <a:r>
                        <a:rPr sz="650" spc="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Πύλη</a:t>
                      </a:r>
                      <a:r>
                        <a:rPr sz="65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δηλ.</a:t>
                      </a:r>
                      <a:r>
                        <a:rPr sz="6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GNS3VM)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022">
                <a:tc>
                  <a:txBody>
                    <a:bodyPr/>
                    <a:lstStyle/>
                    <a:p>
                      <a:pPr marR="13779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650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Συσκευή</a:t>
                      </a:r>
                      <a:r>
                        <a:rPr sz="6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ModbusTCP</a:t>
                      </a:r>
                      <a:r>
                        <a:rPr sz="650" spc="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Client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(σύστημα</a:t>
                      </a:r>
                      <a:r>
                        <a:rPr sz="650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ή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πρόγραμμα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που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επικοινωνεί</a:t>
                      </a:r>
                      <a:r>
                        <a:rPr sz="650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με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server)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13664" algn="r">
                        <a:lnSpc>
                          <a:spcPct val="100000"/>
                        </a:lnSpc>
                      </a:pPr>
                      <a:r>
                        <a:rPr sz="650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Συσκευή</a:t>
                      </a:r>
                      <a:r>
                        <a:rPr sz="650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διακομιστή/Εξυπηρετητή</a:t>
                      </a:r>
                      <a:r>
                        <a:rPr sz="650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ModbusTCP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11095">
                        <a:lnSpc>
                          <a:spcPct val="100000"/>
                        </a:lnSpc>
                      </a:pPr>
                      <a:r>
                        <a:rPr sz="650" spc="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Συσκευή</a:t>
                      </a:r>
                      <a:r>
                        <a:rPr sz="650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διαχειριστή</a:t>
                      </a:r>
                      <a:r>
                        <a:rPr sz="650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Kali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241109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650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Διακομιστής/Εξυπηρετητής</a:t>
                      </a:r>
                      <a:r>
                        <a:rPr sz="65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Metaspliot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92">
                <a:tc>
                  <a:txBody>
                    <a:bodyPr/>
                    <a:lstStyle/>
                    <a:p>
                      <a:pPr marR="115570" algn="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650" spc="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Συσκευή</a:t>
                      </a:r>
                      <a:r>
                        <a:rPr sz="650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επιτιθέμενου</a:t>
                      </a:r>
                      <a:r>
                        <a:rPr sz="650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Kali</a:t>
                      </a:r>
                      <a:r>
                        <a:rPr sz="650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50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89979" y="0"/>
            <a:ext cx="6002020" cy="6878955"/>
            <a:chOff x="6189979" y="0"/>
            <a:chExt cx="600202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3659" y="1087120"/>
              <a:ext cx="5768340" cy="48933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9239" y="1282700"/>
              <a:ext cx="5427980" cy="43154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455409" y="2061209"/>
              <a:ext cx="3479800" cy="2928620"/>
            </a:xfrm>
            <a:custGeom>
              <a:avLst/>
              <a:gdLst/>
              <a:ahLst/>
              <a:cxnLst/>
              <a:rect l="l" t="t" r="r" b="b"/>
              <a:pathLst>
                <a:path w="3479800" h="2928620">
                  <a:moveTo>
                    <a:pt x="5079" y="840739"/>
                  </a:moveTo>
                  <a:lnTo>
                    <a:pt x="1521460" y="840739"/>
                  </a:lnTo>
                  <a:lnTo>
                    <a:pt x="1521460" y="619760"/>
                  </a:lnTo>
                  <a:lnTo>
                    <a:pt x="5079" y="619760"/>
                  </a:lnTo>
                  <a:lnTo>
                    <a:pt x="5079" y="840739"/>
                  </a:lnTo>
                </a:path>
                <a:path w="3479800" h="2928620">
                  <a:moveTo>
                    <a:pt x="43179" y="220979"/>
                  </a:moveTo>
                  <a:lnTo>
                    <a:pt x="3180080" y="220979"/>
                  </a:lnTo>
                  <a:lnTo>
                    <a:pt x="3180080" y="0"/>
                  </a:lnTo>
                  <a:lnTo>
                    <a:pt x="43179" y="0"/>
                  </a:lnTo>
                  <a:lnTo>
                    <a:pt x="43179" y="220979"/>
                  </a:lnTo>
                </a:path>
                <a:path w="3479800" h="2928620">
                  <a:moveTo>
                    <a:pt x="15239" y="1297939"/>
                  </a:moveTo>
                  <a:lnTo>
                    <a:pt x="3479799" y="1297939"/>
                  </a:lnTo>
                  <a:lnTo>
                    <a:pt x="3479799" y="1079500"/>
                  </a:lnTo>
                  <a:lnTo>
                    <a:pt x="15239" y="1079500"/>
                  </a:lnTo>
                  <a:lnTo>
                    <a:pt x="15239" y="1297939"/>
                  </a:lnTo>
                </a:path>
                <a:path w="3479800" h="2928620">
                  <a:moveTo>
                    <a:pt x="25400" y="1866900"/>
                  </a:moveTo>
                  <a:lnTo>
                    <a:pt x="1521460" y="1866900"/>
                  </a:lnTo>
                  <a:lnTo>
                    <a:pt x="1521460" y="1701800"/>
                  </a:lnTo>
                  <a:lnTo>
                    <a:pt x="25400" y="1701800"/>
                  </a:lnTo>
                  <a:lnTo>
                    <a:pt x="25400" y="1866900"/>
                  </a:lnTo>
                </a:path>
                <a:path w="3479800" h="2928620">
                  <a:moveTo>
                    <a:pt x="5079" y="2319020"/>
                  </a:moveTo>
                  <a:lnTo>
                    <a:pt x="3053080" y="2319020"/>
                  </a:lnTo>
                  <a:lnTo>
                    <a:pt x="3053080" y="2113279"/>
                  </a:lnTo>
                  <a:lnTo>
                    <a:pt x="5079" y="2113279"/>
                  </a:lnTo>
                  <a:lnTo>
                    <a:pt x="5079" y="2319020"/>
                  </a:lnTo>
                </a:path>
                <a:path w="3479800" h="2928620">
                  <a:moveTo>
                    <a:pt x="0" y="2928620"/>
                  </a:moveTo>
                  <a:lnTo>
                    <a:pt x="1516380" y="2928620"/>
                  </a:lnTo>
                  <a:lnTo>
                    <a:pt x="1516380" y="2730500"/>
                  </a:lnTo>
                  <a:lnTo>
                    <a:pt x="0" y="2730500"/>
                  </a:lnTo>
                  <a:lnTo>
                    <a:pt x="0" y="29286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5059" y="2133599"/>
              <a:ext cx="396557" cy="78771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17919" y="2156459"/>
              <a:ext cx="278765" cy="648970"/>
            </a:xfrm>
            <a:custGeom>
              <a:avLst/>
              <a:gdLst/>
              <a:ahLst/>
              <a:cxnLst/>
              <a:rect l="l" t="t" r="r" b="b"/>
              <a:pathLst>
                <a:path w="278764" h="648969">
                  <a:moveTo>
                    <a:pt x="164464" y="624522"/>
                  </a:moveTo>
                  <a:lnTo>
                    <a:pt x="157479" y="648969"/>
                  </a:lnTo>
                  <a:lnTo>
                    <a:pt x="241300" y="632777"/>
                  </a:lnTo>
                  <a:lnTo>
                    <a:pt x="235902" y="628014"/>
                  </a:lnTo>
                  <a:lnTo>
                    <a:pt x="176529" y="628014"/>
                  </a:lnTo>
                  <a:lnTo>
                    <a:pt x="164464" y="624522"/>
                  </a:lnTo>
                  <a:close/>
                </a:path>
                <a:path w="278764" h="648969">
                  <a:moveTo>
                    <a:pt x="171132" y="600075"/>
                  </a:moveTo>
                  <a:lnTo>
                    <a:pt x="171132" y="600392"/>
                  </a:lnTo>
                  <a:lnTo>
                    <a:pt x="164464" y="624522"/>
                  </a:lnTo>
                  <a:lnTo>
                    <a:pt x="176529" y="628014"/>
                  </a:lnTo>
                  <a:lnTo>
                    <a:pt x="183514" y="603567"/>
                  </a:lnTo>
                  <a:lnTo>
                    <a:pt x="175577" y="601344"/>
                  </a:lnTo>
                  <a:lnTo>
                    <a:pt x="173989" y="601344"/>
                  </a:lnTo>
                  <a:lnTo>
                    <a:pt x="171132" y="600075"/>
                  </a:lnTo>
                  <a:close/>
                </a:path>
                <a:path w="278764" h="648969">
                  <a:moveTo>
                    <a:pt x="178117" y="575627"/>
                  </a:moveTo>
                  <a:lnTo>
                    <a:pt x="171450" y="599757"/>
                  </a:lnTo>
                  <a:lnTo>
                    <a:pt x="172084" y="600075"/>
                  </a:lnTo>
                  <a:lnTo>
                    <a:pt x="172402" y="600392"/>
                  </a:lnTo>
                  <a:lnTo>
                    <a:pt x="183514" y="603567"/>
                  </a:lnTo>
                  <a:lnTo>
                    <a:pt x="176529" y="628014"/>
                  </a:lnTo>
                  <a:lnTo>
                    <a:pt x="235902" y="628014"/>
                  </a:lnTo>
                  <a:lnTo>
                    <a:pt x="178117" y="575627"/>
                  </a:lnTo>
                  <a:close/>
                </a:path>
                <a:path w="278764" h="648969">
                  <a:moveTo>
                    <a:pt x="277494" y="0"/>
                  </a:moveTo>
                  <a:lnTo>
                    <a:pt x="238442" y="4127"/>
                  </a:lnTo>
                  <a:lnTo>
                    <a:pt x="199707" y="16192"/>
                  </a:lnTo>
                  <a:lnTo>
                    <a:pt x="162559" y="34925"/>
                  </a:lnTo>
                  <a:lnTo>
                    <a:pt x="127952" y="60007"/>
                  </a:lnTo>
                  <a:lnTo>
                    <a:pt x="86359" y="100964"/>
                  </a:lnTo>
                  <a:lnTo>
                    <a:pt x="51117" y="149542"/>
                  </a:lnTo>
                  <a:lnTo>
                    <a:pt x="29527" y="189864"/>
                  </a:lnTo>
                  <a:lnTo>
                    <a:pt x="13652" y="232727"/>
                  </a:lnTo>
                  <a:lnTo>
                    <a:pt x="3492" y="276860"/>
                  </a:lnTo>
                  <a:lnTo>
                    <a:pt x="0" y="322579"/>
                  </a:lnTo>
                  <a:lnTo>
                    <a:pt x="317" y="337185"/>
                  </a:lnTo>
                  <a:lnTo>
                    <a:pt x="317" y="337502"/>
                  </a:lnTo>
                  <a:lnTo>
                    <a:pt x="1269" y="350837"/>
                  </a:lnTo>
                  <a:lnTo>
                    <a:pt x="1269" y="352742"/>
                  </a:lnTo>
                  <a:lnTo>
                    <a:pt x="8254" y="397192"/>
                  </a:lnTo>
                  <a:lnTo>
                    <a:pt x="20002" y="440372"/>
                  </a:lnTo>
                  <a:lnTo>
                    <a:pt x="43179" y="494664"/>
                  </a:lnTo>
                  <a:lnTo>
                    <a:pt x="73659" y="542925"/>
                  </a:lnTo>
                  <a:lnTo>
                    <a:pt x="109537" y="584517"/>
                  </a:lnTo>
                  <a:lnTo>
                    <a:pt x="139700" y="609600"/>
                  </a:lnTo>
                  <a:lnTo>
                    <a:pt x="161925" y="623569"/>
                  </a:lnTo>
                  <a:lnTo>
                    <a:pt x="162877" y="624204"/>
                  </a:lnTo>
                  <a:lnTo>
                    <a:pt x="163829" y="624522"/>
                  </a:lnTo>
                  <a:lnTo>
                    <a:pt x="164464" y="624522"/>
                  </a:lnTo>
                  <a:lnTo>
                    <a:pt x="164464" y="624204"/>
                  </a:lnTo>
                  <a:lnTo>
                    <a:pt x="171132" y="600075"/>
                  </a:lnTo>
                  <a:lnTo>
                    <a:pt x="171450" y="599757"/>
                  </a:lnTo>
                  <a:lnTo>
                    <a:pt x="164464" y="595629"/>
                  </a:lnTo>
                  <a:lnTo>
                    <a:pt x="154939" y="589279"/>
                  </a:lnTo>
                  <a:lnTo>
                    <a:pt x="110489" y="548957"/>
                  </a:lnTo>
                  <a:lnTo>
                    <a:pt x="79692" y="507047"/>
                  </a:lnTo>
                  <a:lnTo>
                    <a:pt x="54609" y="458787"/>
                  </a:lnTo>
                  <a:lnTo>
                    <a:pt x="36194" y="406082"/>
                  </a:lnTo>
                  <a:lnTo>
                    <a:pt x="28257" y="364807"/>
                  </a:lnTo>
                  <a:lnTo>
                    <a:pt x="25400" y="323214"/>
                  </a:lnTo>
                  <a:lnTo>
                    <a:pt x="25717" y="309244"/>
                  </a:lnTo>
                  <a:lnTo>
                    <a:pt x="31114" y="267652"/>
                  </a:lnTo>
                  <a:lnTo>
                    <a:pt x="42227" y="227012"/>
                  </a:lnTo>
                  <a:lnTo>
                    <a:pt x="58419" y="188277"/>
                  </a:lnTo>
                  <a:lnTo>
                    <a:pt x="87629" y="140017"/>
                  </a:lnTo>
                  <a:lnTo>
                    <a:pt x="123507" y="98107"/>
                  </a:lnTo>
                  <a:lnTo>
                    <a:pt x="153987" y="71754"/>
                  </a:lnTo>
                  <a:lnTo>
                    <a:pt x="186372" y="50800"/>
                  </a:lnTo>
                  <a:lnTo>
                    <a:pt x="231457" y="31750"/>
                  </a:lnTo>
                  <a:lnTo>
                    <a:pt x="278447" y="25400"/>
                  </a:lnTo>
                  <a:lnTo>
                    <a:pt x="277812" y="7302"/>
                  </a:lnTo>
                  <a:lnTo>
                    <a:pt x="277812" y="4127"/>
                  </a:lnTo>
                  <a:lnTo>
                    <a:pt x="277494" y="1904"/>
                  </a:lnTo>
                  <a:lnTo>
                    <a:pt x="277494" y="0"/>
                  </a:lnTo>
                  <a:close/>
                </a:path>
                <a:path w="278764" h="648969">
                  <a:moveTo>
                    <a:pt x="171450" y="599757"/>
                  </a:moveTo>
                  <a:lnTo>
                    <a:pt x="171132" y="600075"/>
                  </a:lnTo>
                  <a:lnTo>
                    <a:pt x="173989" y="601344"/>
                  </a:lnTo>
                  <a:lnTo>
                    <a:pt x="172402" y="600392"/>
                  </a:lnTo>
                  <a:lnTo>
                    <a:pt x="171450" y="600075"/>
                  </a:lnTo>
                  <a:lnTo>
                    <a:pt x="171926" y="600075"/>
                  </a:lnTo>
                  <a:lnTo>
                    <a:pt x="171450" y="599757"/>
                  </a:lnTo>
                  <a:close/>
                </a:path>
                <a:path w="278764" h="648969">
                  <a:moveTo>
                    <a:pt x="172402" y="600392"/>
                  </a:moveTo>
                  <a:lnTo>
                    <a:pt x="173989" y="601344"/>
                  </a:lnTo>
                  <a:lnTo>
                    <a:pt x="175577" y="601344"/>
                  </a:lnTo>
                  <a:lnTo>
                    <a:pt x="172402" y="600392"/>
                  </a:lnTo>
                  <a:close/>
                </a:path>
                <a:path w="278764" h="648969">
                  <a:moveTo>
                    <a:pt x="171926" y="600075"/>
                  </a:moveTo>
                  <a:lnTo>
                    <a:pt x="171450" y="600075"/>
                  </a:lnTo>
                  <a:lnTo>
                    <a:pt x="172402" y="600392"/>
                  </a:lnTo>
                  <a:lnTo>
                    <a:pt x="171926" y="60007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5219" y="3213099"/>
              <a:ext cx="406717" cy="7623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228079" y="3235959"/>
              <a:ext cx="251460" cy="626110"/>
            </a:xfrm>
            <a:custGeom>
              <a:avLst/>
              <a:gdLst/>
              <a:ahLst/>
              <a:cxnLst/>
              <a:rect l="l" t="t" r="r" b="b"/>
              <a:pathLst>
                <a:path w="251460" h="626110">
                  <a:moveTo>
                    <a:pt x="174625" y="601027"/>
                  </a:moveTo>
                  <a:lnTo>
                    <a:pt x="168275" y="626109"/>
                  </a:lnTo>
                  <a:lnTo>
                    <a:pt x="251460" y="607694"/>
                  </a:lnTo>
                  <a:lnTo>
                    <a:pt x="247650" y="604519"/>
                  </a:lnTo>
                  <a:lnTo>
                    <a:pt x="186372" y="604519"/>
                  </a:lnTo>
                  <a:lnTo>
                    <a:pt x="174625" y="601027"/>
                  </a:lnTo>
                  <a:close/>
                </a:path>
                <a:path w="251460" h="626110">
                  <a:moveTo>
                    <a:pt x="180657" y="576579"/>
                  </a:moveTo>
                  <a:lnTo>
                    <a:pt x="174625" y="601027"/>
                  </a:lnTo>
                  <a:lnTo>
                    <a:pt x="186372" y="604519"/>
                  </a:lnTo>
                  <a:lnTo>
                    <a:pt x="193357" y="580072"/>
                  </a:lnTo>
                  <a:lnTo>
                    <a:pt x="180657" y="576579"/>
                  </a:lnTo>
                  <a:close/>
                </a:path>
                <a:path w="251460" h="626110">
                  <a:moveTo>
                    <a:pt x="186690" y="552450"/>
                  </a:moveTo>
                  <a:lnTo>
                    <a:pt x="180975" y="575627"/>
                  </a:lnTo>
                  <a:lnTo>
                    <a:pt x="180657" y="575944"/>
                  </a:lnTo>
                  <a:lnTo>
                    <a:pt x="180657" y="576579"/>
                  </a:lnTo>
                  <a:lnTo>
                    <a:pt x="193357" y="580072"/>
                  </a:lnTo>
                  <a:lnTo>
                    <a:pt x="186372" y="604519"/>
                  </a:lnTo>
                  <a:lnTo>
                    <a:pt x="247650" y="604519"/>
                  </a:lnTo>
                  <a:lnTo>
                    <a:pt x="186690" y="552450"/>
                  </a:lnTo>
                  <a:close/>
                </a:path>
                <a:path w="251460" h="626110">
                  <a:moveTo>
                    <a:pt x="240665" y="0"/>
                  </a:moveTo>
                  <a:lnTo>
                    <a:pt x="195262" y="6985"/>
                  </a:lnTo>
                  <a:lnTo>
                    <a:pt x="151130" y="27304"/>
                  </a:lnTo>
                  <a:lnTo>
                    <a:pt x="120015" y="49529"/>
                  </a:lnTo>
                  <a:lnTo>
                    <a:pt x="91757" y="76835"/>
                  </a:lnTo>
                  <a:lnTo>
                    <a:pt x="58420" y="120014"/>
                  </a:lnTo>
                  <a:lnTo>
                    <a:pt x="31432" y="169544"/>
                  </a:lnTo>
                  <a:lnTo>
                    <a:pt x="12065" y="223837"/>
                  </a:lnTo>
                  <a:lnTo>
                    <a:pt x="3175" y="266382"/>
                  </a:lnTo>
                  <a:lnTo>
                    <a:pt x="0" y="309879"/>
                  </a:lnTo>
                  <a:lnTo>
                    <a:pt x="317" y="323850"/>
                  </a:lnTo>
                  <a:lnTo>
                    <a:pt x="5397" y="367664"/>
                  </a:lnTo>
                  <a:lnTo>
                    <a:pt x="21272" y="423544"/>
                  </a:lnTo>
                  <a:lnTo>
                    <a:pt x="45402" y="475614"/>
                  </a:lnTo>
                  <a:lnTo>
                    <a:pt x="77152" y="522287"/>
                  </a:lnTo>
                  <a:lnTo>
                    <a:pt x="114617" y="561975"/>
                  </a:lnTo>
                  <a:lnTo>
                    <a:pt x="146050" y="586104"/>
                  </a:lnTo>
                  <a:lnTo>
                    <a:pt x="168275" y="598804"/>
                  </a:lnTo>
                  <a:lnTo>
                    <a:pt x="169227" y="599439"/>
                  </a:lnTo>
                  <a:lnTo>
                    <a:pt x="169862" y="599757"/>
                  </a:lnTo>
                  <a:lnTo>
                    <a:pt x="174625" y="601027"/>
                  </a:lnTo>
                  <a:lnTo>
                    <a:pt x="180657" y="576579"/>
                  </a:lnTo>
                  <a:lnTo>
                    <a:pt x="178117" y="575627"/>
                  </a:lnTo>
                  <a:lnTo>
                    <a:pt x="178752" y="575627"/>
                  </a:lnTo>
                  <a:lnTo>
                    <a:pt x="141605" y="551179"/>
                  </a:lnTo>
                  <a:lnTo>
                    <a:pt x="97472" y="507047"/>
                  </a:lnTo>
                  <a:lnTo>
                    <a:pt x="67945" y="463867"/>
                  </a:lnTo>
                  <a:lnTo>
                    <a:pt x="45402" y="415289"/>
                  </a:lnTo>
                  <a:lnTo>
                    <a:pt x="33337" y="376554"/>
                  </a:lnTo>
                  <a:lnTo>
                    <a:pt x="26670" y="337185"/>
                  </a:lnTo>
                  <a:lnTo>
                    <a:pt x="25717" y="324485"/>
                  </a:lnTo>
                  <a:lnTo>
                    <a:pt x="25717" y="323850"/>
                  </a:lnTo>
                  <a:lnTo>
                    <a:pt x="25400" y="310514"/>
                  </a:lnTo>
                  <a:lnTo>
                    <a:pt x="33020" y="244157"/>
                  </a:lnTo>
                  <a:lnTo>
                    <a:pt x="44132" y="205739"/>
                  </a:lnTo>
                  <a:lnTo>
                    <a:pt x="65722" y="157162"/>
                  </a:lnTo>
                  <a:lnTo>
                    <a:pt x="93980" y="113664"/>
                  </a:lnTo>
                  <a:lnTo>
                    <a:pt x="127000" y="77152"/>
                  </a:lnTo>
                  <a:lnTo>
                    <a:pt x="163512" y="49529"/>
                  </a:lnTo>
                  <a:lnTo>
                    <a:pt x="201930" y="31750"/>
                  </a:lnTo>
                  <a:lnTo>
                    <a:pt x="220662" y="27304"/>
                  </a:lnTo>
                  <a:lnTo>
                    <a:pt x="220345" y="27304"/>
                  </a:lnTo>
                  <a:lnTo>
                    <a:pt x="231140" y="26035"/>
                  </a:lnTo>
                  <a:lnTo>
                    <a:pt x="241935" y="25400"/>
                  </a:lnTo>
                  <a:lnTo>
                    <a:pt x="240982" y="6985"/>
                  </a:lnTo>
                  <a:lnTo>
                    <a:pt x="240982" y="1904"/>
                  </a:lnTo>
                  <a:lnTo>
                    <a:pt x="240665" y="0"/>
                  </a:lnTo>
                  <a:close/>
                </a:path>
                <a:path w="251460" h="626110">
                  <a:moveTo>
                    <a:pt x="178117" y="575627"/>
                  </a:moveTo>
                  <a:lnTo>
                    <a:pt x="180657" y="576579"/>
                  </a:lnTo>
                  <a:lnTo>
                    <a:pt x="179387" y="575944"/>
                  </a:lnTo>
                  <a:lnTo>
                    <a:pt x="178117" y="575627"/>
                  </a:lnTo>
                  <a:close/>
                </a:path>
                <a:path w="251460" h="626110">
                  <a:moveTo>
                    <a:pt x="178752" y="575627"/>
                  </a:moveTo>
                  <a:lnTo>
                    <a:pt x="178117" y="575627"/>
                  </a:lnTo>
                  <a:lnTo>
                    <a:pt x="179387" y="575944"/>
                  </a:lnTo>
                  <a:lnTo>
                    <a:pt x="178752" y="57562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89979" y="4241799"/>
              <a:ext cx="396557" cy="78263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12839" y="4264660"/>
              <a:ext cx="247650" cy="643255"/>
            </a:xfrm>
            <a:custGeom>
              <a:avLst/>
              <a:gdLst/>
              <a:ahLst/>
              <a:cxnLst/>
              <a:rect l="l" t="t" r="r" b="b"/>
              <a:pathLst>
                <a:path w="247650" h="643254">
                  <a:moveTo>
                    <a:pt x="164464" y="618489"/>
                  </a:moveTo>
                  <a:lnTo>
                    <a:pt x="157797" y="642937"/>
                  </a:lnTo>
                  <a:lnTo>
                    <a:pt x="241300" y="626427"/>
                  </a:lnTo>
                  <a:lnTo>
                    <a:pt x="236220" y="621664"/>
                  </a:lnTo>
                  <a:lnTo>
                    <a:pt x="176530" y="621664"/>
                  </a:lnTo>
                  <a:lnTo>
                    <a:pt x="164464" y="618489"/>
                  </a:lnTo>
                  <a:close/>
                </a:path>
                <a:path w="247650" h="643254">
                  <a:moveTo>
                    <a:pt x="171132" y="594042"/>
                  </a:moveTo>
                  <a:lnTo>
                    <a:pt x="171132" y="594359"/>
                  </a:lnTo>
                  <a:lnTo>
                    <a:pt x="164464" y="617854"/>
                  </a:lnTo>
                  <a:lnTo>
                    <a:pt x="164464" y="618489"/>
                  </a:lnTo>
                  <a:lnTo>
                    <a:pt x="176530" y="621664"/>
                  </a:lnTo>
                  <a:lnTo>
                    <a:pt x="183514" y="597534"/>
                  </a:lnTo>
                  <a:lnTo>
                    <a:pt x="174879" y="594994"/>
                  </a:lnTo>
                  <a:lnTo>
                    <a:pt x="173989" y="594994"/>
                  </a:lnTo>
                  <a:lnTo>
                    <a:pt x="171132" y="594042"/>
                  </a:lnTo>
                  <a:close/>
                </a:path>
                <a:path w="247650" h="643254">
                  <a:moveTo>
                    <a:pt x="177800" y="569594"/>
                  </a:moveTo>
                  <a:lnTo>
                    <a:pt x="171450" y="593407"/>
                  </a:lnTo>
                  <a:lnTo>
                    <a:pt x="172720" y="594359"/>
                  </a:lnTo>
                  <a:lnTo>
                    <a:pt x="175577" y="594994"/>
                  </a:lnTo>
                  <a:lnTo>
                    <a:pt x="183514" y="597534"/>
                  </a:lnTo>
                  <a:lnTo>
                    <a:pt x="176530" y="621664"/>
                  </a:lnTo>
                  <a:lnTo>
                    <a:pt x="236220" y="621664"/>
                  </a:lnTo>
                  <a:lnTo>
                    <a:pt x="177800" y="569594"/>
                  </a:lnTo>
                  <a:close/>
                </a:path>
                <a:path w="247650" h="643254">
                  <a:moveTo>
                    <a:pt x="246380" y="0"/>
                  </a:moveTo>
                  <a:lnTo>
                    <a:pt x="200025" y="7302"/>
                  </a:lnTo>
                  <a:lnTo>
                    <a:pt x="154622" y="27939"/>
                  </a:lnTo>
                  <a:lnTo>
                    <a:pt x="122872" y="51117"/>
                  </a:lnTo>
                  <a:lnTo>
                    <a:pt x="93980" y="79057"/>
                  </a:lnTo>
                  <a:lnTo>
                    <a:pt x="59689" y="123825"/>
                  </a:lnTo>
                  <a:lnTo>
                    <a:pt x="32067" y="174942"/>
                  </a:lnTo>
                  <a:lnTo>
                    <a:pt x="12064" y="230504"/>
                  </a:lnTo>
                  <a:lnTo>
                    <a:pt x="3175" y="274637"/>
                  </a:lnTo>
                  <a:lnTo>
                    <a:pt x="0" y="319404"/>
                  </a:lnTo>
                  <a:lnTo>
                    <a:pt x="317" y="333692"/>
                  </a:lnTo>
                  <a:lnTo>
                    <a:pt x="5397" y="378777"/>
                  </a:lnTo>
                  <a:lnTo>
                    <a:pt x="20320" y="435927"/>
                  </a:lnTo>
                  <a:lnTo>
                    <a:pt x="43497" y="489584"/>
                  </a:lnTo>
                  <a:lnTo>
                    <a:pt x="73660" y="537844"/>
                  </a:lnTo>
                  <a:lnTo>
                    <a:pt x="109537" y="578484"/>
                  </a:lnTo>
                  <a:lnTo>
                    <a:pt x="139700" y="603567"/>
                  </a:lnTo>
                  <a:lnTo>
                    <a:pt x="164464" y="618489"/>
                  </a:lnTo>
                  <a:lnTo>
                    <a:pt x="164464" y="617854"/>
                  </a:lnTo>
                  <a:lnTo>
                    <a:pt x="171132" y="594042"/>
                  </a:lnTo>
                  <a:lnTo>
                    <a:pt x="171450" y="593407"/>
                  </a:lnTo>
                  <a:lnTo>
                    <a:pt x="164464" y="589279"/>
                  </a:lnTo>
                  <a:lnTo>
                    <a:pt x="127952" y="561022"/>
                  </a:lnTo>
                  <a:lnTo>
                    <a:pt x="94614" y="523239"/>
                  </a:lnTo>
                  <a:lnTo>
                    <a:pt x="66357" y="478789"/>
                  </a:lnTo>
                  <a:lnTo>
                    <a:pt x="44450" y="428625"/>
                  </a:lnTo>
                  <a:lnTo>
                    <a:pt x="33020" y="388619"/>
                  </a:lnTo>
                  <a:lnTo>
                    <a:pt x="26670" y="347344"/>
                  </a:lnTo>
                  <a:lnTo>
                    <a:pt x="25717" y="334327"/>
                  </a:lnTo>
                  <a:lnTo>
                    <a:pt x="25717" y="333692"/>
                  </a:lnTo>
                  <a:lnTo>
                    <a:pt x="26670" y="292417"/>
                  </a:lnTo>
                  <a:lnTo>
                    <a:pt x="33020" y="251459"/>
                  </a:lnTo>
                  <a:lnTo>
                    <a:pt x="44450" y="211772"/>
                  </a:lnTo>
                  <a:lnTo>
                    <a:pt x="66992" y="161607"/>
                  </a:lnTo>
                  <a:lnTo>
                    <a:pt x="95885" y="116839"/>
                  </a:lnTo>
                  <a:lnTo>
                    <a:pt x="129539" y="79057"/>
                  </a:lnTo>
                  <a:lnTo>
                    <a:pt x="167322" y="50164"/>
                  </a:lnTo>
                  <a:lnTo>
                    <a:pt x="206692" y="31750"/>
                  </a:lnTo>
                  <a:lnTo>
                    <a:pt x="247650" y="25400"/>
                  </a:lnTo>
                  <a:lnTo>
                    <a:pt x="246697" y="7302"/>
                  </a:lnTo>
                  <a:lnTo>
                    <a:pt x="246697" y="1904"/>
                  </a:lnTo>
                  <a:lnTo>
                    <a:pt x="246380" y="0"/>
                  </a:lnTo>
                  <a:close/>
                </a:path>
                <a:path w="247650" h="643254">
                  <a:moveTo>
                    <a:pt x="171450" y="594042"/>
                  </a:moveTo>
                  <a:lnTo>
                    <a:pt x="172085" y="594359"/>
                  </a:lnTo>
                  <a:lnTo>
                    <a:pt x="173989" y="594994"/>
                  </a:lnTo>
                  <a:lnTo>
                    <a:pt x="172720" y="594359"/>
                  </a:lnTo>
                  <a:lnTo>
                    <a:pt x="171450" y="594042"/>
                  </a:lnTo>
                  <a:close/>
                </a:path>
                <a:path w="247650" h="643254">
                  <a:moveTo>
                    <a:pt x="172720" y="594359"/>
                  </a:moveTo>
                  <a:lnTo>
                    <a:pt x="173989" y="594994"/>
                  </a:lnTo>
                  <a:lnTo>
                    <a:pt x="174879" y="594994"/>
                  </a:lnTo>
                  <a:lnTo>
                    <a:pt x="172720" y="594359"/>
                  </a:lnTo>
                  <a:close/>
                </a:path>
                <a:path w="247650" h="643254">
                  <a:moveTo>
                    <a:pt x="171450" y="593407"/>
                  </a:moveTo>
                  <a:lnTo>
                    <a:pt x="171450" y="594042"/>
                  </a:lnTo>
                  <a:lnTo>
                    <a:pt x="172720" y="594359"/>
                  </a:lnTo>
                  <a:lnTo>
                    <a:pt x="171450" y="5934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19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7258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>
                <a:solidFill>
                  <a:srgbClr val="000000"/>
                </a:solidFill>
              </a:rPr>
              <a:t>N</a:t>
            </a:r>
            <a:r>
              <a:rPr spc="190" dirty="0">
                <a:solidFill>
                  <a:srgbClr val="000000"/>
                </a:solidFill>
              </a:rPr>
              <a:t>m</a:t>
            </a:r>
            <a:r>
              <a:rPr spc="130" dirty="0">
                <a:solidFill>
                  <a:srgbClr val="000000"/>
                </a:solidFill>
              </a:rPr>
              <a:t>a</a:t>
            </a:r>
            <a:r>
              <a:rPr spc="1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99160" y="1444942"/>
            <a:ext cx="3547745" cy="847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100" spc="85" dirty="0">
                <a:latin typeface="Calibri"/>
                <a:cs typeface="Calibri"/>
              </a:rPr>
              <a:t>Σάρωση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όλων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των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ανοικτών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θυρών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δίκτυο/α</a:t>
            </a:r>
            <a:endParaRPr sz="1100" dirty="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60"/>
              </a:spcBef>
            </a:pPr>
            <a:r>
              <a:rPr sz="1100" spc="90" dirty="0">
                <a:latin typeface="Calibri"/>
                <a:cs typeface="Calibri"/>
              </a:rPr>
              <a:t>συγκεκριμένη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συσκευή: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300" dirty="0">
              <a:latin typeface="Calibri"/>
              <a:cs typeface="Calibri"/>
            </a:endParaRPr>
          </a:p>
          <a:p>
            <a:pPr marL="800100">
              <a:lnSpc>
                <a:spcPct val="100000"/>
              </a:lnSpc>
            </a:pP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lang="en-US" sz="1100" b="1" spc="65" dirty="0">
                <a:solidFill>
                  <a:srgbClr val="CF2D1C"/>
                </a:solidFill>
                <a:latin typeface="Calibri"/>
                <a:cs typeface="Calibri"/>
              </a:rPr>
              <a:t> -</a:t>
            </a:r>
            <a:r>
              <a:rPr lang="en-US" sz="1100" b="1" spc="65" dirty="0" err="1">
                <a:solidFill>
                  <a:srgbClr val="CF2D1C"/>
                </a:solidFill>
                <a:latin typeface="Calibri"/>
                <a:cs typeface="Calibri"/>
              </a:rPr>
              <a:t>sT</a:t>
            </a:r>
            <a:r>
              <a:rPr sz="11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-p</a:t>
            </a:r>
            <a:r>
              <a:rPr sz="11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80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192.168.122.0/24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9160" y="2698168"/>
            <a:ext cx="4341495" cy="87011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90" dirty="0">
                <a:latin typeface="Calibri"/>
                <a:cs typeface="Calibri"/>
              </a:rPr>
              <a:t>-</a:t>
            </a:r>
            <a:r>
              <a:rPr lang="el-GR" altLang="el-GR" sz="1100" b="1" spc="90" dirty="0" err="1">
                <a:latin typeface="Calibri"/>
                <a:cs typeface="Calibri"/>
              </a:rPr>
              <a:t>sT</a:t>
            </a:r>
            <a:r>
              <a:rPr lang="el-GR" altLang="el-GR" sz="1100" b="1" spc="90" dirty="0">
                <a:latin typeface="Calibri"/>
                <a:cs typeface="Calibri"/>
              </a:rPr>
              <a:t> : Σάρωση TCP μέσω πλήρους σύνδεσης (3-way </a:t>
            </a:r>
            <a:r>
              <a:rPr lang="el-GR" altLang="el-GR" sz="1100" b="1" spc="90" dirty="0" err="1">
                <a:latin typeface="Calibri"/>
                <a:cs typeface="Calibri"/>
              </a:rPr>
              <a:t>handshake</a:t>
            </a:r>
            <a:r>
              <a:rPr lang="el-GR" altLang="el-GR" sz="1100" b="1" spc="90" dirty="0">
                <a:latin typeface="Calibri"/>
                <a:cs typeface="Calibri"/>
              </a:rPr>
              <a:t>)</a:t>
            </a:r>
            <a:br>
              <a:rPr lang="el-GR" altLang="el-GR" sz="1100" b="1" spc="90" dirty="0">
                <a:latin typeface="Calibri"/>
                <a:cs typeface="Calibri"/>
              </a:rPr>
            </a:br>
            <a:r>
              <a:rPr lang="el-GR" altLang="el-GR" sz="1100" b="1" spc="90" dirty="0">
                <a:latin typeface="Calibri"/>
                <a:cs typeface="Calibri"/>
              </a:rPr>
              <a:t>➤ Χρησιμοποιείται όταν δεν απαιτούνται προνόμια </a:t>
            </a:r>
            <a:r>
              <a:rPr lang="el-GR" altLang="el-GR" sz="1100" b="1" spc="90" dirty="0" err="1">
                <a:latin typeface="Calibri"/>
                <a:cs typeface="Calibri"/>
              </a:rPr>
              <a:t>root</a:t>
            </a:r>
            <a:endParaRPr lang="el-GR" altLang="el-GR" sz="1100" b="1" spc="9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90" dirty="0">
                <a:latin typeface="Calibri"/>
                <a:cs typeface="Calibri"/>
              </a:rPr>
              <a:t>-p : Καθορισμός θυρών προς σάρωση</a:t>
            </a:r>
            <a:br>
              <a:rPr lang="el-GR" altLang="el-GR" sz="1100" b="1" spc="90" dirty="0">
                <a:latin typeface="Calibri"/>
                <a:cs typeface="Calibri"/>
              </a:rPr>
            </a:br>
            <a:r>
              <a:rPr lang="el-GR" altLang="el-GR" sz="1100" b="1" spc="90" dirty="0">
                <a:latin typeface="Calibri"/>
                <a:cs typeface="Calibri"/>
              </a:rPr>
              <a:t>➤ Μπορείτε να εισάγετε πολλαπλές θύρες με κόμμα, π.χ.:</a:t>
            </a:r>
            <a:br>
              <a:rPr lang="el-GR" altLang="el-GR" sz="1100" b="1" spc="90" dirty="0">
                <a:latin typeface="Calibri"/>
                <a:cs typeface="Calibri"/>
              </a:rPr>
            </a:br>
            <a:r>
              <a:rPr lang="el-GR" altLang="el-GR" sz="1100" b="1" spc="90" dirty="0">
                <a:latin typeface="Calibri"/>
                <a:cs typeface="Calibri"/>
              </a:rPr>
              <a:t>-p 21,22,80,443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104505" y="2582227"/>
            <a:ext cx="43688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70" dirty="0">
                <a:solidFill>
                  <a:srgbClr val="00AF4F"/>
                </a:solidFill>
                <a:latin typeface="Calibri"/>
                <a:cs typeface="Calibri"/>
              </a:rPr>
              <a:t>Α</a:t>
            </a:r>
            <a:r>
              <a:rPr sz="650" spc="50" dirty="0">
                <a:solidFill>
                  <a:srgbClr val="00AF4F"/>
                </a:solidFill>
                <a:latin typeface="Calibri"/>
                <a:cs typeface="Calibri"/>
              </a:rPr>
              <a:t>ν</a:t>
            </a:r>
            <a:r>
              <a:rPr sz="650" spc="65" dirty="0">
                <a:solidFill>
                  <a:srgbClr val="00AF4F"/>
                </a:solidFill>
                <a:latin typeface="Calibri"/>
                <a:cs typeface="Calibri"/>
              </a:rPr>
              <a:t>ο</a:t>
            </a:r>
            <a:r>
              <a:rPr sz="650" spc="25" dirty="0">
                <a:solidFill>
                  <a:srgbClr val="00AF4F"/>
                </a:solidFill>
                <a:latin typeface="Calibri"/>
                <a:cs typeface="Calibri"/>
              </a:rPr>
              <a:t>ί</a:t>
            </a:r>
            <a:r>
              <a:rPr sz="650" spc="35" dirty="0">
                <a:solidFill>
                  <a:srgbClr val="00AF4F"/>
                </a:solidFill>
                <a:latin typeface="Calibri"/>
                <a:cs typeface="Calibri"/>
              </a:rPr>
              <a:t>ξ</a:t>
            </a:r>
            <a:r>
              <a:rPr sz="650" spc="40" dirty="0">
                <a:solidFill>
                  <a:srgbClr val="00AF4F"/>
                </a:solidFill>
                <a:latin typeface="Calibri"/>
                <a:cs typeface="Calibri"/>
              </a:rPr>
              <a:t>τ</a:t>
            </a:r>
            <a:r>
              <a:rPr sz="650" spc="75" dirty="0">
                <a:solidFill>
                  <a:srgbClr val="00AF4F"/>
                </a:solidFill>
                <a:latin typeface="Calibri"/>
                <a:cs typeface="Calibri"/>
              </a:rPr>
              <a:t>ε</a:t>
            </a:r>
            <a:r>
              <a:rPr sz="650" spc="-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spc="40" dirty="0">
                <a:solidFill>
                  <a:srgbClr val="00AF4F"/>
                </a:solidFill>
                <a:latin typeface="Calibri"/>
                <a:cs typeface="Calibri"/>
              </a:rPr>
              <a:t>τ</a:t>
            </a:r>
            <a:r>
              <a:rPr sz="650" spc="85" dirty="0">
                <a:solidFill>
                  <a:srgbClr val="00AF4F"/>
                </a:solidFill>
                <a:latin typeface="Calibri"/>
                <a:cs typeface="Calibri"/>
              </a:rPr>
              <a:t>ο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93075" y="3511550"/>
            <a:ext cx="33210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45" dirty="0">
                <a:solidFill>
                  <a:srgbClr val="FF0000"/>
                </a:solidFill>
                <a:latin typeface="Calibri"/>
                <a:cs typeface="Calibri"/>
              </a:rPr>
              <a:t>Κλειστό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45780" y="4583429"/>
            <a:ext cx="33210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45" dirty="0">
                <a:solidFill>
                  <a:srgbClr val="FF0000"/>
                </a:solidFill>
                <a:latin typeface="Calibri"/>
                <a:cs typeface="Calibri"/>
              </a:rPr>
              <a:t>Κλειστό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45300" y="0"/>
            <a:ext cx="5346700" cy="6878955"/>
            <a:chOff x="6845300" y="0"/>
            <a:chExt cx="534670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5300" y="1805940"/>
              <a:ext cx="5346700" cy="4484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0879" y="2001520"/>
              <a:ext cx="5059680" cy="390652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20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7258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>
                <a:solidFill>
                  <a:srgbClr val="000000"/>
                </a:solidFill>
              </a:rPr>
              <a:t>N</a:t>
            </a:r>
            <a:r>
              <a:rPr spc="190" dirty="0">
                <a:solidFill>
                  <a:srgbClr val="000000"/>
                </a:solidFill>
              </a:rPr>
              <a:t>m</a:t>
            </a:r>
            <a:r>
              <a:rPr spc="130" dirty="0">
                <a:solidFill>
                  <a:srgbClr val="000000"/>
                </a:solidFill>
              </a:rPr>
              <a:t>a</a:t>
            </a:r>
            <a:r>
              <a:rPr spc="1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75030" y="1297304"/>
            <a:ext cx="58197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στοχεύσουμε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εντοπίσουμε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τις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υπάρχουσες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ευπάθειες.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030" y="2360295"/>
            <a:ext cx="50800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ελέγξτε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αν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Metasploit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διαδικτυακός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προσβάσιμος: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97760" y="3496945"/>
            <a:ext cx="179006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0" dirty="0">
                <a:solidFill>
                  <a:srgbClr val="CF2D1C"/>
                </a:solidFill>
                <a:latin typeface="Calibri"/>
                <a:cs typeface="Calibri"/>
              </a:rPr>
              <a:t>Nmap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-sn</a:t>
            </a:r>
            <a:r>
              <a:rPr sz="11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192.168.122.230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0652" y="32702"/>
            <a:ext cx="5348605" cy="6823709"/>
          </a:xfrm>
          <a:custGeom>
            <a:avLst/>
            <a:gdLst/>
            <a:ahLst/>
            <a:cxnLst/>
            <a:rect l="l" t="t" r="r" b="b"/>
            <a:pathLst>
              <a:path w="5348605" h="6823709">
                <a:moveTo>
                  <a:pt x="5348287" y="0"/>
                </a:moveTo>
                <a:lnTo>
                  <a:pt x="1917700" y="0"/>
                </a:lnTo>
                <a:lnTo>
                  <a:pt x="0" y="6823392"/>
                </a:lnTo>
                <a:lnTo>
                  <a:pt x="3430587" y="6823392"/>
                </a:lnTo>
                <a:lnTo>
                  <a:pt x="5348287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2887" y="0"/>
            <a:ext cx="2934970" cy="6878955"/>
            <a:chOff x="4052887" y="0"/>
            <a:chExt cx="2934970" cy="6878955"/>
          </a:xfrm>
        </p:grpSpPr>
        <p:sp>
          <p:nvSpPr>
            <p:cNvPr id="4" name="object 4"/>
            <p:cNvSpPr/>
            <p:nvPr/>
          </p:nvSpPr>
          <p:spPr>
            <a:xfrm>
              <a:off x="545338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40" y="6667"/>
                  </a:lnTo>
                  <a:lnTo>
                    <a:pt x="516890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40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90" y="48577"/>
                  </a:lnTo>
                  <a:lnTo>
                    <a:pt x="567690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90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2459" y="50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69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4" y="2307590"/>
                  </a:lnTo>
                  <a:lnTo>
                    <a:pt x="1417637" y="2307590"/>
                  </a:lnTo>
                  <a:lnTo>
                    <a:pt x="1372869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4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4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19" y="3493452"/>
                  </a:lnTo>
                  <a:lnTo>
                    <a:pt x="1223010" y="3563620"/>
                  </a:lnTo>
                  <a:lnTo>
                    <a:pt x="1258569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4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4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4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4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1215"/>
                  </a:lnTo>
                  <a:lnTo>
                    <a:pt x="1547494" y="3546475"/>
                  </a:lnTo>
                  <a:lnTo>
                    <a:pt x="1526539" y="3592195"/>
                  </a:lnTo>
                  <a:lnTo>
                    <a:pt x="1493519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69" y="3636645"/>
                  </a:lnTo>
                  <a:lnTo>
                    <a:pt x="1554162" y="3599180"/>
                  </a:lnTo>
                  <a:lnTo>
                    <a:pt x="1572894" y="3554095"/>
                  </a:lnTo>
                  <a:lnTo>
                    <a:pt x="1964689" y="2108835"/>
                  </a:lnTo>
                  <a:lnTo>
                    <a:pt x="2539999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0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880" y="6167120"/>
            <a:ext cx="3294379" cy="61214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50405" y="2119312"/>
            <a:ext cx="327088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15" dirty="0">
                <a:solidFill>
                  <a:srgbClr val="FFB800"/>
                </a:solidFill>
              </a:rPr>
              <a:t>Σας</a:t>
            </a:r>
            <a:r>
              <a:rPr sz="3750" spc="135" dirty="0">
                <a:solidFill>
                  <a:srgbClr val="FFB800"/>
                </a:solidFill>
              </a:rPr>
              <a:t> </a:t>
            </a:r>
            <a:r>
              <a:rPr sz="3750" spc="240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50405" y="3339147"/>
            <a:ext cx="331406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4165" y="0"/>
              <a:ext cx="5361940" cy="6841490"/>
            </a:xfrm>
            <a:custGeom>
              <a:avLst/>
              <a:gdLst/>
              <a:ahLst/>
              <a:cxnLst/>
              <a:rect l="l" t="t" r="r" b="b"/>
              <a:pathLst>
                <a:path w="5361940" h="6841490">
                  <a:moveTo>
                    <a:pt x="5361622" y="0"/>
                  </a:moveTo>
                  <a:lnTo>
                    <a:pt x="1922462" y="0"/>
                  </a:lnTo>
                  <a:lnTo>
                    <a:pt x="0" y="6841172"/>
                  </a:lnTo>
                  <a:lnTo>
                    <a:pt x="3439160" y="6841172"/>
                  </a:lnTo>
                  <a:lnTo>
                    <a:pt x="5361622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967"/>
                  </a:moveTo>
                  <a:lnTo>
                    <a:pt x="1275397" y="2287904"/>
                  </a:lnTo>
                  <a:lnTo>
                    <a:pt x="1229995" y="2309177"/>
                  </a:lnTo>
                  <a:lnTo>
                    <a:pt x="1191577" y="2342197"/>
                  </a:lnTo>
                  <a:lnTo>
                    <a:pt x="1162685" y="2386012"/>
                  </a:lnTo>
                  <a:lnTo>
                    <a:pt x="1162685" y="2387282"/>
                  </a:lnTo>
                  <a:lnTo>
                    <a:pt x="821689" y="3659504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840"/>
                  </a:lnTo>
                  <a:lnTo>
                    <a:pt x="26670" y="6847840"/>
                  </a:lnTo>
                  <a:lnTo>
                    <a:pt x="845905" y="3665537"/>
                  </a:lnTo>
                  <a:lnTo>
                    <a:pt x="1186814" y="2394902"/>
                  </a:lnTo>
                  <a:lnTo>
                    <a:pt x="1211580" y="2357437"/>
                  </a:lnTo>
                  <a:lnTo>
                    <a:pt x="1244917" y="2329179"/>
                  </a:lnTo>
                  <a:lnTo>
                    <a:pt x="1283970" y="2311082"/>
                  </a:lnTo>
                  <a:lnTo>
                    <a:pt x="1326514" y="2304415"/>
                  </a:lnTo>
                  <a:lnTo>
                    <a:pt x="1421635" y="2304415"/>
                  </a:lnTo>
                  <a:lnTo>
                    <a:pt x="1377314" y="2286000"/>
                  </a:lnTo>
                  <a:lnTo>
                    <a:pt x="1325562" y="2279967"/>
                  </a:lnTo>
                  <a:close/>
                </a:path>
                <a:path w="2549525" h="6847840">
                  <a:moveTo>
                    <a:pt x="1421635" y="2304415"/>
                  </a:moveTo>
                  <a:lnTo>
                    <a:pt x="1326514" y="2304415"/>
                  </a:lnTo>
                  <a:lnTo>
                    <a:pt x="1370964" y="2310129"/>
                  </a:lnTo>
                  <a:lnTo>
                    <a:pt x="1416685" y="2330767"/>
                  </a:lnTo>
                  <a:lnTo>
                    <a:pt x="1452880" y="2364104"/>
                  </a:lnTo>
                  <a:lnTo>
                    <a:pt x="1477010" y="2406015"/>
                  </a:lnTo>
                  <a:lnTo>
                    <a:pt x="1487487" y="2453957"/>
                  </a:lnTo>
                  <a:lnTo>
                    <a:pt x="1482407" y="2503804"/>
                  </a:lnTo>
                  <a:lnTo>
                    <a:pt x="1223645" y="3458210"/>
                  </a:lnTo>
                  <a:lnTo>
                    <a:pt x="1217930" y="3493452"/>
                  </a:lnTo>
                  <a:lnTo>
                    <a:pt x="1226820" y="3564254"/>
                  </a:lnTo>
                  <a:lnTo>
                    <a:pt x="1262380" y="3627437"/>
                  </a:lnTo>
                  <a:lnTo>
                    <a:pt x="1318577" y="3670935"/>
                  </a:lnTo>
                  <a:lnTo>
                    <a:pt x="1401762" y="3689985"/>
                  </a:lnTo>
                  <a:lnTo>
                    <a:pt x="1449070" y="3683635"/>
                  </a:lnTo>
                  <a:lnTo>
                    <a:pt x="1492250" y="3665537"/>
                  </a:lnTo>
                  <a:lnTo>
                    <a:pt x="1494775" y="3663632"/>
                  </a:lnTo>
                  <a:lnTo>
                    <a:pt x="1408112" y="3663632"/>
                  </a:lnTo>
                  <a:lnTo>
                    <a:pt x="1358264" y="3658235"/>
                  </a:lnTo>
                  <a:lnTo>
                    <a:pt x="1303020" y="3630929"/>
                  </a:lnTo>
                  <a:lnTo>
                    <a:pt x="1263014" y="3584892"/>
                  </a:lnTo>
                  <a:lnTo>
                    <a:pt x="1243012" y="3526472"/>
                  </a:lnTo>
                  <a:lnTo>
                    <a:pt x="1242377" y="3495675"/>
                  </a:lnTo>
                  <a:lnTo>
                    <a:pt x="1247775" y="3464560"/>
                  </a:lnTo>
                  <a:lnTo>
                    <a:pt x="1506537" y="2510154"/>
                  </a:lnTo>
                  <a:lnTo>
                    <a:pt x="1512887" y="2461577"/>
                  </a:lnTo>
                  <a:lnTo>
                    <a:pt x="1506537" y="2414270"/>
                  </a:lnTo>
                  <a:lnTo>
                    <a:pt x="1488439" y="2371090"/>
                  </a:lnTo>
                  <a:lnTo>
                    <a:pt x="1460182" y="2333625"/>
                  </a:lnTo>
                  <a:lnTo>
                    <a:pt x="1422400" y="2304732"/>
                  </a:lnTo>
                  <a:lnTo>
                    <a:pt x="1421635" y="2304415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7087"/>
                  </a:lnTo>
                  <a:lnTo>
                    <a:pt x="1552257" y="3546792"/>
                  </a:lnTo>
                  <a:lnTo>
                    <a:pt x="1531302" y="3592829"/>
                  </a:lnTo>
                  <a:lnTo>
                    <a:pt x="1497964" y="3628707"/>
                  </a:lnTo>
                  <a:lnTo>
                    <a:pt x="1456055" y="3653154"/>
                  </a:lnTo>
                  <a:lnTo>
                    <a:pt x="1408112" y="3663632"/>
                  </a:lnTo>
                  <a:lnTo>
                    <a:pt x="1494775" y="3663632"/>
                  </a:lnTo>
                  <a:lnTo>
                    <a:pt x="1529714" y="3637279"/>
                  </a:lnTo>
                  <a:lnTo>
                    <a:pt x="1558925" y="3599815"/>
                  </a:lnTo>
                  <a:lnTo>
                    <a:pt x="1577339" y="3554412"/>
                  </a:lnTo>
                  <a:lnTo>
                    <a:pt x="1970722" y="2104707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200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3675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9630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925" y="3290569"/>
            <a:ext cx="3150235" cy="918844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000" spc="130" dirty="0">
                <a:latin typeface="Calibri"/>
                <a:cs typeface="Calibri"/>
              </a:rPr>
              <a:t>ΠΑΡΟΥΣ</a:t>
            </a:r>
            <a:r>
              <a:rPr lang="en-US" sz="1000" spc="130" dirty="0">
                <a:latin typeface="Calibri"/>
                <a:cs typeface="Calibri"/>
              </a:rPr>
              <a:t>I</a:t>
            </a:r>
            <a:r>
              <a:rPr sz="1000" spc="130" dirty="0">
                <a:latin typeface="Calibri"/>
                <a:cs typeface="Calibri"/>
              </a:rPr>
              <a:t>ΑΣΗ</a:t>
            </a:r>
            <a:r>
              <a:rPr sz="1000" spc="16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ΑΠ</a:t>
            </a:r>
            <a:r>
              <a:rPr lang="en-US" sz="1000" spc="90" dirty="0">
                <a:latin typeface="Calibri"/>
                <a:cs typeface="Calibri"/>
              </a:rPr>
              <a:t>O</a:t>
            </a:r>
            <a:r>
              <a:rPr sz="1000" spc="90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0" dirty="0">
                <a:latin typeface="Calibri"/>
                <a:cs typeface="Calibri"/>
              </a:rPr>
              <a:t> </a:t>
            </a:r>
            <a:r>
              <a:rPr sz="1000" spc="140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ABDELKADER </a:t>
            </a:r>
            <a:r>
              <a:rPr sz="1000" spc="13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1196340" algn="l"/>
              </a:tabLst>
            </a:pPr>
            <a:r>
              <a:rPr sz="1000" b="1" spc="35" dirty="0">
                <a:latin typeface="Calibri"/>
                <a:cs typeface="Calibri"/>
              </a:rPr>
              <a:t>AIT	</a:t>
            </a:r>
            <a:r>
              <a:rPr sz="1000" b="1" spc="70" dirty="0">
                <a:latin typeface="Calibri"/>
                <a:cs typeface="Calibri"/>
              </a:rPr>
              <a:t>ΑΥΣΤΡΙΑ</a:t>
            </a:r>
            <a:r>
              <a:rPr lang="el-GR" sz="1000" b="1" spc="70" dirty="0">
                <a:latin typeface="Calibri"/>
                <a:cs typeface="Calibri"/>
              </a:rPr>
              <a:t>Κ</a:t>
            </a:r>
            <a:r>
              <a:rPr lang="en-US" sz="1000" b="1" spc="70" dirty="0">
                <a:latin typeface="Calibri"/>
                <a:cs typeface="Calibri"/>
              </a:rPr>
              <a:t>O</a:t>
            </a:r>
            <a:r>
              <a:rPr sz="1000" b="1" spc="70" dirty="0">
                <a:latin typeface="Calibri"/>
                <a:cs typeface="Calibri"/>
              </a:rPr>
              <a:t>	</a:t>
            </a:r>
            <a:r>
              <a:rPr sz="1000" b="1" spc="45" dirty="0">
                <a:latin typeface="Calibri"/>
                <a:cs typeface="Calibri"/>
              </a:rPr>
              <a:t>ΘΕΣΜΙΚΟ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ΟΡΓΑΝΟ</a:t>
            </a:r>
            <a:r>
              <a:rPr sz="1000" b="1" spc="10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ΤΕΧΝΟΛΟ</a:t>
            </a:r>
            <a:r>
              <a:rPr lang="el-GR" sz="1000" b="1" spc="50" dirty="0">
                <a:latin typeface="Calibri"/>
                <a:cs typeface="Calibri"/>
              </a:rPr>
              <a:t>ΓΙ</a:t>
            </a:r>
            <a:r>
              <a:rPr sz="1000" b="1" spc="50" dirty="0">
                <a:latin typeface="Calibri"/>
                <a:cs typeface="Calibri"/>
              </a:rPr>
              <a:t>ΕΣ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4" name="object 4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7168515" marR="5080" indent="-1003300">
              <a:lnSpc>
                <a:spcPts val="2160"/>
              </a:lnSpc>
              <a:spcBef>
                <a:spcPts val="370"/>
              </a:spcBef>
            </a:pPr>
            <a:r>
              <a:rPr spc="170" dirty="0"/>
              <a:t>Προστασία</a:t>
            </a:r>
            <a:r>
              <a:rPr spc="195" dirty="0"/>
              <a:t> </a:t>
            </a:r>
            <a:r>
              <a:rPr spc="150" dirty="0"/>
              <a:t>δικτύου</a:t>
            </a:r>
            <a:r>
              <a:rPr spc="185" dirty="0"/>
              <a:t> </a:t>
            </a:r>
            <a:r>
              <a:rPr spc="80" dirty="0"/>
              <a:t>για</a:t>
            </a:r>
            <a:r>
              <a:rPr spc="45" dirty="0"/>
              <a:t> </a:t>
            </a:r>
            <a:r>
              <a:rPr spc="155" dirty="0"/>
              <a:t>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90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4515" y="1725929"/>
            <a:ext cx="4183379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endParaRPr sz="1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735"/>
              </a:spcBef>
            </a:pPr>
            <a:r>
              <a:rPr sz="1000" b="1" spc="55" dirty="0">
                <a:solidFill>
                  <a:srgbClr val="FFB800"/>
                </a:solidFill>
                <a:latin typeface="Calibri"/>
                <a:cs typeface="Calibri"/>
              </a:rPr>
              <a:t>θα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χρησιμοποιηθεί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-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7092" y="2522220"/>
            <a:ext cx="5647690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τα 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4580254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4940" y="0"/>
            <a:ext cx="5687060" cy="6878955"/>
            <a:chOff x="6504940" y="0"/>
            <a:chExt cx="568706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04940" y="1648459"/>
              <a:ext cx="5687059" cy="50787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0520" y="1844040"/>
              <a:ext cx="5288280" cy="450088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347345"/>
            <a:ext cx="674814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Αρχείο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εγκατάστασης</a:t>
            </a:r>
            <a:r>
              <a:rPr sz="2250" spc="21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λογισμικού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281940" y="3516947"/>
            <a:ext cx="641858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Sudo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wget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https://packages.wazuh.com/4.x/apt/pool/main/w/wazuhagent/</a:t>
            </a:r>
          </a:p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wazuh-agent_4.8.1-1_amd64.deb &amp;&amp;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sudo</a:t>
            </a:r>
            <a:endParaRPr lang="en-US" sz="1800" b="1" i="0" u="none" strike="noStrike" baseline="0" dirty="0">
              <a:solidFill>
                <a:srgbClr val="D02E1D"/>
              </a:solidFill>
              <a:latin typeface="CenturyGothic-Bold"/>
            </a:endParaRPr>
          </a:p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WAZUH_MANAGER='192.168.122.173' WAZUH_AGENT_NAME='Client'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dpkg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-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i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./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wazuhagent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_</a:t>
            </a:r>
          </a:p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4.8.1-1_amd64.deb</a:t>
            </a:r>
            <a:endParaRPr sz="7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4" name="object 4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7168515" marR="5080" indent="-1003300">
              <a:lnSpc>
                <a:spcPts val="2160"/>
              </a:lnSpc>
              <a:spcBef>
                <a:spcPts val="370"/>
              </a:spcBef>
            </a:pPr>
            <a:r>
              <a:rPr spc="170" dirty="0"/>
              <a:t>Προστασία</a:t>
            </a:r>
            <a:r>
              <a:rPr spc="195" dirty="0"/>
              <a:t> </a:t>
            </a:r>
            <a:r>
              <a:rPr spc="150" dirty="0"/>
              <a:t>δικτύου</a:t>
            </a:r>
            <a:r>
              <a:rPr spc="185" dirty="0"/>
              <a:t> </a:t>
            </a:r>
            <a:r>
              <a:rPr spc="80" dirty="0"/>
              <a:t>για</a:t>
            </a:r>
            <a:r>
              <a:rPr spc="45" dirty="0"/>
              <a:t> </a:t>
            </a:r>
            <a:r>
              <a:rPr spc="155" dirty="0"/>
              <a:t>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90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4515" y="1725929"/>
            <a:ext cx="4183379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endParaRPr sz="1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735"/>
              </a:spcBef>
            </a:pPr>
            <a:r>
              <a:rPr sz="1000" b="1" spc="55" dirty="0">
                <a:solidFill>
                  <a:srgbClr val="FFB800"/>
                </a:solidFill>
                <a:latin typeface="Calibri"/>
                <a:cs typeface="Calibri"/>
              </a:rPr>
              <a:t>θα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χρησιμοποιηθεί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-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7092" y="2522220"/>
            <a:ext cx="5647690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Τα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4580254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7926"/>
            <a:ext cx="2697480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45" dirty="0"/>
              <a:t>Εργαλεία</a:t>
            </a:r>
            <a:r>
              <a:rPr sz="2250" spc="105" dirty="0"/>
              <a:t> </a:t>
            </a:r>
            <a:r>
              <a:rPr sz="2250" spc="180" dirty="0"/>
              <a:t>πρόληψης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25" dirty="0">
                <a:solidFill>
                  <a:srgbClr val="FFB800"/>
                </a:solidFill>
              </a:rPr>
              <a:t>iptables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4706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10121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10" dirty="0">
                <a:solidFill>
                  <a:srgbClr val="000000"/>
                </a:solidFill>
              </a:rPr>
              <a:t>Τι</a:t>
            </a:r>
            <a:r>
              <a:rPr sz="1750" spc="140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είναι</a:t>
            </a:r>
            <a:r>
              <a:rPr sz="1750" spc="114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το</a:t>
            </a:r>
            <a:r>
              <a:rPr sz="1750" spc="13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iptables;</a:t>
            </a:r>
            <a:endParaRPr sz="1750"/>
          </a:p>
        </p:txBody>
      </p:sp>
      <p:sp>
        <p:nvSpPr>
          <p:cNvPr id="14" name="object 14"/>
          <p:cNvSpPr txBox="1"/>
          <p:nvPr/>
        </p:nvSpPr>
        <p:spPr>
          <a:xfrm>
            <a:off x="33972" y="6644005"/>
            <a:ext cx="1115060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Σεμινάριο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Iptabl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es: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phoenixnap.co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00" spc="25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2825" y="1657984"/>
            <a:ext cx="8359775" cy="339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iptables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είναι ένα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εργαλείο γραμμής εντολών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για τη ρύθμιση του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τείχους προστασίας του πυρήνα του </a:t>
            </a:r>
            <a:r>
              <a:rPr kumimoji="0" lang="el-GR" altLang="el-GR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Linux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Επιτρέπει στους διαχειριστές να ορίζουν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κανόνες για τον έλεγχο της εισερχόμενης και εξερχόμενης κυκλοφορίας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δικτύου.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Οι κανόνες αυτοί καθορίζουν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ποια πακέτα επιτρέπονται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και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ποια απορρίπτονται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ενισχύοντας έτσι την ασφάλεια.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iptables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βοηθά στην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προστασία του συστήματος από παραβιάσεις δεδομένων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μη εξουσιοδοτημένη πρόσβαση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και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δικτυακές επιθέσεις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Οι διαχειριστές το χρησιμοποιούν για να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εφαρμόσουν πολιτικές ασφαλείας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και να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θωρακίσουν τα συστήματα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από επιθέσεις που προέρχονται από το δίκτυο.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9457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35" dirty="0">
                <a:solidFill>
                  <a:srgbClr val="000000"/>
                </a:solidFill>
              </a:rPr>
              <a:t>Πώς</a:t>
            </a:r>
            <a:r>
              <a:rPr sz="1750" spc="125" dirty="0">
                <a:solidFill>
                  <a:srgbClr val="000000"/>
                </a:solidFill>
              </a:rPr>
              <a:t> λειτουργεί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το</a:t>
            </a:r>
            <a:r>
              <a:rPr sz="1750" spc="180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iptables;</a:t>
            </a:r>
            <a:endParaRPr sz="1750"/>
          </a:p>
        </p:txBody>
      </p:sp>
      <p:sp>
        <p:nvSpPr>
          <p:cNvPr id="10" name="object 10"/>
          <p:cNvSpPr txBox="1"/>
          <p:nvPr/>
        </p:nvSpPr>
        <p:spPr>
          <a:xfrm>
            <a:off x="33972" y="6644005"/>
            <a:ext cx="1115060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Σεμινάριο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Iptabl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es: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phoenixnap.co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00" spc="25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2825" y="1268412"/>
            <a:ext cx="9929495" cy="3761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100" dirty="0">
                <a:latin typeface="Calibri"/>
                <a:cs typeface="Calibri"/>
              </a:rPr>
              <a:t>Το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iptables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χρησιμοποιεί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κανόνες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για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να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καθορίσει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πρέπει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κάνει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με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πακέτο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δεδομένων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δικτύου.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Το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εργαλείο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αποτελείται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από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τα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ακόλουθα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εξαρτήματα: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65" dirty="0">
                <a:latin typeface="Calibri"/>
                <a:cs typeface="Calibri"/>
              </a:rPr>
              <a:t>Πίνακες.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Οι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πίνακες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είναι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αρχεία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ομαδοποιούν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κανόνες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με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ομοιότητα</a:t>
            </a:r>
            <a:r>
              <a:rPr sz="1000" b="1" spc="65" dirty="0">
                <a:latin typeface="Calibri"/>
                <a:cs typeface="Calibri"/>
              </a:rPr>
              <a:t>.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Ένας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πίνακας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αποτελείται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από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διάφορες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αλυσίδες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κανόνων</a:t>
            </a:r>
            <a:r>
              <a:rPr sz="1000" b="1" spc="7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1400">
              <a:latin typeface="Calibri"/>
              <a:cs typeface="Calibri"/>
            </a:endParaRPr>
          </a:p>
          <a:p>
            <a:pPr marL="300355" marR="2684145" indent="-287655">
              <a:lnSpc>
                <a:spcPct val="161700"/>
              </a:lnSpc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90" dirty="0">
                <a:latin typeface="Calibri"/>
                <a:cs typeface="Calibri"/>
              </a:rPr>
              <a:t>Αλυσίδες.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Μια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αλυσίδα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είναι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σειρά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κανόνων.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Όταν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λαμβάνεται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πακέτο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δεδομένων</a:t>
            </a:r>
            <a:r>
              <a:rPr sz="1000" b="1" spc="95" dirty="0">
                <a:latin typeface="Calibri"/>
                <a:cs typeface="Calibri"/>
              </a:rPr>
              <a:t>,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το</a:t>
            </a:r>
            <a:r>
              <a:rPr sz="1000" b="1" u="sng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iptables</a:t>
            </a:r>
            <a:r>
              <a:rPr sz="1000" b="1" u="sng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τον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κατάλληλο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και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φιλτράρει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μέσω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της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αλυσίδας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κανόνων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μέχρι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βρει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αντιστοιχία.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300355" indent="-287655">
              <a:lnSpc>
                <a:spcPct val="100000"/>
              </a:lnSpc>
              <a:buSzPct val="160000"/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000" b="1" spc="65" dirty="0">
                <a:latin typeface="Calibri"/>
                <a:cs typeface="Calibri"/>
              </a:rPr>
              <a:t>Κανόνες.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Ένας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κανόνας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είναι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δήλωση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που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ορίζει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τις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συνθήκες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την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αντιστοίχιση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πακέτου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δεδομένων,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συνέχεια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αποστέλλεται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έναν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στόχο.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80" dirty="0">
                <a:latin typeface="Calibri"/>
                <a:cs typeface="Calibri"/>
              </a:rPr>
              <a:t>Στόχοι.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Ένας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στόχος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είναι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u="sng" spc="11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απόφαση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για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το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τι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πρέπει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γίνει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με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πακέτο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δεδομένων.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πακέτο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δεδομένων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είτε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γίνεται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αποδεκτό,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είτε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u="sng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απορρίπτεται,</a:t>
            </a:r>
            <a:endParaRPr sz="1000">
              <a:latin typeface="Calibri"/>
              <a:cs typeface="Calibri"/>
            </a:endParaRPr>
          </a:p>
          <a:p>
            <a:pPr marL="300355">
              <a:lnSpc>
                <a:spcPct val="100000"/>
              </a:lnSpc>
              <a:spcBef>
                <a:spcPts val="725"/>
              </a:spcBef>
            </a:pPr>
            <a:r>
              <a:rPr sz="1000" spc="80" dirty="0">
                <a:latin typeface="Calibri"/>
                <a:cs typeface="Calibri"/>
              </a:rPr>
              <a:t>ή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b="1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απορρίπτεται.</a:t>
            </a:r>
            <a:endParaRPr sz="100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73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85" dirty="0">
                <a:latin typeface="Calibri"/>
                <a:cs typeface="Calibri"/>
              </a:rPr>
              <a:t>ΑΠΟΔΕΧΟΜΕΝΟ.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Επιτρέπει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τη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διέλευση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πακέτου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δεδομένων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από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τείχος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(ηλεκτρονικής)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προστασίας.</a:t>
            </a:r>
            <a:endParaRPr sz="1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10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75" dirty="0">
                <a:latin typeface="Calibri"/>
                <a:cs typeface="Calibri"/>
              </a:rPr>
              <a:t>DROP.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Απορρίπτει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δεδομένων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χωρίς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να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ενημερώσει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αποστολέα.</a:t>
            </a:r>
            <a:endParaRPr sz="1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00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75" dirty="0">
                <a:latin typeface="Calibri"/>
                <a:cs typeface="Calibri"/>
              </a:rPr>
              <a:t>ΑΠΟΡΡΙΨΤΕ.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Απορρίπτει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δεδομένων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και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επιστρέφει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μια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απάντηση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σφάλματος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στον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αποστολέα.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2440" y="0"/>
            <a:ext cx="11344910" cy="6878955"/>
            <a:chOff x="472440" y="0"/>
            <a:chExt cx="1134491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440" y="2651759"/>
              <a:ext cx="11344910" cy="27952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8020" y="2847340"/>
              <a:ext cx="10767060" cy="221741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94576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35" dirty="0">
                <a:solidFill>
                  <a:srgbClr val="000000"/>
                </a:solidFill>
              </a:rPr>
              <a:t>Πώς</a:t>
            </a:r>
            <a:r>
              <a:rPr sz="1750" spc="125" dirty="0">
                <a:solidFill>
                  <a:srgbClr val="000000"/>
                </a:solidFill>
              </a:rPr>
              <a:t> λειτουργεί</a:t>
            </a:r>
            <a:r>
              <a:rPr sz="1750" spc="150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το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135" dirty="0">
                <a:solidFill>
                  <a:srgbClr val="000000"/>
                </a:solidFill>
              </a:rPr>
              <a:t>iptables;</a:t>
            </a:r>
            <a:endParaRPr sz="175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6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33600" y="1972627"/>
            <a:ext cx="834898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i="1" u="none" strike="noStrike" baseline="0" dirty="0">
                <a:latin typeface="Calibri-BoldItalic"/>
              </a:rPr>
              <a:t>$ </a:t>
            </a:r>
            <a:r>
              <a:rPr lang="en-US" sz="1800" b="1" i="1" u="none" strike="noStrike" baseline="0" dirty="0" err="1">
                <a:latin typeface="Calibri-BoldItalic"/>
              </a:rPr>
              <a:t>iptable</a:t>
            </a:r>
            <a:r>
              <a:rPr lang="en-US" sz="1800" b="1" i="1" u="none" strike="noStrike" baseline="0" dirty="0">
                <a:latin typeface="Calibri-BoldItalic"/>
              </a:rPr>
              <a:t> &lt;operations&gt; &lt;string&gt; &lt;conditions&gt; &lt;action&gt; &lt;action&gt;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07639" y="0"/>
            <a:ext cx="8135620" cy="6878955"/>
            <a:chOff x="2707639" y="0"/>
            <a:chExt cx="813562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07639" y="1620520"/>
              <a:ext cx="6874509" cy="48475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03219" y="1816099"/>
              <a:ext cx="6296659" cy="426974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002347"/>
            <a:ext cx="13652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100" b="1" spc="-4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100" b="1" spc="-4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-L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26027" y="715327"/>
            <a:ext cx="13100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r>
              <a:rPr sz="1000" b="1" spc="-15" dirty="0">
                <a:solidFill>
                  <a:srgbClr val="CF2D1C"/>
                </a:solidFill>
                <a:latin typeface="Courier New"/>
                <a:cs typeface="Courier New"/>
              </a:rPr>
              <a:t>/</a:t>
            </a: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ΕΞΥΠΡΟΣ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0820" y="0"/>
            <a:ext cx="8092440" cy="6878955"/>
            <a:chOff x="2750820" y="0"/>
            <a:chExt cx="809244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820" y="1694180"/>
              <a:ext cx="6877050" cy="48552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46400" y="1889759"/>
              <a:ext cx="6299200" cy="42773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58770" y="3768090"/>
              <a:ext cx="5544820" cy="256540"/>
            </a:xfrm>
            <a:custGeom>
              <a:avLst/>
              <a:gdLst/>
              <a:ahLst/>
              <a:cxnLst/>
              <a:rect l="l" t="t" r="r" b="b"/>
              <a:pathLst>
                <a:path w="5544820" h="256539">
                  <a:moveTo>
                    <a:pt x="0" y="256540"/>
                  </a:moveTo>
                  <a:lnTo>
                    <a:pt x="5544820" y="256540"/>
                  </a:lnTo>
                  <a:lnTo>
                    <a:pt x="5544820" y="0"/>
                  </a:lnTo>
                  <a:lnTo>
                    <a:pt x="0" y="0"/>
                  </a:lnTo>
                  <a:lnTo>
                    <a:pt x="0" y="25654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8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48333" y="819467"/>
            <a:ext cx="8066405" cy="7031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sz="1100" spc="80" dirty="0">
                <a:latin typeface="Calibri"/>
                <a:cs typeface="Calibri"/>
              </a:rPr>
              <a:t>Απορρίψτε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όλα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εισερχόμενα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θύρα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502.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Calibri"/>
              <a:cs typeface="Calibri"/>
            </a:endParaRPr>
          </a:p>
          <a:p>
            <a:pPr marL="171450" marR="293370">
              <a:lnSpc>
                <a:spcPts val="1250"/>
              </a:lnSpc>
              <a:tabLst>
                <a:tab pos="3858260" algn="l"/>
              </a:tabLst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sudo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iptables –A INPUT –p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tcp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–-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dport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502 –j REJECT</a:t>
            </a:r>
            <a:endParaRPr sz="1100" dirty="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76255" y="71532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6620" y="0"/>
            <a:ext cx="7406640" cy="6878955"/>
            <a:chOff x="3436620" y="0"/>
            <a:chExt cx="740664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6620" y="1899920"/>
              <a:ext cx="6186170" cy="44005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2200" y="2095499"/>
              <a:ext cx="5608320" cy="38227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98850" y="2576830"/>
              <a:ext cx="4330700" cy="215900"/>
            </a:xfrm>
            <a:custGeom>
              <a:avLst/>
              <a:gdLst/>
              <a:ahLst/>
              <a:cxnLst/>
              <a:rect l="l" t="t" r="r" b="b"/>
              <a:pathLst>
                <a:path w="4330700" h="215900">
                  <a:moveTo>
                    <a:pt x="0" y="215900"/>
                  </a:moveTo>
                  <a:lnTo>
                    <a:pt x="4330700" y="215900"/>
                  </a:lnTo>
                  <a:lnTo>
                    <a:pt x="4330700" y="0"/>
                  </a:lnTo>
                  <a:lnTo>
                    <a:pt x="0" y="0"/>
                  </a:lnTo>
                  <a:lnTo>
                    <a:pt x="0" y="2159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48334" y="819467"/>
            <a:ext cx="6922134" cy="3638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sz="1100" spc="80" dirty="0">
                <a:latin typeface="Calibri"/>
                <a:cs typeface="Calibri"/>
              </a:rPr>
              <a:t>Απορρίψτε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όλα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εισερχόμενα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θύρα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502.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7719" y="1401127"/>
            <a:ext cx="6910705" cy="36830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40"/>
              </a:spcBef>
            </a:pPr>
            <a:r>
              <a:rPr sz="1100" b="1" spc="-5" dirty="0">
                <a:latin typeface="Calibri"/>
                <a:cs typeface="Calibri"/>
              </a:rPr>
              <a:t>Δοκιμάστε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επικοινωνία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μεταξύ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του</a:t>
            </a:r>
            <a:r>
              <a:rPr sz="1100" b="1" spc="48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client </a:t>
            </a:r>
            <a:r>
              <a:rPr sz="1100" b="1" spc="-10" dirty="0">
                <a:latin typeface="Courier New"/>
                <a:cs typeface="Courier New"/>
              </a:rPr>
              <a:t>(</a:t>
            </a:r>
            <a:r>
              <a:rPr sz="1100" b="1" spc="-10" dirty="0">
                <a:latin typeface="Calibri"/>
                <a:cs typeface="Calibri"/>
              </a:rPr>
              <a:t>σύστημα</a:t>
            </a:r>
            <a:r>
              <a:rPr sz="1100" b="1" spc="46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ή</a:t>
            </a:r>
            <a:r>
              <a:rPr sz="1100" b="1" spc="250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πρόγραμμα</a:t>
            </a:r>
            <a:r>
              <a:rPr sz="1100" b="1" spc="45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που</a:t>
            </a:r>
            <a:r>
              <a:rPr sz="1100" b="1" spc="225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επικοινωνεί</a:t>
            </a:r>
            <a:r>
              <a:rPr sz="1100" b="1" spc="4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με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εξυπηρετητή</a:t>
            </a:r>
            <a:r>
              <a:rPr sz="1100" b="1" spc="-15" dirty="0">
                <a:latin typeface="Courier New"/>
                <a:cs typeface="Courier New"/>
              </a:rPr>
              <a:t>) </a:t>
            </a:r>
            <a:r>
              <a:rPr sz="1100" b="1" spc="-650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και</a:t>
            </a:r>
            <a:r>
              <a:rPr sz="1100" b="1" spc="16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του</a:t>
            </a:r>
            <a:r>
              <a:rPr sz="1100" b="1" spc="155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εξυπηρετητή</a:t>
            </a:r>
            <a:r>
              <a:rPr sz="1100" b="1" spc="-15" dirty="0">
                <a:latin typeface="Courier New"/>
                <a:cs typeface="Courier New"/>
              </a:rPr>
              <a:t>/</a:t>
            </a:r>
            <a:r>
              <a:rPr sz="1100" b="1" spc="-15" dirty="0">
                <a:latin typeface="Calibri"/>
                <a:cs typeface="Calibri"/>
              </a:rPr>
              <a:t>εξυπηρετητή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69741" y="782001"/>
            <a:ext cx="1818639" cy="164276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45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ΕΞΥΠΗΡΕΤΗΤΗΣ</a:t>
            </a:r>
            <a:r>
              <a:rPr sz="1000" b="1" spc="-15" dirty="0">
                <a:solidFill>
                  <a:srgbClr val="CF2D1C"/>
                </a:solidFill>
                <a:latin typeface="Courier New"/>
                <a:cs typeface="Courier New"/>
              </a:rPr>
              <a:t>/</a:t>
            </a: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 </a:t>
            </a:r>
            <a:r>
              <a:rPr sz="1000" b="1" spc="-2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CF2D1C"/>
                </a:solidFill>
                <a:latin typeface="Calibri"/>
                <a:cs typeface="Calibri"/>
              </a:rPr>
              <a:t>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31742" y="3955414"/>
            <a:ext cx="791845" cy="373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 indent="-43180">
              <a:lnSpc>
                <a:spcPct val="114199"/>
              </a:lnSpc>
              <a:spcBef>
                <a:spcPts val="100"/>
              </a:spcBef>
            </a:pP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CF2D1C"/>
                </a:solidFill>
                <a:latin typeface="Calibri"/>
                <a:cs typeface="Calibri"/>
              </a:rPr>
              <a:t>θύρα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-25" dirty="0">
                <a:solidFill>
                  <a:srgbClr val="CF2D1C"/>
                </a:solidFill>
                <a:latin typeface="Calibri"/>
                <a:cs typeface="Calibri"/>
              </a:rPr>
              <a:t>είναι </a:t>
            </a:r>
            <a:r>
              <a:rPr sz="1000" b="1" spc="-2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CF2D1C"/>
                </a:solidFill>
                <a:latin typeface="Calibri"/>
                <a:cs typeface="Calibri"/>
              </a:rPr>
              <a:t>ήδη</a:t>
            </a:r>
            <a:r>
              <a:rPr sz="1000" b="1" spc="1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κλειστό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47740" y="0"/>
            <a:ext cx="5617210" cy="6878955"/>
            <a:chOff x="6047740" y="0"/>
            <a:chExt cx="561721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7740" y="1650999"/>
              <a:ext cx="5617210" cy="40093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3320" y="1846580"/>
              <a:ext cx="5039360" cy="34315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235190" y="3582670"/>
              <a:ext cx="1846580" cy="317500"/>
            </a:xfrm>
            <a:custGeom>
              <a:avLst/>
              <a:gdLst/>
              <a:ahLst/>
              <a:cxnLst/>
              <a:rect l="l" t="t" r="r" b="b"/>
              <a:pathLst>
                <a:path w="1846579" h="317500">
                  <a:moveTo>
                    <a:pt x="0" y="317499"/>
                  </a:moveTo>
                  <a:lnTo>
                    <a:pt x="1846579" y="317499"/>
                  </a:lnTo>
                  <a:lnTo>
                    <a:pt x="1846579" y="0"/>
                  </a:lnTo>
                  <a:lnTo>
                    <a:pt x="0" y="0"/>
                  </a:lnTo>
                  <a:lnTo>
                    <a:pt x="0" y="31749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0" name="object 10"/>
          <p:cNvSpPr txBox="1"/>
          <p:nvPr/>
        </p:nvSpPr>
        <p:spPr>
          <a:xfrm>
            <a:off x="648334" y="762952"/>
            <a:ext cx="3120391" cy="530273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100" b="1" spc="55" dirty="0">
                <a:latin typeface="Calibri"/>
                <a:cs typeface="Calibri"/>
              </a:rPr>
              <a:t>Διαγραφή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κανόνων</a:t>
            </a:r>
            <a:endParaRPr sz="1100" dirty="0">
              <a:latin typeface="Calibri"/>
              <a:cs typeface="Calibri"/>
            </a:endParaRPr>
          </a:p>
          <a:p>
            <a:pPr marL="105410">
              <a:lnSpc>
                <a:spcPct val="100000"/>
              </a:lnSpc>
              <a:spcBef>
                <a:spcPts val="695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100" b="1" spc="-3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lang="el-GR"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–</a:t>
            </a:r>
            <a:r>
              <a:rPr lang="en-US"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L 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--line-numbers</a:t>
            </a:r>
            <a:endParaRPr sz="1100" dirty="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26027" y="71532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02780" y="1228090"/>
            <a:ext cx="37414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3650" algn="l"/>
              </a:tabLst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sudo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iptables –D INPUT 1</a:t>
            </a:r>
            <a:endParaRPr sz="1100" dirty="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26555" y="3881754"/>
            <a:ext cx="4429125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-D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χρησιμοποιείται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για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τη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CF2D1C"/>
                </a:solidFill>
                <a:latin typeface="Calibri"/>
                <a:cs typeface="Calibri"/>
              </a:rPr>
              <a:t>διαγραφή</a:t>
            </a:r>
            <a:r>
              <a:rPr sz="85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κανόνα,</a:t>
            </a:r>
            <a:endParaRPr sz="850">
              <a:latin typeface="Calibri"/>
              <a:cs typeface="Calibri"/>
            </a:endParaRPr>
          </a:p>
          <a:p>
            <a:pPr marL="12700" marR="5080">
              <a:lnSpc>
                <a:spcPct val="105500"/>
              </a:lnSpc>
              <a:spcBef>
                <a:spcPts val="605"/>
              </a:spcBef>
              <a:tabLst>
                <a:tab pos="354965" algn="l"/>
              </a:tabLst>
            </a:pP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1	αντιπροσωπεύει 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τον 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αριθμό γραμμής 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συγκεκριμένου </a:t>
            </a:r>
            <a:r>
              <a:rPr sz="850" b="1" spc="25" dirty="0">
                <a:solidFill>
                  <a:srgbClr val="CF2D1C"/>
                </a:solidFill>
                <a:latin typeface="Calibri"/>
                <a:cs typeface="Calibri"/>
              </a:rPr>
              <a:t>κανόνα. </a:t>
            </a:r>
            <a:r>
              <a:rPr sz="85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CF2D1C"/>
                </a:solidFill>
                <a:latin typeface="Calibri"/>
                <a:cs typeface="Calibri"/>
              </a:rPr>
              <a:t>(FORWARD/ΕΞΟΔΟΣ)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5" dirty="0">
                <a:solidFill>
                  <a:srgbClr val="CF2D1C"/>
                </a:solidFill>
                <a:latin typeface="Calibri"/>
                <a:cs typeface="Calibri"/>
              </a:rPr>
              <a:t>ανάλογα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5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0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75" dirty="0">
                <a:solidFill>
                  <a:srgbClr val="CF2D1C"/>
                </a:solidFill>
                <a:latin typeface="Calibri"/>
                <a:cs typeface="Calibri"/>
              </a:rPr>
              <a:t>ποιος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0" dirty="0">
                <a:solidFill>
                  <a:srgbClr val="CF2D1C"/>
                </a:solidFill>
                <a:latin typeface="Calibri"/>
                <a:cs typeface="Calibri"/>
              </a:rPr>
              <a:t>κανόνας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0" dirty="0">
                <a:solidFill>
                  <a:srgbClr val="CF2D1C"/>
                </a:solidFill>
                <a:latin typeface="Calibri"/>
                <a:cs typeface="Calibri"/>
              </a:rPr>
              <a:t>πρέπει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5" dirty="0">
                <a:solidFill>
                  <a:srgbClr val="CF2D1C"/>
                </a:solidFill>
                <a:latin typeface="Calibri"/>
                <a:cs typeface="Calibri"/>
              </a:rPr>
              <a:t>να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5" dirty="0">
                <a:solidFill>
                  <a:srgbClr val="CF2D1C"/>
                </a:solidFill>
                <a:latin typeface="Calibri"/>
                <a:cs typeface="Calibri"/>
              </a:rPr>
              <a:t>απομακρυσθεί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95" dirty="0">
                <a:solidFill>
                  <a:srgbClr val="CF2D1C"/>
                </a:solidFill>
                <a:latin typeface="Calibri"/>
                <a:cs typeface="Calibri"/>
              </a:rPr>
              <a:t>από </a:t>
            </a:r>
            <a:r>
              <a:rPr sz="850" b="1" spc="-17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0" dirty="0">
                <a:solidFill>
                  <a:srgbClr val="CF2D1C"/>
                </a:solidFill>
                <a:latin typeface="Calibri"/>
                <a:cs typeface="Calibri"/>
              </a:rPr>
              <a:t>μια</a:t>
            </a:r>
            <a:r>
              <a:rPr sz="85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0" dirty="0">
                <a:solidFill>
                  <a:srgbClr val="CF2D1C"/>
                </a:solidFill>
                <a:latin typeface="Calibri"/>
                <a:cs typeface="Calibri"/>
              </a:rPr>
              <a:t>συγκεκριμένη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75" dirty="0">
                <a:solidFill>
                  <a:srgbClr val="CF2D1C"/>
                </a:solidFill>
                <a:latin typeface="Calibri"/>
                <a:cs typeface="Calibri"/>
              </a:rPr>
              <a:t>αλυσίδα.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32740" y="1443037"/>
            <a:ext cx="5525770" cy="3918585"/>
            <a:chOff x="332740" y="1443037"/>
            <a:chExt cx="5525770" cy="391858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740" y="1443037"/>
              <a:ext cx="5525770" cy="39182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2600" y="1592897"/>
              <a:ext cx="5039360" cy="343154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2910" y="2376487"/>
              <a:ext cx="5173980" cy="317500"/>
            </a:xfrm>
            <a:custGeom>
              <a:avLst/>
              <a:gdLst/>
              <a:ahLst/>
              <a:cxnLst/>
              <a:rect l="l" t="t" r="r" b="b"/>
              <a:pathLst>
                <a:path w="5173980" h="317500">
                  <a:moveTo>
                    <a:pt x="0" y="317500"/>
                  </a:moveTo>
                  <a:lnTo>
                    <a:pt x="5173980" y="317500"/>
                  </a:lnTo>
                  <a:lnTo>
                    <a:pt x="5173980" y="0"/>
                  </a:lnTo>
                  <a:lnTo>
                    <a:pt x="0" y="0"/>
                  </a:lnTo>
                  <a:lnTo>
                    <a:pt x="0" y="3175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10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1324" y="3290077"/>
            <a:ext cx="260940" cy="26129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12959" y="715327"/>
            <a:ext cx="17227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7719" y="855027"/>
            <a:ext cx="11195050" cy="154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0">
              <a:lnSpc>
                <a:spcPct val="100000"/>
              </a:lnSpc>
              <a:spcBef>
                <a:spcPts val="100"/>
              </a:spcBef>
            </a:pPr>
            <a:r>
              <a:rPr sz="1100" spc="60" dirty="0">
                <a:latin typeface="Calibri"/>
                <a:cs typeface="Calibri"/>
              </a:rPr>
              <a:t>Στόχοι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REJECT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VS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DROP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85" dirty="0">
                <a:latin typeface="Calibri"/>
                <a:cs typeface="Calibri"/>
              </a:rPr>
              <a:t>DROP: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Απορρίπτει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χωρίς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ειδοποιήσει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αποστολέα.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Όταν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παραλήπτης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συναντήσει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πακέτο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δεδομένων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ταιριάζει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οποιονδήποτε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κανόνα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DROP,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πακέτο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απορρίπτεται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δεν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αποστέλλεται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καμία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ειδοποίηση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αποστολέα.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 dirty="0">
              <a:latin typeface="Calibri"/>
              <a:cs typeface="Calibri"/>
            </a:endParaRPr>
          </a:p>
          <a:p>
            <a:pPr marL="1189355" marR="5080">
              <a:lnSpc>
                <a:spcPts val="1410"/>
              </a:lnSpc>
              <a:tabLst>
                <a:tab pos="2710180" algn="l"/>
              </a:tabLst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sudo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iptables –A INPUT –p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tcp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-–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dport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502 –j DROP</a:t>
            </a:r>
            <a:endParaRPr sz="1250" dirty="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030" y="2993390"/>
            <a:ext cx="90417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στείλουμε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ένα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TCP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συσκευή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επιτιθέμενου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χρησιμοποιώντας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Scapy!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Θυμάστε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πώς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κάναμε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αυτό;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28570" y="3485515"/>
            <a:ext cx="8067040" cy="613309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R="107950" algn="ctr">
              <a:lnSpc>
                <a:spcPct val="100000"/>
              </a:lnSpc>
              <a:spcBef>
                <a:spcPts val="335"/>
              </a:spcBef>
            </a:pPr>
            <a:r>
              <a:rPr sz="1100" b="1" spc="75" dirty="0">
                <a:latin typeface="Calibri"/>
                <a:cs typeface="Calibri"/>
              </a:rPr>
              <a:t>Στον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Kali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Linux</a:t>
            </a:r>
            <a:endParaRPr sz="1100" dirty="0">
              <a:latin typeface="Calibri"/>
              <a:cs typeface="Calibri"/>
            </a:endParaRPr>
          </a:p>
          <a:p>
            <a:pPr marL="108585" marR="2442210" algn="ctr">
              <a:lnSpc>
                <a:spcPct val="101699"/>
              </a:lnSpc>
              <a:spcBef>
                <a:spcPts val="975"/>
              </a:spcBef>
            </a:pP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P = IP(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dst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="192.168.122.109") / TCP(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dport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=502)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44250" y="6412229"/>
            <a:ext cx="81280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-30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93079" y="0"/>
            <a:ext cx="6598920" cy="6878955"/>
            <a:chOff x="5593079" y="0"/>
            <a:chExt cx="6598920" cy="6878955"/>
          </a:xfrm>
        </p:grpSpPr>
        <p:sp>
          <p:nvSpPr>
            <p:cNvPr id="4" name="object 4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3079" y="1551939"/>
              <a:ext cx="6598920" cy="5306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88659" y="1747520"/>
              <a:ext cx="6403340" cy="49809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97269" y="3986529"/>
              <a:ext cx="2987040" cy="271780"/>
            </a:xfrm>
            <a:custGeom>
              <a:avLst/>
              <a:gdLst/>
              <a:ahLst/>
              <a:cxnLst/>
              <a:rect l="l" t="t" r="r" b="b"/>
              <a:pathLst>
                <a:path w="2987040" h="271779">
                  <a:moveTo>
                    <a:pt x="0" y="271780"/>
                  </a:moveTo>
                  <a:lnTo>
                    <a:pt x="2987039" y="271780"/>
                  </a:lnTo>
                  <a:lnTo>
                    <a:pt x="2987039" y="0"/>
                  </a:lnTo>
                  <a:lnTo>
                    <a:pt x="0" y="0"/>
                  </a:lnTo>
                  <a:lnTo>
                    <a:pt x="0" y="27178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8625"/>
            <a:ext cx="88595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0" dirty="0">
                <a:solidFill>
                  <a:srgbClr val="000000"/>
                </a:solidFill>
              </a:rPr>
              <a:t>Εγκατεστημένο</a:t>
            </a:r>
            <a:r>
              <a:rPr sz="2250" spc="21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αρχείο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εγκατάστασης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λογισμικού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969327" y="3353752"/>
            <a:ext cx="40354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Ενημερώστε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IP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διακομιστή/Εξυπηρετητή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αρχείο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25407" y="3630612"/>
            <a:ext cx="7219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90" dirty="0">
                <a:latin typeface="Calibri"/>
                <a:cs typeface="Calibri"/>
              </a:rPr>
              <a:t>o</a:t>
            </a:r>
            <a:r>
              <a:rPr sz="1100" b="1" spc="60" dirty="0">
                <a:latin typeface="Calibri"/>
                <a:cs typeface="Calibri"/>
              </a:rPr>
              <a:t>s</a:t>
            </a:r>
            <a:r>
              <a:rPr sz="1100" b="1" spc="65" dirty="0">
                <a:latin typeface="Calibri"/>
                <a:cs typeface="Calibri"/>
              </a:rPr>
              <a:t>s</a:t>
            </a:r>
            <a:r>
              <a:rPr sz="1100" b="1" spc="70" dirty="0">
                <a:latin typeface="Calibri"/>
                <a:cs typeface="Calibri"/>
              </a:rPr>
              <a:t>ec</a:t>
            </a:r>
            <a:r>
              <a:rPr sz="1100" b="1" spc="40" dirty="0">
                <a:latin typeface="Calibri"/>
                <a:cs typeface="Calibri"/>
              </a:rPr>
              <a:t>.</a:t>
            </a:r>
            <a:r>
              <a:rPr sz="1100" b="1" spc="75" dirty="0">
                <a:latin typeface="Calibri"/>
                <a:cs typeface="Calibri"/>
              </a:rPr>
              <a:t>co</a:t>
            </a:r>
            <a:r>
              <a:rPr sz="1100" b="1" spc="90" dirty="0">
                <a:latin typeface="Calibri"/>
                <a:cs typeface="Calibri"/>
              </a:rPr>
              <a:t>n</a:t>
            </a:r>
            <a:r>
              <a:rPr sz="1100" b="1" spc="50" dirty="0">
                <a:latin typeface="Calibri"/>
                <a:cs typeface="Calibri"/>
              </a:rPr>
              <a:t>f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92910" y="3907472"/>
            <a:ext cx="2592070" cy="651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στην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πλευρά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του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πράκτορα</a:t>
            </a:r>
            <a:r>
              <a:rPr sz="1100" spc="105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45"/>
              </a:spcBef>
            </a:pPr>
            <a:r>
              <a:rPr sz="1100" b="1" spc="105" dirty="0">
                <a:latin typeface="Calibri"/>
                <a:cs typeface="Calibri"/>
              </a:rPr>
              <a:t>Sudo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nano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/var/ossec/etc/ossec.conf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85025" y="3335972"/>
            <a:ext cx="434149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Αυτή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διεύθυνση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IP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ενδέχεται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διαφέρει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από</a:t>
            </a:r>
            <a:r>
              <a:rPr sz="8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τη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διεύθυνση</a:t>
            </a:r>
            <a:r>
              <a:rPr sz="85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85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Wazuh</a:t>
            </a:r>
            <a:r>
              <a:rPr sz="85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Manager</a:t>
            </a:r>
            <a:r>
              <a:rPr sz="85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σας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32880" y="3551237"/>
            <a:ext cx="56413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IPS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(Intrusion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Prevention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System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-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Σύστημα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πρόληψης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εισβολών)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IP, 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γι'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αυτό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βεβαιωθείτε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ότι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προσθέτετε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τη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53842" y="3766502"/>
            <a:ext cx="39941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70" dirty="0">
                <a:solidFill>
                  <a:srgbClr val="FF0000"/>
                </a:solidFill>
                <a:latin typeface="Calibri"/>
                <a:cs typeface="Calibri"/>
              </a:rPr>
              <a:t>σωσ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ή.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9542" y="0"/>
            <a:ext cx="8154034" cy="6878955"/>
            <a:chOff x="2689542" y="0"/>
            <a:chExt cx="8154034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03829" y="1934209"/>
              <a:ext cx="8067040" cy="1071880"/>
            </a:xfrm>
            <a:custGeom>
              <a:avLst/>
              <a:gdLst/>
              <a:ahLst/>
              <a:cxnLst/>
              <a:rect l="l" t="t" r="r" b="b"/>
              <a:pathLst>
                <a:path w="8067040" h="1071880">
                  <a:moveTo>
                    <a:pt x="0" y="1071879"/>
                  </a:moveTo>
                  <a:lnTo>
                    <a:pt x="8067040" y="1071879"/>
                  </a:lnTo>
                  <a:lnTo>
                    <a:pt x="8067040" y="0"/>
                  </a:lnTo>
                  <a:lnTo>
                    <a:pt x="0" y="0"/>
                  </a:lnTo>
                  <a:lnTo>
                    <a:pt x="0" y="107187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9419" y="2842259"/>
              <a:ext cx="4974589" cy="39255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5000" y="3037840"/>
              <a:ext cx="4396740" cy="334772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12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26027" y="715327"/>
            <a:ext cx="13100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r>
              <a:rPr sz="1000" b="1" spc="-15" dirty="0">
                <a:solidFill>
                  <a:srgbClr val="CF2D1C"/>
                </a:solidFill>
                <a:latin typeface="Courier New"/>
                <a:cs typeface="Courier New"/>
              </a:rPr>
              <a:t>/</a:t>
            </a: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ΕΞΥΠΡΟΣ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7719" y="855027"/>
            <a:ext cx="9108440" cy="129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87350" algn="ctr">
              <a:lnSpc>
                <a:spcPct val="100000"/>
              </a:lnSpc>
              <a:spcBef>
                <a:spcPts val="100"/>
              </a:spcBef>
            </a:pPr>
            <a:r>
              <a:rPr sz="1100" spc="60" dirty="0">
                <a:latin typeface="Calibri"/>
                <a:cs typeface="Calibri"/>
              </a:rPr>
              <a:t>Στόχοι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REJECT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VS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DROP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70" dirty="0">
                <a:latin typeface="Calibri"/>
                <a:cs typeface="Calibri"/>
              </a:rPr>
              <a:t>Ξεκινήστε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Wireshark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μηχάνημα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Kali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διαχειριστής)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εφαρμόστε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ένα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φίλτρο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καταγράφετε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μόνο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TCP.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Calibri"/>
              <a:cs typeface="Calibri"/>
            </a:endParaRPr>
          </a:p>
          <a:p>
            <a:pPr marL="4964430">
              <a:lnSpc>
                <a:spcPct val="100000"/>
              </a:lnSpc>
            </a:pPr>
            <a:r>
              <a:rPr sz="1100" b="1" spc="75" dirty="0">
                <a:latin typeface="Calibri"/>
                <a:cs typeface="Calibri"/>
              </a:rPr>
              <a:t>Στον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Kali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Linux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Calibri"/>
              <a:cs typeface="Calibri"/>
            </a:endParaRPr>
          </a:p>
          <a:p>
            <a:pPr marL="2072005">
              <a:lnSpc>
                <a:spcPct val="100000"/>
              </a:lnSpc>
              <a:spcBef>
                <a:spcPts val="5"/>
              </a:spcBef>
            </a:pPr>
            <a:r>
              <a:rPr sz="1100" spc="105" dirty="0">
                <a:latin typeface="Calibri"/>
                <a:cs typeface="Calibri"/>
              </a:rPr>
              <a:t>&gt;&gt;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send(P)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1394" y="3339366"/>
            <a:ext cx="3982085" cy="1333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195"/>
              </a:lnSpc>
              <a:spcBef>
                <a:spcPts val="100"/>
              </a:spcBef>
            </a:pPr>
            <a:r>
              <a:rPr sz="1000" spc="114" dirty="0">
                <a:solidFill>
                  <a:srgbClr val="CF2D1C"/>
                </a:solidFill>
                <a:latin typeface="Calibri"/>
                <a:cs typeface="Calibri"/>
              </a:rPr>
              <a:t>Μόνο</a:t>
            </a:r>
            <a:r>
              <a:rPr sz="1000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100" dirty="0">
                <a:solidFill>
                  <a:srgbClr val="CF2D1C"/>
                </a:solidFill>
                <a:latin typeface="Calibri"/>
                <a:cs typeface="Calibri"/>
              </a:rPr>
              <a:t>ένα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πακέτο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100" dirty="0">
                <a:solidFill>
                  <a:srgbClr val="CF2D1C"/>
                </a:solidFill>
                <a:latin typeface="Calibri"/>
                <a:cs typeface="Calibri"/>
              </a:rPr>
              <a:t>δεδομένων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έχει</a:t>
            </a:r>
            <a:r>
              <a:rPr sz="1000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συλληφθεί.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Συνήθως,</a:t>
            </a:r>
            <a:endParaRPr sz="1000" dirty="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35"/>
              </a:spcBef>
              <a:tabLst>
                <a:tab pos="1419225" algn="l"/>
                <a:tab pos="2532380" algn="l"/>
                <a:tab pos="3750945" algn="l"/>
              </a:tabLst>
            </a:pPr>
            <a:r>
              <a:rPr lang="el-GR" sz="1000" spc="75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lang="en-US" sz="1000" spc="7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TCP</a:t>
            </a:r>
            <a:r>
              <a:rPr sz="1000" b="1" spc="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lang="en-US" sz="1000" b="1" spc="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π</a:t>
            </a:r>
            <a:r>
              <a:rPr sz="1000" b="1" spc="65" dirty="0" err="1">
                <a:solidFill>
                  <a:srgbClr val="CF2D1C"/>
                </a:solidFill>
                <a:latin typeface="Calibri"/>
                <a:cs typeface="Calibri"/>
              </a:rPr>
              <a:t>ρ</a:t>
            </a:r>
            <a:r>
              <a:rPr sz="1000" b="1" spc="90" dirty="0" err="1">
                <a:solidFill>
                  <a:srgbClr val="CF2D1C"/>
                </a:solidFill>
                <a:latin typeface="Calibri"/>
                <a:cs typeface="Calibri"/>
              </a:rPr>
              <a:t>ω</a:t>
            </a:r>
            <a:r>
              <a:rPr sz="1000" b="1" spc="45" dirty="0" err="1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b="1" spc="65" dirty="0" err="1">
                <a:solidFill>
                  <a:srgbClr val="CF2D1C"/>
                </a:solidFill>
                <a:latin typeface="Calibri"/>
                <a:cs typeface="Calibri"/>
              </a:rPr>
              <a:t>ό</a:t>
            </a:r>
            <a:r>
              <a:rPr sz="1000" b="1" spc="60" dirty="0" err="1">
                <a:solidFill>
                  <a:srgbClr val="CF2D1C"/>
                </a:solidFill>
                <a:latin typeface="Calibri"/>
                <a:cs typeface="Calibri"/>
              </a:rPr>
              <a:t>κ</a:t>
            </a:r>
            <a:r>
              <a:rPr sz="1000" b="1" spc="65" dirty="0" err="1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1000" b="1" spc="60" dirty="0" err="1">
                <a:solidFill>
                  <a:srgbClr val="CF2D1C"/>
                </a:solidFill>
                <a:latin typeface="Calibri"/>
                <a:cs typeface="Calibri"/>
              </a:rPr>
              <a:t>λ</a:t>
            </a:r>
            <a:r>
              <a:rPr sz="1000" b="1" spc="55" dirty="0" err="1">
                <a:solidFill>
                  <a:srgbClr val="CF2D1C"/>
                </a:solidFill>
                <a:latin typeface="Calibri"/>
                <a:cs typeface="Calibri"/>
              </a:rPr>
              <a:t>λ</a:t>
            </a:r>
            <a:r>
              <a:rPr sz="1000" b="1" spc="80" dirty="0" err="1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ε</a:t>
            </a:r>
            <a:r>
              <a:rPr sz="1000" b="1" spc="114" dirty="0">
                <a:solidFill>
                  <a:srgbClr val="CF2D1C"/>
                </a:solidFill>
                <a:latin typeface="Calibri"/>
                <a:cs typeface="Calibri"/>
              </a:rPr>
              <a:t>π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ι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βε</a:t>
            </a:r>
            <a:r>
              <a:rPr sz="1000" b="1" spc="105" dirty="0">
                <a:solidFill>
                  <a:srgbClr val="CF2D1C"/>
                </a:solidFill>
                <a:latin typeface="Calibri"/>
                <a:cs typeface="Calibri"/>
              </a:rPr>
              <a:t>β</a:t>
            </a:r>
            <a:r>
              <a:rPr sz="1000" b="1" spc="114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ι</a:t>
            </a:r>
            <a:r>
              <a:rPr sz="1000" b="1" spc="140" dirty="0">
                <a:solidFill>
                  <a:srgbClr val="CF2D1C"/>
                </a:solidFill>
                <a:latin typeface="Calibri"/>
                <a:cs typeface="Calibri"/>
              </a:rPr>
              <a:t>ώ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ν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ε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ι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b="1" spc="110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ν  </a:t>
            </a:r>
            <a:r>
              <a:rPr sz="1000" b="1" spc="105" dirty="0">
                <a:solidFill>
                  <a:srgbClr val="CF2D1C"/>
                </a:solidFill>
                <a:latin typeface="Calibri"/>
                <a:cs typeface="Calibri"/>
              </a:rPr>
              <a:t>παραλαβή 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όταν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5" dirty="0">
                <a:solidFill>
                  <a:srgbClr val="CF2D1C"/>
                </a:solidFill>
                <a:latin typeface="Calibri"/>
                <a:cs typeface="Calibri"/>
              </a:rPr>
              <a:t>ο </a:t>
            </a:r>
            <a:r>
              <a:rPr sz="1000" b="1" spc="100" dirty="0">
                <a:solidFill>
                  <a:srgbClr val="CF2D1C"/>
                </a:solidFill>
                <a:latin typeface="Calibri"/>
                <a:cs typeface="Calibri"/>
              </a:rPr>
              <a:t>παραλήπτης 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λαμβάνει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επιτυχώς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 πακέτο 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 δεδομένων </a:t>
            </a:r>
            <a:r>
              <a:rPr sz="1000" b="1" spc="100" dirty="0">
                <a:solidFill>
                  <a:srgbClr val="CF2D1C"/>
                </a:solidFill>
                <a:latin typeface="Calibri"/>
                <a:cs typeface="Calibri"/>
              </a:rPr>
              <a:t>TCP 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(Transmission Control </a:t>
            </a:r>
            <a:r>
              <a:rPr sz="1000" b="1" spc="80" dirty="0">
                <a:solidFill>
                  <a:srgbClr val="CF2D1C"/>
                </a:solidFill>
                <a:latin typeface="Calibri"/>
                <a:cs typeface="Calibri"/>
              </a:rPr>
              <a:t>Protocol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- </a:t>
            </a:r>
            <a:r>
              <a:rPr sz="1000" b="1" spc="100" dirty="0">
                <a:solidFill>
                  <a:srgbClr val="CF2D1C"/>
                </a:solidFill>
                <a:latin typeface="Calibri"/>
                <a:cs typeface="Calibri"/>
              </a:rPr>
              <a:t>πρωτόκολλο </a:t>
            </a:r>
            <a:r>
              <a:rPr sz="1000" b="1" spc="10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90" dirty="0">
                <a:solidFill>
                  <a:srgbClr val="CF2D1C"/>
                </a:solidFill>
                <a:latin typeface="Calibri"/>
                <a:cs typeface="Calibri"/>
              </a:rPr>
              <a:t>επικοινωνίας δικτύου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110" dirty="0">
                <a:solidFill>
                  <a:srgbClr val="CF2D1C"/>
                </a:solidFill>
                <a:latin typeface="Calibri"/>
                <a:cs typeface="Calibri"/>
              </a:rPr>
              <a:t>που 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χρησιμοποιείται  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στο 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διαδίκτυο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)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105" dirty="0">
                <a:solidFill>
                  <a:srgbClr val="CF2D1C"/>
                </a:solidFill>
                <a:latin typeface="Calibri"/>
                <a:cs typeface="Calibri"/>
              </a:rPr>
              <a:t>απαντά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000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μια</a:t>
            </a:r>
            <a:r>
              <a:rPr sz="1000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αντίστοιχη</a:t>
            </a:r>
            <a:r>
              <a:rPr sz="1000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95" dirty="0">
                <a:solidFill>
                  <a:srgbClr val="CF2D1C"/>
                </a:solidFill>
                <a:latin typeface="Calibri"/>
                <a:cs typeface="Calibri"/>
              </a:rPr>
              <a:t>γνωστοποίηση.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65"/>
              </a:spcBef>
            </a:pP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Αυτό</a:t>
            </a:r>
            <a:r>
              <a:rPr sz="1000" spc="1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u="sng" spc="70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alibri"/>
                <a:cs typeface="Calibri"/>
              </a:rPr>
              <a:t>δεν</a:t>
            </a:r>
            <a:r>
              <a:rPr sz="1000" b="1" u="sng" spc="110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65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alibri"/>
                <a:cs typeface="Calibri"/>
              </a:rPr>
              <a:t>συμβαίνει</a:t>
            </a:r>
            <a:r>
              <a:rPr sz="1000" b="1" u="sng" spc="100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sng" spc="70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alibri"/>
                <a:cs typeface="Calibri"/>
              </a:rPr>
              <a:t>εδώ,</a:t>
            </a:r>
            <a:r>
              <a:rPr sz="1000" b="1" spc="1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πράγμα</a:t>
            </a:r>
            <a:r>
              <a:rPr sz="1000" spc="1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που</a:t>
            </a:r>
            <a:r>
              <a:rPr sz="1000" spc="10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CF2D1C"/>
                </a:solidFill>
                <a:latin typeface="Calibri"/>
                <a:cs typeface="Calibri"/>
              </a:rPr>
              <a:t>ότι</a:t>
            </a:r>
            <a:r>
              <a:rPr sz="1000" spc="114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000" spc="1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πακέτο</a:t>
            </a:r>
            <a:r>
              <a:rPr sz="1000" b="1" spc="10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δεδομένων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35504" y="4712652"/>
            <a:ext cx="20999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165" algn="l"/>
                <a:tab pos="1356995" algn="l"/>
                <a:tab pos="1887220" algn="l"/>
              </a:tabLst>
            </a:pPr>
            <a:r>
              <a:rPr sz="1000" spc="55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ν</a:t>
            </a:r>
            <a:r>
              <a:rPr sz="1000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πα</a:t>
            </a:r>
            <a:r>
              <a:rPr sz="1000" b="1" spc="80" dirty="0">
                <a:solidFill>
                  <a:srgbClr val="CF2D1C"/>
                </a:solidFill>
                <a:latin typeface="Calibri"/>
                <a:cs typeface="Calibri"/>
              </a:rPr>
              <a:t>ρα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λ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ή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π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b="1" spc="80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(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δη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λ</a:t>
            </a:r>
            <a:r>
              <a:rPr sz="1000" spc="35" dirty="0">
                <a:solidFill>
                  <a:srgbClr val="CF2D1C"/>
                </a:solidFill>
                <a:latin typeface="Calibri"/>
                <a:cs typeface="Calibri"/>
              </a:rPr>
              <a:t>.</a:t>
            </a:r>
            <a:r>
              <a:rPr sz="1000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spc="50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spc="80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83333" y="4865687"/>
            <a:ext cx="21539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6715" algn="l"/>
                <a:tab pos="780415" algn="l"/>
                <a:tab pos="1788160" algn="l"/>
              </a:tabLst>
            </a:pPr>
            <a:r>
              <a:rPr sz="1000" spc="60" dirty="0">
                <a:solidFill>
                  <a:srgbClr val="CF2D1C"/>
                </a:solidFill>
                <a:latin typeface="Calibri"/>
                <a:cs typeface="Calibri"/>
              </a:rPr>
              <a:t>κ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r>
              <a:rPr sz="1000" spc="40" dirty="0">
                <a:solidFill>
                  <a:srgbClr val="CF2D1C"/>
                </a:solidFill>
                <a:latin typeface="Calibri"/>
                <a:cs typeface="Calibri"/>
              </a:rPr>
              <a:t>ι</a:t>
            </a:r>
            <a:r>
              <a:rPr sz="1000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spc="70" dirty="0">
                <a:solidFill>
                  <a:srgbClr val="CF2D1C"/>
                </a:solidFill>
                <a:latin typeface="Calibri"/>
                <a:cs typeface="Calibri"/>
              </a:rPr>
              <a:t>δ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εν</a:t>
            </a:r>
            <a:r>
              <a:rPr sz="1000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r>
              <a:rPr sz="1000" spc="75" dirty="0">
                <a:solidFill>
                  <a:srgbClr val="CF2D1C"/>
                </a:solidFill>
                <a:latin typeface="Calibri"/>
                <a:cs typeface="Calibri"/>
              </a:rPr>
              <a:t>ποσ</a:t>
            </a:r>
            <a:r>
              <a:rPr sz="1000" spc="55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έλλε</a:t>
            </a:r>
            <a:r>
              <a:rPr sz="1000" spc="50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r>
              <a:rPr sz="1000" spc="40" dirty="0">
                <a:solidFill>
                  <a:srgbClr val="CF2D1C"/>
                </a:solidFill>
                <a:latin typeface="Calibri"/>
                <a:cs typeface="Calibri"/>
              </a:rPr>
              <a:t>ι</a:t>
            </a:r>
            <a:r>
              <a:rPr sz="1000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1000" spc="60" dirty="0">
                <a:solidFill>
                  <a:srgbClr val="CF2D1C"/>
                </a:solidFill>
                <a:latin typeface="Calibri"/>
                <a:cs typeface="Calibri"/>
              </a:rPr>
              <a:t>κ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r>
              <a:rPr sz="1000" spc="55" dirty="0">
                <a:solidFill>
                  <a:srgbClr val="CF2D1C"/>
                </a:solidFill>
                <a:latin typeface="Calibri"/>
                <a:cs typeface="Calibri"/>
              </a:rPr>
              <a:t>μί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6540" y="4712652"/>
            <a:ext cx="1804670" cy="48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66725" algn="l"/>
                <a:tab pos="1422400" algn="l"/>
              </a:tabLst>
            </a:pPr>
            <a:r>
              <a:rPr sz="1000" spc="55" dirty="0">
                <a:solidFill>
                  <a:srgbClr val="CF2D1C"/>
                </a:solidFill>
                <a:latin typeface="Calibri"/>
                <a:cs typeface="Calibri"/>
              </a:rPr>
              <a:t>έχει	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απορριφθεί	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από </a:t>
            </a:r>
            <a:r>
              <a:rPr sz="1000" b="1" spc="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εξυπηρετητή/εξυπηρετητή) </a:t>
            </a:r>
            <a:r>
              <a:rPr sz="1000" spc="7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ειδοποίηση</a:t>
            </a:r>
            <a:r>
              <a:rPr sz="10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CF2D1C"/>
                </a:solidFill>
                <a:latin typeface="Calibri"/>
                <a:cs typeface="Calibri"/>
              </a:rPr>
              <a:t>στον</a:t>
            </a:r>
            <a:r>
              <a:rPr sz="1000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αποστολέα.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26027" y="71532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7719" y="855027"/>
            <a:ext cx="9592310" cy="2411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71219" algn="ctr">
              <a:lnSpc>
                <a:spcPct val="100000"/>
              </a:lnSpc>
              <a:spcBef>
                <a:spcPts val="100"/>
              </a:spcBef>
            </a:pPr>
            <a:r>
              <a:rPr sz="1100" spc="60" dirty="0">
                <a:latin typeface="Calibri"/>
                <a:cs typeface="Calibri"/>
              </a:rPr>
              <a:t>Στόχοι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REJECT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VS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DROP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85" dirty="0">
                <a:latin typeface="Calibri"/>
                <a:cs typeface="Calibri"/>
              </a:rPr>
              <a:t>ΑΠΟΡΡΙΨΤΕ: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Απορρίπτει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ειδοποίηση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αποστολέα.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Όταν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παραλήπτης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συναντήσει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πακέτο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δεδομένων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ταιριάζει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οποιονδήποτε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κανόνα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REJECT,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πακέτο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απορρίπτεται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αποστέλλεται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ειδοποίηση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αποστολέα.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Calibri"/>
              <a:cs typeface="Calibri"/>
            </a:endParaRPr>
          </a:p>
          <a:p>
            <a:pPr marL="1812289" marR="5080" indent="-1006475">
              <a:lnSpc>
                <a:spcPct val="129200"/>
              </a:lnSpc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sudo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iptables –A INPUT –p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tcp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–-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dport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502 –j REJECT</a:t>
            </a:r>
          </a:p>
          <a:p>
            <a:pPr marL="1812289" marR="5080" indent="-1006475">
              <a:lnSpc>
                <a:spcPct val="129200"/>
              </a:lnSpc>
            </a:pP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73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7028D1"/>
                </a:solidFill>
                <a:latin typeface="Courier New"/>
                <a:cs typeface="Courier New"/>
              </a:rPr>
              <a:t>Μην</a:t>
            </a:r>
            <a:r>
              <a:rPr sz="1250" b="1" spc="-10" dirty="0">
                <a:solidFill>
                  <a:srgbClr val="7028D1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7028D1"/>
                </a:solidFill>
                <a:latin typeface="Courier New"/>
                <a:cs typeface="Courier New"/>
              </a:rPr>
              <a:t>ξεχάσετε να διαγράψετε</a:t>
            </a:r>
            <a:r>
              <a:rPr sz="1250" b="1" spc="-10" dirty="0">
                <a:solidFill>
                  <a:srgbClr val="7028D1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7028D1"/>
                </a:solidFill>
                <a:latin typeface="Courier New"/>
                <a:cs typeface="Courier New"/>
              </a:rPr>
              <a:t>τον κανόνα DROP</a:t>
            </a:r>
            <a:r>
              <a:rPr sz="1250" b="1" spc="30" dirty="0">
                <a:solidFill>
                  <a:srgbClr val="7028D1"/>
                </a:solidFill>
                <a:latin typeface="Courier New"/>
                <a:cs typeface="Courier New"/>
              </a:rPr>
              <a:t> </a:t>
            </a:r>
            <a:r>
              <a:rPr sz="1250" dirty="0">
                <a:solidFill>
                  <a:srgbClr val="7028D1"/>
                </a:solidFill>
                <a:latin typeface="Arial"/>
                <a:cs typeface="Arial"/>
              </a:rPr>
              <a:t>☺</a:t>
            </a:r>
            <a:endParaRPr sz="125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 dirty="0">
              <a:latin typeface="Arial"/>
              <a:cs typeface="Arial"/>
            </a:endParaRPr>
          </a:p>
          <a:p>
            <a:pPr marL="80010">
              <a:lnSpc>
                <a:spcPct val="100000"/>
              </a:lnSpc>
              <a:spcBef>
                <a:spcPts val="945"/>
              </a:spcBef>
            </a:pPr>
            <a:r>
              <a:rPr sz="1100" spc="95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πάλι,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στείλτε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ένα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πακέτο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δεδομένωναπό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συσκευή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του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επιτιθέμενου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Scapy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28570" y="3459479"/>
            <a:ext cx="8067040" cy="613309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R="107950" algn="ctr">
              <a:lnSpc>
                <a:spcPct val="100000"/>
              </a:lnSpc>
              <a:spcBef>
                <a:spcPts val="335"/>
              </a:spcBef>
            </a:pPr>
            <a:r>
              <a:rPr sz="1100" b="1" spc="75" dirty="0">
                <a:latin typeface="Calibri"/>
                <a:cs typeface="Calibri"/>
              </a:rPr>
              <a:t>Στον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Kali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Linux</a:t>
            </a:r>
            <a:endParaRPr sz="1100" dirty="0">
              <a:latin typeface="Calibri"/>
              <a:cs typeface="Calibri"/>
            </a:endParaRPr>
          </a:p>
          <a:p>
            <a:pPr marL="2540" marR="2336800" indent="-635" algn="ctr">
              <a:lnSpc>
                <a:spcPct val="101699"/>
              </a:lnSpc>
              <a:spcBef>
                <a:spcPts val="975"/>
              </a:spcBef>
            </a:pP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P = IP(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dst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="192.168.122.109") / TCP(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dport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=502)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9542" y="0"/>
            <a:ext cx="8154034" cy="6878955"/>
            <a:chOff x="2689542" y="0"/>
            <a:chExt cx="8154034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03829" y="1934209"/>
              <a:ext cx="8067040" cy="1071880"/>
            </a:xfrm>
            <a:custGeom>
              <a:avLst/>
              <a:gdLst/>
              <a:ahLst/>
              <a:cxnLst/>
              <a:rect l="l" t="t" r="r" b="b"/>
              <a:pathLst>
                <a:path w="8067040" h="1071880">
                  <a:moveTo>
                    <a:pt x="0" y="1071879"/>
                  </a:moveTo>
                  <a:lnTo>
                    <a:pt x="8067040" y="1071879"/>
                  </a:lnTo>
                  <a:lnTo>
                    <a:pt x="8067040" y="0"/>
                  </a:lnTo>
                  <a:lnTo>
                    <a:pt x="0" y="0"/>
                  </a:lnTo>
                  <a:lnTo>
                    <a:pt x="0" y="107187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9419" y="2842259"/>
              <a:ext cx="4974589" cy="39331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5000" y="3037840"/>
              <a:ext cx="4396740" cy="335534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14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26027" y="71532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7719" y="855027"/>
            <a:ext cx="8855710" cy="129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34620" algn="ctr">
              <a:lnSpc>
                <a:spcPct val="100000"/>
              </a:lnSpc>
              <a:spcBef>
                <a:spcPts val="100"/>
              </a:spcBef>
            </a:pPr>
            <a:r>
              <a:rPr sz="1100" spc="60" dirty="0">
                <a:latin typeface="Calibri"/>
                <a:cs typeface="Calibri"/>
              </a:rPr>
              <a:t>Στόχοι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REJECT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VS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DROP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70" dirty="0">
                <a:latin typeface="Calibri"/>
                <a:cs typeface="Calibri"/>
              </a:rPr>
              <a:t>Ξεκινήστε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Wireshark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μηχάνημα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Kali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διαχειριστής)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εφαρμόστε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ένα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φίλτρο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καταγράφετε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μόνο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TCP.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Calibri"/>
              <a:cs typeface="Calibri"/>
            </a:endParaRPr>
          </a:p>
          <a:p>
            <a:pPr marL="4964430">
              <a:lnSpc>
                <a:spcPct val="100000"/>
              </a:lnSpc>
            </a:pPr>
            <a:r>
              <a:rPr sz="1100" b="1" spc="75" dirty="0">
                <a:latin typeface="Calibri"/>
                <a:cs typeface="Calibri"/>
              </a:rPr>
              <a:t>Στον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επιτιθέμενο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Kali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Linux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Calibri"/>
              <a:cs typeface="Calibri"/>
            </a:endParaRPr>
          </a:p>
          <a:p>
            <a:pPr marL="2072005">
              <a:lnSpc>
                <a:spcPct val="100000"/>
              </a:lnSpc>
              <a:spcBef>
                <a:spcPts val="5"/>
              </a:spcBef>
            </a:pPr>
            <a:r>
              <a:rPr sz="1100" spc="105" dirty="0">
                <a:latin typeface="Calibri"/>
                <a:cs typeface="Calibri"/>
              </a:rPr>
              <a:t>&gt;&gt;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send(P)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6540" y="3672522"/>
            <a:ext cx="3978275" cy="633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000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πακέτο</a:t>
            </a:r>
            <a:r>
              <a:rPr sz="1000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δεδομένων</a:t>
            </a:r>
            <a:r>
              <a:rPr sz="1000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TCP</a:t>
            </a:r>
            <a:r>
              <a:rPr sz="1000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105" dirty="0">
                <a:solidFill>
                  <a:srgbClr val="CF2D1C"/>
                </a:solidFill>
                <a:latin typeface="Calibri"/>
                <a:cs typeface="Calibri"/>
              </a:rPr>
              <a:t>ελήφθη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5" dirty="0">
                <a:solidFill>
                  <a:srgbClr val="CF2D1C"/>
                </a:solidFill>
                <a:latin typeface="Calibri"/>
                <a:cs typeface="Calibri"/>
              </a:rPr>
              <a:t>από</a:t>
            </a:r>
            <a:r>
              <a:rPr sz="1000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τον</a:t>
            </a:r>
            <a:r>
              <a:rPr sz="1000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90" dirty="0">
                <a:solidFill>
                  <a:srgbClr val="CF2D1C"/>
                </a:solidFill>
                <a:latin typeface="Calibri"/>
                <a:cs typeface="Calibri"/>
              </a:rPr>
              <a:t>εξυπηρετητή,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αλλά </a:t>
            </a:r>
            <a:r>
              <a:rPr sz="1000" spc="-2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CF2D1C"/>
                </a:solidFill>
                <a:latin typeface="Calibri"/>
                <a:cs typeface="Calibri"/>
              </a:rPr>
              <a:t>αντί 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για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μια </a:t>
            </a:r>
            <a:r>
              <a:rPr sz="1000" b="1" spc="100" dirty="0">
                <a:solidFill>
                  <a:srgbClr val="CF2D1C"/>
                </a:solidFill>
                <a:latin typeface="Calibri"/>
                <a:cs typeface="Calibri"/>
              </a:rPr>
              <a:t>γνωστοποίηση 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TCP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(π.χ</a:t>
            </a:r>
            <a:r>
              <a:rPr sz="1000" spc="70" dirty="0">
                <a:solidFill>
                  <a:srgbClr val="CF2D1C"/>
                </a:solidFill>
                <a:latin typeface="Calibri"/>
                <a:cs typeface="Calibri"/>
              </a:rPr>
              <a:t>. </a:t>
            </a:r>
            <a:r>
              <a:rPr sz="1000" spc="105" dirty="0">
                <a:solidFill>
                  <a:srgbClr val="CF2D1C"/>
                </a:solidFill>
                <a:latin typeface="Calibri"/>
                <a:cs typeface="Calibri"/>
              </a:rPr>
              <a:t>από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τον εξυπηρετητή 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 προς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τον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CF2D1C"/>
                </a:solidFill>
                <a:latin typeface="Calibri"/>
                <a:cs typeface="Calibri"/>
              </a:rPr>
              <a:t>επιτιθέμενο),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εστάλη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μια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ειδοποίηση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5" dirty="0">
                <a:solidFill>
                  <a:srgbClr val="CF2D1C"/>
                </a:solidFill>
                <a:latin typeface="Calibri"/>
                <a:cs typeface="Calibri"/>
              </a:rPr>
              <a:t>από</a:t>
            </a:r>
            <a:r>
              <a:rPr sz="1000" spc="1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τον </a:t>
            </a:r>
            <a:r>
              <a:rPr sz="1000" spc="9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εξυπηρετητή</a:t>
            </a:r>
            <a:r>
              <a:rPr sz="1000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CF2D1C"/>
                </a:solidFill>
                <a:latin typeface="Calibri"/>
                <a:cs typeface="Calibri"/>
              </a:rPr>
              <a:t>προς</a:t>
            </a:r>
            <a:r>
              <a:rPr sz="1000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τον</a:t>
            </a:r>
            <a:r>
              <a:rPr sz="1000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επιτιθέμενο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CF2D1C"/>
                </a:solidFill>
                <a:latin typeface="Calibri"/>
                <a:cs typeface="Calibri"/>
              </a:rPr>
              <a:t>χρησιμοποιώντας</a:t>
            </a:r>
            <a:r>
              <a:rPr sz="1000" spc="5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, </a:t>
            </a:r>
            <a:r>
              <a:rPr sz="1000" b="1" spc="80" dirty="0">
                <a:solidFill>
                  <a:srgbClr val="CF2D1C"/>
                </a:solidFill>
                <a:latin typeface="Calibri"/>
                <a:cs typeface="Calibri"/>
              </a:rPr>
              <a:t>όχι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CF2D1C"/>
                </a:solidFill>
                <a:latin typeface="Calibri"/>
                <a:cs typeface="Calibri"/>
              </a:rPr>
              <a:t>TCP.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44250" y="6412229"/>
            <a:ext cx="81280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-30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52720" y="0"/>
            <a:ext cx="6823709" cy="6878955"/>
            <a:chOff x="5252720" y="0"/>
            <a:chExt cx="6823709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2720" y="2204720"/>
              <a:ext cx="6823709" cy="46532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8300" y="2400299"/>
              <a:ext cx="6245859" cy="422910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10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26027" y="76358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1665" y="938212"/>
            <a:ext cx="7193280" cy="110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065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επιτρέπεται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μόνο)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b="1" spc="-10" dirty="0">
                <a:latin typeface="Calibri"/>
                <a:cs typeface="Calibri"/>
              </a:rPr>
              <a:t>1.	</a:t>
            </a:r>
            <a:r>
              <a:rPr sz="1100" b="1" spc="70" dirty="0">
                <a:latin typeface="Calibri"/>
                <a:cs typeface="Calibri"/>
              </a:rPr>
              <a:t>Επιτρέπει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επικοινωνία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IP:</a:t>
            </a:r>
            <a:endParaRPr sz="1100">
              <a:latin typeface="Calibri"/>
              <a:cs typeface="Calibri"/>
            </a:endParaRPr>
          </a:p>
          <a:p>
            <a:pPr marL="1125220">
              <a:lnSpc>
                <a:spcPct val="100000"/>
              </a:lnSpc>
              <a:spcBef>
                <a:spcPts val="55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ACCEPT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690" y="3440429"/>
            <a:ext cx="4850130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Αυτό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σημαίνει </a:t>
            </a:r>
            <a:r>
              <a:rPr sz="1100" spc="60" dirty="0">
                <a:solidFill>
                  <a:srgbClr val="CF2D1C"/>
                </a:solidFill>
                <a:latin typeface="Calibri"/>
                <a:cs typeface="Calibri"/>
              </a:rPr>
              <a:t>ότι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αποδέχομαι </a:t>
            </a:r>
            <a:r>
              <a:rPr sz="1100" spc="75" dirty="0">
                <a:solidFill>
                  <a:srgbClr val="CF2D1C"/>
                </a:solidFill>
                <a:latin typeface="Calibri"/>
                <a:cs typeface="Calibri"/>
              </a:rPr>
              <a:t>στο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διακομιστή/Εξυπηρετητή </a:t>
            </a: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να </a:t>
            </a:r>
            <a:r>
              <a:rPr sz="1100" spc="70" dirty="0">
                <a:solidFill>
                  <a:srgbClr val="CF2D1C"/>
                </a:solidFill>
                <a:latin typeface="Calibri"/>
                <a:cs typeface="Calibri"/>
              </a:rPr>
              <a:t>δέχεται </a:t>
            </a:r>
            <a:r>
              <a:rPr sz="1100" spc="-2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όλα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τα πακέτα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δεδομένων </a:t>
            </a:r>
            <a:r>
              <a:rPr sz="1100" spc="90" dirty="0">
                <a:solidFill>
                  <a:srgbClr val="CF2D1C"/>
                </a:solidFill>
                <a:latin typeface="Calibri"/>
                <a:cs typeface="Calibri"/>
              </a:rPr>
              <a:t>από </a:t>
            </a:r>
            <a:r>
              <a:rPr sz="1100" spc="70" dirty="0">
                <a:solidFill>
                  <a:srgbClr val="CF2D1C"/>
                </a:solidFill>
                <a:latin typeface="Calibri"/>
                <a:cs typeface="Calibri"/>
              </a:rPr>
              <a:t>τη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συσκευή-πελάτη </a:t>
            </a: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με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IP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που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τελειώνει </a:t>
            </a:r>
            <a:r>
              <a:rPr sz="1100" b="1" spc="-2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σε</a:t>
            </a:r>
            <a:r>
              <a:rPr sz="1100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CF2D1C"/>
                </a:solidFill>
                <a:latin typeface="Calibri"/>
                <a:cs typeface="Calibri"/>
              </a:rPr>
              <a:t>.103.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10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26027" y="76358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1665" y="938212"/>
            <a:ext cx="7193280" cy="110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065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επιτρέπεται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μόνο)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b="1" spc="-10" dirty="0">
                <a:latin typeface="Calibri"/>
                <a:cs typeface="Calibri"/>
              </a:rPr>
              <a:t>2.	</a:t>
            </a:r>
            <a:r>
              <a:rPr sz="1100" b="1" spc="75" dirty="0">
                <a:latin typeface="Calibri"/>
                <a:cs typeface="Calibri"/>
              </a:rPr>
              <a:t>Αποκλείστε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όλη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την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υπόλοιπη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κίνηση:</a:t>
            </a:r>
            <a:endParaRPr sz="1100">
              <a:latin typeface="Calibri"/>
              <a:cs typeface="Calibri"/>
            </a:endParaRPr>
          </a:p>
          <a:p>
            <a:pPr marL="106680" algn="ctr">
              <a:lnSpc>
                <a:spcPct val="100000"/>
              </a:lnSpc>
              <a:spcBef>
                <a:spcPts val="55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2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 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250" b="1" spc="-6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20" dirty="0">
                <a:solidFill>
                  <a:srgbClr val="CF2D1C"/>
                </a:solidFill>
                <a:latin typeface="Courier New"/>
                <a:cs typeface="Courier New"/>
              </a:rPr>
              <a:t>DROP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690" y="3526790"/>
            <a:ext cx="3314065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0" dirty="0">
                <a:solidFill>
                  <a:srgbClr val="CF2D1C"/>
                </a:solidFill>
                <a:latin typeface="Calibri"/>
                <a:cs typeface="Calibri"/>
              </a:rPr>
              <a:t>Αυτό</a:t>
            </a:r>
            <a:r>
              <a:rPr sz="1100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CF2D1C"/>
                </a:solidFill>
                <a:latin typeface="Calibri"/>
                <a:cs typeface="Calibri"/>
              </a:rPr>
              <a:t>σημαίνει</a:t>
            </a:r>
            <a:r>
              <a:rPr sz="1100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40" dirty="0">
                <a:solidFill>
                  <a:srgbClr val="CF2D1C"/>
                </a:solidFill>
                <a:latin typeface="Calibri"/>
                <a:cs typeface="Calibri"/>
              </a:rPr>
              <a:t>ότι</a:t>
            </a:r>
            <a:r>
              <a:rPr sz="1100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απορρίπτω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CF2D1C"/>
                </a:solidFill>
                <a:latin typeface="Calibri"/>
                <a:cs typeface="Calibri"/>
              </a:rPr>
              <a:t>όλες</a:t>
            </a:r>
            <a:r>
              <a:rPr sz="1100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τις</a:t>
            </a:r>
            <a:r>
              <a:rPr sz="11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εισερχόμενες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100" dirty="0">
                <a:solidFill>
                  <a:srgbClr val="CF2D1C"/>
                </a:solidFill>
                <a:latin typeface="Calibri"/>
                <a:cs typeface="Calibri"/>
              </a:rPr>
              <a:t>πακέτα</a:t>
            </a:r>
            <a:r>
              <a:rPr sz="1100" spc="-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CF2D1C"/>
                </a:solidFill>
                <a:latin typeface="Calibri"/>
                <a:cs typeface="Calibri"/>
              </a:rPr>
              <a:t>δεδομένων.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367020" y="2186939"/>
            <a:ext cx="6102350" cy="4326890"/>
            <a:chOff x="5367020" y="2186939"/>
            <a:chExt cx="6102350" cy="432689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7020" y="2186939"/>
              <a:ext cx="6102350" cy="43268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2600" y="2382519"/>
              <a:ext cx="5524500" cy="37490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72100" y="0"/>
            <a:ext cx="6097270" cy="6878955"/>
            <a:chOff x="5372100" y="0"/>
            <a:chExt cx="609727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2100" y="2174240"/>
              <a:ext cx="6097270" cy="43218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7679" y="2369820"/>
              <a:ext cx="5519420" cy="37439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12959" y="763587"/>
            <a:ext cx="17227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1665" y="938212"/>
            <a:ext cx="7193280" cy="110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065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επιτρέπεται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μόνο)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b="1" spc="-10" dirty="0">
                <a:latin typeface="Calibri"/>
                <a:cs typeface="Calibri"/>
              </a:rPr>
              <a:t>3.	</a:t>
            </a:r>
            <a:r>
              <a:rPr sz="1100" b="1" spc="75" dirty="0">
                <a:latin typeface="Calibri"/>
                <a:cs typeface="Calibri"/>
              </a:rPr>
              <a:t>Επιτρέψτε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εξερχόμενη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κίνηση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συγκεκριμένη</a:t>
            </a:r>
            <a:r>
              <a:rPr sz="1100" b="1" spc="40" dirty="0">
                <a:latin typeface="Calibri"/>
                <a:cs typeface="Calibri"/>
              </a:rPr>
              <a:t> IP:</a:t>
            </a:r>
            <a:endParaRPr sz="1100">
              <a:latin typeface="Calibri"/>
              <a:cs typeface="Calibri"/>
            </a:endParaRPr>
          </a:p>
          <a:p>
            <a:pPr marL="880744">
              <a:lnSpc>
                <a:spcPct val="100000"/>
              </a:lnSpc>
              <a:spcBef>
                <a:spcPts val="55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-d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ACCEPT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0690" y="3439795"/>
            <a:ext cx="485838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Αυτό </a:t>
            </a:r>
            <a:r>
              <a:rPr sz="1100" spc="70" dirty="0">
                <a:solidFill>
                  <a:srgbClr val="CF2D1C"/>
                </a:solidFill>
                <a:latin typeface="Calibri"/>
                <a:cs typeface="Calibri"/>
              </a:rPr>
              <a:t>σημαίνει</a:t>
            </a:r>
            <a:r>
              <a:rPr sz="1100" spc="7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CF2D1C"/>
                </a:solidFill>
                <a:latin typeface="Calibri"/>
                <a:cs typeface="Calibri"/>
              </a:rPr>
              <a:t>ότι 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επιτρέπω </a:t>
            </a:r>
            <a:r>
              <a:rPr sz="1100" spc="85" dirty="0">
                <a:solidFill>
                  <a:srgbClr val="CF2D1C"/>
                </a:solidFill>
                <a:latin typeface="Calibri"/>
                <a:cs typeface="Calibri"/>
              </a:rPr>
              <a:t>όλα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τα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εξερχόμενα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πακέτα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δεδομένων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προς </a:t>
            </a:r>
            <a:r>
              <a:rPr sz="1100" spc="70" dirty="0">
                <a:solidFill>
                  <a:srgbClr val="CF2D1C"/>
                </a:solidFill>
                <a:latin typeface="Calibri"/>
                <a:cs typeface="Calibri"/>
              </a:rPr>
              <a:t>τη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συσκευή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client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(σύστημα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ή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πρόγραμμα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που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επικοινωνεί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με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server)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100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CF2D1C"/>
                </a:solidFill>
                <a:latin typeface="Calibri"/>
                <a:cs typeface="Calibri"/>
              </a:rPr>
              <a:t>IP</a:t>
            </a:r>
            <a:r>
              <a:rPr sz="1100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CF2D1C"/>
                </a:solidFill>
                <a:latin typeface="Calibri"/>
                <a:cs typeface="Calibri"/>
              </a:rPr>
              <a:t>που</a:t>
            </a:r>
            <a:r>
              <a:rPr sz="1100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CF2D1C"/>
                </a:solidFill>
                <a:latin typeface="Calibri"/>
                <a:cs typeface="Calibri"/>
              </a:rPr>
              <a:t>τελειώνει</a:t>
            </a:r>
            <a:r>
              <a:rPr sz="1100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CF2D1C"/>
                </a:solidFill>
                <a:latin typeface="Calibri"/>
                <a:cs typeface="Calibri"/>
              </a:rPr>
              <a:t>σε</a:t>
            </a:r>
            <a:r>
              <a:rPr sz="1100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CF2D1C"/>
                </a:solidFill>
                <a:latin typeface="Calibri"/>
                <a:cs typeface="Calibri"/>
              </a:rPr>
              <a:t>.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103.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-5714" y="4901882"/>
            <a:ext cx="4773295" cy="708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0"/>
              </a:spcBef>
            </a:pPr>
            <a:r>
              <a:rPr sz="1100" b="1" spc="110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εξυπηρετητής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έχει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πλέον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διαρθρωθεί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ώστε</a:t>
            </a:r>
            <a:endParaRPr sz="1100" dirty="0">
              <a:latin typeface="Calibri"/>
              <a:cs typeface="Calibri"/>
            </a:endParaRPr>
          </a:p>
          <a:p>
            <a:pPr marL="12700" marR="5080" algn="ctr">
              <a:lnSpc>
                <a:spcPct val="165200"/>
              </a:lnSpc>
            </a:pP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επικοινωνούν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μόνο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τη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συσκευή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client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(σύστημα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ή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πρόγραμμα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που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επικοινωνεί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με </a:t>
            </a:r>
            <a:r>
              <a:rPr sz="1100" b="1" spc="-2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server).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62504" y="5913754"/>
            <a:ext cx="9874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CF2D1C"/>
                </a:solidFill>
                <a:latin typeface="Calibri"/>
                <a:cs typeface="Calibri"/>
              </a:rPr>
              <a:t>Ας</a:t>
            </a:r>
            <a:r>
              <a:rPr sz="1100" b="1" spc="-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δοκιμάσουμε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05844" y="5945504"/>
            <a:ext cx="10668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30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57500" y="0"/>
            <a:ext cx="7985759" cy="6878955"/>
            <a:chOff x="2857500" y="0"/>
            <a:chExt cx="798575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500" y="1968499"/>
              <a:ext cx="6097270" cy="435483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3079" y="2164080"/>
              <a:ext cx="5519420" cy="377697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18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26027" y="763904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45029" y="938529"/>
            <a:ext cx="56699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επιτρέπεται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μόνο)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1665" y="1574482"/>
            <a:ext cx="1147953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Δοκιμάστε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επικοινωνία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μεταξύ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client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(συστήματος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προγράμματος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εξυπηρετητή</a:t>
            </a:r>
            <a:r>
              <a:rPr sz="1100" spc="75" dirty="0">
                <a:latin typeface="Calibri"/>
                <a:cs typeface="Calibri"/>
              </a:rPr>
              <a:t>)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εξυπηρετητή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εντολή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ping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το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b="1" spc="30" dirty="0">
                <a:latin typeface="Calibri"/>
                <a:cs typeface="Calibri"/>
              </a:rPr>
              <a:t>client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(σύστημα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ή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πρόγραμμα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που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επικοινωνεί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με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30" dirty="0">
                <a:latin typeface="Calibri"/>
                <a:cs typeface="Calibri"/>
              </a:rPr>
              <a:t>server).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25682" y="3788727"/>
            <a:ext cx="197421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επικοινωνία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λειτουργεί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ομαλά.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3139" y="3641090"/>
            <a:ext cx="1736089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920">
              <a:lnSpc>
                <a:spcPts val="944"/>
              </a:lnSpc>
            </a:pP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επικοινωνία</a:t>
            </a:r>
            <a:r>
              <a:rPr sz="1000" b="1" spc="-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παρουσιάζει</a:t>
            </a:r>
            <a:endParaRPr sz="1000">
              <a:latin typeface="Calibri"/>
              <a:cs typeface="Calibri"/>
            </a:endParaRPr>
          </a:p>
          <a:p>
            <a:pPr>
              <a:lnSpc>
                <a:spcPts val="1195"/>
              </a:lnSpc>
            </a:pP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δυσκολίες.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23000" y="0"/>
            <a:ext cx="5492750" cy="6878955"/>
            <a:chOff x="6223000" y="0"/>
            <a:chExt cx="549275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3000" y="2118359"/>
              <a:ext cx="5492750" cy="426593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8579" y="2313940"/>
              <a:ext cx="4914900" cy="368807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10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2959" y="763587"/>
            <a:ext cx="17227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1665" y="938212"/>
            <a:ext cx="11365230" cy="742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065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επιτρέπεται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μόνο)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75" dirty="0">
                <a:latin typeface="Calibri"/>
                <a:cs typeface="Calibri"/>
              </a:rPr>
              <a:t>Δοκιμάστε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επικοινωνία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μεταξύ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kali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φιλικός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)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χρησιμοποιώντας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εντολή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ping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client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(σύστημα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πρόγραμμα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επικοινωνεί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server).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64755" y="4181792"/>
            <a:ext cx="262445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660">
              <a:lnSpc>
                <a:spcPct val="100000"/>
              </a:lnSpc>
              <a:spcBef>
                <a:spcPts val="100"/>
              </a:spcBef>
            </a:pP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Το 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ίδιο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όπως αν προσπαθήσετε να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κάνετε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ping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από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τη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συσκευή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του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επιτιθέμενου</a:t>
            </a:r>
            <a:r>
              <a:rPr sz="100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30" dirty="0">
                <a:solidFill>
                  <a:srgbClr val="CF2D1C"/>
                </a:solidFill>
                <a:latin typeface="Calibri"/>
                <a:cs typeface="Calibri"/>
              </a:rPr>
              <a:t>(kali)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5600" y="2427922"/>
            <a:ext cx="5059045" cy="4076065"/>
            <a:chOff x="355600" y="2427922"/>
            <a:chExt cx="5059045" cy="407606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600" y="2427922"/>
              <a:ext cx="5058727" cy="40757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5460" y="2578100"/>
              <a:ext cx="4572000" cy="358902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455419" y="4177347"/>
            <a:ext cx="1761489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1920">
              <a:lnSpc>
                <a:spcPct val="100000"/>
              </a:lnSpc>
              <a:spcBef>
                <a:spcPts val="100"/>
              </a:spcBef>
            </a:pP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επικοινωνία</a:t>
            </a:r>
            <a:r>
              <a:rPr sz="1000" b="1" spc="-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παρουσιάζει </a:t>
            </a:r>
            <a:r>
              <a:rPr sz="1000" b="1" spc="-2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δυσκολίες.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19</a:t>
            </a: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150619" y="2415222"/>
            <a:ext cx="5059045" cy="4073525"/>
            <a:chOff x="1150619" y="2415222"/>
            <a:chExt cx="5059045" cy="40735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0619" y="2415222"/>
              <a:ext cx="5058727" cy="40732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0479" y="2565400"/>
              <a:ext cx="4572000" cy="358647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20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26027" y="76358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1665" y="938212"/>
            <a:ext cx="1083246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065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επιτρέπεται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μόνο)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100" b="1" spc="75" dirty="0">
                <a:latin typeface="Calibri"/>
                <a:cs typeface="Calibri"/>
              </a:rPr>
              <a:t>Δοκιμάστε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επικοινωνία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μεταξύ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kali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φιλικός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)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χρησιμοποιώντας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εντολή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ping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client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(σύστημα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πρόγραμμα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επικοινωνεί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με 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εξυπηρετητή).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50439" y="3771900"/>
            <a:ext cx="1761489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1920">
              <a:lnSpc>
                <a:spcPct val="100000"/>
              </a:lnSpc>
              <a:spcBef>
                <a:spcPts val="100"/>
              </a:spcBef>
            </a:pP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επικοινωνία</a:t>
            </a:r>
            <a:r>
              <a:rPr sz="1000" b="1" spc="-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παρουσιάζει </a:t>
            </a:r>
            <a:r>
              <a:rPr sz="1000" b="1" spc="-2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δυσκολίες.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44565" y="2886709"/>
            <a:ext cx="593915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45" dirty="0">
                <a:latin typeface="Calibri"/>
                <a:cs typeface="Calibri"/>
              </a:rPr>
              <a:t>Επιπλέον,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είναι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ουσιώδες</a:t>
            </a:r>
            <a:r>
              <a:rPr sz="1100" b="1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να</a:t>
            </a:r>
            <a:r>
              <a:rPr sz="1100" b="1" u="sng" spc="3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προστεθούν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νέοι</a:t>
            </a:r>
            <a:r>
              <a:rPr sz="1100" b="1" spc="50" dirty="0">
                <a:latin typeface="Calibri"/>
                <a:cs typeface="Calibri"/>
              </a:rPr>
              <a:t> κανόνες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εξυπηρετητή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να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διασφαλιστεί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νόμιμη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επικοινωνία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με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όλες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συσκευές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εντός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του 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δικτύου.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Για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αποτρέψετε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την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ανεξουσιοδότητη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επικοινωνία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με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τον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εξυπηρετητή.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44565" y="3752850"/>
            <a:ext cx="61569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latin typeface="Calibri"/>
                <a:cs typeface="Calibri"/>
              </a:rPr>
              <a:t>Έτσι,</a:t>
            </a:r>
            <a:r>
              <a:rPr sz="1100" b="1" spc="229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επαναλάβετε</a:t>
            </a:r>
            <a:r>
              <a:rPr sz="1100" spc="2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τα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προηγούμενα</a:t>
            </a:r>
            <a:r>
              <a:rPr sz="1100" b="1" spc="2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για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όλες</a:t>
            </a:r>
            <a:r>
              <a:rPr sz="1100" spc="225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τις</a:t>
            </a:r>
            <a:r>
              <a:rPr sz="1100" b="1" spc="229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εξουσιοδοτημένες</a:t>
            </a:r>
            <a:r>
              <a:rPr sz="1100" b="1" spc="2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IPS</a:t>
            </a:r>
            <a:r>
              <a:rPr sz="1100" b="1" spc="22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(Intrusion</a:t>
            </a:r>
            <a:r>
              <a:rPr sz="1100" b="1" spc="2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Prevention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44565" y="4029709"/>
            <a:ext cx="2577465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Calibri"/>
                <a:cs typeface="Calibri"/>
              </a:rPr>
              <a:t>System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30" dirty="0">
                <a:latin typeface="Calibri"/>
                <a:cs typeface="Calibri"/>
              </a:rPr>
              <a:t>-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Σύστημα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πρόληψης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εισβολών)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δίκτυο.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1665" y="855027"/>
            <a:ext cx="5934710" cy="2533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86200" marR="29845">
              <a:lnSpc>
                <a:spcPct val="101699"/>
              </a:lnSpc>
              <a:spcBef>
                <a:spcPts val="75"/>
              </a:spcBef>
            </a:pPr>
            <a:r>
              <a:rPr sz="1100" b="1" spc="114" dirty="0">
                <a:latin typeface="Calibri"/>
                <a:cs typeface="Calibri"/>
              </a:rPr>
              <a:t>Καταγραφή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110" dirty="0">
                <a:solidFill>
                  <a:srgbClr val="CF2D1C"/>
                </a:solidFill>
                <a:latin typeface="Calibri"/>
                <a:cs typeface="Calibri"/>
              </a:rPr>
              <a:t>απορριφθέντων </a:t>
            </a:r>
            <a:r>
              <a:rPr sz="1100" b="1" spc="-229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πακέτων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δεδομένων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SzPct val="163636"/>
              <a:buAutoNum type="arabicPeriod"/>
              <a:tabLst>
                <a:tab pos="354965" algn="l"/>
                <a:tab pos="355600" algn="l"/>
              </a:tabLst>
            </a:pPr>
            <a:r>
              <a:rPr sz="1100" b="1" spc="105" dirty="0">
                <a:latin typeface="Calibri"/>
                <a:cs typeface="Calibri"/>
              </a:rPr>
              <a:t>Χρησιμοποιήστε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στόχο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25" dirty="0">
                <a:latin typeface="Calibri"/>
                <a:cs typeface="Calibri"/>
              </a:rPr>
              <a:t>LOG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προσθέστε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πρόθεμα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μηνύματος: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2100">
              <a:latin typeface="Calibri"/>
              <a:cs typeface="Calibri"/>
            </a:endParaRPr>
          </a:p>
          <a:p>
            <a:pPr marL="1395095">
              <a:lnSpc>
                <a:spcPct val="100000"/>
              </a:lnSpc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 -A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INPUT -j LOG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--log-prefix "Dropped:</a:t>
            </a:r>
            <a:r>
              <a:rPr sz="1100" b="1" spc="4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dirty="0">
                <a:solidFill>
                  <a:srgbClr val="CF2D1C"/>
                </a:solidFill>
                <a:latin typeface="Courier New"/>
                <a:cs typeface="Courier New"/>
              </a:rPr>
              <a:t>"</a:t>
            </a:r>
            <a:endParaRPr sz="1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2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>
              <a:latin typeface="Courier New"/>
              <a:cs typeface="Courier New"/>
            </a:endParaRPr>
          </a:p>
          <a:p>
            <a:pPr marL="429895" indent="-342900">
              <a:lnSpc>
                <a:spcPct val="100000"/>
              </a:lnSpc>
              <a:buSzPct val="163636"/>
              <a:buAutoNum type="arabicPeriod" startAt="2"/>
              <a:tabLst>
                <a:tab pos="429259" algn="l"/>
                <a:tab pos="429895" algn="l"/>
              </a:tabLst>
            </a:pPr>
            <a:r>
              <a:rPr sz="1100" b="1" spc="80" dirty="0">
                <a:latin typeface="Calibri"/>
                <a:cs typeface="Calibri"/>
              </a:rPr>
              <a:t>Προσθέστε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κανόνα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απόρριψη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πακέτων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μετά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την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καταγραφή:</a:t>
            </a:r>
            <a:endParaRPr sz="1100">
              <a:latin typeface="Calibri"/>
              <a:cs typeface="Calibri"/>
            </a:endParaRPr>
          </a:p>
          <a:p>
            <a:pPr marL="2967355">
              <a:lnSpc>
                <a:spcPct val="100000"/>
              </a:lnSpc>
              <a:spcBef>
                <a:spcPts val="1355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-A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INPUT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100" b="1" spc="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20" dirty="0">
                <a:solidFill>
                  <a:srgbClr val="CF2D1C"/>
                </a:solidFill>
                <a:latin typeface="Courier New"/>
                <a:cs typeface="Courier New"/>
              </a:rPr>
              <a:t>DROP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6255" y="715327"/>
            <a:ext cx="13100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1050" y="3920807"/>
            <a:ext cx="8497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695" algn="l"/>
              </a:tabLst>
            </a:pPr>
            <a:r>
              <a:rPr sz="1800" spc="-10" dirty="0">
                <a:latin typeface="Noto Sans"/>
                <a:cs typeface="Noto Sans"/>
              </a:rPr>
              <a:t>3.	</a:t>
            </a:r>
            <a:r>
              <a:rPr sz="1100" spc="-70" dirty="0">
                <a:latin typeface="Calibri"/>
                <a:cs typeface="Calibri"/>
              </a:rPr>
              <a:t>Για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90" dirty="0">
                <a:latin typeface="Calibri"/>
                <a:cs typeface="Calibri"/>
              </a:rPr>
              <a:t>να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75" dirty="0">
                <a:latin typeface="Calibri"/>
                <a:cs typeface="Calibri"/>
              </a:rPr>
              <a:t>ελέγξετε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b="1" spc="-85" dirty="0">
                <a:latin typeface="Calibri"/>
                <a:cs typeface="Calibri"/>
              </a:rPr>
              <a:t>τα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-85" dirty="0">
                <a:latin typeface="Calibri"/>
                <a:cs typeface="Calibri"/>
              </a:rPr>
              <a:t>αρχεία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-90" dirty="0">
                <a:latin typeface="Calibri"/>
                <a:cs typeface="Calibri"/>
              </a:rPr>
              <a:t>καταγραφής</a:t>
            </a:r>
            <a:r>
              <a:rPr sz="1100" b="1" spc="-90" dirty="0">
                <a:latin typeface="Arial"/>
                <a:cs typeface="Arial"/>
              </a:rPr>
              <a:t>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spc="-80" dirty="0">
                <a:latin typeface="Calibri"/>
                <a:cs typeface="Calibri"/>
              </a:rPr>
              <a:t>χρησιμοποιήστε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80" dirty="0">
                <a:latin typeface="Calibri"/>
                <a:cs typeface="Calibri"/>
              </a:rPr>
              <a:t>την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b="1" u="sng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εντολή</a:t>
            </a:r>
            <a:r>
              <a:rPr sz="1100" b="1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1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για</a:t>
            </a:r>
            <a:r>
              <a:rPr sz="1100" b="1" spc="15" dirty="0">
                <a:latin typeface="Calibri"/>
                <a:cs typeface="Calibri"/>
                <a:hlinkClick r:id="rId3"/>
              </a:rPr>
              <a:t> </a:t>
            </a:r>
            <a:r>
              <a:rPr sz="1100" spc="-90" dirty="0">
                <a:latin typeface="Calibri"/>
                <a:cs typeface="Calibri"/>
              </a:rPr>
              <a:t>να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75" dirty="0">
                <a:latin typeface="Calibri"/>
                <a:cs typeface="Calibri"/>
              </a:rPr>
              <a:t>δείτε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85" dirty="0">
                <a:latin typeface="Calibri"/>
                <a:cs typeface="Calibri"/>
              </a:rPr>
              <a:t>τα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80" dirty="0">
                <a:latin typeface="Calibri"/>
                <a:cs typeface="Calibri"/>
              </a:rPr>
              <a:t>αρχεία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90" dirty="0">
                <a:latin typeface="Calibri"/>
                <a:cs typeface="Calibri"/>
              </a:rPr>
              <a:t>καταγραφής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85" dirty="0">
                <a:latin typeface="Calibri"/>
                <a:cs typeface="Calibri"/>
              </a:rPr>
              <a:t>του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85" dirty="0">
                <a:latin typeface="Calibri"/>
                <a:cs typeface="Calibri"/>
              </a:rPr>
              <a:t>συστήματος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75" dirty="0">
                <a:latin typeface="Calibri"/>
                <a:cs typeface="Calibri"/>
              </a:rPr>
              <a:t>και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80" dirty="0">
                <a:latin typeface="Calibri"/>
                <a:cs typeface="Calibri"/>
              </a:rPr>
              <a:t>την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95" dirty="0">
                <a:latin typeface="Noto Sans"/>
                <a:cs typeface="Noto Sans"/>
              </a:rPr>
              <a:t>grep</a:t>
            </a:r>
            <a:r>
              <a:rPr sz="1100" spc="-35" dirty="0">
                <a:latin typeface="Noto Sans"/>
                <a:cs typeface="Noto Sans"/>
              </a:rPr>
              <a:t> </a:t>
            </a:r>
            <a:r>
              <a:rPr sz="11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4"/>
              </a:rPr>
              <a:t>για</a:t>
            </a:r>
            <a:r>
              <a:rPr sz="1100" b="1" spc="15" dirty="0">
                <a:latin typeface="Calibri"/>
                <a:cs typeface="Calibri"/>
                <a:hlinkClick r:id="rId4"/>
              </a:rPr>
              <a:t> </a:t>
            </a:r>
            <a:r>
              <a:rPr sz="1100" b="1" spc="-90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-85" dirty="0">
                <a:latin typeface="Calibri"/>
                <a:cs typeface="Calibri"/>
              </a:rPr>
              <a:t>φιλτράρετε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-80" dirty="0">
                <a:latin typeface="Calibri"/>
                <a:cs typeface="Calibri"/>
              </a:rPr>
              <a:t>την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-90" dirty="0">
                <a:latin typeface="Calibri"/>
                <a:cs typeface="Calibri"/>
              </a:rPr>
              <a:t>έξοδο</a:t>
            </a:r>
            <a:r>
              <a:rPr sz="1100" b="1" spc="-90" dirty="0"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1677" y="4641850"/>
            <a:ext cx="78041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sudo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dmesg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| grep "Dropped"</a:t>
            </a:r>
            <a:endParaRPr sz="110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21560" y="0"/>
            <a:ext cx="6944359" cy="6878955"/>
            <a:chOff x="2321560" y="0"/>
            <a:chExt cx="694435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21560" y="5138420"/>
              <a:ext cx="6944359" cy="10845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96490" y="5299710"/>
              <a:ext cx="4770120" cy="307340"/>
            </a:xfrm>
            <a:custGeom>
              <a:avLst/>
              <a:gdLst/>
              <a:ahLst/>
              <a:cxnLst/>
              <a:rect l="l" t="t" r="r" b="b"/>
              <a:pathLst>
                <a:path w="4770120" h="307339">
                  <a:moveTo>
                    <a:pt x="0" y="307339"/>
                  </a:moveTo>
                  <a:lnTo>
                    <a:pt x="4770120" y="307339"/>
                  </a:lnTo>
                  <a:lnTo>
                    <a:pt x="4770120" y="0"/>
                  </a:lnTo>
                  <a:lnTo>
                    <a:pt x="0" y="0"/>
                  </a:lnTo>
                  <a:lnTo>
                    <a:pt x="0" y="30733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28625"/>
            <a:ext cx="674814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0" dirty="0">
                <a:solidFill>
                  <a:srgbClr val="000000"/>
                </a:solidFill>
              </a:rPr>
              <a:t>Αρχείο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εγκατάστασης</a:t>
            </a:r>
            <a:r>
              <a:rPr sz="2250" spc="21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λογισμικού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606425" y="1283334"/>
            <a:ext cx="5668645" cy="65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Καταχωρίστε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πράκτορα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διαχειριστή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ακόλουθη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εντολή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00">
              <a:latin typeface="Calibri"/>
              <a:cs typeface="Calibri"/>
            </a:endParaRPr>
          </a:p>
          <a:p>
            <a:pPr marL="1357630">
              <a:lnSpc>
                <a:spcPct val="100000"/>
              </a:lnSpc>
            </a:pP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/var/ossec/bin/agent-auth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-m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manager_ip&gt;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-A</a:t>
            </a:r>
            <a:r>
              <a:rPr sz="1100" b="1" spc="5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agent_name&gt;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9619" y="2588259"/>
            <a:ext cx="10045065" cy="97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Αντικαταστήστε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&lt;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&gt;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</a:t>
            </a:r>
            <a:r>
              <a:rPr sz="1100" b="1" spc="26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</a:t>
            </a:r>
            <a:r>
              <a:rPr sz="1100" b="1" spc="26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διεύθυνση</a:t>
            </a:r>
            <a:r>
              <a:rPr sz="1100" b="1" spc="26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IP</a:t>
            </a:r>
            <a:r>
              <a:rPr sz="1100" b="1" spc="26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27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διαχειριστή</a:t>
            </a:r>
            <a:r>
              <a:rPr sz="1100" b="1" spc="26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Wazuh</a:t>
            </a:r>
            <a:r>
              <a:rPr sz="1100" b="1" spc="26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(στην</a:t>
            </a:r>
            <a:r>
              <a:rPr sz="1100" b="1" spc="26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περίπτωσή</a:t>
            </a:r>
            <a:r>
              <a:rPr sz="1100" b="1" spc="27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μας</a:t>
            </a:r>
            <a:r>
              <a:rPr sz="1100" b="1" spc="26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192.168.122.173)</a:t>
            </a:r>
            <a:r>
              <a:rPr sz="1100" b="1" spc="2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&lt;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agent_name&gt;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όνομα</a:t>
            </a:r>
            <a:r>
              <a:rPr sz="1100" spc="2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του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πράκτορα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όπως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διαρθρώνεται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στο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διαχειριστή.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825"/>
              </a:spcBef>
            </a:pP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Σημειώστε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FF0000"/>
                </a:solidFill>
                <a:latin typeface="Calibri"/>
                <a:cs typeface="Calibri"/>
              </a:rPr>
              <a:t>ότι</a:t>
            </a:r>
            <a:r>
              <a:rPr sz="1100" b="1" spc="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όνομα</a:t>
            </a:r>
            <a:r>
              <a:rPr sz="1100" b="1" spc="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agent_name</a:t>
            </a:r>
            <a:r>
              <a:rPr sz="1100" b="1" spc="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10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FF0000"/>
                </a:solidFill>
                <a:latin typeface="Calibri"/>
                <a:cs typeface="Calibri"/>
              </a:rPr>
              <a:t>είναι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μοναδικό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10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αποφευχθεί</a:t>
            </a:r>
            <a:r>
              <a:rPr sz="1100" b="1" spc="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110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επανάληψη,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καθώς</a:t>
            </a:r>
            <a:r>
              <a:rPr sz="110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διπλά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FF0000"/>
                </a:solidFill>
                <a:latin typeface="Calibri"/>
                <a:cs typeface="Calibri"/>
              </a:rPr>
              <a:t>θα</a:t>
            </a:r>
            <a:r>
              <a:rPr sz="110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εμποδίσουν</a:t>
            </a:r>
            <a:r>
              <a:rPr sz="1100" b="1" spc="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1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συνδεθεί </a:t>
            </a:r>
            <a:r>
              <a:rPr sz="1100" b="1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επιτυχώς</a:t>
            </a:r>
            <a:r>
              <a:rPr sz="11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με</a:t>
            </a:r>
            <a:r>
              <a:rPr sz="11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FF0000"/>
                </a:solidFill>
                <a:latin typeface="Calibri"/>
                <a:cs typeface="Calibri"/>
              </a:rPr>
              <a:t>διαχειριστή.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98542" y="521239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492567" y="228600"/>
            <a:ext cx="9420860" cy="6878955"/>
            <a:chOff x="1422400" y="0"/>
            <a:chExt cx="942086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455670" y="4439284"/>
              <a:ext cx="4800600" cy="10160"/>
            </a:xfrm>
            <a:custGeom>
              <a:avLst/>
              <a:gdLst/>
              <a:ahLst/>
              <a:cxnLst/>
              <a:rect l="l" t="t" r="r" b="b"/>
              <a:pathLst>
                <a:path w="4800600" h="10160">
                  <a:moveTo>
                    <a:pt x="177800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778000" y="10160"/>
                  </a:lnTo>
                  <a:lnTo>
                    <a:pt x="1778000" y="0"/>
                  </a:lnTo>
                  <a:close/>
                </a:path>
                <a:path w="4800600" h="10160">
                  <a:moveTo>
                    <a:pt x="4800600" y="0"/>
                  </a:moveTo>
                  <a:lnTo>
                    <a:pt x="4333240" y="0"/>
                  </a:lnTo>
                  <a:lnTo>
                    <a:pt x="4333240" y="10160"/>
                  </a:lnTo>
                  <a:lnTo>
                    <a:pt x="4800600" y="10160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2400" y="622300"/>
              <a:ext cx="9250680" cy="557022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972" y="6644005"/>
            <a:ext cx="1115060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Σεμινάριο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Iptabl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es: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phoenixnap.co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r>
              <a:rPr sz="500" spc="25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26027" y="784225"/>
            <a:ext cx="13100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r>
              <a:rPr sz="1000" b="1" spc="-15" dirty="0">
                <a:solidFill>
                  <a:srgbClr val="CF2D1C"/>
                </a:solidFill>
                <a:latin typeface="Courier New"/>
                <a:cs typeface="Courier New"/>
              </a:rPr>
              <a:t>/</a:t>
            </a: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ΕΞΥΠΡΟΣ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8079" y="0"/>
            <a:ext cx="8425180" cy="6878955"/>
            <a:chOff x="2418079" y="0"/>
            <a:chExt cx="842518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18079" y="3050540"/>
              <a:ext cx="7989570" cy="36639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3659" y="3246120"/>
              <a:ext cx="7411720" cy="30860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7345" y="743382"/>
            <a:ext cx="11198860" cy="182953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R="114935" algn="r">
              <a:lnSpc>
                <a:spcPct val="100000"/>
              </a:lnSpc>
              <a:spcBef>
                <a:spcPts val="259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ΕΞΥΠΗΡΕΤΗΤΗΣ</a:t>
            </a:r>
            <a:endParaRPr sz="1000" dirty="0">
              <a:latin typeface="Calibri"/>
              <a:cs typeface="Calibri"/>
            </a:endParaRPr>
          </a:p>
          <a:p>
            <a:pPr marL="719455" marR="5080">
              <a:lnSpc>
                <a:spcPct val="101699"/>
              </a:lnSpc>
              <a:spcBef>
                <a:spcPts val="150"/>
              </a:spcBef>
            </a:pPr>
            <a:r>
              <a:rPr sz="1100" b="1" spc="80" dirty="0">
                <a:latin typeface="Calibri"/>
                <a:cs typeface="Calibri"/>
              </a:rPr>
              <a:t>Καταγεγραμμένα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παράδειγμα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αποδοχή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μόνο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νόμιμες</a:t>
            </a:r>
            <a:r>
              <a:rPr sz="1100" b="1" spc="55" dirty="0">
                <a:latin typeface="Calibri"/>
                <a:cs typeface="Calibri"/>
              </a:rPr>
              <a:t> IP.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339725">
              <a:lnSpc>
                <a:spcPct val="100000"/>
              </a:lnSpc>
              <a:spcBef>
                <a:spcPts val="725"/>
              </a:spcBef>
              <a:tabLst>
                <a:tab pos="681990" algn="l"/>
              </a:tabLst>
            </a:pPr>
            <a:r>
              <a:rPr sz="1800" spc="-5" dirty="0">
                <a:latin typeface="Calibri"/>
                <a:cs typeface="Calibri"/>
              </a:rPr>
              <a:t>1.	</a:t>
            </a:r>
            <a:r>
              <a:rPr sz="1100" spc="80" dirty="0">
                <a:latin typeface="Calibri"/>
                <a:cs typeface="Calibri"/>
              </a:rPr>
              <a:t>Καταγεγραμμένα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νόμιμες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IPS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πριν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τα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αποδεχτείτε: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 iptables -s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 LOG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--log-prefix "ACCEPT_LOG: 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"</a:t>
            </a:r>
            <a:endParaRPr sz="125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400" dirty="0">
              <a:latin typeface="Courier New"/>
              <a:cs typeface="Courier New"/>
            </a:endParaRPr>
          </a:p>
          <a:p>
            <a:pPr marL="1294765">
              <a:lnSpc>
                <a:spcPct val="100000"/>
              </a:lnSpc>
              <a:spcBef>
                <a:spcPts val="100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ACCEPT</a:t>
            </a:r>
            <a:endParaRPr sz="12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72360" y="0"/>
            <a:ext cx="8470900" cy="6878955"/>
            <a:chOff x="2372360" y="0"/>
            <a:chExt cx="847090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2360" y="3192780"/>
              <a:ext cx="7447280" cy="303022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24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369" y="743382"/>
            <a:ext cx="11134725" cy="2015038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R="377825" algn="r">
              <a:lnSpc>
                <a:spcPct val="100000"/>
              </a:lnSpc>
              <a:spcBef>
                <a:spcPts val="259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ΕΞΥΠΗΡΕΤΗΤΗΣ</a:t>
            </a:r>
            <a:endParaRPr sz="1000" dirty="0">
              <a:latin typeface="Calibri"/>
              <a:cs typeface="Calibri"/>
            </a:endParaRPr>
          </a:p>
          <a:p>
            <a:pPr marL="392430" marR="5080">
              <a:lnSpc>
                <a:spcPct val="101699"/>
              </a:lnSpc>
              <a:spcBef>
                <a:spcPts val="150"/>
              </a:spcBef>
            </a:pPr>
            <a:r>
              <a:rPr sz="1100" b="1" spc="80" dirty="0">
                <a:latin typeface="Calibri"/>
                <a:cs typeface="Calibri"/>
              </a:rPr>
              <a:t>Καταγεγραμμένα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παράδειγμα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αποδοχή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μόνο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νόμιμες</a:t>
            </a:r>
            <a:r>
              <a:rPr sz="1100" b="1" spc="55" dirty="0">
                <a:latin typeface="Calibri"/>
                <a:cs typeface="Calibri"/>
              </a:rPr>
              <a:t> IPS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(Intrusion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Prevention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System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Σύστημα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πρόληψης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εισβολών).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354965" algn="l"/>
              </a:tabLst>
            </a:pPr>
            <a:r>
              <a:rPr sz="1800" spc="-5" dirty="0">
                <a:latin typeface="Calibri"/>
                <a:cs typeface="Calibri"/>
              </a:rPr>
              <a:t>2.	</a:t>
            </a:r>
            <a:r>
              <a:rPr sz="1100" spc="80" dirty="0">
                <a:latin typeface="Calibri"/>
                <a:cs typeface="Calibri"/>
              </a:rPr>
              <a:t>Καταγράψτε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όλη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υπόλοιπη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κίνηση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πριν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την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απορρίψετε:</a:t>
            </a:r>
            <a:endParaRPr sz="1100" dirty="0">
              <a:latin typeface="Calibri"/>
              <a:cs typeface="Calibri"/>
            </a:endParaRPr>
          </a:p>
          <a:p>
            <a:pPr marR="274320" algn="ctr">
              <a:lnSpc>
                <a:spcPct val="100000"/>
              </a:lnSpc>
              <a:spcBef>
                <a:spcPts val="128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 LOG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--log-prefix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"DROP_LOG:</a:t>
            </a:r>
            <a:r>
              <a:rPr sz="1250" b="1" spc="3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"</a:t>
            </a:r>
            <a:endParaRPr sz="125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400" dirty="0">
              <a:latin typeface="Courier New"/>
              <a:cs typeface="Courier New"/>
            </a:endParaRPr>
          </a:p>
          <a:p>
            <a:pPr marL="2743200">
              <a:lnSpc>
                <a:spcPct val="100000"/>
              </a:lnSpc>
              <a:spcBef>
                <a:spcPts val="105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2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 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250" b="1" spc="-6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20" dirty="0">
                <a:solidFill>
                  <a:srgbClr val="CF2D1C"/>
                </a:solidFill>
                <a:latin typeface="Courier New"/>
                <a:cs typeface="Courier New"/>
              </a:rPr>
              <a:t>DROP</a:t>
            </a:r>
            <a:endParaRPr sz="12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71700" y="0"/>
            <a:ext cx="8671560" cy="6878955"/>
            <a:chOff x="2171700" y="0"/>
            <a:chExt cx="867156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1700" y="2913380"/>
              <a:ext cx="8035290" cy="36360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7279" y="3108959"/>
              <a:ext cx="7457440" cy="30581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25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5900" y="743382"/>
            <a:ext cx="11593195" cy="193039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R="377825" algn="r">
              <a:lnSpc>
                <a:spcPct val="100000"/>
              </a:lnSpc>
              <a:spcBef>
                <a:spcPts val="259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  <a:p>
            <a:pPr marL="851535" marR="5080">
              <a:lnSpc>
                <a:spcPct val="101699"/>
              </a:lnSpc>
              <a:spcBef>
                <a:spcPts val="150"/>
              </a:spcBef>
            </a:pPr>
            <a:r>
              <a:rPr sz="1100" b="1" spc="80" dirty="0">
                <a:latin typeface="Calibri"/>
                <a:cs typeface="Calibri"/>
              </a:rPr>
              <a:t>Καταγεγραμμένα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παράδειγμα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αποδοχή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μόνο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νόμιμες</a:t>
            </a:r>
            <a:r>
              <a:rPr sz="1100" b="1" spc="55" dirty="0">
                <a:latin typeface="Calibri"/>
                <a:cs typeface="Calibri"/>
              </a:rPr>
              <a:t> IPS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(Intrusion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Prevention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System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Σύστημα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πρόληψης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εισβολών).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471170">
              <a:lnSpc>
                <a:spcPct val="100000"/>
              </a:lnSpc>
              <a:spcBef>
                <a:spcPts val="760"/>
              </a:spcBef>
              <a:tabLst>
                <a:tab pos="813435" algn="l"/>
              </a:tabLst>
            </a:pPr>
            <a:r>
              <a:rPr sz="1100" spc="45" dirty="0">
                <a:latin typeface="Calibri"/>
                <a:cs typeface="Calibri"/>
              </a:rPr>
              <a:t>2.	</a:t>
            </a:r>
            <a:r>
              <a:rPr sz="1100" spc="85" dirty="0">
                <a:latin typeface="Calibri"/>
                <a:cs typeface="Calibri"/>
              </a:rPr>
              <a:t>Καταγραφή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εξερχόμενων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πακέτων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20" dirty="0">
                <a:latin typeface="Calibri"/>
                <a:cs typeface="Calibri"/>
              </a:rPr>
              <a:t>IP: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 iptables -d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 LOG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--log-prefix "OUTPUT_LOG: 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"</a:t>
            </a:r>
            <a:endParaRPr sz="125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400" dirty="0">
              <a:latin typeface="Courier New"/>
              <a:cs typeface="Courier New"/>
            </a:endParaRPr>
          </a:p>
          <a:p>
            <a:pPr marL="1525905">
              <a:lnSpc>
                <a:spcPct val="100000"/>
              </a:lnSpc>
              <a:spcBef>
                <a:spcPts val="105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iptables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-d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-j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ACCEPT</a:t>
            </a:r>
            <a:endParaRPr sz="12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83902" y="0"/>
            <a:ext cx="7559675" cy="6878955"/>
            <a:chOff x="3283902" y="0"/>
            <a:chExt cx="7559675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6920" y="1882140"/>
              <a:ext cx="5842000" cy="441452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98190" y="3272790"/>
              <a:ext cx="5783580" cy="1297940"/>
            </a:xfrm>
            <a:custGeom>
              <a:avLst/>
              <a:gdLst/>
              <a:ahLst/>
              <a:cxnLst/>
              <a:rect l="l" t="t" r="r" b="b"/>
              <a:pathLst>
                <a:path w="5783580" h="1297939">
                  <a:moveTo>
                    <a:pt x="0" y="368300"/>
                  </a:moveTo>
                  <a:lnTo>
                    <a:pt x="5783580" y="368300"/>
                  </a:lnTo>
                  <a:lnTo>
                    <a:pt x="5783580" y="0"/>
                  </a:lnTo>
                  <a:lnTo>
                    <a:pt x="0" y="0"/>
                  </a:lnTo>
                  <a:lnTo>
                    <a:pt x="0" y="368300"/>
                  </a:lnTo>
                </a:path>
                <a:path w="5783580" h="1297939">
                  <a:moveTo>
                    <a:pt x="0" y="1297940"/>
                  </a:moveTo>
                  <a:lnTo>
                    <a:pt x="5783580" y="1297940"/>
                  </a:lnTo>
                  <a:lnTo>
                    <a:pt x="5783580" y="927100"/>
                  </a:lnTo>
                  <a:lnTo>
                    <a:pt x="0" y="927100"/>
                  </a:lnTo>
                  <a:lnTo>
                    <a:pt x="0" y="129794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31360" y="3390899"/>
              <a:ext cx="1170940" cy="127000"/>
            </a:xfrm>
            <a:custGeom>
              <a:avLst/>
              <a:gdLst/>
              <a:ahLst/>
              <a:cxnLst/>
              <a:rect l="l" t="t" r="r" b="b"/>
              <a:pathLst>
                <a:path w="1170939" h="127000">
                  <a:moveTo>
                    <a:pt x="117093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1170939" y="127000"/>
                  </a:lnTo>
                  <a:lnTo>
                    <a:pt x="1170939" y="0"/>
                  </a:lnTo>
                  <a:close/>
                </a:path>
              </a:pathLst>
            </a:custGeom>
            <a:solidFill>
              <a:srgbClr val="91CF4F">
                <a:alpha val="7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17060" y="4328160"/>
              <a:ext cx="1170940" cy="127000"/>
            </a:xfrm>
            <a:custGeom>
              <a:avLst/>
              <a:gdLst/>
              <a:ahLst/>
              <a:cxnLst/>
              <a:rect l="l" t="t" r="r" b="b"/>
              <a:pathLst>
                <a:path w="1170939" h="127000">
                  <a:moveTo>
                    <a:pt x="117093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1170939" y="127000"/>
                  </a:lnTo>
                  <a:lnTo>
                    <a:pt x="1170939" y="0"/>
                  </a:lnTo>
                  <a:close/>
                </a:path>
              </a:pathLst>
            </a:custGeom>
            <a:solidFill>
              <a:srgbClr val="FF0000">
                <a:alpha val="4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8936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25" dirty="0">
                <a:solidFill>
                  <a:srgbClr val="000000"/>
                </a:solidFill>
              </a:rPr>
              <a:t>iptables</a:t>
            </a:r>
            <a:endParaRPr sz="1750"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1669" y="743382"/>
            <a:ext cx="10897235" cy="86804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R="127635" algn="r">
              <a:lnSpc>
                <a:spcPct val="100000"/>
              </a:lnSpc>
              <a:spcBef>
                <a:spcPts val="259"/>
              </a:spcBef>
            </a:pPr>
            <a:r>
              <a:rPr sz="1000" b="1" spc="-15" dirty="0">
                <a:solidFill>
                  <a:srgbClr val="CF2D1C"/>
                </a:solidFill>
                <a:latin typeface="Calibri"/>
                <a:cs typeface="Calibri"/>
              </a:rPr>
              <a:t>ΔΙΑΚΟΜΙΣΤΗΣ</a:t>
            </a:r>
            <a:endParaRPr sz="1000" dirty="0">
              <a:latin typeface="Calibri"/>
              <a:cs typeface="Calibri"/>
            </a:endParaRPr>
          </a:p>
          <a:p>
            <a:pPr marL="405130" marR="17780">
              <a:lnSpc>
                <a:spcPct val="101699"/>
              </a:lnSpc>
              <a:spcBef>
                <a:spcPts val="150"/>
              </a:spcBef>
            </a:pPr>
            <a:r>
              <a:rPr sz="1100" b="1" spc="80" dirty="0">
                <a:latin typeface="Calibri"/>
                <a:cs typeface="Calibri"/>
              </a:rPr>
              <a:t>Καταγεγραμμένα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παράδειγμα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αποδοχή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μόνο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νόμιμες</a:t>
            </a:r>
            <a:r>
              <a:rPr sz="1100" b="1" spc="55" dirty="0">
                <a:latin typeface="Calibri"/>
                <a:cs typeface="Calibri"/>
              </a:rPr>
              <a:t> IPS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(Intrusion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Prevention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System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-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Σύστημα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πρόληψης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εισβολών).</a:t>
            </a:r>
            <a:endParaRPr sz="1100" dirty="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935"/>
              </a:spcBef>
              <a:tabLst>
                <a:tab pos="3391535" algn="l"/>
              </a:tabLst>
            </a:pPr>
            <a:r>
              <a:rPr sz="1650" spc="-52" baseline="-50505" dirty="0">
                <a:latin typeface="Noto Sans"/>
                <a:cs typeface="Noto Sans"/>
              </a:rPr>
              <a:t>(TEST)</a:t>
            </a:r>
            <a:r>
              <a:rPr sz="1650" spc="-112" baseline="-50505" dirty="0">
                <a:latin typeface="Noto Sans"/>
                <a:cs typeface="Noto Sans"/>
              </a:rPr>
              <a:t> </a:t>
            </a:r>
            <a:r>
              <a:rPr sz="1650" spc="-60" baseline="-50505" dirty="0">
                <a:latin typeface="Noto Sans"/>
                <a:cs typeface="Noto Sans"/>
              </a:rPr>
              <a:t>(</a:t>
            </a:r>
            <a:r>
              <a:rPr sz="1650" spc="-60" baseline="-50505" dirty="0">
                <a:latin typeface="Calibri"/>
                <a:cs typeface="Calibri"/>
              </a:rPr>
              <a:t>καταγραφή</a:t>
            </a:r>
            <a:r>
              <a:rPr sz="1650" spc="-60" baseline="-50505" dirty="0">
                <a:latin typeface="Noto Sans"/>
                <a:cs typeface="Noto Sans"/>
              </a:rPr>
              <a:t>:)	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tail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-f 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/var/log/syslog</a:t>
            </a:r>
            <a:endParaRPr sz="1250" dirty="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6135" y="3045777"/>
            <a:ext cx="251142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CenturyGothic-Bold"/>
              </a:rPr>
              <a:t>Ping </a:t>
            </a:r>
            <a:r>
              <a:rPr lang="en-US" sz="1800" b="0" i="0" u="none" strike="noStrike" baseline="0" dirty="0">
                <a:latin typeface="CenturyGothic"/>
              </a:rPr>
              <a:t>from the </a:t>
            </a:r>
            <a:r>
              <a:rPr lang="en-US" sz="1800" b="1" i="0" u="none" strike="noStrike" baseline="0" dirty="0">
                <a:latin typeface="CenturyGothic-Bold"/>
              </a:rPr>
              <a:t>client</a:t>
            </a:r>
          </a:p>
          <a:p>
            <a:pPr algn="l"/>
            <a:r>
              <a:rPr lang="en-US" sz="1800" b="0" i="0" u="none" strike="noStrike" baseline="0" dirty="0">
                <a:latin typeface="CenturyGothic"/>
              </a:rPr>
              <a:t>with the </a:t>
            </a:r>
            <a:r>
              <a:rPr lang="en-US" sz="1800" b="1" i="0" u="none" strike="noStrike" baseline="0" dirty="0">
                <a:latin typeface="CenturyGothic-Bold"/>
              </a:rPr>
              <a:t>IP ending </a:t>
            </a:r>
            <a:r>
              <a:rPr lang="en-US" sz="1800" b="0" i="0" u="none" strike="noStrike" baseline="0" dirty="0">
                <a:latin typeface="CenturyGothic"/>
              </a:rPr>
              <a:t>in</a:t>
            </a:r>
          </a:p>
          <a:p>
            <a:pPr algn="l"/>
            <a:r>
              <a:rPr lang="en-US" sz="1800" b="0" i="0" u="none" strike="noStrike" baseline="0" dirty="0">
                <a:latin typeface="CenturyGothic"/>
              </a:rPr>
              <a:t>.</a:t>
            </a:r>
            <a:r>
              <a:rPr lang="en-US" sz="1800" b="1" i="0" u="none" strike="noStrike" baseline="0" dirty="0">
                <a:latin typeface="CenturyGothic-Bold"/>
              </a:rPr>
              <a:t>103 </a:t>
            </a:r>
            <a:r>
              <a:rPr lang="en-US" sz="1800" b="0" i="0" u="none" strike="noStrike" baseline="0" dirty="0">
                <a:latin typeface="CenturyGothic"/>
              </a:rPr>
              <a:t>and from the</a:t>
            </a:r>
          </a:p>
          <a:p>
            <a:pPr algn="l"/>
            <a:r>
              <a:rPr lang="en-US" sz="1800" b="1" i="0" u="none" strike="noStrike" baseline="0" dirty="0">
                <a:latin typeface="CenturyGothic-Bold"/>
              </a:rPr>
              <a:t>attacker </a:t>
            </a:r>
            <a:r>
              <a:rPr lang="en-US" sz="1800" b="0" i="0" u="none" strike="noStrike" baseline="0" dirty="0">
                <a:latin typeface="CenturyGothic"/>
              </a:rPr>
              <a:t>(</a:t>
            </a:r>
            <a:r>
              <a:rPr lang="en-US" sz="1800" b="1" i="0" u="none" strike="noStrike" baseline="0" dirty="0">
                <a:latin typeface="CenturyGothic-Bold"/>
              </a:rPr>
              <a:t>Kali</a:t>
            </a:r>
            <a:r>
              <a:rPr lang="en-US" sz="1800" b="0" i="0" u="none" strike="noStrike" baseline="0" dirty="0">
                <a:latin typeface="CenturyGothic"/>
              </a:rPr>
              <a:t>) with the</a:t>
            </a:r>
          </a:p>
          <a:p>
            <a:pPr algn="l"/>
            <a:r>
              <a:rPr lang="en-US" sz="1800" b="0" i="0" u="none" strike="noStrike" baseline="0" dirty="0">
                <a:latin typeface="CenturyGothic"/>
              </a:rPr>
              <a:t>IP ending in .</a:t>
            </a:r>
            <a:r>
              <a:rPr lang="en-US" sz="1800" b="1" i="0" u="none" strike="noStrike" baseline="0" dirty="0">
                <a:latin typeface="CenturyGothic-Bold"/>
              </a:rPr>
              <a:t>27.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80500" y="2707957"/>
            <a:ext cx="3086100" cy="645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286385" algn="ctr">
              <a:lnSpc>
                <a:spcPct val="1107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Αποδοχή</a:t>
            </a:r>
            <a:r>
              <a:rPr sz="12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πακέτων</a:t>
            </a:r>
            <a:r>
              <a:rPr sz="12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δεδομένων</a:t>
            </a:r>
            <a:r>
              <a:rPr sz="12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15" dirty="0">
                <a:solidFill>
                  <a:srgbClr val="CF2D1C"/>
                </a:solidFill>
                <a:latin typeface="Calibri"/>
                <a:cs typeface="Calibri"/>
              </a:rPr>
              <a:t>από </a:t>
            </a:r>
            <a:r>
              <a:rPr sz="1250" b="1" spc="-27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τη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15" dirty="0">
                <a:solidFill>
                  <a:srgbClr val="CF2D1C"/>
                </a:solidFill>
                <a:latin typeface="Calibri"/>
                <a:cs typeface="Calibri"/>
              </a:rPr>
              <a:t>συσκευή</a:t>
            </a:r>
            <a:r>
              <a:rPr sz="1250" b="1" spc="1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client</a:t>
            </a:r>
            <a:r>
              <a:rPr sz="1250" b="1" spc="-1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(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σύστημα</a:t>
            </a:r>
            <a:r>
              <a:rPr sz="1250" b="1" spc="1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ή</a:t>
            </a:r>
            <a:endParaRPr sz="12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πρόγραμμα</a:t>
            </a:r>
            <a:r>
              <a:rPr sz="1250" b="1" spc="459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που</a:t>
            </a:r>
            <a:r>
              <a:rPr sz="1250" b="1" spc="459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επικοινωνεί</a:t>
            </a:r>
            <a:r>
              <a:rPr sz="1250" b="1" spc="46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250" b="1" spc="46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server)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02444" y="4050982"/>
            <a:ext cx="2736215" cy="4356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5155" marR="5080" indent="-593090">
              <a:lnSpc>
                <a:spcPct val="1077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Διακοπή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πακέτων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δεδομένων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από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τη </a:t>
            </a:r>
            <a:r>
              <a:rPr sz="1250" b="1" spc="-27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15" dirty="0">
                <a:solidFill>
                  <a:srgbClr val="CF2D1C"/>
                </a:solidFill>
                <a:latin typeface="Calibri"/>
                <a:cs typeface="Calibri"/>
              </a:rPr>
              <a:t>συσκευή</a:t>
            </a:r>
            <a:r>
              <a:rPr sz="1250" b="1" spc="1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atatcker.</a:t>
            </a:r>
            <a:endParaRPr sz="125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7926"/>
            <a:ext cx="2435860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55" dirty="0"/>
              <a:t>Εργαλεία</a:t>
            </a:r>
            <a:r>
              <a:rPr sz="2250" spc="130" dirty="0"/>
              <a:t> </a:t>
            </a:r>
            <a:r>
              <a:rPr sz="2250" spc="170" dirty="0"/>
              <a:t>έρευνας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30" dirty="0">
                <a:solidFill>
                  <a:srgbClr val="FFB800"/>
                </a:solidFill>
              </a:rPr>
              <a:t>SS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4706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435600" y="0"/>
            <a:ext cx="6271260" cy="6878955"/>
            <a:chOff x="5435600" y="0"/>
            <a:chExt cx="627126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5600" y="1630680"/>
              <a:ext cx="6271259" cy="458724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646045" cy="28725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36525">
              <a:lnSpc>
                <a:spcPts val="2010"/>
              </a:lnSpc>
              <a:spcBef>
                <a:spcPts val="240"/>
              </a:spcBef>
              <a:tabLst>
                <a:tab pos="1712595" algn="l"/>
              </a:tabLst>
            </a:pPr>
            <a:r>
              <a:rPr sz="1750" spc="75" dirty="0">
                <a:solidFill>
                  <a:srgbClr val="000000"/>
                </a:solidFill>
              </a:rPr>
              <a:t>Παραδείγματα	</a:t>
            </a:r>
            <a:r>
              <a:rPr sz="1750" spc="-5" dirty="0">
                <a:solidFill>
                  <a:srgbClr val="000000"/>
                </a:solidFill>
              </a:rPr>
              <a:t>στο </a:t>
            </a:r>
            <a:r>
              <a:rPr lang="en-US" sz="1750" spc="-20" dirty="0">
                <a:solidFill>
                  <a:srgbClr val="000000"/>
                </a:solidFill>
              </a:rPr>
              <a:t>SS</a:t>
            </a:r>
            <a:endParaRPr sz="1750" dirty="0"/>
          </a:p>
        </p:txBody>
      </p:sp>
      <p:sp>
        <p:nvSpPr>
          <p:cNvPr id="12" name="object 12"/>
          <p:cNvSpPr txBox="1"/>
          <p:nvPr/>
        </p:nvSpPr>
        <p:spPr>
          <a:xfrm>
            <a:off x="78739" y="6672262"/>
            <a:ext cx="183959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ss(8)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-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Σελίδα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εγχειριδίου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λειτουργικό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σύστημα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ανοιχτού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κώδικα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βασισμένο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στ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</a:rPr>
              <a:t>ο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Unix)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4735" y="1672590"/>
            <a:ext cx="2983865" cy="18748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SS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απόρριψη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στατιστικών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στοιχείων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υποδοχής.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Επιτρέπει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εμφάνιση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πληροφοριών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ομοιότητας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Netstat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(εντολή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ενεργών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συνδέσεων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ports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συστήματα).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Μπορεί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εμφανίσει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περισσότερες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πληροφορίες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50" dirty="0">
                <a:latin typeface="Calibri"/>
                <a:cs typeface="Calibri"/>
              </a:rPr>
              <a:t> -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κατάστασης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άλλα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εργαλεία.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13585" y="4343082"/>
            <a:ext cx="50165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ss</a:t>
            </a:r>
            <a:r>
              <a:rPr sz="1250" b="1" spc="-8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-a</a:t>
            </a:r>
            <a:endParaRPr sz="125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46045" cy="28725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36525">
              <a:lnSpc>
                <a:spcPts val="2010"/>
              </a:lnSpc>
              <a:spcBef>
                <a:spcPts val="240"/>
              </a:spcBef>
              <a:tabLst>
                <a:tab pos="1712595" algn="l"/>
              </a:tabLst>
            </a:pPr>
            <a:r>
              <a:rPr sz="1750" spc="75" dirty="0">
                <a:solidFill>
                  <a:srgbClr val="000000"/>
                </a:solidFill>
              </a:rPr>
              <a:t>Παραδείγματα	</a:t>
            </a:r>
            <a:r>
              <a:rPr sz="1750" spc="-5" dirty="0">
                <a:solidFill>
                  <a:srgbClr val="000000"/>
                </a:solidFill>
              </a:rPr>
              <a:t>στο </a:t>
            </a:r>
            <a:r>
              <a:rPr lang="en-US" sz="1750" spc="-20" dirty="0">
                <a:solidFill>
                  <a:srgbClr val="000000"/>
                </a:solidFill>
              </a:rPr>
              <a:t>SS</a:t>
            </a:r>
            <a:endParaRPr sz="1750" dirty="0"/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735" y="1672907"/>
            <a:ext cx="3387407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SS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απόρριψη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στατιστικών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στοιχείων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υποδοχής.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Επιτρέπει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εμφάνιση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πληροφοριών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ομοιότητας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Netstat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(εντολή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ενεργών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συνδέσεων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ports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συστήματα).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Μπορεί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εμφανίσει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περισσότερες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πληροφορίες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50" dirty="0">
                <a:latin typeface="Calibri"/>
                <a:cs typeface="Calibri"/>
              </a:rPr>
              <a:t> -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κατάστασης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άλλα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εργαλεία.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5672" y="4342129"/>
            <a:ext cx="3506470" cy="1343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0295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ss</a:t>
            </a:r>
            <a:r>
              <a:rPr sz="1250" b="1" spc="-6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-a</a:t>
            </a:r>
            <a:endParaRPr sz="12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Courier New"/>
              <a:cs typeface="Courier New"/>
            </a:endParaRPr>
          </a:p>
          <a:p>
            <a:pPr marL="12700" marR="5080" algn="ctr">
              <a:lnSpc>
                <a:spcPct val="109800"/>
              </a:lnSpc>
            </a:pP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Εάν</a:t>
            </a:r>
            <a:r>
              <a:rPr sz="1250" b="1" spc="19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κάποια</a:t>
            </a:r>
            <a:r>
              <a:rPr sz="12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θύρα</a:t>
            </a:r>
            <a:r>
              <a:rPr sz="12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ανοίξει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,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εργαλείο</a:t>
            </a:r>
            <a:r>
              <a:rPr sz="1250" b="1" spc="19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θα</a:t>
            </a:r>
            <a:r>
              <a:rPr sz="12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την </a:t>
            </a:r>
            <a:r>
              <a:rPr sz="1250" b="1" spc="-27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εντοπίσει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.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Για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παράδειγμα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,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αν</a:t>
            </a:r>
            <a:r>
              <a:rPr sz="1250" b="1" spc="27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1250" b="1" spc="2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θύρα</a:t>
            </a:r>
            <a:r>
              <a:rPr sz="1250" b="1" spc="27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502 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είναι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ανοιχτή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,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εργαλείο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θα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την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ανιχνεύσει 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alibri"/>
                <a:cs typeface="Calibri"/>
              </a:rPr>
              <a:t>επίσης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.</a:t>
            </a:r>
            <a:endParaRPr sz="1250">
              <a:latin typeface="Courier New"/>
              <a:cs typeface="Courier New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374640" y="1435100"/>
            <a:ext cx="6817359" cy="5190490"/>
            <a:chOff x="5374640" y="1435100"/>
            <a:chExt cx="6817359" cy="519049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4640" y="1435100"/>
              <a:ext cx="6817359" cy="51904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70220" y="1630679"/>
              <a:ext cx="6273800" cy="461264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8739" y="6672262"/>
            <a:ext cx="183959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ss(8)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-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Σελίδα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εγχειριδίου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λειτουργικό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σύστημα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ανοιχτού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κώδικα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βασισμένο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στ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</a:rPr>
              <a:t>ο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Unix)</a:t>
            </a:r>
            <a:endParaRPr sz="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46045" cy="10591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36525">
              <a:lnSpc>
                <a:spcPts val="2010"/>
              </a:lnSpc>
              <a:spcBef>
                <a:spcPts val="240"/>
              </a:spcBef>
              <a:tabLst>
                <a:tab pos="1712595" algn="l"/>
              </a:tabLst>
            </a:pPr>
            <a:r>
              <a:rPr sz="1750" spc="75" dirty="0">
                <a:solidFill>
                  <a:srgbClr val="000000"/>
                </a:solidFill>
              </a:rPr>
              <a:t>Παραδείγματα	</a:t>
            </a:r>
            <a:r>
              <a:rPr sz="1750" spc="-5" dirty="0">
                <a:solidFill>
                  <a:srgbClr val="000000"/>
                </a:solidFill>
              </a:rPr>
              <a:t>στο </a:t>
            </a:r>
            <a:r>
              <a:rPr sz="1750" spc="-20" dirty="0">
                <a:solidFill>
                  <a:srgbClr val="000000"/>
                </a:solidFill>
              </a:rPr>
              <a:t>XML </a:t>
            </a:r>
            <a:r>
              <a:rPr sz="1750" spc="-425" dirty="0">
                <a:solidFill>
                  <a:srgbClr val="000000"/>
                </a:solidFill>
              </a:rPr>
              <a:t> </a:t>
            </a:r>
            <a:r>
              <a:rPr sz="1750" spc="-30" dirty="0">
                <a:solidFill>
                  <a:srgbClr val="000000"/>
                </a:solidFill>
              </a:rPr>
              <a:t>(Extens</a:t>
            </a:r>
            <a:r>
              <a:rPr sz="1750" spc="-25" dirty="0">
                <a:solidFill>
                  <a:srgbClr val="000000"/>
                </a:solidFill>
              </a:rPr>
              <a:t>i</a:t>
            </a:r>
            <a:r>
              <a:rPr sz="1750" spc="-30" dirty="0">
                <a:solidFill>
                  <a:srgbClr val="000000"/>
                </a:solidFill>
              </a:rPr>
              <a:t>bl</a:t>
            </a:r>
            <a:r>
              <a:rPr sz="1750" dirty="0">
                <a:solidFill>
                  <a:srgbClr val="000000"/>
                </a:solidFill>
              </a:rPr>
              <a:t>e</a:t>
            </a:r>
            <a:r>
              <a:rPr sz="1750" spc="-55" dirty="0">
                <a:solidFill>
                  <a:srgbClr val="000000"/>
                </a:solidFill>
              </a:rPr>
              <a:t> </a:t>
            </a:r>
            <a:r>
              <a:rPr sz="1750" spc="-30" dirty="0">
                <a:solidFill>
                  <a:srgbClr val="000000"/>
                </a:solidFill>
              </a:rPr>
              <a:t>Marku</a:t>
            </a:r>
            <a:r>
              <a:rPr sz="1750" dirty="0">
                <a:solidFill>
                  <a:srgbClr val="000000"/>
                </a:solidFill>
              </a:rPr>
              <a:t>p</a:t>
            </a:r>
            <a:r>
              <a:rPr sz="1750" spc="-55" dirty="0">
                <a:solidFill>
                  <a:srgbClr val="000000"/>
                </a:solidFill>
              </a:rPr>
              <a:t> </a:t>
            </a:r>
            <a:r>
              <a:rPr sz="1750" spc="-30" dirty="0">
                <a:solidFill>
                  <a:srgbClr val="000000"/>
                </a:solidFill>
              </a:rPr>
              <a:t>Languag</a:t>
            </a:r>
            <a:r>
              <a:rPr sz="1750" dirty="0">
                <a:solidFill>
                  <a:srgbClr val="000000"/>
                </a:solidFill>
              </a:rPr>
              <a:t>e</a:t>
            </a:r>
            <a:endParaRPr sz="1750"/>
          </a:p>
          <a:p>
            <a:pPr marL="12700" marR="420370">
              <a:lnSpc>
                <a:spcPts val="2010"/>
              </a:lnSpc>
              <a:spcBef>
                <a:spcPts val="5"/>
              </a:spcBef>
            </a:pPr>
            <a:r>
              <a:rPr sz="1750" dirty="0">
                <a:solidFill>
                  <a:srgbClr val="000000"/>
                </a:solidFill>
              </a:rPr>
              <a:t>- </a:t>
            </a:r>
            <a:r>
              <a:rPr sz="1750" spc="-25" dirty="0">
                <a:solidFill>
                  <a:srgbClr val="000000"/>
                </a:solidFill>
              </a:rPr>
              <a:t>δομημένη μορφή </a:t>
            </a:r>
            <a:r>
              <a:rPr sz="1750" spc="-20" dirty="0">
                <a:solidFill>
                  <a:srgbClr val="000000"/>
                </a:solidFill>
              </a:rPr>
              <a:t> </a:t>
            </a:r>
            <a:r>
              <a:rPr sz="1750" spc="-30" dirty="0">
                <a:solidFill>
                  <a:srgbClr val="000000"/>
                </a:solidFill>
              </a:rPr>
              <a:t>αν</a:t>
            </a:r>
            <a:r>
              <a:rPr sz="1750" spc="-25" dirty="0">
                <a:solidFill>
                  <a:srgbClr val="000000"/>
                </a:solidFill>
              </a:rPr>
              <a:t>τ</a:t>
            </a:r>
            <a:r>
              <a:rPr sz="1750" spc="-30" dirty="0">
                <a:solidFill>
                  <a:srgbClr val="000000"/>
                </a:solidFill>
              </a:rPr>
              <a:t>α</a:t>
            </a:r>
            <a:r>
              <a:rPr sz="1750" spc="-25" dirty="0">
                <a:solidFill>
                  <a:srgbClr val="000000"/>
                </a:solidFill>
              </a:rPr>
              <a:t>λ</a:t>
            </a:r>
            <a:r>
              <a:rPr sz="1750" spc="-30" dirty="0">
                <a:solidFill>
                  <a:srgbClr val="000000"/>
                </a:solidFill>
              </a:rPr>
              <a:t>λαγή</a:t>
            </a:r>
            <a:r>
              <a:rPr sz="1750" dirty="0">
                <a:solidFill>
                  <a:srgbClr val="000000"/>
                </a:solidFill>
              </a:rPr>
              <a:t>ς</a:t>
            </a:r>
            <a:r>
              <a:rPr sz="1750" spc="-55" dirty="0">
                <a:solidFill>
                  <a:srgbClr val="000000"/>
                </a:solidFill>
              </a:rPr>
              <a:t> </a:t>
            </a:r>
            <a:r>
              <a:rPr sz="1750" spc="-30" dirty="0">
                <a:solidFill>
                  <a:srgbClr val="000000"/>
                </a:solidFill>
              </a:rPr>
              <a:t>δεδομένω</a:t>
            </a:r>
            <a:r>
              <a:rPr sz="1750" spc="-25" dirty="0">
                <a:solidFill>
                  <a:srgbClr val="000000"/>
                </a:solidFill>
              </a:rPr>
              <a:t>ν</a:t>
            </a:r>
            <a:r>
              <a:rPr sz="1750" spc="-30" dirty="0">
                <a:solidFill>
                  <a:srgbClr val="000000"/>
                </a:solidFill>
              </a:rPr>
              <a:t>n</a:t>
            </a:r>
            <a:r>
              <a:rPr sz="1750" dirty="0">
                <a:solidFill>
                  <a:srgbClr val="000000"/>
                </a:solidFill>
              </a:rPr>
              <a:t>)</a:t>
            </a:r>
            <a:endParaRPr sz="1750"/>
          </a:p>
        </p:txBody>
      </p:sp>
      <p:sp>
        <p:nvSpPr>
          <p:cNvPr id="8" name="object 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735" y="1672907"/>
            <a:ext cx="1073975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SS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απόρριψη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στατιστικών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στοιχείων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υποδοχής.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Επιτρέπει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εμφάνιση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πληροφοριών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ομοιότητας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Netstat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(εντολή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ενεργών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συνδέσεων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ports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συστήματα).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Μπορεί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εμφανίσει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περισσότερες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πληροφορίες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50" dirty="0">
                <a:latin typeface="Calibri"/>
                <a:cs typeface="Calibri"/>
              </a:rPr>
              <a:t> -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κατάστασης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άλλα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εργαλεία.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4735" y="3029902"/>
            <a:ext cx="3712845" cy="29290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Calibri"/>
                <a:cs typeface="Calibri"/>
              </a:rPr>
              <a:t>Λίστα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όλων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των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υποδοχών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TCP/UDP: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Calibri"/>
              <a:cs typeface="Calibri"/>
            </a:endParaRPr>
          </a:p>
          <a:p>
            <a:pPr marL="477520">
              <a:lnSpc>
                <a:spcPct val="100000"/>
              </a:lnSpc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ss</a:t>
            </a:r>
            <a:r>
              <a:rPr sz="1250" b="1" spc="-6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lang="el-GR" sz="1250" b="1" spc="-20" dirty="0">
                <a:solidFill>
                  <a:srgbClr val="CF2D1C"/>
                </a:solidFill>
                <a:latin typeface="Courier New"/>
                <a:cs typeface="Courier New"/>
              </a:rPr>
              <a:t>–</a:t>
            </a:r>
            <a:r>
              <a:rPr sz="1250" b="1" spc="-20" dirty="0" err="1">
                <a:solidFill>
                  <a:srgbClr val="CF2D1C"/>
                </a:solidFill>
                <a:latin typeface="Courier New"/>
                <a:cs typeface="Courier New"/>
              </a:rPr>
              <a:t>tuln</a:t>
            </a:r>
            <a:br>
              <a:rPr lang="en-US" sz="1250" b="1" spc="-20" dirty="0">
                <a:solidFill>
                  <a:srgbClr val="CF2D1C"/>
                </a:solidFill>
                <a:latin typeface="Courier New"/>
                <a:cs typeface="Courier New"/>
              </a:rPr>
            </a:br>
            <a:br>
              <a:rPr lang="en-US" sz="1250" b="1" spc="-20" dirty="0">
                <a:solidFill>
                  <a:srgbClr val="CF2D1C"/>
                </a:solidFill>
                <a:latin typeface="Courier New"/>
                <a:cs typeface="Courier New"/>
              </a:rPr>
            </a:br>
            <a:endParaRPr lang="en-US" sz="1250" b="1" spc="-20" dirty="0">
              <a:solidFill>
                <a:srgbClr val="CF2D1C"/>
              </a:solidFill>
              <a:latin typeface="Courier New"/>
              <a:cs typeface="Courier New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Παράμετροι για την εντολή </a:t>
            </a:r>
            <a:r>
              <a:rPr lang="el-GR" altLang="el-GR" sz="1100" b="1" spc="50" dirty="0" err="1">
                <a:latin typeface="Calibri"/>
                <a:cs typeface="Calibri"/>
              </a:rPr>
              <a:t>netstat</a:t>
            </a:r>
            <a:r>
              <a:rPr lang="el-GR" altLang="el-GR" sz="1100" b="1" spc="50" dirty="0">
                <a:latin typeface="Calibri"/>
                <a:cs typeface="Calibri"/>
              </a:rPr>
              <a:t> (ή </a:t>
            </a:r>
            <a:r>
              <a:rPr lang="el-GR" altLang="el-GR" sz="1100" b="1" spc="50" dirty="0" err="1">
                <a:latin typeface="Calibri"/>
                <a:cs typeface="Calibri"/>
              </a:rPr>
              <a:t>ss</a:t>
            </a:r>
            <a:r>
              <a:rPr lang="el-GR" altLang="el-GR" sz="1100" b="1" spc="50" dirty="0">
                <a:latin typeface="Calibri"/>
                <a:cs typeface="Calibri"/>
              </a:rPr>
              <a:t>) στο </a:t>
            </a:r>
            <a:r>
              <a:rPr lang="el-GR" altLang="el-GR" sz="1100" b="1" spc="50" dirty="0" err="1">
                <a:latin typeface="Calibri"/>
                <a:cs typeface="Calibri"/>
              </a:rPr>
              <a:t>Linux</a:t>
            </a:r>
            <a:endParaRPr lang="el-GR" altLang="el-GR" sz="1100" b="1" spc="5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-t : Εμφάνιση των TCP συνδέσεων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-u : Εμφάνιση των UDP συνδέσεων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-l : Εμφάνιση θυρών που βρίσκονται σε κατάσταση ακρόασης (</a:t>
            </a:r>
            <a:r>
              <a:rPr lang="el-GR" altLang="el-GR" sz="1100" b="1" spc="50" dirty="0" err="1">
                <a:latin typeface="Calibri"/>
                <a:cs typeface="Calibri"/>
              </a:rPr>
              <a:t>listening</a:t>
            </a:r>
            <a:r>
              <a:rPr lang="el-GR" altLang="el-GR" sz="1100" b="1" spc="50" dirty="0">
                <a:latin typeface="Calibri"/>
                <a:cs typeface="Calibri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1100" b="1" spc="50" dirty="0">
                <a:latin typeface="Calibri"/>
                <a:cs typeface="Calibri"/>
              </a:rPr>
              <a:t>-n : Εμφάνιση αριθμητικών διευθύνσεων (χωρίς επίλυση ονομάτων </a:t>
            </a:r>
            <a:r>
              <a:rPr lang="el-GR" altLang="el-GR" sz="1100" b="1" spc="50" dirty="0" err="1">
                <a:latin typeface="Calibri"/>
                <a:cs typeface="Calibri"/>
              </a:rPr>
              <a:t>host</a:t>
            </a:r>
            <a:r>
              <a:rPr lang="el-GR" altLang="el-GR" sz="1100" b="1" spc="50" dirty="0">
                <a:latin typeface="Calibri"/>
                <a:cs typeface="Calibri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77520">
              <a:lnSpc>
                <a:spcPct val="100000"/>
              </a:lnSpc>
            </a:pPr>
            <a:endParaRPr lang="en-US" sz="1250" b="1" spc="-20" dirty="0">
              <a:solidFill>
                <a:srgbClr val="CF2D1C"/>
              </a:solidFill>
              <a:latin typeface="Courier New"/>
              <a:cs typeface="Courier New"/>
            </a:endParaRPr>
          </a:p>
          <a:p>
            <a:pPr marL="477520">
              <a:lnSpc>
                <a:spcPct val="100000"/>
              </a:lnSpc>
            </a:pPr>
            <a:endParaRPr sz="1250" dirty="0">
              <a:latin typeface="Courier New"/>
              <a:cs typeface="Courier New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448300" y="1371600"/>
            <a:ext cx="6743700" cy="5185410"/>
            <a:chOff x="5448300" y="1371600"/>
            <a:chExt cx="6743700" cy="518541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8300" y="1371600"/>
              <a:ext cx="6743700" cy="518541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3879" y="1567179"/>
              <a:ext cx="6200139" cy="460756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8739" y="6672262"/>
            <a:ext cx="183959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ss(8)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-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Σελίδα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εγχειριδίου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λειτουργικό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σύστημα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ανοιχτού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κώδικα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βασισμένο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στ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</a:rPr>
              <a:t>ο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Unix)</a:t>
            </a:r>
            <a:endParaRPr sz="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43879" y="0"/>
            <a:ext cx="6294120" cy="6878955"/>
            <a:chOff x="5643879" y="0"/>
            <a:chExt cx="6294120" cy="6878955"/>
          </a:xfrm>
        </p:grpSpPr>
        <p:sp>
          <p:nvSpPr>
            <p:cNvPr id="4" name="object 4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3879" y="2067559"/>
              <a:ext cx="6294120" cy="41376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46045" cy="28725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36525">
              <a:lnSpc>
                <a:spcPts val="2010"/>
              </a:lnSpc>
              <a:spcBef>
                <a:spcPts val="240"/>
              </a:spcBef>
              <a:tabLst>
                <a:tab pos="1712595" algn="l"/>
              </a:tabLst>
            </a:pPr>
            <a:r>
              <a:rPr sz="1750" spc="75" dirty="0">
                <a:solidFill>
                  <a:srgbClr val="000000"/>
                </a:solidFill>
              </a:rPr>
              <a:t>Παραδείγματα	</a:t>
            </a:r>
            <a:r>
              <a:rPr sz="1750" spc="-5" dirty="0">
                <a:solidFill>
                  <a:srgbClr val="000000"/>
                </a:solidFill>
              </a:rPr>
              <a:t>στο </a:t>
            </a:r>
            <a:r>
              <a:rPr lang="en-US" sz="1750" spc="-20" dirty="0">
                <a:solidFill>
                  <a:srgbClr val="000000"/>
                </a:solidFill>
              </a:rPr>
              <a:t>SS</a:t>
            </a:r>
            <a:endParaRPr sz="1750" dirty="0"/>
          </a:p>
        </p:txBody>
      </p:sp>
      <p:sp>
        <p:nvSpPr>
          <p:cNvPr id="13" name="object 13"/>
          <p:cNvSpPr txBox="1"/>
          <p:nvPr/>
        </p:nvSpPr>
        <p:spPr>
          <a:xfrm>
            <a:off x="78739" y="6672262"/>
            <a:ext cx="183959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ss(8)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-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Σελίδα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εγχειριδίου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λειτουργικό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σύστημα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ανοιχτού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κώδικα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βασισμένο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4"/>
              </a:rPr>
              <a:t>στ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</a:rPr>
              <a:t>ο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Unix)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4736" y="1672907"/>
            <a:ext cx="4073522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SS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απόρριψη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στατιστικών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στοιχείων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υποδοχής.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Επιτρέπει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εμφάνιση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πληροφοριών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ομοιότητας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Netstat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(εντολή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ενεργών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συνδέσεων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ports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συστήματα).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Μπορεί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εμφανίσει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περισσότερες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πληροφορίες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50" dirty="0">
                <a:latin typeface="Calibri"/>
                <a:cs typeface="Calibri"/>
              </a:rPr>
              <a:t> -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κατάστασης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άλλα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εργαλεία.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8992" y="3498651"/>
            <a:ext cx="29197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Φιλτράρισμα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συγκεκριμένη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θύρα: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0119" y="4316095"/>
            <a:ext cx="323088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ss –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ourierNewPS-BoldMT"/>
              </a:rPr>
              <a:t>tuln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ourierNewPS-BoldMT"/>
              </a:rPr>
              <a:t> sport = :502</a:t>
            </a:r>
            <a:endParaRPr sz="12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37479" y="0"/>
            <a:ext cx="6531609" cy="6878955"/>
            <a:chOff x="5237479" y="0"/>
            <a:chExt cx="653160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7479" y="970280"/>
              <a:ext cx="6531609" cy="56426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3059" y="1165859"/>
              <a:ext cx="5953760" cy="50647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292849" y="5078729"/>
              <a:ext cx="3103880" cy="1016000"/>
            </a:xfrm>
            <a:custGeom>
              <a:avLst/>
              <a:gdLst/>
              <a:ahLst/>
              <a:cxnLst/>
              <a:rect l="l" t="t" r="r" b="b"/>
              <a:pathLst>
                <a:path w="3103879" h="1016000">
                  <a:moveTo>
                    <a:pt x="0" y="452120"/>
                  </a:moveTo>
                  <a:lnTo>
                    <a:pt x="2987040" y="452120"/>
                  </a:lnTo>
                  <a:lnTo>
                    <a:pt x="2987040" y="0"/>
                  </a:lnTo>
                  <a:lnTo>
                    <a:pt x="0" y="0"/>
                  </a:lnTo>
                  <a:lnTo>
                    <a:pt x="0" y="452120"/>
                  </a:lnTo>
                </a:path>
                <a:path w="3103879" h="1016000">
                  <a:moveTo>
                    <a:pt x="116839" y="1016000"/>
                  </a:moveTo>
                  <a:lnTo>
                    <a:pt x="3103879" y="1016000"/>
                  </a:lnTo>
                  <a:lnTo>
                    <a:pt x="3103879" y="746760"/>
                  </a:lnTo>
                  <a:lnTo>
                    <a:pt x="116839" y="746760"/>
                  </a:lnTo>
                  <a:lnTo>
                    <a:pt x="116839" y="10160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8465"/>
            <a:ext cx="543877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5" dirty="0">
                <a:solidFill>
                  <a:srgbClr val="000000"/>
                </a:solidFill>
              </a:rPr>
              <a:t>Εκκίνηση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του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πράκτορα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8" name="object 8"/>
          <p:cNvSpPr txBox="1"/>
          <p:nvPr/>
        </p:nvSpPr>
        <p:spPr>
          <a:xfrm>
            <a:off x="800100" y="1911984"/>
            <a:ext cx="15525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5" dirty="0">
                <a:latin typeface="Calibri"/>
                <a:cs typeface="Calibri"/>
              </a:rPr>
              <a:t>Εκτελέστε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τον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πράκτορα: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030" y="2842577"/>
            <a:ext cx="377317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Sudo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systemctl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daemon-reload</a:t>
            </a:r>
          </a:p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Sudo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systemctl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enable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wazuh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-agent</a:t>
            </a:r>
          </a:p>
          <a:p>
            <a:pPr algn="l"/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Sudo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systemctl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start 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wazuh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-agent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41492" y="5216525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55440" y="0"/>
            <a:ext cx="6973570" cy="6878955"/>
            <a:chOff x="4155440" y="0"/>
            <a:chExt cx="697357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5440" y="1681480"/>
              <a:ext cx="6973569" cy="479933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51020" y="1877059"/>
              <a:ext cx="6395720" cy="422148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46045" cy="28725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36525">
              <a:lnSpc>
                <a:spcPts val="2010"/>
              </a:lnSpc>
              <a:spcBef>
                <a:spcPts val="240"/>
              </a:spcBef>
              <a:tabLst>
                <a:tab pos="1712595" algn="l"/>
              </a:tabLst>
            </a:pPr>
            <a:r>
              <a:rPr sz="1750" spc="75" dirty="0">
                <a:solidFill>
                  <a:srgbClr val="000000"/>
                </a:solidFill>
              </a:rPr>
              <a:t>Παραδείγματα	</a:t>
            </a:r>
            <a:r>
              <a:rPr sz="1750" spc="-5" dirty="0">
                <a:solidFill>
                  <a:srgbClr val="000000"/>
                </a:solidFill>
              </a:rPr>
              <a:t>στο </a:t>
            </a:r>
            <a:r>
              <a:rPr lang="en-US" sz="1750" spc="-20" dirty="0">
                <a:solidFill>
                  <a:srgbClr val="000000"/>
                </a:solidFill>
              </a:rPr>
              <a:t>SS</a:t>
            </a:r>
            <a:endParaRPr sz="1750" dirty="0"/>
          </a:p>
        </p:txBody>
      </p:sp>
      <p:sp>
        <p:nvSpPr>
          <p:cNvPr id="15" name="object 15"/>
          <p:cNvSpPr txBox="1"/>
          <p:nvPr/>
        </p:nvSpPr>
        <p:spPr>
          <a:xfrm>
            <a:off x="78739" y="6672262"/>
            <a:ext cx="183959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5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ss(8)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-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Σελίδα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εγχειριδίου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Linux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λειτουργικό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σύστημα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ανοιχτού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κώδικα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βασισμένο</a:t>
            </a:r>
            <a:r>
              <a:rPr sz="550" spc="1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στ</a:t>
            </a:r>
            <a:r>
              <a:rPr sz="550" spc="50" dirty="0">
                <a:solidFill>
                  <a:srgbClr val="85872B"/>
                </a:solidFill>
                <a:latin typeface="Calibri"/>
                <a:cs typeface="Calibri"/>
              </a:rPr>
              <a:t>ο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Unix)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4736" y="1672907"/>
            <a:ext cx="2895282" cy="18748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Το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SS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απόρριψη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στατιστικών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στοιχείων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υποδοχής.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Επιτρέπει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εμφάνιση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πληροφοριών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ομοιότητας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Netstat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(εντολή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για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ενεργών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συνδέσεων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ports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λειτουργικά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συστήματα).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Μπορεί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εμφανίσει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περισσότερες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πληροφορίες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TCP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(Transmission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Control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Protocol</a:t>
            </a:r>
            <a:r>
              <a:rPr sz="1100" b="1" spc="50" dirty="0">
                <a:latin typeface="Calibri"/>
                <a:cs typeface="Calibri"/>
              </a:rPr>
              <a:t> -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πρωτόκολλο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επικοινωνίας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δικτύου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χρησιμοποιείται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διαδίκτυο)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κατάστασης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άλλα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εργαλεία.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7173" y="4255942"/>
            <a:ext cx="21412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latin typeface="Calibri"/>
                <a:cs typeface="Calibri"/>
              </a:rPr>
              <a:t>Εμφάνιση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υποδοχών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IPv4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ή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IPv6: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16633" y="2398870"/>
            <a:ext cx="499109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ss</a:t>
            </a:r>
            <a:r>
              <a:rPr sz="1250" b="1" spc="-8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-4</a:t>
            </a:r>
            <a:endParaRPr sz="1250" dirty="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32219" y="3126104"/>
            <a:ext cx="499109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ss</a:t>
            </a:r>
            <a:r>
              <a:rPr sz="1250" b="1" spc="-8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-6</a:t>
            </a:r>
            <a:endParaRPr sz="12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7926"/>
            <a:ext cx="2435860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55" dirty="0"/>
              <a:t>Εργαλεία</a:t>
            </a:r>
            <a:r>
              <a:rPr sz="2250" spc="130" dirty="0"/>
              <a:t> </a:t>
            </a:r>
            <a:r>
              <a:rPr sz="2250" spc="170" dirty="0"/>
              <a:t>έρευνας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25" dirty="0">
                <a:solidFill>
                  <a:srgbClr val="FFB800"/>
                </a:solidFill>
              </a:rPr>
              <a:t>fping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4706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084" y="6650355"/>
            <a:ext cx="69151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fpin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g</a:t>
            </a:r>
            <a:r>
              <a:rPr sz="550" u="sng" spc="-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Αρχική</a:t>
            </a:r>
            <a:r>
              <a:rPr sz="550" u="sng" spc="-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σελί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δα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14620" y="0"/>
            <a:ext cx="6977380" cy="6878955"/>
            <a:chOff x="5214620" y="0"/>
            <a:chExt cx="697738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4620" y="1549400"/>
              <a:ext cx="6977380" cy="49441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10200" y="1744980"/>
              <a:ext cx="6596380" cy="436626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6168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fping</a:t>
            </a:r>
            <a:endParaRPr sz="1750"/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4735" y="894079"/>
            <a:ext cx="10492105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fping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είναι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προγραμματισμένο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εργαλείο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για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αποστολή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ICMP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(Internet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Control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Message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Protocol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-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Πρωτόκολλο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επικοινωνίας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δικτύων</a:t>
            </a:r>
            <a:r>
              <a:rPr sz="1100" b="1" spc="-5" dirty="0">
                <a:latin typeface="Arial"/>
                <a:cs typeface="Arial"/>
              </a:rPr>
              <a:t>)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echo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probes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δικτυακούς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, </a:t>
            </a:r>
            <a:r>
              <a:rPr sz="1100" b="1" spc="-5" dirty="0">
                <a:latin typeface="Calibri"/>
                <a:cs typeface="Calibri"/>
              </a:rPr>
              <a:t>παρόμοιο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-5" dirty="0">
                <a:latin typeface="Calibri"/>
                <a:cs typeface="Calibri"/>
              </a:rPr>
              <a:t>αλλά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πολύ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καλύτερες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επιδόσεις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όταν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πολλούς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6310" y="2025967"/>
            <a:ext cx="3978910" cy="8540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9100"/>
              </a:lnSpc>
              <a:spcBef>
                <a:spcPts val="75"/>
              </a:spcBef>
            </a:pPr>
            <a:r>
              <a:rPr sz="1250" b="1" spc="-5" dirty="0">
                <a:latin typeface="Calibri"/>
                <a:cs typeface="Calibri"/>
              </a:rPr>
              <a:t>Ίσως</a:t>
            </a:r>
            <a:r>
              <a:rPr sz="1250" b="1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χρειαστεί</a:t>
            </a:r>
            <a:r>
              <a:rPr sz="1250" b="1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πρώτα</a:t>
            </a:r>
            <a:r>
              <a:rPr sz="1250" b="1" dirty="0">
                <a:latin typeface="Calibri"/>
                <a:cs typeface="Calibri"/>
              </a:rPr>
              <a:t> να</a:t>
            </a:r>
            <a:r>
              <a:rPr sz="1250" b="1" spc="5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αρχίσετε</a:t>
            </a:r>
            <a:r>
              <a:rPr sz="1250" b="1" dirty="0">
                <a:latin typeface="Calibri"/>
                <a:cs typeface="Calibri"/>
              </a:rPr>
              <a:t> να</a:t>
            </a:r>
            <a:r>
              <a:rPr sz="1250" b="1" spc="280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εγκαθιστάτε</a:t>
            </a:r>
            <a:r>
              <a:rPr sz="1250" b="1" spc="275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το </a:t>
            </a:r>
            <a:r>
              <a:rPr sz="1250" b="1" spc="-270" dirty="0">
                <a:latin typeface="Calibri"/>
                <a:cs typeface="Calibri"/>
              </a:rPr>
              <a:t> </a:t>
            </a:r>
            <a:r>
              <a:rPr sz="1250" b="1" u="sng" spc="-5" dirty="0">
                <a:uFill>
                  <a:solidFill>
                    <a:srgbClr val="000000"/>
                  </a:solidFill>
                </a:uFill>
                <a:latin typeface="Courier New"/>
                <a:cs typeface="Courier New"/>
              </a:rPr>
              <a:t>Fing (</a:t>
            </a:r>
            <a:r>
              <a:rPr sz="125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εργαλείο</a:t>
            </a:r>
            <a:r>
              <a:rPr sz="12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5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σάρωσης</a:t>
            </a:r>
            <a:r>
              <a:rPr sz="12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5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δικτύου</a:t>
            </a:r>
            <a:r>
              <a:rPr sz="1250" b="1" u="sng" spc="-5" dirty="0">
                <a:uFill>
                  <a:solidFill>
                    <a:srgbClr val="000000"/>
                  </a:solidFill>
                </a:uFill>
                <a:latin typeface="Courier New"/>
                <a:cs typeface="Courier New"/>
              </a:rPr>
              <a:t>) </a:t>
            </a:r>
            <a:r>
              <a:rPr sz="1250" b="1" spc="-5" dirty="0">
                <a:latin typeface="Calibri"/>
                <a:cs typeface="Calibri"/>
              </a:rPr>
              <a:t>στο</a:t>
            </a:r>
            <a:r>
              <a:rPr sz="1250" b="1" dirty="0">
                <a:latin typeface="Calibri"/>
                <a:cs typeface="Calibri"/>
              </a:rPr>
              <a:t> </a:t>
            </a:r>
            <a:r>
              <a:rPr sz="1250" b="1" spc="-15" dirty="0">
                <a:latin typeface="Courier New"/>
                <a:cs typeface="Courier New"/>
              </a:rPr>
              <a:t>Linux </a:t>
            </a:r>
            <a:r>
              <a:rPr sz="1250" b="1" spc="-10" dirty="0">
                <a:latin typeface="Courier New"/>
                <a:cs typeface="Courier New"/>
              </a:rPr>
              <a:t> </a:t>
            </a:r>
            <a:r>
              <a:rPr sz="1250" b="1" spc="-5" dirty="0">
                <a:latin typeface="Courier New"/>
                <a:cs typeface="Courier New"/>
              </a:rPr>
              <a:t>(</a:t>
            </a:r>
            <a:r>
              <a:rPr sz="1250" b="1" spc="-5" dirty="0">
                <a:latin typeface="Calibri"/>
                <a:cs typeface="Calibri"/>
              </a:rPr>
              <a:t>λειτουργικό</a:t>
            </a:r>
            <a:r>
              <a:rPr sz="1250" b="1" spc="605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σύστημα</a:t>
            </a:r>
            <a:r>
              <a:rPr sz="1250" b="1" spc="600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ανοιχτού</a:t>
            </a:r>
            <a:r>
              <a:rPr sz="1250" b="1" spc="605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κώδικα</a:t>
            </a:r>
            <a:r>
              <a:rPr sz="1250" b="1" spc="600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βασισμένο </a:t>
            </a:r>
            <a:r>
              <a:rPr sz="1250" b="1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alibri"/>
                <a:cs typeface="Calibri"/>
              </a:rPr>
              <a:t>στο</a:t>
            </a:r>
            <a:r>
              <a:rPr sz="1250" b="1" spc="190" dirty="0">
                <a:latin typeface="Calibri"/>
                <a:cs typeface="Calibri"/>
              </a:rPr>
              <a:t> </a:t>
            </a:r>
            <a:r>
              <a:rPr sz="1250" b="1" spc="-5" dirty="0">
                <a:latin typeface="Courier New"/>
                <a:cs typeface="Courier New"/>
              </a:rPr>
              <a:t>Unix)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97989" y="3768725"/>
            <a:ext cx="249745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Sudo</a:t>
            </a:r>
            <a:r>
              <a:rPr sz="1250" b="1" spc="-2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apt-get</a:t>
            </a:r>
            <a:r>
              <a:rPr sz="1250" b="1" spc="-2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5" dirty="0">
                <a:solidFill>
                  <a:srgbClr val="CF2D1C"/>
                </a:solidFill>
                <a:latin typeface="Courier New"/>
                <a:cs typeface="Courier New"/>
              </a:rPr>
              <a:t>install</a:t>
            </a:r>
            <a:r>
              <a:rPr sz="125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250" b="1" spc="-15" dirty="0">
                <a:solidFill>
                  <a:srgbClr val="CF2D1C"/>
                </a:solidFill>
                <a:latin typeface="Courier New"/>
                <a:cs typeface="Courier New"/>
              </a:rPr>
              <a:t>fping</a:t>
            </a:r>
            <a:endParaRPr sz="125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168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fping</a:t>
            </a:r>
            <a:endParaRPr sz="1750"/>
          </a:p>
        </p:txBody>
      </p:sp>
      <p:sp>
        <p:nvSpPr>
          <p:cNvPr id="7" name="object 7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4735" y="893762"/>
            <a:ext cx="1101344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fping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είναι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προγραμματίζω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για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αποστολή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ICMP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echo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probes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δικτυακούς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παρόμοιο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-5" dirty="0">
                <a:latin typeface="Calibri"/>
                <a:cs typeface="Calibri"/>
              </a:rPr>
              <a:t>αλλά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πολύ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καλύτερες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επιδόσεις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όταν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κάνει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πολλούς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735" y="1862454"/>
            <a:ext cx="324358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80" dirty="0">
                <a:latin typeface="Calibri"/>
                <a:cs typeface="Calibri"/>
              </a:rPr>
              <a:t>Ping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μεμονωμένου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75" dirty="0">
                <a:latin typeface="Calibri"/>
                <a:cs typeface="Calibri"/>
              </a:rPr>
              <a:t>κεντρικού</a:t>
            </a:r>
            <a:r>
              <a:rPr sz="1250" b="1" spc="15" dirty="0">
                <a:latin typeface="Calibri"/>
                <a:cs typeface="Calibri"/>
              </a:rPr>
              <a:t> </a:t>
            </a:r>
            <a:r>
              <a:rPr sz="1250" b="1" spc="75" dirty="0">
                <a:latin typeface="Calibri"/>
                <a:cs typeface="Calibri"/>
              </a:rPr>
              <a:t>υπολογιστή: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4255" y="3373120"/>
            <a:ext cx="17672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fping</a:t>
            </a:r>
            <a:r>
              <a:rPr sz="1100" b="1" spc="-6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endParaRPr sz="1100">
              <a:latin typeface="Courier New"/>
              <a:cs typeface="Courier New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556759" y="1427480"/>
            <a:ext cx="7529830" cy="5175250"/>
            <a:chOff x="4556759" y="1427480"/>
            <a:chExt cx="7529830" cy="517525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59" y="1427480"/>
              <a:ext cx="7529830" cy="51752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2339" y="1623060"/>
              <a:ext cx="6951979" cy="4597400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37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168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fping</a:t>
            </a:r>
            <a:endParaRPr sz="1750"/>
          </a:p>
        </p:txBody>
      </p:sp>
      <p:sp>
        <p:nvSpPr>
          <p:cNvPr id="7" name="object 7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4735" y="893762"/>
            <a:ext cx="1114298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fping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είναι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προγραμματίζω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για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αποστολή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ICMP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(Internet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Control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Message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Protocol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-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Πρωτόκολλο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επικοινωνίας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δικτύων</a:t>
            </a:r>
            <a:r>
              <a:rPr sz="1100" b="1" spc="-5" dirty="0">
                <a:latin typeface="Arial"/>
                <a:cs typeface="Arial"/>
              </a:rPr>
              <a:t>)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echo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probes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δικτυακούς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παρόμοιο </a:t>
            </a:r>
            <a:r>
              <a:rPr sz="1100" b="1" dirty="0">
                <a:latin typeface="Calibri"/>
                <a:cs typeface="Calibri"/>
              </a:rPr>
              <a:t> 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-5" dirty="0">
                <a:latin typeface="Calibri"/>
                <a:cs typeface="Calibri"/>
              </a:rPr>
              <a:t>αλλά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πολύ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καλύτερες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επιδόσεις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όταν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πολλούς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735" y="1862454"/>
            <a:ext cx="301180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0" dirty="0">
                <a:latin typeface="Calibri"/>
                <a:cs typeface="Calibri"/>
              </a:rPr>
              <a:t>Ping</a:t>
            </a:r>
            <a:r>
              <a:rPr sz="1250" b="1" spc="15" dirty="0">
                <a:latin typeface="Calibri"/>
                <a:cs typeface="Calibri"/>
              </a:rPr>
              <a:t> </a:t>
            </a:r>
            <a:r>
              <a:rPr sz="1250" b="1" spc="65" dirty="0">
                <a:latin typeface="Calibri"/>
                <a:cs typeface="Calibri"/>
              </a:rPr>
              <a:t>πολλαπλών</a:t>
            </a:r>
            <a:r>
              <a:rPr sz="1250" b="1" spc="20" dirty="0">
                <a:latin typeface="Calibri"/>
                <a:cs typeface="Calibri"/>
              </a:rPr>
              <a:t> </a:t>
            </a:r>
            <a:r>
              <a:rPr sz="1250" b="1" spc="45" dirty="0">
                <a:latin typeface="Calibri"/>
                <a:cs typeface="Calibri"/>
              </a:rPr>
              <a:t>κεντρικών</a:t>
            </a:r>
            <a:r>
              <a:rPr sz="1250" b="1" spc="-5" dirty="0">
                <a:latin typeface="Calibri"/>
                <a:cs typeface="Calibri"/>
              </a:rPr>
              <a:t> </a:t>
            </a:r>
            <a:r>
              <a:rPr sz="1250" b="1" spc="50" dirty="0">
                <a:latin typeface="Calibri"/>
                <a:cs typeface="Calibri"/>
              </a:rPr>
              <a:t>υπολογιστών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5885" y="2855595"/>
            <a:ext cx="1767205" cy="366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fping</a:t>
            </a:r>
            <a:r>
              <a:rPr sz="1100" b="1" spc="-5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192.168.122.103</a:t>
            </a:r>
            <a:endParaRPr sz="1100">
              <a:latin typeface="Courier New"/>
              <a:cs typeface="Courier New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192.168.122.203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4857" y="3798252"/>
            <a:ext cx="2971165" cy="74549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-635" algn="ctr">
              <a:lnSpc>
                <a:spcPct val="106500"/>
              </a:lnSpc>
              <a:spcBef>
                <a:spcPts val="145"/>
              </a:spcBef>
            </a:pPr>
            <a:r>
              <a:rPr sz="1100" b="1" spc="-5" dirty="0">
                <a:latin typeface="Calibri"/>
                <a:cs typeface="Calibri"/>
              </a:rPr>
              <a:t>Π</a:t>
            </a:r>
            <a:r>
              <a:rPr sz="1100" b="1" spc="-5" dirty="0">
                <a:latin typeface="Courier New"/>
                <a:cs typeface="Courier New"/>
              </a:rPr>
              <a:t>.</a:t>
            </a:r>
            <a:r>
              <a:rPr sz="1100" b="1" spc="-5" dirty="0">
                <a:latin typeface="Calibri"/>
                <a:cs typeface="Calibri"/>
              </a:rPr>
              <a:t>μ</a:t>
            </a:r>
            <a:r>
              <a:rPr sz="1100" b="1" spc="-5" dirty="0">
                <a:latin typeface="Courier New"/>
                <a:cs typeface="Courier New"/>
              </a:rPr>
              <a:t>. </a:t>
            </a:r>
            <a:r>
              <a:rPr sz="1100" b="1" spc="-5" dirty="0">
                <a:latin typeface="Calibri"/>
                <a:cs typeface="Calibri"/>
              </a:rPr>
              <a:t>προσπαθώ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να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κάνω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ping </a:t>
            </a:r>
            <a:r>
              <a:rPr sz="1100" b="1" spc="-5" dirty="0">
                <a:latin typeface="Calibri"/>
                <a:cs typeface="Calibri"/>
              </a:rPr>
              <a:t>τόσο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στον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client (</a:t>
            </a:r>
            <a:r>
              <a:rPr sz="1100" b="1" spc="-5" dirty="0">
                <a:latin typeface="Calibri"/>
                <a:cs typeface="Calibri"/>
              </a:rPr>
              <a:t>σύστημα</a:t>
            </a:r>
            <a:r>
              <a:rPr sz="1100" b="1" dirty="0">
                <a:latin typeface="Calibri"/>
                <a:cs typeface="Calibri"/>
              </a:rPr>
              <a:t> ή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πρόγραμμα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που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επικοινωνεί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1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server)</a:t>
            </a:r>
            <a:r>
              <a:rPr sz="1100" b="1" spc="5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όσο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και</a:t>
            </a:r>
            <a:r>
              <a:rPr sz="1100" b="1" spc="1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στο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φιλικό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Kali</a:t>
            </a:r>
            <a:r>
              <a:rPr sz="1100" b="1" spc="-10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Linux.</a:t>
            </a:r>
            <a:endParaRPr sz="1100">
              <a:latin typeface="Courier New"/>
              <a:cs typeface="Courier New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68800" y="1480819"/>
            <a:ext cx="7715250" cy="5287010"/>
            <a:chOff x="4368800" y="1480819"/>
            <a:chExt cx="7715250" cy="528701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8800" y="1480819"/>
              <a:ext cx="7715250" cy="528701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4379" y="1676399"/>
              <a:ext cx="7137400" cy="470916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38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76800" y="0"/>
            <a:ext cx="6845300" cy="6878955"/>
            <a:chOff x="4876800" y="0"/>
            <a:chExt cx="684530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0" y="1640840"/>
              <a:ext cx="6845300" cy="452628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8558" y="3129598"/>
            <a:ext cx="2816860" cy="283464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168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fping</a:t>
            </a:r>
            <a:endParaRPr sz="17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4735" y="893762"/>
            <a:ext cx="1101344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fping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είναι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προγραμματίζω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για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αποστολή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ICMP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echo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probes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δικτυακούς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παρόμοιο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-5" dirty="0">
                <a:latin typeface="Calibri"/>
                <a:cs typeface="Calibri"/>
              </a:rPr>
              <a:t>αλλά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πολύ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καλύτερες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επιδόσεις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όταν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κάνει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πολλούς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434" y="1840229"/>
            <a:ext cx="4079240" cy="69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80" dirty="0">
                <a:latin typeface="Calibri"/>
                <a:cs typeface="Calibri"/>
              </a:rPr>
              <a:t>Ping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πολλαπλών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κεντρικών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υπολογιστών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105" dirty="0">
                <a:latin typeface="Calibri"/>
                <a:cs typeface="Calibri"/>
              </a:rPr>
              <a:t>από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70" dirty="0">
                <a:latin typeface="Calibri"/>
                <a:cs typeface="Calibri"/>
              </a:rPr>
              <a:t>αρχείο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L="729615">
              <a:lnSpc>
                <a:spcPct val="100000"/>
              </a:lnSpc>
              <a:spcBef>
                <a:spcPts val="969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fping</a:t>
            </a:r>
            <a:r>
              <a:rPr sz="1100" b="1" spc="-4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hosts.txt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3257" y="4473575"/>
            <a:ext cx="3577590" cy="5784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9600"/>
              </a:lnSpc>
              <a:spcBef>
                <a:spcPts val="11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αρχείο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hosts.txt</a:t>
            </a:r>
            <a:r>
              <a:rPr sz="1100" b="1" spc="5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βρίσκεται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στην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επιτραπέζια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και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περιέχει</a:t>
            </a:r>
            <a:r>
              <a:rPr sz="1100" b="1" spc="24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μια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λίστα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24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όλες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τις</a:t>
            </a:r>
            <a:r>
              <a:rPr sz="1100" b="1" spc="2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συσκευές</a:t>
            </a:r>
            <a:r>
              <a:rPr sz="1100" b="1" spc="484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μου</a:t>
            </a:r>
            <a:r>
              <a:rPr sz="1100" b="1" spc="48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στο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δίκτυο</a:t>
            </a:r>
            <a:r>
              <a:rPr sz="1100" b="1" spc="-5" dirty="0">
                <a:latin typeface="Courier New"/>
                <a:cs typeface="Courier New"/>
              </a:rPr>
              <a:t>.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9620" y="0"/>
            <a:ext cx="7425690" cy="6878955"/>
            <a:chOff x="4579620" y="0"/>
            <a:chExt cx="74256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9620" y="1521459"/>
              <a:ext cx="7425690" cy="50711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5200" y="1717040"/>
              <a:ext cx="6847840" cy="44932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862"/>
            <a:ext cx="26168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fping</a:t>
            </a:r>
            <a:endParaRPr sz="1750"/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4735" y="893762"/>
            <a:ext cx="1068197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fping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είναι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προγραμματίζω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για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αποστολή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ICMP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(Internet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Control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Message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Protocol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-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Πρωτόκολλο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επικοινωνίας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δικτύων</a:t>
            </a:r>
            <a:r>
              <a:rPr sz="1100" b="1" spc="-5" dirty="0">
                <a:latin typeface="Arial"/>
                <a:cs typeface="Arial"/>
              </a:rPr>
              <a:t>)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echo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probes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δικτυωμένους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, 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παρόμοιο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-5" dirty="0">
                <a:latin typeface="Calibri"/>
                <a:cs typeface="Calibri"/>
              </a:rPr>
              <a:t>αλλά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πολύ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καλύτερες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επιδόσεις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όταν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κάνει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πολλούς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434" y="1840229"/>
            <a:ext cx="231648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0" dirty="0">
                <a:latin typeface="Calibri"/>
                <a:cs typeface="Calibri"/>
              </a:rPr>
              <a:t>Ping</a:t>
            </a:r>
            <a:r>
              <a:rPr sz="1250" b="1" spc="20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σε</a:t>
            </a:r>
            <a:r>
              <a:rPr sz="1250" b="1" spc="20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ολόκληρο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50" dirty="0">
                <a:latin typeface="Calibri"/>
                <a:cs typeface="Calibri"/>
              </a:rPr>
              <a:t>το</a:t>
            </a:r>
            <a:r>
              <a:rPr sz="1250" b="1" spc="-5" dirty="0">
                <a:latin typeface="Calibri"/>
                <a:cs typeface="Calibri"/>
              </a:rPr>
              <a:t> </a:t>
            </a:r>
            <a:r>
              <a:rPr sz="1250" b="1" spc="45" dirty="0">
                <a:latin typeface="Calibri"/>
                <a:cs typeface="Calibri"/>
              </a:rPr>
              <a:t>υποδίκτυο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6752" y="3036252"/>
            <a:ext cx="3563620" cy="190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fping</a:t>
            </a:r>
            <a:r>
              <a:rPr sz="1100" b="1" spc="-2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-g</a:t>
            </a:r>
            <a:r>
              <a:rPr sz="1100" b="1" spc="-50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192.168.122.0/24</a:t>
            </a:r>
            <a:endParaRPr sz="11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 dirty="0">
              <a:latin typeface="Courier New"/>
              <a:cs typeface="Courier New"/>
            </a:endParaRPr>
          </a:p>
          <a:p>
            <a:pPr marL="12065" marR="5080" algn="ctr">
              <a:lnSpc>
                <a:spcPct val="109100"/>
              </a:lnSpc>
            </a:pPr>
            <a:r>
              <a:rPr sz="850" b="1" spc="-5" dirty="0">
                <a:latin typeface="Calibri"/>
                <a:cs typeface="Calibri"/>
              </a:rPr>
              <a:t>Αυτό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μπορεί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να</a:t>
            </a:r>
            <a:r>
              <a:rPr sz="850" b="1" spc="36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χρησιμοποιηθεί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για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την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επίδοση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ενός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γρήγορου </a:t>
            </a:r>
            <a:r>
              <a:rPr sz="850" b="1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ελέγχου</a:t>
            </a:r>
            <a:r>
              <a:rPr sz="850" b="1" spc="19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στο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δίκτυο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για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τον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εντοπισμό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τυχόν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ύποπτων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συσκευών</a:t>
            </a:r>
            <a:r>
              <a:rPr sz="850" b="1" spc="36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που </a:t>
            </a:r>
            <a:r>
              <a:rPr sz="850" b="1" spc="-18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είναι</a:t>
            </a:r>
            <a:r>
              <a:rPr sz="850" b="1" spc="19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συνδεδεμένες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σε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αυτό</a:t>
            </a:r>
            <a:r>
              <a:rPr sz="850" b="1" spc="-5" dirty="0">
                <a:latin typeface="Courier New"/>
                <a:cs typeface="Courier New"/>
              </a:rPr>
              <a:t>. </a:t>
            </a:r>
            <a:r>
              <a:rPr sz="850" b="1" spc="-5" dirty="0">
                <a:latin typeface="Calibri"/>
                <a:cs typeface="Calibri"/>
              </a:rPr>
              <a:t>Για</a:t>
            </a:r>
            <a:r>
              <a:rPr sz="850" b="1" spc="36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παράδειγμα</a:t>
            </a:r>
            <a:r>
              <a:rPr sz="850" b="1" spc="-5" dirty="0">
                <a:latin typeface="Courier New"/>
                <a:cs typeface="Courier New"/>
              </a:rPr>
              <a:t>, </a:t>
            </a:r>
            <a:r>
              <a:rPr sz="850" b="1" spc="-5" dirty="0">
                <a:latin typeface="Calibri"/>
                <a:cs typeface="Calibri"/>
              </a:rPr>
              <a:t>όλες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οι</a:t>
            </a:r>
            <a:r>
              <a:rPr sz="850" b="1" spc="37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ενεργές </a:t>
            </a:r>
            <a:r>
              <a:rPr sz="850" b="1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συσκευές</a:t>
            </a:r>
            <a:r>
              <a:rPr sz="850" b="1" spc="19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ourier New"/>
                <a:cs typeface="Courier New"/>
              </a:rPr>
              <a:t>(</a:t>
            </a:r>
            <a:r>
              <a:rPr sz="850" b="1" spc="-5" dirty="0">
                <a:latin typeface="Calibri"/>
                <a:cs typeface="Calibri"/>
              </a:rPr>
              <a:t>κατάσταση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ζωής</a:t>
            </a:r>
            <a:r>
              <a:rPr sz="850" b="1" spc="-5" dirty="0">
                <a:latin typeface="Courier New"/>
                <a:cs typeface="Courier New"/>
              </a:rPr>
              <a:t>) </a:t>
            </a:r>
            <a:r>
              <a:rPr sz="850" b="1" spc="-5" dirty="0">
                <a:latin typeface="Calibri"/>
                <a:cs typeface="Calibri"/>
              </a:rPr>
              <a:t>θα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πρέπει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να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είναι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γνωστές</a:t>
            </a:r>
            <a:r>
              <a:rPr sz="850" b="1" spc="36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στον </a:t>
            </a:r>
            <a:r>
              <a:rPr sz="850" b="1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διαχειριστή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του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δικτύου</a:t>
            </a:r>
            <a:r>
              <a:rPr sz="850" b="1" spc="-5" dirty="0">
                <a:latin typeface="Courier New"/>
                <a:cs typeface="Courier New"/>
              </a:rPr>
              <a:t>, </a:t>
            </a:r>
            <a:r>
              <a:rPr sz="850" b="1" spc="-5" dirty="0">
                <a:latin typeface="Calibri"/>
                <a:cs typeface="Calibri"/>
              </a:rPr>
              <a:t>αλλά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εδώ</a:t>
            </a:r>
            <a:r>
              <a:rPr sz="850" b="1" spc="-5" dirty="0">
                <a:latin typeface="Courier New"/>
                <a:cs typeface="Courier New"/>
              </a:rPr>
              <a:t>, </a:t>
            </a:r>
            <a:r>
              <a:rPr sz="850" b="1" dirty="0">
                <a:latin typeface="Calibri"/>
                <a:cs typeface="Calibri"/>
              </a:rPr>
              <a:t>το</a:t>
            </a:r>
            <a:r>
              <a:rPr sz="850" b="1" spc="19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ourier New"/>
                <a:cs typeface="Courier New"/>
              </a:rPr>
              <a:t>fping </a:t>
            </a:r>
            <a:r>
              <a:rPr sz="850" b="1" spc="-5" dirty="0">
                <a:latin typeface="Calibri"/>
                <a:cs typeface="Calibri"/>
              </a:rPr>
              <a:t>ανιχνεύει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ότι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υπάρχει </a:t>
            </a:r>
            <a:r>
              <a:rPr sz="850" b="1" spc="-18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μια</a:t>
            </a:r>
            <a:r>
              <a:rPr sz="850" b="1" spc="19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συσκευή</a:t>
            </a:r>
            <a:r>
              <a:rPr sz="850" b="1" spc="180" dirty="0">
                <a:latin typeface="Calibri"/>
                <a:cs typeface="Calibri"/>
              </a:rPr>
              <a:t> </a:t>
            </a:r>
            <a:r>
              <a:rPr sz="850" b="1" dirty="0">
                <a:latin typeface="Calibri"/>
                <a:cs typeface="Calibri"/>
              </a:rPr>
              <a:t>με</a:t>
            </a:r>
            <a:r>
              <a:rPr sz="850" b="1" spc="19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ourier New"/>
                <a:cs typeface="Courier New"/>
              </a:rPr>
              <a:t>IP </a:t>
            </a:r>
            <a:r>
              <a:rPr sz="850" b="1" spc="-5" dirty="0">
                <a:latin typeface="Calibri"/>
                <a:cs typeface="Calibri"/>
              </a:rPr>
              <a:t>που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τελειώνει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σε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ourier New"/>
                <a:cs typeface="Courier New"/>
              </a:rPr>
              <a:t>.27 </a:t>
            </a:r>
            <a:r>
              <a:rPr sz="850" b="1" spc="-5" dirty="0">
                <a:latin typeface="Calibri"/>
                <a:cs typeface="Calibri"/>
              </a:rPr>
              <a:t>και</a:t>
            </a:r>
            <a:r>
              <a:rPr sz="850" b="1" spc="185" dirty="0">
                <a:latin typeface="Calibri"/>
                <a:cs typeface="Calibri"/>
              </a:rPr>
              <a:t> </a:t>
            </a:r>
            <a:r>
              <a:rPr sz="850" b="1" spc="-5" dirty="0">
                <a:solidFill>
                  <a:srgbClr val="CF2D1C"/>
                </a:solidFill>
                <a:latin typeface="Calibri"/>
                <a:cs typeface="Calibri"/>
              </a:rPr>
              <a:t>είναι</a:t>
            </a:r>
            <a:r>
              <a:rPr sz="850" b="1" spc="18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-5" dirty="0">
                <a:solidFill>
                  <a:srgbClr val="CF2D1C"/>
                </a:solidFill>
                <a:latin typeface="Calibri"/>
                <a:cs typeface="Calibri"/>
              </a:rPr>
              <a:t>άγνωστη</a:t>
            </a:r>
            <a:r>
              <a:rPr sz="850" b="1" spc="37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-5" dirty="0">
                <a:solidFill>
                  <a:srgbClr val="CF2D1C"/>
                </a:solidFill>
                <a:latin typeface="Calibri"/>
                <a:cs typeface="Calibri"/>
              </a:rPr>
              <a:t>στο </a:t>
            </a:r>
            <a:r>
              <a:rPr sz="8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δίκτυο</a:t>
            </a:r>
            <a:r>
              <a:rPr sz="850" b="1" spc="-5" dirty="0">
                <a:latin typeface="Courier New"/>
                <a:cs typeface="Courier New"/>
              </a:rPr>
              <a:t>,</a:t>
            </a:r>
            <a:r>
              <a:rPr sz="850" b="1" spc="-10" dirty="0">
                <a:latin typeface="Courier New"/>
                <a:cs typeface="Courier New"/>
              </a:rPr>
              <a:t> </a:t>
            </a:r>
            <a:r>
              <a:rPr sz="850" b="1" dirty="0">
                <a:latin typeface="Calibri"/>
                <a:cs typeface="Calibri"/>
              </a:rPr>
              <a:t>η</a:t>
            </a:r>
            <a:r>
              <a:rPr sz="850" b="1" spc="12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οποία</a:t>
            </a:r>
            <a:endParaRPr sz="8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850" b="1" spc="-15" dirty="0">
                <a:latin typeface="Calibri"/>
                <a:cs typeface="Calibri"/>
              </a:rPr>
              <a:t>θα</a:t>
            </a:r>
            <a:r>
              <a:rPr sz="850" b="1" spc="114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μπορούσε</a:t>
            </a:r>
            <a:r>
              <a:rPr sz="850" b="1" spc="30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να</a:t>
            </a:r>
            <a:r>
              <a:rPr sz="850" b="1" spc="31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αναγνωριστεί</a:t>
            </a:r>
            <a:r>
              <a:rPr sz="850" b="1" spc="30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ως</a:t>
            </a:r>
            <a:endParaRPr sz="8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600" dirty="0">
              <a:latin typeface="Calibri"/>
              <a:cs typeface="Calibri"/>
            </a:endParaRPr>
          </a:p>
          <a:p>
            <a:pPr marR="432434" algn="ctr">
              <a:lnSpc>
                <a:spcPct val="100000"/>
              </a:lnSpc>
            </a:pPr>
            <a:r>
              <a:rPr sz="850" b="1" u="sng" spc="-15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alibri"/>
                <a:cs typeface="Calibri"/>
              </a:rPr>
              <a:t>εισβολέας</a:t>
            </a:r>
            <a:r>
              <a:rPr sz="850" b="1" u="sng" spc="-15" dirty="0">
                <a:solidFill>
                  <a:srgbClr val="CF2D1C"/>
                </a:solidFill>
                <a:uFill>
                  <a:solidFill>
                    <a:srgbClr val="CF2D1C"/>
                  </a:solidFill>
                </a:uFill>
                <a:latin typeface="Courier New"/>
                <a:cs typeface="Courier New"/>
              </a:rPr>
              <a:t>.</a:t>
            </a:r>
            <a:endParaRPr sz="8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97120" y="0"/>
            <a:ext cx="7294880" cy="6878955"/>
            <a:chOff x="4897120" y="0"/>
            <a:chExt cx="729488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7120" y="1394459"/>
              <a:ext cx="7294880" cy="515493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2700" y="1590039"/>
              <a:ext cx="6957059" cy="457708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423545"/>
            <a:ext cx="261683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60" dirty="0">
                <a:solidFill>
                  <a:srgbClr val="000000"/>
                </a:solidFill>
              </a:rPr>
              <a:t>Παραδείγματα</a:t>
            </a:r>
            <a:r>
              <a:rPr sz="1750" spc="165" dirty="0">
                <a:solidFill>
                  <a:srgbClr val="000000"/>
                </a:solidFill>
              </a:rPr>
              <a:t> </a:t>
            </a:r>
            <a:r>
              <a:rPr sz="1750" spc="80" dirty="0">
                <a:solidFill>
                  <a:srgbClr val="000000"/>
                </a:solidFill>
              </a:rPr>
              <a:t>στο</a:t>
            </a:r>
            <a:r>
              <a:rPr sz="1750" spc="5" dirty="0">
                <a:solidFill>
                  <a:srgbClr val="000000"/>
                </a:solidFill>
              </a:rPr>
              <a:t> </a:t>
            </a:r>
            <a:r>
              <a:rPr sz="1750" spc="114" dirty="0">
                <a:solidFill>
                  <a:srgbClr val="000000"/>
                </a:solidFill>
              </a:rPr>
              <a:t>fping</a:t>
            </a:r>
            <a:endParaRPr sz="1750"/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4735" y="893444"/>
            <a:ext cx="1114298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fping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είναι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προγραμματίζω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για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την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αποστολή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ICMP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(Internet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Control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Message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Protocol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-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Πρωτόκολλο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επικοινωνίας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δικτύων</a:t>
            </a:r>
            <a:r>
              <a:rPr sz="1100" b="1" spc="-5" dirty="0">
                <a:latin typeface="Arial"/>
                <a:cs typeface="Arial"/>
              </a:rPr>
              <a:t>)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echo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probes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δικτυακούς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παρόμοιο </a:t>
            </a:r>
            <a:r>
              <a:rPr sz="1100" b="1" dirty="0">
                <a:latin typeface="Calibri"/>
                <a:cs typeface="Calibri"/>
              </a:rPr>
              <a:t> 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το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</a:t>
            </a:r>
            <a:r>
              <a:rPr sz="1100" b="1" spc="-5" dirty="0">
                <a:latin typeface="Calibri"/>
                <a:cs typeface="Calibri"/>
              </a:rPr>
              <a:t>αλλά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με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πολύ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καλύτερες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επιδόσεις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όταν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κάνει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Arial"/>
                <a:cs typeface="Arial"/>
              </a:rPr>
              <a:t>ping </a:t>
            </a:r>
            <a:r>
              <a:rPr sz="1100" b="1" dirty="0">
                <a:latin typeface="Calibri"/>
                <a:cs typeface="Calibri"/>
              </a:rPr>
              <a:t>σε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πολλούς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υπολογιστές</a:t>
            </a:r>
            <a:r>
              <a:rPr sz="1100" b="1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0719" y="1840547"/>
            <a:ext cx="79502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0" dirty="0">
                <a:latin typeface="Calibri"/>
                <a:cs typeface="Calibri"/>
              </a:rPr>
              <a:t>ΠοσοPings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5619" y="2621597"/>
            <a:ext cx="82924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 err="1">
                <a:solidFill>
                  <a:srgbClr val="CF2D1C"/>
                </a:solidFill>
                <a:latin typeface="Courier New"/>
                <a:cs typeface="Courier New"/>
              </a:rPr>
              <a:t>fping</a:t>
            </a:r>
            <a:r>
              <a:rPr sz="1100" b="1" spc="5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lang="en-US" sz="1100" b="1" spc="5" dirty="0">
                <a:solidFill>
                  <a:srgbClr val="CF2D1C"/>
                </a:solidFill>
                <a:latin typeface="Courier New"/>
                <a:cs typeface="Courier New"/>
              </a:rPr>
              <a:t>–c 5 </a:t>
            </a:r>
            <a:r>
              <a:rPr sz="1100" b="1" spc="-5" dirty="0">
                <a:solidFill>
                  <a:srgbClr val="CF2D1C"/>
                </a:solidFill>
                <a:latin typeface="Courier New"/>
                <a:cs typeface="Courier New"/>
              </a:rPr>
              <a:t>-</a:t>
            </a:r>
            <a:r>
              <a:rPr sz="1100" b="1" spc="-5" dirty="0" err="1">
                <a:solidFill>
                  <a:srgbClr val="CF2D1C"/>
                </a:solidFill>
                <a:latin typeface="Courier New"/>
                <a:cs typeface="Courier New"/>
              </a:rPr>
              <a:t>i</a:t>
            </a:r>
            <a:r>
              <a:rPr sz="1100" b="1" dirty="0">
                <a:solidFill>
                  <a:srgbClr val="CF2D1C"/>
                </a:solidFill>
                <a:latin typeface="Courier New"/>
                <a:cs typeface="Courier New"/>
              </a:rPr>
              <a:t> </a:t>
            </a:r>
            <a:r>
              <a:rPr sz="1100" b="1" spc="-10" dirty="0">
                <a:solidFill>
                  <a:srgbClr val="CF2D1C"/>
                </a:solidFill>
                <a:latin typeface="Courier New"/>
                <a:cs typeface="Courier New"/>
              </a:rPr>
              <a:t>100</a:t>
            </a:r>
            <a:r>
              <a:rPr sz="1100" b="1" spc="-15" dirty="0">
                <a:solidFill>
                  <a:srgbClr val="CF2D1C"/>
                </a:solidFill>
                <a:latin typeface="Courier New"/>
                <a:cs typeface="Courier New"/>
              </a:rPr>
              <a:t> 192.168.122.103</a:t>
            </a:r>
            <a:endParaRPr sz="1100" dirty="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7065" y="3517582"/>
            <a:ext cx="3295650" cy="305212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50" b="1" spc="-5" dirty="0">
                <a:latin typeface="Courier New"/>
                <a:cs typeface="Courier New"/>
              </a:rPr>
              <a:t>-c</a:t>
            </a:r>
            <a:r>
              <a:rPr lang="en-US" sz="850" b="1" spc="-5" dirty="0">
                <a:latin typeface="Courier New"/>
                <a:cs typeface="Courier New"/>
              </a:rPr>
              <a:t> 5</a:t>
            </a:r>
            <a:r>
              <a:rPr sz="850" b="1" spc="-5" dirty="0">
                <a:latin typeface="Courier New"/>
                <a:cs typeface="Courier New"/>
              </a:rPr>
              <a:t>:</a:t>
            </a:r>
            <a:r>
              <a:rPr sz="850" b="1" spc="-25" dirty="0">
                <a:latin typeface="Courier New"/>
                <a:cs typeface="Courier New"/>
              </a:rPr>
              <a:t> </a:t>
            </a:r>
            <a:r>
              <a:rPr sz="850" b="1" spc="-5" dirty="0">
                <a:latin typeface="Calibri"/>
                <a:cs typeface="Calibri"/>
              </a:rPr>
              <a:t>Απ</a:t>
            </a:r>
            <a:r>
              <a:rPr sz="850" b="1" spc="-5" dirty="0" err="1">
                <a:latin typeface="Calibri"/>
                <a:cs typeface="Calibri"/>
              </a:rPr>
              <a:t>οστολή</a:t>
            </a:r>
            <a:r>
              <a:rPr sz="850" b="1" spc="114" dirty="0">
                <a:latin typeface="Calibri"/>
                <a:cs typeface="Calibri"/>
              </a:rPr>
              <a:t> </a:t>
            </a:r>
            <a:r>
              <a:rPr sz="850" b="1" dirty="0">
                <a:latin typeface="Courier New"/>
                <a:cs typeface="Courier New"/>
              </a:rPr>
              <a:t>5</a:t>
            </a:r>
            <a:r>
              <a:rPr lang="en-US" sz="850" b="1" dirty="0">
                <a:latin typeface="Courier New"/>
                <a:cs typeface="Courier New"/>
              </a:rPr>
              <a:t> pings</a:t>
            </a:r>
            <a:r>
              <a:rPr sz="850" b="1" spc="-25" dirty="0">
                <a:latin typeface="Courier New"/>
                <a:cs typeface="Courier New"/>
              </a:rPr>
              <a:t> </a:t>
            </a:r>
            <a:r>
              <a:rPr sz="850" b="1" dirty="0">
                <a:latin typeface="Courier New"/>
                <a:cs typeface="Courier New"/>
              </a:rPr>
              <a:t>.</a:t>
            </a:r>
            <a:endParaRPr sz="85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50" b="1" spc="-5" dirty="0">
                <a:latin typeface="Courier New"/>
                <a:cs typeface="Courier New"/>
              </a:rPr>
              <a:t>-i 100:</a:t>
            </a:r>
            <a:r>
              <a:rPr sz="850" b="1" dirty="0">
                <a:latin typeface="Courier New"/>
                <a:cs typeface="Courier New"/>
              </a:rPr>
              <a:t> </a:t>
            </a:r>
            <a:r>
              <a:rPr sz="850" b="1" spc="-5" dirty="0">
                <a:latin typeface="Calibri"/>
                <a:cs typeface="Calibri"/>
              </a:rPr>
              <a:t>Ορίστε</a:t>
            </a:r>
            <a:r>
              <a:rPr sz="850" b="1" spc="315" dirty="0">
                <a:latin typeface="Calibri"/>
                <a:cs typeface="Calibri"/>
              </a:rPr>
              <a:t> </a:t>
            </a:r>
            <a:r>
              <a:rPr sz="850" b="1" dirty="0">
                <a:latin typeface="Calibri"/>
                <a:cs typeface="Calibri"/>
              </a:rPr>
              <a:t>το</a:t>
            </a:r>
            <a:r>
              <a:rPr sz="850" b="1" spc="31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διάστημα</a:t>
            </a:r>
            <a:r>
              <a:rPr sz="850" b="1" spc="320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μεταξύ</a:t>
            </a:r>
            <a:r>
              <a:rPr sz="850" b="1" spc="32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των</a:t>
            </a:r>
            <a:r>
              <a:rPr sz="850" b="1" spc="31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κλήσεων</a:t>
            </a:r>
            <a:r>
              <a:rPr sz="850" b="1" spc="31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alibri"/>
                <a:cs typeface="Calibri"/>
              </a:rPr>
              <a:t>σε</a:t>
            </a:r>
            <a:r>
              <a:rPr sz="850" b="1" spc="315" dirty="0">
                <a:latin typeface="Calibri"/>
                <a:cs typeface="Calibri"/>
              </a:rPr>
              <a:t> </a:t>
            </a:r>
            <a:r>
              <a:rPr sz="850" b="1" spc="-5" dirty="0">
                <a:latin typeface="Courier New"/>
                <a:cs typeface="Courier New"/>
              </a:rPr>
              <a:t>100 ms.</a:t>
            </a:r>
            <a:endParaRPr sz="850" dirty="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9305" y="4443412"/>
            <a:ext cx="3419475" cy="4051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065" marR="5080" algn="ctr">
              <a:lnSpc>
                <a:spcPts val="980"/>
              </a:lnSpc>
              <a:spcBef>
                <a:spcPts val="165"/>
              </a:spcBef>
            </a:pPr>
            <a:r>
              <a:rPr sz="850" b="1" spc="65" dirty="0">
                <a:latin typeface="Calibri"/>
                <a:cs typeface="Calibri"/>
              </a:rPr>
              <a:t>Αυτή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η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εντολή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μπορεί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5" dirty="0">
                <a:latin typeface="Calibri"/>
                <a:cs typeface="Calibri"/>
              </a:rPr>
              <a:t>να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χρησιμοποιηθεί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για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τον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περιορισμό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του </a:t>
            </a:r>
            <a:r>
              <a:rPr sz="850" b="1" spc="-180" dirty="0">
                <a:latin typeface="Calibri"/>
                <a:cs typeface="Calibri"/>
              </a:rPr>
              <a:t> </a:t>
            </a:r>
            <a:r>
              <a:rPr sz="850" b="1" spc="65" dirty="0">
                <a:latin typeface="Calibri"/>
                <a:cs typeface="Calibri"/>
              </a:rPr>
              <a:t>ρυθμού των </a:t>
            </a:r>
            <a:r>
              <a:rPr sz="850" b="1" spc="50" dirty="0">
                <a:latin typeface="Calibri"/>
                <a:cs typeface="Calibri"/>
              </a:rPr>
              <a:t>pings, </a:t>
            </a:r>
            <a:r>
              <a:rPr sz="850" b="1" spc="65" dirty="0">
                <a:latin typeface="Calibri"/>
                <a:cs typeface="Calibri"/>
              </a:rPr>
              <a:t>ώστε να </a:t>
            </a:r>
            <a:r>
              <a:rPr sz="850" b="1" spc="60" dirty="0">
                <a:latin typeface="Calibri"/>
                <a:cs typeface="Calibri"/>
              </a:rPr>
              <a:t>αποφευχθεί </a:t>
            </a:r>
            <a:r>
              <a:rPr sz="850" b="1" spc="70" dirty="0">
                <a:latin typeface="Calibri"/>
                <a:cs typeface="Calibri"/>
              </a:rPr>
              <a:t>η </a:t>
            </a:r>
            <a:r>
              <a:rPr sz="850" b="1" spc="65" dirty="0">
                <a:latin typeface="Calibri"/>
                <a:cs typeface="Calibri"/>
              </a:rPr>
              <a:t>υπερφόρτωση </a:t>
            </a:r>
            <a:r>
              <a:rPr sz="850" b="1" spc="60" dirty="0">
                <a:latin typeface="Calibri"/>
                <a:cs typeface="Calibri"/>
              </a:rPr>
              <a:t>του </a:t>
            </a:r>
            <a:r>
              <a:rPr sz="850" b="1" spc="6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δικτύου.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941320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/>
              <a:t>Ανίχνευση</a:t>
            </a:r>
            <a:r>
              <a:rPr spc="175" dirty="0"/>
              <a:t> </a:t>
            </a:r>
            <a:r>
              <a:rPr spc="160" dirty="0"/>
              <a:t>κυβερνοεπιθέσεων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921057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70600" y="0"/>
            <a:ext cx="6121400" cy="6858000"/>
            <a:chOff x="6070600" y="0"/>
            <a:chExt cx="61214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0600" y="2644139"/>
              <a:ext cx="5943600" cy="3429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75030" y="1292277"/>
            <a:ext cx="7155180" cy="130429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8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5" dirty="0">
                <a:latin typeface="Calibri"/>
                <a:cs typeface="Calibri"/>
              </a:rPr>
              <a:t>Ανίχνευση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επιθέσεων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ARP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Poisoning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  <a:p>
            <a:pPr marL="299085" marR="436880" indent="-287020">
              <a:lnSpc>
                <a:spcPct val="163600"/>
              </a:lnSpc>
              <a:spcBef>
                <a:spcPts val="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4" dirty="0">
                <a:latin typeface="Calibri"/>
                <a:cs typeface="Calibri"/>
              </a:rPr>
              <a:t>Θεωρούμε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ότι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μηχανή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Kali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admin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εκτελεί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πράξεις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ως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μηχανή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διαχείρισης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δικτύου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εντός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του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30" dirty="0">
                <a:latin typeface="Calibri"/>
                <a:cs typeface="Calibri"/>
              </a:rPr>
              <a:t>δίκτυο.</a:t>
            </a:r>
            <a:endParaRPr sz="11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80" dirty="0">
                <a:latin typeface="Calibri"/>
                <a:cs typeface="Calibri"/>
              </a:rPr>
              <a:t>Εάν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υπάρχουν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ύποπτες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δραστηριότητες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δίκτυο,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διαχειριστής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δικτύου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πρέπει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να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εντοπίσει</a:t>
            </a:r>
            <a:endParaRPr sz="11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855"/>
              </a:spcBef>
            </a:pPr>
            <a:r>
              <a:rPr sz="1100" spc="65" dirty="0">
                <a:latin typeface="Calibri"/>
                <a:cs typeface="Calibri"/>
              </a:rPr>
              <a:t>τους.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Πώς;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4555" y="3694112"/>
            <a:ext cx="796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Πριν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από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1069" y="5301932"/>
            <a:ext cx="5340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Μ</a:t>
            </a:r>
            <a:r>
              <a:rPr sz="1100" spc="30" dirty="0">
                <a:latin typeface="Calibri"/>
                <a:cs typeface="Calibri"/>
              </a:rPr>
              <a:t>ε</a:t>
            </a:r>
            <a:r>
              <a:rPr sz="1100" spc="15" dirty="0">
                <a:latin typeface="Calibri"/>
                <a:cs typeface="Calibri"/>
              </a:rPr>
              <a:t>τ</a:t>
            </a:r>
            <a:r>
              <a:rPr sz="1100" spc="60" dirty="0">
                <a:latin typeface="Calibri"/>
                <a:cs typeface="Calibri"/>
              </a:rPr>
              <a:t>ά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τ</a:t>
            </a:r>
            <a:r>
              <a:rPr sz="1100" spc="55" dirty="0">
                <a:latin typeface="Calibri"/>
                <a:cs typeface="Calibri"/>
              </a:rPr>
              <a:t>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8542" y="586390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640522" y="3059429"/>
            <a:ext cx="3800475" cy="3350260"/>
            <a:chOff x="1640522" y="3059429"/>
            <a:chExt cx="3800475" cy="335026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7220" y="3059429"/>
              <a:ext cx="3553459" cy="335026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654810" y="3329939"/>
              <a:ext cx="3568700" cy="2847340"/>
            </a:xfrm>
            <a:custGeom>
              <a:avLst/>
              <a:gdLst/>
              <a:ahLst/>
              <a:cxnLst/>
              <a:rect l="l" t="t" r="r" b="b"/>
              <a:pathLst>
                <a:path w="3568700" h="2847340">
                  <a:moveTo>
                    <a:pt x="0" y="1247140"/>
                  </a:moveTo>
                  <a:lnTo>
                    <a:pt x="3568700" y="1247140"/>
                  </a:lnTo>
                  <a:lnTo>
                    <a:pt x="3568700" y="0"/>
                  </a:lnTo>
                  <a:lnTo>
                    <a:pt x="0" y="0"/>
                  </a:lnTo>
                  <a:lnTo>
                    <a:pt x="0" y="1247140"/>
                  </a:lnTo>
                </a:path>
                <a:path w="3568700" h="2847340">
                  <a:moveTo>
                    <a:pt x="0" y="2847340"/>
                  </a:moveTo>
                  <a:lnTo>
                    <a:pt x="3568700" y="2847340"/>
                  </a:lnTo>
                  <a:lnTo>
                    <a:pt x="3568700" y="1516380"/>
                  </a:lnTo>
                  <a:lnTo>
                    <a:pt x="0" y="1516380"/>
                  </a:lnTo>
                  <a:lnTo>
                    <a:pt x="0" y="284734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417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15900" y="2199639"/>
            <a:ext cx="11722100" cy="4222750"/>
            <a:chOff x="215900" y="2199639"/>
            <a:chExt cx="11722100" cy="4222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900" y="2199639"/>
              <a:ext cx="5907087" cy="42227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60" y="2349499"/>
              <a:ext cx="5420360" cy="37363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20" y="2349499"/>
              <a:ext cx="6024880" cy="37363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16650" y="5096510"/>
              <a:ext cx="2710180" cy="236220"/>
            </a:xfrm>
            <a:custGeom>
              <a:avLst/>
              <a:gdLst/>
              <a:ahLst/>
              <a:cxnLst/>
              <a:rect l="l" t="t" r="r" b="b"/>
              <a:pathLst>
                <a:path w="2710179" h="236220">
                  <a:moveTo>
                    <a:pt x="0" y="236219"/>
                  </a:moveTo>
                  <a:lnTo>
                    <a:pt x="2710179" y="236219"/>
                  </a:lnTo>
                  <a:lnTo>
                    <a:pt x="2710179" y="0"/>
                  </a:lnTo>
                  <a:lnTo>
                    <a:pt x="0" y="0"/>
                  </a:lnTo>
                  <a:lnTo>
                    <a:pt x="0" y="23621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509270"/>
            <a:ext cx="58801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65" dirty="0">
                <a:solidFill>
                  <a:srgbClr val="000000"/>
                </a:solidFill>
              </a:rPr>
              <a:t>Έλεγχος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λίστας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πρακτόρων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ακραίο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1255712" y="1204912"/>
            <a:ext cx="38639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0" dirty="0">
                <a:latin typeface="Calibri"/>
                <a:cs typeface="Calibri"/>
              </a:rPr>
              <a:t>Βεβαιωθείτε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ότι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ο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πράκτοράς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σας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είναι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καταχωρημένος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στον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49867" y="1481772"/>
            <a:ext cx="87756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35" dirty="0">
                <a:latin typeface="Calibri"/>
                <a:cs typeface="Calibri"/>
              </a:rPr>
              <a:t>εξυπηρετητή.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0337" y="1756409"/>
            <a:ext cx="351282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spc="45" dirty="0">
                <a:latin typeface="Calibri"/>
                <a:cs typeface="Calibri"/>
              </a:rPr>
              <a:t>Λίστα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όλων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των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πρακτόρων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στο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εξυπηρετητή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με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χρήση:</a:t>
            </a:r>
            <a:endParaRPr sz="11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855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1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/var/ossec/bin/agent_control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-l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7115" y="1254442"/>
            <a:ext cx="5102225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9355" marR="5080" indent="-1176655">
              <a:lnSpc>
                <a:spcPct val="100000"/>
              </a:lnSpc>
              <a:spcBef>
                <a:spcPts val="100"/>
              </a:spcBef>
            </a:pPr>
            <a:r>
              <a:rPr sz="1100" b="1" spc="95" dirty="0">
                <a:latin typeface="Calibri"/>
                <a:cs typeface="Calibri"/>
              </a:rPr>
              <a:t>Τώρα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θα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πρέπει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δείτε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πρόσφατα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προστιθέμενο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πράκτορα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λίστα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πρακτόρων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εξυπηρετητή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Wazuh.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8542" y="6676390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2"/>
          <p:cNvSpPr txBox="1"/>
          <p:nvPr/>
        </p:nvSpPr>
        <p:spPr>
          <a:xfrm>
            <a:off x="6329045" y="5603558"/>
            <a:ext cx="24853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1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/var/ossec/bin/manage_agents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18479" y="0"/>
            <a:ext cx="6167120" cy="6878955"/>
            <a:chOff x="5618479" y="0"/>
            <a:chExt cx="616712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4120" y="378460"/>
              <a:ext cx="1681479" cy="17475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18479" y="2092959"/>
              <a:ext cx="6150610" cy="43370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14059" y="2288540"/>
              <a:ext cx="5572760" cy="37592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03884" y="1453197"/>
            <a:ext cx="9334500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Netdiscover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(</a:t>
            </a:r>
            <a:r>
              <a:rPr sz="1100" spc="70" dirty="0">
                <a:latin typeface="Calibri"/>
                <a:cs typeface="Calibri"/>
              </a:rPr>
              <a:t>εργαλείο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δικτυακής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σάρωσης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εύρεση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συσκευών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LAN)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εργαλείο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ενεργητικής/παθητικής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διευθυνσιοδότησης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κυρίως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ασύρματα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δίκτυα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χωρίς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διακομιστή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DHCP,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όταν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είστε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περιπολία.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Μπορεί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επίσης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χρησιμοποιηθεί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δίκτυα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hub/switched.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6425" y="3117532"/>
            <a:ext cx="468249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Το </a:t>
            </a:r>
            <a:r>
              <a:rPr sz="1100" spc="70" dirty="0">
                <a:latin typeface="Calibri"/>
                <a:cs typeface="Calibri"/>
              </a:rPr>
              <a:t>Netdiscover </a:t>
            </a:r>
            <a:r>
              <a:rPr sz="1100" b="1" spc="70" dirty="0">
                <a:latin typeface="Calibri"/>
                <a:cs typeface="Calibri"/>
              </a:rPr>
              <a:t>(</a:t>
            </a:r>
            <a:r>
              <a:rPr sz="1100" spc="70" dirty="0">
                <a:latin typeface="Calibri"/>
                <a:cs typeface="Calibri"/>
              </a:rPr>
              <a:t>εργαλείο δικτυακής </a:t>
            </a:r>
            <a:r>
              <a:rPr sz="1100" spc="85" dirty="0">
                <a:latin typeface="Calibri"/>
                <a:cs typeface="Calibri"/>
              </a:rPr>
              <a:t>σάρωσης </a:t>
            </a:r>
            <a:r>
              <a:rPr sz="1100" spc="70" dirty="0">
                <a:latin typeface="Calibri"/>
                <a:cs typeface="Calibri"/>
              </a:rPr>
              <a:t>για  </a:t>
            </a:r>
            <a:r>
              <a:rPr sz="1100" spc="80" dirty="0">
                <a:latin typeface="Calibri"/>
                <a:cs typeface="Calibri"/>
              </a:rPr>
              <a:t>εύρεση συσκευών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 </a:t>
            </a:r>
            <a:r>
              <a:rPr sz="1100" spc="75" dirty="0">
                <a:latin typeface="Calibri"/>
                <a:cs typeface="Calibri"/>
              </a:rPr>
              <a:t>LAN</a:t>
            </a:r>
            <a:r>
              <a:rPr sz="1100" b="1" spc="75" dirty="0">
                <a:latin typeface="Calibri"/>
                <a:cs typeface="Calibri"/>
              </a:rPr>
              <a:t>) </a:t>
            </a:r>
            <a:r>
              <a:rPr sz="1100" spc="75" dirty="0">
                <a:latin typeface="Calibri"/>
                <a:cs typeface="Calibri"/>
              </a:rPr>
              <a:t>μπορεί </a:t>
            </a:r>
            <a:r>
              <a:rPr sz="1100" spc="70" dirty="0">
                <a:latin typeface="Calibri"/>
                <a:cs typeface="Calibri"/>
              </a:rPr>
              <a:t>επίσης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75" dirty="0">
                <a:latin typeface="Calibri"/>
                <a:cs typeface="Calibri"/>
              </a:rPr>
              <a:t>χρησιμοποιηθεί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b="1" spc="75" dirty="0">
                <a:latin typeface="Calibri"/>
                <a:cs typeface="Calibri"/>
              </a:rPr>
              <a:t>την </a:t>
            </a:r>
            <a:r>
              <a:rPr sz="1100" b="1" spc="80" dirty="0">
                <a:latin typeface="Calibri"/>
                <a:cs typeface="Calibri"/>
              </a:rPr>
              <a:t>επιθεώρηση </a:t>
            </a:r>
            <a:r>
              <a:rPr sz="1100" b="1" spc="70" dirty="0">
                <a:latin typeface="Calibri"/>
                <a:cs typeface="Calibri"/>
              </a:rPr>
              <a:t>της </a:t>
            </a:r>
            <a:r>
              <a:rPr sz="1100" b="1" spc="75" dirty="0">
                <a:latin typeface="Calibri"/>
                <a:cs typeface="Calibri"/>
              </a:rPr>
              <a:t> κίνησης </a:t>
            </a:r>
            <a:r>
              <a:rPr sz="1100" b="1" spc="90" dirty="0">
                <a:latin typeface="Calibri"/>
                <a:cs typeface="Calibri"/>
              </a:rPr>
              <a:t>ARP </a:t>
            </a:r>
            <a:r>
              <a:rPr sz="1100" spc="75" dirty="0">
                <a:latin typeface="Calibri"/>
                <a:cs typeface="Calibri"/>
              </a:rPr>
              <a:t>του δικτύου </a:t>
            </a:r>
            <a:r>
              <a:rPr sz="1100" spc="80" dirty="0">
                <a:latin typeface="Calibri"/>
                <a:cs typeface="Calibri"/>
              </a:rPr>
              <a:t>σας </a:t>
            </a:r>
            <a:r>
              <a:rPr sz="1100" spc="85" dirty="0">
                <a:latin typeface="Calibri"/>
                <a:cs typeface="Calibri"/>
              </a:rPr>
              <a:t>ή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spc="75" dirty="0">
                <a:latin typeface="Calibri"/>
                <a:cs typeface="Calibri"/>
              </a:rPr>
              <a:t>την </a:t>
            </a:r>
            <a:r>
              <a:rPr sz="1100" spc="80" dirty="0">
                <a:latin typeface="Calibri"/>
                <a:cs typeface="Calibri"/>
              </a:rPr>
              <a:t>εύρεση διευθύνσεων </a:t>
            </a:r>
            <a:r>
              <a:rPr sz="1100" b="1" spc="75" dirty="0">
                <a:latin typeface="Calibri"/>
                <a:cs typeface="Calibri"/>
              </a:rPr>
              <a:t>δικτύου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 </a:t>
            </a:r>
            <a:r>
              <a:rPr sz="1100" spc="70" dirty="0">
                <a:latin typeface="Calibri"/>
                <a:cs typeface="Calibri"/>
              </a:rPr>
              <a:t>τη λειτουργία </a:t>
            </a:r>
            <a:r>
              <a:rPr sz="1100" spc="80" dirty="0">
                <a:latin typeface="Calibri"/>
                <a:cs typeface="Calibri"/>
              </a:rPr>
              <a:t>αυτόματης </a:t>
            </a:r>
            <a:r>
              <a:rPr sz="1100" spc="65" dirty="0">
                <a:latin typeface="Calibri"/>
                <a:cs typeface="Calibri"/>
              </a:rPr>
              <a:t>λειτουργίας, </a:t>
            </a:r>
            <a:r>
              <a:rPr sz="1100" spc="85" dirty="0">
                <a:latin typeface="Calibri"/>
                <a:cs typeface="Calibri"/>
              </a:rPr>
              <a:t>η </a:t>
            </a:r>
            <a:r>
              <a:rPr sz="1100" spc="75" dirty="0">
                <a:latin typeface="Calibri"/>
                <a:cs typeface="Calibri"/>
              </a:rPr>
              <a:t>οποία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κοινά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τοπικά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δίκτυα.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98542" y="533558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44259" y="0"/>
            <a:ext cx="5641340" cy="6878955"/>
            <a:chOff x="6144259" y="0"/>
            <a:chExt cx="564134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4119" y="378460"/>
              <a:ext cx="1681479" cy="17475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4259" y="2364740"/>
              <a:ext cx="5571490" cy="40728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39839" y="2560320"/>
              <a:ext cx="4993640" cy="349504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02309" y="1276667"/>
            <a:ext cx="51390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latin typeface="Calibri"/>
                <a:cs typeface="Calibri"/>
              </a:rPr>
              <a:t>Δεν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spc="45" dirty="0">
                <a:latin typeface="Calibri"/>
                <a:cs typeface="Calibri"/>
              </a:rPr>
              <a:t>έχει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ξεκινήσει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κα</a:t>
            </a:r>
            <a:r>
              <a:rPr sz="850" b="1" spc="60" dirty="0">
                <a:latin typeface="Calibri"/>
                <a:cs typeface="Calibri"/>
              </a:rPr>
              <a:t>μία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επίθεση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ARP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στο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δίκτυο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b="1" spc="65" dirty="0">
                <a:latin typeface="Calibri"/>
                <a:cs typeface="Calibri"/>
              </a:rPr>
              <a:t>κατά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του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εξυπηρετητή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με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IP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που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τελειώνει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σε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45" dirty="0">
                <a:latin typeface="Calibri"/>
                <a:cs typeface="Calibri"/>
              </a:rPr>
              <a:t>109.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84145" y="1711325"/>
            <a:ext cx="4318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Arp</a:t>
            </a:r>
            <a:r>
              <a:rPr sz="1100" b="1" spc="-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-a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59600" y="1704975"/>
            <a:ext cx="14509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Netdiscover</a:t>
            </a:r>
            <a:r>
              <a:rPr sz="11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(εύρεση)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76590" y="4560570"/>
            <a:ext cx="1160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Διαχειριστής</a:t>
            </a:r>
            <a:r>
              <a:rPr sz="1100" b="1" spc="-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Kali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98542" y="5772150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47382" y="2036127"/>
            <a:ext cx="5391785" cy="3870325"/>
            <a:chOff x="647382" y="2036127"/>
            <a:chExt cx="5391785" cy="3870325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382" y="2036127"/>
              <a:ext cx="5391467" cy="387000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7559" y="2186304"/>
              <a:ext cx="4904740" cy="338327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891154" y="5822632"/>
            <a:ext cx="7016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Εξυπηρετη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27762" y="0"/>
            <a:ext cx="5622925" cy="6878955"/>
            <a:chOff x="6227762" y="0"/>
            <a:chExt cx="5622925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4120" y="378460"/>
              <a:ext cx="1681479" cy="17475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81419" y="2418080"/>
              <a:ext cx="5568950" cy="399161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7000" y="2613659"/>
              <a:ext cx="4991100" cy="34137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42050" y="3288029"/>
              <a:ext cx="4457700" cy="919480"/>
            </a:xfrm>
            <a:custGeom>
              <a:avLst/>
              <a:gdLst/>
              <a:ahLst/>
              <a:cxnLst/>
              <a:rect l="l" t="t" r="r" b="b"/>
              <a:pathLst>
                <a:path w="4457700" h="919479">
                  <a:moveTo>
                    <a:pt x="0" y="919480"/>
                  </a:moveTo>
                  <a:lnTo>
                    <a:pt x="4457700" y="919480"/>
                  </a:lnTo>
                  <a:lnTo>
                    <a:pt x="4457700" y="0"/>
                  </a:lnTo>
                  <a:lnTo>
                    <a:pt x="0" y="0"/>
                  </a:lnTo>
                  <a:lnTo>
                    <a:pt x="0" y="91948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02309" y="1345882"/>
            <a:ext cx="5230495" cy="370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105" dirty="0">
                <a:latin typeface="Calibri"/>
                <a:cs typeface="Calibri"/>
              </a:rPr>
              <a:t>Η</a:t>
            </a:r>
            <a:r>
              <a:rPr sz="850" b="1" spc="40" dirty="0">
                <a:latin typeface="Calibri"/>
                <a:cs typeface="Calibri"/>
              </a:rPr>
              <a:t> </a:t>
            </a:r>
            <a:r>
              <a:rPr sz="850" spc="75" dirty="0">
                <a:latin typeface="Calibri"/>
                <a:cs typeface="Calibri"/>
              </a:rPr>
              <a:t>επίθεση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spc="90" dirty="0">
                <a:latin typeface="Calibri"/>
                <a:cs typeface="Calibri"/>
              </a:rPr>
              <a:t>ARP</a:t>
            </a:r>
            <a:r>
              <a:rPr sz="850" spc="5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έχει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ξεκινήσει</a:t>
            </a:r>
            <a:r>
              <a:rPr sz="850" b="1" spc="45" dirty="0">
                <a:latin typeface="Calibri"/>
                <a:cs typeface="Calibri"/>
              </a:rPr>
              <a:t> </a:t>
            </a:r>
            <a:r>
              <a:rPr sz="850" spc="90" dirty="0">
                <a:latin typeface="Calibri"/>
                <a:cs typeface="Calibri"/>
              </a:rPr>
              <a:t>από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75" dirty="0">
                <a:latin typeface="Calibri"/>
                <a:cs typeface="Calibri"/>
              </a:rPr>
              <a:t>την</a:t>
            </a:r>
            <a:r>
              <a:rPr sz="850" spc="50" dirty="0">
                <a:latin typeface="Calibri"/>
                <a:cs typeface="Calibri"/>
              </a:rPr>
              <a:t> </a:t>
            </a:r>
            <a:r>
              <a:rPr sz="850" spc="80" dirty="0">
                <a:latin typeface="Calibri"/>
                <a:cs typeface="Calibri"/>
              </a:rPr>
              <a:t>πλευρά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spc="80" dirty="0">
                <a:latin typeface="Calibri"/>
                <a:cs typeface="Calibri"/>
              </a:rPr>
              <a:t>του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spc="70" dirty="0">
                <a:latin typeface="Calibri"/>
                <a:cs typeface="Calibri"/>
              </a:rPr>
              <a:t>επιτιθέμενου</a:t>
            </a:r>
            <a:r>
              <a:rPr sz="850" spc="50" dirty="0">
                <a:latin typeface="Calibri"/>
                <a:cs typeface="Calibri"/>
              </a:rPr>
              <a:t> </a:t>
            </a:r>
            <a:r>
              <a:rPr sz="850" spc="70" dirty="0">
                <a:latin typeface="Calibri"/>
                <a:cs typeface="Calibri"/>
              </a:rPr>
              <a:t>arpspoof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spc="90" dirty="0">
                <a:latin typeface="Calibri"/>
                <a:cs typeface="Calibri"/>
              </a:rPr>
              <a:t>ή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spc="70" dirty="0">
                <a:latin typeface="Calibri"/>
                <a:cs typeface="Calibri"/>
              </a:rPr>
              <a:t>bettercap)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spc="80" dirty="0">
                <a:latin typeface="Calibri"/>
                <a:cs typeface="Calibri"/>
              </a:rPr>
              <a:t>στο</a:t>
            </a:r>
            <a:r>
              <a:rPr sz="850" spc="5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δίκτυο.</a:t>
            </a: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850" b="1" spc="65" dirty="0">
                <a:latin typeface="Calibri"/>
                <a:cs typeface="Calibri"/>
              </a:rPr>
              <a:t>κατά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του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διακομιστή/Εξυπηρετητή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με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IP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που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τελειώνει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σε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40" dirty="0">
                <a:latin typeface="Calibri"/>
                <a:cs typeface="Calibri"/>
              </a:rPr>
              <a:t>109.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67672" y="1802765"/>
            <a:ext cx="4489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5" dirty="0">
                <a:solidFill>
                  <a:srgbClr val="CF2D1C"/>
                </a:solidFill>
                <a:latin typeface="Calibri"/>
                <a:cs typeface="Calibri"/>
              </a:rPr>
              <a:t>Arp</a:t>
            </a:r>
            <a:r>
              <a:rPr sz="1100" b="1" spc="-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-a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04330" y="1842134"/>
            <a:ext cx="13868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Netdiscover</a:t>
            </a:r>
            <a:r>
              <a:rPr sz="1100" b="1" spc="-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(εύρεση)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44640" y="4448492"/>
            <a:ext cx="2623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εργαλείο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ανιχνεύει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CF2D1C"/>
                </a:solidFill>
                <a:latin typeface="Calibri"/>
                <a:cs typeface="Calibri"/>
              </a:rPr>
              <a:t>ARP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spoofing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27072" y="5039677"/>
            <a:ext cx="11112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Διαχειριστής</a:t>
            </a:r>
            <a:r>
              <a:rPr sz="1100" b="1" spc="-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25" dirty="0">
                <a:solidFill>
                  <a:srgbClr val="CF2D1C"/>
                </a:solidFill>
                <a:latin typeface="Calibri"/>
                <a:cs typeface="Calibri"/>
              </a:rPr>
              <a:t>Kali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8542" y="5852795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23862" y="2140902"/>
            <a:ext cx="5719445" cy="4030345"/>
            <a:chOff x="423862" y="2140902"/>
            <a:chExt cx="5719445" cy="403034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" y="2140902"/>
              <a:ext cx="5685790" cy="40300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7060" y="2291079"/>
              <a:ext cx="5199380" cy="35433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38150" y="2726689"/>
              <a:ext cx="4587240" cy="980440"/>
            </a:xfrm>
            <a:custGeom>
              <a:avLst/>
              <a:gdLst/>
              <a:ahLst/>
              <a:cxnLst/>
              <a:rect l="l" t="t" r="r" b="b"/>
              <a:pathLst>
                <a:path w="4587240" h="980439">
                  <a:moveTo>
                    <a:pt x="0" y="980440"/>
                  </a:moveTo>
                  <a:lnTo>
                    <a:pt x="4587240" y="980440"/>
                  </a:lnTo>
                  <a:lnTo>
                    <a:pt x="4587240" y="0"/>
                  </a:lnTo>
                  <a:lnTo>
                    <a:pt x="0" y="0"/>
                  </a:lnTo>
                  <a:lnTo>
                    <a:pt x="0" y="98044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52512" y="4462462"/>
            <a:ext cx="39890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Οι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συσκευές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CF2D1C"/>
                </a:solidFill>
                <a:latin typeface="Calibri"/>
                <a:cs typeface="Calibri"/>
              </a:rPr>
              <a:t>IPS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CF2D1C"/>
                </a:solidFill>
                <a:latin typeface="Calibri"/>
                <a:cs typeface="Calibri"/>
              </a:rPr>
              <a:t>(Intrusion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Prevention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System</a:t>
            </a:r>
            <a:r>
              <a:rPr sz="1100" b="1" spc="4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50" dirty="0">
                <a:solidFill>
                  <a:srgbClr val="CF2D1C"/>
                </a:solidFill>
                <a:latin typeface="Calibri"/>
                <a:cs typeface="Calibri"/>
              </a:rPr>
              <a:t>-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Σύστημα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72882" y="4739322"/>
            <a:ext cx="31496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πρόληψης</a:t>
            </a:r>
            <a:r>
              <a:rPr sz="11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εισβολών)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που</a:t>
            </a: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CF2D1C"/>
                </a:solidFill>
                <a:latin typeface="Calibri"/>
                <a:cs typeface="Calibri"/>
              </a:rPr>
              <a:t>τελειώνουν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CF2D1C"/>
                </a:solidFill>
                <a:latin typeface="Calibri"/>
                <a:cs typeface="Calibri"/>
              </a:rPr>
              <a:t>σε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CF2D1C"/>
                </a:solidFill>
                <a:latin typeface="Calibri"/>
                <a:cs typeface="Calibri"/>
              </a:rPr>
              <a:t>1</a:t>
            </a:r>
            <a:r>
              <a:rPr sz="11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CF2D1C"/>
                </a:solidFill>
                <a:latin typeface="Calibri"/>
                <a:cs typeface="Calibri"/>
              </a:rPr>
              <a:t>και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91472" y="6011227"/>
            <a:ext cx="7016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solidFill>
                  <a:srgbClr val="CF2D1C"/>
                </a:solidFill>
                <a:latin typeface="Calibri"/>
                <a:cs typeface="Calibri"/>
              </a:rPr>
              <a:t>Εξυπηρετη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2540" y="0"/>
            <a:ext cx="5839460" cy="6858000"/>
            <a:chOff x="6352540" y="0"/>
            <a:chExt cx="583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7660" y="2113279"/>
              <a:ext cx="5514340" cy="44361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73240" y="2308860"/>
              <a:ext cx="5003800" cy="38582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829550" y="2569210"/>
              <a:ext cx="1638300" cy="436880"/>
            </a:xfrm>
            <a:custGeom>
              <a:avLst/>
              <a:gdLst/>
              <a:ahLst/>
              <a:cxnLst/>
              <a:rect l="l" t="t" r="r" b="b"/>
              <a:pathLst>
                <a:path w="1638300" h="436880">
                  <a:moveTo>
                    <a:pt x="0" y="436879"/>
                  </a:moveTo>
                  <a:lnTo>
                    <a:pt x="1638300" y="436879"/>
                  </a:lnTo>
                  <a:lnTo>
                    <a:pt x="1638300" y="0"/>
                  </a:lnTo>
                  <a:lnTo>
                    <a:pt x="0" y="0"/>
                  </a:lnTo>
                  <a:lnTo>
                    <a:pt x="0" y="43687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90550" y="1176654"/>
            <a:ext cx="699706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Ανίχνευση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ύποπτων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δραστηριοτήτων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στο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δίκτυο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τη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χρήση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2B2D2F"/>
                </a:solidFill>
                <a:latin typeface="Calibri"/>
                <a:cs typeface="Calibri"/>
              </a:rPr>
              <a:t>του </a:t>
            </a:r>
            <a:r>
              <a:rPr sz="1100" b="1" spc="-15" dirty="0">
                <a:solidFill>
                  <a:srgbClr val="2B2D2F"/>
                </a:solidFill>
                <a:latin typeface="Calibri"/>
                <a:cs typeface="Calibri"/>
              </a:rPr>
              <a:t>Wireshark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9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Εκτελέστε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το</a:t>
            </a:r>
            <a:r>
              <a:rPr sz="1100" b="1" spc="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Wireshark</a:t>
            </a:r>
            <a:r>
              <a:rPr sz="1100" b="1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και</a:t>
            </a:r>
            <a:r>
              <a:rPr sz="1100" spc="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αφήστε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εργαλείο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να</a:t>
            </a:r>
            <a:r>
              <a:rPr sz="1100" spc="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ανιχνεύσει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πακέτα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δεδομένων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αιτήματος</a:t>
            </a:r>
            <a:r>
              <a:rPr sz="1100" b="1" spc="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ARP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μέσω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του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2B2D2F"/>
                </a:solidFill>
                <a:latin typeface="Calibri"/>
                <a:cs typeface="Calibri"/>
              </a:rPr>
              <a:t>δικτύου.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67302" y="2255202"/>
            <a:ext cx="104521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80" dirty="0">
                <a:solidFill>
                  <a:srgbClr val="CF2D1C"/>
                </a:solidFill>
                <a:latin typeface="Calibri"/>
                <a:cs typeface="Calibri"/>
              </a:rPr>
              <a:t>Πρέπει</a:t>
            </a:r>
            <a:r>
              <a:rPr sz="85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85" dirty="0">
                <a:solidFill>
                  <a:srgbClr val="CF2D1C"/>
                </a:solidFill>
                <a:latin typeface="Calibri"/>
                <a:cs typeface="Calibri"/>
              </a:rPr>
              <a:t>να</a:t>
            </a:r>
            <a:r>
              <a:rPr sz="85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επιλεγεί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7215" y="2859404"/>
            <a:ext cx="5906135" cy="111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Εκτελέστε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το</a:t>
            </a:r>
            <a:r>
              <a:rPr sz="1100" b="1" spc="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Wireshark</a:t>
            </a:r>
            <a:r>
              <a:rPr sz="1100" b="1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και</a:t>
            </a:r>
            <a:r>
              <a:rPr sz="1100" spc="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αφήστε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εργαλείο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να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ανιχνεύσει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πακέτα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δεδομένων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αιτήματος</a:t>
            </a:r>
            <a:r>
              <a:rPr sz="1100" b="1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ARP </a:t>
            </a:r>
            <a:r>
              <a:rPr sz="1100" spc="-229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μέσω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του δικτύου.</a:t>
            </a:r>
            <a:endParaRPr sz="11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1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Για να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το κάνετε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αυτό, κάντε τα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εξής:</a:t>
            </a:r>
            <a:endParaRPr sz="1100" dirty="0">
              <a:latin typeface="Calibri"/>
              <a:cs typeface="Calibri"/>
            </a:endParaRPr>
          </a:p>
          <a:p>
            <a:pPr marL="756285" lvl="1" indent="-287655">
              <a:lnSpc>
                <a:spcPts val="1315"/>
              </a:lnSpc>
              <a:spcBef>
                <a:spcPts val="73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lang="el-GR" sz="1100" dirty="0">
                <a:solidFill>
                  <a:srgbClr val="2B2D2F"/>
                </a:solidFill>
                <a:latin typeface="Noto Sans Symbols2"/>
                <a:cs typeface="Noto Sans Symbols2"/>
              </a:rPr>
              <a:t></a:t>
            </a:r>
            <a:r>
              <a:rPr lang="el-GR" sz="1100" spc="-5" dirty="0">
                <a:solidFill>
                  <a:srgbClr val="2B2D2F"/>
                </a:solidFill>
                <a:latin typeface="Calibri"/>
                <a:cs typeface="Calibri"/>
              </a:rPr>
              <a:t>Επιλέξτε</a:t>
            </a:r>
            <a:r>
              <a:rPr lang="el-GR"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n-US" sz="1100" b="1" spc="-5" dirty="0">
                <a:solidFill>
                  <a:srgbClr val="2B2D2F"/>
                </a:solidFill>
                <a:latin typeface="Calibri"/>
                <a:cs typeface="Calibri"/>
              </a:rPr>
              <a:t>preferences from Edit, then select Protocols→</a:t>
            </a:r>
          </a:p>
          <a:p>
            <a:pPr marL="756285" lvl="1" indent="-287655">
              <a:lnSpc>
                <a:spcPts val="1315"/>
              </a:lnSpc>
              <a:spcBef>
                <a:spcPts val="73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lang="en-US" sz="1100" b="1" spc="-5" dirty="0">
                <a:solidFill>
                  <a:srgbClr val="2B2D2F"/>
                </a:solidFill>
                <a:latin typeface="Calibri"/>
                <a:cs typeface="Calibri"/>
              </a:rPr>
              <a:t>ARP/RARP</a:t>
            </a:r>
            <a:r>
              <a:rPr lang="el-GR" sz="1100" spc="-5" dirty="0">
                <a:solidFill>
                  <a:srgbClr val="2B2D2F"/>
                </a:solidFill>
                <a:latin typeface="Calibri"/>
                <a:cs typeface="Calibri"/>
              </a:rPr>
              <a:t>Διατηρήστε</a:t>
            </a:r>
            <a:r>
              <a:rPr lang="el-GR"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spc="-5" dirty="0">
                <a:solidFill>
                  <a:srgbClr val="2B2D2F"/>
                </a:solidFill>
                <a:latin typeface="Calibri"/>
                <a:cs typeface="Calibri"/>
              </a:rPr>
              <a:t>επιλεγμένο</a:t>
            </a:r>
            <a:r>
              <a:rPr lang="el-GR"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spc="-5" dirty="0">
                <a:solidFill>
                  <a:srgbClr val="2B2D2F"/>
                </a:solidFill>
                <a:latin typeface="Calibri"/>
                <a:cs typeface="Calibri"/>
              </a:rPr>
              <a:t>το</a:t>
            </a:r>
            <a:r>
              <a:rPr lang="el-GR"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b="1" spc="-5" dirty="0">
                <a:solidFill>
                  <a:srgbClr val="2B2D2F"/>
                </a:solidFill>
                <a:latin typeface="Calibri"/>
                <a:cs typeface="Calibri"/>
              </a:rPr>
              <a:t>"</a:t>
            </a:r>
            <a:r>
              <a:rPr lang="el-GR" sz="1100" b="1" spc="-5" dirty="0" err="1">
                <a:solidFill>
                  <a:srgbClr val="2B2D2F"/>
                </a:solidFill>
                <a:latin typeface="Calibri"/>
                <a:cs typeface="Calibri"/>
              </a:rPr>
              <a:t>Detect</a:t>
            </a:r>
            <a:r>
              <a:rPr lang="el-GR" sz="1100" b="1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b="1" spc="-5" dirty="0" err="1">
                <a:solidFill>
                  <a:srgbClr val="2B2D2F"/>
                </a:solidFill>
                <a:latin typeface="Calibri"/>
                <a:cs typeface="Calibri"/>
              </a:rPr>
              <a:t>request</a:t>
            </a:r>
            <a:r>
              <a:rPr lang="el-GR" sz="1100" b="1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b="1" spc="-5" dirty="0" err="1">
                <a:solidFill>
                  <a:srgbClr val="2B2D2F"/>
                </a:solidFill>
                <a:latin typeface="Calibri"/>
                <a:cs typeface="Calibri"/>
              </a:rPr>
              <a:t>storms</a:t>
            </a:r>
            <a:r>
              <a:rPr lang="el-GR" sz="1100" spc="-5" dirty="0">
                <a:solidFill>
                  <a:srgbClr val="2B2D2F"/>
                </a:solidFill>
                <a:latin typeface="Calibri"/>
                <a:cs typeface="Calibri"/>
              </a:rPr>
              <a:t>".</a:t>
            </a:r>
            <a:r>
              <a:rPr lang="el-GR"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spc="-15" dirty="0">
                <a:solidFill>
                  <a:srgbClr val="2B2D2F"/>
                </a:solidFill>
                <a:latin typeface="Calibri"/>
                <a:cs typeface="Calibri"/>
              </a:rPr>
              <a:t>Στη</a:t>
            </a:r>
            <a:r>
              <a:rPr lang="el-GR" sz="1100" spc="-3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spc="-20" dirty="0">
                <a:solidFill>
                  <a:srgbClr val="2B2D2F"/>
                </a:solidFill>
                <a:latin typeface="Calibri"/>
                <a:cs typeface="Calibri"/>
              </a:rPr>
              <a:t>συνέχεια, </a:t>
            </a:r>
            <a:r>
              <a:rPr lang="el-GR" sz="1100" spc="-23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spc="-5" dirty="0">
                <a:solidFill>
                  <a:srgbClr val="2B2D2F"/>
                </a:solidFill>
                <a:latin typeface="Calibri"/>
                <a:cs typeface="Calibri"/>
              </a:rPr>
              <a:t>πατήστε</a:t>
            </a:r>
            <a:r>
              <a:rPr lang="el-GR" sz="1100" spc="-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lang="el-GR" sz="1100" b="1" spc="-15" dirty="0">
                <a:solidFill>
                  <a:srgbClr val="2B2D2F"/>
                </a:solidFill>
                <a:latin typeface="Calibri"/>
                <a:cs typeface="Calibri"/>
              </a:rPr>
              <a:t>OK</a:t>
            </a:r>
            <a:endParaRPr lang="el-GR"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98542" y="5708015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4</a:t>
            </a: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8794" y="1176654"/>
            <a:ext cx="4972685" cy="740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Ανίχνευση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ύποπτων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δραστηριοτήτων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στο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δίκτυο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χρήση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του</a:t>
            </a:r>
            <a:r>
              <a:rPr sz="1100" spc="-15" dirty="0">
                <a:solidFill>
                  <a:srgbClr val="2B2D2F"/>
                </a:solidFill>
                <a:latin typeface="Calibri"/>
                <a:cs typeface="Calibri"/>
              </a:rPr>
              <a:t> Wireshark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Calibri"/>
              <a:cs typeface="Calibri"/>
            </a:endParaRPr>
          </a:p>
          <a:p>
            <a:pPr marL="396240" indent="-287020">
              <a:lnSpc>
                <a:spcPct val="100000"/>
              </a:lnSpc>
              <a:spcBef>
                <a:spcPts val="5"/>
              </a:spcBef>
              <a:buSzPct val="163636"/>
              <a:buFont typeface="Arial"/>
              <a:buChar char="•"/>
              <a:tabLst>
                <a:tab pos="395605" algn="l"/>
                <a:tab pos="396240" algn="l"/>
              </a:tabLst>
            </a:pPr>
            <a:r>
              <a:rPr sz="1100" spc="70" dirty="0">
                <a:latin typeface="Calibri"/>
                <a:cs typeface="Calibri"/>
              </a:rPr>
              <a:t>Εκτελέστε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εργαλείο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Wireshark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μηχάνημα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διαχείρισης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Kali</a:t>
            </a:r>
            <a:r>
              <a:rPr sz="1100" spc="55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65545" y="3410267"/>
            <a:ext cx="39598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Φιλτραρισμένα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arp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65545" y="3939222"/>
            <a:ext cx="35267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Wireshark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αρχίζει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ανιχνεύει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αιτήσεις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ARP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μέσω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65545" y="4216082"/>
            <a:ext cx="6388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δίκτυο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78842" y="3492500"/>
            <a:ext cx="723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78842" y="4041140"/>
            <a:ext cx="723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09600" y="2283460"/>
            <a:ext cx="5520690" cy="4574540"/>
            <a:chOff x="609600" y="2283460"/>
            <a:chExt cx="5520690" cy="457454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" y="2283460"/>
              <a:ext cx="5520690" cy="45745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179" y="2479040"/>
              <a:ext cx="4942840" cy="4127500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48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3865" y="1122909"/>
            <a:ext cx="7649845" cy="1254189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520"/>
              </a:spcBef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Ανίχνευση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ύποπτων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δραστηριοτήτων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στο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δίκτυο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χρήση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του</a:t>
            </a:r>
            <a:r>
              <a:rPr sz="1100" spc="-15" dirty="0">
                <a:solidFill>
                  <a:srgbClr val="2B2D2F"/>
                </a:solidFill>
                <a:latin typeface="Calibri"/>
                <a:cs typeface="Calibri"/>
              </a:rPr>
              <a:t> Wireshark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Calibri"/>
              <a:cs typeface="Calibri"/>
            </a:endParaRPr>
          </a:p>
          <a:p>
            <a:pPr marL="434975" marR="5080" indent="-287655">
              <a:lnSpc>
                <a:spcPct val="100000"/>
              </a:lnSpc>
              <a:buSzPct val="163636"/>
              <a:buFont typeface="Arial"/>
              <a:buChar char="•"/>
              <a:tabLst>
                <a:tab pos="434340" algn="l"/>
                <a:tab pos="434975" algn="l"/>
              </a:tabLst>
            </a:pPr>
            <a:r>
              <a:rPr sz="1100" spc="95" dirty="0">
                <a:latin typeface="Calibri"/>
                <a:cs typeface="Calibri"/>
              </a:rPr>
              <a:t>Ετελέστε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επίθεση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arb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spoofing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χρησιμοποιώντας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οποιοδήποτε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από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προαναφερθέντα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(</a:t>
            </a:r>
            <a:r>
              <a:rPr sz="1100" b="1" spc="90" dirty="0">
                <a:latin typeface="Calibri"/>
                <a:cs typeface="Calibri"/>
              </a:rPr>
              <a:t>bettercap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ή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arpspoof)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US" sz="1800" b="0" i="0" u="none" strike="noStrike" baseline="0" dirty="0" err="1">
                <a:latin typeface="CenturyGothic"/>
              </a:rPr>
              <a:t>Bettercap</a:t>
            </a:r>
            <a:r>
              <a:rPr lang="en-US" sz="1800" b="0" i="0" u="none" strike="noStrike" baseline="0" dirty="0">
                <a:latin typeface="CenturyGothic"/>
              </a:rPr>
              <a:t> –</a:t>
            </a:r>
            <a:r>
              <a:rPr lang="en-US" sz="1800" b="0" i="0" u="none" strike="noStrike" baseline="0" dirty="0" err="1">
                <a:latin typeface="CenturyGothic"/>
              </a:rPr>
              <a:t>iface</a:t>
            </a:r>
            <a:r>
              <a:rPr lang="en-US" sz="1800" b="0" i="0" u="none" strike="noStrike" baseline="0" dirty="0">
                <a:latin typeface="CenturyGothic"/>
              </a:rPr>
              <a:t> eth0 –caplet </a:t>
            </a:r>
            <a:r>
              <a:rPr lang="en-US" sz="1800" b="0" i="0" u="none" strike="noStrike" baseline="0" dirty="0" err="1">
                <a:latin typeface="CenturyGothic"/>
              </a:rPr>
              <a:t>spoof.cap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06415" y="5233352"/>
            <a:ext cx="567245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50" spc="65" dirty="0">
                <a:latin typeface="Calibri"/>
                <a:cs typeface="Calibri"/>
              </a:rPr>
              <a:t>Το </a:t>
            </a:r>
            <a:r>
              <a:rPr sz="850" spc="55" dirty="0">
                <a:latin typeface="Calibri"/>
                <a:cs typeface="Calibri"/>
              </a:rPr>
              <a:t>Wireshark </a:t>
            </a:r>
            <a:r>
              <a:rPr sz="850" spc="45" dirty="0">
                <a:latin typeface="Calibri"/>
                <a:cs typeface="Calibri"/>
              </a:rPr>
              <a:t>αρχίζει </a:t>
            </a:r>
            <a:r>
              <a:rPr sz="850" b="1" spc="65" dirty="0">
                <a:latin typeface="Calibri"/>
                <a:cs typeface="Calibri"/>
              </a:rPr>
              <a:t>να </a:t>
            </a:r>
            <a:r>
              <a:rPr sz="850" b="1" spc="50" dirty="0">
                <a:latin typeface="Calibri"/>
                <a:cs typeface="Calibri"/>
              </a:rPr>
              <a:t>ανιχνεύει </a:t>
            </a:r>
            <a:r>
              <a:rPr sz="850" spc="50" dirty="0">
                <a:latin typeface="Calibri"/>
                <a:cs typeface="Calibri"/>
              </a:rPr>
              <a:t>αιτήσεις </a:t>
            </a:r>
            <a:r>
              <a:rPr sz="850" b="1" spc="65" dirty="0">
                <a:latin typeface="Calibri"/>
                <a:cs typeface="Calibri"/>
              </a:rPr>
              <a:t>ARP </a:t>
            </a:r>
            <a:r>
              <a:rPr sz="850" b="1" spc="50" dirty="0">
                <a:latin typeface="Calibri"/>
                <a:cs typeface="Calibri"/>
              </a:rPr>
              <a:t>poising </a:t>
            </a:r>
            <a:r>
              <a:rPr sz="850" spc="55" dirty="0">
                <a:latin typeface="Calibri"/>
                <a:cs typeface="Calibri"/>
              </a:rPr>
              <a:t>στο </a:t>
            </a:r>
            <a:r>
              <a:rPr sz="850" spc="50" dirty="0">
                <a:latin typeface="Calibri"/>
                <a:cs typeface="Calibri"/>
              </a:rPr>
              <a:t>δίκτυο. Για </a:t>
            </a:r>
            <a:r>
              <a:rPr sz="850" spc="55" dirty="0">
                <a:latin typeface="Calibri"/>
                <a:cs typeface="Calibri"/>
              </a:rPr>
              <a:t>περισσότερη </a:t>
            </a:r>
            <a:r>
              <a:rPr sz="850" b="1" spc="60" dirty="0">
                <a:latin typeface="Calibri"/>
                <a:cs typeface="Calibri"/>
              </a:rPr>
              <a:t>ανάλυση, </a:t>
            </a:r>
            <a:r>
              <a:rPr sz="850" spc="50" dirty="0">
                <a:latin typeface="Calibri"/>
                <a:cs typeface="Calibri"/>
              </a:rPr>
              <a:t>επιλέξτε </a:t>
            </a:r>
            <a:r>
              <a:rPr sz="850" b="1" spc="55" dirty="0">
                <a:latin typeface="Calibri"/>
                <a:cs typeface="Calibri"/>
              </a:rPr>
              <a:t>Expert </a:t>
            </a:r>
            <a:r>
              <a:rPr sz="850" b="1" spc="-18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Infromation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από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το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μενού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Analyze</a:t>
            </a:r>
            <a:endParaRPr sz="85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9422" y="2908300"/>
            <a:ext cx="4987925" cy="3949700"/>
            <a:chOff x="459422" y="2908300"/>
            <a:chExt cx="4987925" cy="39497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9422" y="2908300"/>
              <a:ext cx="4987607" cy="3949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599" y="3058160"/>
              <a:ext cx="4500880" cy="34798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269865" y="5262562"/>
            <a:ext cx="61594" cy="32512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50" dirty="0"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850" dirty="0"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37200" y="1319530"/>
            <a:ext cx="6654800" cy="3864610"/>
            <a:chOff x="5537200" y="1319530"/>
            <a:chExt cx="6654800" cy="386461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7200" y="1878330"/>
              <a:ext cx="3496309" cy="33058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32779" y="2073910"/>
              <a:ext cx="2918460" cy="27279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38259" y="1319530"/>
              <a:ext cx="3253740" cy="33159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33840" y="1515110"/>
              <a:ext cx="2913379" cy="2738120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49</a:t>
            </a: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3865" y="1122909"/>
            <a:ext cx="7649845" cy="1254189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520"/>
              </a:spcBef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Ανίχνευση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ύποπτων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δραστηριοτήτων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στο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δίκτυο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χρήση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του</a:t>
            </a:r>
            <a:r>
              <a:rPr sz="1100" spc="-15" dirty="0">
                <a:solidFill>
                  <a:srgbClr val="2B2D2F"/>
                </a:solidFill>
                <a:latin typeface="Calibri"/>
                <a:cs typeface="Calibri"/>
              </a:rPr>
              <a:t> Wireshark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Calibri"/>
              <a:cs typeface="Calibri"/>
            </a:endParaRPr>
          </a:p>
          <a:p>
            <a:pPr marL="434975" marR="5080" indent="-287655">
              <a:lnSpc>
                <a:spcPct val="100000"/>
              </a:lnSpc>
              <a:buSzPct val="163636"/>
              <a:buFont typeface="Arial"/>
              <a:buChar char="•"/>
              <a:tabLst>
                <a:tab pos="434340" algn="l"/>
                <a:tab pos="434975" algn="l"/>
              </a:tabLst>
            </a:pPr>
            <a:r>
              <a:rPr sz="1100" spc="95" dirty="0">
                <a:latin typeface="Calibri"/>
                <a:cs typeface="Calibri"/>
              </a:rPr>
              <a:t>Ετελέστε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επίθεση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arb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spoofing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χρησιμοποιώντας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οποιοδήποτε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από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προαναφερθέντα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(</a:t>
            </a:r>
            <a:r>
              <a:rPr sz="1100" b="1" spc="90" dirty="0">
                <a:latin typeface="Calibri"/>
                <a:cs typeface="Calibri"/>
              </a:rPr>
              <a:t>bettercap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ή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arpspoof)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US" sz="1800" b="0" i="0" u="none" strike="noStrike" baseline="0" dirty="0" err="1">
                <a:latin typeface="CenturyGothic"/>
              </a:rPr>
              <a:t>Bettercap</a:t>
            </a:r>
            <a:r>
              <a:rPr lang="en-US" sz="1800" b="0" i="0" u="none" strike="noStrike" baseline="0" dirty="0">
                <a:latin typeface="CenturyGothic"/>
              </a:rPr>
              <a:t> –</a:t>
            </a:r>
            <a:r>
              <a:rPr lang="en-US" sz="1800" b="0" i="0" u="none" strike="noStrike" baseline="0" dirty="0" err="1">
                <a:latin typeface="CenturyGothic"/>
              </a:rPr>
              <a:t>iface</a:t>
            </a:r>
            <a:r>
              <a:rPr lang="en-US" sz="1800" b="0" i="0" u="none" strike="noStrike" baseline="0" dirty="0">
                <a:latin typeface="CenturyGothic"/>
              </a:rPr>
              <a:t> eth0 –caplet </a:t>
            </a:r>
            <a:r>
              <a:rPr lang="en-US" sz="1800" b="0" i="0" u="none" strike="noStrike" baseline="0" dirty="0" err="1">
                <a:latin typeface="CenturyGothic"/>
              </a:rPr>
              <a:t>spoof.cap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96687" y="5091429"/>
            <a:ext cx="567245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50" spc="65" dirty="0">
                <a:latin typeface="Calibri"/>
                <a:cs typeface="Calibri"/>
              </a:rPr>
              <a:t>Το </a:t>
            </a:r>
            <a:r>
              <a:rPr sz="850" spc="55" dirty="0">
                <a:latin typeface="Calibri"/>
                <a:cs typeface="Calibri"/>
              </a:rPr>
              <a:t>Wireshark </a:t>
            </a:r>
            <a:r>
              <a:rPr sz="850" spc="45" dirty="0">
                <a:latin typeface="Calibri"/>
                <a:cs typeface="Calibri"/>
              </a:rPr>
              <a:t>αρχίζει </a:t>
            </a:r>
            <a:r>
              <a:rPr sz="850" b="1" spc="65" dirty="0">
                <a:latin typeface="Calibri"/>
                <a:cs typeface="Calibri"/>
              </a:rPr>
              <a:t>να </a:t>
            </a:r>
            <a:r>
              <a:rPr sz="850" b="1" spc="50" dirty="0">
                <a:latin typeface="Calibri"/>
                <a:cs typeface="Calibri"/>
              </a:rPr>
              <a:t>ανιχνεύει </a:t>
            </a:r>
            <a:r>
              <a:rPr sz="850" spc="50" dirty="0">
                <a:latin typeface="Calibri"/>
                <a:cs typeface="Calibri"/>
              </a:rPr>
              <a:t>αιτήσεις </a:t>
            </a:r>
            <a:r>
              <a:rPr sz="850" b="1" spc="65" dirty="0">
                <a:latin typeface="Calibri"/>
                <a:cs typeface="Calibri"/>
              </a:rPr>
              <a:t>ARP </a:t>
            </a:r>
            <a:r>
              <a:rPr sz="850" b="1" spc="50" dirty="0">
                <a:latin typeface="Calibri"/>
                <a:cs typeface="Calibri"/>
              </a:rPr>
              <a:t>poising </a:t>
            </a:r>
            <a:r>
              <a:rPr sz="850" spc="55" dirty="0">
                <a:latin typeface="Calibri"/>
                <a:cs typeface="Calibri"/>
              </a:rPr>
              <a:t>στο </a:t>
            </a:r>
            <a:r>
              <a:rPr sz="850" spc="50" dirty="0">
                <a:latin typeface="Calibri"/>
                <a:cs typeface="Calibri"/>
              </a:rPr>
              <a:t>δίκτυο. Για </a:t>
            </a:r>
            <a:r>
              <a:rPr sz="850" spc="55" dirty="0">
                <a:latin typeface="Calibri"/>
                <a:cs typeface="Calibri"/>
              </a:rPr>
              <a:t>περισσότερη </a:t>
            </a:r>
            <a:r>
              <a:rPr sz="850" b="1" spc="60" dirty="0">
                <a:latin typeface="Calibri"/>
                <a:cs typeface="Calibri"/>
              </a:rPr>
              <a:t>ανάλυση, </a:t>
            </a:r>
            <a:r>
              <a:rPr sz="850" spc="50" dirty="0">
                <a:latin typeface="Calibri"/>
                <a:cs typeface="Calibri"/>
              </a:rPr>
              <a:t>επιλέξτε </a:t>
            </a:r>
            <a:r>
              <a:rPr sz="850" b="1" spc="55" dirty="0">
                <a:latin typeface="Calibri"/>
                <a:cs typeface="Calibri"/>
              </a:rPr>
              <a:t>Expert </a:t>
            </a:r>
            <a:r>
              <a:rPr sz="850" b="1" spc="-18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Infromation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από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το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μενού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Analyze</a:t>
            </a:r>
            <a:endParaRPr sz="85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9422" y="2908300"/>
            <a:ext cx="4987925" cy="3949700"/>
            <a:chOff x="459422" y="2908300"/>
            <a:chExt cx="4987925" cy="39497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9422" y="2908300"/>
              <a:ext cx="4987607" cy="3949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599" y="3058160"/>
              <a:ext cx="4500880" cy="34798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269865" y="5262562"/>
            <a:ext cx="61594" cy="32512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50" dirty="0"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850" dirty="0"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37200" y="1319530"/>
            <a:ext cx="6654800" cy="3864610"/>
            <a:chOff x="5537200" y="1319530"/>
            <a:chExt cx="6654800" cy="386461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7200" y="1878330"/>
              <a:ext cx="3496309" cy="33058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32779" y="2073910"/>
              <a:ext cx="2918460" cy="27279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38259" y="1319530"/>
              <a:ext cx="3253740" cy="33159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33840" y="1515110"/>
              <a:ext cx="2913379" cy="2738120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50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34414" y="121127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9422" y="663247"/>
            <a:ext cx="2674946" cy="2208297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520"/>
              </a:spcBef>
            </a:pP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Ανίχνευση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ύποπτων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δραστηριοτήτων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στο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δίκτυο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με</a:t>
            </a:r>
            <a:r>
              <a:rPr sz="1100" spc="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τη</a:t>
            </a:r>
            <a:r>
              <a:rPr sz="110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B2D2F"/>
                </a:solidFill>
                <a:latin typeface="Calibri"/>
                <a:cs typeface="Calibri"/>
              </a:rPr>
              <a:t>χρήση</a:t>
            </a:r>
            <a:r>
              <a:rPr sz="1100" spc="1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B2D2F"/>
                </a:solidFill>
                <a:latin typeface="Calibri"/>
                <a:cs typeface="Calibri"/>
              </a:rPr>
              <a:t>του</a:t>
            </a:r>
            <a:r>
              <a:rPr sz="1100" spc="-15" dirty="0">
                <a:solidFill>
                  <a:srgbClr val="2B2D2F"/>
                </a:solidFill>
                <a:latin typeface="Calibri"/>
                <a:cs typeface="Calibri"/>
              </a:rPr>
              <a:t> Wireshark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Calibri"/>
              <a:cs typeface="Calibri"/>
            </a:endParaRPr>
          </a:p>
          <a:p>
            <a:pPr marL="434975" marR="5080" indent="-287655">
              <a:lnSpc>
                <a:spcPct val="100000"/>
              </a:lnSpc>
              <a:buSzPct val="163636"/>
              <a:buFont typeface="Arial"/>
              <a:buChar char="•"/>
              <a:tabLst>
                <a:tab pos="434340" algn="l"/>
                <a:tab pos="434975" algn="l"/>
              </a:tabLst>
            </a:pPr>
            <a:r>
              <a:rPr sz="1100" spc="95" dirty="0">
                <a:latin typeface="Calibri"/>
                <a:cs typeface="Calibri"/>
              </a:rPr>
              <a:t>Ετελέστε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επίθεση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arb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spoofing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χρησιμοποιώντας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οποιοδήποτε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από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προαναφερθέντα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(</a:t>
            </a:r>
            <a:r>
              <a:rPr sz="1100" b="1" spc="90" dirty="0">
                <a:latin typeface="Calibri"/>
                <a:cs typeface="Calibri"/>
              </a:rPr>
              <a:t>bettercap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ή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arpspoof)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US" sz="1800" b="0" i="0" u="none" strike="noStrike" baseline="0" dirty="0" err="1">
                <a:latin typeface="CenturyGothic"/>
              </a:rPr>
              <a:t>Bettercap</a:t>
            </a:r>
            <a:r>
              <a:rPr lang="en-US" sz="1800" b="0" i="0" u="none" strike="noStrike" baseline="0" dirty="0">
                <a:latin typeface="CenturyGothic"/>
              </a:rPr>
              <a:t> –</a:t>
            </a:r>
            <a:r>
              <a:rPr lang="en-US" sz="1800" b="0" i="0" u="none" strike="noStrike" baseline="0" dirty="0" err="1">
                <a:latin typeface="CenturyGothic"/>
              </a:rPr>
              <a:t>iface</a:t>
            </a:r>
            <a:r>
              <a:rPr lang="en-US" sz="1800" b="0" i="0" u="none" strike="noStrike" baseline="0" dirty="0">
                <a:latin typeface="CenturyGothic"/>
              </a:rPr>
              <a:t> eth0 –caplet </a:t>
            </a:r>
            <a:r>
              <a:rPr lang="en-US" sz="1800" b="0" i="0" u="none" strike="noStrike" baseline="0" dirty="0" err="1">
                <a:latin typeface="CenturyGothic"/>
              </a:rPr>
              <a:t>spoof.cap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56884" y="4625022"/>
            <a:ext cx="567245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50" spc="65" dirty="0">
                <a:latin typeface="Calibri"/>
                <a:cs typeface="Calibri"/>
              </a:rPr>
              <a:t>Το </a:t>
            </a:r>
            <a:r>
              <a:rPr sz="850" spc="55" dirty="0">
                <a:latin typeface="Calibri"/>
                <a:cs typeface="Calibri"/>
              </a:rPr>
              <a:t>Wireshark </a:t>
            </a:r>
            <a:r>
              <a:rPr sz="850" spc="45" dirty="0">
                <a:latin typeface="Calibri"/>
                <a:cs typeface="Calibri"/>
              </a:rPr>
              <a:t>αρχίζει </a:t>
            </a:r>
            <a:r>
              <a:rPr sz="850" b="1" spc="65" dirty="0">
                <a:latin typeface="Calibri"/>
                <a:cs typeface="Calibri"/>
              </a:rPr>
              <a:t>να </a:t>
            </a:r>
            <a:r>
              <a:rPr sz="850" b="1" spc="50" dirty="0">
                <a:latin typeface="Calibri"/>
                <a:cs typeface="Calibri"/>
              </a:rPr>
              <a:t>ανιχνεύει </a:t>
            </a:r>
            <a:r>
              <a:rPr sz="850" spc="50" dirty="0">
                <a:latin typeface="Calibri"/>
                <a:cs typeface="Calibri"/>
              </a:rPr>
              <a:t>αιτήσεις </a:t>
            </a:r>
            <a:r>
              <a:rPr sz="850" b="1" spc="65" dirty="0">
                <a:latin typeface="Calibri"/>
                <a:cs typeface="Calibri"/>
              </a:rPr>
              <a:t>ARP </a:t>
            </a:r>
            <a:r>
              <a:rPr sz="850" b="1" spc="50" dirty="0">
                <a:latin typeface="Calibri"/>
                <a:cs typeface="Calibri"/>
              </a:rPr>
              <a:t>poising </a:t>
            </a:r>
            <a:r>
              <a:rPr sz="850" spc="55" dirty="0">
                <a:latin typeface="Calibri"/>
                <a:cs typeface="Calibri"/>
              </a:rPr>
              <a:t>στο </a:t>
            </a:r>
            <a:r>
              <a:rPr sz="850" spc="50" dirty="0">
                <a:latin typeface="Calibri"/>
                <a:cs typeface="Calibri"/>
              </a:rPr>
              <a:t>δίκτυο. Για </a:t>
            </a:r>
            <a:r>
              <a:rPr sz="850" spc="55" dirty="0">
                <a:latin typeface="Calibri"/>
                <a:cs typeface="Calibri"/>
              </a:rPr>
              <a:t>περισσότερη </a:t>
            </a:r>
            <a:r>
              <a:rPr sz="850" b="1" spc="60" dirty="0">
                <a:latin typeface="Calibri"/>
                <a:cs typeface="Calibri"/>
              </a:rPr>
              <a:t>ανάλυση, </a:t>
            </a:r>
            <a:r>
              <a:rPr sz="850" spc="50" dirty="0">
                <a:latin typeface="Calibri"/>
                <a:cs typeface="Calibri"/>
              </a:rPr>
              <a:t>επιλέξτε </a:t>
            </a:r>
            <a:r>
              <a:rPr sz="850" b="1" spc="55" dirty="0">
                <a:latin typeface="Calibri"/>
                <a:cs typeface="Calibri"/>
              </a:rPr>
              <a:t>Expert </a:t>
            </a:r>
            <a:r>
              <a:rPr sz="850" b="1" spc="-18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Infromation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από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το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μενού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Analyze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9422" y="2908300"/>
            <a:ext cx="4987925" cy="3949700"/>
            <a:chOff x="459422" y="2908300"/>
            <a:chExt cx="4987925" cy="39497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9422" y="2908300"/>
              <a:ext cx="4987607" cy="3949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599" y="3058160"/>
              <a:ext cx="4500880" cy="34798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269865" y="5262562"/>
            <a:ext cx="61594" cy="32512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50" dirty="0"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850" dirty="0"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23231" y="1270318"/>
            <a:ext cx="9319260" cy="5500370"/>
            <a:chOff x="2872739" y="1254760"/>
            <a:chExt cx="9319260" cy="550037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7200" y="2123440"/>
              <a:ext cx="3496309" cy="33058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32779" y="2319020"/>
              <a:ext cx="2918460" cy="27279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38260" y="1564640"/>
              <a:ext cx="3253740" cy="33159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33839" y="1760220"/>
              <a:ext cx="2913379" cy="273811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72739" y="1254760"/>
              <a:ext cx="7303769" cy="5500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68319" y="1450340"/>
              <a:ext cx="6725920" cy="4922520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51</a:t>
            </a: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44250" y="6412229"/>
            <a:ext cx="81280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-30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5275580" cy="6878955"/>
            <a:chOff x="6884987" y="0"/>
            <a:chExt cx="527558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4419" y="2222499"/>
              <a:ext cx="4735830" cy="46354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0000" y="2418080"/>
              <a:ext cx="4157979" cy="41148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525269" y="762634"/>
            <a:ext cx="3651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κυβερνοεπιθέσεων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43865" y="1158875"/>
            <a:ext cx="17119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5" dirty="0">
                <a:solidFill>
                  <a:srgbClr val="2B2D2F"/>
                </a:solidFill>
                <a:latin typeface="Calibri"/>
                <a:cs typeface="Calibri"/>
              </a:rPr>
              <a:t>Επιθέσεις</a:t>
            </a:r>
            <a:r>
              <a:rPr sz="1100" b="1" spc="-20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δηλητηρίασης</a:t>
            </a:r>
            <a:r>
              <a:rPr sz="1100" b="1" spc="-15" dirty="0">
                <a:solidFill>
                  <a:srgbClr val="2B2D2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B2D2F"/>
                </a:solidFill>
                <a:latin typeface="Calibri"/>
                <a:cs typeface="Calibri"/>
              </a:rPr>
              <a:t>ARP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47442" y="778192"/>
            <a:ext cx="3093085" cy="104965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578485" marR="100330" indent="-566420">
              <a:lnSpc>
                <a:spcPts val="2590"/>
              </a:lnSpc>
              <a:spcBef>
                <a:spcPts val="275"/>
              </a:spcBef>
            </a:pPr>
            <a:r>
              <a:rPr sz="2250" b="1" spc="120" dirty="0">
                <a:latin typeface="Times New Roman"/>
                <a:cs typeface="Times New Roman"/>
              </a:rPr>
              <a:t>Λειτουργικό </a:t>
            </a:r>
            <a:r>
              <a:rPr sz="2250" b="1" spc="130" dirty="0">
                <a:latin typeface="Times New Roman"/>
                <a:cs typeface="Times New Roman"/>
              </a:rPr>
              <a:t>σύστημα </a:t>
            </a:r>
            <a:r>
              <a:rPr sz="2250" b="1" spc="-550" dirty="0">
                <a:latin typeface="Times New Roman"/>
                <a:cs typeface="Times New Roman"/>
              </a:rPr>
              <a:t> </a:t>
            </a:r>
            <a:r>
              <a:rPr sz="2250" b="1" spc="195" dirty="0">
                <a:latin typeface="Times New Roman"/>
                <a:cs typeface="Times New Roman"/>
              </a:rPr>
              <a:t>Windows </a:t>
            </a:r>
            <a:r>
              <a:rPr sz="2250" b="1" spc="160" dirty="0">
                <a:latin typeface="Times New Roman"/>
                <a:cs typeface="Times New Roman"/>
              </a:rPr>
              <a:t>OS</a:t>
            </a:r>
            <a:endParaRPr sz="2250" dirty="0">
              <a:latin typeface="Times New Roman"/>
              <a:cs typeface="Times New Roman"/>
            </a:endParaRPr>
          </a:p>
          <a:p>
            <a:pPr marL="52705">
              <a:lnSpc>
                <a:spcPct val="100000"/>
              </a:lnSpc>
              <a:spcBef>
                <a:spcPts val="1385"/>
              </a:spcBef>
              <a:tabLst>
                <a:tab pos="1922780" algn="l"/>
              </a:tabLst>
            </a:pPr>
            <a:r>
              <a:rPr sz="1100" spc="100" dirty="0">
                <a:latin typeface="Calibri"/>
                <a:cs typeface="Calibri"/>
              </a:rPr>
              <a:t>	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2615" y="2459672"/>
            <a:ext cx="6484620" cy="55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Το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εργαλείο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xarp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ανιχνεύσει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αυτόματα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οποιεσδήποτε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τέτοιες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δραστηριότητες.</a:t>
            </a:r>
            <a:endParaRPr sz="1100" dirty="0">
              <a:latin typeface="Calibri"/>
              <a:cs typeface="Calibri"/>
            </a:endParaRPr>
          </a:p>
          <a:p>
            <a:pPr marL="100965" algn="ctr">
              <a:lnSpc>
                <a:spcPct val="100000"/>
              </a:lnSpc>
              <a:spcBef>
                <a:spcPts val="1515"/>
              </a:spcBef>
            </a:pPr>
            <a:r>
              <a:rPr sz="1100" b="1" spc="40" dirty="0">
                <a:latin typeface="Calibri"/>
                <a:cs typeface="Calibri"/>
              </a:rPr>
              <a:t>Πριν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από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το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81769" y="2117725"/>
            <a:ext cx="5276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30" dirty="0">
                <a:latin typeface="Calibri"/>
                <a:cs typeface="Calibri"/>
              </a:rPr>
              <a:t>Μ</a:t>
            </a:r>
            <a:r>
              <a:rPr sz="1100" b="1" spc="10" dirty="0">
                <a:latin typeface="Calibri"/>
                <a:cs typeface="Calibri"/>
              </a:rPr>
              <a:t>ε</a:t>
            </a:r>
            <a:r>
              <a:rPr sz="1100" b="1" spc="5" dirty="0">
                <a:latin typeface="Calibri"/>
                <a:cs typeface="Calibri"/>
              </a:rPr>
              <a:t>τ</a:t>
            </a:r>
            <a:r>
              <a:rPr sz="1100" b="1" spc="30" dirty="0">
                <a:latin typeface="Calibri"/>
                <a:cs typeface="Calibri"/>
              </a:rPr>
              <a:t>ά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τ</a:t>
            </a:r>
            <a:r>
              <a:rPr sz="1100" b="1" spc="30" dirty="0">
                <a:latin typeface="Calibri"/>
                <a:cs typeface="Calibri"/>
              </a:rPr>
              <a:t>ο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658465" y="3141229"/>
            <a:ext cx="4761865" cy="3694429"/>
            <a:chOff x="1658465" y="3141229"/>
            <a:chExt cx="4761865" cy="3694429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8465" y="3141229"/>
              <a:ext cx="4761540" cy="36939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8480" y="3291205"/>
              <a:ext cx="4274820" cy="3210560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CA7E28F-D980-9009-96C3-87CDBF1E6955}"/>
              </a:ext>
            </a:extLst>
          </p:cNvPr>
          <p:cNvSpPr txBox="1"/>
          <p:nvPr/>
        </p:nvSpPr>
        <p:spPr>
          <a:xfrm>
            <a:off x="590549" y="1582628"/>
            <a:ext cx="6650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εντολή </a:t>
            </a:r>
            <a:r>
              <a:rPr lang="el-GR" b="1" dirty="0"/>
              <a:t>"</a:t>
            </a:r>
            <a:r>
              <a:rPr lang="el-GR" b="1" dirty="0" err="1"/>
              <a:t>arp</a:t>
            </a:r>
            <a:r>
              <a:rPr lang="el-GR" b="1" dirty="0"/>
              <a:t> -a"</a:t>
            </a:r>
            <a:r>
              <a:rPr lang="el-GR" dirty="0"/>
              <a:t> πρέπει να εκτελείται </a:t>
            </a:r>
            <a:r>
              <a:rPr lang="el-GR" b="1" dirty="0"/>
              <a:t>χειροκίνητα κάθε φορά</a:t>
            </a:r>
            <a:r>
              <a:rPr lang="el-GR" dirty="0"/>
              <a:t> για να εντοπίζονται </a:t>
            </a:r>
            <a:r>
              <a:rPr lang="el-GR" b="1" dirty="0"/>
              <a:t>ύποπτες δραστηριότητες</a:t>
            </a:r>
            <a:r>
              <a:rPr lang="el-GR" dirty="0"/>
              <a:t> στο δίκτυο.</a:t>
            </a: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180079" y="0"/>
            <a:ext cx="7663180" cy="6878955"/>
            <a:chOff x="3180079" y="0"/>
            <a:chExt cx="766318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80079" y="1148080"/>
              <a:ext cx="6018530" cy="46367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75659" y="1343659"/>
              <a:ext cx="5440680" cy="40589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17232"/>
            <a:ext cx="51955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0" dirty="0">
                <a:solidFill>
                  <a:srgbClr val="000000"/>
                </a:solidFill>
              </a:rPr>
              <a:t>Πρόληψη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85" dirty="0">
                <a:solidFill>
                  <a:srgbClr val="000000"/>
                </a:solidFill>
              </a:rPr>
              <a:t>της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επίθεσης</a:t>
            </a:r>
            <a:r>
              <a:rPr spc="185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δηλητηρίασης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ARP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46490" y="777875"/>
            <a:ext cx="2997835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578485" marR="5080" indent="-566420">
              <a:lnSpc>
                <a:spcPts val="2590"/>
              </a:lnSpc>
              <a:spcBef>
                <a:spcPts val="275"/>
              </a:spcBef>
            </a:pPr>
            <a:r>
              <a:rPr sz="2250" b="1" spc="120" dirty="0">
                <a:latin typeface="Times New Roman"/>
                <a:cs typeface="Times New Roman"/>
              </a:rPr>
              <a:t>Λειτουργικό </a:t>
            </a:r>
            <a:r>
              <a:rPr sz="2250" b="1" spc="130" dirty="0">
                <a:latin typeface="Times New Roman"/>
                <a:cs typeface="Times New Roman"/>
              </a:rPr>
              <a:t>σύστημα </a:t>
            </a:r>
            <a:r>
              <a:rPr sz="2250" b="1" spc="-550" dirty="0">
                <a:latin typeface="Times New Roman"/>
                <a:cs typeface="Times New Roman"/>
              </a:rPr>
              <a:t> </a:t>
            </a:r>
            <a:r>
              <a:rPr sz="2250" b="1" spc="195" dirty="0">
                <a:latin typeface="Times New Roman"/>
                <a:cs typeface="Times New Roman"/>
              </a:rPr>
              <a:t>Windows </a:t>
            </a:r>
            <a:r>
              <a:rPr sz="2250" b="1" spc="160" dirty="0">
                <a:latin typeface="Times New Roman"/>
                <a:cs typeface="Times New Roman"/>
              </a:rPr>
              <a:t>OS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5815" y="5535929"/>
            <a:ext cx="598868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45" dirty="0">
                <a:latin typeface="Calibri"/>
                <a:cs typeface="Calibri"/>
              </a:rPr>
              <a:t>"</a:t>
            </a:r>
            <a:r>
              <a:rPr sz="1100" b="1" spc="145" dirty="0" err="1">
                <a:latin typeface="Calibri"/>
                <a:cs typeface="Calibri"/>
              </a:rPr>
              <a:t>Δυν</a:t>
            </a:r>
            <a:r>
              <a:rPr sz="1100" b="1" spc="145" dirty="0">
                <a:latin typeface="Calibri"/>
                <a:cs typeface="Calibri"/>
              </a:rPr>
              <a:t>αμική"</a:t>
            </a:r>
            <a:r>
              <a:rPr lang="en-US" sz="1100" b="1" spc="145" dirty="0">
                <a:latin typeface="Calibri"/>
                <a:cs typeface="Calibri"/>
              </a:rPr>
              <a:t>  </a:t>
            </a:r>
            <a:r>
              <a:rPr lang="el-GR" sz="1100" dirty="0"/>
              <a:t>Η τιμή </a:t>
            </a:r>
            <a:r>
              <a:rPr lang="el-GR" sz="1100" b="1" dirty="0"/>
              <a:t>"</a:t>
            </a:r>
            <a:r>
              <a:rPr lang="el-GR" sz="1100" b="1" dirty="0" err="1"/>
              <a:t>dynamic</a:t>
            </a:r>
            <a:r>
              <a:rPr lang="el-GR" sz="1100" b="1" dirty="0"/>
              <a:t>"</a:t>
            </a:r>
            <a:r>
              <a:rPr lang="el-GR" sz="1100" dirty="0"/>
              <a:t> μπορεί να αλλάξει σε </a:t>
            </a:r>
            <a:r>
              <a:rPr lang="el-GR" sz="1100" b="1" dirty="0"/>
              <a:t>"</a:t>
            </a:r>
            <a:r>
              <a:rPr lang="el-GR" sz="1100" b="1" dirty="0" err="1"/>
              <a:t>static</a:t>
            </a:r>
            <a:r>
              <a:rPr lang="el-GR" sz="1100" b="1" dirty="0"/>
              <a:t>"</a:t>
            </a:r>
            <a:r>
              <a:rPr lang="el-GR" sz="1100" dirty="0"/>
              <a:t>, όμως όταν προστεθεί μια νέα συσκευή στο δίκτυο, θα πρέπει να την </a:t>
            </a:r>
            <a:r>
              <a:rPr lang="el-GR" sz="1100" b="1" dirty="0"/>
              <a:t>ρυθμίσετε χειροκίνητα</a:t>
            </a:r>
            <a:r>
              <a:rPr lang="el-GR" sz="1100" dirty="0"/>
              <a:t>.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489839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πράκτορα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4" name="object 4"/>
          <p:cNvSpPr txBox="1"/>
          <p:nvPr/>
        </p:nvSpPr>
        <p:spPr>
          <a:xfrm>
            <a:off x="607059" y="1026159"/>
            <a:ext cx="8328025" cy="152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95" dirty="0">
                <a:latin typeface="Calibri"/>
                <a:cs typeface="Calibri"/>
              </a:rPr>
              <a:t>Ελέγξτε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εγκατεστημένο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αρχείο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λογισμικού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από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ταμπλό.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75" dirty="0">
                <a:latin typeface="Calibri"/>
                <a:cs typeface="Calibri"/>
              </a:rPr>
              <a:t>Επισκεφθείτε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εξυπηρετητή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Wazuh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μέσω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φυλλομετρητή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πράκτορα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χρησιμοποιώντας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διεύθυνση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Wazuh-IPS</a:t>
            </a:r>
            <a:r>
              <a:rPr sz="1100" b="1" spc="7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3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20" dirty="0">
                <a:latin typeface="Calibri"/>
                <a:cs typeface="Calibri"/>
              </a:rPr>
              <a:t>Τώρα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πρέπει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βλέπετε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πόσοι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ενεργοί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πράκτορες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εκτελούνται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ενεργά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επικοινωνούν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το</a:t>
            </a:r>
            <a:endParaRPr sz="11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60"/>
              </a:spcBef>
            </a:pPr>
            <a:r>
              <a:rPr sz="1100" b="1" spc="40" dirty="0">
                <a:latin typeface="Calibri"/>
                <a:cs typeface="Calibri"/>
              </a:rPr>
              <a:t>Εξυπηρετητής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Wazuh.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425" y="3857625"/>
            <a:ext cx="2473325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5080" indent="-287655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100" spc="75" dirty="0">
                <a:latin typeface="Calibri"/>
                <a:cs typeface="Calibri"/>
              </a:rPr>
              <a:t>Σε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αυτό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παράδειγμα,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έχουμε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ενεργούς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παράγοντες.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74720" y="2313939"/>
            <a:ext cx="8717280" cy="4292600"/>
            <a:chOff x="3474720" y="2313939"/>
            <a:chExt cx="8717280" cy="42926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4720" y="2313939"/>
              <a:ext cx="8717280" cy="4292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0300" y="2509519"/>
              <a:ext cx="8458200" cy="40970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806950" y="3382009"/>
              <a:ext cx="1132840" cy="243840"/>
            </a:xfrm>
            <a:custGeom>
              <a:avLst/>
              <a:gdLst/>
              <a:ahLst/>
              <a:cxnLst/>
              <a:rect l="l" t="t" r="r" b="b"/>
              <a:pathLst>
                <a:path w="1132839" h="243839">
                  <a:moveTo>
                    <a:pt x="0" y="243839"/>
                  </a:moveTo>
                  <a:lnTo>
                    <a:pt x="1132839" y="243839"/>
                  </a:lnTo>
                  <a:lnTo>
                    <a:pt x="1132839" y="0"/>
                  </a:lnTo>
                  <a:lnTo>
                    <a:pt x="0" y="0"/>
                  </a:lnTo>
                  <a:lnTo>
                    <a:pt x="0" y="24383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671570" y="5599429"/>
            <a:ext cx="8458200" cy="24384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600">
              <a:latin typeface="Times New Roman"/>
              <a:cs typeface="Times New Roman"/>
            </a:endParaRPr>
          </a:p>
          <a:p>
            <a:pPr marR="888365" algn="r">
              <a:lnSpc>
                <a:spcPct val="100000"/>
              </a:lnSpc>
              <a:spcBef>
                <a:spcPts val="355"/>
              </a:spcBef>
            </a:pPr>
            <a:r>
              <a:rPr sz="650" spc="20" dirty="0">
                <a:latin typeface="Calibri"/>
                <a:cs typeface="Calibri"/>
              </a:rPr>
              <a:t>25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2620"/>
            <a:ext cx="2442845" cy="73406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250" spc="114" dirty="0"/>
              <a:t>Δηλητηρίαση</a:t>
            </a:r>
            <a:r>
              <a:rPr sz="2250" spc="100" dirty="0"/>
              <a:t> </a:t>
            </a:r>
            <a:r>
              <a:rPr sz="2250" spc="110" dirty="0"/>
              <a:t>ARP</a:t>
            </a:r>
            <a:endParaRPr sz="2250"/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750" spc="150" dirty="0">
                <a:solidFill>
                  <a:srgbClr val="FFB800"/>
                </a:solidFill>
                <a:latin typeface="Calibri"/>
                <a:cs typeface="Calibri"/>
              </a:rPr>
              <a:t>Προστασία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5762625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31550" y="6326504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5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25057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0" dirty="0">
                <a:solidFill>
                  <a:srgbClr val="000000"/>
                </a:solidFill>
              </a:rPr>
              <a:t>Πρόληψη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90" dirty="0">
                <a:solidFill>
                  <a:srgbClr val="000000"/>
                </a:solidFill>
              </a:rPr>
              <a:t>του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MITM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75030" y="1588770"/>
            <a:ext cx="10923270" cy="372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35" dirty="0">
                <a:latin typeface="Calibri"/>
                <a:cs typeface="Calibri"/>
              </a:rPr>
              <a:t>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ανίχνευση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δεν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θεωρείται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δράση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πρόληψης</a:t>
            </a:r>
            <a:r>
              <a:rPr sz="1100" spc="10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3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80" dirty="0">
                <a:latin typeface="Calibri"/>
                <a:cs typeface="Calibri"/>
              </a:rPr>
              <a:t>Οι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προσεγγίσεις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ανίχνευσης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συζητήθηκαν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προηγουμένως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χρησιμοποιήθηκαν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μόνο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ανίχνευση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του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ARP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spoofing</a:t>
            </a:r>
            <a:endParaRPr sz="11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860"/>
              </a:spcBef>
            </a:pPr>
            <a:r>
              <a:rPr sz="1100" spc="80" dirty="0">
                <a:latin typeface="Calibri"/>
                <a:cs typeface="Calibri"/>
              </a:rPr>
              <a:t>επιτιθέμενοι.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45" dirty="0">
                <a:latin typeface="Calibri"/>
                <a:cs typeface="Calibri"/>
              </a:rPr>
              <a:t>Για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διασφαλίσετε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ασφάλεια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του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δικτύου,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κρυπτογραφείτε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την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κίνηση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(</a:t>
            </a:r>
            <a:r>
              <a:rPr sz="1100" spc="50" dirty="0">
                <a:latin typeface="Calibri"/>
                <a:cs typeface="Calibri"/>
              </a:rPr>
              <a:t>πρόσθετα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φυλλομετρητών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299085" marR="5080" indent="-287020">
              <a:lnSpc>
                <a:spcPct val="1652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80" dirty="0">
                <a:latin typeface="Calibri"/>
                <a:cs typeface="Calibri"/>
              </a:rPr>
              <a:t>Οι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πιο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πρόσφατες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εκδόσεις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των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φυλλομετρητών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(browsers</a:t>
            </a:r>
            <a:r>
              <a:rPr sz="1100" b="1" spc="50" dirty="0">
                <a:latin typeface="Calibri"/>
                <a:cs typeface="Calibri"/>
              </a:rPr>
              <a:t> - </a:t>
            </a:r>
            <a:r>
              <a:rPr sz="1100" b="1" spc="85" dirty="0">
                <a:latin typeface="Calibri"/>
                <a:cs typeface="Calibri"/>
              </a:rPr>
              <a:t>προγράμματα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περιήγησης)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υποστηρίζουν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υπηρεσίες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προειδοποιούν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όταν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επισκέπτονται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HTTP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ιστοσελίδες.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299085" marR="2632075" indent="-287020">
              <a:lnSpc>
                <a:spcPct val="165200"/>
              </a:lnSpc>
              <a:spcBef>
                <a:spcPts val="785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80" dirty="0">
                <a:latin typeface="Calibri"/>
                <a:cs typeface="Calibri"/>
              </a:rPr>
              <a:t>Ορισμένα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πρόσθετα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μπορούν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ανακατευθύνουν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HTTP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HTTPS,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αλλά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οι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χάκερς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μπορούν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λάβουν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πληροφορίες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την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ανασφαλή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επικοινωνία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12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b="1" spc="55" dirty="0">
                <a:latin typeface="Calibri"/>
                <a:cs typeface="Calibri"/>
              </a:rPr>
              <a:t>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VPN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(Virtual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Private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Network</a:t>
            </a:r>
            <a:r>
              <a:rPr sz="1100" b="1" spc="30" dirty="0">
                <a:latin typeface="Calibri"/>
                <a:cs typeface="Calibri"/>
              </a:rPr>
              <a:t> -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ασφαλής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απομακρυσμένη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πρόσβαση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σε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δίκτυα)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είναι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καλύτερη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λύση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για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την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αποτροπή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επιθέσεων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MITM.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22620"/>
            <a:ext cx="6123940" cy="100520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250" spc="170" dirty="0"/>
              <a:t>Προστασία</a:t>
            </a:r>
            <a:endParaRPr sz="2250"/>
          </a:p>
          <a:p>
            <a:pPr marL="12700" marR="5080">
              <a:lnSpc>
                <a:spcPct val="101699"/>
              </a:lnSpc>
              <a:spcBef>
                <a:spcPts val="305"/>
              </a:spcBef>
            </a:pPr>
            <a:r>
              <a:rPr sz="1750" spc="140" dirty="0">
                <a:solidFill>
                  <a:srgbClr val="FFB800"/>
                </a:solidFill>
              </a:rPr>
              <a:t>VPN</a:t>
            </a:r>
            <a:r>
              <a:rPr sz="1750" spc="120" dirty="0">
                <a:solidFill>
                  <a:srgbClr val="FFB800"/>
                </a:solidFill>
              </a:rPr>
              <a:t> </a:t>
            </a:r>
            <a:r>
              <a:rPr sz="1750" spc="100" dirty="0">
                <a:solidFill>
                  <a:srgbClr val="FFB800"/>
                </a:solidFill>
              </a:rPr>
              <a:t>(Virtual</a:t>
            </a:r>
            <a:r>
              <a:rPr sz="1750" spc="125" dirty="0">
                <a:solidFill>
                  <a:srgbClr val="FFB800"/>
                </a:solidFill>
              </a:rPr>
              <a:t> </a:t>
            </a:r>
            <a:r>
              <a:rPr sz="1750" spc="105" dirty="0">
                <a:solidFill>
                  <a:srgbClr val="FFB800"/>
                </a:solidFill>
              </a:rPr>
              <a:t>Private</a:t>
            </a:r>
            <a:r>
              <a:rPr sz="1750" spc="125" dirty="0">
                <a:solidFill>
                  <a:srgbClr val="FFB800"/>
                </a:solidFill>
              </a:rPr>
              <a:t> </a:t>
            </a:r>
            <a:r>
              <a:rPr sz="1750" spc="120" dirty="0">
                <a:solidFill>
                  <a:srgbClr val="FFB800"/>
                </a:solidFill>
              </a:rPr>
              <a:t>Network</a:t>
            </a:r>
            <a:r>
              <a:rPr sz="1750" spc="125" dirty="0">
                <a:solidFill>
                  <a:srgbClr val="FFB800"/>
                </a:solidFill>
              </a:rPr>
              <a:t> </a:t>
            </a:r>
            <a:r>
              <a:rPr sz="1750" spc="60" dirty="0">
                <a:solidFill>
                  <a:srgbClr val="FFB800"/>
                </a:solidFill>
              </a:rPr>
              <a:t>-</a:t>
            </a:r>
            <a:r>
              <a:rPr sz="1750" spc="120" dirty="0">
                <a:solidFill>
                  <a:srgbClr val="FFB800"/>
                </a:solidFill>
              </a:rPr>
              <a:t> </a:t>
            </a:r>
            <a:r>
              <a:rPr sz="1750" spc="125" dirty="0">
                <a:solidFill>
                  <a:srgbClr val="FFB800"/>
                </a:solidFill>
                <a:latin typeface="Calibri"/>
                <a:cs typeface="Calibri"/>
              </a:rPr>
              <a:t>ασφαλής</a:t>
            </a:r>
            <a:r>
              <a:rPr sz="1750" spc="16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750" spc="125" dirty="0">
                <a:solidFill>
                  <a:srgbClr val="FFB800"/>
                </a:solidFill>
                <a:latin typeface="Calibri"/>
                <a:cs typeface="Calibri"/>
              </a:rPr>
              <a:t>απομακρυσμένη </a:t>
            </a:r>
            <a:r>
              <a:rPr sz="1750" spc="-38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750" spc="125" dirty="0">
                <a:solidFill>
                  <a:srgbClr val="FFB800"/>
                </a:solidFill>
                <a:latin typeface="Calibri"/>
                <a:cs typeface="Calibri"/>
              </a:rPr>
              <a:t>πρόσβαση</a:t>
            </a:r>
            <a:r>
              <a:rPr sz="1750" spc="15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750" spc="105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750" spc="16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750" spc="110" dirty="0">
                <a:solidFill>
                  <a:srgbClr val="FFB800"/>
                </a:solidFill>
                <a:latin typeface="Calibri"/>
                <a:cs typeface="Calibri"/>
              </a:rPr>
              <a:t>δίκτυα</a:t>
            </a:r>
            <a:r>
              <a:rPr sz="1750" spc="110" dirty="0">
                <a:solidFill>
                  <a:srgbClr val="FFB800"/>
                </a:solidFill>
              </a:rPr>
              <a:t>)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6033770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9462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5" dirty="0">
                <a:solidFill>
                  <a:srgbClr val="000000"/>
                </a:solidFill>
              </a:rPr>
              <a:t>VPN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(Virtual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Private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Network</a:t>
            </a:r>
            <a:r>
              <a:rPr spc="150" dirty="0">
                <a:solidFill>
                  <a:srgbClr val="000000"/>
                </a:solidFill>
              </a:rPr>
              <a:t> </a:t>
            </a:r>
            <a:r>
              <a:rPr spc="65" dirty="0">
                <a:solidFill>
                  <a:srgbClr val="000000"/>
                </a:solidFill>
              </a:rPr>
              <a:t>-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ασφαλής</a:t>
            </a:r>
            <a:r>
              <a:rPr spc="22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απομακρυσμένη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πρόσβαση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95" dirty="0">
                <a:solidFill>
                  <a:srgbClr val="000000"/>
                </a:solidFill>
              </a:rPr>
              <a:t>σε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δίκτυα)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42085" y="1692275"/>
            <a:ext cx="51473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0" dirty="0">
                <a:latin typeface="Calibri"/>
                <a:cs typeface="Calibri"/>
              </a:rPr>
              <a:t>Χρησιμοποιώ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Avira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0" dirty="0">
                <a:latin typeface="Calibri"/>
                <a:cs typeface="Calibri"/>
              </a:rPr>
              <a:t>(αντιϊικό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λογισμικό)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VPN,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τη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δωρεάν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έκδοση,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για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δοκιμές.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42085" y="1966595"/>
            <a:ext cx="4843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Υπάρχει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διαθέσιμη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δωρεάν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έκδοση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ροή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περίπου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500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MB</a:t>
            </a:r>
            <a:r>
              <a:rPr sz="1100" b="1" spc="85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42085" y="2240915"/>
            <a:ext cx="58527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αρχείο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εγκατάστασης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λογισμικού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εγκατέστησα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υπολογιστή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μου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Windows.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42085" y="2507615"/>
            <a:ext cx="8744585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latin typeface="Calibri"/>
                <a:cs typeface="Calibri"/>
              </a:rPr>
              <a:t>Πριν ενεργοποιήσετε </a:t>
            </a:r>
            <a:r>
              <a:rPr sz="1100" spc="70" dirty="0">
                <a:latin typeface="Calibri"/>
                <a:cs typeface="Calibri"/>
              </a:rPr>
              <a:t>το </a:t>
            </a:r>
            <a:r>
              <a:rPr sz="1100" b="1" spc="95" dirty="0">
                <a:latin typeface="Calibri"/>
                <a:cs typeface="Calibri"/>
              </a:rPr>
              <a:t>VPN </a:t>
            </a:r>
            <a:r>
              <a:rPr sz="1100" b="1" spc="60" dirty="0">
                <a:latin typeface="Calibri"/>
                <a:cs typeface="Calibri"/>
              </a:rPr>
              <a:t>(Virtual </a:t>
            </a:r>
            <a:r>
              <a:rPr sz="1100" b="1" spc="65" dirty="0">
                <a:latin typeface="Calibri"/>
                <a:cs typeface="Calibri"/>
              </a:rPr>
              <a:t>Private </a:t>
            </a:r>
            <a:r>
              <a:rPr sz="1100" b="1" spc="80" dirty="0">
                <a:latin typeface="Calibri"/>
                <a:cs typeface="Calibri"/>
              </a:rPr>
              <a:t>Network </a:t>
            </a:r>
            <a:r>
              <a:rPr sz="1100" b="1" spc="50" dirty="0">
                <a:latin typeface="Calibri"/>
                <a:cs typeface="Calibri"/>
              </a:rPr>
              <a:t>- </a:t>
            </a:r>
            <a:r>
              <a:rPr sz="1100" b="1" spc="45" dirty="0">
                <a:latin typeface="Calibri"/>
                <a:cs typeface="Calibri"/>
              </a:rPr>
              <a:t>), </a:t>
            </a:r>
            <a:r>
              <a:rPr sz="1100" b="1" spc="75" dirty="0">
                <a:latin typeface="Calibri"/>
                <a:cs typeface="Calibri"/>
              </a:rPr>
              <a:t>το testasp.vulnweb.com </a:t>
            </a:r>
            <a:r>
              <a:rPr sz="1100" b="1" spc="70" dirty="0">
                <a:latin typeface="Calibri"/>
                <a:cs typeface="Calibri"/>
              </a:rPr>
              <a:t>και εισάγετε </a:t>
            </a:r>
            <a:r>
              <a:rPr sz="1100" spc="75" dirty="0">
                <a:latin typeface="Calibri"/>
                <a:cs typeface="Calibri"/>
              </a:rPr>
              <a:t>τα </a:t>
            </a:r>
            <a:r>
              <a:rPr sz="1100" spc="70" dirty="0">
                <a:latin typeface="Calibri"/>
                <a:cs typeface="Calibri"/>
              </a:rPr>
              <a:t>διαπιστευτήρια </a:t>
            </a:r>
            <a:r>
              <a:rPr sz="1100" b="1" spc="80" dirty="0">
                <a:latin typeface="Calibri"/>
                <a:cs typeface="Calibri"/>
              </a:rPr>
              <a:t>σας </a:t>
            </a:r>
            <a:r>
              <a:rPr sz="1100" spc="60" dirty="0">
                <a:latin typeface="Calibri"/>
                <a:cs typeface="Calibri"/>
              </a:rPr>
              <a:t>(και </a:t>
            </a:r>
            <a:r>
              <a:rPr sz="1100" spc="75" dirty="0">
                <a:latin typeface="Calibri"/>
                <a:cs typeface="Calibri"/>
              </a:rPr>
              <a:t>κωδικό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πρόσβασης).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85"/>
              </a:spcBef>
              <a:buSzPct val="163636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b="0" spc="50" dirty="0">
                <a:latin typeface="Calibri"/>
                <a:cs typeface="Calibri"/>
              </a:rPr>
              <a:t>Χρησιμοποιήστε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spc="50" dirty="0">
                <a:latin typeface="Calibri"/>
                <a:cs typeface="Calibri"/>
              </a:rPr>
              <a:t>οποιοδήποτε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spc="50" dirty="0"/>
              <a:t>προτιμώμενο</a:t>
            </a:r>
            <a:r>
              <a:rPr spc="40" dirty="0"/>
              <a:t> </a:t>
            </a:r>
            <a:r>
              <a:rPr b="0" spc="45" dirty="0">
                <a:latin typeface="Calibri"/>
                <a:cs typeface="Calibri"/>
              </a:rPr>
              <a:t>εργαλείο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spc="60" dirty="0"/>
              <a:t>VPN</a:t>
            </a:r>
            <a:r>
              <a:rPr spc="35" dirty="0"/>
              <a:t> </a:t>
            </a:r>
            <a:r>
              <a:rPr spc="40" dirty="0"/>
              <a:t>(Virtual</a:t>
            </a:r>
            <a:r>
              <a:rPr spc="30" dirty="0"/>
              <a:t> </a:t>
            </a:r>
            <a:r>
              <a:rPr spc="40" dirty="0"/>
              <a:t>Private</a:t>
            </a:r>
            <a:r>
              <a:rPr spc="30" dirty="0"/>
              <a:t> </a:t>
            </a:r>
            <a:r>
              <a:rPr spc="55" dirty="0"/>
              <a:t>Network</a:t>
            </a:r>
            <a:r>
              <a:rPr spc="40" dirty="0"/>
              <a:t> </a:t>
            </a:r>
            <a:r>
              <a:rPr spc="30" dirty="0"/>
              <a:t>-</a:t>
            </a:r>
            <a:r>
              <a:rPr spc="35" dirty="0"/>
              <a:t> </a:t>
            </a:r>
            <a:r>
              <a:rPr spc="55" dirty="0"/>
              <a:t>ασφαλής</a:t>
            </a:r>
            <a:r>
              <a:rPr spc="40" dirty="0"/>
              <a:t> </a:t>
            </a:r>
            <a:r>
              <a:rPr spc="55" dirty="0"/>
              <a:t>απομακρυσμένη</a:t>
            </a:r>
            <a:r>
              <a:rPr spc="30" dirty="0"/>
              <a:t> </a:t>
            </a:r>
            <a:r>
              <a:rPr spc="55" dirty="0"/>
              <a:t>πρόσβαση</a:t>
            </a:r>
            <a:r>
              <a:rPr spc="40" dirty="0"/>
              <a:t> </a:t>
            </a:r>
            <a:r>
              <a:rPr spc="55" dirty="0"/>
              <a:t>σε</a:t>
            </a:r>
            <a:r>
              <a:rPr spc="30" dirty="0"/>
              <a:t> </a:t>
            </a:r>
            <a:r>
              <a:rPr spc="45" dirty="0"/>
              <a:t>δίκτυα</a:t>
            </a:r>
            <a:r>
              <a:rPr b="0" spc="45" dirty="0">
                <a:latin typeface="Calibri"/>
                <a:cs typeface="Calibri"/>
              </a:rPr>
              <a:t>)</a:t>
            </a:r>
            <a:r>
              <a:rPr b="0" spc="10" dirty="0">
                <a:latin typeface="Calibri"/>
                <a:cs typeface="Calibri"/>
              </a:rPr>
              <a:t> </a:t>
            </a:r>
            <a:r>
              <a:rPr b="0" spc="45" dirty="0">
                <a:latin typeface="Calibri"/>
                <a:cs typeface="Calibri"/>
              </a:rPr>
              <a:t>για</a:t>
            </a:r>
            <a:r>
              <a:rPr b="0" spc="40" dirty="0">
                <a:latin typeface="Calibri"/>
                <a:cs typeface="Calibri"/>
              </a:rPr>
              <a:t> τη</a:t>
            </a:r>
            <a:r>
              <a:rPr b="0" spc="10" dirty="0">
                <a:latin typeface="Calibri"/>
                <a:cs typeface="Calibri"/>
              </a:rPr>
              <a:t> </a:t>
            </a:r>
            <a:r>
              <a:rPr b="0" spc="40" dirty="0">
                <a:latin typeface="Calibri"/>
                <a:cs typeface="Calibri"/>
              </a:rPr>
              <a:t>δοκιμή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spc="45" dirty="0">
                <a:latin typeface="Calibri"/>
                <a:cs typeface="Calibri"/>
              </a:rPr>
              <a:t>σας.</a:t>
            </a: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800" b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30"/>
              </a:lnSpc>
            </a:pPr>
            <a:r>
              <a:rPr sz="1800" b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30"/>
              </a:lnSpc>
            </a:pPr>
            <a:r>
              <a:rPr sz="1800" b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800" b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42085" y="2930842"/>
            <a:ext cx="71450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latin typeface="Calibri"/>
                <a:cs typeface="Calibri"/>
              </a:rPr>
              <a:t>Ταυτόχρονα,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Bettercap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συλλογή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όλων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των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πληροφοριών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επισκέπτονται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ιστοσελίδα,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των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42085" y="3207384"/>
            <a:ext cx="1107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0" dirty="0">
                <a:latin typeface="Calibri"/>
                <a:cs typeface="Calibri"/>
              </a:rPr>
              <a:t>διαπιστευτήρια.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88936" y="3415871"/>
            <a:ext cx="3407410" cy="3442335"/>
            <a:chOff x="2788936" y="3415871"/>
            <a:chExt cx="3407410" cy="3442335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8936" y="3415871"/>
              <a:ext cx="3407376" cy="344212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8779" y="3566160"/>
              <a:ext cx="2920999" cy="3246120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891019" y="3304540"/>
            <a:ext cx="4972050" cy="3553460"/>
            <a:chOff x="6891019" y="3304540"/>
            <a:chExt cx="4972050" cy="355346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1019" y="3304540"/>
              <a:ext cx="4972050" cy="35534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6599" y="3500120"/>
              <a:ext cx="4394200" cy="3312160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57</a:t>
            </a: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9462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5" dirty="0">
                <a:solidFill>
                  <a:srgbClr val="000000"/>
                </a:solidFill>
              </a:rPr>
              <a:t>VPN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(Virtual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Private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Network</a:t>
            </a:r>
            <a:r>
              <a:rPr spc="150" dirty="0">
                <a:solidFill>
                  <a:srgbClr val="000000"/>
                </a:solidFill>
              </a:rPr>
              <a:t> </a:t>
            </a:r>
            <a:r>
              <a:rPr spc="65" dirty="0">
                <a:solidFill>
                  <a:srgbClr val="000000"/>
                </a:solidFill>
              </a:rPr>
              <a:t>-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ασφαλής</a:t>
            </a:r>
            <a:r>
              <a:rPr spc="22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απομακρυσμένη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πρόσβαση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95" dirty="0">
                <a:solidFill>
                  <a:srgbClr val="000000"/>
                </a:solidFill>
              </a:rPr>
              <a:t>σε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δίκτυα)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4885" y="1410334"/>
            <a:ext cx="101085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100" spc="70" dirty="0">
                <a:latin typeface="Calibri"/>
                <a:cs typeface="Calibri"/>
              </a:rPr>
              <a:t>Ελέγξτε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IP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συσκευής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των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Windows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ipconfig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(εντολή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Windows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για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έλεγχο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και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ρύθμιση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IP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διευθύνσεων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σε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τοπικό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δίκτυο)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88920" y="3415982"/>
            <a:ext cx="3407410" cy="3442335"/>
            <a:chOff x="2788920" y="3415982"/>
            <a:chExt cx="3407410" cy="344233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8920" y="3415982"/>
              <a:ext cx="3407409" cy="3442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8780" y="3566160"/>
              <a:ext cx="2920999" cy="324612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891019" y="3304540"/>
            <a:ext cx="4972050" cy="3553460"/>
            <a:chOff x="6891019" y="3304540"/>
            <a:chExt cx="4972050" cy="355346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1019" y="3304540"/>
              <a:ext cx="4972050" cy="355345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6599" y="3500120"/>
              <a:ext cx="4394200" cy="331216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58</a:t>
            </a: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5305" y="0"/>
            <a:ext cx="3957954" cy="6878955"/>
            <a:chOff x="6885305" y="0"/>
            <a:chExt cx="3957954" cy="6878955"/>
          </a:xfrm>
        </p:grpSpPr>
        <p:sp>
          <p:nvSpPr>
            <p:cNvPr id="3" name="object 3"/>
            <p:cNvSpPr/>
            <p:nvPr/>
          </p:nvSpPr>
          <p:spPr>
            <a:xfrm>
              <a:off x="6896417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8065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89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4" y="1673860"/>
                  </a:lnTo>
                  <a:lnTo>
                    <a:pt x="970914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479"/>
                  </a:lnTo>
                  <a:lnTo>
                    <a:pt x="1412239" y="1635442"/>
                  </a:lnTo>
                  <a:lnTo>
                    <a:pt x="1445577" y="1599247"/>
                  </a:lnTo>
                  <a:lnTo>
                    <a:pt x="1487804" y="1574800"/>
                  </a:lnTo>
                  <a:lnTo>
                    <a:pt x="1535747" y="1564322"/>
                  </a:lnTo>
                  <a:lnTo>
                    <a:pt x="1637664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4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19" y="1764029"/>
                  </a:lnTo>
                  <a:lnTo>
                    <a:pt x="1437004" y="2721927"/>
                  </a:lnTo>
                  <a:lnTo>
                    <a:pt x="1430654" y="2770822"/>
                  </a:lnTo>
                  <a:lnTo>
                    <a:pt x="1437004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59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39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79" y="2868612"/>
                  </a:lnTo>
                  <a:lnTo>
                    <a:pt x="1466532" y="2826385"/>
                  </a:lnTo>
                  <a:lnTo>
                    <a:pt x="1456054" y="2778442"/>
                  </a:lnTo>
                  <a:lnTo>
                    <a:pt x="1461134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29" y="1701800"/>
                  </a:lnTo>
                  <a:lnTo>
                    <a:pt x="1725929" y="1698942"/>
                  </a:lnTo>
                  <a:lnTo>
                    <a:pt x="1717992" y="1664017"/>
                  </a:lnTo>
                  <a:lnTo>
                    <a:pt x="1703069" y="1630679"/>
                  </a:lnTo>
                  <a:lnTo>
                    <a:pt x="1682114" y="1600517"/>
                  </a:lnTo>
                  <a:lnTo>
                    <a:pt x="1656079" y="1575752"/>
                  </a:lnTo>
                  <a:lnTo>
                    <a:pt x="1637664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69" y="0"/>
                  </a:lnTo>
                  <a:lnTo>
                    <a:pt x="2100177" y="1562100"/>
                  </a:lnTo>
                  <a:lnTo>
                    <a:pt x="1757679" y="2837497"/>
                  </a:lnTo>
                  <a:lnTo>
                    <a:pt x="1732914" y="2875279"/>
                  </a:lnTo>
                  <a:lnTo>
                    <a:pt x="1699894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39" y="2928302"/>
                  </a:lnTo>
                  <a:lnTo>
                    <a:pt x="1714817" y="2923540"/>
                  </a:lnTo>
                  <a:lnTo>
                    <a:pt x="1753234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09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907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5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5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6679" y="2026920"/>
            <a:ext cx="12085320" cy="4829810"/>
            <a:chOff x="106679" y="2026920"/>
            <a:chExt cx="12085320" cy="482981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679" y="3070860"/>
              <a:ext cx="4538027" cy="317372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539" y="3220720"/>
              <a:ext cx="4051300" cy="26873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7679" y="2758440"/>
              <a:ext cx="4352289" cy="409829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93259" y="2954020"/>
              <a:ext cx="3774440" cy="35204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19439" y="2026920"/>
              <a:ext cx="3972559" cy="32981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15020" y="2222500"/>
              <a:ext cx="3591560" cy="272034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59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9462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5" dirty="0">
                <a:solidFill>
                  <a:srgbClr val="000000"/>
                </a:solidFill>
              </a:rPr>
              <a:t>VPN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(Virtual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20" dirty="0">
                <a:solidFill>
                  <a:srgbClr val="000000"/>
                </a:solidFill>
              </a:rPr>
              <a:t>Private</a:t>
            </a:r>
            <a:r>
              <a:rPr spc="14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Network</a:t>
            </a:r>
            <a:r>
              <a:rPr spc="150" dirty="0">
                <a:solidFill>
                  <a:srgbClr val="000000"/>
                </a:solidFill>
              </a:rPr>
              <a:t> </a:t>
            </a:r>
            <a:r>
              <a:rPr spc="65" dirty="0">
                <a:solidFill>
                  <a:srgbClr val="000000"/>
                </a:solidFill>
              </a:rPr>
              <a:t>-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70" dirty="0">
                <a:solidFill>
                  <a:srgbClr val="000000"/>
                </a:solidFill>
              </a:rPr>
              <a:t>ασφαλής</a:t>
            </a:r>
            <a:r>
              <a:rPr spc="22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απομακρυσμένη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πρόσβαση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95" dirty="0">
                <a:solidFill>
                  <a:srgbClr val="000000"/>
                </a:solidFill>
              </a:rPr>
              <a:t>σε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δίκτυα)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31165" y="1417637"/>
            <a:ext cx="8332470" cy="10267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100" b="1" spc="105" dirty="0">
                <a:latin typeface="Calibri"/>
                <a:cs typeface="Calibri"/>
              </a:rPr>
              <a:t>Ενεργοποιήστε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25" dirty="0">
                <a:latin typeface="Calibri"/>
                <a:cs typeface="Calibri"/>
              </a:rPr>
              <a:t>VPN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μηχάνημα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Windows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μηχάνημα-θύμα)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και,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συνέχεια,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επαναφορτώστε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ίδια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860"/>
              </a:spcBef>
            </a:pPr>
            <a:r>
              <a:rPr sz="1100" b="1" spc="70" dirty="0">
                <a:latin typeface="Calibri"/>
                <a:cs typeface="Calibri"/>
              </a:rPr>
              <a:t>εισάγετε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τα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διαπιστευτήρια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πρόσβασής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σας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SzPct val="163636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100" b="1" spc="75" dirty="0">
                <a:latin typeface="Calibri"/>
                <a:cs typeface="Calibri"/>
              </a:rPr>
              <a:t>Opserve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διαφορά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0652" y="32702"/>
            <a:ext cx="5348605" cy="6823709"/>
          </a:xfrm>
          <a:custGeom>
            <a:avLst/>
            <a:gdLst/>
            <a:ahLst/>
            <a:cxnLst/>
            <a:rect l="l" t="t" r="r" b="b"/>
            <a:pathLst>
              <a:path w="5348605" h="6823709">
                <a:moveTo>
                  <a:pt x="5348287" y="0"/>
                </a:moveTo>
                <a:lnTo>
                  <a:pt x="1917700" y="0"/>
                </a:lnTo>
                <a:lnTo>
                  <a:pt x="0" y="6823392"/>
                </a:lnTo>
                <a:lnTo>
                  <a:pt x="3430587" y="6823392"/>
                </a:lnTo>
                <a:lnTo>
                  <a:pt x="5348287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2887" y="0"/>
            <a:ext cx="2934970" cy="6878955"/>
            <a:chOff x="4052887" y="0"/>
            <a:chExt cx="2934970" cy="6878955"/>
          </a:xfrm>
        </p:grpSpPr>
        <p:sp>
          <p:nvSpPr>
            <p:cNvPr id="4" name="object 4"/>
            <p:cNvSpPr/>
            <p:nvPr/>
          </p:nvSpPr>
          <p:spPr>
            <a:xfrm>
              <a:off x="545338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40" y="6667"/>
                  </a:lnTo>
                  <a:lnTo>
                    <a:pt x="516890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40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90" y="48577"/>
                  </a:lnTo>
                  <a:lnTo>
                    <a:pt x="567690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90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2459" y="50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69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4" y="2307590"/>
                  </a:lnTo>
                  <a:lnTo>
                    <a:pt x="1417637" y="2307590"/>
                  </a:lnTo>
                  <a:lnTo>
                    <a:pt x="1372869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4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4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19" y="3493452"/>
                  </a:lnTo>
                  <a:lnTo>
                    <a:pt x="1223010" y="3563620"/>
                  </a:lnTo>
                  <a:lnTo>
                    <a:pt x="1258569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4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4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4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4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1215"/>
                  </a:lnTo>
                  <a:lnTo>
                    <a:pt x="1547494" y="3546475"/>
                  </a:lnTo>
                  <a:lnTo>
                    <a:pt x="1526539" y="3592195"/>
                  </a:lnTo>
                  <a:lnTo>
                    <a:pt x="1493519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69" y="3636645"/>
                  </a:lnTo>
                  <a:lnTo>
                    <a:pt x="1554162" y="3599180"/>
                  </a:lnTo>
                  <a:lnTo>
                    <a:pt x="1572894" y="3554095"/>
                  </a:lnTo>
                  <a:lnTo>
                    <a:pt x="1964689" y="2108835"/>
                  </a:lnTo>
                  <a:lnTo>
                    <a:pt x="2539999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0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880" y="6167120"/>
            <a:ext cx="3294379" cy="61214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50405" y="2119312"/>
            <a:ext cx="327088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15" dirty="0">
                <a:solidFill>
                  <a:srgbClr val="FFB800"/>
                </a:solidFill>
              </a:rPr>
              <a:t>Σας</a:t>
            </a:r>
            <a:r>
              <a:rPr sz="3750" spc="135" dirty="0">
                <a:solidFill>
                  <a:srgbClr val="FFB800"/>
                </a:solidFill>
              </a:rPr>
              <a:t> </a:t>
            </a:r>
            <a:r>
              <a:rPr sz="3750" spc="240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50405" y="3339147"/>
            <a:ext cx="3314065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4165" y="0"/>
              <a:ext cx="5361940" cy="6841490"/>
            </a:xfrm>
            <a:custGeom>
              <a:avLst/>
              <a:gdLst/>
              <a:ahLst/>
              <a:cxnLst/>
              <a:rect l="l" t="t" r="r" b="b"/>
              <a:pathLst>
                <a:path w="5361940" h="6841490">
                  <a:moveTo>
                    <a:pt x="5361622" y="0"/>
                  </a:moveTo>
                  <a:lnTo>
                    <a:pt x="1922462" y="0"/>
                  </a:lnTo>
                  <a:lnTo>
                    <a:pt x="0" y="6841172"/>
                  </a:lnTo>
                  <a:lnTo>
                    <a:pt x="3439160" y="6841172"/>
                  </a:lnTo>
                  <a:lnTo>
                    <a:pt x="5361622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967"/>
                  </a:moveTo>
                  <a:lnTo>
                    <a:pt x="1275397" y="2287904"/>
                  </a:lnTo>
                  <a:lnTo>
                    <a:pt x="1229995" y="2309177"/>
                  </a:lnTo>
                  <a:lnTo>
                    <a:pt x="1191577" y="2342197"/>
                  </a:lnTo>
                  <a:lnTo>
                    <a:pt x="1162685" y="2386012"/>
                  </a:lnTo>
                  <a:lnTo>
                    <a:pt x="1162685" y="2387282"/>
                  </a:lnTo>
                  <a:lnTo>
                    <a:pt x="821689" y="3659504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840"/>
                  </a:lnTo>
                  <a:lnTo>
                    <a:pt x="26670" y="6847840"/>
                  </a:lnTo>
                  <a:lnTo>
                    <a:pt x="845905" y="3665537"/>
                  </a:lnTo>
                  <a:lnTo>
                    <a:pt x="1186814" y="2394902"/>
                  </a:lnTo>
                  <a:lnTo>
                    <a:pt x="1211580" y="2357437"/>
                  </a:lnTo>
                  <a:lnTo>
                    <a:pt x="1244917" y="2329179"/>
                  </a:lnTo>
                  <a:lnTo>
                    <a:pt x="1283970" y="2311082"/>
                  </a:lnTo>
                  <a:lnTo>
                    <a:pt x="1326514" y="2304415"/>
                  </a:lnTo>
                  <a:lnTo>
                    <a:pt x="1421635" y="2304415"/>
                  </a:lnTo>
                  <a:lnTo>
                    <a:pt x="1377314" y="2286000"/>
                  </a:lnTo>
                  <a:lnTo>
                    <a:pt x="1325562" y="2279967"/>
                  </a:lnTo>
                  <a:close/>
                </a:path>
                <a:path w="2549525" h="6847840">
                  <a:moveTo>
                    <a:pt x="1421635" y="2304415"/>
                  </a:moveTo>
                  <a:lnTo>
                    <a:pt x="1326514" y="2304415"/>
                  </a:lnTo>
                  <a:lnTo>
                    <a:pt x="1370964" y="2310129"/>
                  </a:lnTo>
                  <a:lnTo>
                    <a:pt x="1416685" y="2330767"/>
                  </a:lnTo>
                  <a:lnTo>
                    <a:pt x="1452880" y="2364104"/>
                  </a:lnTo>
                  <a:lnTo>
                    <a:pt x="1477010" y="2406015"/>
                  </a:lnTo>
                  <a:lnTo>
                    <a:pt x="1487487" y="2453957"/>
                  </a:lnTo>
                  <a:lnTo>
                    <a:pt x="1482407" y="2503804"/>
                  </a:lnTo>
                  <a:lnTo>
                    <a:pt x="1223645" y="3458210"/>
                  </a:lnTo>
                  <a:lnTo>
                    <a:pt x="1217930" y="3493452"/>
                  </a:lnTo>
                  <a:lnTo>
                    <a:pt x="1226820" y="3564254"/>
                  </a:lnTo>
                  <a:lnTo>
                    <a:pt x="1262380" y="3627437"/>
                  </a:lnTo>
                  <a:lnTo>
                    <a:pt x="1318577" y="3670935"/>
                  </a:lnTo>
                  <a:lnTo>
                    <a:pt x="1401762" y="3689985"/>
                  </a:lnTo>
                  <a:lnTo>
                    <a:pt x="1449070" y="3683635"/>
                  </a:lnTo>
                  <a:lnTo>
                    <a:pt x="1492250" y="3665537"/>
                  </a:lnTo>
                  <a:lnTo>
                    <a:pt x="1494775" y="3663632"/>
                  </a:lnTo>
                  <a:lnTo>
                    <a:pt x="1408112" y="3663632"/>
                  </a:lnTo>
                  <a:lnTo>
                    <a:pt x="1358264" y="3658235"/>
                  </a:lnTo>
                  <a:lnTo>
                    <a:pt x="1303020" y="3630929"/>
                  </a:lnTo>
                  <a:lnTo>
                    <a:pt x="1263014" y="3584892"/>
                  </a:lnTo>
                  <a:lnTo>
                    <a:pt x="1243012" y="3526472"/>
                  </a:lnTo>
                  <a:lnTo>
                    <a:pt x="1242377" y="3495675"/>
                  </a:lnTo>
                  <a:lnTo>
                    <a:pt x="1247775" y="3464560"/>
                  </a:lnTo>
                  <a:lnTo>
                    <a:pt x="1506537" y="2510154"/>
                  </a:lnTo>
                  <a:lnTo>
                    <a:pt x="1512887" y="2461577"/>
                  </a:lnTo>
                  <a:lnTo>
                    <a:pt x="1506537" y="2414270"/>
                  </a:lnTo>
                  <a:lnTo>
                    <a:pt x="1488439" y="2371090"/>
                  </a:lnTo>
                  <a:lnTo>
                    <a:pt x="1460182" y="2333625"/>
                  </a:lnTo>
                  <a:lnTo>
                    <a:pt x="1422400" y="2304732"/>
                  </a:lnTo>
                  <a:lnTo>
                    <a:pt x="1421635" y="2304415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7087"/>
                  </a:lnTo>
                  <a:lnTo>
                    <a:pt x="1552257" y="3546792"/>
                  </a:lnTo>
                  <a:lnTo>
                    <a:pt x="1531302" y="3592829"/>
                  </a:lnTo>
                  <a:lnTo>
                    <a:pt x="1497964" y="3628707"/>
                  </a:lnTo>
                  <a:lnTo>
                    <a:pt x="1456055" y="3653154"/>
                  </a:lnTo>
                  <a:lnTo>
                    <a:pt x="1408112" y="3663632"/>
                  </a:lnTo>
                  <a:lnTo>
                    <a:pt x="1494775" y="3663632"/>
                  </a:lnTo>
                  <a:lnTo>
                    <a:pt x="1529714" y="3637279"/>
                  </a:lnTo>
                  <a:lnTo>
                    <a:pt x="1558925" y="3599815"/>
                  </a:lnTo>
                  <a:lnTo>
                    <a:pt x="1577339" y="3554412"/>
                  </a:lnTo>
                  <a:lnTo>
                    <a:pt x="1970722" y="2104707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200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3675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9630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925" y="3290569"/>
            <a:ext cx="2784475" cy="918844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000" spc="130" dirty="0">
                <a:latin typeface="Calibri"/>
                <a:cs typeface="Calibri"/>
              </a:rPr>
              <a:t>ΠΑΡΟΥΣ</a:t>
            </a:r>
            <a:r>
              <a:rPr lang="en-US" sz="1000" spc="130" dirty="0">
                <a:latin typeface="Calibri"/>
                <a:cs typeface="Calibri"/>
              </a:rPr>
              <a:t>I</a:t>
            </a:r>
            <a:r>
              <a:rPr sz="1000" spc="130" dirty="0">
                <a:latin typeface="Calibri"/>
                <a:cs typeface="Calibri"/>
              </a:rPr>
              <a:t>ΑΣΗ</a:t>
            </a:r>
            <a:r>
              <a:rPr sz="1000" spc="16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0" dirty="0">
                <a:latin typeface="Calibri"/>
                <a:cs typeface="Calibri"/>
              </a:rPr>
              <a:t> </a:t>
            </a:r>
            <a:r>
              <a:rPr sz="1000" spc="140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10" dirty="0">
                <a:latin typeface="Calibri"/>
                <a:cs typeface="Calibri"/>
              </a:rPr>
              <a:t>DR.</a:t>
            </a:r>
            <a:r>
              <a:rPr sz="1000" spc="140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ABDELKADER </a:t>
            </a:r>
            <a:r>
              <a:rPr sz="1000" spc="13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1196340" algn="l"/>
              </a:tabLst>
            </a:pPr>
            <a:r>
              <a:rPr sz="1000" b="1" spc="35" dirty="0">
                <a:latin typeface="Calibri"/>
                <a:cs typeface="Calibri"/>
              </a:rPr>
              <a:t>AIT	</a:t>
            </a:r>
            <a:r>
              <a:rPr lang="en-US" sz="1000" b="1" spc="70" dirty="0">
                <a:latin typeface="Calibri"/>
                <a:cs typeface="Calibri"/>
              </a:rPr>
              <a:t>AUSTRIAN INSTITUTE OF TECHNOLOGY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4" name="object 4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7168515" marR="5080" indent="-1003300">
              <a:lnSpc>
                <a:spcPts val="2160"/>
              </a:lnSpc>
              <a:spcBef>
                <a:spcPts val="370"/>
              </a:spcBef>
            </a:pPr>
            <a:r>
              <a:rPr spc="170" dirty="0"/>
              <a:t>Προστασία</a:t>
            </a:r>
            <a:r>
              <a:rPr spc="195" dirty="0"/>
              <a:t> </a:t>
            </a:r>
            <a:r>
              <a:rPr spc="150" dirty="0"/>
              <a:t>δικτύου</a:t>
            </a:r>
            <a:r>
              <a:rPr spc="185" dirty="0"/>
              <a:t> </a:t>
            </a:r>
            <a:r>
              <a:rPr spc="80" dirty="0"/>
              <a:t>για</a:t>
            </a:r>
            <a:r>
              <a:rPr spc="45" dirty="0"/>
              <a:t> </a:t>
            </a:r>
            <a:r>
              <a:rPr spc="155" dirty="0"/>
              <a:t>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90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4515" y="1725929"/>
            <a:ext cx="4183379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endParaRPr sz="1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735"/>
              </a:spcBef>
            </a:pPr>
            <a:r>
              <a:rPr sz="1000" b="1" spc="55" dirty="0">
                <a:solidFill>
                  <a:srgbClr val="FFB800"/>
                </a:solidFill>
                <a:latin typeface="Calibri"/>
                <a:cs typeface="Calibri"/>
              </a:rPr>
              <a:t>θα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χρησιμοποιηθεί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-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7092" y="2522220"/>
            <a:ext cx="5647690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τα 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4580254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740" y="2878137"/>
            <a:ext cx="5224780" cy="100266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20" dirty="0"/>
              <a:t>IDS</a:t>
            </a:r>
            <a:r>
              <a:rPr sz="2250" spc="65" dirty="0"/>
              <a:t> </a:t>
            </a:r>
            <a:r>
              <a:rPr sz="2250" spc="25" dirty="0"/>
              <a:t>(Intrusion</a:t>
            </a:r>
            <a:r>
              <a:rPr sz="2250" spc="70" dirty="0"/>
              <a:t> </a:t>
            </a:r>
            <a:r>
              <a:rPr sz="2250" spc="25" dirty="0"/>
              <a:t>Detection</a:t>
            </a:r>
            <a:r>
              <a:rPr sz="2250" spc="70" dirty="0"/>
              <a:t> </a:t>
            </a:r>
            <a:r>
              <a:rPr sz="2250" spc="25" dirty="0"/>
              <a:t>System</a:t>
            </a:r>
            <a:r>
              <a:rPr sz="2250" spc="70" dirty="0"/>
              <a:t> </a:t>
            </a:r>
            <a:r>
              <a:rPr sz="2250" dirty="0"/>
              <a:t>-</a:t>
            </a:r>
            <a:r>
              <a:rPr sz="2250" spc="70" dirty="0"/>
              <a:t> </a:t>
            </a:r>
            <a:r>
              <a:rPr sz="2250" spc="25" dirty="0"/>
              <a:t>Σύστημα </a:t>
            </a:r>
            <a:r>
              <a:rPr sz="2250" spc="-550" dirty="0"/>
              <a:t> </a:t>
            </a:r>
            <a:r>
              <a:rPr sz="2250" spc="25" dirty="0"/>
              <a:t>ανίχνευσης</a:t>
            </a:r>
            <a:r>
              <a:rPr sz="2250" spc="60" dirty="0"/>
              <a:t> </a:t>
            </a:r>
            <a:r>
              <a:rPr sz="2250" spc="25" dirty="0"/>
              <a:t>εισβολών)</a:t>
            </a:r>
            <a:endParaRPr sz="2250"/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750" spc="110" dirty="0">
                <a:solidFill>
                  <a:srgbClr val="FFB800"/>
                </a:solidFill>
              </a:rPr>
              <a:t>SURICATA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6075679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0380" y="0"/>
            <a:ext cx="11268710" cy="6878955"/>
            <a:chOff x="500380" y="0"/>
            <a:chExt cx="1126871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380" y="1539239"/>
              <a:ext cx="11268710" cy="5318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960" y="1734820"/>
              <a:ext cx="10690860" cy="51231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683509" y="5134610"/>
              <a:ext cx="1341120" cy="800100"/>
            </a:xfrm>
            <a:custGeom>
              <a:avLst/>
              <a:gdLst/>
              <a:ahLst/>
              <a:cxnLst/>
              <a:rect l="l" t="t" r="r" b="b"/>
              <a:pathLst>
                <a:path w="1341120" h="800100">
                  <a:moveTo>
                    <a:pt x="0" y="800099"/>
                  </a:moveTo>
                  <a:lnTo>
                    <a:pt x="1341119" y="800099"/>
                  </a:lnTo>
                  <a:lnTo>
                    <a:pt x="1341119" y="0"/>
                  </a:lnTo>
                  <a:lnTo>
                    <a:pt x="0" y="0"/>
                  </a:lnTo>
                  <a:lnTo>
                    <a:pt x="0" y="80009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489839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5" dirty="0">
                <a:solidFill>
                  <a:srgbClr val="000000"/>
                </a:solidFill>
              </a:rPr>
              <a:t>Εκκίνηση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πράκτορα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ακραίο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σημείο)</a:t>
            </a:r>
            <a:endParaRPr sz="2250"/>
          </a:p>
        </p:txBody>
      </p:sp>
      <p:sp>
        <p:nvSpPr>
          <p:cNvPr id="8" name="object 8"/>
          <p:cNvSpPr txBox="1"/>
          <p:nvPr/>
        </p:nvSpPr>
        <p:spPr>
          <a:xfrm>
            <a:off x="875030" y="1056004"/>
            <a:ext cx="3931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5" dirty="0">
                <a:latin typeface="Calibri"/>
                <a:cs typeface="Calibri"/>
              </a:rPr>
              <a:t>Σε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παράδειγμα,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έχουμε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ενεργούς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παράγοντες.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88515" y="5994082"/>
            <a:ext cx="79057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Raspberry</a:t>
            </a:r>
            <a:r>
              <a:rPr sz="11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FF0000"/>
                </a:solidFill>
                <a:latin typeface="Calibri"/>
                <a:cs typeface="Calibri"/>
              </a:rPr>
              <a:t>pi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FF0000"/>
                </a:solidFill>
                <a:latin typeface="Calibri"/>
                <a:cs typeface="Calibri"/>
              </a:rPr>
              <a:t>client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(σύστημα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πρόγραμμα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που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FF0000"/>
                </a:solidFill>
                <a:latin typeface="Calibri"/>
                <a:cs typeface="Calibri"/>
              </a:rPr>
              <a:t>επικοινωνεί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με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εξυπηρετητή/εξυπηρετητή)</a:t>
            </a:r>
            <a:r>
              <a:rPr sz="11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συσκευή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0000"/>
                </a:solidFill>
                <a:latin typeface="Calibri"/>
                <a:cs typeface="Calibri"/>
              </a:rPr>
              <a:t>Admin</a:t>
            </a: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FF0000"/>
                </a:solidFill>
                <a:latin typeface="Calibri"/>
                <a:cs typeface="Calibri"/>
              </a:rPr>
              <a:t>Kali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98542" y="5994082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14179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387139"/>
            <a:ext cx="8718550" cy="324485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10"/>
              </a:spcBef>
              <a:buSzPct val="163636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100" spc="8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Suricata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ένα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σύστημα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ανίχνευσης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εισβολών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ένα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σύστημα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πρόληψης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εισβολών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βασίζεται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ανοιχτό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κώδικα.</a:t>
            </a:r>
            <a:endParaRPr sz="1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5"/>
              </a:spcBef>
              <a:buSzPct val="163636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100" spc="8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Suricata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αναλύει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όλη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κίνηση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διασύνδεση,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αναζητώντας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επιθέσεις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ανωμαλίες.</a:t>
            </a:r>
            <a:endParaRPr sz="1100">
              <a:latin typeface="Calibri"/>
              <a:cs typeface="Calibri"/>
            </a:endParaRPr>
          </a:p>
          <a:p>
            <a:pPr marL="355600" marR="1495425" indent="-342900">
              <a:lnSpc>
                <a:spcPct val="180900"/>
              </a:lnSpc>
              <a:spcBef>
                <a:spcPts val="640"/>
              </a:spcBef>
              <a:buSzPct val="163636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100" spc="110" dirty="0">
                <a:latin typeface="Calibri"/>
                <a:cs typeface="Calibri"/>
              </a:rPr>
              <a:t>Όταν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ανιχνεύεται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μια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επίθεση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ή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ανωμαλία,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σύστημα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να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αποφασίσει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θα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την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κίνηση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ή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απλά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αποθηκεύστε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συμβάν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αρχείο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καταγραφής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/var/log/suricata/fast.log)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SzPct val="163636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100" b="1" spc="110" dirty="0">
                <a:latin typeface="Calibri"/>
                <a:cs typeface="Calibri"/>
              </a:rPr>
              <a:t>Το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Suricata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μπορεί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διαρθρωθεί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χρησιμοποιώντας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σύνολα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u="sng" spc="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κανόνων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οργανωμένων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ομοιόμορφες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κατηγορίες.</a:t>
            </a:r>
            <a:endParaRPr sz="1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5"/>
              </a:spcBef>
              <a:buSzPct val="163636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100" spc="140" dirty="0">
                <a:latin typeface="Calibri"/>
                <a:cs typeface="Calibri"/>
              </a:rPr>
              <a:t>Κάθε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30" dirty="0">
                <a:latin typeface="Calibri"/>
                <a:cs typeface="Calibri"/>
              </a:rPr>
              <a:t>κατηγορία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125" dirty="0">
                <a:latin typeface="Calibri"/>
                <a:cs typeface="Calibri"/>
              </a:rPr>
              <a:t>μπορεί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ρυθμιστεί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σε:</a:t>
            </a:r>
            <a:endParaRPr sz="1100">
              <a:latin typeface="Calibri"/>
              <a:cs typeface="Calibri"/>
            </a:endParaRPr>
          </a:p>
          <a:p>
            <a:pPr marL="548005" lvl="1" indent="-78105">
              <a:lnSpc>
                <a:spcPct val="100000"/>
              </a:lnSpc>
              <a:spcBef>
                <a:spcPts val="1010"/>
              </a:spcBef>
              <a:buSzPct val="145454"/>
              <a:buFont typeface="Arial"/>
              <a:buChar char="•"/>
              <a:tabLst>
                <a:tab pos="548005" algn="l"/>
              </a:tabLst>
            </a:pPr>
            <a:r>
              <a:rPr sz="1100" b="1" spc="75" dirty="0">
                <a:latin typeface="Calibri"/>
                <a:cs typeface="Calibri"/>
              </a:rPr>
              <a:t>Ενεργοποιώ: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κίνηση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ταιριάζει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τις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κατηγορίες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αναφέρεται</a:t>
            </a:r>
            <a:endParaRPr sz="1100">
              <a:latin typeface="Calibri"/>
              <a:cs typeface="Calibri"/>
            </a:endParaRPr>
          </a:p>
          <a:p>
            <a:pPr marL="548005" lvl="1" indent="-78105">
              <a:lnSpc>
                <a:spcPct val="100000"/>
              </a:lnSpc>
              <a:spcBef>
                <a:spcPts val="894"/>
              </a:spcBef>
              <a:buSzPct val="145454"/>
              <a:buFont typeface="Arial"/>
              <a:buChar char="•"/>
              <a:tabLst>
                <a:tab pos="548005" algn="l"/>
              </a:tabLst>
            </a:pPr>
            <a:r>
              <a:rPr sz="1100" b="1" spc="75" dirty="0">
                <a:latin typeface="Calibri"/>
                <a:cs typeface="Calibri"/>
              </a:rPr>
              <a:t>Αποκλεισμός: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κίνηση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ταιριάζει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από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κατηγορία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απορρίπτεται</a:t>
            </a:r>
            <a:endParaRPr sz="1100">
              <a:latin typeface="Calibri"/>
              <a:cs typeface="Calibri"/>
            </a:endParaRPr>
          </a:p>
          <a:p>
            <a:pPr marL="548005" lvl="1" indent="-78105">
              <a:lnSpc>
                <a:spcPct val="100000"/>
              </a:lnSpc>
              <a:spcBef>
                <a:spcPts val="894"/>
              </a:spcBef>
              <a:buSzPct val="145454"/>
              <a:buFont typeface="Arial"/>
              <a:buChar char="•"/>
              <a:tabLst>
                <a:tab pos="548005" algn="l"/>
              </a:tabLst>
            </a:pPr>
            <a:r>
              <a:rPr sz="1100" b="1" spc="75" dirty="0">
                <a:latin typeface="Calibri"/>
                <a:cs typeface="Calibri"/>
              </a:rPr>
              <a:t>Απενεργοποίηση: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αυτής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κατηγορίας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αγνοούνται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46802" y="5719127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635" y="5978842"/>
            <a:ext cx="1418590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https://docs.nethserver.org/en/v7/su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ricata</a:t>
            </a:r>
            <a:r>
              <a:rPr sz="500" spc="20" dirty="0">
                <a:solidFill>
                  <a:srgbClr val="85872B"/>
                </a:solidFill>
                <a:latin typeface="Calibri"/>
                <a:cs typeface="Calibri"/>
              </a:rPr>
              <a:t>.</a:t>
            </a:r>
            <a:r>
              <a:rPr sz="500" spc="20" dirty="0">
                <a:solidFill>
                  <a:srgbClr val="85872B"/>
                </a:solidFill>
                <a:latin typeface="Calibri"/>
                <a:cs typeface="Calibri"/>
                <a:hlinkClick r:id="rId3"/>
              </a:rPr>
              <a:t>htm</a:t>
            </a:r>
            <a:r>
              <a:rPr sz="500" spc="20" dirty="0">
                <a:solidFill>
                  <a:srgbClr val="85872B"/>
                </a:solidFill>
                <a:latin typeface="Calibri"/>
                <a:cs typeface="Calibri"/>
              </a:rPr>
              <a:t>l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04780" y="3914140"/>
            <a:ext cx="1887220" cy="1996439"/>
          </a:xfrm>
          <a:prstGeom prst="rect">
            <a:avLst/>
          </a:prstGeom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455920" y="0"/>
            <a:ext cx="5387340" cy="6878955"/>
            <a:chOff x="5455920" y="0"/>
            <a:chExt cx="538734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6280" y="3177540"/>
              <a:ext cx="1016000" cy="10160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12020" y="3177540"/>
              <a:ext cx="1016000" cy="1016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55920" y="3647440"/>
              <a:ext cx="4354830" cy="76200"/>
            </a:xfrm>
            <a:custGeom>
              <a:avLst/>
              <a:gdLst/>
              <a:ahLst/>
              <a:cxnLst/>
              <a:rect l="l" t="t" r="r" b="b"/>
              <a:pathLst>
                <a:path w="435483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7625"/>
                  </a:lnTo>
                  <a:lnTo>
                    <a:pt x="1610359" y="47625"/>
                  </a:lnTo>
                  <a:lnTo>
                    <a:pt x="1610359" y="28575"/>
                  </a:lnTo>
                  <a:lnTo>
                    <a:pt x="76200" y="28575"/>
                  </a:lnTo>
                  <a:lnTo>
                    <a:pt x="76200" y="0"/>
                  </a:lnTo>
                  <a:close/>
                </a:path>
                <a:path w="4354830" h="76200">
                  <a:moveTo>
                    <a:pt x="2702559" y="0"/>
                  </a:moveTo>
                  <a:lnTo>
                    <a:pt x="2626359" y="38100"/>
                  </a:lnTo>
                  <a:lnTo>
                    <a:pt x="2702559" y="76200"/>
                  </a:lnTo>
                  <a:lnTo>
                    <a:pt x="2702559" y="47625"/>
                  </a:lnTo>
                  <a:lnTo>
                    <a:pt x="4354830" y="47625"/>
                  </a:lnTo>
                  <a:lnTo>
                    <a:pt x="4354830" y="28575"/>
                  </a:lnTo>
                  <a:lnTo>
                    <a:pt x="2702559" y="28575"/>
                  </a:lnTo>
                  <a:lnTo>
                    <a:pt x="27025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26822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>
                <a:solidFill>
                  <a:srgbClr val="000000"/>
                </a:solidFill>
              </a:rPr>
              <a:t>Λειτουργίες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SURICTA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75030" y="1391602"/>
            <a:ext cx="458089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35" dirty="0">
                <a:latin typeface="Calibri"/>
                <a:cs typeface="Calibri"/>
              </a:rPr>
              <a:t>IDS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25" dirty="0">
                <a:latin typeface="Calibri"/>
                <a:cs typeface="Calibri"/>
              </a:rPr>
              <a:t>(Intrusion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30" dirty="0">
                <a:latin typeface="Calibri"/>
                <a:cs typeface="Calibri"/>
              </a:rPr>
              <a:t>Detection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40" dirty="0">
                <a:latin typeface="Calibri"/>
                <a:cs typeface="Calibri"/>
              </a:rPr>
              <a:t>System</a:t>
            </a:r>
            <a:r>
              <a:rPr sz="1250" b="1" spc="-25" dirty="0">
                <a:latin typeface="Calibri"/>
                <a:cs typeface="Calibri"/>
              </a:rPr>
              <a:t> </a:t>
            </a:r>
            <a:r>
              <a:rPr sz="1250" b="1" spc="35" dirty="0">
                <a:latin typeface="Calibri"/>
                <a:cs typeface="Calibri"/>
              </a:rPr>
              <a:t>-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40" dirty="0">
                <a:latin typeface="Calibri"/>
                <a:cs typeface="Calibri"/>
              </a:rPr>
              <a:t>Σύστημα</a:t>
            </a:r>
            <a:r>
              <a:rPr sz="1250" b="1" spc="-25" dirty="0">
                <a:latin typeface="Calibri"/>
                <a:cs typeface="Calibri"/>
              </a:rPr>
              <a:t> </a:t>
            </a:r>
            <a:r>
              <a:rPr sz="1250" b="1" spc="35" dirty="0">
                <a:latin typeface="Calibri"/>
                <a:cs typeface="Calibri"/>
              </a:rPr>
              <a:t>ανίχνευσης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35" dirty="0">
                <a:latin typeface="Calibri"/>
                <a:cs typeface="Calibri"/>
              </a:rPr>
              <a:t>εισβολών)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37894" y="4283709"/>
            <a:ext cx="635000" cy="802005"/>
          </a:xfrm>
          <a:custGeom>
            <a:avLst/>
            <a:gdLst/>
            <a:ahLst/>
            <a:cxnLst/>
            <a:rect l="l" t="t" r="r" b="b"/>
            <a:pathLst>
              <a:path w="635000" h="802004">
                <a:moveTo>
                  <a:pt x="593090" y="765809"/>
                </a:moveTo>
                <a:lnTo>
                  <a:pt x="43497" y="765809"/>
                </a:lnTo>
                <a:lnTo>
                  <a:pt x="43497" y="777875"/>
                </a:lnTo>
                <a:lnTo>
                  <a:pt x="45085" y="787082"/>
                </a:lnTo>
                <a:lnTo>
                  <a:pt x="50165" y="794702"/>
                </a:lnTo>
                <a:lnTo>
                  <a:pt x="57785" y="799782"/>
                </a:lnTo>
                <a:lnTo>
                  <a:pt x="66992" y="801687"/>
                </a:lnTo>
                <a:lnTo>
                  <a:pt x="569595" y="801687"/>
                </a:lnTo>
                <a:lnTo>
                  <a:pt x="578802" y="799782"/>
                </a:lnTo>
                <a:lnTo>
                  <a:pt x="586105" y="794702"/>
                </a:lnTo>
                <a:lnTo>
                  <a:pt x="591185" y="787082"/>
                </a:lnTo>
                <a:lnTo>
                  <a:pt x="593090" y="777875"/>
                </a:lnTo>
                <a:lnTo>
                  <a:pt x="593090" y="765809"/>
                </a:lnTo>
                <a:close/>
              </a:path>
              <a:path w="635000" h="802004">
                <a:moveTo>
                  <a:pt x="268605" y="507364"/>
                </a:moveTo>
                <a:lnTo>
                  <a:pt x="138747" y="507364"/>
                </a:lnTo>
                <a:lnTo>
                  <a:pt x="129222" y="509269"/>
                </a:lnTo>
                <a:lnTo>
                  <a:pt x="121920" y="514032"/>
                </a:lnTo>
                <a:lnTo>
                  <a:pt x="116840" y="521652"/>
                </a:lnTo>
                <a:lnTo>
                  <a:pt x="114935" y="530859"/>
                </a:lnTo>
                <a:lnTo>
                  <a:pt x="114935" y="765809"/>
                </a:lnTo>
                <a:lnTo>
                  <a:pt x="521335" y="765809"/>
                </a:lnTo>
                <a:lnTo>
                  <a:pt x="521335" y="706437"/>
                </a:lnTo>
                <a:lnTo>
                  <a:pt x="304482" y="706437"/>
                </a:lnTo>
                <a:lnTo>
                  <a:pt x="289560" y="699769"/>
                </a:lnTo>
                <a:lnTo>
                  <a:pt x="255587" y="699769"/>
                </a:lnTo>
                <a:lnTo>
                  <a:pt x="202882" y="646747"/>
                </a:lnTo>
                <a:lnTo>
                  <a:pt x="255587" y="594042"/>
                </a:lnTo>
                <a:lnTo>
                  <a:pt x="268605" y="594042"/>
                </a:lnTo>
                <a:lnTo>
                  <a:pt x="268605" y="507364"/>
                </a:lnTo>
                <a:close/>
              </a:path>
              <a:path w="635000" h="802004">
                <a:moveTo>
                  <a:pt x="207547" y="246062"/>
                </a:moveTo>
                <a:lnTo>
                  <a:pt x="168910" y="246062"/>
                </a:lnTo>
                <a:lnTo>
                  <a:pt x="174942" y="274319"/>
                </a:lnTo>
                <a:lnTo>
                  <a:pt x="186690" y="300354"/>
                </a:lnTo>
                <a:lnTo>
                  <a:pt x="202882" y="323532"/>
                </a:lnTo>
                <a:lnTo>
                  <a:pt x="223520" y="343217"/>
                </a:lnTo>
                <a:lnTo>
                  <a:pt x="223520" y="370522"/>
                </a:lnTo>
                <a:lnTo>
                  <a:pt x="221615" y="374332"/>
                </a:lnTo>
                <a:lnTo>
                  <a:pt x="217805" y="375284"/>
                </a:lnTo>
                <a:lnTo>
                  <a:pt x="108585" y="420052"/>
                </a:lnTo>
                <a:lnTo>
                  <a:pt x="51752" y="456564"/>
                </a:lnTo>
                <a:lnTo>
                  <a:pt x="26035" y="487362"/>
                </a:lnTo>
                <a:lnTo>
                  <a:pt x="15875" y="526097"/>
                </a:lnTo>
                <a:lnTo>
                  <a:pt x="0" y="669607"/>
                </a:lnTo>
                <a:lnTo>
                  <a:pt x="0" y="684847"/>
                </a:lnTo>
                <a:lnTo>
                  <a:pt x="23495" y="722312"/>
                </a:lnTo>
                <a:lnTo>
                  <a:pt x="57785" y="740727"/>
                </a:lnTo>
                <a:lnTo>
                  <a:pt x="69850" y="745807"/>
                </a:lnTo>
                <a:lnTo>
                  <a:pt x="96202" y="745807"/>
                </a:lnTo>
                <a:lnTo>
                  <a:pt x="96202" y="716597"/>
                </a:lnTo>
                <a:lnTo>
                  <a:pt x="82867" y="711517"/>
                </a:lnTo>
                <a:lnTo>
                  <a:pt x="69850" y="705802"/>
                </a:lnTo>
                <a:lnTo>
                  <a:pt x="57467" y="699452"/>
                </a:lnTo>
                <a:lnTo>
                  <a:pt x="45402" y="692150"/>
                </a:lnTo>
                <a:lnTo>
                  <a:pt x="39687" y="688339"/>
                </a:lnTo>
                <a:lnTo>
                  <a:pt x="36830" y="681672"/>
                </a:lnTo>
                <a:lnTo>
                  <a:pt x="37782" y="675322"/>
                </a:lnTo>
                <a:lnTo>
                  <a:pt x="53657" y="529907"/>
                </a:lnTo>
                <a:lnTo>
                  <a:pt x="75565" y="485775"/>
                </a:lnTo>
                <a:lnTo>
                  <a:pt x="126365" y="453707"/>
                </a:lnTo>
                <a:lnTo>
                  <a:pt x="183832" y="429894"/>
                </a:lnTo>
                <a:lnTo>
                  <a:pt x="199072" y="425450"/>
                </a:lnTo>
                <a:lnTo>
                  <a:pt x="535622" y="425450"/>
                </a:lnTo>
                <a:lnTo>
                  <a:pt x="514350" y="414972"/>
                </a:lnTo>
                <a:lnTo>
                  <a:pt x="316865" y="414972"/>
                </a:lnTo>
                <a:lnTo>
                  <a:pt x="298132" y="414337"/>
                </a:lnTo>
                <a:lnTo>
                  <a:pt x="279717" y="412114"/>
                </a:lnTo>
                <a:lnTo>
                  <a:pt x="260985" y="408939"/>
                </a:lnTo>
                <a:lnTo>
                  <a:pt x="242252" y="404494"/>
                </a:lnTo>
                <a:lnTo>
                  <a:pt x="250190" y="397192"/>
                </a:lnTo>
                <a:lnTo>
                  <a:pt x="255905" y="388302"/>
                </a:lnTo>
                <a:lnTo>
                  <a:pt x="259715" y="377825"/>
                </a:lnTo>
                <a:lnTo>
                  <a:pt x="261302" y="366712"/>
                </a:lnTo>
                <a:lnTo>
                  <a:pt x="261302" y="365759"/>
                </a:lnTo>
                <a:lnTo>
                  <a:pt x="392112" y="365759"/>
                </a:lnTo>
                <a:lnTo>
                  <a:pt x="392112" y="339407"/>
                </a:lnTo>
                <a:lnTo>
                  <a:pt x="317817" y="339407"/>
                </a:lnTo>
                <a:lnTo>
                  <a:pt x="275590" y="331469"/>
                </a:lnTo>
                <a:lnTo>
                  <a:pt x="240665" y="309562"/>
                </a:lnTo>
                <a:lnTo>
                  <a:pt x="215900" y="276225"/>
                </a:lnTo>
                <a:lnTo>
                  <a:pt x="207547" y="246062"/>
                </a:lnTo>
                <a:close/>
              </a:path>
              <a:path w="635000" h="802004">
                <a:moveTo>
                  <a:pt x="535622" y="425450"/>
                </a:moveTo>
                <a:lnTo>
                  <a:pt x="437515" y="425450"/>
                </a:lnTo>
                <a:lnTo>
                  <a:pt x="451485" y="429894"/>
                </a:lnTo>
                <a:lnTo>
                  <a:pt x="508952" y="453707"/>
                </a:lnTo>
                <a:lnTo>
                  <a:pt x="560070" y="485775"/>
                </a:lnTo>
                <a:lnTo>
                  <a:pt x="580707" y="526097"/>
                </a:lnTo>
                <a:lnTo>
                  <a:pt x="597852" y="674369"/>
                </a:lnTo>
                <a:lnTo>
                  <a:pt x="565467" y="705167"/>
                </a:lnTo>
                <a:lnTo>
                  <a:pt x="539432" y="715644"/>
                </a:lnTo>
                <a:lnTo>
                  <a:pt x="539432" y="745807"/>
                </a:lnTo>
                <a:lnTo>
                  <a:pt x="564832" y="745807"/>
                </a:lnTo>
                <a:lnTo>
                  <a:pt x="576897" y="740727"/>
                </a:lnTo>
                <a:lnTo>
                  <a:pt x="610870" y="722312"/>
                </a:lnTo>
                <a:lnTo>
                  <a:pt x="634365" y="684847"/>
                </a:lnTo>
                <a:lnTo>
                  <a:pt x="634682" y="669607"/>
                </a:lnTo>
                <a:lnTo>
                  <a:pt x="619442" y="528002"/>
                </a:lnTo>
                <a:lnTo>
                  <a:pt x="609917" y="488314"/>
                </a:lnTo>
                <a:lnTo>
                  <a:pt x="584517" y="457517"/>
                </a:lnTo>
                <a:lnTo>
                  <a:pt x="535622" y="425450"/>
                </a:lnTo>
                <a:close/>
              </a:path>
              <a:path w="635000" h="802004">
                <a:moveTo>
                  <a:pt x="432752" y="507364"/>
                </a:moveTo>
                <a:lnTo>
                  <a:pt x="348932" y="507364"/>
                </a:lnTo>
                <a:lnTo>
                  <a:pt x="348932" y="599757"/>
                </a:lnTo>
                <a:lnTo>
                  <a:pt x="304482" y="706437"/>
                </a:lnTo>
                <a:lnTo>
                  <a:pt x="521335" y="706437"/>
                </a:lnTo>
                <a:lnTo>
                  <a:pt x="521335" y="700722"/>
                </a:lnTo>
                <a:lnTo>
                  <a:pt x="380047" y="700722"/>
                </a:lnTo>
                <a:lnTo>
                  <a:pt x="366712" y="687387"/>
                </a:lnTo>
                <a:lnTo>
                  <a:pt x="406400" y="647700"/>
                </a:lnTo>
                <a:lnTo>
                  <a:pt x="366712" y="608329"/>
                </a:lnTo>
                <a:lnTo>
                  <a:pt x="380047" y="594994"/>
                </a:lnTo>
                <a:lnTo>
                  <a:pt x="432752" y="594994"/>
                </a:lnTo>
                <a:lnTo>
                  <a:pt x="432752" y="507364"/>
                </a:lnTo>
                <a:close/>
              </a:path>
              <a:path w="635000" h="802004">
                <a:moveTo>
                  <a:pt x="497840" y="507364"/>
                </a:moveTo>
                <a:lnTo>
                  <a:pt x="432752" y="507364"/>
                </a:lnTo>
                <a:lnTo>
                  <a:pt x="432752" y="647700"/>
                </a:lnTo>
                <a:lnTo>
                  <a:pt x="380047" y="700722"/>
                </a:lnTo>
                <a:lnTo>
                  <a:pt x="521335" y="700722"/>
                </a:lnTo>
                <a:lnTo>
                  <a:pt x="521335" y="530859"/>
                </a:lnTo>
                <a:lnTo>
                  <a:pt x="519430" y="521652"/>
                </a:lnTo>
                <a:lnTo>
                  <a:pt x="514667" y="514032"/>
                </a:lnTo>
                <a:lnTo>
                  <a:pt x="507047" y="509269"/>
                </a:lnTo>
                <a:lnTo>
                  <a:pt x="497840" y="507364"/>
                </a:lnTo>
                <a:close/>
              </a:path>
              <a:path w="635000" h="802004">
                <a:moveTo>
                  <a:pt x="348932" y="507364"/>
                </a:moveTo>
                <a:lnTo>
                  <a:pt x="268605" y="507364"/>
                </a:lnTo>
                <a:lnTo>
                  <a:pt x="268605" y="607377"/>
                </a:lnTo>
                <a:lnTo>
                  <a:pt x="229235" y="646747"/>
                </a:lnTo>
                <a:lnTo>
                  <a:pt x="268605" y="686434"/>
                </a:lnTo>
                <a:lnTo>
                  <a:pt x="255587" y="699769"/>
                </a:lnTo>
                <a:lnTo>
                  <a:pt x="289560" y="699769"/>
                </a:lnTo>
                <a:lnTo>
                  <a:pt x="287655" y="698817"/>
                </a:lnTo>
                <a:lnTo>
                  <a:pt x="331152" y="594042"/>
                </a:lnTo>
                <a:lnTo>
                  <a:pt x="331787" y="592137"/>
                </a:lnTo>
                <a:lnTo>
                  <a:pt x="348932" y="592137"/>
                </a:lnTo>
                <a:lnTo>
                  <a:pt x="348932" y="507364"/>
                </a:lnTo>
                <a:close/>
              </a:path>
              <a:path w="635000" h="802004">
                <a:moveTo>
                  <a:pt x="432752" y="594994"/>
                </a:moveTo>
                <a:lnTo>
                  <a:pt x="380047" y="594994"/>
                </a:lnTo>
                <a:lnTo>
                  <a:pt x="432752" y="647700"/>
                </a:lnTo>
                <a:lnTo>
                  <a:pt x="432752" y="594994"/>
                </a:lnTo>
                <a:close/>
              </a:path>
              <a:path w="635000" h="802004">
                <a:moveTo>
                  <a:pt x="268605" y="594042"/>
                </a:moveTo>
                <a:lnTo>
                  <a:pt x="255587" y="594042"/>
                </a:lnTo>
                <a:lnTo>
                  <a:pt x="268605" y="607377"/>
                </a:lnTo>
                <a:lnTo>
                  <a:pt x="268605" y="594042"/>
                </a:lnTo>
                <a:close/>
              </a:path>
              <a:path w="635000" h="802004">
                <a:moveTo>
                  <a:pt x="348932" y="592137"/>
                </a:moveTo>
                <a:lnTo>
                  <a:pt x="331787" y="592137"/>
                </a:lnTo>
                <a:lnTo>
                  <a:pt x="348932" y="599757"/>
                </a:lnTo>
                <a:lnTo>
                  <a:pt x="348932" y="592137"/>
                </a:lnTo>
                <a:close/>
              </a:path>
              <a:path w="635000" h="802004">
                <a:moveTo>
                  <a:pt x="437515" y="425450"/>
                </a:moveTo>
                <a:lnTo>
                  <a:pt x="199072" y="425450"/>
                </a:lnTo>
                <a:lnTo>
                  <a:pt x="222250" y="436879"/>
                </a:lnTo>
                <a:lnTo>
                  <a:pt x="250507" y="445452"/>
                </a:lnTo>
                <a:lnTo>
                  <a:pt x="282892" y="450850"/>
                </a:lnTo>
                <a:lnTo>
                  <a:pt x="317817" y="452754"/>
                </a:lnTo>
                <a:lnTo>
                  <a:pt x="352742" y="450850"/>
                </a:lnTo>
                <a:lnTo>
                  <a:pt x="385127" y="445452"/>
                </a:lnTo>
                <a:lnTo>
                  <a:pt x="413702" y="436879"/>
                </a:lnTo>
                <a:lnTo>
                  <a:pt x="437515" y="425450"/>
                </a:lnTo>
                <a:close/>
              </a:path>
              <a:path w="635000" h="802004">
                <a:moveTo>
                  <a:pt x="430847" y="54292"/>
                </a:moveTo>
                <a:lnTo>
                  <a:pt x="430847" y="226377"/>
                </a:lnTo>
                <a:lnTo>
                  <a:pt x="421957" y="270192"/>
                </a:lnTo>
                <a:lnTo>
                  <a:pt x="397510" y="306387"/>
                </a:lnTo>
                <a:lnTo>
                  <a:pt x="392112" y="309879"/>
                </a:lnTo>
                <a:lnTo>
                  <a:pt x="392112" y="404494"/>
                </a:lnTo>
                <a:lnTo>
                  <a:pt x="373697" y="409575"/>
                </a:lnTo>
                <a:lnTo>
                  <a:pt x="354965" y="413067"/>
                </a:lnTo>
                <a:lnTo>
                  <a:pt x="335915" y="414654"/>
                </a:lnTo>
                <a:lnTo>
                  <a:pt x="316865" y="414972"/>
                </a:lnTo>
                <a:lnTo>
                  <a:pt x="514350" y="414972"/>
                </a:lnTo>
                <a:lnTo>
                  <a:pt x="496887" y="407034"/>
                </a:lnTo>
                <a:lnTo>
                  <a:pt x="464820" y="394969"/>
                </a:lnTo>
                <a:lnTo>
                  <a:pt x="418782" y="376237"/>
                </a:lnTo>
                <a:lnTo>
                  <a:pt x="414972" y="374332"/>
                </a:lnTo>
                <a:lnTo>
                  <a:pt x="413067" y="371475"/>
                </a:lnTo>
                <a:lnTo>
                  <a:pt x="413067" y="345122"/>
                </a:lnTo>
                <a:lnTo>
                  <a:pt x="454660" y="293052"/>
                </a:lnTo>
                <a:lnTo>
                  <a:pt x="469582" y="227329"/>
                </a:lnTo>
                <a:lnTo>
                  <a:pt x="469582" y="193357"/>
                </a:lnTo>
                <a:lnTo>
                  <a:pt x="486397" y="193357"/>
                </a:lnTo>
                <a:lnTo>
                  <a:pt x="472440" y="151764"/>
                </a:lnTo>
                <a:lnTo>
                  <a:pt x="468630" y="138747"/>
                </a:lnTo>
                <a:lnTo>
                  <a:pt x="467677" y="132397"/>
                </a:lnTo>
                <a:lnTo>
                  <a:pt x="467677" y="132079"/>
                </a:lnTo>
                <a:lnTo>
                  <a:pt x="465137" y="122554"/>
                </a:lnTo>
                <a:lnTo>
                  <a:pt x="457517" y="94614"/>
                </a:lnTo>
                <a:lnTo>
                  <a:pt x="439420" y="63182"/>
                </a:lnTo>
                <a:lnTo>
                  <a:pt x="430847" y="54292"/>
                </a:lnTo>
                <a:close/>
              </a:path>
              <a:path w="635000" h="802004">
                <a:moveTo>
                  <a:pt x="392112" y="365759"/>
                </a:moveTo>
                <a:lnTo>
                  <a:pt x="374332" y="365759"/>
                </a:lnTo>
                <a:lnTo>
                  <a:pt x="374332" y="366712"/>
                </a:lnTo>
                <a:lnTo>
                  <a:pt x="375285" y="374332"/>
                </a:lnTo>
                <a:lnTo>
                  <a:pt x="375285" y="376237"/>
                </a:lnTo>
                <a:lnTo>
                  <a:pt x="375602" y="377507"/>
                </a:lnTo>
                <a:lnTo>
                  <a:pt x="379095" y="387350"/>
                </a:lnTo>
                <a:lnTo>
                  <a:pt x="384810" y="396557"/>
                </a:lnTo>
                <a:lnTo>
                  <a:pt x="392112" y="404494"/>
                </a:lnTo>
                <a:lnTo>
                  <a:pt x="392112" y="365759"/>
                </a:lnTo>
                <a:close/>
              </a:path>
              <a:path w="635000" h="802004">
                <a:moveTo>
                  <a:pt x="374332" y="365759"/>
                </a:moveTo>
                <a:lnTo>
                  <a:pt x="261302" y="365759"/>
                </a:lnTo>
                <a:lnTo>
                  <a:pt x="288925" y="374332"/>
                </a:lnTo>
                <a:lnTo>
                  <a:pt x="317817" y="377189"/>
                </a:lnTo>
                <a:lnTo>
                  <a:pt x="346710" y="374332"/>
                </a:lnTo>
                <a:lnTo>
                  <a:pt x="374332" y="365759"/>
                </a:lnTo>
                <a:close/>
              </a:path>
              <a:path w="635000" h="802004">
                <a:moveTo>
                  <a:pt x="392112" y="309879"/>
                </a:moveTo>
                <a:lnTo>
                  <a:pt x="361632" y="330517"/>
                </a:lnTo>
                <a:lnTo>
                  <a:pt x="317817" y="339407"/>
                </a:lnTo>
                <a:lnTo>
                  <a:pt x="392112" y="339407"/>
                </a:lnTo>
                <a:lnTo>
                  <a:pt x="392112" y="309879"/>
                </a:lnTo>
                <a:close/>
              </a:path>
              <a:path w="635000" h="802004">
                <a:moveTo>
                  <a:pt x="316865" y="0"/>
                </a:moveTo>
                <a:lnTo>
                  <a:pt x="274002" y="6667"/>
                </a:lnTo>
                <a:lnTo>
                  <a:pt x="235585" y="25400"/>
                </a:lnTo>
                <a:lnTo>
                  <a:pt x="203835" y="54292"/>
                </a:lnTo>
                <a:lnTo>
                  <a:pt x="180340" y="91439"/>
                </a:lnTo>
                <a:lnTo>
                  <a:pt x="167005" y="134937"/>
                </a:lnTo>
                <a:lnTo>
                  <a:pt x="167005" y="157479"/>
                </a:lnTo>
                <a:lnTo>
                  <a:pt x="166052" y="172719"/>
                </a:lnTo>
                <a:lnTo>
                  <a:pt x="163830" y="187959"/>
                </a:lnTo>
                <a:lnTo>
                  <a:pt x="160020" y="202564"/>
                </a:lnTo>
                <a:lnTo>
                  <a:pt x="154622" y="216852"/>
                </a:lnTo>
                <a:lnTo>
                  <a:pt x="138747" y="254634"/>
                </a:lnTo>
                <a:lnTo>
                  <a:pt x="140652" y="254000"/>
                </a:lnTo>
                <a:lnTo>
                  <a:pt x="156210" y="249872"/>
                </a:lnTo>
                <a:lnTo>
                  <a:pt x="168910" y="246062"/>
                </a:lnTo>
                <a:lnTo>
                  <a:pt x="207547" y="246062"/>
                </a:lnTo>
                <a:lnTo>
                  <a:pt x="204470" y="234950"/>
                </a:lnTo>
                <a:lnTo>
                  <a:pt x="245745" y="220027"/>
                </a:lnTo>
                <a:lnTo>
                  <a:pt x="290195" y="201294"/>
                </a:lnTo>
                <a:lnTo>
                  <a:pt x="333375" y="178752"/>
                </a:lnTo>
                <a:lnTo>
                  <a:pt x="372110" y="152400"/>
                </a:lnTo>
                <a:lnTo>
                  <a:pt x="402590" y="122554"/>
                </a:lnTo>
                <a:lnTo>
                  <a:pt x="430847" y="122554"/>
                </a:lnTo>
                <a:lnTo>
                  <a:pt x="430847" y="54292"/>
                </a:lnTo>
                <a:lnTo>
                  <a:pt x="414337" y="37464"/>
                </a:lnTo>
                <a:lnTo>
                  <a:pt x="395287" y="24447"/>
                </a:lnTo>
                <a:lnTo>
                  <a:pt x="362902" y="24447"/>
                </a:lnTo>
                <a:lnTo>
                  <a:pt x="353695" y="11429"/>
                </a:lnTo>
                <a:lnTo>
                  <a:pt x="316865" y="0"/>
                </a:lnTo>
                <a:close/>
              </a:path>
              <a:path w="635000" h="802004">
                <a:moveTo>
                  <a:pt x="486397" y="193357"/>
                </a:moveTo>
                <a:lnTo>
                  <a:pt x="469582" y="193357"/>
                </a:lnTo>
                <a:lnTo>
                  <a:pt x="475297" y="197167"/>
                </a:lnTo>
                <a:lnTo>
                  <a:pt x="488315" y="199072"/>
                </a:lnTo>
                <a:lnTo>
                  <a:pt x="486397" y="193357"/>
                </a:lnTo>
                <a:close/>
              </a:path>
              <a:path w="635000" h="802004">
                <a:moveTo>
                  <a:pt x="430847" y="122554"/>
                </a:moveTo>
                <a:lnTo>
                  <a:pt x="402590" y="122554"/>
                </a:lnTo>
                <a:lnTo>
                  <a:pt x="409257" y="132397"/>
                </a:lnTo>
                <a:lnTo>
                  <a:pt x="415925" y="141922"/>
                </a:lnTo>
                <a:lnTo>
                  <a:pt x="423227" y="151129"/>
                </a:lnTo>
                <a:lnTo>
                  <a:pt x="430847" y="160337"/>
                </a:lnTo>
                <a:lnTo>
                  <a:pt x="430847" y="122554"/>
                </a:lnTo>
                <a:close/>
              </a:path>
              <a:path w="635000" h="802004">
                <a:moveTo>
                  <a:pt x="380047" y="15239"/>
                </a:moveTo>
                <a:lnTo>
                  <a:pt x="375285" y="15239"/>
                </a:lnTo>
                <a:lnTo>
                  <a:pt x="371475" y="17779"/>
                </a:lnTo>
                <a:lnTo>
                  <a:pt x="362902" y="24447"/>
                </a:lnTo>
                <a:lnTo>
                  <a:pt x="395287" y="24447"/>
                </a:lnTo>
                <a:lnTo>
                  <a:pt x="383857" y="16827"/>
                </a:lnTo>
                <a:lnTo>
                  <a:pt x="380047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5200" y="2174239"/>
            <a:ext cx="616585" cy="802005"/>
          </a:xfrm>
          <a:custGeom>
            <a:avLst/>
            <a:gdLst/>
            <a:ahLst/>
            <a:cxnLst/>
            <a:rect l="l" t="t" r="r" b="b"/>
            <a:pathLst>
              <a:path w="616585" h="802005">
                <a:moveTo>
                  <a:pt x="583565" y="765810"/>
                </a:moveTo>
                <a:lnTo>
                  <a:pt x="33972" y="765810"/>
                </a:lnTo>
                <a:lnTo>
                  <a:pt x="33972" y="777875"/>
                </a:lnTo>
                <a:lnTo>
                  <a:pt x="35559" y="787082"/>
                </a:lnTo>
                <a:lnTo>
                  <a:pt x="40640" y="794702"/>
                </a:lnTo>
                <a:lnTo>
                  <a:pt x="48259" y="799782"/>
                </a:lnTo>
                <a:lnTo>
                  <a:pt x="57467" y="801687"/>
                </a:lnTo>
                <a:lnTo>
                  <a:pt x="560069" y="801687"/>
                </a:lnTo>
                <a:lnTo>
                  <a:pt x="569277" y="799782"/>
                </a:lnTo>
                <a:lnTo>
                  <a:pt x="576580" y="794702"/>
                </a:lnTo>
                <a:lnTo>
                  <a:pt x="581660" y="787082"/>
                </a:lnTo>
                <a:lnTo>
                  <a:pt x="583565" y="777875"/>
                </a:lnTo>
                <a:lnTo>
                  <a:pt x="583565" y="765810"/>
                </a:lnTo>
                <a:close/>
              </a:path>
              <a:path w="616585" h="802005">
                <a:moveTo>
                  <a:pt x="259080" y="507364"/>
                </a:moveTo>
                <a:lnTo>
                  <a:pt x="129222" y="507364"/>
                </a:lnTo>
                <a:lnTo>
                  <a:pt x="119697" y="509270"/>
                </a:lnTo>
                <a:lnTo>
                  <a:pt x="112394" y="514032"/>
                </a:lnTo>
                <a:lnTo>
                  <a:pt x="107315" y="521652"/>
                </a:lnTo>
                <a:lnTo>
                  <a:pt x="105409" y="530860"/>
                </a:lnTo>
                <a:lnTo>
                  <a:pt x="105409" y="765810"/>
                </a:lnTo>
                <a:lnTo>
                  <a:pt x="511809" y="765810"/>
                </a:lnTo>
                <a:lnTo>
                  <a:pt x="511809" y="706437"/>
                </a:lnTo>
                <a:lnTo>
                  <a:pt x="294957" y="706437"/>
                </a:lnTo>
                <a:lnTo>
                  <a:pt x="280034" y="699770"/>
                </a:lnTo>
                <a:lnTo>
                  <a:pt x="246062" y="699770"/>
                </a:lnTo>
                <a:lnTo>
                  <a:pt x="193357" y="646747"/>
                </a:lnTo>
                <a:lnTo>
                  <a:pt x="246062" y="594042"/>
                </a:lnTo>
                <a:lnTo>
                  <a:pt x="259080" y="594042"/>
                </a:lnTo>
                <a:lnTo>
                  <a:pt x="259080" y="507364"/>
                </a:lnTo>
                <a:close/>
              </a:path>
              <a:path w="616585" h="802005">
                <a:moveTo>
                  <a:pt x="308292" y="0"/>
                </a:moveTo>
                <a:lnTo>
                  <a:pt x="227330" y="22225"/>
                </a:lnTo>
                <a:lnTo>
                  <a:pt x="180657" y="65087"/>
                </a:lnTo>
                <a:lnTo>
                  <a:pt x="153034" y="128587"/>
                </a:lnTo>
                <a:lnTo>
                  <a:pt x="149859" y="164147"/>
                </a:lnTo>
                <a:lnTo>
                  <a:pt x="149859" y="400685"/>
                </a:lnTo>
                <a:lnTo>
                  <a:pt x="123507" y="412432"/>
                </a:lnTo>
                <a:lnTo>
                  <a:pt x="73977" y="440689"/>
                </a:lnTo>
                <a:lnTo>
                  <a:pt x="36830" y="471487"/>
                </a:lnTo>
                <a:lnTo>
                  <a:pt x="18732" y="507047"/>
                </a:lnTo>
                <a:lnTo>
                  <a:pt x="0" y="665797"/>
                </a:lnTo>
                <a:lnTo>
                  <a:pt x="0" y="681989"/>
                </a:lnTo>
                <a:lnTo>
                  <a:pt x="4127" y="696595"/>
                </a:lnTo>
                <a:lnTo>
                  <a:pt x="36512" y="727392"/>
                </a:lnTo>
                <a:lnTo>
                  <a:pt x="77152" y="746760"/>
                </a:lnTo>
                <a:lnTo>
                  <a:pt x="85725" y="746760"/>
                </a:lnTo>
                <a:lnTo>
                  <a:pt x="85725" y="709930"/>
                </a:lnTo>
                <a:lnTo>
                  <a:pt x="75247" y="705485"/>
                </a:lnTo>
                <a:lnTo>
                  <a:pt x="64452" y="700405"/>
                </a:lnTo>
                <a:lnTo>
                  <a:pt x="54292" y="694689"/>
                </a:lnTo>
                <a:lnTo>
                  <a:pt x="44132" y="688339"/>
                </a:lnTo>
                <a:lnTo>
                  <a:pt x="38417" y="684530"/>
                </a:lnTo>
                <a:lnTo>
                  <a:pt x="35877" y="678180"/>
                </a:lnTo>
                <a:lnTo>
                  <a:pt x="36830" y="671512"/>
                </a:lnTo>
                <a:lnTo>
                  <a:pt x="53544" y="530860"/>
                </a:lnTo>
                <a:lnTo>
                  <a:pt x="53657" y="528002"/>
                </a:lnTo>
                <a:lnTo>
                  <a:pt x="55562" y="516255"/>
                </a:lnTo>
                <a:lnTo>
                  <a:pt x="55562" y="515620"/>
                </a:lnTo>
                <a:lnTo>
                  <a:pt x="96519" y="469582"/>
                </a:lnTo>
                <a:lnTo>
                  <a:pt x="153034" y="439737"/>
                </a:lnTo>
                <a:lnTo>
                  <a:pt x="188594" y="425450"/>
                </a:lnTo>
                <a:lnTo>
                  <a:pt x="518477" y="425450"/>
                </a:lnTo>
                <a:lnTo>
                  <a:pt x="498792" y="414972"/>
                </a:lnTo>
                <a:lnTo>
                  <a:pt x="308292" y="414972"/>
                </a:lnTo>
                <a:lnTo>
                  <a:pt x="289559" y="414337"/>
                </a:lnTo>
                <a:lnTo>
                  <a:pt x="271144" y="412432"/>
                </a:lnTo>
                <a:lnTo>
                  <a:pt x="252730" y="409257"/>
                </a:lnTo>
                <a:lnTo>
                  <a:pt x="234632" y="404495"/>
                </a:lnTo>
                <a:lnTo>
                  <a:pt x="241617" y="397192"/>
                </a:lnTo>
                <a:lnTo>
                  <a:pt x="247015" y="388302"/>
                </a:lnTo>
                <a:lnTo>
                  <a:pt x="250507" y="378142"/>
                </a:lnTo>
                <a:lnTo>
                  <a:pt x="251777" y="367664"/>
                </a:lnTo>
                <a:lnTo>
                  <a:pt x="251777" y="365760"/>
                </a:lnTo>
                <a:lnTo>
                  <a:pt x="381634" y="365760"/>
                </a:lnTo>
                <a:lnTo>
                  <a:pt x="381634" y="337502"/>
                </a:lnTo>
                <a:lnTo>
                  <a:pt x="286702" y="337502"/>
                </a:lnTo>
                <a:lnTo>
                  <a:pt x="227965" y="306387"/>
                </a:lnTo>
                <a:lnTo>
                  <a:pt x="196850" y="247014"/>
                </a:lnTo>
                <a:lnTo>
                  <a:pt x="203517" y="169862"/>
                </a:lnTo>
                <a:lnTo>
                  <a:pt x="418465" y="169862"/>
                </a:lnTo>
                <a:lnTo>
                  <a:pt x="418465" y="47625"/>
                </a:lnTo>
                <a:lnTo>
                  <a:pt x="407034" y="36195"/>
                </a:lnTo>
                <a:lnTo>
                  <a:pt x="389572" y="24447"/>
                </a:lnTo>
                <a:lnTo>
                  <a:pt x="357187" y="24447"/>
                </a:lnTo>
                <a:lnTo>
                  <a:pt x="347662" y="11430"/>
                </a:lnTo>
                <a:lnTo>
                  <a:pt x="345122" y="6667"/>
                </a:lnTo>
                <a:lnTo>
                  <a:pt x="340359" y="3810"/>
                </a:lnTo>
                <a:lnTo>
                  <a:pt x="308292" y="0"/>
                </a:lnTo>
                <a:close/>
              </a:path>
              <a:path w="616585" h="802005">
                <a:moveTo>
                  <a:pt x="518477" y="425450"/>
                </a:moveTo>
                <a:lnTo>
                  <a:pt x="427990" y="425450"/>
                </a:lnTo>
                <a:lnTo>
                  <a:pt x="463867" y="439737"/>
                </a:lnTo>
                <a:lnTo>
                  <a:pt x="520065" y="469582"/>
                </a:lnTo>
                <a:lnTo>
                  <a:pt x="549910" y="494347"/>
                </a:lnTo>
                <a:lnTo>
                  <a:pt x="579755" y="670560"/>
                </a:lnTo>
                <a:lnTo>
                  <a:pt x="580707" y="677227"/>
                </a:lnTo>
                <a:lnTo>
                  <a:pt x="541655" y="704532"/>
                </a:lnTo>
                <a:lnTo>
                  <a:pt x="530860" y="709295"/>
                </a:lnTo>
                <a:lnTo>
                  <a:pt x="530860" y="745807"/>
                </a:lnTo>
                <a:lnTo>
                  <a:pt x="539115" y="745807"/>
                </a:lnTo>
                <a:lnTo>
                  <a:pt x="553085" y="740410"/>
                </a:lnTo>
                <a:lnTo>
                  <a:pt x="593090" y="718502"/>
                </a:lnTo>
                <a:lnTo>
                  <a:pt x="616585" y="681037"/>
                </a:lnTo>
                <a:lnTo>
                  <a:pt x="616585" y="665797"/>
                </a:lnTo>
                <a:lnTo>
                  <a:pt x="600710" y="528002"/>
                </a:lnTo>
                <a:lnTo>
                  <a:pt x="590550" y="488314"/>
                </a:lnTo>
                <a:lnTo>
                  <a:pt x="565785" y="457517"/>
                </a:lnTo>
                <a:lnTo>
                  <a:pt x="518477" y="425450"/>
                </a:lnTo>
                <a:close/>
              </a:path>
              <a:path w="616585" h="802005">
                <a:moveTo>
                  <a:pt x="423227" y="507364"/>
                </a:moveTo>
                <a:lnTo>
                  <a:pt x="339407" y="507364"/>
                </a:lnTo>
                <a:lnTo>
                  <a:pt x="339407" y="599757"/>
                </a:lnTo>
                <a:lnTo>
                  <a:pt x="294957" y="706437"/>
                </a:lnTo>
                <a:lnTo>
                  <a:pt x="511809" y="706437"/>
                </a:lnTo>
                <a:lnTo>
                  <a:pt x="511809" y="700722"/>
                </a:lnTo>
                <a:lnTo>
                  <a:pt x="370522" y="700722"/>
                </a:lnTo>
                <a:lnTo>
                  <a:pt x="357187" y="687387"/>
                </a:lnTo>
                <a:lnTo>
                  <a:pt x="396875" y="647700"/>
                </a:lnTo>
                <a:lnTo>
                  <a:pt x="357187" y="608330"/>
                </a:lnTo>
                <a:lnTo>
                  <a:pt x="370522" y="594995"/>
                </a:lnTo>
                <a:lnTo>
                  <a:pt x="423227" y="594995"/>
                </a:lnTo>
                <a:lnTo>
                  <a:pt x="423227" y="507364"/>
                </a:lnTo>
                <a:close/>
              </a:path>
              <a:path w="616585" h="802005">
                <a:moveTo>
                  <a:pt x="488315" y="507364"/>
                </a:moveTo>
                <a:lnTo>
                  <a:pt x="423227" y="507364"/>
                </a:lnTo>
                <a:lnTo>
                  <a:pt x="423227" y="647700"/>
                </a:lnTo>
                <a:lnTo>
                  <a:pt x="370522" y="700722"/>
                </a:lnTo>
                <a:lnTo>
                  <a:pt x="511809" y="700722"/>
                </a:lnTo>
                <a:lnTo>
                  <a:pt x="511809" y="530860"/>
                </a:lnTo>
                <a:lnTo>
                  <a:pt x="509905" y="521652"/>
                </a:lnTo>
                <a:lnTo>
                  <a:pt x="505142" y="514032"/>
                </a:lnTo>
                <a:lnTo>
                  <a:pt x="497522" y="509270"/>
                </a:lnTo>
                <a:lnTo>
                  <a:pt x="488315" y="507364"/>
                </a:lnTo>
                <a:close/>
              </a:path>
              <a:path w="616585" h="802005">
                <a:moveTo>
                  <a:pt x="339407" y="507364"/>
                </a:moveTo>
                <a:lnTo>
                  <a:pt x="259080" y="507364"/>
                </a:lnTo>
                <a:lnTo>
                  <a:pt x="259080" y="607377"/>
                </a:lnTo>
                <a:lnTo>
                  <a:pt x="219709" y="646747"/>
                </a:lnTo>
                <a:lnTo>
                  <a:pt x="259080" y="686435"/>
                </a:lnTo>
                <a:lnTo>
                  <a:pt x="246062" y="699770"/>
                </a:lnTo>
                <a:lnTo>
                  <a:pt x="280034" y="699770"/>
                </a:lnTo>
                <a:lnTo>
                  <a:pt x="278130" y="698817"/>
                </a:lnTo>
                <a:lnTo>
                  <a:pt x="321627" y="594042"/>
                </a:lnTo>
                <a:lnTo>
                  <a:pt x="322262" y="592137"/>
                </a:lnTo>
                <a:lnTo>
                  <a:pt x="339407" y="592137"/>
                </a:lnTo>
                <a:lnTo>
                  <a:pt x="339407" y="507364"/>
                </a:lnTo>
                <a:close/>
              </a:path>
              <a:path w="616585" h="802005">
                <a:moveTo>
                  <a:pt x="423227" y="594995"/>
                </a:moveTo>
                <a:lnTo>
                  <a:pt x="370522" y="594995"/>
                </a:lnTo>
                <a:lnTo>
                  <a:pt x="423227" y="647700"/>
                </a:lnTo>
                <a:lnTo>
                  <a:pt x="423227" y="594995"/>
                </a:lnTo>
                <a:close/>
              </a:path>
              <a:path w="616585" h="802005">
                <a:moveTo>
                  <a:pt x="259080" y="594042"/>
                </a:moveTo>
                <a:lnTo>
                  <a:pt x="246062" y="594042"/>
                </a:lnTo>
                <a:lnTo>
                  <a:pt x="259080" y="607377"/>
                </a:lnTo>
                <a:lnTo>
                  <a:pt x="259080" y="594042"/>
                </a:lnTo>
                <a:close/>
              </a:path>
              <a:path w="616585" h="802005">
                <a:moveTo>
                  <a:pt x="339407" y="592137"/>
                </a:moveTo>
                <a:lnTo>
                  <a:pt x="322262" y="592137"/>
                </a:lnTo>
                <a:lnTo>
                  <a:pt x="339407" y="599757"/>
                </a:lnTo>
                <a:lnTo>
                  <a:pt x="339407" y="592137"/>
                </a:lnTo>
                <a:close/>
              </a:path>
              <a:path w="616585" h="802005">
                <a:moveTo>
                  <a:pt x="427990" y="425450"/>
                </a:moveTo>
                <a:lnTo>
                  <a:pt x="188594" y="425450"/>
                </a:lnTo>
                <a:lnTo>
                  <a:pt x="212407" y="436880"/>
                </a:lnTo>
                <a:lnTo>
                  <a:pt x="240982" y="445452"/>
                </a:lnTo>
                <a:lnTo>
                  <a:pt x="273367" y="450850"/>
                </a:lnTo>
                <a:lnTo>
                  <a:pt x="308292" y="452755"/>
                </a:lnTo>
                <a:lnTo>
                  <a:pt x="343217" y="450850"/>
                </a:lnTo>
                <a:lnTo>
                  <a:pt x="375602" y="445452"/>
                </a:lnTo>
                <a:lnTo>
                  <a:pt x="404177" y="436880"/>
                </a:lnTo>
                <a:lnTo>
                  <a:pt x="427990" y="425450"/>
                </a:lnTo>
                <a:close/>
              </a:path>
              <a:path w="616585" h="802005">
                <a:moveTo>
                  <a:pt x="418465" y="47625"/>
                </a:moveTo>
                <a:lnTo>
                  <a:pt x="418465" y="247014"/>
                </a:lnTo>
                <a:lnTo>
                  <a:pt x="401955" y="288607"/>
                </a:lnTo>
                <a:lnTo>
                  <a:pt x="381634" y="309245"/>
                </a:lnTo>
                <a:lnTo>
                  <a:pt x="381634" y="404495"/>
                </a:lnTo>
                <a:lnTo>
                  <a:pt x="363855" y="409257"/>
                </a:lnTo>
                <a:lnTo>
                  <a:pt x="345440" y="412432"/>
                </a:lnTo>
                <a:lnTo>
                  <a:pt x="326707" y="414337"/>
                </a:lnTo>
                <a:lnTo>
                  <a:pt x="308292" y="414972"/>
                </a:lnTo>
                <a:lnTo>
                  <a:pt x="498792" y="414972"/>
                </a:lnTo>
                <a:lnTo>
                  <a:pt x="493077" y="411797"/>
                </a:lnTo>
                <a:lnTo>
                  <a:pt x="466725" y="400685"/>
                </a:lnTo>
                <a:lnTo>
                  <a:pt x="466725" y="365760"/>
                </a:lnTo>
                <a:lnTo>
                  <a:pt x="467994" y="258762"/>
                </a:lnTo>
                <a:lnTo>
                  <a:pt x="468312" y="207327"/>
                </a:lnTo>
                <a:lnTo>
                  <a:pt x="468630" y="169862"/>
                </a:lnTo>
                <a:lnTo>
                  <a:pt x="468312" y="164147"/>
                </a:lnTo>
                <a:lnTo>
                  <a:pt x="468312" y="155575"/>
                </a:lnTo>
                <a:lnTo>
                  <a:pt x="450215" y="89217"/>
                </a:lnTo>
                <a:lnTo>
                  <a:pt x="418465" y="47625"/>
                </a:lnTo>
                <a:close/>
              </a:path>
              <a:path w="616585" h="802005">
                <a:moveTo>
                  <a:pt x="381634" y="365760"/>
                </a:moveTo>
                <a:lnTo>
                  <a:pt x="364807" y="365760"/>
                </a:lnTo>
                <a:lnTo>
                  <a:pt x="364807" y="367664"/>
                </a:lnTo>
                <a:lnTo>
                  <a:pt x="381634" y="404495"/>
                </a:lnTo>
                <a:lnTo>
                  <a:pt x="381634" y="365760"/>
                </a:lnTo>
                <a:close/>
              </a:path>
              <a:path w="616585" h="802005">
                <a:moveTo>
                  <a:pt x="364807" y="365760"/>
                </a:moveTo>
                <a:lnTo>
                  <a:pt x="251777" y="365760"/>
                </a:lnTo>
                <a:lnTo>
                  <a:pt x="279400" y="374332"/>
                </a:lnTo>
                <a:lnTo>
                  <a:pt x="308292" y="377189"/>
                </a:lnTo>
                <a:lnTo>
                  <a:pt x="337184" y="374332"/>
                </a:lnTo>
                <a:lnTo>
                  <a:pt x="364807" y="365760"/>
                </a:lnTo>
                <a:close/>
              </a:path>
              <a:path w="616585" h="802005">
                <a:moveTo>
                  <a:pt x="381634" y="309245"/>
                </a:moveTo>
                <a:lnTo>
                  <a:pt x="371475" y="319405"/>
                </a:lnTo>
                <a:lnTo>
                  <a:pt x="331787" y="336867"/>
                </a:lnTo>
                <a:lnTo>
                  <a:pt x="286702" y="337502"/>
                </a:lnTo>
                <a:lnTo>
                  <a:pt x="381634" y="337502"/>
                </a:lnTo>
                <a:lnTo>
                  <a:pt x="381634" y="309245"/>
                </a:lnTo>
                <a:close/>
              </a:path>
              <a:path w="616585" h="802005">
                <a:moveTo>
                  <a:pt x="418465" y="169862"/>
                </a:moveTo>
                <a:lnTo>
                  <a:pt x="411797" y="169862"/>
                </a:lnTo>
                <a:lnTo>
                  <a:pt x="418465" y="247014"/>
                </a:lnTo>
                <a:lnTo>
                  <a:pt x="418465" y="169862"/>
                </a:lnTo>
                <a:close/>
              </a:path>
              <a:path w="616585" h="802005">
                <a:moveTo>
                  <a:pt x="374332" y="15239"/>
                </a:moveTo>
                <a:lnTo>
                  <a:pt x="368617" y="15239"/>
                </a:lnTo>
                <a:lnTo>
                  <a:pt x="365759" y="17780"/>
                </a:lnTo>
                <a:lnTo>
                  <a:pt x="357187" y="24447"/>
                </a:lnTo>
                <a:lnTo>
                  <a:pt x="389572" y="24447"/>
                </a:lnTo>
                <a:lnTo>
                  <a:pt x="378142" y="16827"/>
                </a:lnTo>
                <a:lnTo>
                  <a:pt x="374332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711960" y="2503170"/>
            <a:ext cx="2474595" cy="3274695"/>
            <a:chOff x="1711960" y="2503170"/>
            <a:chExt cx="2474595" cy="3274695"/>
          </a:xfrm>
        </p:grpSpPr>
        <p:sp>
          <p:nvSpPr>
            <p:cNvPr id="17" name="object 17"/>
            <p:cNvSpPr/>
            <p:nvPr/>
          </p:nvSpPr>
          <p:spPr>
            <a:xfrm>
              <a:off x="2047875" y="5053012"/>
              <a:ext cx="1212215" cy="724535"/>
            </a:xfrm>
            <a:custGeom>
              <a:avLst/>
              <a:gdLst/>
              <a:ahLst/>
              <a:cxnLst/>
              <a:rect l="l" t="t" r="r" b="b"/>
              <a:pathLst>
                <a:path w="1212214" h="724535">
                  <a:moveTo>
                    <a:pt x="1001394" y="0"/>
                  </a:moveTo>
                  <a:lnTo>
                    <a:pt x="210819" y="0"/>
                  </a:lnTo>
                  <a:lnTo>
                    <a:pt x="190182" y="4127"/>
                  </a:lnTo>
                  <a:lnTo>
                    <a:pt x="173672" y="15557"/>
                  </a:lnTo>
                  <a:lnTo>
                    <a:pt x="162242" y="32067"/>
                  </a:lnTo>
                  <a:lnTo>
                    <a:pt x="158114" y="52705"/>
                  </a:lnTo>
                  <a:lnTo>
                    <a:pt x="158114" y="593090"/>
                  </a:lnTo>
                  <a:lnTo>
                    <a:pt x="184467" y="593090"/>
                  </a:lnTo>
                  <a:lnTo>
                    <a:pt x="184467" y="52705"/>
                  </a:lnTo>
                  <a:lnTo>
                    <a:pt x="186372" y="42544"/>
                  </a:lnTo>
                  <a:lnTo>
                    <a:pt x="192087" y="33972"/>
                  </a:lnTo>
                  <a:lnTo>
                    <a:pt x="200660" y="28575"/>
                  </a:lnTo>
                  <a:lnTo>
                    <a:pt x="210819" y="26352"/>
                  </a:lnTo>
                  <a:lnTo>
                    <a:pt x="1045808" y="26352"/>
                  </a:lnTo>
                  <a:lnTo>
                    <a:pt x="1038542" y="15557"/>
                  </a:lnTo>
                  <a:lnTo>
                    <a:pt x="1021714" y="4127"/>
                  </a:lnTo>
                  <a:lnTo>
                    <a:pt x="1001394" y="0"/>
                  </a:lnTo>
                  <a:close/>
                </a:path>
                <a:path w="1212214" h="724535">
                  <a:moveTo>
                    <a:pt x="1045808" y="26352"/>
                  </a:moveTo>
                  <a:lnTo>
                    <a:pt x="1001394" y="26352"/>
                  </a:lnTo>
                  <a:lnTo>
                    <a:pt x="1011555" y="28575"/>
                  </a:lnTo>
                  <a:lnTo>
                    <a:pt x="1019810" y="33972"/>
                  </a:lnTo>
                  <a:lnTo>
                    <a:pt x="1025525" y="42544"/>
                  </a:lnTo>
                  <a:lnTo>
                    <a:pt x="1027747" y="52705"/>
                  </a:lnTo>
                  <a:lnTo>
                    <a:pt x="1027747" y="593090"/>
                  </a:lnTo>
                  <a:lnTo>
                    <a:pt x="1054100" y="593090"/>
                  </a:lnTo>
                  <a:lnTo>
                    <a:pt x="1054100" y="52705"/>
                  </a:lnTo>
                  <a:lnTo>
                    <a:pt x="1049655" y="32067"/>
                  </a:lnTo>
                  <a:lnTo>
                    <a:pt x="1045808" y="26352"/>
                  </a:lnTo>
                  <a:close/>
                </a:path>
                <a:path w="1212214" h="724535">
                  <a:moveTo>
                    <a:pt x="961707" y="66357"/>
                  </a:moveTo>
                  <a:lnTo>
                    <a:pt x="223837" y="66357"/>
                  </a:lnTo>
                  <a:lnTo>
                    <a:pt x="223837" y="540067"/>
                  </a:lnTo>
                  <a:lnTo>
                    <a:pt x="988060" y="540067"/>
                  </a:lnTo>
                  <a:lnTo>
                    <a:pt x="988060" y="513397"/>
                  </a:lnTo>
                  <a:lnTo>
                    <a:pt x="250189" y="513397"/>
                  </a:lnTo>
                  <a:lnTo>
                    <a:pt x="250189" y="91757"/>
                  </a:lnTo>
                  <a:lnTo>
                    <a:pt x="961707" y="91757"/>
                  </a:lnTo>
                  <a:lnTo>
                    <a:pt x="961707" y="66357"/>
                  </a:lnTo>
                  <a:close/>
                </a:path>
                <a:path w="1212214" h="724535">
                  <a:moveTo>
                    <a:pt x="988060" y="66357"/>
                  </a:moveTo>
                  <a:lnTo>
                    <a:pt x="961707" y="66357"/>
                  </a:lnTo>
                  <a:lnTo>
                    <a:pt x="961707" y="513397"/>
                  </a:lnTo>
                  <a:lnTo>
                    <a:pt x="988060" y="513397"/>
                  </a:lnTo>
                  <a:lnTo>
                    <a:pt x="988060" y="66357"/>
                  </a:lnTo>
                  <a:close/>
                </a:path>
                <a:path w="1212214" h="724535">
                  <a:moveTo>
                    <a:pt x="718483" y="387667"/>
                  </a:moveTo>
                  <a:lnTo>
                    <a:pt x="642302" y="387667"/>
                  </a:lnTo>
                  <a:lnTo>
                    <a:pt x="664210" y="409575"/>
                  </a:lnTo>
                  <a:lnTo>
                    <a:pt x="663892" y="416559"/>
                  </a:lnTo>
                  <a:lnTo>
                    <a:pt x="663892" y="418465"/>
                  </a:lnTo>
                  <a:lnTo>
                    <a:pt x="665162" y="426084"/>
                  </a:lnTo>
                  <a:lnTo>
                    <a:pt x="735964" y="502602"/>
                  </a:lnTo>
                  <a:lnTo>
                    <a:pt x="760730" y="512762"/>
                  </a:lnTo>
                  <a:lnTo>
                    <a:pt x="773747" y="510222"/>
                  </a:lnTo>
                  <a:lnTo>
                    <a:pt x="785177" y="502602"/>
                  </a:lnTo>
                  <a:lnTo>
                    <a:pt x="792797" y="491172"/>
                  </a:lnTo>
                  <a:lnTo>
                    <a:pt x="795337" y="478155"/>
                  </a:lnTo>
                  <a:lnTo>
                    <a:pt x="792797" y="465137"/>
                  </a:lnTo>
                  <a:lnTo>
                    <a:pt x="785177" y="453707"/>
                  </a:lnTo>
                  <a:lnTo>
                    <a:pt x="723582" y="391794"/>
                  </a:lnTo>
                  <a:lnTo>
                    <a:pt x="718483" y="387667"/>
                  </a:lnTo>
                  <a:close/>
                </a:path>
                <a:path w="1212214" h="724535">
                  <a:moveTo>
                    <a:pt x="551814" y="120332"/>
                  </a:moveTo>
                  <a:lnTo>
                    <a:pt x="504507" y="127635"/>
                  </a:lnTo>
                  <a:lnTo>
                    <a:pt x="463232" y="148907"/>
                  </a:lnTo>
                  <a:lnTo>
                    <a:pt x="430847" y="180975"/>
                  </a:lnTo>
                  <a:lnTo>
                    <a:pt x="409257" y="221932"/>
                  </a:lnTo>
                  <a:lnTo>
                    <a:pt x="401637" y="268922"/>
                  </a:lnTo>
                  <a:lnTo>
                    <a:pt x="408939" y="315912"/>
                  </a:lnTo>
                  <a:lnTo>
                    <a:pt x="430212" y="356869"/>
                  </a:lnTo>
                  <a:lnTo>
                    <a:pt x="462280" y="389255"/>
                  </a:lnTo>
                  <a:lnTo>
                    <a:pt x="503555" y="410527"/>
                  </a:lnTo>
                  <a:lnTo>
                    <a:pt x="550862" y="418465"/>
                  </a:lnTo>
                  <a:lnTo>
                    <a:pt x="575310" y="416559"/>
                  </a:lnTo>
                  <a:lnTo>
                    <a:pt x="621664" y="401002"/>
                  </a:lnTo>
                  <a:lnTo>
                    <a:pt x="640828" y="388619"/>
                  </a:lnTo>
                  <a:lnTo>
                    <a:pt x="551814" y="388619"/>
                  </a:lnTo>
                  <a:lnTo>
                    <a:pt x="505142" y="379412"/>
                  </a:lnTo>
                  <a:lnTo>
                    <a:pt x="467360" y="354012"/>
                  </a:lnTo>
                  <a:lnTo>
                    <a:pt x="441642" y="316230"/>
                  </a:lnTo>
                  <a:lnTo>
                    <a:pt x="432435" y="270509"/>
                  </a:lnTo>
                  <a:lnTo>
                    <a:pt x="432435" y="269875"/>
                  </a:lnTo>
                  <a:lnTo>
                    <a:pt x="441642" y="223519"/>
                  </a:lnTo>
                  <a:lnTo>
                    <a:pt x="467360" y="185737"/>
                  </a:lnTo>
                  <a:lnTo>
                    <a:pt x="505142" y="160337"/>
                  </a:lnTo>
                  <a:lnTo>
                    <a:pt x="551814" y="151130"/>
                  </a:lnTo>
                  <a:lnTo>
                    <a:pt x="641667" y="151130"/>
                  </a:lnTo>
                  <a:lnTo>
                    <a:pt x="640080" y="149542"/>
                  </a:lnTo>
                  <a:lnTo>
                    <a:pt x="599122" y="128269"/>
                  </a:lnTo>
                  <a:lnTo>
                    <a:pt x="551814" y="120332"/>
                  </a:lnTo>
                  <a:close/>
                </a:path>
                <a:path w="1212214" h="724535">
                  <a:moveTo>
                    <a:pt x="671194" y="180657"/>
                  </a:moveTo>
                  <a:lnTo>
                    <a:pt x="671194" y="270509"/>
                  </a:lnTo>
                  <a:lnTo>
                    <a:pt x="661669" y="315912"/>
                  </a:lnTo>
                  <a:lnTo>
                    <a:pt x="636269" y="353694"/>
                  </a:lnTo>
                  <a:lnTo>
                    <a:pt x="598169" y="379412"/>
                  </a:lnTo>
                  <a:lnTo>
                    <a:pt x="597852" y="379412"/>
                  </a:lnTo>
                  <a:lnTo>
                    <a:pt x="551814" y="388619"/>
                  </a:lnTo>
                  <a:lnTo>
                    <a:pt x="640828" y="388619"/>
                  </a:lnTo>
                  <a:lnTo>
                    <a:pt x="642302" y="387667"/>
                  </a:lnTo>
                  <a:lnTo>
                    <a:pt x="718483" y="387667"/>
                  </a:lnTo>
                  <a:lnTo>
                    <a:pt x="716914" y="386397"/>
                  </a:lnTo>
                  <a:lnTo>
                    <a:pt x="709294" y="383222"/>
                  </a:lnTo>
                  <a:lnTo>
                    <a:pt x="704850" y="382269"/>
                  </a:lnTo>
                  <a:lnTo>
                    <a:pt x="692785" y="382269"/>
                  </a:lnTo>
                  <a:lnTo>
                    <a:pt x="670242" y="360362"/>
                  </a:lnTo>
                  <a:lnTo>
                    <a:pt x="683577" y="340042"/>
                  </a:lnTo>
                  <a:lnTo>
                    <a:pt x="693102" y="318134"/>
                  </a:lnTo>
                  <a:lnTo>
                    <a:pt x="699135" y="294640"/>
                  </a:lnTo>
                  <a:lnTo>
                    <a:pt x="701039" y="270509"/>
                  </a:lnTo>
                  <a:lnTo>
                    <a:pt x="693737" y="223519"/>
                  </a:lnTo>
                  <a:lnTo>
                    <a:pt x="693737" y="223202"/>
                  </a:lnTo>
                  <a:lnTo>
                    <a:pt x="672464" y="181927"/>
                  </a:lnTo>
                  <a:lnTo>
                    <a:pt x="671194" y="180657"/>
                  </a:lnTo>
                  <a:close/>
                </a:path>
                <a:path w="1212214" h="724535">
                  <a:moveTo>
                    <a:pt x="701039" y="381634"/>
                  </a:moveTo>
                  <a:lnTo>
                    <a:pt x="692785" y="382269"/>
                  </a:lnTo>
                  <a:lnTo>
                    <a:pt x="704850" y="382269"/>
                  </a:lnTo>
                  <a:lnTo>
                    <a:pt x="701039" y="381634"/>
                  </a:lnTo>
                  <a:close/>
                </a:path>
                <a:path w="1212214" h="724535">
                  <a:moveTo>
                    <a:pt x="641667" y="151130"/>
                  </a:moveTo>
                  <a:lnTo>
                    <a:pt x="551814" y="151130"/>
                  </a:lnTo>
                  <a:lnTo>
                    <a:pt x="598487" y="160337"/>
                  </a:lnTo>
                  <a:lnTo>
                    <a:pt x="636269" y="185737"/>
                  </a:lnTo>
                  <a:lnTo>
                    <a:pt x="661987" y="223519"/>
                  </a:lnTo>
                  <a:lnTo>
                    <a:pt x="671194" y="268922"/>
                  </a:lnTo>
                  <a:lnTo>
                    <a:pt x="671194" y="180657"/>
                  </a:lnTo>
                  <a:lnTo>
                    <a:pt x="641667" y="151130"/>
                  </a:lnTo>
                  <a:close/>
                </a:path>
                <a:path w="1212214" h="724535">
                  <a:moveTo>
                    <a:pt x="540067" y="632460"/>
                  </a:moveTo>
                  <a:lnTo>
                    <a:pt x="0" y="632460"/>
                  </a:lnTo>
                  <a:lnTo>
                    <a:pt x="0" y="658812"/>
                  </a:lnTo>
                  <a:lnTo>
                    <a:pt x="5080" y="684212"/>
                  </a:lnTo>
                  <a:lnTo>
                    <a:pt x="19367" y="705167"/>
                  </a:lnTo>
                  <a:lnTo>
                    <a:pt x="40322" y="719455"/>
                  </a:lnTo>
                  <a:lnTo>
                    <a:pt x="65722" y="724535"/>
                  </a:lnTo>
                  <a:lnTo>
                    <a:pt x="1146175" y="724535"/>
                  </a:lnTo>
                  <a:lnTo>
                    <a:pt x="1192847" y="705167"/>
                  </a:lnTo>
                  <a:lnTo>
                    <a:pt x="1195718" y="698182"/>
                  </a:lnTo>
                  <a:lnTo>
                    <a:pt x="65722" y="698182"/>
                  </a:lnTo>
                  <a:lnTo>
                    <a:pt x="50482" y="695007"/>
                  </a:lnTo>
                  <a:lnTo>
                    <a:pt x="37782" y="686752"/>
                  </a:lnTo>
                  <a:lnTo>
                    <a:pt x="29527" y="674052"/>
                  </a:lnTo>
                  <a:lnTo>
                    <a:pt x="26352" y="658812"/>
                  </a:lnTo>
                  <a:lnTo>
                    <a:pt x="540067" y="658812"/>
                  </a:lnTo>
                  <a:lnTo>
                    <a:pt x="540067" y="632460"/>
                  </a:lnTo>
                  <a:close/>
                </a:path>
                <a:path w="1212214" h="724535">
                  <a:moveTo>
                    <a:pt x="1211897" y="632460"/>
                  </a:moveTo>
                  <a:lnTo>
                    <a:pt x="1185545" y="632460"/>
                  </a:lnTo>
                  <a:lnTo>
                    <a:pt x="1185545" y="658812"/>
                  </a:lnTo>
                  <a:lnTo>
                    <a:pt x="1182687" y="674052"/>
                  </a:lnTo>
                  <a:lnTo>
                    <a:pt x="1174114" y="686752"/>
                  </a:lnTo>
                  <a:lnTo>
                    <a:pt x="1161414" y="695007"/>
                  </a:lnTo>
                  <a:lnTo>
                    <a:pt x="1146175" y="698182"/>
                  </a:lnTo>
                  <a:lnTo>
                    <a:pt x="1195718" y="698182"/>
                  </a:lnTo>
                  <a:lnTo>
                    <a:pt x="1211897" y="658812"/>
                  </a:lnTo>
                  <a:lnTo>
                    <a:pt x="1211897" y="632460"/>
                  </a:lnTo>
                  <a:close/>
                </a:path>
                <a:path w="1212214" h="724535">
                  <a:moveTo>
                    <a:pt x="698182" y="658812"/>
                  </a:moveTo>
                  <a:lnTo>
                    <a:pt x="513714" y="658812"/>
                  </a:lnTo>
                  <a:lnTo>
                    <a:pt x="515619" y="668655"/>
                  </a:lnTo>
                  <a:lnTo>
                    <a:pt x="520700" y="676910"/>
                  </a:lnTo>
                  <a:lnTo>
                    <a:pt x="528637" y="682625"/>
                  </a:lnTo>
                  <a:lnTo>
                    <a:pt x="538480" y="685165"/>
                  </a:lnTo>
                  <a:lnTo>
                    <a:pt x="671830" y="685165"/>
                  </a:lnTo>
                  <a:lnTo>
                    <a:pt x="681989" y="683260"/>
                  </a:lnTo>
                  <a:lnTo>
                    <a:pt x="690244" y="678180"/>
                  </a:lnTo>
                  <a:lnTo>
                    <a:pt x="695960" y="670242"/>
                  </a:lnTo>
                  <a:lnTo>
                    <a:pt x="698182" y="660400"/>
                  </a:lnTo>
                  <a:lnTo>
                    <a:pt x="698182" y="658812"/>
                  </a:lnTo>
                  <a:close/>
                </a:path>
                <a:path w="1212214" h="724535">
                  <a:moveTo>
                    <a:pt x="1185545" y="632460"/>
                  </a:moveTo>
                  <a:lnTo>
                    <a:pt x="671830" y="632460"/>
                  </a:lnTo>
                  <a:lnTo>
                    <a:pt x="671830" y="658812"/>
                  </a:lnTo>
                  <a:lnTo>
                    <a:pt x="1185545" y="658812"/>
                  </a:lnTo>
                  <a:lnTo>
                    <a:pt x="1185545" y="632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3010" y="5246052"/>
              <a:ext cx="214630" cy="15748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7427" y="3073717"/>
              <a:ext cx="740727" cy="7407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711960" y="2503170"/>
              <a:ext cx="2474595" cy="2626360"/>
            </a:xfrm>
            <a:custGeom>
              <a:avLst/>
              <a:gdLst/>
              <a:ahLst/>
              <a:cxnLst/>
              <a:rect l="l" t="t" r="r" b="b"/>
              <a:pathLst>
                <a:path w="2474595" h="2626360">
                  <a:moveTo>
                    <a:pt x="76200" y="1864677"/>
                  </a:moveTo>
                  <a:lnTo>
                    <a:pt x="0" y="1902777"/>
                  </a:lnTo>
                  <a:lnTo>
                    <a:pt x="76200" y="1940877"/>
                  </a:lnTo>
                  <a:lnTo>
                    <a:pt x="76200" y="1912302"/>
                  </a:lnTo>
                  <a:lnTo>
                    <a:pt x="286702" y="1912302"/>
                  </a:lnTo>
                  <a:lnTo>
                    <a:pt x="291147" y="1907857"/>
                  </a:lnTo>
                  <a:lnTo>
                    <a:pt x="291147" y="1893252"/>
                  </a:lnTo>
                  <a:lnTo>
                    <a:pt x="76200" y="1893252"/>
                  </a:lnTo>
                  <a:lnTo>
                    <a:pt x="76200" y="1864677"/>
                  </a:lnTo>
                  <a:close/>
                </a:path>
                <a:path w="2474595" h="2626360">
                  <a:moveTo>
                    <a:pt x="292100" y="47625"/>
                  </a:moveTo>
                  <a:lnTo>
                    <a:pt x="273050" y="47625"/>
                  </a:lnTo>
                  <a:lnTo>
                    <a:pt x="273050" y="936307"/>
                  </a:lnTo>
                  <a:lnTo>
                    <a:pt x="272097" y="937259"/>
                  </a:lnTo>
                  <a:lnTo>
                    <a:pt x="272097" y="1893252"/>
                  </a:lnTo>
                  <a:lnTo>
                    <a:pt x="291147" y="1893252"/>
                  </a:lnTo>
                  <a:lnTo>
                    <a:pt x="291147" y="951864"/>
                  </a:lnTo>
                  <a:lnTo>
                    <a:pt x="548639" y="951864"/>
                  </a:lnTo>
                  <a:lnTo>
                    <a:pt x="548639" y="932814"/>
                  </a:lnTo>
                  <a:lnTo>
                    <a:pt x="547052" y="932814"/>
                  </a:lnTo>
                  <a:lnTo>
                    <a:pt x="547052" y="931862"/>
                  </a:lnTo>
                  <a:lnTo>
                    <a:pt x="292100" y="931862"/>
                  </a:lnTo>
                  <a:lnTo>
                    <a:pt x="292100" y="47625"/>
                  </a:lnTo>
                  <a:close/>
                </a:path>
                <a:path w="2474595" h="2626360">
                  <a:moveTo>
                    <a:pt x="93979" y="0"/>
                  </a:moveTo>
                  <a:lnTo>
                    <a:pt x="17779" y="38100"/>
                  </a:lnTo>
                  <a:lnTo>
                    <a:pt x="93979" y="76200"/>
                  </a:lnTo>
                  <a:lnTo>
                    <a:pt x="93979" y="47625"/>
                  </a:lnTo>
                  <a:lnTo>
                    <a:pt x="292100" y="47625"/>
                  </a:lnTo>
                  <a:lnTo>
                    <a:pt x="292100" y="33019"/>
                  </a:lnTo>
                  <a:lnTo>
                    <a:pt x="287654" y="28575"/>
                  </a:lnTo>
                  <a:lnTo>
                    <a:pt x="93979" y="28575"/>
                  </a:lnTo>
                  <a:lnTo>
                    <a:pt x="93979" y="0"/>
                  </a:lnTo>
                  <a:close/>
                </a:path>
                <a:path w="2474595" h="2626360">
                  <a:moveTo>
                    <a:pt x="946784" y="1407159"/>
                  </a:moveTo>
                  <a:lnTo>
                    <a:pt x="927734" y="1407159"/>
                  </a:lnTo>
                  <a:lnTo>
                    <a:pt x="927734" y="2626360"/>
                  </a:lnTo>
                  <a:lnTo>
                    <a:pt x="946784" y="2626360"/>
                  </a:lnTo>
                  <a:lnTo>
                    <a:pt x="946784" y="1407159"/>
                  </a:lnTo>
                  <a:close/>
                </a:path>
                <a:path w="2474595" h="2626360">
                  <a:moveTo>
                    <a:pt x="937259" y="1330959"/>
                  </a:moveTo>
                  <a:lnTo>
                    <a:pt x="899159" y="1407159"/>
                  </a:lnTo>
                  <a:lnTo>
                    <a:pt x="975359" y="1407159"/>
                  </a:lnTo>
                  <a:lnTo>
                    <a:pt x="937259" y="1330959"/>
                  </a:lnTo>
                  <a:close/>
                </a:path>
                <a:path w="2474595" h="2626360">
                  <a:moveTo>
                    <a:pt x="1402079" y="903604"/>
                  </a:moveTo>
                  <a:lnTo>
                    <a:pt x="1325879" y="942022"/>
                  </a:lnTo>
                  <a:lnTo>
                    <a:pt x="1402079" y="979804"/>
                  </a:lnTo>
                  <a:lnTo>
                    <a:pt x="1402079" y="951229"/>
                  </a:lnTo>
                  <a:lnTo>
                    <a:pt x="2474594" y="946784"/>
                  </a:lnTo>
                  <a:lnTo>
                    <a:pt x="2474277" y="932179"/>
                  </a:lnTo>
                  <a:lnTo>
                    <a:pt x="1402079" y="932179"/>
                  </a:lnTo>
                  <a:lnTo>
                    <a:pt x="1402079" y="903604"/>
                  </a:lnTo>
                  <a:close/>
                </a:path>
                <a:path w="2474595" h="2626360">
                  <a:moveTo>
                    <a:pt x="2474277" y="927734"/>
                  </a:moveTo>
                  <a:lnTo>
                    <a:pt x="1402079" y="932179"/>
                  </a:lnTo>
                  <a:lnTo>
                    <a:pt x="2474277" y="932179"/>
                  </a:lnTo>
                  <a:lnTo>
                    <a:pt x="2474277" y="9277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51020" y="2919729"/>
            <a:ext cx="937577" cy="93757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3977" y="6632892"/>
            <a:ext cx="2706370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spc="35" dirty="0">
                <a:latin typeface="Calibri"/>
                <a:cs typeface="Calibri"/>
              </a:rPr>
              <a:t>Πηγή</a:t>
            </a:r>
            <a:r>
              <a:rPr sz="500" spc="15" dirty="0">
                <a:latin typeface="Calibri"/>
                <a:cs typeface="Calibri"/>
              </a:rPr>
              <a:t> </a:t>
            </a:r>
            <a:r>
              <a:rPr sz="500" spc="30" dirty="0">
                <a:latin typeface="Calibri"/>
                <a:cs typeface="Calibri"/>
              </a:rPr>
              <a:t>εικονιδίων:</a:t>
            </a:r>
            <a:r>
              <a:rPr sz="500" spc="20" dirty="0"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Εικονίδια,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λογότυπα,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σύμβολα-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Δωρεάν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PNG,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SVG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(ico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ns8.com</a:t>
            </a:r>
            <a:r>
              <a:rPr sz="500" spc="30" dirty="0">
                <a:solidFill>
                  <a:srgbClr val="85872B"/>
                </a:solidFill>
                <a:latin typeface="Calibri"/>
                <a:cs typeface="Calibri"/>
              </a:rPr>
              <a:t>) </a:t>
            </a:r>
            <a:r>
              <a:rPr sz="500" spc="25" dirty="0">
                <a:latin typeface="Calibri"/>
                <a:cs typeface="Calibri"/>
              </a:rPr>
              <a:t>Ίντερνετ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455920" y="0"/>
            <a:ext cx="5387340" cy="6878955"/>
            <a:chOff x="5455920" y="0"/>
            <a:chExt cx="538734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6280" y="3177540"/>
              <a:ext cx="1016000" cy="10160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12020" y="3177540"/>
              <a:ext cx="1016000" cy="1016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55920" y="3647440"/>
              <a:ext cx="4354830" cy="76200"/>
            </a:xfrm>
            <a:custGeom>
              <a:avLst/>
              <a:gdLst/>
              <a:ahLst/>
              <a:cxnLst/>
              <a:rect l="l" t="t" r="r" b="b"/>
              <a:pathLst>
                <a:path w="435483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7625"/>
                  </a:lnTo>
                  <a:lnTo>
                    <a:pt x="1610359" y="47625"/>
                  </a:lnTo>
                  <a:lnTo>
                    <a:pt x="1610359" y="28575"/>
                  </a:lnTo>
                  <a:lnTo>
                    <a:pt x="76200" y="28575"/>
                  </a:lnTo>
                  <a:lnTo>
                    <a:pt x="76200" y="0"/>
                  </a:lnTo>
                  <a:close/>
                </a:path>
                <a:path w="4354830" h="76200">
                  <a:moveTo>
                    <a:pt x="2702559" y="0"/>
                  </a:moveTo>
                  <a:lnTo>
                    <a:pt x="2626359" y="38100"/>
                  </a:lnTo>
                  <a:lnTo>
                    <a:pt x="2702559" y="76200"/>
                  </a:lnTo>
                  <a:lnTo>
                    <a:pt x="2702559" y="47625"/>
                  </a:lnTo>
                  <a:lnTo>
                    <a:pt x="4354830" y="47625"/>
                  </a:lnTo>
                  <a:lnTo>
                    <a:pt x="4354830" y="28575"/>
                  </a:lnTo>
                  <a:lnTo>
                    <a:pt x="2702559" y="28575"/>
                  </a:lnTo>
                  <a:lnTo>
                    <a:pt x="27025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26822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>
                <a:solidFill>
                  <a:srgbClr val="000000"/>
                </a:solidFill>
              </a:rPr>
              <a:t>Λειτουργίες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SURICTA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75030" y="1391602"/>
            <a:ext cx="435737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" dirty="0">
                <a:latin typeface="Calibri"/>
                <a:cs typeface="Calibri"/>
              </a:rPr>
              <a:t>IPS</a:t>
            </a:r>
            <a:r>
              <a:rPr sz="1250" b="1" spc="-40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(Intrusion</a:t>
            </a:r>
            <a:r>
              <a:rPr sz="1250" b="1" spc="-40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Prevention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5" dirty="0">
                <a:latin typeface="Calibri"/>
                <a:cs typeface="Calibri"/>
              </a:rPr>
              <a:t>System</a:t>
            </a:r>
            <a:r>
              <a:rPr sz="1250" b="1" spc="-40" dirty="0">
                <a:latin typeface="Calibri"/>
                <a:cs typeface="Calibri"/>
              </a:rPr>
              <a:t> </a:t>
            </a:r>
            <a:r>
              <a:rPr sz="1250" b="1" spc="20" dirty="0">
                <a:latin typeface="Calibri"/>
                <a:cs typeface="Calibri"/>
              </a:rPr>
              <a:t>-</a:t>
            </a:r>
            <a:r>
              <a:rPr sz="1250" b="1" spc="-30" dirty="0">
                <a:latin typeface="Calibri"/>
                <a:cs typeface="Calibri"/>
              </a:rPr>
              <a:t> </a:t>
            </a:r>
            <a:r>
              <a:rPr sz="1250" b="1" spc="5" dirty="0">
                <a:latin typeface="Calibri"/>
                <a:cs typeface="Calibri"/>
              </a:rPr>
              <a:t>Σύστημα</a:t>
            </a:r>
            <a:r>
              <a:rPr sz="1250" b="1" spc="-40" dirty="0">
                <a:latin typeface="Calibri"/>
                <a:cs typeface="Calibri"/>
              </a:rPr>
              <a:t> </a:t>
            </a:r>
            <a:r>
              <a:rPr sz="1250" b="1" spc="5" dirty="0">
                <a:latin typeface="Calibri"/>
                <a:cs typeface="Calibri"/>
              </a:rPr>
              <a:t>πρόληψης</a:t>
            </a:r>
            <a:r>
              <a:rPr sz="1250" b="1" spc="-40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εισβολών)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37894" y="4283709"/>
            <a:ext cx="635000" cy="802005"/>
          </a:xfrm>
          <a:custGeom>
            <a:avLst/>
            <a:gdLst/>
            <a:ahLst/>
            <a:cxnLst/>
            <a:rect l="l" t="t" r="r" b="b"/>
            <a:pathLst>
              <a:path w="635000" h="802004">
                <a:moveTo>
                  <a:pt x="593090" y="765809"/>
                </a:moveTo>
                <a:lnTo>
                  <a:pt x="43497" y="765809"/>
                </a:lnTo>
                <a:lnTo>
                  <a:pt x="43497" y="777875"/>
                </a:lnTo>
                <a:lnTo>
                  <a:pt x="45085" y="787082"/>
                </a:lnTo>
                <a:lnTo>
                  <a:pt x="50165" y="794702"/>
                </a:lnTo>
                <a:lnTo>
                  <a:pt x="57785" y="799782"/>
                </a:lnTo>
                <a:lnTo>
                  <a:pt x="66992" y="801687"/>
                </a:lnTo>
                <a:lnTo>
                  <a:pt x="569595" y="801687"/>
                </a:lnTo>
                <a:lnTo>
                  <a:pt x="578802" y="799782"/>
                </a:lnTo>
                <a:lnTo>
                  <a:pt x="586105" y="794702"/>
                </a:lnTo>
                <a:lnTo>
                  <a:pt x="591185" y="787082"/>
                </a:lnTo>
                <a:lnTo>
                  <a:pt x="593090" y="777875"/>
                </a:lnTo>
                <a:lnTo>
                  <a:pt x="593090" y="765809"/>
                </a:lnTo>
                <a:close/>
              </a:path>
              <a:path w="635000" h="802004">
                <a:moveTo>
                  <a:pt x="268605" y="507364"/>
                </a:moveTo>
                <a:lnTo>
                  <a:pt x="138747" y="507364"/>
                </a:lnTo>
                <a:lnTo>
                  <a:pt x="129222" y="509269"/>
                </a:lnTo>
                <a:lnTo>
                  <a:pt x="121920" y="514032"/>
                </a:lnTo>
                <a:lnTo>
                  <a:pt x="116840" y="521652"/>
                </a:lnTo>
                <a:lnTo>
                  <a:pt x="114935" y="530859"/>
                </a:lnTo>
                <a:lnTo>
                  <a:pt x="114935" y="765809"/>
                </a:lnTo>
                <a:lnTo>
                  <a:pt x="521335" y="765809"/>
                </a:lnTo>
                <a:lnTo>
                  <a:pt x="521335" y="706437"/>
                </a:lnTo>
                <a:lnTo>
                  <a:pt x="304482" y="706437"/>
                </a:lnTo>
                <a:lnTo>
                  <a:pt x="289560" y="699769"/>
                </a:lnTo>
                <a:lnTo>
                  <a:pt x="255587" y="699769"/>
                </a:lnTo>
                <a:lnTo>
                  <a:pt x="202882" y="646747"/>
                </a:lnTo>
                <a:lnTo>
                  <a:pt x="255587" y="594042"/>
                </a:lnTo>
                <a:lnTo>
                  <a:pt x="268605" y="594042"/>
                </a:lnTo>
                <a:lnTo>
                  <a:pt x="268605" y="507364"/>
                </a:lnTo>
                <a:close/>
              </a:path>
              <a:path w="635000" h="802004">
                <a:moveTo>
                  <a:pt x="207547" y="246062"/>
                </a:moveTo>
                <a:lnTo>
                  <a:pt x="168910" y="246062"/>
                </a:lnTo>
                <a:lnTo>
                  <a:pt x="174942" y="274319"/>
                </a:lnTo>
                <a:lnTo>
                  <a:pt x="186690" y="300354"/>
                </a:lnTo>
                <a:lnTo>
                  <a:pt x="202882" y="323532"/>
                </a:lnTo>
                <a:lnTo>
                  <a:pt x="223520" y="343217"/>
                </a:lnTo>
                <a:lnTo>
                  <a:pt x="223520" y="370522"/>
                </a:lnTo>
                <a:lnTo>
                  <a:pt x="221615" y="374332"/>
                </a:lnTo>
                <a:lnTo>
                  <a:pt x="217805" y="375284"/>
                </a:lnTo>
                <a:lnTo>
                  <a:pt x="108585" y="420052"/>
                </a:lnTo>
                <a:lnTo>
                  <a:pt x="51752" y="456564"/>
                </a:lnTo>
                <a:lnTo>
                  <a:pt x="26035" y="487362"/>
                </a:lnTo>
                <a:lnTo>
                  <a:pt x="15875" y="526097"/>
                </a:lnTo>
                <a:lnTo>
                  <a:pt x="0" y="669607"/>
                </a:lnTo>
                <a:lnTo>
                  <a:pt x="0" y="684847"/>
                </a:lnTo>
                <a:lnTo>
                  <a:pt x="23495" y="722312"/>
                </a:lnTo>
                <a:lnTo>
                  <a:pt x="57785" y="740727"/>
                </a:lnTo>
                <a:lnTo>
                  <a:pt x="69850" y="745807"/>
                </a:lnTo>
                <a:lnTo>
                  <a:pt x="96202" y="745807"/>
                </a:lnTo>
                <a:lnTo>
                  <a:pt x="96202" y="716597"/>
                </a:lnTo>
                <a:lnTo>
                  <a:pt x="82867" y="711517"/>
                </a:lnTo>
                <a:lnTo>
                  <a:pt x="69850" y="705802"/>
                </a:lnTo>
                <a:lnTo>
                  <a:pt x="57467" y="699452"/>
                </a:lnTo>
                <a:lnTo>
                  <a:pt x="45402" y="692150"/>
                </a:lnTo>
                <a:lnTo>
                  <a:pt x="39687" y="688339"/>
                </a:lnTo>
                <a:lnTo>
                  <a:pt x="36830" y="681672"/>
                </a:lnTo>
                <a:lnTo>
                  <a:pt x="37782" y="675322"/>
                </a:lnTo>
                <a:lnTo>
                  <a:pt x="53657" y="529907"/>
                </a:lnTo>
                <a:lnTo>
                  <a:pt x="75565" y="485775"/>
                </a:lnTo>
                <a:lnTo>
                  <a:pt x="126365" y="453707"/>
                </a:lnTo>
                <a:lnTo>
                  <a:pt x="183832" y="429894"/>
                </a:lnTo>
                <a:lnTo>
                  <a:pt x="199072" y="425450"/>
                </a:lnTo>
                <a:lnTo>
                  <a:pt x="535622" y="425450"/>
                </a:lnTo>
                <a:lnTo>
                  <a:pt x="514350" y="414972"/>
                </a:lnTo>
                <a:lnTo>
                  <a:pt x="316865" y="414972"/>
                </a:lnTo>
                <a:lnTo>
                  <a:pt x="298132" y="414337"/>
                </a:lnTo>
                <a:lnTo>
                  <a:pt x="279717" y="412114"/>
                </a:lnTo>
                <a:lnTo>
                  <a:pt x="260985" y="408939"/>
                </a:lnTo>
                <a:lnTo>
                  <a:pt x="242252" y="404494"/>
                </a:lnTo>
                <a:lnTo>
                  <a:pt x="250190" y="397192"/>
                </a:lnTo>
                <a:lnTo>
                  <a:pt x="255905" y="388302"/>
                </a:lnTo>
                <a:lnTo>
                  <a:pt x="259715" y="377825"/>
                </a:lnTo>
                <a:lnTo>
                  <a:pt x="261302" y="366712"/>
                </a:lnTo>
                <a:lnTo>
                  <a:pt x="261302" y="365759"/>
                </a:lnTo>
                <a:lnTo>
                  <a:pt x="392112" y="365759"/>
                </a:lnTo>
                <a:lnTo>
                  <a:pt x="392112" y="339407"/>
                </a:lnTo>
                <a:lnTo>
                  <a:pt x="317817" y="339407"/>
                </a:lnTo>
                <a:lnTo>
                  <a:pt x="275590" y="331469"/>
                </a:lnTo>
                <a:lnTo>
                  <a:pt x="240665" y="309562"/>
                </a:lnTo>
                <a:lnTo>
                  <a:pt x="215900" y="276225"/>
                </a:lnTo>
                <a:lnTo>
                  <a:pt x="207547" y="246062"/>
                </a:lnTo>
                <a:close/>
              </a:path>
              <a:path w="635000" h="802004">
                <a:moveTo>
                  <a:pt x="535622" y="425450"/>
                </a:moveTo>
                <a:lnTo>
                  <a:pt x="437515" y="425450"/>
                </a:lnTo>
                <a:lnTo>
                  <a:pt x="451485" y="429894"/>
                </a:lnTo>
                <a:lnTo>
                  <a:pt x="508952" y="453707"/>
                </a:lnTo>
                <a:lnTo>
                  <a:pt x="560070" y="485775"/>
                </a:lnTo>
                <a:lnTo>
                  <a:pt x="580707" y="526097"/>
                </a:lnTo>
                <a:lnTo>
                  <a:pt x="597852" y="674369"/>
                </a:lnTo>
                <a:lnTo>
                  <a:pt x="565467" y="705167"/>
                </a:lnTo>
                <a:lnTo>
                  <a:pt x="539432" y="715644"/>
                </a:lnTo>
                <a:lnTo>
                  <a:pt x="539432" y="745807"/>
                </a:lnTo>
                <a:lnTo>
                  <a:pt x="564832" y="745807"/>
                </a:lnTo>
                <a:lnTo>
                  <a:pt x="576897" y="740727"/>
                </a:lnTo>
                <a:lnTo>
                  <a:pt x="610870" y="722312"/>
                </a:lnTo>
                <a:lnTo>
                  <a:pt x="634365" y="684847"/>
                </a:lnTo>
                <a:lnTo>
                  <a:pt x="634682" y="669607"/>
                </a:lnTo>
                <a:lnTo>
                  <a:pt x="619442" y="528002"/>
                </a:lnTo>
                <a:lnTo>
                  <a:pt x="609917" y="488314"/>
                </a:lnTo>
                <a:lnTo>
                  <a:pt x="584517" y="457517"/>
                </a:lnTo>
                <a:lnTo>
                  <a:pt x="535622" y="425450"/>
                </a:lnTo>
                <a:close/>
              </a:path>
              <a:path w="635000" h="802004">
                <a:moveTo>
                  <a:pt x="432752" y="507364"/>
                </a:moveTo>
                <a:lnTo>
                  <a:pt x="348932" y="507364"/>
                </a:lnTo>
                <a:lnTo>
                  <a:pt x="348932" y="599757"/>
                </a:lnTo>
                <a:lnTo>
                  <a:pt x="304482" y="706437"/>
                </a:lnTo>
                <a:lnTo>
                  <a:pt x="521335" y="706437"/>
                </a:lnTo>
                <a:lnTo>
                  <a:pt x="521335" y="700722"/>
                </a:lnTo>
                <a:lnTo>
                  <a:pt x="380047" y="700722"/>
                </a:lnTo>
                <a:lnTo>
                  <a:pt x="366712" y="687387"/>
                </a:lnTo>
                <a:lnTo>
                  <a:pt x="406400" y="647700"/>
                </a:lnTo>
                <a:lnTo>
                  <a:pt x="366712" y="608329"/>
                </a:lnTo>
                <a:lnTo>
                  <a:pt x="380047" y="594994"/>
                </a:lnTo>
                <a:lnTo>
                  <a:pt x="432752" y="594994"/>
                </a:lnTo>
                <a:lnTo>
                  <a:pt x="432752" y="507364"/>
                </a:lnTo>
                <a:close/>
              </a:path>
              <a:path w="635000" h="802004">
                <a:moveTo>
                  <a:pt x="497840" y="507364"/>
                </a:moveTo>
                <a:lnTo>
                  <a:pt x="432752" y="507364"/>
                </a:lnTo>
                <a:lnTo>
                  <a:pt x="432752" y="647700"/>
                </a:lnTo>
                <a:lnTo>
                  <a:pt x="380047" y="700722"/>
                </a:lnTo>
                <a:lnTo>
                  <a:pt x="521335" y="700722"/>
                </a:lnTo>
                <a:lnTo>
                  <a:pt x="521335" y="530859"/>
                </a:lnTo>
                <a:lnTo>
                  <a:pt x="519430" y="521652"/>
                </a:lnTo>
                <a:lnTo>
                  <a:pt x="514667" y="514032"/>
                </a:lnTo>
                <a:lnTo>
                  <a:pt x="507047" y="509269"/>
                </a:lnTo>
                <a:lnTo>
                  <a:pt x="497840" y="507364"/>
                </a:lnTo>
                <a:close/>
              </a:path>
              <a:path w="635000" h="802004">
                <a:moveTo>
                  <a:pt x="348932" y="507364"/>
                </a:moveTo>
                <a:lnTo>
                  <a:pt x="268605" y="507364"/>
                </a:lnTo>
                <a:lnTo>
                  <a:pt x="268605" y="607377"/>
                </a:lnTo>
                <a:lnTo>
                  <a:pt x="229235" y="646747"/>
                </a:lnTo>
                <a:lnTo>
                  <a:pt x="268605" y="686434"/>
                </a:lnTo>
                <a:lnTo>
                  <a:pt x="255587" y="699769"/>
                </a:lnTo>
                <a:lnTo>
                  <a:pt x="289560" y="699769"/>
                </a:lnTo>
                <a:lnTo>
                  <a:pt x="287655" y="698817"/>
                </a:lnTo>
                <a:lnTo>
                  <a:pt x="331152" y="594042"/>
                </a:lnTo>
                <a:lnTo>
                  <a:pt x="331787" y="592137"/>
                </a:lnTo>
                <a:lnTo>
                  <a:pt x="348932" y="592137"/>
                </a:lnTo>
                <a:lnTo>
                  <a:pt x="348932" y="507364"/>
                </a:lnTo>
                <a:close/>
              </a:path>
              <a:path w="635000" h="802004">
                <a:moveTo>
                  <a:pt x="432752" y="594994"/>
                </a:moveTo>
                <a:lnTo>
                  <a:pt x="380047" y="594994"/>
                </a:lnTo>
                <a:lnTo>
                  <a:pt x="432752" y="647700"/>
                </a:lnTo>
                <a:lnTo>
                  <a:pt x="432752" y="594994"/>
                </a:lnTo>
                <a:close/>
              </a:path>
              <a:path w="635000" h="802004">
                <a:moveTo>
                  <a:pt x="268605" y="594042"/>
                </a:moveTo>
                <a:lnTo>
                  <a:pt x="255587" y="594042"/>
                </a:lnTo>
                <a:lnTo>
                  <a:pt x="268605" y="607377"/>
                </a:lnTo>
                <a:lnTo>
                  <a:pt x="268605" y="594042"/>
                </a:lnTo>
                <a:close/>
              </a:path>
              <a:path w="635000" h="802004">
                <a:moveTo>
                  <a:pt x="348932" y="592137"/>
                </a:moveTo>
                <a:lnTo>
                  <a:pt x="331787" y="592137"/>
                </a:lnTo>
                <a:lnTo>
                  <a:pt x="348932" y="599757"/>
                </a:lnTo>
                <a:lnTo>
                  <a:pt x="348932" y="592137"/>
                </a:lnTo>
                <a:close/>
              </a:path>
              <a:path w="635000" h="802004">
                <a:moveTo>
                  <a:pt x="437515" y="425450"/>
                </a:moveTo>
                <a:lnTo>
                  <a:pt x="199072" y="425450"/>
                </a:lnTo>
                <a:lnTo>
                  <a:pt x="222250" y="436879"/>
                </a:lnTo>
                <a:lnTo>
                  <a:pt x="250507" y="445452"/>
                </a:lnTo>
                <a:lnTo>
                  <a:pt x="282892" y="450850"/>
                </a:lnTo>
                <a:lnTo>
                  <a:pt x="317817" y="452754"/>
                </a:lnTo>
                <a:lnTo>
                  <a:pt x="352742" y="450850"/>
                </a:lnTo>
                <a:lnTo>
                  <a:pt x="385127" y="445452"/>
                </a:lnTo>
                <a:lnTo>
                  <a:pt x="413702" y="436879"/>
                </a:lnTo>
                <a:lnTo>
                  <a:pt x="437515" y="425450"/>
                </a:lnTo>
                <a:close/>
              </a:path>
              <a:path w="635000" h="802004">
                <a:moveTo>
                  <a:pt x="430847" y="54292"/>
                </a:moveTo>
                <a:lnTo>
                  <a:pt x="430847" y="226377"/>
                </a:lnTo>
                <a:lnTo>
                  <a:pt x="421957" y="270192"/>
                </a:lnTo>
                <a:lnTo>
                  <a:pt x="397510" y="306387"/>
                </a:lnTo>
                <a:lnTo>
                  <a:pt x="392112" y="309879"/>
                </a:lnTo>
                <a:lnTo>
                  <a:pt x="392112" y="404494"/>
                </a:lnTo>
                <a:lnTo>
                  <a:pt x="373697" y="409575"/>
                </a:lnTo>
                <a:lnTo>
                  <a:pt x="354965" y="413067"/>
                </a:lnTo>
                <a:lnTo>
                  <a:pt x="335915" y="414654"/>
                </a:lnTo>
                <a:lnTo>
                  <a:pt x="316865" y="414972"/>
                </a:lnTo>
                <a:lnTo>
                  <a:pt x="514350" y="414972"/>
                </a:lnTo>
                <a:lnTo>
                  <a:pt x="496887" y="407034"/>
                </a:lnTo>
                <a:lnTo>
                  <a:pt x="464820" y="394969"/>
                </a:lnTo>
                <a:lnTo>
                  <a:pt x="418782" y="376237"/>
                </a:lnTo>
                <a:lnTo>
                  <a:pt x="414972" y="374332"/>
                </a:lnTo>
                <a:lnTo>
                  <a:pt x="413067" y="371475"/>
                </a:lnTo>
                <a:lnTo>
                  <a:pt x="413067" y="345122"/>
                </a:lnTo>
                <a:lnTo>
                  <a:pt x="454660" y="293052"/>
                </a:lnTo>
                <a:lnTo>
                  <a:pt x="469582" y="227329"/>
                </a:lnTo>
                <a:lnTo>
                  <a:pt x="469582" y="193357"/>
                </a:lnTo>
                <a:lnTo>
                  <a:pt x="486397" y="193357"/>
                </a:lnTo>
                <a:lnTo>
                  <a:pt x="472440" y="151764"/>
                </a:lnTo>
                <a:lnTo>
                  <a:pt x="468630" y="138747"/>
                </a:lnTo>
                <a:lnTo>
                  <a:pt x="467677" y="132397"/>
                </a:lnTo>
                <a:lnTo>
                  <a:pt x="467677" y="132079"/>
                </a:lnTo>
                <a:lnTo>
                  <a:pt x="465137" y="122554"/>
                </a:lnTo>
                <a:lnTo>
                  <a:pt x="457517" y="94614"/>
                </a:lnTo>
                <a:lnTo>
                  <a:pt x="439420" y="63182"/>
                </a:lnTo>
                <a:lnTo>
                  <a:pt x="430847" y="54292"/>
                </a:lnTo>
                <a:close/>
              </a:path>
              <a:path w="635000" h="802004">
                <a:moveTo>
                  <a:pt x="392112" y="365759"/>
                </a:moveTo>
                <a:lnTo>
                  <a:pt x="374332" y="365759"/>
                </a:lnTo>
                <a:lnTo>
                  <a:pt x="374332" y="366712"/>
                </a:lnTo>
                <a:lnTo>
                  <a:pt x="375285" y="374332"/>
                </a:lnTo>
                <a:lnTo>
                  <a:pt x="375285" y="376237"/>
                </a:lnTo>
                <a:lnTo>
                  <a:pt x="375602" y="377507"/>
                </a:lnTo>
                <a:lnTo>
                  <a:pt x="379095" y="387350"/>
                </a:lnTo>
                <a:lnTo>
                  <a:pt x="384810" y="396557"/>
                </a:lnTo>
                <a:lnTo>
                  <a:pt x="392112" y="404494"/>
                </a:lnTo>
                <a:lnTo>
                  <a:pt x="392112" y="365759"/>
                </a:lnTo>
                <a:close/>
              </a:path>
              <a:path w="635000" h="802004">
                <a:moveTo>
                  <a:pt x="374332" y="365759"/>
                </a:moveTo>
                <a:lnTo>
                  <a:pt x="261302" y="365759"/>
                </a:lnTo>
                <a:lnTo>
                  <a:pt x="288925" y="374332"/>
                </a:lnTo>
                <a:lnTo>
                  <a:pt x="317817" y="377189"/>
                </a:lnTo>
                <a:lnTo>
                  <a:pt x="346710" y="374332"/>
                </a:lnTo>
                <a:lnTo>
                  <a:pt x="374332" y="365759"/>
                </a:lnTo>
                <a:close/>
              </a:path>
              <a:path w="635000" h="802004">
                <a:moveTo>
                  <a:pt x="392112" y="309879"/>
                </a:moveTo>
                <a:lnTo>
                  <a:pt x="361632" y="330517"/>
                </a:lnTo>
                <a:lnTo>
                  <a:pt x="317817" y="339407"/>
                </a:lnTo>
                <a:lnTo>
                  <a:pt x="392112" y="339407"/>
                </a:lnTo>
                <a:lnTo>
                  <a:pt x="392112" y="309879"/>
                </a:lnTo>
                <a:close/>
              </a:path>
              <a:path w="635000" h="802004">
                <a:moveTo>
                  <a:pt x="316865" y="0"/>
                </a:moveTo>
                <a:lnTo>
                  <a:pt x="274002" y="6667"/>
                </a:lnTo>
                <a:lnTo>
                  <a:pt x="235585" y="25400"/>
                </a:lnTo>
                <a:lnTo>
                  <a:pt x="203835" y="54292"/>
                </a:lnTo>
                <a:lnTo>
                  <a:pt x="180340" y="91439"/>
                </a:lnTo>
                <a:lnTo>
                  <a:pt x="167005" y="134937"/>
                </a:lnTo>
                <a:lnTo>
                  <a:pt x="167005" y="157479"/>
                </a:lnTo>
                <a:lnTo>
                  <a:pt x="166052" y="172719"/>
                </a:lnTo>
                <a:lnTo>
                  <a:pt x="163830" y="187959"/>
                </a:lnTo>
                <a:lnTo>
                  <a:pt x="160020" y="202564"/>
                </a:lnTo>
                <a:lnTo>
                  <a:pt x="154622" y="216852"/>
                </a:lnTo>
                <a:lnTo>
                  <a:pt x="138747" y="254634"/>
                </a:lnTo>
                <a:lnTo>
                  <a:pt x="140652" y="254000"/>
                </a:lnTo>
                <a:lnTo>
                  <a:pt x="156210" y="249872"/>
                </a:lnTo>
                <a:lnTo>
                  <a:pt x="168910" y="246062"/>
                </a:lnTo>
                <a:lnTo>
                  <a:pt x="207547" y="246062"/>
                </a:lnTo>
                <a:lnTo>
                  <a:pt x="204470" y="234950"/>
                </a:lnTo>
                <a:lnTo>
                  <a:pt x="245745" y="220027"/>
                </a:lnTo>
                <a:lnTo>
                  <a:pt x="290195" y="201294"/>
                </a:lnTo>
                <a:lnTo>
                  <a:pt x="333375" y="178752"/>
                </a:lnTo>
                <a:lnTo>
                  <a:pt x="372110" y="152400"/>
                </a:lnTo>
                <a:lnTo>
                  <a:pt x="402590" y="122554"/>
                </a:lnTo>
                <a:lnTo>
                  <a:pt x="430847" y="122554"/>
                </a:lnTo>
                <a:lnTo>
                  <a:pt x="430847" y="54292"/>
                </a:lnTo>
                <a:lnTo>
                  <a:pt x="414337" y="37464"/>
                </a:lnTo>
                <a:lnTo>
                  <a:pt x="395287" y="24447"/>
                </a:lnTo>
                <a:lnTo>
                  <a:pt x="362902" y="24447"/>
                </a:lnTo>
                <a:lnTo>
                  <a:pt x="353695" y="11429"/>
                </a:lnTo>
                <a:lnTo>
                  <a:pt x="316865" y="0"/>
                </a:lnTo>
                <a:close/>
              </a:path>
              <a:path w="635000" h="802004">
                <a:moveTo>
                  <a:pt x="486397" y="193357"/>
                </a:moveTo>
                <a:lnTo>
                  <a:pt x="469582" y="193357"/>
                </a:lnTo>
                <a:lnTo>
                  <a:pt x="475297" y="197167"/>
                </a:lnTo>
                <a:lnTo>
                  <a:pt x="488315" y="199072"/>
                </a:lnTo>
                <a:lnTo>
                  <a:pt x="486397" y="193357"/>
                </a:lnTo>
                <a:close/>
              </a:path>
              <a:path w="635000" h="802004">
                <a:moveTo>
                  <a:pt x="430847" y="122554"/>
                </a:moveTo>
                <a:lnTo>
                  <a:pt x="402590" y="122554"/>
                </a:lnTo>
                <a:lnTo>
                  <a:pt x="409257" y="132397"/>
                </a:lnTo>
                <a:lnTo>
                  <a:pt x="415925" y="141922"/>
                </a:lnTo>
                <a:lnTo>
                  <a:pt x="423227" y="151129"/>
                </a:lnTo>
                <a:lnTo>
                  <a:pt x="430847" y="160337"/>
                </a:lnTo>
                <a:lnTo>
                  <a:pt x="430847" y="122554"/>
                </a:lnTo>
                <a:close/>
              </a:path>
              <a:path w="635000" h="802004">
                <a:moveTo>
                  <a:pt x="380047" y="15239"/>
                </a:moveTo>
                <a:lnTo>
                  <a:pt x="375285" y="15239"/>
                </a:lnTo>
                <a:lnTo>
                  <a:pt x="371475" y="17779"/>
                </a:lnTo>
                <a:lnTo>
                  <a:pt x="362902" y="24447"/>
                </a:lnTo>
                <a:lnTo>
                  <a:pt x="395287" y="24447"/>
                </a:lnTo>
                <a:lnTo>
                  <a:pt x="383857" y="16827"/>
                </a:lnTo>
                <a:lnTo>
                  <a:pt x="380047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5200" y="2174239"/>
            <a:ext cx="616585" cy="802005"/>
          </a:xfrm>
          <a:custGeom>
            <a:avLst/>
            <a:gdLst/>
            <a:ahLst/>
            <a:cxnLst/>
            <a:rect l="l" t="t" r="r" b="b"/>
            <a:pathLst>
              <a:path w="616585" h="802005">
                <a:moveTo>
                  <a:pt x="583565" y="765810"/>
                </a:moveTo>
                <a:lnTo>
                  <a:pt x="33972" y="765810"/>
                </a:lnTo>
                <a:lnTo>
                  <a:pt x="33972" y="777875"/>
                </a:lnTo>
                <a:lnTo>
                  <a:pt x="35559" y="787082"/>
                </a:lnTo>
                <a:lnTo>
                  <a:pt x="40640" y="794702"/>
                </a:lnTo>
                <a:lnTo>
                  <a:pt x="48259" y="799782"/>
                </a:lnTo>
                <a:lnTo>
                  <a:pt x="57467" y="801687"/>
                </a:lnTo>
                <a:lnTo>
                  <a:pt x="560069" y="801687"/>
                </a:lnTo>
                <a:lnTo>
                  <a:pt x="569277" y="799782"/>
                </a:lnTo>
                <a:lnTo>
                  <a:pt x="576580" y="794702"/>
                </a:lnTo>
                <a:lnTo>
                  <a:pt x="581660" y="787082"/>
                </a:lnTo>
                <a:lnTo>
                  <a:pt x="583565" y="777875"/>
                </a:lnTo>
                <a:lnTo>
                  <a:pt x="583565" y="765810"/>
                </a:lnTo>
                <a:close/>
              </a:path>
              <a:path w="616585" h="802005">
                <a:moveTo>
                  <a:pt x="259080" y="507364"/>
                </a:moveTo>
                <a:lnTo>
                  <a:pt x="129222" y="507364"/>
                </a:lnTo>
                <a:lnTo>
                  <a:pt x="119697" y="509270"/>
                </a:lnTo>
                <a:lnTo>
                  <a:pt x="112394" y="514032"/>
                </a:lnTo>
                <a:lnTo>
                  <a:pt x="107315" y="521652"/>
                </a:lnTo>
                <a:lnTo>
                  <a:pt x="105409" y="530860"/>
                </a:lnTo>
                <a:lnTo>
                  <a:pt x="105409" y="765810"/>
                </a:lnTo>
                <a:lnTo>
                  <a:pt x="511809" y="765810"/>
                </a:lnTo>
                <a:lnTo>
                  <a:pt x="511809" y="706437"/>
                </a:lnTo>
                <a:lnTo>
                  <a:pt x="294957" y="706437"/>
                </a:lnTo>
                <a:lnTo>
                  <a:pt x="280034" y="699770"/>
                </a:lnTo>
                <a:lnTo>
                  <a:pt x="246062" y="699770"/>
                </a:lnTo>
                <a:lnTo>
                  <a:pt x="193357" y="646747"/>
                </a:lnTo>
                <a:lnTo>
                  <a:pt x="246062" y="594042"/>
                </a:lnTo>
                <a:lnTo>
                  <a:pt x="259080" y="594042"/>
                </a:lnTo>
                <a:lnTo>
                  <a:pt x="259080" y="507364"/>
                </a:lnTo>
                <a:close/>
              </a:path>
              <a:path w="616585" h="802005">
                <a:moveTo>
                  <a:pt x="308292" y="0"/>
                </a:moveTo>
                <a:lnTo>
                  <a:pt x="227330" y="22225"/>
                </a:lnTo>
                <a:lnTo>
                  <a:pt x="180657" y="65087"/>
                </a:lnTo>
                <a:lnTo>
                  <a:pt x="153034" y="128587"/>
                </a:lnTo>
                <a:lnTo>
                  <a:pt x="149859" y="164147"/>
                </a:lnTo>
                <a:lnTo>
                  <a:pt x="149859" y="400685"/>
                </a:lnTo>
                <a:lnTo>
                  <a:pt x="123507" y="412432"/>
                </a:lnTo>
                <a:lnTo>
                  <a:pt x="73977" y="440689"/>
                </a:lnTo>
                <a:lnTo>
                  <a:pt x="36830" y="471487"/>
                </a:lnTo>
                <a:lnTo>
                  <a:pt x="18732" y="507047"/>
                </a:lnTo>
                <a:lnTo>
                  <a:pt x="0" y="665797"/>
                </a:lnTo>
                <a:lnTo>
                  <a:pt x="0" y="681989"/>
                </a:lnTo>
                <a:lnTo>
                  <a:pt x="4127" y="696595"/>
                </a:lnTo>
                <a:lnTo>
                  <a:pt x="36512" y="727392"/>
                </a:lnTo>
                <a:lnTo>
                  <a:pt x="77152" y="746760"/>
                </a:lnTo>
                <a:lnTo>
                  <a:pt x="85725" y="746760"/>
                </a:lnTo>
                <a:lnTo>
                  <a:pt x="85725" y="709930"/>
                </a:lnTo>
                <a:lnTo>
                  <a:pt x="75247" y="705485"/>
                </a:lnTo>
                <a:lnTo>
                  <a:pt x="64452" y="700405"/>
                </a:lnTo>
                <a:lnTo>
                  <a:pt x="54292" y="694689"/>
                </a:lnTo>
                <a:lnTo>
                  <a:pt x="44132" y="688339"/>
                </a:lnTo>
                <a:lnTo>
                  <a:pt x="38417" y="684530"/>
                </a:lnTo>
                <a:lnTo>
                  <a:pt x="35877" y="678180"/>
                </a:lnTo>
                <a:lnTo>
                  <a:pt x="36830" y="671512"/>
                </a:lnTo>
                <a:lnTo>
                  <a:pt x="53544" y="530860"/>
                </a:lnTo>
                <a:lnTo>
                  <a:pt x="53657" y="528002"/>
                </a:lnTo>
                <a:lnTo>
                  <a:pt x="55562" y="516255"/>
                </a:lnTo>
                <a:lnTo>
                  <a:pt x="55562" y="515620"/>
                </a:lnTo>
                <a:lnTo>
                  <a:pt x="96519" y="469582"/>
                </a:lnTo>
                <a:lnTo>
                  <a:pt x="153034" y="439737"/>
                </a:lnTo>
                <a:lnTo>
                  <a:pt x="188594" y="425450"/>
                </a:lnTo>
                <a:lnTo>
                  <a:pt x="518477" y="425450"/>
                </a:lnTo>
                <a:lnTo>
                  <a:pt x="498792" y="414972"/>
                </a:lnTo>
                <a:lnTo>
                  <a:pt x="308292" y="414972"/>
                </a:lnTo>
                <a:lnTo>
                  <a:pt x="289559" y="414337"/>
                </a:lnTo>
                <a:lnTo>
                  <a:pt x="271144" y="412432"/>
                </a:lnTo>
                <a:lnTo>
                  <a:pt x="252730" y="409257"/>
                </a:lnTo>
                <a:lnTo>
                  <a:pt x="234632" y="404495"/>
                </a:lnTo>
                <a:lnTo>
                  <a:pt x="241617" y="397192"/>
                </a:lnTo>
                <a:lnTo>
                  <a:pt x="247015" y="388302"/>
                </a:lnTo>
                <a:lnTo>
                  <a:pt x="250507" y="378142"/>
                </a:lnTo>
                <a:lnTo>
                  <a:pt x="251777" y="367664"/>
                </a:lnTo>
                <a:lnTo>
                  <a:pt x="251777" y="365760"/>
                </a:lnTo>
                <a:lnTo>
                  <a:pt x="381634" y="365760"/>
                </a:lnTo>
                <a:lnTo>
                  <a:pt x="381634" y="337502"/>
                </a:lnTo>
                <a:lnTo>
                  <a:pt x="286702" y="337502"/>
                </a:lnTo>
                <a:lnTo>
                  <a:pt x="227965" y="306387"/>
                </a:lnTo>
                <a:lnTo>
                  <a:pt x="196850" y="247014"/>
                </a:lnTo>
                <a:lnTo>
                  <a:pt x="203517" y="169862"/>
                </a:lnTo>
                <a:lnTo>
                  <a:pt x="418465" y="169862"/>
                </a:lnTo>
                <a:lnTo>
                  <a:pt x="418465" y="47625"/>
                </a:lnTo>
                <a:lnTo>
                  <a:pt x="407034" y="36195"/>
                </a:lnTo>
                <a:lnTo>
                  <a:pt x="389572" y="24447"/>
                </a:lnTo>
                <a:lnTo>
                  <a:pt x="357187" y="24447"/>
                </a:lnTo>
                <a:lnTo>
                  <a:pt x="347662" y="11430"/>
                </a:lnTo>
                <a:lnTo>
                  <a:pt x="345122" y="6667"/>
                </a:lnTo>
                <a:lnTo>
                  <a:pt x="340359" y="3810"/>
                </a:lnTo>
                <a:lnTo>
                  <a:pt x="308292" y="0"/>
                </a:lnTo>
                <a:close/>
              </a:path>
              <a:path w="616585" h="802005">
                <a:moveTo>
                  <a:pt x="518477" y="425450"/>
                </a:moveTo>
                <a:lnTo>
                  <a:pt x="427990" y="425450"/>
                </a:lnTo>
                <a:lnTo>
                  <a:pt x="463867" y="439737"/>
                </a:lnTo>
                <a:lnTo>
                  <a:pt x="520065" y="469582"/>
                </a:lnTo>
                <a:lnTo>
                  <a:pt x="549910" y="494347"/>
                </a:lnTo>
                <a:lnTo>
                  <a:pt x="579755" y="670560"/>
                </a:lnTo>
                <a:lnTo>
                  <a:pt x="580707" y="677227"/>
                </a:lnTo>
                <a:lnTo>
                  <a:pt x="541655" y="704532"/>
                </a:lnTo>
                <a:lnTo>
                  <a:pt x="530860" y="709295"/>
                </a:lnTo>
                <a:lnTo>
                  <a:pt x="530860" y="745807"/>
                </a:lnTo>
                <a:lnTo>
                  <a:pt x="539115" y="745807"/>
                </a:lnTo>
                <a:lnTo>
                  <a:pt x="553085" y="740410"/>
                </a:lnTo>
                <a:lnTo>
                  <a:pt x="593090" y="718502"/>
                </a:lnTo>
                <a:lnTo>
                  <a:pt x="616585" y="681037"/>
                </a:lnTo>
                <a:lnTo>
                  <a:pt x="616585" y="665797"/>
                </a:lnTo>
                <a:lnTo>
                  <a:pt x="600710" y="528002"/>
                </a:lnTo>
                <a:lnTo>
                  <a:pt x="590550" y="488314"/>
                </a:lnTo>
                <a:lnTo>
                  <a:pt x="565785" y="457517"/>
                </a:lnTo>
                <a:lnTo>
                  <a:pt x="518477" y="425450"/>
                </a:lnTo>
                <a:close/>
              </a:path>
              <a:path w="616585" h="802005">
                <a:moveTo>
                  <a:pt x="423227" y="507364"/>
                </a:moveTo>
                <a:lnTo>
                  <a:pt x="339407" y="507364"/>
                </a:lnTo>
                <a:lnTo>
                  <a:pt x="339407" y="599757"/>
                </a:lnTo>
                <a:lnTo>
                  <a:pt x="294957" y="706437"/>
                </a:lnTo>
                <a:lnTo>
                  <a:pt x="511809" y="706437"/>
                </a:lnTo>
                <a:lnTo>
                  <a:pt x="511809" y="700722"/>
                </a:lnTo>
                <a:lnTo>
                  <a:pt x="370522" y="700722"/>
                </a:lnTo>
                <a:lnTo>
                  <a:pt x="357187" y="687387"/>
                </a:lnTo>
                <a:lnTo>
                  <a:pt x="396875" y="647700"/>
                </a:lnTo>
                <a:lnTo>
                  <a:pt x="357187" y="608330"/>
                </a:lnTo>
                <a:lnTo>
                  <a:pt x="370522" y="594995"/>
                </a:lnTo>
                <a:lnTo>
                  <a:pt x="423227" y="594995"/>
                </a:lnTo>
                <a:lnTo>
                  <a:pt x="423227" y="507364"/>
                </a:lnTo>
                <a:close/>
              </a:path>
              <a:path w="616585" h="802005">
                <a:moveTo>
                  <a:pt x="488315" y="507364"/>
                </a:moveTo>
                <a:lnTo>
                  <a:pt x="423227" y="507364"/>
                </a:lnTo>
                <a:lnTo>
                  <a:pt x="423227" y="647700"/>
                </a:lnTo>
                <a:lnTo>
                  <a:pt x="370522" y="700722"/>
                </a:lnTo>
                <a:lnTo>
                  <a:pt x="511809" y="700722"/>
                </a:lnTo>
                <a:lnTo>
                  <a:pt x="511809" y="530860"/>
                </a:lnTo>
                <a:lnTo>
                  <a:pt x="509905" y="521652"/>
                </a:lnTo>
                <a:lnTo>
                  <a:pt x="505142" y="514032"/>
                </a:lnTo>
                <a:lnTo>
                  <a:pt x="497522" y="509270"/>
                </a:lnTo>
                <a:lnTo>
                  <a:pt x="488315" y="507364"/>
                </a:lnTo>
                <a:close/>
              </a:path>
              <a:path w="616585" h="802005">
                <a:moveTo>
                  <a:pt x="339407" y="507364"/>
                </a:moveTo>
                <a:lnTo>
                  <a:pt x="259080" y="507364"/>
                </a:lnTo>
                <a:lnTo>
                  <a:pt x="259080" y="607377"/>
                </a:lnTo>
                <a:lnTo>
                  <a:pt x="219709" y="646747"/>
                </a:lnTo>
                <a:lnTo>
                  <a:pt x="259080" y="686435"/>
                </a:lnTo>
                <a:lnTo>
                  <a:pt x="246062" y="699770"/>
                </a:lnTo>
                <a:lnTo>
                  <a:pt x="280034" y="699770"/>
                </a:lnTo>
                <a:lnTo>
                  <a:pt x="278130" y="698817"/>
                </a:lnTo>
                <a:lnTo>
                  <a:pt x="321627" y="594042"/>
                </a:lnTo>
                <a:lnTo>
                  <a:pt x="322262" y="592137"/>
                </a:lnTo>
                <a:lnTo>
                  <a:pt x="339407" y="592137"/>
                </a:lnTo>
                <a:lnTo>
                  <a:pt x="339407" y="507364"/>
                </a:lnTo>
                <a:close/>
              </a:path>
              <a:path w="616585" h="802005">
                <a:moveTo>
                  <a:pt x="423227" y="594995"/>
                </a:moveTo>
                <a:lnTo>
                  <a:pt x="370522" y="594995"/>
                </a:lnTo>
                <a:lnTo>
                  <a:pt x="423227" y="647700"/>
                </a:lnTo>
                <a:lnTo>
                  <a:pt x="423227" y="594995"/>
                </a:lnTo>
                <a:close/>
              </a:path>
              <a:path w="616585" h="802005">
                <a:moveTo>
                  <a:pt x="259080" y="594042"/>
                </a:moveTo>
                <a:lnTo>
                  <a:pt x="246062" y="594042"/>
                </a:lnTo>
                <a:lnTo>
                  <a:pt x="259080" y="607377"/>
                </a:lnTo>
                <a:lnTo>
                  <a:pt x="259080" y="594042"/>
                </a:lnTo>
                <a:close/>
              </a:path>
              <a:path w="616585" h="802005">
                <a:moveTo>
                  <a:pt x="339407" y="592137"/>
                </a:moveTo>
                <a:lnTo>
                  <a:pt x="322262" y="592137"/>
                </a:lnTo>
                <a:lnTo>
                  <a:pt x="339407" y="599757"/>
                </a:lnTo>
                <a:lnTo>
                  <a:pt x="339407" y="592137"/>
                </a:lnTo>
                <a:close/>
              </a:path>
              <a:path w="616585" h="802005">
                <a:moveTo>
                  <a:pt x="427990" y="425450"/>
                </a:moveTo>
                <a:lnTo>
                  <a:pt x="188594" y="425450"/>
                </a:lnTo>
                <a:lnTo>
                  <a:pt x="212407" y="436880"/>
                </a:lnTo>
                <a:lnTo>
                  <a:pt x="240982" y="445452"/>
                </a:lnTo>
                <a:lnTo>
                  <a:pt x="273367" y="450850"/>
                </a:lnTo>
                <a:lnTo>
                  <a:pt x="308292" y="452755"/>
                </a:lnTo>
                <a:lnTo>
                  <a:pt x="343217" y="450850"/>
                </a:lnTo>
                <a:lnTo>
                  <a:pt x="375602" y="445452"/>
                </a:lnTo>
                <a:lnTo>
                  <a:pt x="404177" y="436880"/>
                </a:lnTo>
                <a:lnTo>
                  <a:pt x="427990" y="425450"/>
                </a:lnTo>
                <a:close/>
              </a:path>
              <a:path w="616585" h="802005">
                <a:moveTo>
                  <a:pt x="418465" y="47625"/>
                </a:moveTo>
                <a:lnTo>
                  <a:pt x="418465" y="247014"/>
                </a:lnTo>
                <a:lnTo>
                  <a:pt x="401955" y="288607"/>
                </a:lnTo>
                <a:lnTo>
                  <a:pt x="381634" y="309245"/>
                </a:lnTo>
                <a:lnTo>
                  <a:pt x="381634" y="404495"/>
                </a:lnTo>
                <a:lnTo>
                  <a:pt x="363855" y="409257"/>
                </a:lnTo>
                <a:lnTo>
                  <a:pt x="345440" y="412432"/>
                </a:lnTo>
                <a:lnTo>
                  <a:pt x="326707" y="414337"/>
                </a:lnTo>
                <a:lnTo>
                  <a:pt x="308292" y="414972"/>
                </a:lnTo>
                <a:lnTo>
                  <a:pt x="498792" y="414972"/>
                </a:lnTo>
                <a:lnTo>
                  <a:pt x="493077" y="411797"/>
                </a:lnTo>
                <a:lnTo>
                  <a:pt x="466725" y="400685"/>
                </a:lnTo>
                <a:lnTo>
                  <a:pt x="466725" y="365760"/>
                </a:lnTo>
                <a:lnTo>
                  <a:pt x="467994" y="258762"/>
                </a:lnTo>
                <a:lnTo>
                  <a:pt x="468312" y="207327"/>
                </a:lnTo>
                <a:lnTo>
                  <a:pt x="468630" y="169862"/>
                </a:lnTo>
                <a:lnTo>
                  <a:pt x="468312" y="164147"/>
                </a:lnTo>
                <a:lnTo>
                  <a:pt x="468312" y="155575"/>
                </a:lnTo>
                <a:lnTo>
                  <a:pt x="450215" y="89217"/>
                </a:lnTo>
                <a:lnTo>
                  <a:pt x="418465" y="47625"/>
                </a:lnTo>
                <a:close/>
              </a:path>
              <a:path w="616585" h="802005">
                <a:moveTo>
                  <a:pt x="381634" y="365760"/>
                </a:moveTo>
                <a:lnTo>
                  <a:pt x="364807" y="365760"/>
                </a:lnTo>
                <a:lnTo>
                  <a:pt x="364807" y="367664"/>
                </a:lnTo>
                <a:lnTo>
                  <a:pt x="381634" y="404495"/>
                </a:lnTo>
                <a:lnTo>
                  <a:pt x="381634" y="365760"/>
                </a:lnTo>
                <a:close/>
              </a:path>
              <a:path w="616585" h="802005">
                <a:moveTo>
                  <a:pt x="364807" y="365760"/>
                </a:moveTo>
                <a:lnTo>
                  <a:pt x="251777" y="365760"/>
                </a:lnTo>
                <a:lnTo>
                  <a:pt x="279400" y="374332"/>
                </a:lnTo>
                <a:lnTo>
                  <a:pt x="308292" y="377189"/>
                </a:lnTo>
                <a:lnTo>
                  <a:pt x="337184" y="374332"/>
                </a:lnTo>
                <a:lnTo>
                  <a:pt x="364807" y="365760"/>
                </a:lnTo>
                <a:close/>
              </a:path>
              <a:path w="616585" h="802005">
                <a:moveTo>
                  <a:pt x="381634" y="309245"/>
                </a:moveTo>
                <a:lnTo>
                  <a:pt x="371475" y="319405"/>
                </a:lnTo>
                <a:lnTo>
                  <a:pt x="331787" y="336867"/>
                </a:lnTo>
                <a:lnTo>
                  <a:pt x="286702" y="337502"/>
                </a:lnTo>
                <a:lnTo>
                  <a:pt x="381634" y="337502"/>
                </a:lnTo>
                <a:lnTo>
                  <a:pt x="381634" y="309245"/>
                </a:lnTo>
                <a:close/>
              </a:path>
              <a:path w="616585" h="802005">
                <a:moveTo>
                  <a:pt x="418465" y="169862"/>
                </a:moveTo>
                <a:lnTo>
                  <a:pt x="411797" y="169862"/>
                </a:lnTo>
                <a:lnTo>
                  <a:pt x="418465" y="247014"/>
                </a:lnTo>
                <a:lnTo>
                  <a:pt x="418465" y="169862"/>
                </a:lnTo>
                <a:close/>
              </a:path>
              <a:path w="616585" h="802005">
                <a:moveTo>
                  <a:pt x="374332" y="15239"/>
                </a:moveTo>
                <a:lnTo>
                  <a:pt x="368617" y="15239"/>
                </a:lnTo>
                <a:lnTo>
                  <a:pt x="365759" y="17780"/>
                </a:lnTo>
                <a:lnTo>
                  <a:pt x="357187" y="24447"/>
                </a:lnTo>
                <a:lnTo>
                  <a:pt x="389572" y="24447"/>
                </a:lnTo>
                <a:lnTo>
                  <a:pt x="378142" y="16827"/>
                </a:lnTo>
                <a:lnTo>
                  <a:pt x="374332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711960" y="2503170"/>
            <a:ext cx="3576954" cy="3274695"/>
            <a:chOff x="1711960" y="2503170"/>
            <a:chExt cx="3576954" cy="3274695"/>
          </a:xfrm>
        </p:grpSpPr>
        <p:sp>
          <p:nvSpPr>
            <p:cNvPr id="17" name="object 17"/>
            <p:cNvSpPr/>
            <p:nvPr/>
          </p:nvSpPr>
          <p:spPr>
            <a:xfrm>
              <a:off x="2047875" y="5053012"/>
              <a:ext cx="1212215" cy="724535"/>
            </a:xfrm>
            <a:custGeom>
              <a:avLst/>
              <a:gdLst/>
              <a:ahLst/>
              <a:cxnLst/>
              <a:rect l="l" t="t" r="r" b="b"/>
              <a:pathLst>
                <a:path w="1212214" h="724535">
                  <a:moveTo>
                    <a:pt x="1001394" y="0"/>
                  </a:moveTo>
                  <a:lnTo>
                    <a:pt x="210819" y="0"/>
                  </a:lnTo>
                  <a:lnTo>
                    <a:pt x="190182" y="4127"/>
                  </a:lnTo>
                  <a:lnTo>
                    <a:pt x="173672" y="15557"/>
                  </a:lnTo>
                  <a:lnTo>
                    <a:pt x="162242" y="32067"/>
                  </a:lnTo>
                  <a:lnTo>
                    <a:pt x="158114" y="52705"/>
                  </a:lnTo>
                  <a:lnTo>
                    <a:pt x="158114" y="593090"/>
                  </a:lnTo>
                  <a:lnTo>
                    <a:pt x="184467" y="593090"/>
                  </a:lnTo>
                  <a:lnTo>
                    <a:pt x="184467" y="52705"/>
                  </a:lnTo>
                  <a:lnTo>
                    <a:pt x="186372" y="42544"/>
                  </a:lnTo>
                  <a:lnTo>
                    <a:pt x="192087" y="33972"/>
                  </a:lnTo>
                  <a:lnTo>
                    <a:pt x="200660" y="28575"/>
                  </a:lnTo>
                  <a:lnTo>
                    <a:pt x="210819" y="26352"/>
                  </a:lnTo>
                  <a:lnTo>
                    <a:pt x="1045808" y="26352"/>
                  </a:lnTo>
                  <a:lnTo>
                    <a:pt x="1038542" y="15557"/>
                  </a:lnTo>
                  <a:lnTo>
                    <a:pt x="1021714" y="4127"/>
                  </a:lnTo>
                  <a:lnTo>
                    <a:pt x="1001394" y="0"/>
                  </a:lnTo>
                  <a:close/>
                </a:path>
                <a:path w="1212214" h="724535">
                  <a:moveTo>
                    <a:pt x="1045808" y="26352"/>
                  </a:moveTo>
                  <a:lnTo>
                    <a:pt x="1001394" y="26352"/>
                  </a:lnTo>
                  <a:lnTo>
                    <a:pt x="1011555" y="28575"/>
                  </a:lnTo>
                  <a:lnTo>
                    <a:pt x="1019810" y="33972"/>
                  </a:lnTo>
                  <a:lnTo>
                    <a:pt x="1025525" y="42544"/>
                  </a:lnTo>
                  <a:lnTo>
                    <a:pt x="1027747" y="52705"/>
                  </a:lnTo>
                  <a:lnTo>
                    <a:pt x="1027747" y="593090"/>
                  </a:lnTo>
                  <a:lnTo>
                    <a:pt x="1054100" y="593090"/>
                  </a:lnTo>
                  <a:lnTo>
                    <a:pt x="1054100" y="52705"/>
                  </a:lnTo>
                  <a:lnTo>
                    <a:pt x="1049655" y="32067"/>
                  </a:lnTo>
                  <a:lnTo>
                    <a:pt x="1045808" y="26352"/>
                  </a:lnTo>
                  <a:close/>
                </a:path>
                <a:path w="1212214" h="724535">
                  <a:moveTo>
                    <a:pt x="961707" y="66357"/>
                  </a:moveTo>
                  <a:lnTo>
                    <a:pt x="223837" y="66357"/>
                  </a:lnTo>
                  <a:lnTo>
                    <a:pt x="223837" y="540067"/>
                  </a:lnTo>
                  <a:lnTo>
                    <a:pt x="988060" y="540067"/>
                  </a:lnTo>
                  <a:lnTo>
                    <a:pt x="988060" y="513397"/>
                  </a:lnTo>
                  <a:lnTo>
                    <a:pt x="250189" y="513397"/>
                  </a:lnTo>
                  <a:lnTo>
                    <a:pt x="250189" y="91757"/>
                  </a:lnTo>
                  <a:lnTo>
                    <a:pt x="961707" y="91757"/>
                  </a:lnTo>
                  <a:lnTo>
                    <a:pt x="961707" y="66357"/>
                  </a:lnTo>
                  <a:close/>
                </a:path>
                <a:path w="1212214" h="724535">
                  <a:moveTo>
                    <a:pt x="988060" y="66357"/>
                  </a:moveTo>
                  <a:lnTo>
                    <a:pt x="961707" y="66357"/>
                  </a:lnTo>
                  <a:lnTo>
                    <a:pt x="961707" y="513397"/>
                  </a:lnTo>
                  <a:lnTo>
                    <a:pt x="988060" y="513397"/>
                  </a:lnTo>
                  <a:lnTo>
                    <a:pt x="988060" y="66357"/>
                  </a:lnTo>
                  <a:close/>
                </a:path>
                <a:path w="1212214" h="724535">
                  <a:moveTo>
                    <a:pt x="718483" y="387667"/>
                  </a:moveTo>
                  <a:lnTo>
                    <a:pt x="642302" y="387667"/>
                  </a:lnTo>
                  <a:lnTo>
                    <a:pt x="664210" y="409575"/>
                  </a:lnTo>
                  <a:lnTo>
                    <a:pt x="663892" y="416559"/>
                  </a:lnTo>
                  <a:lnTo>
                    <a:pt x="663892" y="418465"/>
                  </a:lnTo>
                  <a:lnTo>
                    <a:pt x="665162" y="426084"/>
                  </a:lnTo>
                  <a:lnTo>
                    <a:pt x="735964" y="502602"/>
                  </a:lnTo>
                  <a:lnTo>
                    <a:pt x="760730" y="512762"/>
                  </a:lnTo>
                  <a:lnTo>
                    <a:pt x="773747" y="510222"/>
                  </a:lnTo>
                  <a:lnTo>
                    <a:pt x="785177" y="502602"/>
                  </a:lnTo>
                  <a:lnTo>
                    <a:pt x="792797" y="491172"/>
                  </a:lnTo>
                  <a:lnTo>
                    <a:pt x="795337" y="478155"/>
                  </a:lnTo>
                  <a:lnTo>
                    <a:pt x="792797" y="465137"/>
                  </a:lnTo>
                  <a:lnTo>
                    <a:pt x="785177" y="453707"/>
                  </a:lnTo>
                  <a:lnTo>
                    <a:pt x="723582" y="391794"/>
                  </a:lnTo>
                  <a:lnTo>
                    <a:pt x="718483" y="387667"/>
                  </a:lnTo>
                  <a:close/>
                </a:path>
                <a:path w="1212214" h="724535">
                  <a:moveTo>
                    <a:pt x="551814" y="120332"/>
                  </a:moveTo>
                  <a:lnTo>
                    <a:pt x="504507" y="127635"/>
                  </a:lnTo>
                  <a:lnTo>
                    <a:pt x="463232" y="148907"/>
                  </a:lnTo>
                  <a:lnTo>
                    <a:pt x="430847" y="180975"/>
                  </a:lnTo>
                  <a:lnTo>
                    <a:pt x="409257" y="221932"/>
                  </a:lnTo>
                  <a:lnTo>
                    <a:pt x="401637" y="268922"/>
                  </a:lnTo>
                  <a:lnTo>
                    <a:pt x="408939" y="315912"/>
                  </a:lnTo>
                  <a:lnTo>
                    <a:pt x="430212" y="356869"/>
                  </a:lnTo>
                  <a:lnTo>
                    <a:pt x="462280" y="389255"/>
                  </a:lnTo>
                  <a:lnTo>
                    <a:pt x="503555" y="410527"/>
                  </a:lnTo>
                  <a:lnTo>
                    <a:pt x="550862" y="418465"/>
                  </a:lnTo>
                  <a:lnTo>
                    <a:pt x="575310" y="416559"/>
                  </a:lnTo>
                  <a:lnTo>
                    <a:pt x="621664" y="401002"/>
                  </a:lnTo>
                  <a:lnTo>
                    <a:pt x="640828" y="388619"/>
                  </a:lnTo>
                  <a:lnTo>
                    <a:pt x="551814" y="388619"/>
                  </a:lnTo>
                  <a:lnTo>
                    <a:pt x="505142" y="379412"/>
                  </a:lnTo>
                  <a:lnTo>
                    <a:pt x="467360" y="354012"/>
                  </a:lnTo>
                  <a:lnTo>
                    <a:pt x="441642" y="316230"/>
                  </a:lnTo>
                  <a:lnTo>
                    <a:pt x="432435" y="270509"/>
                  </a:lnTo>
                  <a:lnTo>
                    <a:pt x="432435" y="269875"/>
                  </a:lnTo>
                  <a:lnTo>
                    <a:pt x="441642" y="223519"/>
                  </a:lnTo>
                  <a:lnTo>
                    <a:pt x="467360" y="185737"/>
                  </a:lnTo>
                  <a:lnTo>
                    <a:pt x="505142" y="160337"/>
                  </a:lnTo>
                  <a:lnTo>
                    <a:pt x="551814" y="151130"/>
                  </a:lnTo>
                  <a:lnTo>
                    <a:pt x="641667" y="151130"/>
                  </a:lnTo>
                  <a:lnTo>
                    <a:pt x="640080" y="149542"/>
                  </a:lnTo>
                  <a:lnTo>
                    <a:pt x="599122" y="128269"/>
                  </a:lnTo>
                  <a:lnTo>
                    <a:pt x="551814" y="120332"/>
                  </a:lnTo>
                  <a:close/>
                </a:path>
                <a:path w="1212214" h="724535">
                  <a:moveTo>
                    <a:pt x="671194" y="180657"/>
                  </a:moveTo>
                  <a:lnTo>
                    <a:pt x="671194" y="270509"/>
                  </a:lnTo>
                  <a:lnTo>
                    <a:pt x="661669" y="315912"/>
                  </a:lnTo>
                  <a:lnTo>
                    <a:pt x="636269" y="353694"/>
                  </a:lnTo>
                  <a:lnTo>
                    <a:pt x="598169" y="379412"/>
                  </a:lnTo>
                  <a:lnTo>
                    <a:pt x="597852" y="379412"/>
                  </a:lnTo>
                  <a:lnTo>
                    <a:pt x="551814" y="388619"/>
                  </a:lnTo>
                  <a:lnTo>
                    <a:pt x="640828" y="388619"/>
                  </a:lnTo>
                  <a:lnTo>
                    <a:pt x="642302" y="387667"/>
                  </a:lnTo>
                  <a:lnTo>
                    <a:pt x="718483" y="387667"/>
                  </a:lnTo>
                  <a:lnTo>
                    <a:pt x="716914" y="386397"/>
                  </a:lnTo>
                  <a:lnTo>
                    <a:pt x="709294" y="383222"/>
                  </a:lnTo>
                  <a:lnTo>
                    <a:pt x="704850" y="382269"/>
                  </a:lnTo>
                  <a:lnTo>
                    <a:pt x="692785" y="382269"/>
                  </a:lnTo>
                  <a:lnTo>
                    <a:pt x="670242" y="360362"/>
                  </a:lnTo>
                  <a:lnTo>
                    <a:pt x="683577" y="340042"/>
                  </a:lnTo>
                  <a:lnTo>
                    <a:pt x="693102" y="318134"/>
                  </a:lnTo>
                  <a:lnTo>
                    <a:pt x="699135" y="294640"/>
                  </a:lnTo>
                  <a:lnTo>
                    <a:pt x="701039" y="270509"/>
                  </a:lnTo>
                  <a:lnTo>
                    <a:pt x="693737" y="223519"/>
                  </a:lnTo>
                  <a:lnTo>
                    <a:pt x="693737" y="223202"/>
                  </a:lnTo>
                  <a:lnTo>
                    <a:pt x="672464" y="181927"/>
                  </a:lnTo>
                  <a:lnTo>
                    <a:pt x="671194" y="180657"/>
                  </a:lnTo>
                  <a:close/>
                </a:path>
                <a:path w="1212214" h="724535">
                  <a:moveTo>
                    <a:pt x="701039" y="381634"/>
                  </a:moveTo>
                  <a:lnTo>
                    <a:pt x="692785" y="382269"/>
                  </a:lnTo>
                  <a:lnTo>
                    <a:pt x="704850" y="382269"/>
                  </a:lnTo>
                  <a:lnTo>
                    <a:pt x="701039" y="381634"/>
                  </a:lnTo>
                  <a:close/>
                </a:path>
                <a:path w="1212214" h="724535">
                  <a:moveTo>
                    <a:pt x="641667" y="151130"/>
                  </a:moveTo>
                  <a:lnTo>
                    <a:pt x="551814" y="151130"/>
                  </a:lnTo>
                  <a:lnTo>
                    <a:pt x="598487" y="160337"/>
                  </a:lnTo>
                  <a:lnTo>
                    <a:pt x="636269" y="185737"/>
                  </a:lnTo>
                  <a:lnTo>
                    <a:pt x="661987" y="223519"/>
                  </a:lnTo>
                  <a:lnTo>
                    <a:pt x="671194" y="268922"/>
                  </a:lnTo>
                  <a:lnTo>
                    <a:pt x="671194" y="180657"/>
                  </a:lnTo>
                  <a:lnTo>
                    <a:pt x="641667" y="151130"/>
                  </a:lnTo>
                  <a:close/>
                </a:path>
                <a:path w="1212214" h="724535">
                  <a:moveTo>
                    <a:pt x="540067" y="632460"/>
                  </a:moveTo>
                  <a:lnTo>
                    <a:pt x="0" y="632460"/>
                  </a:lnTo>
                  <a:lnTo>
                    <a:pt x="0" y="658812"/>
                  </a:lnTo>
                  <a:lnTo>
                    <a:pt x="5080" y="684212"/>
                  </a:lnTo>
                  <a:lnTo>
                    <a:pt x="19367" y="705167"/>
                  </a:lnTo>
                  <a:lnTo>
                    <a:pt x="40322" y="719455"/>
                  </a:lnTo>
                  <a:lnTo>
                    <a:pt x="65722" y="724535"/>
                  </a:lnTo>
                  <a:lnTo>
                    <a:pt x="1146175" y="724535"/>
                  </a:lnTo>
                  <a:lnTo>
                    <a:pt x="1192847" y="705167"/>
                  </a:lnTo>
                  <a:lnTo>
                    <a:pt x="1195718" y="698182"/>
                  </a:lnTo>
                  <a:lnTo>
                    <a:pt x="65722" y="698182"/>
                  </a:lnTo>
                  <a:lnTo>
                    <a:pt x="50482" y="695007"/>
                  </a:lnTo>
                  <a:lnTo>
                    <a:pt x="37782" y="686752"/>
                  </a:lnTo>
                  <a:lnTo>
                    <a:pt x="29527" y="674052"/>
                  </a:lnTo>
                  <a:lnTo>
                    <a:pt x="26352" y="658812"/>
                  </a:lnTo>
                  <a:lnTo>
                    <a:pt x="540067" y="658812"/>
                  </a:lnTo>
                  <a:lnTo>
                    <a:pt x="540067" y="632460"/>
                  </a:lnTo>
                  <a:close/>
                </a:path>
                <a:path w="1212214" h="724535">
                  <a:moveTo>
                    <a:pt x="1211897" y="632460"/>
                  </a:moveTo>
                  <a:lnTo>
                    <a:pt x="1185545" y="632460"/>
                  </a:lnTo>
                  <a:lnTo>
                    <a:pt x="1185545" y="658812"/>
                  </a:lnTo>
                  <a:lnTo>
                    <a:pt x="1182687" y="674052"/>
                  </a:lnTo>
                  <a:lnTo>
                    <a:pt x="1174114" y="686752"/>
                  </a:lnTo>
                  <a:lnTo>
                    <a:pt x="1161414" y="695007"/>
                  </a:lnTo>
                  <a:lnTo>
                    <a:pt x="1146175" y="698182"/>
                  </a:lnTo>
                  <a:lnTo>
                    <a:pt x="1195718" y="698182"/>
                  </a:lnTo>
                  <a:lnTo>
                    <a:pt x="1211897" y="658812"/>
                  </a:lnTo>
                  <a:lnTo>
                    <a:pt x="1211897" y="632460"/>
                  </a:lnTo>
                  <a:close/>
                </a:path>
                <a:path w="1212214" h="724535">
                  <a:moveTo>
                    <a:pt x="698182" y="658812"/>
                  </a:moveTo>
                  <a:lnTo>
                    <a:pt x="513714" y="658812"/>
                  </a:lnTo>
                  <a:lnTo>
                    <a:pt x="515619" y="668655"/>
                  </a:lnTo>
                  <a:lnTo>
                    <a:pt x="520700" y="676910"/>
                  </a:lnTo>
                  <a:lnTo>
                    <a:pt x="528637" y="682625"/>
                  </a:lnTo>
                  <a:lnTo>
                    <a:pt x="538480" y="685165"/>
                  </a:lnTo>
                  <a:lnTo>
                    <a:pt x="671830" y="685165"/>
                  </a:lnTo>
                  <a:lnTo>
                    <a:pt x="681989" y="683260"/>
                  </a:lnTo>
                  <a:lnTo>
                    <a:pt x="690244" y="678180"/>
                  </a:lnTo>
                  <a:lnTo>
                    <a:pt x="695960" y="670242"/>
                  </a:lnTo>
                  <a:lnTo>
                    <a:pt x="698182" y="660400"/>
                  </a:lnTo>
                  <a:lnTo>
                    <a:pt x="698182" y="658812"/>
                  </a:lnTo>
                  <a:close/>
                </a:path>
                <a:path w="1212214" h="724535">
                  <a:moveTo>
                    <a:pt x="1185545" y="632460"/>
                  </a:moveTo>
                  <a:lnTo>
                    <a:pt x="671830" y="632460"/>
                  </a:lnTo>
                  <a:lnTo>
                    <a:pt x="671830" y="658812"/>
                  </a:lnTo>
                  <a:lnTo>
                    <a:pt x="1185545" y="658812"/>
                  </a:lnTo>
                  <a:lnTo>
                    <a:pt x="1185545" y="632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3010" y="5246052"/>
              <a:ext cx="214630" cy="15748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7427" y="3073717"/>
              <a:ext cx="740727" cy="7407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711960" y="2503170"/>
              <a:ext cx="3120390" cy="2943225"/>
            </a:xfrm>
            <a:custGeom>
              <a:avLst/>
              <a:gdLst/>
              <a:ahLst/>
              <a:cxnLst/>
              <a:rect l="l" t="t" r="r" b="b"/>
              <a:pathLst>
                <a:path w="3120390" h="2943225">
                  <a:moveTo>
                    <a:pt x="76200" y="1864677"/>
                  </a:moveTo>
                  <a:lnTo>
                    <a:pt x="0" y="1902777"/>
                  </a:lnTo>
                  <a:lnTo>
                    <a:pt x="76200" y="1940877"/>
                  </a:lnTo>
                  <a:lnTo>
                    <a:pt x="76200" y="1912302"/>
                  </a:lnTo>
                  <a:lnTo>
                    <a:pt x="286702" y="1912302"/>
                  </a:lnTo>
                  <a:lnTo>
                    <a:pt x="291147" y="1907857"/>
                  </a:lnTo>
                  <a:lnTo>
                    <a:pt x="291147" y="1893252"/>
                  </a:lnTo>
                  <a:lnTo>
                    <a:pt x="76200" y="1893252"/>
                  </a:lnTo>
                  <a:lnTo>
                    <a:pt x="76200" y="1864677"/>
                  </a:lnTo>
                  <a:close/>
                </a:path>
                <a:path w="3120390" h="2943225">
                  <a:moveTo>
                    <a:pt x="292100" y="47625"/>
                  </a:moveTo>
                  <a:lnTo>
                    <a:pt x="273050" y="47625"/>
                  </a:lnTo>
                  <a:lnTo>
                    <a:pt x="273050" y="936307"/>
                  </a:lnTo>
                  <a:lnTo>
                    <a:pt x="272097" y="937259"/>
                  </a:lnTo>
                  <a:lnTo>
                    <a:pt x="272097" y="1893252"/>
                  </a:lnTo>
                  <a:lnTo>
                    <a:pt x="291147" y="1893252"/>
                  </a:lnTo>
                  <a:lnTo>
                    <a:pt x="291147" y="951864"/>
                  </a:lnTo>
                  <a:lnTo>
                    <a:pt x="548639" y="951864"/>
                  </a:lnTo>
                  <a:lnTo>
                    <a:pt x="548639" y="932814"/>
                  </a:lnTo>
                  <a:lnTo>
                    <a:pt x="547052" y="932814"/>
                  </a:lnTo>
                  <a:lnTo>
                    <a:pt x="547052" y="931862"/>
                  </a:lnTo>
                  <a:lnTo>
                    <a:pt x="292100" y="931862"/>
                  </a:lnTo>
                  <a:lnTo>
                    <a:pt x="292100" y="47625"/>
                  </a:lnTo>
                  <a:close/>
                </a:path>
                <a:path w="3120390" h="2943225">
                  <a:moveTo>
                    <a:pt x="93979" y="0"/>
                  </a:moveTo>
                  <a:lnTo>
                    <a:pt x="17779" y="38100"/>
                  </a:lnTo>
                  <a:lnTo>
                    <a:pt x="93979" y="76200"/>
                  </a:lnTo>
                  <a:lnTo>
                    <a:pt x="93979" y="47625"/>
                  </a:lnTo>
                  <a:lnTo>
                    <a:pt x="292100" y="47625"/>
                  </a:lnTo>
                  <a:lnTo>
                    <a:pt x="292100" y="33019"/>
                  </a:lnTo>
                  <a:lnTo>
                    <a:pt x="287654" y="28575"/>
                  </a:lnTo>
                  <a:lnTo>
                    <a:pt x="93979" y="28575"/>
                  </a:lnTo>
                  <a:lnTo>
                    <a:pt x="93979" y="0"/>
                  </a:lnTo>
                  <a:close/>
                </a:path>
                <a:path w="3120390" h="2943225">
                  <a:moveTo>
                    <a:pt x="946784" y="1407159"/>
                  </a:moveTo>
                  <a:lnTo>
                    <a:pt x="927734" y="1407159"/>
                  </a:lnTo>
                  <a:lnTo>
                    <a:pt x="927734" y="2626360"/>
                  </a:lnTo>
                  <a:lnTo>
                    <a:pt x="946784" y="2626360"/>
                  </a:lnTo>
                  <a:lnTo>
                    <a:pt x="946784" y="1407159"/>
                  </a:lnTo>
                  <a:close/>
                </a:path>
                <a:path w="3120390" h="2943225">
                  <a:moveTo>
                    <a:pt x="937259" y="1330959"/>
                  </a:moveTo>
                  <a:lnTo>
                    <a:pt x="899159" y="1407159"/>
                  </a:lnTo>
                  <a:lnTo>
                    <a:pt x="975359" y="1407159"/>
                  </a:lnTo>
                  <a:lnTo>
                    <a:pt x="937259" y="1330959"/>
                  </a:lnTo>
                  <a:close/>
                </a:path>
                <a:path w="3120390" h="2943225">
                  <a:moveTo>
                    <a:pt x="1656079" y="2866707"/>
                  </a:moveTo>
                  <a:lnTo>
                    <a:pt x="1579879" y="2904807"/>
                  </a:lnTo>
                  <a:lnTo>
                    <a:pt x="1656079" y="2942907"/>
                  </a:lnTo>
                  <a:lnTo>
                    <a:pt x="1656079" y="2914332"/>
                  </a:lnTo>
                  <a:lnTo>
                    <a:pt x="3115944" y="2914332"/>
                  </a:lnTo>
                  <a:lnTo>
                    <a:pt x="3120390" y="2909887"/>
                  </a:lnTo>
                  <a:lnTo>
                    <a:pt x="3120390" y="2895282"/>
                  </a:lnTo>
                  <a:lnTo>
                    <a:pt x="1656079" y="2895282"/>
                  </a:lnTo>
                  <a:lnTo>
                    <a:pt x="1656079" y="2866707"/>
                  </a:lnTo>
                  <a:close/>
                </a:path>
                <a:path w="3120390" h="2943225">
                  <a:moveTo>
                    <a:pt x="3120390" y="1572259"/>
                  </a:moveTo>
                  <a:lnTo>
                    <a:pt x="3101340" y="1572259"/>
                  </a:lnTo>
                  <a:lnTo>
                    <a:pt x="3101340" y="2895282"/>
                  </a:lnTo>
                  <a:lnTo>
                    <a:pt x="3120390" y="2895282"/>
                  </a:lnTo>
                  <a:lnTo>
                    <a:pt x="3120390" y="15722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51020" y="2919730"/>
              <a:ext cx="937577" cy="93757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73977" y="6632892"/>
            <a:ext cx="2706370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spc="35" dirty="0">
                <a:latin typeface="Calibri"/>
                <a:cs typeface="Calibri"/>
              </a:rPr>
              <a:t>Πηγή</a:t>
            </a:r>
            <a:r>
              <a:rPr sz="500" spc="15" dirty="0">
                <a:latin typeface="Calibri"/>
                <a:cs typeface="Calibri"/>
              </a:rPr>
              <a:t> </a:t>
            </a:r>
            <a:r>
              <a:rPr sz="500" spc="30" dirty="0">
                <a:latin typeface="Calibri"/>
                <a:cs typeface="Calibri"/>
              </a:rPr>
              <a:t>εικονιδίων:</a:t>
            </a:r>
            <a:r>
              <a:rPr sz="500" spc="20" dirty="0"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Εικονίδια,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λογότυπα,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σύμβολα-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Δωρεάν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PNG,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SVG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(ico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ns8.com</a:t>
            </a:r>
            <a:r>
              <a:rPr sz="500" spc="30" dirty="0">
                <a:solidFill>
                  <a:srgbClr val="85872B"/>
                </a:solidFill>
                <a:latin typeface="Calibri"/>
                <a:cs typeface="Calibri"/>
              </a:rPr>
              <a:t>) </a:t>
            </a:r>
            <a:r>
              <a:rPr sz="500" spc="25" dirty="0">
                <a:latin typeface="Calibri"/>
                <a:cs typeface="Calibri"/>
              </a:rPr>
              <a:t>Ίντερνετ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19120" y="0"/>
            <a:ext cx="9072880" cy="6858000"/>
            <a:chOff x="3119120" y="0"/>
            <a:chExt cx="907288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9120" y="2385060"/>
              <a:ext cx="5795009" cy="39814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4700" y="2580639"/>
              <a:ext cx="5217159" cy="34036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46802" y="6042025"/>
            <a:ext cx="717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54279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>
                <a:solidFill>
                  <a:srgbClr val="000000"/>
                </a:solidFill>
              </a:rPr>
              <a:t>Αρχείο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εγκατάστασης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λογισμικού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75030" y="1389697"/>
            <a:ext cx="1981200" cy="7518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SzPct val="160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12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25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105" dirty="0">
                <a:solidFill>
                  <a:srgbClr val="CF2D1C"/>
                </a:solidFill>
                <a:latin typeface="Calibri"/>
                <a:cs typeface="Calibri"/>
              </a:rPr>
              <a:t>apt-get</a:t>
            </a:r>
            <a:r>
              <a:rPr sz="125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110" dirty="0">
                <a:solidFill>
                  <a:srgbClr val="CF2D1C"/>
                </a:solidFill>
                <a:latin typeface="Calibri"/>
                <a:cs typeface="Calibri"/>
              </a:rPr>
              <a:t>update</a:t>
            </a:r>
            <a:endParaRPr sz="12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70"/>
              </a:spcBef>
              <a:buSzPct val="160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9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25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CF2D1C"/>
                </a:solidFill>
                <a:latin typeface="Calibri"/>
                <a:cs typeface="Calibri"/>
              </a:rPr>
              <a:t>suricata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44500" y="1455419"/>
            <a:ext cx="11014710" cy="5040630"/>
            <a:chOff x="444500" y="1455419"/>
            <a:chExt cx="11014710" cy="50406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500" y="2199322"/>
              <a:ext cx="6145530" cy="355250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360" y="2349500"/>
              <a:ext cx="5659120" cy="30657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43889" y="4118609"/>
              <a:ext cx="4457700" cy="317500"/>
            </a:xfrm>
            <a:custGeom>
              <a:avLst/>
              <a:gdLst/>
              <a:ahLst/>
              <a:cxnLst/>
              <a:rect l="l" t="t" r="r" b="b"/>
              <a:pathLst>
                <a:path w="4457700" h="317500">
                  <a:moveTo>
                    <a:pt x="0" y="317500"/>
                  </a:moveTo>
                  <a:lnTo>
                    <a:pt x="4457700" y="317500"/>
                  </a:lnTo>
                  <a:lnTo>
                    <a:pt x="4457700" y="0"/>
                  </a:lnTo>
                  <a:lnTo>
                    <a:pt x="0" y="0"/>
                  </a:lnTo>
                  <a:lnTo>
                    <a:pt x="0" y="3175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5900" y="1455419"/>
              <a:ext cx="4893309" cy="50406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61479" y="1650999"/>
              <a:ext cx="4315460" cy="44627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46802" y="6089650"/>
            <a:ext cx="717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Κανόνες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και</a:t>
            </a:r>
            <a:r>
              <a:rPr spc="155" dirty="0">
                <a:solidFill>
                  <a:srgbClr val="000000"/>
                </a:solidFill>
              </a:rPr>
              <a:t> διαρθρώσεις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910691" y="1134122"/>
            <a:ext cx="228569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Κ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000" spc="30" dirty="0" err="1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000" spc="55" dirty="0" err="1">
                <a:solidFill>
                  <a:srgbClr val="FF0000"/>
                </a:solidFill>
                <a:latin typeface="Calibri"/>
                <a:cs typeface="Calibri"/>
              </a:rPr>
              <a:t>ά</a:t>
            </a:r>
            <a:r>
              <a:rPr sz="1000" spc="40" dirty="0" err="1">
                <a:solidFill>
                  <a:srgbClr val="FF0000"/>
                </a:solidFill>
                <a:latin typeface="Calibri"/>
                <a:cs typeface="Calibri"/>
              </a:rPr>
              <a:t>λ</a:t>
            </a:r>
            <a:r>
              <a:rPr sz="1000" spc="50" dirty="0" err="1">
                <a:solidFill>
                  <a:srgbClr val="FF0000"/>
                </a:solidFill>
                <a:latin typeface="Calibri"/>
                <a:cs typeface="Calibri"/>
              </a:rPr>
              <a:t>ο</a:t>
            </a:r>
            <a:r>
              <a:rPr sz="1000" spc="40" dirty="0" err="1">
                <a:solidFill>
                  <a:srgbClr val="FF0000"/>
                </a:solidFill>
                <a:latin typeface="Calibri"/>
                <a:cs typeface="Calibri"/>
              </a:rPr>
              <a:t>γ</a:t>
            </a:r>
            <a:r>
              <a:rPr lang="en-US" sz="1000" spc="40" dirty="0" err="1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lang="el-GR" sz="1000" spc="40" dirty="0">
                <a:solidFill>
                  <a:srgbClr val="FF0000"/>
                </a:solidFill>
                <a:latin typeface="Calibri"/>
                <a:cs typeface="Calibri"/>
              </a:rPr>
              <a:t>ι 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κ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000" spc="20" dirty="0" err="1">
                <a:solidFill>
                  <a:srgbClr val="FF0000"/>
                </a:solidFill>
                <a:latin typeface="Calibri"/>
                <a:cs typeface="Calibri"/>
              </a:rPr>
              <a:t>ν</a:t>
            </a:r>
            <a:r>
              <a:rPr sz="1000" spc="30" dirty="0" err="1">
                <a:solidFill>
                  <a:srgbClr val="FF0000"/>
                </a:solidFill>
                <a:latin typeface="Calibri"/>
                <a:cs typeface="Calibri"/>
              </a:rPr>
              <a:t>ό</a:t>
            </a:r>
            <a:r>
              <a:rPr sz="1000" spc="25" dirty="0" err="1">
                <a:solidFill>
                  <a:srgbClr val="FF0000"/>
                </a:solidFill>
                <a:latin typeface="Calibri"/>
                <a:cs typeface="Calibri"/>
              </a:rPr>
              <a:t>ν</a:t>
            </a:r>
            <a:r>
              <a:rPr sz="1000" spc="45" dirty="0" err="1">
                <a:solidFill>
                  <a:srgbClr val="FF0000"/>
                </a:solidFill>
                <a:latin typeface="Calibri"/>
                <a:cs typeface="Calibri"/>
              </a:rPr>
              <a:t>ων</a:t>
            </a:r>
            <a:r>
              <a:rPr sz="1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ur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ta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25064" y="4467225"/>
            <a:ext cx="20453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Διαρθρώσεις</a:t>
            </a:r>
            <a:r>
              <a:rPr sz="10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κανόνες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4831080" cy="6878955"/>
            <a:chOff x="6884987" y="0"/>
            <a:chExt cx="483108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4060" y="1638299"/>
              <a:ext cx="4631690" cy="51066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9640" y="1833880"/>
              <a:ext cx="4053840" cy="452882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89280" y="2409825"/>
            <a:ext cx="6145530" cy="3555365"/>
            <a:chOff x="589280" y="2409825"/>
            <a:chExt cx="6145530" cy="355536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9280" y="2409825"/>
              <a:ext cx="6145530" cy="35550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9140" y="2559685"/>
              <a:ext cx="5659120" cy="30683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8670" y="4328795"/>
              <a:ext cx="4457700" cy="320040"/>
            </a:xfrm>
            <a:custGeom>
              <a:avLst/>
              <a:gdLst/>
              <a:ahLst/>
              <a:cxnLst/>
              <a:rect l="l" t="t" r="r" b="b"/>
              <a:pathLst>
                <a:path w="4457700" h="320039">
                  <a:moveTo>
                    <a:pt x="0" y="320039"/>
                  </a:moveTo>
                  <a:lnTo>
                    <a:pt x="4457700" y="320039"/>
                  </a:lnTo>
                  <a:lnTo>
                    <a:pt x="4457700" y="0"/>
                  </a:lnTo>
                  <a:lnTo>
                    <a:pt x="0" y="0"/>
                  </a:lnTo>
                  <a:lnTo>
                    <a:pt x="0" y="32003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4990" y="730884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60" dirty="0">
                <a:latin typeface="Times New Roman"/>
                <a:cs typeface="Times New Roman"/>
              </a:rPr>
              <a:t>Κανόνες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25" dirty="0">
                <a:latin typeface="Times New Roman"/>
                <a:cs typeface="Times New Roman"/>
              </a:rPr>
              <a:t>και</a:t>
            </a:r>
            <a:r>
              <a:rPr sz="2000" spc="155" dirty="0">
                <a:latin typeface="Times New Roman"/>
                <a:cs typeface="Times New Roman"/>
              </a:rPr>
              <a:t> διαρθρώσεις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45" dirty="0">
                <a:latin typeface="Times New Roman"/>
                <a:cs typeface="Times New Roman"/>
              </a:rPr>
              <a:t>Suricata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74255" y="428625"/>
            <a:ext cx="4046220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latin typeface="Calibri"/>
                <a:cs typeface="Calibri"/>
              </a:rPr>
              <a:t>Μπορείτε </a:t>
            </a:r>
            <a:r>
              <a:rPr sz="1000" spc="75" dirty="0">
                <a:latin typeface="Calibri"/>
                <a:cs typeface="Calibri"/>
              </a:rPr>
              <a:t>να </a:t>
            </a:r>
            <a:r>
              <a:rPr sz="1000" spc="65" dirty="0">
                <a:latin typeface="Calibri"/>
                <a:cs typeface="Calibri"/>
              </a:rPr>
              <a:t>κατευθύνετε το αρχείο </a:t>
            </a:r>
            <a:r>
              <a:rPr sz="1000" spc="75" dirty="0">
                <a:latin typeface="Calibri"/>
                <a:cs typeface="Calibri"/>
              </a:rPr>
              <a:t>διαμόρφωσης </a:t>
            </a:r>
            <a:r>
              <a:rPr sz="1000" spc="60" dirty="0">
                <a:latin typeface="Calibri"/>
                <a:cs typeface="Calibri"/>
              </a:rPr>
              <a:t>.</a:t>
            </a:r>
            <a:r>
              <a:rPr sz="1000" b="1" spc="60" dirty="0">
                <a:latin typeface="Calibri"/>
                <a:cs typeface="Calibri"/>
              </a:rPr>
              <a:t>yaml</a:t>
            </a:r>
            <a:r>
              <a:rPr sz="1000" spc="60" dirty="0">
                <a:latin typeface="Calibri"/>
                <a:cs typeface="Calibri"/>
              </a:rPr>
              <a:t>, </a:t>
            </a:r>
            <a:r>
              <a:rPr sz="1000" spc="75" dirty="0">
                <a:latin typeface="Calibri"/>
                <a:cs typeface="Calibri"/>
              </a:rPr>
              <a:t>να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παράγετε/κάνετε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όποιες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ενημερώσεις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θέλετε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και</a:t>
            </a:r>
            <a:r>
              <a:rPr sz="1000" b="1" spc="55" dirty="0">
                <a:latin typeface="Calibri"/>
                <a:cs typeface="Calibri"/>
              </a:rPr>
              <a:t>,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συνέχεια</a:t>
            </a:r>
            <a:r>
              <a:rPr sz="1000" b="1" spc="60" dirty="0">
                <a:latin typeface="Calibri"/>
                <a:cs typeface="Calibri"/>
              </a:rPr>
              <a:t>,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αποθηκεύσετε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ξανά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αρχείο</a:t>
            </a:r>
            <a:r>
              <a:rPr sz="1000" spc="6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35315" y="976947"/>
            <a:ext cx="23355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Ενημέρωση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αρχείου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διαρθρώσεων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68969" y="1223962"/>
            <a:ext cx="2260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0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vim</a:t>
            </a:r>
            <a:r>
              <a:rPr sz="10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0000"/>
                </a:solidFill>
                <a:latin typeface="Calibri"/>
                <a:cs typeface="Calibri"/>
              </a:rPr>
              <a:t>/etc/suricata/suricata.yaml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68575" y="4843145"/>
            <a:ext cx="20453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Διαρθρώσεις</a:t>
            </a:r>
            <a:r>
              <a:rPr sz="10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κανόνες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127" y="5648325"/>
            <a:ext cx="6496685" cy="636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Μπορείτε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επίσης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αντιγράψετε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90" dirty="0">
                <a:solidFill>
                  <a:srgbClr val="FF0000"/>
                </a:solidFill>
                <a:latin typeface="Calibri"/>
                <a:cs typeface="Calibri"/>
              </a:rPr>
              <a:t>αρχείο</a:t>
            </a:r>
            <a:r>
              <a:rPr sz="10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FF0000"/>
                </a:solidFill>
                <a:latin typeface="Calibri"/>
                <a:cs typeface="Calibri"/>
              </a:rPr>
              <a:t>suricata.yaml,</a:t>
            </a:r>
            <a:r>
              <a:rPr sz="10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επικολλήσετε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μια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έκδοση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στην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επιφάνεια </a:t>
            </a:r>
            <a:r>
              <a:rPr sz="1000" spc="-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FF0000"/>
                </a:solidFill>
                <a:latin typeface="Calibri"/>
                <a:cs typeface="Calibri"/>
              </a:rPr>
              <a:t>εργασίας,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παράγετε/κάνετε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αλλαγές </a:t>
            </a:r>
            <a:r>
              <a:rPr sz="1000" b="1" spc="100" dirty="0">
                <a:solidFill>
                  <a:srgbClr val="FF0000"/>
                </a:solidFill>
                <a:latin typeface="Calibri"/>
                <a:cs typeface="Calibri"/>
              </a:rPr>
              <a:t>σας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και,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στη </a:t>
            </a:r>
            <a:r>
              <a:rPr sz="1000" spc="85" dirty="0">
                <a:solidFill>
                  <a:srgbClr val="FF0000"/>
                </a:solidFill>
                <a:latin typeface="Calibri"/>
                <a:cs typeface="Calibri"/>
              </a:rPr>
              <a:t>συνέχεια,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το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αποθηκεύσετε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στην αρχική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διαδρομή.</a:t>
            </a:r>
            <a:endParaRPr sz="1000">
              <a:latin typeface="Calibri"/>
              <a:cs typeface="Calibri"/>
            </a:endParaRPr>
          </a:p>
          <a:p>
            <a:pPr marR="1537970" algn="ctr">
              <a:lnSpc>
                <a:spcPct val="100000"/>
              </a:lnSpc>
              <a:spcBef>
                <a:spcPts val="15"/>
              </a:spcBef>
            </a:pP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cp</a:t>
            </a: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FF0000"/>
                </a:solidFill>
                <a:latin typeface="Calibri"/>
                <a:cs typeface="Calibri"/>
              </a:rPr>
              <a:t>Source_file</a:t>
            </a: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0000"/>
                </a:solidFill>
                <a:latin typeface="Calibri"/>
                <a:cs typeface="Calibri"/>
              </a:rPr>
              <a:t>Destination_directory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242675" y="6110934"/>
            <a:ext cx="7366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AA904F-7509-C1B1-CAE7-F5951E004867}"/>
              </a:ext>
            </a:extLst>
          </p:cNvPr>
          <p:cNvSpPr txBox="1"/>
          <p:nvPr/>
        </p:nvSpPr>
        <p:spPr>
          <a:xfrm>
            <a:off x="703932" y="1510714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Ορισμένες ρυθμίσεις στο αρχείο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suricata.yaml</a:t>
            </a:r>
            <a:r>
              <a:rPr kumimoji="0" lang="el-GR" altLang="el-G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χρειάζονται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ενημέρωση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214119" y="2633979"/>
            <a:ext cx="4462780" cy="2992120"/>
            <a:chOff x="1214119" y="2633979"/>
            <a:chExt cx="4462780" cy="29921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119" y="2633979"/>
              <a:ext cx="4462780" cy="29921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55749" y="3323589"/>
              <a:ext cx="2468880" cy="157480"/>
            </a:xfrm>
            <a:custGeom>
              <a:avLst/>
              <a:gdLst/>
              <a:ahLst/>
              <a:cxnLst/>
              <a:rect l="l" t="t" r="r" b="b"/>
              <a:pathLst>
                <a:path w="2468879" h="157479">
                  <a:moveTo>
                    <a:pt x="0" y="157480"/>
                  </a:moveTo>
                  <a:lnTo>
                    <a:pt x="2468879" y="157480"/>
                  </a:lnTo>
                  <a:lnTo>
                    <a:pt x="2468879" y="0"/>
                  </a:lnTo>
                  <a:lnTo>
                    <a:pt x="0" y="0"/>
                  </a:lnTo>
                  <a:lnTo>
                    <a:pt x="0" y="15748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103687" y="1640839"/>
            <a:ext cx="7838440" cy="5121910"/>
            <a:chOff x="4103687" y="1640839"/>
            <a:chExt cx="7838440" cy="512191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9800" y="1640839"/>
              <a:ext cx="4652009" cy="512191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85379" y="1836419"/>
              <a:ext cx="4074160" cy="454406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103687" y="3391535"/>
              <a:ext cx="3446145" cy="556260"/>
            </a:xfrm>
            <a:custGeom>
              <a:avLst/>
              <a:gdLst/>
              <a:ahLst/>
              <a:cxnLst/>
              <a:rect l="l" t="t" r="r" b="b"/>
              <a:pathLst>
                <a:path w="3446145" h="556260">
                  <a:moveTo>
                    <a:pt x="3349625" y="524827"/>
                  </a:moveTo>
                  <a:lnTo>
                    <a:pt x="3345179" y="556259"/>
                  </a:lnTo>
                  <a:lnTo>
                    <a:pt x="3433445" y="527050"/>
                  </a:lnTo>
                  <a:lnTo>
                    <a:pt x="3365500" y="527050"/>
                  </a:lnTo>
                  <a:lnTo>
                    <a:pt x="3349625" y="524827"/>
                  </a:lnTo>
                  <a:close/>
                </a:path>
                <a:path w="3446145" h="556260">
                  <a:moveTo>
                    <a:pt x="3354387" y="493394"/>
                  </a:moveTo>
                  <a:lnTo>
                    <a:pt x="3349625" y="524827"/>
                  </a:lnTo>
                  <a:lnTo>
                    <a:pt x="3365500" y="527050"/>
                  </a:lnTo>
                  <a:lnTo>
                    <a:pt x="3369945" y="495617"/>
                  </a:lnTo>
                  <a:lnTo>
                    <a:pt x="3354387" y="493394"/>
                  </a:lnTo>
                  <a:close/>
                </a:path>
                <a:path w="3446145" h="556260">
                  <a:moveTo>
                    <a:pt x="3359150" y="461962"/>
                  </a:moveTo>
                  <a:lnTo>
                    <a:pt x="3354387" y="493394"/>
                  </a:lnTo>
                  <a:lnTo>
                    <a:pt x="3369945" y="495617"/>
                  </a:lnTo>
                  <a:lnTo>
                    <a:pt x="3365500" y="527050"/>
                  </a:lnTo>
                  <a:lnTo>
                    <a:pt x="3433445" y="527050"/>
                  </a:lnTo>
                  <a:lnTo>
                    <a:pt x="3446145" y="522922"/>
                  </a:lnTo>
                  <a:lnTo>
                    <a:pt x="3359150" y="461962"/>
                  </a:lnTo>
                  <a:close/>
                </a:path>
                <a:path w="3446145" h="556260">
                  <a:moveTo>
                    <a:pt x="4445" y="0"/>
                  </a:moveTo>
                  <a:lnTo>
                    <a:pt x="0" y="31432"/>
                  </a:lnTo>
                  <a:lnTo>
                    <a:pt x="3349625" y="524827"/>
                  </a:lnTo>
                  <a:lnTo>
                    <a:pt x="3354387" y="493394"/>
                  </a:lnTo>
                  <a:lnTo>
                    <a:pt x="444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50150" y="3806189"/>
              <a:ext cx="1430020" cy="215900"/>
            </a:xfrm>
            <a:custGeom>
              <a:avLst/>
              <a:gdLst/>
              <a:ahLst/>
              <a:cxnLst/>
              <a:rect l="l" t="t" r="r" b="b"/>
              <a:pathLst>
                <a:path w="1430020" h="215900">
                  <a:moveTo>
                    <a:pt x="0" y="215900"/>
                  </a:moveTo>
                  <a:lnTo>
                    <a:pt x="1430020" y="215900"/>
                  </a:lnTo>
                  <a:lnTo>
                    <a:pt x="1430020" y="0"/>
                  </a:lnTo>
                  <a:lnTo>
                    <a:pt x="0" y="0"/>
                  </a:lnTo>
                  <a:lnTo>
                    <a:pt x="0" y="2159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9022" y="503554"/>
            <a:ext cx="3955415" cy="31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lnSpc>
                <a:spcPts val="1120"/>
              </a:lnSpc>
              <a:spcBef>
                <a:spcPts val="100"/>
              </a:spcBef>
            </a:pPr>
            <a:r>
              <a:rPr sz="1000" spc="120" dirty="0">
                <a:latin typeface="Calibri"/>
                <a:cs typeface="Calibri"/>
              </a:rPr>
              <a:t>Θα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μπορούσατε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κατευθύνετε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απευθείας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yaml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ts val="1120"/>
              </a:lnSpc>
            </a:pPr>
            <a:r>
              <a:rPr sz="1000" spc="65" dirty="0">
                <a:latin typeface="Calibri"/>
                <a:cs typeface="Calibri"/>
              </a:rPr>
              <a:t>αρχείο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διαρθρώσεων,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παράγει/κάνει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οποιεσδήποτε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ενημερώσεις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5030" y="900747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60" dirty="0">
                <a:latin typeface="Times New Roman"/>
                <a:cs typeface="Times New Roman"/>
              </a:rPr>
              <a:t>Κανόνες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25" dirty="0">
                <a:latin typeface="Times New Roman"/>
                <a:cs typeface="Times New Roman"/>
              </a:rPr>
              <a:t>και</a:t>
            </a:r>
            <a:r>
              <a:rPr sz="2000" spc="155" dirty="0">
                <a:latin typeface="Times New Roman"/>
                <a:cs typeface="Times New Roman"/>
              </a:rPr>
              <a:t> διαρθρώσεις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45" dirty="0">
                <a:latin typeface="Times New Roman"/>
                <a:cs typeface="Times New Roman"/>
              </a:rPr>
              <a:t>Suricata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0400" y="1544954"/>
            <a:ext cx="4841240" cy="7067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0"/>
              </a:spcBef>
            </a:pP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διαρθρώσουμε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5" dirty="0">
                <a:solidFill>
                  <a:srgbClr val="FF0000"/>
                </a:solidFill>
                <a:latin typeface="Calibri"/>
                <a:cs typeface="Calibri"/>
              </a:rPr>
              <a:t>HOME_NET</a:t>
            </a:r>
            <a:r>
              <a:rPr sz="1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που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θέλουμε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παρακολουθούμε</a:t>
            </a:r>
            <a:endParaRPr sz="10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140"/>
              </a:spcBef>
            </a:pP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βεβαιωθείτε</a:t>
            </a:r>
            <a:r>
              <a:rPr sz="1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FF0000"/>
                </a:solidFill>
                <a:latin typeface="Calibri"/>
                <a:cs typeface="Calibri"/>
              </a:rPr>
              <a:t>ότι</a:t>
            </a:r>
            <a:r>
              <a:rPr sz="1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10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οριστεί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σωστό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όνομα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διασύνδεσης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Έτσι,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γνωρίζουμε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υποδίκτυο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05800" y="916304"/>
            <a:ext cx="218567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latin typeface="Calibri"/>
                <a:cs typeface="Calibri"/>
              </a:rPr>
              <a:t>θέλετε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και,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συνέχεια,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αρχείο</a:t>
            </a:r>
            <a:r>
              <a:rPr sz="1000" b="1" spc="6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35315" y="1158557"/>
            <a:ext cx="23355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Ενημέρωση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αρχείου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διαρθρώσεων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68969" y="1405572"/>
            <a:ext cx="2260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0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vim</a:t>
            </a:r>
            <a:r>
              <a:rPr sz="10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0000"/>
                </a:solidFill>
                <a:latin typeface="Calibri"/>
                <a:cs typeface="Calibri"/>
              </a:rPr>
              <a:t>/etc/suricata/suricata.yaml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42887" y="3022600"/>
            <a:ext cx="102679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192.168.122.0/24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04203" y="3836966"/>
            <a:ext cx="102679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192.168.122.0/24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4004" y="5698491"/>
            <a:ext cx="6496685" cy="636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Μπορείτε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επίσης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αντιγράψετε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90" dirty="0">
                <a:solidFill>
                  <a:srgbClr val="FF0000"/>
                </a:solidFill>
                <a:latin typeface="Calibri"/>
                <a:cs typeface="Calibri"/>
              </a:rPr>
              <a:t>αρχείο</a:t>
            </a:r>
            <a:r>
              <a:rPr sz="10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FF0000"/>
                </a:solidFill>
                <a:latin typeface="Calibri"/>
                <a:cs typeface="Calibri"/>
              </a:rPr>
              <a:t>suricata.yaml,</a:t>
            </a:r>
            <a:r>
              <a:rPr sz="10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επικολλήσετε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μια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έκδοση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στην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επιφάνεια </a:t>
            </a:r>
            <a:r>
              <a:rPr sz="1000" spc="-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FF0000"/>
                </a:solidFill>
                <a:latin typeface="Calibri"/>
                <a:cs typeface="Calibri"/>
              </a:rPr>
              <a:t>εργασίας,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παράγετε/κάνετε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αλλαγές </a:t>
            </a:r>
            <a:r>
              <a:rPr sz="1000" b="1" spc="100" dirty="0">
                <a:solidFill>
                  <a:srgbClr val="FF0000"/>
                </a:solidFill>
                <a:latin typeface="Calibri"/>
                <a:cs typeface="Calibri"/>
              </a:rPr>
              <a:t>σας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και,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στη </a:t>
            </a:r>
            <a:r>
              <a:rPr sz="1000" spc="85" dirty="0">
                <a:solidFill>
                  <a:srgbClr val="FF0000"/>
                </a:solidFill>
                <a:latin typeface="Calibri"/>
                <a:cs typeface="Calibri"/>
              </a:rPr>
              <a:t>συνέχεια,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το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αποθηκεύσετε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στην αρχική </a:t>
            </a: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διαδρομή.</a:t>
            </a:r>
            <a:endParaRPr sz="1000" dirty="0">
              <a:latin typeface="Calibri"/>
              <a:cs typeface="Calibri"/>
            </a:endParaRPr>
          </a:p>
          <a:p>
            <a:pPr marR="1537970" algn="ctr">
              <a:lnSpc>
                <a:spcPct val="100000"/>
              </a:lnSpc>
              <a:spcBef>
                <a:spcPts val="15"/>
              </a:spcBef>
            </a:pP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cp</a:t>
            </a: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FF0000"/>
                </a:solidFill>
                <a:latin typeface="Calibri"/>
                <a:cs typeface="Calibri"/>
              </a:rPr>
              <a:t>Source_file</a:t>
            </a: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0000"/>
                </a:solidFill>
                <a:latin typeface="Calibri"/>
                <a:cs typeface="Calibri"/>
              </a:rPr>
              <a:t>Destination_directory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93462" y="5598490"/>
            <a:ext cx="11874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20" dirty="0">
                <a:latin typeface="Calibri"/>
                <a:cs typeface="Calibri"/>
              </a:rPr>
              <a:t>1</a:t>
            </a:r>
            <a:r>
              <a:rPr sz="650" spc="5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44250" y="6412229"/>
            <a:ext cx="81280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-30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81435" y="-20955"/>
            <a:ext cx="10548620" cy="6878955"/>
            <a:chOff x="1064260" y="0"/>
            <a:chExt cx="10548620" cy="6878955"/>
          </a:xfrm>
        </p:grpSpPr>
        <p:sp>
          <p:nvSpPr>
            <p:cNvPr id="4" name="object 4"/>
            <p:cNvSpPr/>
            <p:nvPr/>
          </p:nvSpPr>
          <p:spPr>
            <a:xfrm>
              <a:off x="6896417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8064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89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4" y="1673860"/>
                  </a:lnTo>
                  <a:lnTo>
                    <a:pt x="970914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479"/>
                  </a:lnTo>
                  <a:lnTo>
                    <a:pt x="1412239" y="1635442"/>
                  </a:lnTo>
                  <a:lnTo>
                    <a:pt x="1445577" y="1599247"/>
                  </a:lnTo>
                  <a:lnTo>
                    <a:pt x="1487804" y="1574800"/>
                  </a:lnTo>
                  <a:lnTo>
                    <a:pt x="1535747" y="1564322"/>
                  </a:lnTo>
                  <a:lnTo>
                    <a:pt x="1637664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4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19" y="1764029"/>
                  </a:lnTo>
                  <a:lnTo>
                    <a:pt x="1437004" y="2721927"/>
                  </a:lnTo>
                  <a:lnTo>
                    <a:pt x="1430654" y="2770822"/>
                  </a:lnTo>
                  <a:lnTo>
                    <a:pt x="1437004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59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39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79" y="2868612"/>
                  </a:lnTo>
                  <a:lnTo>
                    <a:pt x="1466532" y="2826385"/>
                  </a:lnTo>
                  <a:lnTo>
                    <a:pt x="1456054" y="2778442"/>
                  </a:lnTo>
                  <a:lnTo>
                    <a:pt x="1461134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29" y="1701800"/>
                  </a:lnTo>
                  <a:lnTo>
                    <a:pt x="1725929" y="1698942"/>
                  </a:lnTo>
                  <a:lnTo>
                    <a:pt x="1717992" y="1664017"/>
                  </a:lnTo>
                  <a:lnTo>
                    <a:pt x="1703069" y="1630679"/>
                  </a:lnTo>
                  <a:lnTo>
                    <a:pt x="1682114" y="1600517"/>
                  </a:lnTo>
                  <a:lnTo>
                    <a:pt x="1656079" y="1575752"/>
                  </a:lnTo>
                  <a:lnTo>
                    <a:pt x="1637664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69" y="0"/>
                  </a:lnTo>
                  <a:lnTo>
                    <a:pt x="2100177" y="1562100"/>
                  </a:lnTo>
                  <a:lnTo>
                    <a:pt x="1757679" y="2837497"/>
                  </a:lnTo>
                  <a:lnTo>
                    <a:pt x="1732914" y="2875279"/>
                  </a:lnTo>
                  <a:lnTo>
                    <a:pt x="1699894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39" y="2928302"/>
                  </a:lnTo>
                  <a:lnTo>
                    <a:pt x="1714817" y="2923540"/>
                  </a:lnTo>
                  <a:lnTo>
                    <a:pt x="1753234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09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907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5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5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5319" y="1490980"/>
              <a:ext cx="4607560" cy="51739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245350" y="2635249"/>
              <a:ext cx="1430020" cy="690880"/>
            </a:xfrm>
            <a:custGeom>
              <a:avLst/>
              <a:gdLst/>
              <a:ahLst/>
              <a:cxnLst/>
              <a:rect l="l" t="t" r="r" b="b"/>
              <a:pathLst>
                <a:path w="1430020" h="690879">
                  <a:moveTo>
                    <a:pt x="0" y="358139"/>
                  </a:moveTo>
                  <a:lnTo>
                    <a:pt x="1430020" y="358139"/>
                  </a:lnTo>
                  <a:lnTo>
                    <a:pt x="1430020" y="0"/>
                  </a:lnTo>
                  <a:lnTo>
                    <a:pt x="0" y="0"/>
                  </a:lnTo>
                  <a:lnTo>
                    <a:pt x="0" y="358139"/>
                  </a:lnTo>
                </a:path>
                <a:path w="1430020" h="690879">
                  <a:moveTo>
                    <a:pt x="129540" y="690879"/>
                  </a:moveTo>
                  <a:lnTo>
                    <a:pt x="939800" y="690879"/>
                  </a:lnTo>
                  <a:lnTo>
                    <a:pt x="939800" y="535939"/>
                  </a:lnTo>
                  <a:lnTo>
                    <a:pt x="129540" y="535939"/>
                  </a:lnTo>
                  <a:lnTo>
                    <a:pt x="129540" y="69087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260" y="2483802"/>
              <a:ext cx="4949507" cy="34791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120" y="2633980"/>
              <a:ext cx="4462780" cy="29921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18870" y="3232149"/>
              <a:ext cx="538480" cy="198120"/>
            </a:xfrm>
            <a:custGeom>
              <a:avLst/>
              <a:gdLst/>
              <a:ahLst/>
              <a:cxnLst/>
              <a:rect l="l" t="t" r="r" b="b"/>
              <a:pathLst>
                <a:path w="538480" h="198120">
                  <a:moveTo>
                    <a:pt x="0" y="198120"/>
                  </a:moveTo>
                  <a:lnTo>
                    <a:pt x="538480" y="198120"/>
                  </a:lnTo>
                  <a:lnTo>
                    <a:pt x="538480" y="0"/>
                  </a:lnTo>
                  <a:lnTo>
                    <a:pt x="0" y="0"/>
                  </a:lnTo>
                  <a:lnTo>
                    <a:pt x="0" y="19812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56080" y="2776855"/>
              <a:ext cx="5591175" cy="570865"/>
            </a:xfrm>
            <a:custGeom>
              <a:avLst/>
              <a:gdLst/>
              <a:ahLst/>
              <a:cxnLst/>
              <a:rect l="l" t="t" r="r" b="b"/>
              <a:pathLst>
                <a:path w="5591175" h="570864">
                  <a:moveTo>
                    <a:pt x="5494655" y="31432"/>
                  </a:moveTo>
                  <a:lnTo>
                    <a:pt x="0" y="539115"/>
                  </a:lnTo>
                  <a:lnTo>
                    <a:pt x="2857" y="570547"/>
                  </a:lnTo>
                  <a:lnTo>
                    <a:pt x="5497830" y="63182"/>
                  </a:lnTo>
                  <a:lnTo>
                    <a:pt x="5494655" y="31432"/>
                  </a:lnTo>
                  <a:close/>
                </a:path>
                <a:path w="5591175" h="570864">
                  <a:moveTo>
                    <a:pt x="5569267" y="30162"/>
                  </a:moveTo>
                  <a:lnTo>
                    <a:pt x="5510530" y="30162"/>
                  </a:lnTo>
                  <a:lnTo>
                    <a:pt x="5513705" y="61595"/>
                  </a:lnTo>
                  <a:lnTo>
                    <a:pt x="5497830" y="63182"/>
                  </a:lnTo>
                  <a:lnTo>
                    <a:pt x="5500687" y="94615"/>
                  </a:lnTo>
                  <a:lnTo>
                    <a:pt x="5591175" y="38735"/>
                  </a:lnTo>
                  <a:lnTo>
                    <a:pt x="5569267" y="30162"/>
                  </a:lnTo>
                  <a:close/>
                </a:path>
                <a:path w="5591175" h="570864">
                  <a:moveTo>
                    <a:pt x="5510530" y="30162"/>
                  </a:moveTo>
                  <a:lnTo>
                    <a:pt x="5494655" y="31432"/>
                  </a:lnTo>
                  <a:lnTo>
                    <a:pt x="5497830" y="63182"/>
                  </a:lnTo>
                  <a:lnTo>
                    <a:pt x="5513705" y="61595"/>
                  </a:lnTo>
                  <a:lnTo>
                    <a:pt x="5510530" y="30162"/>
                  </a:lnTo>
                  <a:close/>
                </a:path>
                <a:path w="5591175" h="570864">
                  <a:moveTo>
                    <a:pt x="5491797" y="0"/>
                  </a:moveTo>
                  <a:lnTo>
                    <a:pt x="5494655" y="31432"/>
                  </a:lnTo>
                  <a:lnTo>
                    <a:pt x="5510530" y="30162"/>
                  </a:lnTo>
                  <a:lnTo>
                    <a:pt x="5569267" y="30162"/>
                  </a:lnTo>
                  <a:lnTo>
                    <a:pt x="5491797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75030" y="832167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60" dirty="0">
                <a:latin typeface="Times New Roman"/>
                <a:cs typeface="Times New Roman"/>
              </a:rPr>
              <a:t>Κανόνες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25" dirty="0">
                <a:latin typeface="Times New Roman"/>
                <a:cs typeface="Times New Roman"/>
              </a:rPr>
              <a:t>και</a:t>
            </a:r>
            <a:r>
              <a:rPr sz="2000" spc="155" dirty="0">
                <a:latin typeface="Times New Roman"/>
                <a:cs typeface="Times New Roman"/>
              </a:rPr>
              <a:t> διαρθρώσεις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45" dirty="0">
                <a:latin typeface="Times New Roman"/>
                <a:cs typeface="Times New Roman"/>
              </a:rPr>
              <a:t>Suricata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6188" y="6442047"/>
            <a:ext cx="574167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cp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 &lt;</a:t>
            </a: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Αρχείο_Προέλευσης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&gt; &lt;</a:t>
            </a: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Φάκελος_Προορισμού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&gt;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7709" y="1438592"/>
            <a:ext cx="4949190" cy="63373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διαρθρώσουμε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5" dirty="0">
                <a:solidFill>
                  <a:srgbClr val="FF0000"/>
                </a:solidFill>
                <a:latin typeface="Calibri"/>
                <a:cs typeface="Calibri"/>
              </a:rPr>
              <a:t>HOME_NET</a:t>
            </a:r>
            <a:r>
              <a:rPr sz="1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που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θέλουμε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παρακολουθούμε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βεβαιωθείτε</a:t>
            </a:r>
            <a:r>
              <a:rPr sz="1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FF0000"/>
                </a:solidFill>
                <a:latin typeface="Calibri"/>
                <a:cs typeface="Calibri"/>
              </a:rPr>
              <a:t>ότι</a:t>
            </a:r>
            <a:r>
              <a:rPr sz="1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10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οριστεί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σωστό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όνομα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διασύνδεσης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Επομένως,</a:t>
            </a:r>
            <a:r>
              <a:rPr sz="10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00">
              <a:latin typeface="Calibri"/>
              <a:cs typeface="Calibri"/>
            </a:endParaRPr>
          </a:p>
          <a:p>
            <a:pPr marL="109855">
              <a:lnSpc>
                <a:spcPct val="100000"/>
              </a:lnSpc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γνωρίζουμε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τη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διασύνδεση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35" y="3134674"/>
            <a:ext cx="10528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5" dirty="0" err="1">
                <a:solidFill>
                  <a:srgbClr val="FF0000"/>
                </a:solidFill>
                <a:latin typeface="Calibri"/>
                <a:cs typeface="Calibri"/>
              </a:rPr>
              <a:t>Δι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ασύνδεση</a:t>
            </a:r>
            <a:r>
              <a:rPr lang="el-GR" sz="1000" b="1" spc="65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lang="el-GR" sz="1000" b="1" spc="65" dirty="0" err="1">
                <a:solidFill>
                  <a:srgbClr val="FF0000"/>
                </a:solidFill>
                <a:latin typeface="Calibri"/>
                <a:cs typeface="Calibri"/>
              </a:rPr>
              <a:t>Διεπαφή</a:t>
            </a:r>
            <a:r>
              <a:rPr lang="el-GR" sz="1000" b="1" spc="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1692" y="5991327"/>
            <a:ext cx="619950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Μπορείτε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επίσης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αντιγράψετε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90" dirty="0">
                <a:solidFill>
                  <a:srgbClr val="FF0000"/>
                </a:solidFill>
                <a:latin typeface="Calibri"/>
                <a:cs typeface="Calibri"/>
              </a:rPr>
              <a:t>αρχείο</a:t>
            </a:r>
            <a:r>
              <a:rPr sz="10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FF0000"/>
                </a:solidFill>
                <a:latin typeface="Calibri"/>
                <a:cs typeface="Calibri"/>
              </a:rPr>
              <a:t>suricata.yaml,</a:t>
            </a:r>
            <a:r>
              <a:rPr sz="10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</a:t>
            </a:r>
            <a:r>
              <a:rPr sz="1000" spc="90" dirty="0" err="1">
                <a:solidFill>
                  <a:srgbClr val="FF0000"/>
                </a:solidFill>
                <a:latin typeface="Calibri"/>
                <a:cs typeface="Calibri"/>
              </a:rPr>
              <a:t>ικολλήσετε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l-GR" sz="1000" spc="90" dirty="0">
                <a:solidFill>
                  <a:srgbClr val="FF0000"/>
                </a:solidFill>
                <a:latin typeface="Calibri"/>
                <a:cs typeface="Calibri"/>
              </a:rPr>
              <a:t>ένα αντίγραφο στην επιφάνεια εργασίας, να κάνετε τις αλλαγές σας και στη συνέχεια να το αποθηκεύσετε πίσω στη αρχική διαδρομή.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66990" y="203834"/>
            <a:ext cx="3653154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latin typeface="Calibri"/>
                <a:cs typeface="Calibri"/>
              </a:rPr>
              <a:t>Μπορείτε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κατευθύνετε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αρχείο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διαμόρφωσης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.</a:t>
            </a:r>
            <a:r>
              <a:rPr sz="1000" b="1" spc="60" dirty="0">
                <a:latin typeface="Calibri"/>
                <a:cs typeface="Calibri"/>
              </a:rPr>
              <a:t>yaml</a:t>
            </a:r>
            <a:r>
              <a:rPr sz="1000" spc="60" dirty="0">
                <a:latin typeface="Calibri"/>
                <a:cs typeface="Calibri"/>
              </a:rPr>
              <a:t>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κάνετε όποιες </a:t>
            </a:r>
            <a:r>
              <a:rPr sz="1000" spc="70" dirty="0">
                <a:latin typeface="Calibri"/>
                <a:cs typeface="Calibri"/>
              </a:rPr>
              <a:t>ενημερώσεις </a:t>
            </a:r>
            <a:r>
              <a:rPr sz="1000" b="1" spc="65" dirty="0">
                <a:latin typeface="Calibri"/>
                <a:cs typeface="Calibri"/>
              </a:rPr>
              <a:t>θέλετε </a:t>
            </a:r>
            <a:r>
              <a:rPr sz="1000" spc="55" dirty="0">
                <a:latin typeface="Calibri"/>
                <a:cs typeface="Calibri"/>
              </a:rPr>
              <a:t>και</a:t>
            </a:r>
            <a:r>
              <a:rPr sz="1000" b="1" spc="55" dirty="0">
                <a:latin typeface="Calibri"/>
                <a:cs typeface="Calibri"/>
              </a:rPr>
              <a:t>, </a:t>
            </a:r>
            <a:r>
              <a:rPr sz="1000" spc="70" dirty="0">
                <a:latin typeface="Calibri"/>
                <a:cs typeface="Calibri"/>
              </a:rPr>
              <a:t>στη </a:t>
            </a:r>
            <a:r>
              <a:rPr sz="1000" spc="60" dirty="0">
                <a:latin typeface="Calibri"/>
                <a:cs typeface="Calibri"/>
              </a:rPr>
              <a:t>συνέχεια</a:t>
            </a:r>
            <a:r>
              <a:rPr sz="1000" b="1" spc="60" dirty="0">
                <a:latin typeface="Calibri"/>
                <a:cs typeface="Calibri"/>
              </a:rPr>
              <a:t>, </a:t>
            </a:r>
            <a:r>
              <a:rPr sz="1000" spc="75" dirty="0">
                <a:latin typeface="Calibri"/>
                <a:cs typeface="Calibri"/>
              </a:rPr>
              <a:t>να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αποθηκεύσετε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ξανά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αρχείο</a:t>
            </a:r>
            <a:r>
              <a:rPr sz="1000" spc="6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29612" y="751522"/>
            <a:ext cx="23355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Ενημέρωση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αρχείου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διαρθρώσεων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62950" y="998537"/>
            <a:ext cx="2260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0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vim</a:t>
            </a:r>
            <a:r>
              <a:rPr sz="10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0000"/>
                </a:solidFill>
                <a:latin typeface="Calibri"/>
                <a:cs typeface="Calibri"/>
              </a:rPr>
              <a:t>/etc/suricata/suricata.yaml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44610" y="2535443"/>
            <a:ext cx="10591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Όνομα</a:t>
            </a:r>
            <a:r>
              <a:rPr sz="1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διεπαφής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06408" y="3171556"/>
            <a:ext cx="67754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b="1" spc="25" dirty="0">
                <a:solidFill>
                  <a:srgbClr val="FF0000"/>
                </a:solidFill>
                <a:latin typeface="Calibri"/>
                <a:cs typeface="Calibri"/>
              </a:rPr>
              <a:t>Μοναδικός</a:t>
            </a:r>
            <a:r>
              <a:rPr sz="55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50" b="1" spc="30" dirty="0">
                <a:solidFill>
                  <a:srgbClr val="FF0000"/>
                </a:solidFill>
                <a:latin typeface="Calibri"/>
                <a:cs typeface="Calibri"/>
              </a:rPr>
              <a:t>αριθμός</a:t>
            </a:r>
            <a:endParaRPr sz="5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44250" y="6412229"/>
            <a:ext cx="81280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-30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4260" y="0"/>
            <a:ext cx="11127740" cy="6878955"/>
            <a:chOff x="1064260" y="0"/>
            <a:chExt cx="11127740" cy="6878955"/>
          </a:xfrm>
        </p:grpSpPr>
        <p:sp>
          <p:nvSpPr>
            <p:cNvPr id="4" name="object 4"/>
            <p:cNvSpPr/>
            <p:nvPr/>
          </p:nvSpPr>
          <p:spPr>
            <a:xfrm>
              <a:off x="6896417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8064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89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4" y="1673860"/>
                  </a:lnTo>
                  <a:lnTo>
                    <a:pt x="970914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479"/>
                  </a:lnTo>
                  <a:lnTo>
                    <a:pt x="1412239" y="1635442"/>
                  </a:lnTo>
                  <a:lnTo>
                    <a:pt x="1445577" y="1599247"/>
                  </a:lnTo>
                  <a:lnTo>
                    <a:pt x="1487804" y="1574800"/>
                  </a:lnTo>
                  <a:lnTo>
                    <a:pt x="1535747" y="1564322"/>
                  </a:lnTo>
                  <a:lnTo>
                    <a:pt x="1637664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4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19" y="1764029"/>
                  </a:lnTo>
                  <a:lnTo>
                    <a:pt x="1437004" y="2721927"/>
                  </a:lnTo>
                  <a:lnTo>
                    <a:pt x="1430654" y="2770822"/>
                  </a:lnTo>
                  <a:lnTo>
                    <a:pt x="1437004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59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39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79" y="2868612"/>
                  </a:lnTo>
                  <a:lnTo>
                    <a:pt x="1466532" y="2826385"/>
                  </a:lnTo>
                  <a:lnTo>
                    <a:pt x="1456054" y="2778442"/>
                  </a:lnTo>
                  <a:lnTo>
                    <a:pt x="1461134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29" y="1701800"/>
                  </a:lnTo>
                  <a:lnTo>
                    <a:pt x="1725929" y="1698942"/>
                  </a:lnTo>
                  <a:lnTo>
                    <a:pt x="1717992" y="1664017"/>
                  </a:lnTo>
                  <a:lnTo>
                    <a:pt x="1703069" y="1630679"/>
                  </a:lnTo>
                  <a:lnTo>
                    <a:pt x="1682114" y="1600517"/>
                  </a:lnTo>
                  <a:lnTo>
                    <a:pt x="1656079" y="1575752"/>
                  </a:lnTo>
                  <a:lnTo>
                    <a:pt x="1637664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69" y="0"/>
                  </a:lnTo>
                  <a:lnTo>
                    <a:pt x="2100177" y="1562100"/>
                  </a:lnTo>
                  <a:lnTo>
                    <a:pt x="1757679" y="2837497"/>
                  </a:lnTo>
                  <a:lnTo>
                    <a:pt x="1732914" y="2875279"/>
                  </a:lnTo>
                  <a:lnTo>
                    <a:pt x="1699894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39" y="2928302"/>
                  </a:lnTo>
                  <a:lnTo>
                    <a:pt x="1714817" y="2923540"/>
                  </a:lnTo>
                  <a:lnTo>
                    <a:pt x="1753234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09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907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5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5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5780" y="1328420"/>
              <a:ext cx="5316220" cy="55295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0" y="1524000"/>
              <a:ext cx="4759959" cy="53162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283450" y="3712210"/>
              <a:ext cx="2014220" cy="454659"/>
            </a:xfrm>
            <a:custGeom>
              <a:avLst/>
              <a:gdLst/>
              <a:ahLst/>
              <a:cxnLst/>
              <a:rect l="l" t="t" r="r" b="b"/>
              <a:pathLst>
                <a:path w="2014220" h="454660">
                  <a:moveTo>
                    <a:pt x="0" y="454659"/>
                  </a:moveTo>
                  <a:lnTo>
                    <a:pt x="2014220" y="454659"/>
                  </a:lnTo>
                  <a:lnTo>
                    <a:pt x="2014220" y="0"/>
                  </a:lnTo>
                  <a:lnTo>
                    <a:pt x="0" y="0"/>
                  </a:lnTo>
                  <a:lnTo>
                    <a:pt x="0" y="45465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4260" y="2483802"/>
              <a:ext cx="4949507" cy="34791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4120" y="2633980"/>
              <a:ext cx="4462780" cy="299212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18870" y="3232149"/>
              <a:ext cx="538480" cy="198120"/>
            </a:xfrm>
            <a:custGeom>
              <a:avLst/>
              <a:gdLst/>
              <a:ahLst/>
              <a:cxnLst/>
              <a:rect l="l" t="t" r="r" b="b"/>
              <a:pathLst>
                <a:path w="538480" h="198120">
                  <a:moveTo>
                    <a:pt x="0" y="198120"/>
                  </a:moveTo>
                  <a:lnTo>
                    <a:pt x="538480" y="198120"/>
                  </a:lnTo>
                  <a:lnTo>
                    <a:pt x="538480" y="0"/>
                  </a:lnTo>
                  <a:lnTo>
                    <a:pt x="0" y="0"/>
                  </a:lnTo>
                  <a:lnTo>
                    <a:pt x="0" y="19812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55762" y="3348354"/>
              <a:ext cx="5629910" cy="629285"/>
            </a:xfrm>
            <a:custGeom>
              <a:avLst/>
              <a:gdLst/>
              <a:ahLst/>
              <a:cxnLst/>
              <a:rect l="l" t="t" r="r" b="b"/>
              <a:pathLst>
                <a:path w="5629909" h="629285">
                  <a:moveTo>
                    <a:pt x="5533390" y="597217"/>
                  </a:moveTo>
                  <a:lnTo>
                    <a:pt x="5530215" y="628967"/>
                  </a:lnTo>
                  <a:lnTo>
                    <a:pt x="5609590" y="598805"/>
                  </a:lnTo>
                  <a:lnTo>
                    <a:pt x="5549265" y="598805"/>
                  </a:lnTo>
                  <a:lnTo>
                    <a:pt x="5533390" y="597217"/>
                  </a:lnTo>
                  <a:close/>
                </a:path>
                <a:path w="5629909" h="629285">
                  <a:moveTo>
                    <a:pt x="5536565" y="565785"/>
                  </a:moveTo>
                  <a:lnTo>
                    <a:pt x="5533390" y="597217"/>
                  </a:lnTo>
                  <a:lnTo>
                    <a:pt x="5549265" y="598805"/>
                  </a:lnTo>
                  <a:lnTo>
                    <a:pt x="5552440" y="567372"/>
                  </a:lnTo>
                  <a:lnTo>
                    <a:pt x="5536565" y="565785"/>
                  </a:lnTo>
                  <a:close/>
                </a:path>
                <a:path w="5629909" h="629285">
                  <a:moveTo>
                    <a:pt x="5539740" y="534035"/>
                  </a:moveTo>
                  <a:lnTo>
                    <a:pt x="5536565" y="565785"/>
                  </a:lnTo>
                  <a:lnTo>
                    <a:pt x="5552440" y="567372"/>
                  </a:lnTo>
                  <a:lnTo>
                    <a:pt x="5549265" y="598805"/>
                  </a:lnTo>
                  <a:lnTo>
                    <a:pt x="5609590" y="598805"/>
                  </a:lnTo>
                  <a:lnTo>
                    <a:pt x="5629592" y="591185"/>
                  </a:lnTo>
                  <a:lnTo>
                    <a:pt x="5539740" y="534035"/>
                  </a:lnTo>
                  <a:close/>
                </a:path>
                <a:path w="5629909" h="629285">
                  <a:moveTo>
                    <a:pt x="3175" y="0"/>
                  </a:moveTo>
                  <a:lnTo>
                    <a:pt x="0" y="31432"/>
                  </a:lnTo>
                  <a:lnTo>
                    <a:pt x="5533390" y="597217"/>
                  </a:lnTo>
                  <a:lnTo>
                    <a:pt x="5536565" y="56578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75030" y="832167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60" dirty="0">
                <a:latin typeface="Times New Roman"/>
                <a:cs typeface="Times New Roman"/>
              </a:rPr>
              <a:t>Κανόνες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25" dirty="0">
                <a:latin typeface="Times New Roman"/>
                <a:cs typeface="Times New Roman"/>
              </a:rPr>
              <a:t>και</a:t>
            </a:r>
            <a:r>
              <a:rPr sz="2000" spc="155" dirty="0">
                <a:latin typeface="Times New Roman"/>
                <a:cs typeface="Times New Roman"/>
              </a:rPr>
              <a:t> διαρθρώσεις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145" dirty="0">
                <a:latin typeface="Times New Roman"/>
                <a:cs typeface="Times New Roman"/>
              </a:rPr>
              <a:t>Suricata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709" y="1438592"/>
            <a:ext cx="4949190" cy="63373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διαρθρώσουμε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5" dirty="0">
                <a:solidFill>
                  <a:srgbClr val="FF0000"/>
                </a:solidFill>
                <a:latin typeface="Calibri"/>
                <a:cs typeface="Calibri"/>
              </a:rPr>
              <a:t>HOME_NET</a:t>
            </a:r>
            <a:r>
              <a:rPr sz="1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που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θέλουμε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παρακολουθούμε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βεβαιωθείτε</a:t>
            </a:r>
            <a:r>
              <a:rPr sz="1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FF0000"/>
                </a:solidFill>
                <a:latin typeface="Calibri"/>
                <a:cs typeface="Calibri"/>
              </a:rPr>
              <a:t>ότι</a:t>
            </a:r>
            <a:r>
              <a:rPr sz="1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10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0000"/>
                </a:solidFill>
                <a:latin typeface="Calibri"/>
                <a:cs typeface="Calibri"/>
              </a:rPr>
              <a:t>οριστεί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σωστό</a:t>
            </a:r>
            <a:r>
              <a:rPr sz="10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όνομα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διασύνδεσης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10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Επομένως,</a:t>
            </a:r>
            <a:r>
              <a:rPr sz="10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0000"/>
                </a:solidFill>
                <a:latin typeface="Calibri"/>
                <a:cs typeface="Calibri"/>
              </a:rPr>
              <a:t>πρέπει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00">
              <a:latin typeface="Calibri"/>
              <a:cs typeface="Calibri"/>
            </a:endParaRPr>
          </a:p>
          <a:p>
            <a:pPr marL="109855">
              <a:lnSpc>
                <a:spcPct val="100000"/>
              </a:lnSpc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γνωρίζουμε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τη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διασύνδεση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73327" y="203834"/>
            <a:ext cx="3836670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ts val="1200"/>
              </a:lnSpc>
              <a:spcBef>
                <a:spcPts val="100"/>
              </a:spcBef>
            </a:pPr>
            <a:r>
              <a:rPr sz="1000" spc="70" dirty="0">
                <a:latin typeface="Calibri"/>
                <a:cs typeface="Calibri"/>
              </a:rPr>
              <a:t>Μπορείτε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κατευθύνετε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απευθείας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αρχείο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διαμόρφωσης</a:t>
            </a:r>
            <a:endParaRPr sz="1000">
              <a:latin typeface="Calibri"/>
              <a:cs typeface="Calibri"/>
            </a:endParaRPr>
          </a:p>
          <a:p>
            <a:pPr marL="597535" marR="5080" indent="-585470">
              <a:lnSpc>
                <a:spcPts val="1200"/>
              </a:lnSpc>
              <a:spcBef>
                <a:spcPts val="35"/>
              </a:spcBef>
            </a:pPr>
            <a:r>
              <a:rPr sz="1000" spc="60" dirty="0">
                <a:latin typeface="Calibri"/>
                <a:cs typeface="Calibri"/>
              </a:rPr>
              <a:t>.</a:t>
            </a:r>
            <a:r>
              <a:rPr sz="1000" b="1" spc="60" dirty="0">
                <a:latin typeface="Calibri"/>
                <a:cs typeface="Calibri"/>
              </a:rPr>
              <a:t>yaml</a:t>
            </a:r>
            <a:r>
              <a:rPr sz="1000" spc="60" dirty="0">
                <a:latin typeface="Calibri"/>
                <a:cs typeface="Calibri"/>
              </a:rPr>
              <a:t>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παράγετε/κάνετε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όποιες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ενημερώσεις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θέλετε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και</a:t>
            </a:r>
            <a:r>
              <a:rPr sz="1000" b="1" spc="55" dirty="0">
                <a:latin typeface="Calibri"/>
                <a:cs typeface="Calibri"/>
              </a:rPr>
              <a:t>,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συνέχεια</a:t>
            </a:r>
            <a:r>
              <a:rPr sz="1000" b="1" spc="65" dirty="0">
                <a:latin typeface="Calibri"/>
                <a:cs typeface="Calibri"/>
              </a:rPr>
              <a:t>,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αποθηκεύσετε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ξανά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αρχείο</a:t>
            </a:r>
            <a:r>
              <a:rPr sz="1000" spc="6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29612" y="751522"/>
            <a:ext cx="23355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Ενημέρωση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10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αρχείου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διαρθρώσεων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62950" y="998537"/>
            <a:ext cx="2260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0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vim</a:t>
            </a:r>
            <a:r>
              <a:rPr sz="10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0000"/>
                </a:solidFill>
                <a:latin typeface="Calibri"/>
                <a:cs typeface="Calibri"/>
              </a:rPr>
              <a:t>/etc/suricata/suricata.yaml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5904" y="3112452"/>
            <a:ext cx="7600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Δ</a:t>
            </a: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ι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ύ</a:t>
            </a:r>
            <a:r>
              <a:rPr sz="1000" b="1" spc="55" dirty="0">
                <a:solidFill>
                  <a:srgbClr val="FF0000"/>
                </a:solidFill>
                <a:latin typeface="Calibri"/>
                <a:cs typeface="Calibri"/>
              </a:rPr>
              <a:t>ν</a:t>
            </a: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δ</a:t>
            </a:r>
            <a:r>
              <a:rPr sz="1000" b="1" spc="55" dirty="0">
                <a:solidFill>
                  <a:srgbClr val="FF0000"/>
                </a:solidFill>
                <a:latin typeface="Calibri"/>
                <a:cs typeface="Calibri"/>
              </a:rPr>
              <a:t>ε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000" b="1" spc="8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3865" y="3358197"/>
            <a:ext cx="864869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80" dirty="0">
                <a:solidFill>
                  <a:srgbClr val="FF0000"/>
                </a:solidFill>
                <a:latin typeface="Calibri"/>
                <a:cs typeface="Calibri"/>
              </a:rPr>
              <a:t>ονομασμένος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78315" y="3335654"/>
            <a:ext cx="10591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5" dirty="0">
                <a:solidFill>
                  <a:srgbClr val="FF0000"/>
                </a:solidFill>
                <a:latin typeface="Calibri"/>
                <a:cs typeface="Calibri"/>
              </a:rPr>
              <a:t>Όνομα</a:t>
            </a:r>
            <a:r>
              <a:rPr sz="1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διεπαφής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5A52516F-753A-B99A-7CDC-3366239D73B3}"/>
              </a:ext>
            </a:extLst>
          </p:cNvPr>
          <p:cNvSpPr txBox="1"/>
          <p:nvPr/>
        </p:nvSpPr>
        <p:spPr>
          <a:xfrm>
            <a:off x="376188" y="6442047"/>
            <a:ext cx="574167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cp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 &lt;</a:t>
            </a: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Αρχείο_Προέλευσης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&gt; &lt;</a:t>
            </a:r>
            <a:r>
              <a:rPr lang="el-GR" sz="1000" b="1" spc="60" dirty="0" err="1">
                <a:solidFill>
                  <a:srgbClr val="FF0000"/>
                </a:solidFill>
                <a:latin typeface="Calibri"/>
                <a:cs typeface="Calibri"/>
              </a:rPr>
              <a:t>Φάκελος_Προορισμού</a:t>
            </a:r>
            <a:r>
              <a:rPr lang="el-GR" sz="1000" b="1" spc="60" dirty="0">
                <a:solidFill>
                  <a:srgbClr val="FF0000"/>
                </a:solidFill>
                <a:latin typeface="Calibri"/>
                <a:cs typeface="Calibri"/>
              </a:rPr>
              <a:t>&gt;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7" name="object 17">
            <a:extLst>
              <a:ext uri="{FF2B5EF4-FFF2-40B4-BE49-F238E27FC236}">
                <a16:creationId xmlns:a16="http://schemas.microsoft.com/office/drawing/2014/main" id="{478BE785-C6F0-DC6C-B177-39CD6E833240}"/>
              </a:ext>
            </a:extLst>
          </p:cNvPr>
          <p:cNvSpPr txBox="1"/>
          <p:nvPr/>
        </p:nvSpPr>
        <p:spPr>
          <a:xfrm>
            <a:off x="321692" y="5991327"/>
            <a:ext cx="619950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95" dirty="0">
                <a:solidFill>
                  <a:srgbClr val="FF0000"/>
                </a:solidFill>
                <a:latin typeface="Calibri"/>
                <a:cs typeface="Calibri"/>
              </a:rPr>
              <a:t>Μπορείτε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επίσης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αντιγράψετε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0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90" dirty="0">
                <a:solidFill>
                  <a:srgbClr val="FF0000"/>
                </a:solidFill>
                <a:latin typeface="Calibri"/>
                <a:cs typeface="Calibri"/>
              </a:rPr>
              <a:t>αρχείο</a:t>
            </a:r>
            <a:r>
              <a:rPr sz="10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FF0000"/>
                </a:solidFill>
                <a:latin typeface="Calibri"/>
                <a:cs typeface="Calibri"/>
              </a:rPr>
              <a:t>suricata.yaml,</a:t>
            </a:r>
            <a:r>
              <a:rPr sz="10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0000"/>
                </a:solidFill>
                <a:latin typeface="Calibri"/>
                <a:cs typeface="Calibri"/>
              </a:rPr>
              <a:t>να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0000"/>
                </a:solidFill>
                <a:latin typeface="Calibri"/>
                <a:cs typeface="Calibri"/>
              </a:rPr>
              <a:t>επ</a:t>
            </a:r>
            <a:r>
              <a:rPr sz="1000" spc="90" dirty="0" err="1">
                <a:solidFill>
                  <a:srgbClr val="FF0000"/>
                </a:solidFill>
                <a:latin typeface="Calibri"/>
                <a:cs typeface="Calibri"/>
              </a:rPr>
              <a:t>ικολλήσετε</a:t>
            </a:r>
            <a:r>
              <a:rPr sz="10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l-GR" sz="1000" spc="90" dirty="0">
                <a:solidFill>
                  <a:srgbClr val="FF0000"/>
                </a:solidFill>
                <a:latin typeface="Calibri"/>
                <a:cs typeface="Calibri"/>
              </a:rPr>
              <a:t>ένα αντίγραφο στην επιφάνεια εργασίας, να κάνετε τις αλλαγές σας και στη συνέχεια να το αποθηκεύσετε πίσω στη αρχική διαδρομή.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81062" y="1141412"/>
            <a:ext cx="4713605" cy="5201285"/>
            <a:chOff x="881062" y="1141412"/>
            <a:chExt cx="4713605" cy="52012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1062" y="1141412"/>
              <a:ext cx="4713287" cy="52009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1239" y="1291272"/>
              <a:ext cx="4226560" cy="47142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10969" y="2720022"/>
              <a:ext cx="1767839" cy="297180"/>
            </a:xfrm>
            <a:custGeom>
              <a:avLst/>
              <a:gdLst/>
              <a:ahLst/>
              <a:cxnLst/>
              <a:rect l="l" t="t" r="r" b="b"/>
              <a:pathLst>
                <a:path w="1767839" h="297180">
                  <a:moveTo>
                    <a:pt x="0" y="297179"/>
                  </a:moveTo>
                  <a:lnTo>
                    <a:pt x="1767840" y="297179"/>
                  </a:lnTo>
                  <a:lnTo>
                    <a:pt x="1767840" y="0"/>
                  </a:lnTo>
                  <a:lnTo>
                    <a:pt x="0" y="0"/>
                  </a:lnTo>
                  <a:lnTo>
                    <a:pt x="0" y="29717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Κανόνες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και</a:t>
            </a:r>
            <a:r>
              <a:rPr spc="155" dirty="0">
                <a:solidFill>
                  <a:srgbClr val="000000"/>
                </a:solidFill>
              </a:rPr>
              <a:t> διαρθρώσεις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16992" y="1927859"/>
            <a:ext cx="14795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Calibri"/>
                <a:cs typeface="Calibri"/>
              </a:rPr>
              <a:t>Εάν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χρησιμοποιείτε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VIM: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67165" y="1905634"/>
            <a:ext cx="18446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40" dirty="0">
                <a:latin typeface="Calibri"/>
                <a:cs typeface="Calibri"/>
              </a:rPr>
              <a:t>Για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έξοδο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από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το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VIM,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Esc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με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35" dirty="0">
                <a:latin typeface="Calibri"/>
                <a:cs typeface="Calibri"/>
              </a:rPr>
              <a:t>q: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64917" y="2299017"/>
            <a:ext cx="2546350" cy="583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latin typeface="Calibri"/>
                <a:cs typeface="Calibri"/>
              </a:rPr>
              <a:t>Πληκτρολογήστε</a:t>
            </a:r>
            <a:r>
              <a:rPr sz="850" b="1" spc="-15" dirty="0"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για</a:t>
            </a:r>
            <a:r>
              <a:rPr sz="850" b="1" spc="-5" dirty="0">
                <a:latin typeface="Calibri"/>
                <a:cs typeface="Calibri"/>
              </a:rPr>
              <a:t> </a:t>
            </a:r>
            <a:r>
              <a:rPr sz="850" b="1" spc="30" dirty="0">
                <a:latin typeface="Calibri"/>
                <a:cs typeface="Calibri"/>
              </a:rPr>
              <a:t>αρκετά</a:t>
            </a:r>
            <a:endParaRPr sz="850">
              <a:latin typeface="Calibri"/>
              <a:cs typeface="Calibri"/>
            </a:endParaRPr>
          </a:p>
          <a:p>
            <a:pPr marL="12700" marR="5080" indent="3175" algn="ctr">
              <a:lnSpc>
                <a:spcPts val="1689"/>
              </a:lnSpc>
              <a:spcBef>
                <a:spcPts val="95"/>
              </a:spcBef>
            </a:pPr>
            <a:r>
              <a:rPr sz="850" b="1" spc="40" dirty="0">
                <a:latin typeface="Calibri"/>
                <a:cs typeface="Calibri"/>
              </a:rPr>
              <a:t>Πληκτρολογήστε </a:t>
            </a:r>
            <a:r>
              <a:rPr sz="850" b="1" spc="25" dirty="0">
                <a:solidFill>
                  <a:srgbClr val="CF2D1C"/>
                </a:solidFill>
                <a:latin typeface="Calibri"/>
                <a:cs typeface="Calibri"/>
              </a:rPr>
              <a:t>! 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για </a:t>
            </a:r>
            <a:r>
              <a:rPr sz="850" b="1" spc="35" dirty="0">
                <a:latin typeface="Calibri"/>
                <a:cs typeface="Calibri"/>
              </a:rPr>
              <a:t>χωρίς </a:t>
            </a:r>
            <a:r>
              <a:rPr sz="850" b="1" spc="30" dirty="0">
                <a:latin typeface="Calibri"/>
                <a:cs typeface="Calibri"/>
              </a:rPr>
              <a:t>αποθήκευση 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40" dirty="0">
                <a:latin typeface="Calibri"/>
                <a:cs typeface="Calibri"/>
              </a:rPr>
              <a:t>Πληκτρολογήστε</a:t>
            </a:r>
            <a:r>
              <a:rPr sz="850" b="1" spc="10" dirty="0"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wq</a:t>
            </a:r>
            <a:r>
              <a:rPr sz="85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για</a:t>
            </a:r>
            <a:r>
              <a:rPr sz="850" b="1" spc="10" dirty="0">
                <a:latin typeface="Calibri"/>
                <a:cs typeface="Calibri"/>
              </a:rPr>
              <a:t> </a:t>
            </a:r>
            <a:r>
              <a:rPr sz="850" b="1" spc="40" dirty="0">
                <a:latin typeface="Calibri"/>
                <a:cs typeface="Calibri"/>
              </a:rPr>
              <a:t>να</a:t>
            </a:r>
            <a:r>
              <a:rPr sz="850" b="1" spc="15" dirty="0"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εγγραφείτε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και</a:t>
            </a:r>
            <a:r>
              <a:rPr sz="850" b="1" spc="10" dirty="0">
                <a:latin typeface="Calibri"/>
                <a:cs typeface="Calibri"/>
              </a:rPr>
              <a:t> </a:t>
            </a:r>
            <a:r>
              <a:rPr sz="850" b="1" spc="30" dirty="0">
                <a:latin typeface="Calibri"/>
                <a:cs typeface="Calibri"/>
              </a:rPr>
              <a:t>αρκετά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34025" y="3696017"/>
            <a:ext cx="4705985" cy="1045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latin typeface="Calibri"/>
                <a:cs typeface="Calibri"/>
              </a:rPr>
              <a:t>Αν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αντιγράψατε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αρχείο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suricata.yaml,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τότε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χρησιμοποιήστε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την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εντολή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cp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Calibri"/>
              <a:cs typeface="Calibri"/>
            </a:endParaRPr>
          </a:p>
          <a:p>
            <a:pPr marL="960119">
              <a:lnSpc>
                <a:spcPct val="100000"/>
              </a:lnSpc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cp</a:t>
            </a:r>
            <a:r>
              <a:rPr sz="10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Source_file</a:t>
            </a:r>
            <a:r>
              <a:rPr sz="1000" b="1" spc="3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Destination_directory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64769">
              <a:lnSpc>
                <a:spcPct val="100000"/>
              </a:lnSpc>
              <a:spcBef>
                <a:spcPts val="635"/>
              </a:spcBef>
            </a:pPr>
            <a:r>
              <a:rPr sz="1100" b="1" spc="50" dirty="0">
                <a:latin typeface="Calibri"/>
                <a:cs typeface="Calibri"/>
              </a:rPr>
              <a:t>Κατάλογος προορισμών: </a:t>
            </a:r>
            <a:r>
              <a:rPr sz="1100" b="1" spc="30" dirty="0">
                <a:solidFill>
                  <a:srgbClr val="FF0000"/>
                </a:solidFill>
                <a:latin typeface="Calibri"/>
                <a:cs typeface="Calibri"/>
              </a:rPr>
              <a:t>/etc/suricata/suricata.yaml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48741" y="6046929"/>
            <a:ext cx="31280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90" dirty="0">
                <a:latin typeface="Calibri"/>
                <a:cs typeface="Calibri"/>
              </a:rPr>
              <a:t>Θα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μπορούσατε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κατευθύνετε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yaml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απευθείας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3300" y="6291086"/>
            <a:ext cx="39554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latin typeface="Calibri"/>
                <a:cs typeface="Calibri"/>
              </a:rPr>
              <a:t>αρχείο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διαρθρώσεων,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παράγει/κάνει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οποιεσδήποτε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ενημερώσεις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93462" y="5747384"/>
            <a:ext cx="11874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20" dirty="0">
                <a:latin typeface="Calibri"/>
                <a:cs typeface="Calibri"/>
              </a:rPr>
              <a:t>1</a:t>
            </a:r>
            <a:r>
              <a:rPr sz="650" spc="5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95400" y="6536514"/>
            <a:ext cx="218567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latin typeface="Calibri"/>
                <a:cs typeface="Calibri"/>
              </a:rPr>
              <a:t>θέλετε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και,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συνέχεια,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αρχείο</a:t>
            </a:r>
            <a:r>
              <a:rPr sz="1000" b="1" spc="6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419100" y="1998979"/>
            <a:ext cx="8045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Διάρθρωση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100" y="2794634"/>
            <a:ext cx="4286250" cy="1552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 algn="just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720" algn="l"/>
              </a:tabLst>
            </a:pPr>
            <a:r>
              <a:rPr sz="1100" spc="100" dirty="0">
                <a:latin typeface="Calibri"/>
                <a:cs typeface="Calibri"/>
              </a:rPr>
              <a:t>Η </a:t>
            </a:r>
            <a:r>
              <a:rPr sz="1100" spc="70" dirty="0">
                <a:latin typeface="Calibri"/>
                <a:cs typeface="Calibri"/>
              </a:rPr>
              <a:t>διαδικασία </a:t>
            </a:r>
            <a:r>
              <a:rPr sz="1100" spc="80" dirty="0">
                <a:latin typeface="Calibri"/>
                <a:cs typeface="Calibri"/>
              </a:rPr>
              <a:t>αυτή </a:t>
            </a:r>
            <a:r>
              <a:rPr sz="1100" b="1" spc="70" dirty="0">
                <a:latin typeface="Calibri"/>
                <a:cs typeface="Calibri"/>
              </a:rPr>
              <a:t>ελέγχει </a:t>
            </a:r>
            <a:r>
              <a:rPr sz="1100" b="1" spc="85" dirty="0">
                <a:latin typeface="Calibri"/>
                <a:cs typeface="Calibri"/>
              </a:rPr>
              <a:t>αν </a:t>
            </a:r>
            <a:r>
              <a:rPr sz="1100" spc="70" dirty="0">
                <a:latin typeface="Calibri"/>
                <a:cs typeface="Calibri"/>
              </a:rPr>
              <a:t>το </a:t>
            </a:r>
            <a:r>
              <a:rPr sz="1100" spc="80" dirty="0">
                <a:latin typeface="Calibri"/>
                <a:cs typeface="Calibri"/>
              </a:rPr>
              <a:t>σύστημά σας </a:t>
            </a:r>
            <a:r>
              <a:rPr sz="1100" b="1" spc="85" dirty="0">
                <a:latin typeface="Calibri"/>
                <a:cs typeface="Calibri"/>
              </a:rPr>
              <a:t>συμφωνεί </a:t>
            </a:r>
            <a:r>
              <a:rPr sz="1100" b="1" spc="50" dirty="0">
                <a:latin typeface="Calibri"/>
                <a:cs typeface="Calibri"/>
              </a:rPr>
              <a:t>- 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συμμορφώνεται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τα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καθιερωμένα</a:t>
            </a:r>
            <a:r>
              <a:rPr sz="1100" b="1" spc="85" dirty="0">
                <a:latin typeface="Calibri"/>
                <a:cs typeface="Calibri"/>
              </a:rPr>
              <a:t> πρότυπα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τις 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κατευθυντήριες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γραμμές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ασφάλειας.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150" dirty="0">
              <a:latin typeface="Calibri"/>
              <a:cs typeface="Calibri"/>
            </a:endParaRPr>
          </a:p>
          <a:p>
            <a:pPr marL="299720" marR="5080" indent="-287020" algn="just">
              <a:lnSpc>
                <a:spcPct val="100000"/>
              </a:lnSpc>
              <a:buSzPct val="163636"/>
              <a:buFont typeface="Arial"/>
              <a:buChar char="•"/>
              <a:tabLst>
                <a:tab pos="299720" algn="l"/>
              </a:tabLst>
            </a:pPr>
            <a:r>
              <a:rPr sz="1100" spc="75" dirty="0">
                <a:latin typeface="Calibri"/>
                <a:cs typeface="Calibri"/>
              </a:rPr>
              <a:t>Σας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βοηθά</a:t>
            </a:r>
            <a:r>
              <a:rPr sz="1100" b="1" spc="9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παρακολουθείτε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80" dirty="0">
                <a:latin typeface="Calibri"/>
                <a:cs typeface="Calibri"/>
              </a:rPr>
              <a:t> κατάσταση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συμμόρφωσης</a:t>
            </a:r>
            <a:r>
              <a:rPr sz="1100" b="1" spc="9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όλων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των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περιουσιακών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σας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στοιχείων, </a:t>
            </a:r>
            <a:r>
              <a:rPr sz="1100" b="1" spc="75" dirty="0">
                <a:latin typeface="Calibri"/>
                <a:cs typeface="Calibri"/>
              </a:rPr>
              <a:t> διασφαλίζοντας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ότι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ακολουθούν 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τις</a:t>
            </a:r>
            <a:r>
              <a:rPr sz="1100" b="1" spc="36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απαραίτητες 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πολιτικές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ελέγχους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ασφάλειας</a:t>
            </a:r>
            <a:r>
              <a:rPr sz="1100" b="1" spc="75" dirty="0">
                <a:latin typeface="Calibri"/>
                <a:cs typeface="Calibri"/>
              </a:rPr>
              <a:t>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569459" y="0"/>
            <a:ext cx="7622540" cy="6878955"/>
            <a:chOff x="4569459" y="0"/>
            <a:chExt cx="7622540" cy="6878955"/>
          </a:xfrm>
        </p:grpSpPr>
        <p:sp>
          <p:nvSpPr>
            <p:cNvPr id="6" name="object 6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69459" y="1188720"/>
              <a:ext cx="7622540" cy="49085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5039" y="1384300"/>
              <a:ext cx="7404100" cy="43307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81549" y="4029710"/>
              <a:ext cx="1016000" cy="147320"/>
            </a:xfrm>
            <a:custGeom>
              <a:avLst/>
              <a:gdLst/>
              <a:ahLst/>
              <a:cxnLst/>
              <a:rect l="l" t="t" r="r" b="b"/>
              <a:pathLst>
                <a:path w="1016000" h="147320">
                  <a:moveTo>
                    <a:pt x="0" y="147319"/>
                  </a:moveTo>
                  <a:lnTo>
                    <a:pt x="1016000" y="147319"/>
                  </a:lnTo>
                  <a:lnTo>
                    <a:pt x="1016000" y="0"/>
                  </a:lnTo>
                  <a:lnTo>
                    <a:pt x="0" y="0"/>
                  </a:lnTo>
                  <a:lnTo>
                    <a:pt x="0" y="14731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27</a:t>
            </a: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68340" y="0"/>
            <a:ext cx="5074920" cy="6878955"/>
            <a:chOff x="5768340" y="0"/>
            <a:chExt cx="507492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8340" y="1231900"/>
              <a:ext cx="4687570" cy="56260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3920" y="1427480"/>
              <a:ext cx="4109720" cy="51104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965190" y="1720849"/>
              <a:ext cx="957580" cy="226060"/>
            </a:xfrm>
            <a:custGeom>
              <a:avLst/>
              <a:gdLst/>
              <a:ahLst/>
              <a:cxnLst/>
              <a:rect l="l" t="t" r="r" b="b"/>
              <a:pathLst>
                <a:path w="957579" h="226060">
                  <a:moveTo>
                    <a:pt x="0" y="226060"/>
                  </a:moveTo>
                  <a:lnTo>
                    <a:pt x="957580" y="226060"/>
                  </a:lnTo>
                  <a:lnTo>
                    <a:pt x="957580" y="0"/>
                  </a:lnTo>
                  <a:lnTo>
                    <a:pt x="0" y="0"/>
                  </a:lnTo>
                  <a:lnTo>
                    <a:pt x="0" y="22606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15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Κανόνες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και</a:t>
            </a:r>
            <a:r>
              <a:rPr spc="155" dirty="0">
                <a:solidFill>
                  <a:srgbClr val="000000"/>
                </a:solidFill>
              </a:rPr>
              <a:t> διαρθρώσεις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32155" y="3047365"/>
            <a:ext cx="38538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latin typeface="Calibri"/>
                <a:cs typeface="Calibri"/>
              </a:rPr>
              <a:t>Ενημερώστε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suricata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χρησιμοποιώντας: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sudo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suricata-update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89125" y="4043997"/>
            <a:ext cx="189801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Δεν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εντοπίστηκαν</a:t>
            </a:r>
            <a:r>
              <a:rPr sz="100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σφάλματα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CF2D1C"/>
                </a:solidFill>
                <a:latin typeface="Arial"/>
                <a:cs typeface="Arial"/>
              </a:rPr>
              <a:t>☺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42260" y="0"/>
            <a:ext cx="8001000" cy="6878955"/>
            <a:chOff x="2842260" y="0"/>
            <a:chExt cx="800100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2260" y="2456180"/>
              <a:ext cx="5922010" cy="39382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37840" y="2651759"/>
              <a:ext cx="5344160" cy="3360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046730" y="3125470"/>
              <a:ext cx="5156200" cy="1226820"/>
            </a:xfrm>
            <a:custGeom>
              <a:avLst/>
              <a:gdLst/>
              <a:ahLst/>
              <a:cxnLst/>
              <a:rect l="l" t="t" r="r" b="b"/>
              <a:pathLst>
                <a:path w="5156200" h="1226820">
                  <a:moveTo>
                    <a:pt x="25400" y="596899"/>
                  </a:moveTo>
                  <a:lnTo>
                    <a:pt x="3223260" y="596899"/>
                  </a:lnTo>
                  <a:lnTo>
                    <a:pt x="3223260" y="436879"/>
                  </a:lnTo>
                  <a:lnTo>
                    <a:pt x="25400" y="436879"/>
                  </a:lnTo>
                  <a:lnTo>
                    <a:pt x="25400" y="596899"/>
                  </a:lnTo>
                </a:path>
                <a:path w="5156200" h="1226820">
                  <a:moveTo>
                    <a:pt x="0" y="1226819"/>
                  </a:moveTo>
                  <a:lnTo>
                    <a:pt x="5156200" y="1226819"/>
                  </a:lnTo>
                  <a:lnTo>
                    <a:pt x="5156200" y="995679"/>
                  </a:lnTo>
                  <a:lnTo>
                    <a:pt x="0" y="995679"/>
                  </a:lnTo>
                  <a:lnTo>
                    <a:pt x="0" y="1226819"/>
                  </a:lnTo>
                </a:path>
                <a:path w="5156200" h="1226820">
                  <a:moveTo>
                    <a:pt x="25400" y="922019"/>
                  </a:moveTo>
                  <a:lnTo>
                    <a:pt x="5156200" y="922019"/>
                  </a:lnTo>
                  <a:lnTo>
                    <a:pt x="5156200" y="749299"/>
                  </a:lnTo>
                  <a:lnTo>
                    <a:pt x="25400" y="749299"/>
                  </a:lnTo>
                  <a:lnTo>
                    <a:pt x="25400" y="922019"/>
                  </a:lnTo>
                </a:path>
                <a:path w="5156200" h="1226820">
                  <a:moveTo>
                    <a:pt x="111759" y="162559"/>
                  </a:moveTo>
                  <a:lnTo>
                    <a:pt x="2773680" y="162559"/>
                  </a:lnTo>
                  <a:lnTo>
                    <a:pt x="2773680" y="0"/>
                  </a:lnTo>
                  <a:lnTo>
                    <a:pt x="111759" y="0"/>
                  </a:lnTo>
                  <a:lnTo>
                    <a:pt x="111759" y="16255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1757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Κανόνες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25" dirty="0">
                <a:solidFill>
                  <a:srgbClr val="000000"/>
                </a:solidFill>
              </a:rPr>
              <a:t>και</a:t>
            </a:r>
            <a:r>
              <a:rPr spc="155" dirty="0">
                <a:solidFill>
                  <a:srgbClr val="000000"/>
                </a:solidFill>
              </a:rPr>
              <a:t> διαρθρώσεις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2300" y="1971675"/>
            <a:ext cx="55429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40" dirty="0">
                <a:latin typeface="Calibri"/>
                <a:cs typeface="Calibri"/>
              </a:rPr>
              <a:t>Για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να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δοκιμάσετε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τη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διάρθρωση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του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Suricata;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sudo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suricata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-T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30" dirty="0">
                <a:solidFill>
                  <a:srgbClr val="CF2D1C"/>
                </a:solidFill>
                <a:latin typeface="Calibri"/>
                <a:cs typeface="Calibri"/>
              </a:rPr>
              <a:t>-c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/etc/suricata/suricata.yaml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-v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4000" y="3322637"/>
            <a:ext cx="2592070" cy="784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1170">
              <a:lnSpc>
                <a:spcPct val="100000"/>
              </a:lnSpc>
              <a:spcBef>
                <a:spcPts val="100"/>
              </a:spcBef>
            </a:pPr>
            <a:r>
              <a:rPr lang="el-GR" sz="1000" dirty="0"/>
              <a:t>Όλες οι </a:t>
            </a:r>
            <a:r>
              <a:rPr lang="el-GR" sz="1000" b="1" dirty="0"/>
              <a:t>δραστηριότητες εισβολής</a:t>
            </a:r>
            <a:r>
              <a:rPr lang="el-GR" sz="1000" dirty="0"/>
              <a:t> καταγράφονται στο αρχείο </a:t>
            </a:r>
            <a:r>
              <a:rPr lang="el-GR" sz="1000" b="1" dirty="0"/>
              <a:t>.</a:t>
            </a:r>
            <a:r>
              <a:rPr lang="el-GR" sz="1000" b="1" dirty="0" err="1"/>
              <a:t>log</a:t>
            </a:r>
            <a:r>
              <a:rPr lang="el-GR" sz="1000" dirty="0"/>
              <a:t>, ενώ το αρχείο </a:t>
            </a:r>
            <a:r>
              <a:rPr lang="el-GR" sz="1000" b="1" dirty="0"/>
              <a:t>.</a:t>
            </a:r>
            <a:r>
              <a:rPr lang="el-GR" sz="1000" b="1" dirty="0" err="1"/>
              <a:t>json</a:t>
            </a:r>
            <a:r>
              <a:rPr lang="el-GR" sz="1000" dirty="0"/>
              <a:t> περιέχει </a:t>
            </a:r>
            <a:r>
              <a:rPr lang="el-GR" sz="1000" b="1" dirty="0"/>
              <a:t>τις ίδιες ανιχνευμένες εισβολές</a:t>
            </a:r>
            <a:r>
              <a:rPr lang="el-GR" sz="1000" dirty="0"/>
              <a:t> αλλά σε </a:t>
            </a:r>
            <a:r>
              <a:rPr lang="el-GR" sz="1000" b="1" dirty="0"/>
              <a:t>μορφή JSON</a:t>
            </a:r>
            <a:r>
              <a:rPr lang="el-GR" sz="1000" dirty="0"/>
              <a:t>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31702" y="4443412"/>
            <a:ext cx="2267585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FF0000"/>
                </a:solidFill>
                <a:latin typeface="Calibri"/>
                <a:cs typeface="Calibri"/>
              </a:rPr>
              <a:t>Υπάρχουν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FF0000"/>
                </a:solidFill>
                <a:latin typeface="Calibri"/>
                <a:cs typeface="Calibri"/>
              </a:rPr>
              <a:t>40034</a:t>
            </a:r>
            <a:r>
              <a:rPr sz="10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0000"/>
                </a:solidFill>
                <a:latin typeface="Calibri"/>
                <a:cs typeface="Calibri"/>
              </a:rPr>
              <a:t>κανόνες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FF0000"/>
                </a:solidFill>
                <a:latin typeface="Calibri"/>
                <a:cs typeface="Calibri"/>
              </a:rPr>
              <a:t>με</a:t>
            </a:r>
            <a:r>
              <a:rPr sz="10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FF0000"/>
                </a:solidFill>
                <a:latin typeface="Calibri"/>
                <a:cs typeface="Calibri"/>
              </a:rPr>
              <a:t>επιτυχία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z="1000" b="1" spc="105" dirty="0">
                <a:solidFill>
                  <a:srgbClr val="FF0000"/>
                </a:solidFill>
                <a:latin typeface="Calibri"/>
                <a:cs typeface="Calibri"/>
              </a:rPr>
              <a:t>φορτώθηκαν</a:t>
            </a:r>
            <a:r>
              <a:rPr sz="1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b="1" spc="85" dirty="0">
                <a:solidFill>
                  <a:srgbClr val="FF0000"/>
                </a:solidFill>
                <a:latin typeface="Calibri"/>
                <a:cs typeface="Calibri"/>
              </a:rPr>
              <a:t>απέτυχαν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12480" y="2993390"/>
            <a:ext cx="3506470" cy="3327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80"/>
              </a:spcBef>
            </a:pPr>
            <a:r>
              <a:rPr sz="1000" spc="65" dirty="0">
                <a:latin typeface="Calibri"/>
                <a:cs typeface="Calibri"/>
              </a:rPr>
              <a:t>Εκτέλεση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λειτουργία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IDS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55" dirty="0">
                <a:latin typeface="Calibri"/>
                <a:cs typeface="Calibri"/>
              </a:rPr>
              <a:t>(Intrusion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Detection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System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-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Σύστημα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ανίχνευσης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εισβολών)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35600" y="0"/>
            <a:ext cx="6333490" cy="6878955"/>
            <a:chOff x="5435600" y="0"/>
            <a:chExt cx="63334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5600" y="1630680"/>
              <a:ext cx="6333490" cy="41694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1179" y="1826259"/>
              <a:ext cx="5755639" cy="35915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848350" y="2762249"/>
              <a:ext cx="2085339" cy="881380"/>
            </a:xfrm>
            <a:custGeom>
              <a:avLst/>
              <a:gdLst/>
              <a:ahLst/>
              <a:cxnLst/>
              <a:rect l="l" t="t" r="r" b="b"/>
              <a:pathLst>
                <a:path w="2085340" h="881379">
                  <a:moveTo>
                    <a:pt x="0" y="182879"/>
                  </a:moveTo>
                  <a:lnTo>
                    <a:pt x="2077720" y="182879"/>
                  </a:lnTo>
                  <a:lnTo>
                    <a:pt x="2077720" y="0"/>
                  </a:lnTo>
                  <a:lnTo>
                    <a:pt x="0" y="0"/>
                  </a:lnTo>
                  <a:lnTo>
                    <a:pt x="0" y="182879"/>
                  </a:lnTo>
                </a:path>
                <a:path w="2085340" h="881379">
                  <a:moveTo>
                    <a:pt x="7620" y="533400"/>
                  </a:moveTo>
                  <a:lnTo>
                    <a:pt x="2085340" y="533400"/>
                  </a:lnTo>
                  <a:lnTo>
                    <a:pt x="2085340" y="342900"/>
                  </a:lnTo>
                  <a:lnTo>
                    <a:pt x="7620" y="342900"/>
                  </a:lnTo>
                  <a:lnTo>
                    <a:pt x="7620" y="533400"/>
                  </a:lnTo>
                </a:path>
                <a:path w="2085340" h="881379">
                  <a:moveTo>
                    <a:pt x="502920" y="881380"/>
                  </a:moveTo>
                  <a:lnTo>
                    <a:pt x="1701800" y="881380"/>
                  </a:lnTo>
                  <a:lnTo>
                    <a:pt x="1701800" y="693420"/>
                  </a:lnTo>
                  <a:lnTo>
                    <a:pt x="502920" y="693420"/>
                  </a:lnTo>
                  <a:lnTo>
                    <a:pt x="502920" y="88138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17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20643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Τρέξιμο</a:t>
            </a:r>
            <a:r>
              <a:rPr spc="10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84834" y="2613898"/>
            <a:ext cx="2925445" cy="4521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9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114" dirty="0">
                <a:latin typeface="Calibri"/>
                <a:cs typeface="Calibri"/>
              </a:rPr>
              <a:t>Εκτέλεση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ως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110" dirty="0">
                <a:latin typeface="Calibri"/>
                <a:cs typeface="Calibri"/>
              </a:rPr>
              <a:t>δαίμονας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74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start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suricata.service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4834" y="3589575"/>
            <a:ext cx="3230245" cy="4521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9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85" dirty="0">
                <a:latin typeface="Calibri"/>
                <a:cs typeface="Calibri"/>
              </a:rPr>
              <a:t>Ελέγξτε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κατάσταση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εργαλείου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74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status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suricata.service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66355" y="2394584"/>
            <a:ext cx="2645410" cy="94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5295" marR="5080">
              <a:lnSpc>
                <a:spcPct val="142500"/>
              </a:lnSpc>
              <a:spcBef>
                <a:spcPts val="100"/>
              </a:spcBef>
            </a:pP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Ξεκινήστε το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εργαλείο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Suricata </a:t>
            </a: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Ελέγξτε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την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κατάσταση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του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Suricata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είναι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δραστήριο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25183" y="5536329"/>
            <a:ext cx="38887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Τώρα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σημαίνει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ότι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εργαλείο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εκτελείται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παρασκήνιο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308340" y="85407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825817"/>
            <a:ext cx="33293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>
                <a:solidFill>
                  <a:srgbClr val="000000"/>
                </a:solidFill>
              </a:rPr>
              <a:t>Αρχεία</a:t>
            </a:r>
            <a:r>
              <a:rPr spc="130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καταγραφής</a:t>
            </a:r>
            <a:r>
              <a:rPr spc="13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030" y="1778648"/>
            <a:ext cx="303879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2165" algn="l"/>
                <a:tab pos="1180465" algn="l"/>
              </a:tabLst>
            </a:pPr>
            <a:r>
              <a:rPr lang="el-GR" sz="1200" dirty="0"/>
              <a:t>Ελέγξτε </a:t>
            </a:r>
            <a:r>
              <a:rPr lang="el-GR" sz="1200" b="1" dirty="0"/>
              <a:t>όλα τα αρχεία καταγραφής (</a:t>
            </a:r>
            <a:r>
              <a:rPr lang="el-GR" sz="1200" b="1" dirty="0" err="1"/>
              <a:t>log</a:t>
            </a:r>
            <a:r>
              <a:rPr lang="el-GR" sz="1200" b="1" dirty="0"/>
              <a:t> </a:t>
            </a:r>
            <a:r>
              <a:rPr lang="el-GR" sz="1200" b="1" dirty="0" err="1"/>
              <a:t>files</a:t>
            </a:r>
            <a:r>
              <a:rPr lang="el-GR" sz="1200" b="1" dirty="0"/>
              <a:t>)</a:t>
            </a:r>
            <a:r>
              <a:rPr lang="el-GR" sz="1200" dirty="0"/>
              <a:t> που δημιουργεί το </a:t>
            </a:r>
            <a:r>
              <a:rPr lang="el-GR" sz="1200" b="1" dirty="0" err="1"/>
              <a:t>Suricata</a:t>
            </a:r>
            <a:r>
              <a:rPr lang="el-GR" sz="1200" dirty="0"/>
              <a:t> για την </a:t>
            </a:r>
            <a:r>
              <a:rPr lang="el-GR" sz="1200" b="1" dirty="0"/>
              <a:t>ανάλυση της δικτυακής κίνησης</a:t>
            </a:r>
            <a:r>
              <a:rPr lang="el-GR" sz="1200" dirty="0"/>
              <a:t>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10030" y="3350259"/>
            <a:ext cx="161417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ls</a:t>
            </a:r>
            <a:r>
              <a:rPr sz="1000" b="1" spc="-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lang="el-GR" sz="1000" b="1" spc="-5" dirty="0">
                <a:solidFill>
                  <a:srgbClr val="CF2D1C"/>
                </a:solidFill>
                <a:latin typeface="Calibri"/>
                <a:cs typeface="Calibri"/>
              </a:rPr>
              <a:t>–</a:t>
            </a:r>
            <a:r>
              <a:rPr lang="en-US" sz="1000" b="1" spc="-5" dirty="0">
                <a:solidFill>
                  <a:srgbClr val="CF2D1C"/>
                </a:solidFill>
                <a:latin typeface="Calibri"/>
                <a:cs typeface="Calibri"/>
              </a:rPr>
              <a:t>al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/var/log/suricata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73420" y="124460"/>
            <a:ext cx="6418580" cy="6336030"/>
            <a:chOff x="5773420" y="124460"/>
            <a:chExt cx="6418580" cy="633603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3420" y="124460"/>
              <a:ext cx="6418580" cy="63360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9000" y="320039"/>
              <a:ext cx="5928359" cy="575818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18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5840" y="0"/>
            <a:ext cx="5806440" cy="6878955"/>
            <a:chOff x="6085840" y="0"/>
            <a:chExt cx="580644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5840" y="1501139"/>
              <a:ext cx="4834890" cy="41186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81420" y="1696720"/>
              <a:ext cx="4257039" cy="35407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31780" y="2687320"/>
              <a:ext cx="1460500" cy="214376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09503" y="3256575"/>
            <a:ext cx="5315585" cy="2582545"/>
            <a:chOff x="609503" y="3256575"/>
            <a:chExt cx="5315585" cy="258254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503" y="3256575"/>
              <a:ext cx="5315142" cy="25819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9460" y="3406457"/>
              <a:ext cx="4828540" cy="20954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489200" y="4788217"/>
              <a:ext cx="2567940" cy="149860"/>
            </a:xfrm>
            <a:custGeom>
              <a:avLst/>
              <a:gdLst/>
              <a:ahLst/>
              <a:cxnLst/>
              <a:rect l="l" t="t" r="r" b="b"/>
              <a:pathLst>
                <a:path w="2567940" h="149860">
                  <a:moveTo>
                    <a:pt x="2567940" y="0"/>
                  </a:moveTo>
                  <a:lnTo>
                    <a:pt x="0" y="0"/>
                  </a:lnTo>
                  <a:lnTo>
                    <a:pt x="0" y="149860"/>
                  </a:lnTo>
                  <a:lnTo>
                    <a:pt x="2567940" y="149860"/>
                  </a:lnTo>
                  <a:lnTo>
                    <a:pt x="2567940" y="0"/>
                  </a:lnTo>
                  <a:close/>
                </a:path>
              </a:pathLst>
            </a:custGeom>
            <a:solidFill>
              <a:srgbClr val="FF0000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89200" y="4788217"/>
              <a:ext cx="2567940" cy="149860"/>
            </a:xfrm>
            <a:custGeom>
              <a:avLst/>
              <a:gdLst/>
              <a:ahLst/>
              <a:cxnLst/>
              <a:rect l="l" t="t" r="r" b="b"/>
              <a:pathLst>
                <a:path w="2567940" h="149860">
                  <a:moveTo>
                    <a:pt x="0" y="149860"/>
                  </a:moveTo>
                  <a:lnTo>
                    <a:pt x="2567940" y="149860"/>
                  </a:lnTo>
                  <a:lnTo>
                    <a:pt x="2567940" y="0"/>
                  </a:lnTo>
                  <a:lnTo>
                    <a:pt x="0" y="0"/>
                  </a:lnTo>
                  <a:lnTo>
                    <a:pt x="0" y="149860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2509" y="4505007"/>
              <a:ext cx="2433320" cy="226060"/>
            </a:xfrm>
            <a:custGeom>
              <a:avLst/>
              <a:gdLst/>
              <a:ahLst/>
              <a:cxnLst/>
              <a:rect l="l" t="t" r="r" b="b"/>
              <a:pathLst>
                <a:path w="2433320" h="226060">
                  <a:moveTo>
                    <a:pt x="0" y="226059"/>
                  </a:moveTo>
                  <a:lnTo>
                    <a:pt x="2433319" y="226059"/>
                  </a:lnTo>
                  <a:lnTo>
                    <a:pt x="2433319" y="0"/>
                  </a:lnTo>
                  <a:lnTo>
                    <a:pt x="0" y="0"/>
                  </a:lnTo>
                  <a:lnTo>
                    <a:pt x="0" y="22605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19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8088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εισβολών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με</a:t>
            </a:r>
            <a:r>
              <a:rPr spc="19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81990" y="1618694"/>
            <a:ext cx="3465829" cy="44958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85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20" dirty="0">
                <a:latin typeface="Calibri"/>
                <a:cs typeface="Calibri"/>
              </a:rPr>
              <a:t>Δοκιμές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30" dirty="0"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73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20" dirty="0">
                <a:latin typeface="Calibri"/>
                <a:cs typeface="Calibri"/>
              </a:rPr>
              <a:t>Επίσκεψη</a:t>
            </a:r>
            <a:r>
              <a:rPr sz="1000" spc="20" dirty="0">
                <a:latin typeface="Calibri"/>
                <a:cs typeface="Calibri"/>
              </a:rPr>
              <a:t>:</a:t>
            </a:r>
            <a:r>
              <a:rPr sz="1000" spc="5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0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http://testmynids.org/uid/index.h</a:t>
            </a:r>
            <a:r>
              <a:rPr sz="10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tm</a:t>
            </a:r>
            <a:r>
              <a:rPr sz="1000" spc="25" dirty="0">
                <a:solidFill>
                  <a:srgbClr val="85872B"/>
                </a:solidFill>
                <a:latin typeface="Calibri"/>
                <a:cs typeface="Calibri"/>
              </a:rPr>
              <a:t>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1990" y="2805668"/>
            <a:ext cx="2843530" cy="4521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9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b="1" spc="85" dirty="0">
                <a:latin typeface="Calibri"/>
                <a:cs typeface="Calibri"/>
              </a:rPr>
              <a:t>Ελέγξτε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το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ημερολόγιο: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74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cat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/var/log/suricata/fast.log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12075" y="3243579"/>
            <a:ext cx="8801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5" dirty="0">
                <a:solidFill>
                  <a:srgbClr val="1F2128"/>
                </a:solidFill>
                <a:latin typeface="Calibri"/>
                <a:cs typeface="Calibri"/>
              </a:rPr>
              <a:t>testmynids.org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50455" y="5001895"/>
            <a:ext cx="3178810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GitHub</a:t>
            </a:r>
            <a:r>
              <a:rPr sz="500" u="sng" spc="16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3CORESec/testmynids.org:</a:t>
            </a:r>
            <a:r>
              <a:rPr sz="500" u="sng" spc="2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500" u="sng" spc="3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Ένα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 ιστότοπο</a:t>
            </a:r>
            <a:r>
              <a:rPr sz="500" u="sng" spc="2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 και </a:t>
            </a:r>
            <a:r>
              <a:rPr sz="500" u="sng" spc="3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ένα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 πλαίσιο λογισμικού</a:t>
            </a:r>
            <a:r>
              <a:rPr sz="500" u="sng" spc="2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για</a:t>
            </a:r>
            <a:r>
              <a:rPr sz="500" u="sng" spc="2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δοκιμές</a:t>
            </a:r>
            <a:r>
              <a:rPr sz="500" u="sng" spc="3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2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ανίχνευσ</a:t>
            </a:r>
            <a:r>
              <a:rPr sz="500" u="sng" spc="2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ης</a:t>
            </a:r>
            <a:r>
              <a:rPr sz="500" u="sng" spc="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  <a:hlinkClick r:id="rId9"/>
              </a:rPr>
              <a:t>NI</a:t>
            </a:r>
            <a:r>
              <a:rPr sz="500" u="sng" spc="3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DS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37479" y="0"/>
            <a:ext cx="6217920" cy="6878955"/>
            <a:chOff x="5237479" y="0"/>
            <a:chExt cx="621792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37479" y="3040380"/>
              <a:ext cx="6217920" cy="306578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260339" y="5349240"/>
              <a:ext cx="2567940" cy="152400"/>
            </a:xfrm>
            <a:custGeom>
              <a:avLst/>
              <a:gdLst/>
              <a:ahLst/>
              <a:cxnLst/>
              <a:rect l="l" t="t" r="r" b="b"/>
              <a:pathLst>
                <a:path w="2567940" h="152400">
                  <a:moveTo>
                    <a:pt x="256794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2567940" y="152400"/>
                  </a:lnTo>
                  <a:lnTo>
                    <a:pt x="2567940" y="0"/>
                  </a:lnTo>
                  <a:close/>
                </a:path>
              </a:pathLst>
            </a:custGeom>
            <a:solidFill>
              <a:srgbClr val="FF0000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60339" y="5349240"/>
              <a:ext cx="2567940" cy="152400"/>
            </a:xfrm>
            <a:custGeom>
              <a:avLst/>
              <a:gdLst/>
              <a:ahLst/>
              <a:cxnLst/>
              <a:rect l="l" t="t" r="r" b="b"/>
              <a:pathLst>
                <a:path w="2567940" h="152400">
                  <a:moveTo>
                    <a:pt x="0" y="152400"/>
                  </a:moveTo>
                  <a:lnTo>
                    <a:pt x="2567940" y="152400"/>
                  </a:lnTo>
                  <a:lnTo>
                    <a:pt x="2567940" y="0"/>
                  </a:lnTo>
                  <a:lnTo>
                    <a:pt x="0" y="0"/>
                  </a:lnTo>
                  <a:lnTo>
                    <a:pt x="0" y="152400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62720" y="5341620"/>
              <a:ext cx="2237740" cy="149860"/>
            </a:xfrm>
            <a:custGeom>
              <a:avLst/>
              <a:gdLst/>
              <a:ahLst/>
              <a:cxnLst/>
              <a:rect l="l" t="t" r="r" b="b"/>
              <a:pathLst>
                <a:path w="2237740" h="149860">
                  <a:moveTo>
                    <a:pt x="2237739" y="0"/>
                  </a:moveTo>
                  <a:lnTo>
                    <a:pt x="0" y="0"/>
                  </a:lnTo>
                  <a:lnTo>
                    <a:pt x="0" y="149859"/>
                  </a:lnTo>
                  <a:lnTo>
                    <a:pt x="2237739" y="149859"/>
                  </a:lnTo>
                  <a:lnTo>
                    <a:pt x="2237739" y="0"/>
                  </a:lnTo>
                  <a:close/>
                </a:path>
              </a:pathLst>
            </a:custGeom>
            <a:solidFill>
              <a:srgbClr val="FF0000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62720" y="5341620"/>
              <a:ext cx="2237740" cy="149860"/>
            </a:xfrm>
            <a:custGeom>
              <a:avLst/>
              <a:gdLst/>
              <a:ahLst/>
              <a:cxnLst/>
              <a:rect l="l" t="t" r="r" b="b"/>
              <a:pathLst>
                <a:path w="2237740" h="149860">
                  <a:moveTo>
                    <a:pt x="0" y="149859"/>
                  </a:moveTo>
                  <a:lnTo>
                    <a:pt x="2237739" y="149859"/>
                  </a:lnTo>
                  <a:lnTo>
                    <a:pt x="2237739" y="0"/>
                  </a:lnTo>
                  <a:lnTo>
                    <a:pt x="0" y="0"/>
                  </a:lnTo>
                  <a:lnTo>
                    <a:pt x="0" y="149859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54039" y="4701540"/>
              <a:ext cx="2301240" cy="149860"/>
            </a:xfrm>
            <a:custGeom>
              <a:avLst/>
              <a:gdLst/>
              <a:ahLst/>
              <a:cxnLst/>
              <a:rect l="l" t="t" r="r" b="b"/>
              <a:pathLst>
                <a:path w="2301240" h="149860">
                  <a:moveTo>
                    <a:pt x="2301240" y="0"/>
                  </a:moveTo>
                  <a:lnTo>
                    <a:pt x="0" y="0"/>
                  </a:lnTo>
                  <a:lnTo>
                    <a:pt x="0" y="149860"/>
                  </a:lnTo>
                  <a:lnTo>
                    <a:pt x="2301240" y="149860"/>
                  </a:lnTo>
                  <a:lnTo>
                    <a:pt x="2301240" y="0"/>
                  </a:lnTo>
                  <a:close/>
                </a:path>
              </a:pathLst>
            </a:custGeom>
            <a:solidFill>
              <a:srgbClr val="91CF4F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54039" y="4701540"/>
              <a:ext cx="2301240" cy="149860"/>
            </a:xfrm>
            <a:custGeom>
              <a:avLst/>
              <a:gdLst/>
              <a:ahLst/>
              <a:cxnLst/>
              <a:rect l="l" t="t" r="r" b="b"/>
              <a:pathLst>
                <a:path w="2301240" h="149860">
                  <a:moveTo>
                    <a:pt x="0" y="149860"/>
                  </a:moveTo>
                  <a:lnTo>
                    <a:pt x="2301240" y="149860"/>
                  </a:lnTo>
                  <a:lnTo>
                    <a:pt x="2301240" y="0"/>
                  </a:lnTo>
                  <a:lnTo>
                    <a:pt x="0" y="0"/>
                  </a:lnTo>
                  <a:lnTo>
                    <a:pt x="0" y="149860"/>
                  </a:lnTo>
                </a:path>
              </a:pathLst>
            </a:custGeom>
            <a:ln w="15875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62720" y="4351020"/>
              <a:ext cx="2237740" cy="149860"/>
            </a:xfrm>
            <a:custGeom>
              <a:avLst/>
              <a:gdLst/>
              <a:ahLst/>
              <a:cxnLst/>
              <a:rect l="l" t="t" r="r" b="b"/>
              <a:pathLst>
                <a:path w="2237740" h="149860">
                  <a:moveTo>
                    <a:pt x="2237739" y="0"/>
                  </a:moveTo>
                  <a:lnTo>
                    <a:pt x="0" y="0"/>
                  </a:lnTo>
                  <a:lnTo>
                    <a:pt x="0" y="149859"/>
                  </a:lnTo>
                  <a:lnTo>
                    <a:pt x="2237739" y="149859"/>
                  </a:lnTo>
                  <a:lnTo>
                    <a:pt x="2237739" y="0"/>
                  </a:lnTo>
                  <a:close/>
                </a:path>
              </a:pathLst>
            </a:custGeom>
            <a:solidFill>
              <a:srgbClr val="FF0000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062720" y="4351020"/>
              <a:ext cx="2237740" cy="149860"/>
            </a:xfrm>
            <a:custGeom>
              <a:avLst/>
              <a:gdLst/>
              <a:ahLst/>
              <a:cxnLst/>
              <a:rect l="l" t="t" r="r" b="b"/>
              <a:pathLst>
                <a:path w="2237740" h="149860">
                  <a:moveTo>
                    <a:pt x="0" y="149859"/>
                  </a:moveTo>
                  <a:lnTo>
                    <a:pt x="2237739" y="149859"/>
                  </a:lnTo>
                  <a:lnTo>
                    <a:pt x="2237739" y="0"/>
                  </a:lnTo>
                  <a:lnTo>
                    <a:pt x="0" y="0"/>
                  </a:lnTo>
                  <a:lnTo>
                    <a:pt x="0" y="149859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93359" y="4081779"/>
              <a:ext cx="2164080" cy="134620"/>
            </a:xfrm>
            <a:custGeom>
              <a:avLst/>
              <a:gdLst/>
              <a:ahLst/>
              <a:cxnLst/>
              <a:rect l="l" t="t" r="r" b="b"/>
              <a:pathLst>
                <a:path w="2164079" h="134620">
                  <a:moveTo>
                    <a:pt x="216408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2164080" y="134620"/>
                  </a:lnTo>
                  <a:lnTo>
                    <a:pt x="2164080" y="0"/>
                  </a:lnTo>
                  <a:close/>
                </a:path>
              </a:pathLst>
            </a:custGeom>
            <a:solidFill>
              <a:srgbClr val="91CF4F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93359" y="4081779"/>
              <a:ext cx="2164080" cy="134620"/>
            </a:xfrm>
            <a:custGeom>
              <a:avLst/>
              <a:gdLst/>
              <a:ahLst/>
              <a:cxnLst/>
              <a:rect l="l" t="t" r="r" b="b"/>
              <a:pathLst>
                <a:path w="2164079" h="134620">
                  <a:moveTo>
                    <a:pt x="0" y="134620"/>
                  </a:moveTo>
                  <a:lnTo>
                    <a:pt x="2164080" y="134620"/>
                  </a:lnTo>
                  <a:lnTo>
                    <a:pt x="2164080" y="0"/>
                  </a:lnTo>
                  <a:lnTo>
                    <a:pt x="0" y="0"/>
                  </a:lnTo>
                  <a:lnTo>
                    <a:pt x="0" y="134620"/>
                  </a:lnTo>
                </a:path>
              </a:pathLst>
            </a:custGeom>
            <a:ln w="15875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99199" y="4328160"/>
              <a:ext cx="1506220" cy="152400"/>
            </a:xfrm>
            <a:custGeom>
              <a:avLst/>
              <a:gdLst/>
              <a:ahLst/>
              <a:cxnLst/>
              <a:rect l="l" t="t" r="r" b="b"/>
              <a:pathLst>
                <a:path w="1506220" h="152400">
                  <a:moveTo>
                    <a:pt x="150622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506220" y="152400"/>
                  </a:lnTo>
                  <a:lnTo>
                    <a:pt x="1506220" y="0"/>
                  </a:lnTo>
                  <a:close/>
                </a:path>
              </a:pathLst>
            </a:custGeom>
            <a:solidFill>
              <a:srgbClr val="FF0000">
                <a:alpha val="45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299199" y="4328160"/>
              <a:ext cx="1506220" cy="152400"/>
            </a:xfrm>
            <a:custGeom>
              <a:avLst/>
              <a:gdLst/>
              <a:ahLst/>
              <a:cxnLst/>
              <a:rect l="l" t="t" r="r" b="b"/>
              <a:pathLst>
                <a:path w="1506220" h="152400">
                  <a:moveTo>
                    <a:pt x="0" y="152400"/>
                  </a:moveTo>
                  <a:lnTo>
                    <a:pt x="1506220" y="152400"/>
                  </a:lnTo>
                  <a:lnTo>
                    <a:pt x="1506220" y="0"/>
                  </a:lnTo>
                  <a:lnTo>
                    <a:pt x="0" y="0"/>
                  </a:lnTo>
                  <a:lnTo>
                    <a:pt x="0" y="152400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20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8088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Ανίχνευση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εισβολών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με</a:t>
            </a:r>
            <a:r>
              <a:rPr spc="19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χρήση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55955" y="1415097"/>
            <a:ext cx="8869045" cy="1019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85" dirty="0">
                <a:latin typeface="Calibri"/>
                <a:cs typeface="Calibri"/>
              </a:rPr>
              <a:t>Εκτελέστε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την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εντολή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ping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από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συσκευή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Kali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admin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προς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οποιαδήποτε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συσκευή/εξυπηρετητή,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όπως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110" dirty="0">
                <a:latin typeface="Calibri"/>
                <a:cs typeface="Calibri"/>
              </a:rPr>
              <a:t>η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Google.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40" dirty="0">
                <a:latin typeface="Calibri"/>
                <a:cs typeface="Calibri"/>
              </a:rPr>
              <a:t>Επισκεφθείτε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τη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διεύθυνση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testmynids.org/uid/index.html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στη</a:t>
            </a:r>
            <a:r>
              <a:rPr sz="1000" b="1" spc="28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εξυπηρετητή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(</a:t>
            </a:r>
            <a:r>
              <a:rPr sz="1000" b="1" spc="40" dirty="0">
                <a:latin typeface="Calibri"/>
                <a:cs typeface="Calibri"/>
              </a:rPr>
              <a:t>με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τέλος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25" dirty="0">
                <a:latin typeface="Calibri"/>
                <a:cs typeface="Calibri"/>
              </a:rPr>
              <a:t>.</a:t>
            </a:r>
            <a:r>
              <a:rPr sz="1000" spc="25" dirty="0">
                <a:latin typeface="Calibri"/>
                <a:cs typeface="Calibri"/>
              </a:rPr>
              <a:t>) </a:t>
            </a:r>
            <a:r>
              <a:rPr sz="1000" spc="45" dirty="0">
                <a:latin typeface="Calibri"/>
                <a:cs typeface="Calibri"/>
              </a:rPr>
              <a:t>στο</a:t>
            </a:r>
            <a:r>
              <a:rPr sz="1000" spc="28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σας.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Calibri"/>
              <a:cs typeface="Calibri"/>
            </a:endParaRPr>
          </a:p>
          <a:p>
            <a:pPr marL="2434590">
              <a:lnSpc>
                <a:spcPct val="100000"/>
              </a:lnSpc>
              <a:spcBef>
                <a:spcPts val="5"/>
              </a:spcBef>
            </a:pPr>
            <a:r>
              <a:rPr sz="1100" spc="90" dirty="0">
                <a:latin typeface="Calibri"/>
                <a:cs typeface="Calibri"/>
              </a:rPr>
              <a:t>Όλη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επικοινωνία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κίνησης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Suricata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θα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συλλέγεται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αποθηκεύεται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αρχείο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fast.log.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17130" y="3225800"/>
            <a:ext cx="18421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spc="65" dirty="0">
                <a:solidFill>
                  <a:srgbClr val="00AF4F"/>
                </a:solidFill>
                <a:latin typeface="Calibri"/>
                <a:cs typeface="Calibri"/>
              </a:rPr>
              <a:t>Ο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00AF4F"/>
                </a:solidFill>
                <a:latin typeface="Calibri"/>
                <a:cs typeface="Calibri"/>
              </a:rPr>
              <a:t>διαχειριστής</a:t>
            </a:r>
            <a:r>
              <a:rPr sz="650" b="1" spc="10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45" dirty="0">
                <a:solidFill>
                  <a:srgbClr val="00AF4F"/>
                </a:solidFill>
                <a:latin typeface="Calibri"/>
                <a:cs typeface="Calibri"/>
              </a:rPr>
              <a:t>του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00AF4F"/>
                </a:solidFill>
                <a:latin typeface="Calibri"/>
                <a:cs typeface="Calibri"/>
              </a:rPr>
              <a:t>Kali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00AF4F"/>
                </a:solidFill>
                <a:latin typeface="Calibri"/>
                <a:cs typeface="Calibri"/>
              </a:rPr>
              <a:t>κάνει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00AF4F"/>
                </a:solidFill>
                <a:latin typeface="Calibri"/>
                <a:cs typeface="Calibri"/>
              </a:rPr>
              <a:t>pings</a:t>
            </a:r>
            <a:r>
              <a:rPr sz="650" b="1" spc="20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45" dirty="0">
                <a:solidFill>
                  <a:srgbClr val="00AF4F"/>
                </a:solidFill>
                <a:latin typeface="Calibri"/>
                <a:cs typeface="Calibri"/>
              </a:rPr>
              <a:t>στην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00AF4F"/>
                </a:solidFill>
                <a:latin typeface="Calibri"/>
                <a:cs typeface="Calibri"/>
              </a:rPr>
              <a:t>πύλη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5955" y="4007484"/>
            <a:ext cx="17703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85" dirty="0">
                <a:latin typeface="Calibri"/>
                <a:cs typeface="Calibri"/>
              </a:rPr>
              <a:t>Ελέγξτε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το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ημερολόγιο: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3155" y="4255134"/>
            <a:ext cx="23863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cat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/var/log/suricata/fast.log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42555" y="3591242"/>
            <a:ext cx="243459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spc="40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6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διαχειριστής</a:t>
            </a:r>
            <a:r>
              <a:rPr sz="65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του</a:t>
            </a:r>
            <a:r>
              <a:rPr sz="650" b="1" spc="20" dirty="0">
                <a:solidFill>
                  <a:srgbClr val="CF2D1C"/>
                </a:solidFill>
                <a:latin typeface="Calibri"/>
                <a:cs typeface="Calibri"/>
              </a:rPr>
              <a:t> kali</a:t>
            </a:r>
            <a:r>
              <a:rPr sz="65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επισκέπτεται την</a:t>
            </a:r>
            <a:r>
              <a:rPr sz="650" b="1" spc="15" dirty="0">
                <a:solidFill>
                  <a:srgbClr val="CF2D1C"/>
                </a:solidFill>
                <a:latin typeface="Calibri"/>
                <a:cs typeface="Calibri"/>
              </a:rPr>
              <a:t> ιστοσελίδα</a:t>
            </a:r>
            <a:r>
              <a:rPr sz="65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testmynids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05190" y="4143375"/>
            <a:ext cx="19564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spc="25" dirty="0">
                <a:solidFill>
                  <a:srgbClr val="00AF4F"/>
                </a:solidFill>
                <a:latin typeface="Calibri"/>
                <a:cs typeface="Calibri"/>
              </a:rPr>
              <a:t>Διαχειριστής</a:t>
            </a:r>
            <a:r>
              <a:rPr sz="650" b="1" spc="10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00AF4F"/>
                </a:solidFill>
                <a:latin typeface="Calibri"/>
                <a:cs typeface="Calibri"/>
              </a:rPr>
              <a:t>Kali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00AF4F"/>
                </a:solidFill>
                <a:latin typeface="Calibri"/>
                <a:cs typeface="Calibri"/>
              </a:rPr>
              <a:t>pings</a:t>
            </a:r>
            <a:r>
              <a:rPr sz="650" b="1" spc="20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00AF4F"/>
                </a:solidFill>
                <a:latin typeface="Calibri"/>
                <a:cs typeface="Calibri"/>
              </a:rPr>
              <a:t>στην</a:t>
            </a:r>
            <a:r>
              <a:rPr sz="650" b="1" spc="15" dirty="0">
                <a:solidFill>
                  <a:srgbClr val="00AF4F"/>
                </a:solidFill>
                <a:latin typeface="Calibri"/>
                <a:cs typeface="Calibri"/>
              </a:rPr>
              <a:t> ιστοσελίδα</a:t>
            </a:r>
            <a:r>
              <a:rPr sz="650" b="1" spc="5" dirty="0">
                <a:solidFill>
                  <a:srgbClr val="00AF4F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00AF4F"/>
                </a:solidFill>
                <a:latin typeface="Calibri"/>
                <a:cs typeface="Calibri"/>
              </a:rPr>
              <a:t>testmynids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36180" y="4990782"/>
            <a:ext cx="216916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spc="40" dirty="0">
                <a:solidFill>
                  <a:srgbClr val="CF2D1C"/>
                </a:solidFill>
                <a:latin typeface="Calibri"/>
                <a:cs typeface="Calibri"/>
              </a:rPr>
              <a:t>Ο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 εξυπηρετητής</a:t>
            </a:r>
            <a:r>
              <a:rPr sz="6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επισκέπτεται την</a:t>
            </a:r>
            <a:r>
              <a:rPr sz="650" b="1" spc="15" dirty="0">
                <a:solidFill>
                  <a:srgbClr val="CF2D1C"/>
                </a:solidFill>
                <a:latin typeface="Calibri"/>
                <a:cs typeface="Calibri"/>
              </a:rPr>
              <a:t> ιστοσελίδα</a:t>
            </a:r>
            <a:r>
              <a:rPr sz="65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testmynids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2540" y="0"/>
            <a:ext cx="5839460" cy="6858000"/>
            <a:chOff x="6352540" y="0"/>
            <a:chExt cx="583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2634"/>
            <a:ext cx="42379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5" dirty="0">
                <a:solidFill>
                  <a:srgbClr val="000000"/>
                </a:solidFill>
              </a:rPr>
              <a:t>Προσαρμογή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κανόνων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για</a:t>
            </a:r>
            <a:r>
              <a:rPr spc="13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08990" y="3057525"/>
            <a:ext cx="353885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0" dirty="0">
                <a:latin typeface="Calibri"/>
                <a:cs typeface="Calibri"/>
              </a:rPr>
              <a:t>Όλοι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οι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κανόνες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είναι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αποθηκευμένοι: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/etc/suricata/rules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197600" y="1143952"/>
            <a:ext cx="5949950" cy="5193030"/>
            <a:chOff x="6197600" y="1143952"/>
            <a:chExt cx="5949950" cy="519303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97600" y="1143952"/>
              <a:ext cx="5949950" cy="51930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3179" y="1339532"/>
              <a:ext cx="5372100" cy="46151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198542" y="6008370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670675"/>
            <a:ext cx="34353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u="sng" spc="-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Noto Sans"/>
                <a:cs typeface="Noto Sans"/>
                <a:hlinkClick r:id="rId2"/>
              </a:rPr>
              <a:t>HackerSploi</a:t>
            </a:r>
            <a:r>
              <a:rPr sz="550" spc="-70" dirty="0">
                <a:solidFill>
                  <a:srgbClr val="85872B"/>
                </a:solidFill>
                <a:latin typeface="Noto Sans"/>
                <a:cs typeface="Noto Sans"/>
                <a:hlinkClick r:id="rId2"/>
              </a:rPr>
              <a:t>t</a:t>
            </a:r>
            <a:endParaRPr sz="550">
              <a:latin typeface="Noto Sans"/>
              <a:cs typeface="Noto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65480" y="0"/>
            <a:ext cx="11526520" cy="6878955"/>
            <a:chOff x="665480" y="0"/>
            <a:chExt cx="1152652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480" y="2971799"/>
              <a:ext cx="6320790" cy="262763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1060" y="3167380"/>
              <a:ext cx="5742940" cy="20497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60539" y="1201420"/>
              <a:ext cx="5331459" cy="481203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56120" y="1397000"/>
              <a:ext cx="4986020" cy="42341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42150" y="4410710"/>
              <a:ext cx="2105660" cy="464820"/>
            </a:xfrm>
            <a:custGeom>
              <a:avLst/>
              <a:gdLst/>
              <a:ahLst/>
              <a:cxnLst/>
              <a:rect l="l" t="t" r="r" b="b"/>
              <a:pathLst>
                <a:path w="2105659" h="464820">
                  <a:moveTo>
                    <a:pt x="0" y="464819"/>
                  </a:moveTo>
                  <a:lnTo>
                    <a:pt x="2105659" y="464819"/>
                  </a:lnTo>
                  <a:lnTo>
                    <a:pt x="2105659" y="0"/>
                  </a:lnTo>
                  <a:lnTo>
                    <a:pt x="0" y="0"/>
                  </a:lnTo>
                  <a:lnTo>
                    <a:pt x="0" y="46481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544955" y="762634"/>
            <a:ext cx="42379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5" dirty="0">
                <a:solidFill>
                  <a:srgbClr val="000000"/>
                </a:solidFill>
              </a:rPr>
              <a:t>Προσαρμογή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κανόνων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για</a:t>
            </a:r>
            <a:r>
              <a:rPr spc="13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75967" y="920750"/>
            <a:ext cx="25374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latin typeface="Calibri"/>
                <a:cs typeface="Calibri"/>
              </a:rPr>
              <a:t>Ενημέρωση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αρχείου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ρυθμίσεων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yaml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4384" y="1917065"/>
            <a:ext cx="46424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latin typeface="Calibri"/>
                <a:cs typeface="Calibri"/>
              </a:rPr>
              <a:t>Δημιουργήστε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αρχείο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"My.</a:t>
            </a:r>
            <a:r>
              <a:rPr sz="1000" b="1" spc="60" dirty="0">
                <a:latin typeface="Calibri"/>
                <a:cs typeface="Calibri"/>
              </a:rPr>
              <a:t>rules"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αποθηκεύστε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αρχείο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στο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/etc/suricata/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1002" y="2445502"/>
            <a:ext cx="54254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i="0" u="none" strike="noStrike" baseline="0" dirty="0">
                <a:latin typeface="CenturyGothic-Bold"/>
              </a:rPr>
              <a:t>alert </a:t>
            </a:r>
            <a:r>
              <a:rPr lang="en-US" sz="1800" b="1" i="0" u="none" strike="noStrike" baseline="0" dirty="0" err="1">
                <a:latin typeface="CenturyGothic-Bold"/>
              </a:rPr>
              <a:t>icmp</a:t>
            </a:r>
            <a:r>
              <a:rPr lang="en-US" sz="1800" b="1" i="0" u="none" strike="noStrike" baseline="0" dirty="0">
                <a:latin typeface="CenturyGothic-Bold"/>
              </a:rPr>
              <a:t> any </a:t>
            </a:r>
            <a:r>
              <a:rPr lang="en-US" sz="1800" b="1" i="0" u="none" strike="noStrike" baseline="0" dirty="0" err="1">
                <a:latin typeface="CenturyGothic-Bold"/>
              </a:rPr>
              <a:t>any</a:t>
            </a:r>
            <a:r>
              <a:rPr lang="en-US" sz="1800" b="1" i="0" u="none" strike="noStrike" baseline="0" dirty="0">
                <a:latin typeface="CenturyGothic-Bold"/>
              </a:rPr>
              <a:t> -&gt; $HOME_NET any (msg: "Ping ICMP"; </a:t>
            </a:r>
            <a:r>
              <a:rPr lang="en-US" sz="1800" b="1" i="0" u="none" strike="noStrike" baseline="0" dirty="0" err="1">
                <a:latin typeface="CenturyGothic-Bold"/>
              </a:rPr>
              <a:t>sid</a:t>
            </a:r>
            <a:r>
              <a:rPr lang="en-US" sz="1800" b="1" i="0" u="none" strike="noStrike" baseline="0" dirty="0">
                <a:latin typeface="CenturyGothic-Bold"/>
              </a:rPr>
              <a:t>: 1; rev: 1;)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8542" y="603662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75959" y="0"/>
            <a:ext cx="6416040" cy="6878955"/>
            <a:chOff x="5775959" y="0"/>
            <a:chExt cx="641604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75959" y="1584959"/>
              <a:ext cx="6416040" cy="43980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1539" y="1780540"/>
              <a:ext cx="6111240" cy="38201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972809" y="4240529"/>
              <a:ext cx="5989320" cy="325120"/>
            </a:xfrm>
            <a:custGeom>
              <a:avLst/>
              <a:gdLst/>
              <a:ahLst/>
              <a:cxnLst/>
              <a:rect l="l" t="t" r="r" b="b"/>
              <a:pathLst>
                <a:path w="5989320" h="325120">
                  <a:moveTo>
                    <a:pt x="0" y="325120"/>
                  </a:moveTo>
                  <a:lnTo>
                    <a:pt x="5989320" y="325120"/>
                  </a:lnTo>
                  <a:lnTo>
                    <a:pt x="5989320" y="0"/>
                  </a:lnTo>
                  <a:lnTo>
                    <a:pt x="0" y="0"/>
                  </a:lnTo>
                  <a:lnTo>
                    <a:pt x="0" y="3251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23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544955" y="762634"/>
            <a:ext cx="42379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5" dirty="0">
                <a:solidFill>
                  <a:srgbClr val="000000"/>
                </a:solidFill>
              </a:rPr>
              <a:t>Προσαρμογή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κανόνων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14" dirty="0">
                <a:solidFill>
                  <a:srgbClr val="000000"/>
                </a:solidFill>
              </a:rPr>
              <a:t>για</a:t>
            </a:r>
            <a:r>
              <a:rPr spc="135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Suricata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701280" y="1187450"/>
            <a:ext cx="19843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0" dirty="0">
                <a:latin typeface="Calibri"/>
                <a:cs typeface="Calibri"/>
              </a:rPr>
              <a:t>Ελέγξτε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αρχείο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διαρθρώσεων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4064" y="2111533"/>
            <a:ext cx="43851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Suricata</a:t>
            </a:r>
            <a:r>
              <a:rPr lang="fr-FR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–T –c /</a:t>
            </a:r>
            <a:r>
              <a:rPr lang="fr-FR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etc</a:t>
            </a:r>
            <a:r>
              <a:rPr lang="fr-FR" sz="1800" b="1" i="0" u="none" strike="noStrike" baseline="0" dirty="0">
                <a:solidFill>
                  <a:srgbClr val="D02E1D"/>
                </a:solidFill>
                <a:latin typeface="CenturyGothic-Bold"/>
              </a:rPr>
              <a:t>/</a:t>
            </a:r>
            <a:r>
              <a:rPr lang="fr-FR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suricata</a:t>
            </a:r>
            <a:r>
              <a:rPr lang="fr-FR" sz="1800" b="1" i="0" u="none" strike="noStrike" baseline="0" dirty="0">
                <a:solidFill>
                  <a:srgbClr val="D02E1D"/>
                </a:solidFill>
                <a:latin typeface="CenturyGothic-Bold"/>
              </a:rPr>
              <a:t>/</a:t>
            </a:r>
            <a:r>
              <a:rPr lang="fr-FR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suricata.yaml</a:t>
            </a:r>
            <a:r>
              <a:rPr lang="fr-FR" sz="1800" b="1" i="0" u="none" strike="noStrike" baseline="0" dirty="0">
                <a:solidFill>
                  <a:srgbClr val="D02E1D"/>
                </a:solidFill>
                <a:latin typeface="CenturyGothic-Bold"/>
              </a:rPr>
              <a:t> -v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2769" y="3308032"/>
            <a:ext cx="21342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20" dirty="0">
                <a:latin typeface="Calibri"/>
                <a:cs typeface="Calibri"/>
              </a:rPr>
              <a:t>Φαίνεται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15" dirty="0">
                <a:latin typeface="Calibri"/>
                <a:cs typeface="Calibri"/>
              </a:rPr>
              <a:t>ότι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20" dirty="0">
                <a:latin typeface="Calibri"/>
                <a:cs typeface="Calibri"/>
              </a:rPr>
              <a:t>όλα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20" dirty="0">
                <a:latin typeface="Calibri"/>
                <a:cs typeface="Calibri"/>
              </a:rPr>
              <a:t>λειτουργούν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20" dirty="0">
                <a:latin typeface="Calibri"/>
                <a:cs typeface="Calibri"/>
              </a:rPr>
              <a:t>καλά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50" dirty="0">
                <a:latin typeface="Arial"/>
                <a:cs typeface="Arial"/>
              </a:rPr>
              <a:t>☺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8175" y="4298711"/>
            <a:ext cx="2858770" cy="44958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85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40" dirty="0">
                <a:latin typeface="Calibri"/>
                <a:cs typeface="Calibri"/>
              </a:rPr>
              <a:t>Τρέξτε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30" dirty="0"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73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start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suricata.service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2579" y="0"/>
            <a:ext cx="6789420" cy="6878955"/>
            <a:chOff x="5402579" y="0"/>
            <a:chExt cx="678942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635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2579" y="1963420"/>
              <a:ext cx="6789420" cy="36436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98159" y="2158999"/>
              <a:ext cx="6217920" cy="30657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14029" y="3686810"/>
              <a:ext cx="1178560" cy="185420"/>
            </a:xfrm>
            <a:custGeom>
              <a:avLst/>
              <a:gdLst/>
              <a:ahLst/>
              <a:cxnLst/>
              <a:rect l="l" t="t" r="r" b="b"/>
              <a:pathLst>
                <a:path w="1178559" h="185420">
                  <a:moveTo>
                    <a:pt x="0" y="185419"/>
                  </a:moveTo>
                  <a:lnTo>
                    <a:pt x="1178560" y="185419"/>
                  </a:lnTo>
                  <a:lnTo>
                    <a:pt x="1178560" y="0"/>
                  </a:lnTo>
                  <a:lnTo>
                    <a:pt x="0" y="0"/>
                  </a:lnTo>
                  <a:lnTo>
                    <a:pt x="0" y="18541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24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46467" y="762634"/>
            <a:ext cx="3990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5" dirty="0">
                <a:solidFill>
                  <a:srgbClr val="000000"/>
                </a:solidFill>
              </a:rPr>
              <a:t>Εκτέλεση</a:t>
            </a:r>
            <a:r>
              <a:rPr spc="160" dirty="0">
                <a:solidFill>
                  <a:srgbClr val="000000"/>
                </a:solidFill>
              </a:rPr>
              <a:t> </a:t>
            </a:r>
            <a:r>
              <a:rPr spc="130" dirty="0">
                <a:solidFill>
                  <a:srgbClr val="000000"/>
                </a:solidFill>
              </a:rPr>
              <a:t>κανόνων</a:t>
            </a:r>
            <a:r>
              <a:rPr spc="165" dirty="0">
                <a:solidFill>
                  <a:srgbClr val="000000"/>
                </a:solidFill>
              </a:rPr>
              <a:t> προσαρμογής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866129" y="1440418"/>
            <a:ext cx="2844165" cy="4521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00355" indent="-287655">
              <a:lnSpc>
                <a:spcPct val="100000"/>
              </a:lnSpc>
              <a:spcBef>
                <a:spcPts val="190"/>
              </a:spcBef>
              <a:buSzPct val="160000"/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000" b="1" spc="85" dirty="0">
                <a:latin typeface="Calibri"/>
                <a:cs typeface="Calibri"/>
              </a:rPr>
              <a:t>Ελέγξτε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το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ημερολόγιο:</a:t>
            </a:r>
            <a:endParaRPr sz="1000">
              <a:latin typeface="Calibri"/>
              <a:cs typeface="Calibri"/>
            </a:endParaRPr>
          </a:p>
          <a:p>
            <a:pPr marL="757555" lvl="1" indent="-287020">
              <a:lnSpc>
                <a:spcPct val="100000"/>
              </a:lnSpc>
              <a:spcBef>
                <a:spcPts val="745"/>
              </a:spcBef>
              <a:buSzPct val="160000"/>
              <a:buFont typeface="Arial"/>
              <a:buChar char="•"/>
              <a:tabLst>
                <a:tab pos="756920" algn="l"/>
                <a:tab pos="757555" algn="l"/>
              </a:tabLst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cat</a:t>
            </a:r>
            <a:r>
              <a:rPr sz="1000" b="1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CF2D1C"/>
                </a:solidFill>
                <a:latin typeface="Calibri"/>
                <a:cs typeface="Calibri"/>
              </a:rPr>
              <a:t>/var/log/suricata/fast.log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8490" y="3140709"/>
            <a:ext cx="5410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1000" b="1" spc="55" dirty="0">
                <a:latin typeface="Calibri"/>
                <a:cs typeface="Calibri"/>
              </a:rPr>
              <a:t>P</a:t>
            </a:r>
            <a:r>
              <a:rPr sz="1000" b="1" spc="10" dirty="0">
                <a:latin typeface="Calibri"/>
                <a:cs typeface="Calibri"/>
              </a:rPr>
              <a:t>i</a:t>
            </a:r>
            <a:r>
              <a:rPr sz="1000" b="1" spc="55" dirty="0">
                <a:latin typeface="Calibri"/>
                <a:cs typeface="Calibri"/>
              </a:rPr>
              <a:t>n</a:t>
            </a:r>
            <a:r>
              <a:rPr sz="1000" b="1" spc="70" dirty="0">
                <a:latin typeface="Calibri"/>
                <a:cs typeface="Calibri"/>
              </a:rPr>
              <a:t>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6325" y="3384867"/>
            <a:ext cx="21018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85750" algn="l"/>
                <a:tab pos="286385" algn="l"/>
              </a:tabLst>
            </a:pP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Εντολή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Ping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85" dirty="0">
                <a:solidFill>
                  <a:srgbClr val="CF2D1C"/>
                </a:solidFill>
                <a:latin typeface="Calibri"/>
                <a:cs typeface="Calibri"/>
              </a:rPr>
              <a:t>από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το</a:t>
            </a:r>
            <a:r>
              <a:rPr sz="100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admin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Kai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0644" y="3630295"/>
            <a:ext cx="22866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συσκευή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CF2D1C"/>
                </a:solidFill>
                <a:latin typeface="Calibri"/>
                <a:cs typeface="Calibri"/>
              </a:rPr>
              <a:t>στην</a:t>
            </a:r>
            <a:r>
              <a:rPr sz="1000" b="1" spc="2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CF2D1C"/>
                </a:solidFill>
                <a:latin typeface="Calibri"/>
                <a:cs typeface="Calibri"/>
              </a:rPr>
              <a:t>ιστοσελίδα</a:t>
            </a:r>
            <a:r>
              <a:rPr sz="100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testmynids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5015" y="4399597"/>
            <a:ext cx="439356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Τα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αποτελέσματα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ενδέχεται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μην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εμφανιστούν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αμέσως. 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Περιμένετε </a:t>
            </a:r>
            <a:r>
              <a:rPr sz="1100" spc="65" dirty="0">
                <a:latin typeface="Calibri"/>
                <a:cs typeface="Calibri"/>
              </a:rPr>
              <a:t>λίγο </a:t>
            </a:r>
            <a:r>
              <a:rPr sz="1100" spc="70" dirty="0">
                <a:latin typeface="Calibri"/>
                <a:cs typeface="Calibri"/>
              </a:rPr>
              <a:t>μέχρι </a:t>
            </a:r>
            <a:r>
              <a:rPr sz="1100" spc="85" dirty="0">
                <a:latin typeface="Calibri"/>
                <a:cs typeface="Calibri"/>
              </a:rPr>
              <a:t>ο </a:t>
            </a:r>
            <a:r>
              <a:rPr sz="1100" b="1" spc="90" dirty="0">
                <a:latin typeface="Calibri"/>
                <a:cs typeface="Calibri"/>
              </a:rPr>
              <a:t>πρόσφατα </a:t>
            </a:r>
            <a:r>
              <a:rPr sz="1100" b="1" spc="75" dirty="0">
                <a:latin typeface="Calibri"/>
                <a:cs typeface="Calibri"/>
              </a:rPr>
              <a:t>προστιθέμενος </a:t>
            </a:r>
            <a:r>
              <a:rPr sz="1100" b="1" spc="80" dirty="0">
                <a:latin typeface="Calibri"/>
                <a:cs typeface="Calibri"/>
              </a:rPr>
              <a:t>κανόνας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ανιχνεύσει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δραστηριότητες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ping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δίκτυό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σας</a:t>
            </a:r>
            <a:r>
              <a:rPr sz="1100" b="1" spc="7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72600" y="3480117"/>
            <a:ext cx="19564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Διαχειριστής</a:t>
            </a:r>
            <a:r>
              <a:rPr sz="650" b="1" spc="1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CF2D1C"/>
                </a:solidFill>
                <a:latin typeface="Calibri"/>
                <a:cs typeface="Calibri"/>
              </a:rPr>
              <a:t>Kali</a:t>
            </a:r>
            <a:r>
              <a:rPr sz="650" b="1" spc="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pings</a:t>
            </a:r>
            <a:r>
              <a:rPr sz="6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στην</a:t>
            </a:r>
            <a:r>
              <a:rPr sz="650" b="1" spc="15" dirty="0">
                <a:solidFill>
                  <a:srgbClr val="CF2D1C"/>
                </a:solidFill>
                <a:latin typeface="Calibri"/>
                <a:cs typeface="Calibri"/>
              </a:rPr>
              <a:t> ιστοσελίδα</a:t>
            </a:r>
            <a:r>
              <a:rPr sz="650" b="1" spc="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650" b="1" spc="25" dirty="0">
                <a:solidFill>
                  <a:srgbClr val="CF2D1C"/>
                </a:solidFill>
                <a:latin typeface="Calibri"/>
                <a:cs typeface="Calibri"/>
              </a:rPr>
              <a:t>testmynids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419100" y="1998979"/>
            <a:ext cx="8045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Calibri"/>
                <a:cs typeface="Calibri"/>
              </a:rPr>
              <a:t>Διάρθρωση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100" y="3537267"/>
            <a:ext cx="3169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Calibri"/>
                <a:cs typeface="Calibri"/>
              </a:rPr>
              <a:t>Επιλέξτε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πράκτορα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που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θέλετε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ελέγξετε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74259" y="0"/>
            <a:ext cx="7317740" cy="6878955"/>
            <a:chOff x="4874259" y="0"/>
            <a:chExt cx="7317740" cy="6878955"/>
          </a:xfrm>
        </p:grpSpPr>
        <p:sp>
          <p:nvSpPr>
            <p:cNvPr id="6" name="object 6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29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4259" y="1968499"/>
              <a:ext cx="7317740" cy="38138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9839" y="2164080"/>
              <a:ext cx="6967219" cy="32359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274309" y="4715510"/>
              <a:ext cx="6009640" cy="172720"/>
            </a:xfrm>
            <a:custGeom>
              <a:avLst/>
              <a:gdLst/>
              <a:ahLst/>
              <a:cxnLst/>
              <a:rect l="l" t="t" r="r" b="b"/>
              <a:pathLst>
                <a:path w="6009640" h="172720">
                  <a:moveTo>
                    <a:pt x="0" y="172719"/>
                  </a:moveTo>
                  <a:lnTo>
                    <a:pt x="6009640" y="172719"/>
                  </a:lnTo>
                  <a:lnTo>
                    <a:pt x="6009640" y="0"/>
                  </a:lnTo>
                  <a:lnTo>
                    <a:pt x="0" y="0"/>
                  </a:lnTo>
                  <a:lnTo>
                    <a:pt x="0" y="17271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28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2540" y="0"/>
            <a:ext cx="5839460" cy="6858000"/>
            <a:chOff x="6352540" y="0"/>
            <a:chExt cx="583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2540" y="4759"/>
              <a:ext cx="5839460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634"/>
              <a:ext cx="756285" cy="1645920"/>
            </a:xfrm>
            <a:custGeom>
              <a:avLst/>
              <a:gdLst/>
              <a:ahLst/>
              <a:cxnLst/>
              <a:rect l="l" t="t" r="r" b="b"/>
              <a:pathLst>
                <a:path w="756284" h="1645920">
                  <a:moveTo>
                    <a:pt x="578484" y="0"/>
                  </a:moveTo>
                  <a:lnTo>
                    <a:pt x="532129" y="6350"/>
                  </a:lnTo>
                  <a:lnTo>
                    <a:pt x="489902" y="24129"/>
                  </a:lnTo>
                  <a:lnTo>
                    <a:pt x="453389" y="52387"/>
                  </a:lnTo>
                  <a:lnTo>
                    <a:pt x="425132" y="89534"/>
                  </a:lnTo>
                  <a:lnTo>
                    <a:pt x="406400" y="134619"/>
                  </a:lnTo>
                  <a:lnTo>
                    <a:pt x="0" y="1645602"/>
                  </a:lnTo>
                  <a:lnTo>
                    <a:pt x="26352" y="1645602"/>
                  </a:lnTo>
                  <a:lnTo>
                    <a:pt x="430212" y="140969"/>
                  </a:lnTo>
                  <a:lnTo>
                    <a:pt x="450214" y="95249"/>
                  </a:lnTo>
                  <a:lnTo>
                    <a:pt x="482282" y="59689"/>
                  </a:lnTo>
                  <a:lnTo>
                    <a:pt x="523239" y="35559"/>
                  </a:lnTo>
                  <a:lnTo>
                    <a:pt x="569594" y="25399"/>
                  </a:lnTo>
                  <a:lnTo>
                    <a:pt x="662362" y="25399"/>
                  </a:lnTo>
                  <a:lnTo>
                    <a:pt x="624839" y="6350"/>
                  </a:lnTo>
                  <a:lnTo>
                    <a:pt x="578484" y="0"/>
                  </a:lnTo>
                  <a:close/>
                </a:path>
                <a:path w="756284" h="1645920">
                  <a:moveTo>
                    <a:pt x="662362" y="25399"/>
                  </a:moveTo>
                  <a:lnTo>
                    <a:pt x="569594" y="25399"/>
                  </a:lnTo>
                  <a:lnTo>
                    <a:pt x="618489" y="30797"/>
                  </a:lnTo>
                  <a:lnTo>
                    <a:pt x="672464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439" y="222884"/>
                  </a:lnTo>
                  <a:lnTo>
                    <a:pt x="343852" y="1645602"/>
                  </a:lnTo>
                  <a:lnTo>
                    <a:pt x="370204" y="1645602"/>
                  </a:lnTo>
                  <a:lnTo>
                    <a:pt x="750252" y="229552"/>
                  </a:lnTo>
                  <a:lnTo>
                    <a:pt x="756284" y="193674"/>
                  </a:lnTo>
                  <a:lnTo>
                    <a:pt x="755332" y="158432"/>
                  </a:lnTo>
                  <a:lnTo>
                    <a:pt x="732789" y="91122"/>
                  </a:lnTo>
                  <a:lnTo>
                    <a:pt x="686752" y="37782"/>
                  </a:lnTo>
                  <a:lnTo>
                    <a:pt x="662362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5030" y="762634"/>
            <a:ext cx="1805305" cy="6223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0"/>
              </a:spcBef>
            </a:pPr>
            <a:r>
              <a:rPr sz="2000" spc="150" dirty="0">
                <a:latin typeface="Times New Roman"/>
                <a:cs typeface="Times New Roman"/>
              </a:rPr>
              <a:t>Σταματήστε </a:t>
            </a:r>
            <a:r>
              <a:rPr sz="2000" spc="125" dirty="0">
                <a:latin typeface="Times New Roman"/>
                <a:cs typeface="Times New Roman"/>
              </a:rPr>
              <a:t>το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140" dirty="0">
                <a:latin typeface="Times New Roman"/>
                <a:cs typeface="Times New Roman"/>
              </a:rPr>
              <a:t>Suricata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66204" y="632142"/>
            <a:ext cx="14897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50" dirty="0">
                <a:latin typeface="Calibri"/>
                <a:cs typeface="Calibri"/>
              </a:rPr>
              <a:t>Κατάσταση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23405" y="876617"/>
            <a:ext cx="25869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000" b="1" spc="4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status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 suricata.service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9934" y="2293620"/>
            <a:ext cx="2941955" cy="65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70" dirty="0">
                <a:latin typeface="Calibri"/>
                <a:cs typeface="Calibri"/>
              </a:rPr>
              <a:t>Σταματήστε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το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Suricata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0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75" dirty="0">
                <a:solidFill>
                  <a:srgbClr val="CF2D1C"/>
                </a:solidFill>
                <a:latin typeface="Calibri"/>
                <a:cs typeface="Calibri"/>
              </a:rPr>
              <a:t>Sudo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CF2D1C"/>
                </a:solidFill>
                <a:latin typeface="Calibri"/>
                <a:cs typeface="Calibri"/>
              </a:rPr>
              <a:t>systemctl</a:t>
            </a:r>
            <a:r>
              <a:rPr sz="1000" b="1" spc="3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CF2D1C"/>
                </a:solidFill>
                <a:latin typeface="Calibri"/>
                <a:cs typeface="Calibri"/>
              </a:rPr>
              <a:t>stop</a:t>
            </a:r>
            <a:r>
              <a:rPr sz="1000" b="1" spc="45" dirty="0">
                <a:solidFill>
                  <a:srgbClr val="CF2D1C"/>
                </a:solidFill>
                <a:latin typeface="Calibri"/>
                <a:cs typeface="Calibri"/>
              </a:rPr>
              <a:t> suricata.service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250940" y="1477962"/>
            <a:ext cx="5260340" cy="5380355"/>
            <a:chOff x="6250940" y="1477962"/>
            <a:chExt cx="5260340" cy="538035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0940" y="1477962"/>
              <a:ext cx="5260340" cy="538003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412230" y="2040572"/>
              <a:ext cx="1910080" cy="246379"/>
            </a:xfrm>
            <a:custGeom>
              <a:avLst/>
              <a:gdLst/>
              <a:ahLst/>
              <a:cxnLst/>
              <a:rect l="l" t="t" r="r" b="b"/>
              <a:pathLst>
                <a:path w="1910079" h="246380">
                  <a:moveTo>
                    <a:pt x="0" y="246379"/>
                  </a:moveTo>
                  <a:lnTo>
                    <a:pt x="1910079" y="246379"/>
                  </a:lnTo>
                  <a:lnTo>
                    <a:pt x="1910079" y="0"/>
                  </a:lnTo>
                  <a:lnTo>
                    <a:pt x="0" y="0"/>
                  </a:lnTo>
                  <a:lnTo>
                    <a:pt x="0" y="24637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77519" y="3145154"/>
            <a:ext cx="5375910" cy="2581910"/>
            <a:chOff x="477519" y="3145154"/>
            <a:chExt cx="5375910" cy="258191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519" y="3145154"/>
              <a:ext cx="5375910" cy="25819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379" y="3295014"/>
              <a:ext cx="4889500" cy="20955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81989" y="3806824"/>
              <a:ext cx="1910080" cy="246379"/>
            </a:xfrm>
            <a:custGeom>
              <a:avLst/>
              <a:gdLst/>
              <a:ahLst/>
              <a:cxnLst/>
              <a:rect l="l" t="t" r="r" b="b"/>
              <a:pathLst>
                <a:path w="1910080" h="246379">
                  <a:moveTo>
                    <a:pt x="0" y="246380"/>
                  </a:moveTo>
                  <a:lnTo>
                    <a:pt x="1910079" y="246380"/>
                  </a:lnTo>
                  <a:lnTo>
                    <a:pt x="1910079" y="0"/>
                  </a:lnTo>
                  <a:lnTo>
                    <a:pt x="0" y="0"/>
                  </a:lnTo>
                  <a:lnTo>
                    <a:pt x="0" y="24638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198542" y="6421437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0652" y="32702"/>
            <a:ext cx="5348605" cy="6823709"/>
          </a:xfrm>
          <a:custGeom>
            <a:avLst/>
            <a:gdLst/>
            <a:ahLst/>
            <a:cxnLst/>
            <a:rect l="l" t="t" r="r" b="b"/>
            <a:pathLst>
              <a:path w="5348605" h="6823709">
                <a:moveTo>
                  <a:pt x="5348287" y="0"/>
                </a:moveTo>
                <a:lnTo>
                  <a:pt x="1917700" y="0"/>
                </a:lnTo>
                <a:lnTo>
                  <a:pt x="0" y="6823392"/>
                </a:lnTo>
                <a:lnTo>
                  <a:pt x="3430587" y="6823392"/>
                </a:lnTo>
                <a:lnTo>
                  <a:pt x="5348287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2887" y="0"/>
            <a:ext cx="2934970" cy="6878955"/>
            <a:chOff x="4052887" y="0"/>
            <a:chExt cx="2934970" cy="6878955"/>
          </a:xfrm>
        </p:grpSpPr>
        <p:sp>
          <p:nvSpPr>
            <p:cNvPr id="4" name="object 4"/>
            <p:cNvSpPr/>
            <p:nvPr/>
          </p:nvSpPr>
          <p:spPr>
            <a:xfrm>
              <a:off x="545338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40" y="6667"/>
                  </a:lnTo>
                  <a:lnTo>
                    <a:pt x="516890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40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90" y="48577"/>
                  </a:lnTo>
                  <a:lnTo>
                    <a:pt x="567690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90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2459" y="50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69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4" y="2307590"/>
                  </a:lnTo>
                  <a:lnTo>
                    <a:pt x="1417637" y="2307590"/>
                  </a:lnTo>
                  <a:lnTo>
                    <a:pt x="1372869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4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4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19" y="3493452"/>
                  </a:lnTo>
                  <a:lnTo>
                    <a:pt x="1223010" y="3563620"/>
                  </a:lnTo>
                  <a:lnTo>
                    <a:pt x="1258569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4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4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4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4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1215"/>
                  </a:lnTo>
                  <a:lnTo>
                    <a:pt x="1547494" y="3546475"/>
                  </a:lnTo>
                  <a:lnTo>
                    <a:pt x="1526539" y="3592195"/>
                  </a:lnTo>
                  <a:lnTo>
                    <a:pt x="1493519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69" y="3636645"/>
                  </a:lnTo>
                  <a:lnTo>
                    <a:pt x="1554162" y="3599180"/>
                  </a:lnTo>
                  <a:lnTo>
                    <a:pt x="1572894" y="3554095"/>
                  </a:lnTo>
                  <a:lnTo>
                    <a:pt x="1964689" y="2108835"/>
                  </a:lnTo>
                  <a:lnTo>
                    <a:pt x="2539999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0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880" y="6167120"/>
            <a:ext cx="3294379" cy="61214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50405" y="2119312"/>
            <a:ext cx="327088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15" dirty="0">
                <a:solidFill>
                  <a:srgbClr val="FFB800"/>
                </a:solidFill>
              </a:rPr>
              <a:t>Σας</a:t>
            </a:r>
            <a:r>
              <a:rPr sz="3750" spc="135" dirty="0">
                <a:solidFill>
                  <a:srgbClr val="FFB800"/>
                </a:solidFill>
              </a:rPr>
              <a:t> </a:t>
            </a:r>
            <a:r>
              <a:rPr sz="3750" spc="240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50405" y="3339147"/>
            <a:ext cx="331406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82440" y="0"/>
            <a:ext cx="7909559" cy="6878955"/>
            <a:chOff x="4282440" y="0"/>
            <a:chExt cx="790955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2440" y="1125220"/>
              <a:ext cx="7909559" cy="50888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8020" y="1320800"/>
              <a:ext cx="7713980" cy="45110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45250" y="3181349"/>
              <a:ext cx="5544820" cy="2143760"/>
            </a:xfrm>
            <a:custGeom>
              <a:avLst/>
              <a:gdLst/>
              <a:ahLst/>
              <a:cxnLst/>
              <a:rect l="l" t="t" r="r" b="b"/>
              <a:pathLst>
                <a:path w="5544820" h="2143760">
                  <a:moveTo>
                    <a:pt x="0" y="2143760"/>
                  </a:moveTo>
                  <a:lnTo>
                    <a:pt x="5544820" y="2143760"/>
                  </a:lnTo>
                  <a:lnTo>
                    <a:pt x="5544820" y="0"/>
                  </a:lnTo>
                  <a:lnTo>
                    <a:pt x="0" y="0"/>
                  </a:lnTo>
                  <a:lnTo>
                    <a:pt x="0" y="214376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29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9100" y="1998979"/>
            <a:ext cx="9017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latin typeface="Calibri"/>
                <a:cs typeface="Calibri"/>
              </a:rPr>
              <a:t>Διαρθρώσεις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100" y="2990215"/>
            <a:ext cx="3559175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40740" algn="l"/>
                <a:tab pos="1270635" algn="l"/>
                <a:tab pos="2098040" algn="l"/>
                <a:tab pos="2684145" algn="l"/>
                <a:tab pos="3253104" algn="l"/>
              </a:tabLst>
            </a:pPr>
            <a:r>
              <a:rPr sz="1100" spc="95" dirty="0">
                <a:latin typeface="Calibri"/>
                <a:cs typeface="Calibri"/>
              </a:rPr>
              <a:t>Α</a:t>
            </a:r>
            <a:r>
              <a:rPr sz="1100" spc="70" dirty="0">
                <a:latin typeface="Calibri"/>
                <a:cs typeface="Calibri"/>
              </a:rPr>
              <a:t>κ</a:t>
            </a:r>
            <a:r>
              <a:rPr sz="1100" spc="75" dirty="0">
                <a:latin typeface="Calibri"/>
                <a:cs typeface="Calibri"/>
              </a:rPr>
              <a:t>ολ</a:t>
            </a:r>
            <a:r>
              <a:rPr sz="1100" spc="80" dirty="0">
                <a:latin typeface="Calibri"/>
                <a:cs typeface="Calibri"/>
              </a:rPr>
              <a:t>ο</a:t>
            </a:r>
            <a:r>
              <a:rPr sz="1100" spc="90" dirty="0">
                <a:latin typeface="Calibri"/>
                <a:cs typeface="Calibri"/>
              </a:rPr>
              <a:t>υ</a:t>
            </a:r>
            <a:r>
              <a:rPr sz="1100" spc="75" dirty="0">
                <a:latin typeface="Calibri"/>
                <a:cs typeface="Calibri"/>
              </a:rPr>
              <a:t>θε</a:t>
            </a:r>
            <a:r>
              <a:rPr sz="1100" spc="45" dirty="0">
                <a:latin typeface="Calibri"/>
                <a:cs typeface="Calibri"/>
              </a:rPr>
              <a:t>ί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70" dirty="0">
                <a:latin typeface="Calibri"/>
                <a:cs typeface="Calibri"/>
              </a:rPr>
              <a:t>έ</a:t>
            </a:r>
            <a:r>
              <a:rPr sz="1100" spc="75" dirty="0">
                <a:latin typeface="Calibri"/>
                <a:cs typeface="Calibri"/>
              </a:rPr>
              <a:t>ν</a:t>
            </a:r>
            <a:r>
              <a:rPr sz="1100" spc="90" dirty="0">
                <a:latin typeface="Calibri"/>
                <a:cs typeface="Calibri"/>
              </a:rPr>
              <a:t>α</a:t>
            </a:r>
            <a:r>
              <a:rPr sz="1100" spc="65" dirty="0">
                <a:latin typeface="Calibri"/>
                <a:cs typeface="Calibri"/>
              </a:rPr>
              <a:t>ς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70" dirty="0">
                <a:latin typeface="Calibri"/>
                <a:cs typeface="Calibri"/>
              </a:rPr>
              <a:t>κ</a:t>
            </a:r>
            <a:r>
              <a:rPr sz="1100" spc="95" dirty="0">
                <a:latin typeface="Calibri"/>
                <a:cs typeface="Calibri"/>
              </a:rPr>
              <a:t>α</a:t>
            </a:r>
            <a:r>
              <a:rPr sz="1100" spc="55" dirty="0">
                <a:latin typeface="Calibri"/>
                <a:cs typeface="Calibri"/>
              </a:rPr>
              <a:t>τ</a:t>
            </a:r>
            <a:r>
              <a:rPr sz="1100" spc="90" dirty="0">
                <a:latin typeface="Calibri"/>
                <a:cs typeface="Calibri"/>
              </a:rPr>
              <a:t>ά</a:t>
            </a:r>
            <a:r>
              <a:rPr sz="1100" spc="70" dirty="0">
                <a:latin typeface="Calibri"/>
                <a:cs typeface="Calibri"/>
              </a:rPr>
              <a:t>λ</a:t>
            </a:r>
            <a:r>
              <a:rPr sz="1100" spc="80" dirty="0">
                <a:latin typeface="Calibri"/>
                <a:cs typeface="Calibri"/>
              </a:rPr>
              <a:t>ο</a:t>
            </a:r>
            <a:r>
              <a:rPr sz="1100" spc="70" dirty="0">
                <a:latin typeface="Calibri"/>
                <a:cs typeface="Calibri"/>
              </a:rPr>
              <a:t>γ</a:t>
            </a:r>
            <a:r>
              <a:rPr sz="1100" spc="80" dirty="0">
                <a:latin typeface="Calibri"/>
                <a:cs typeface="Calibri"/>
              </a:rPr>
              <a:t>ο</a:t>
            </a:r>
            <a:r>
              <a:rPr sz="1100" spc="65" dirty="0">
                <a:latin typeface="Calibri"/>
                <a:cs typeface="Calibri"/>
              </a:rPr>
              <a:t>ς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75" dirty="0">
                <a:latin typeface="Calibri"/>
                <a:cs typeface="Calibri"/>
              </a:rPr>
              <a:t>κο</a:t>
            </a:r>
            <a:r>
              <a:rPr sz="1100" spc="45" dirty="0">
                <a:latin typeface="Calibri"/>
                <a:cs typeface="Calibri"/>
              </a:rPr>
              <a:t>ι</a:t>
            </a:r>
            <a:r>
              <a:rPr sz="1100" spc="70" dirty="0">
                <a:latin typeface="Calibri"/>
                <a:cs typeface="Calibri"/>
              </a:rPr>
              <a:t>ν</a:t>
            </a:r>
            <a:r>
              <a:rPr sz="1100" spc="114" dirty="0">
                <a:latin typeface="Calibri"/>
                <a:cs typeface="Calibri"/>
              </a:rPr>
              <a:t>ώ</a:t>
            </a:r>
            <a:r>
              <a:rPr sz="1100" spc="75" dirty="0">
                <a:latin typeface="Calibri"/>
                <a:cs typeface="Calibri"/>
              </a:rPr>
              <a:t>ν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b="1" spc="90" dirty="0">
                <a:latin typeface="Calibri"/>
                <a:cs typeface="Calibri"/>
              </a:rPr>
              <a:t>σ</a:t>
            </a:r>
            <a:r>
              <a:rPr sz="1100" b="1" spc="80" dirty="0">
                <a:latin typeface="Calibri"/>
                <a:cs typeface="Calibri"/>
              </a:rPr>
              <a:t>υνα</a:t>
            </a:r>
            <a:r>
              <a:rPr sz="1100" b="1" spc="75" dirty="0">
                <a:latin typeface="Calibri"/>
                <a:cs typeface="Calibri"/>
              </a:rPr>
              <a:t>γ</a:t>
            </a:r>
            <a:r>
              <a:rPr sz="1100" b="1" spc="70" dirty="0">
                <a:latin typeface="Calibri"/>
                <a:cs typeface="Calibri"/>
              </a:rPr>
              <a:t>ε</a:t>
            </a:r>
            <a:r>
              <a:rPr sz="1100" b="1" spc="80" dirty="0">
                <a:latin typeface="Calibri"/>
                <a:cs typeface="Calibri"/>
              </a:rPr>
              <a:t>ρ</a:t>
            </a:r>
            <a:r>
              <a:rPr sz="1100" b="1" spc="90" dirty="0">
                <a:latin typeface="Calibri"/>
                <a:cs typeface="Calibri"/>
              </a:rPr>
              <a:t>μ</a:t>
            </a:r>
            <a:r>
              <a:rPr sz="1100" b="1" spc="60" dirty="0">
                <a:latin typeface="Calibri"/>
                <a:cs typeface="Calibri"/>
              </a:rPr>
              <a:t>ών  </a:t>
            </a:r>
            <a:r>
              <a:rPr sz="1100" b="1" spc="75" dirty="0">
                <a:latin typeface="Calibri"/>
                <a:cs typeface="Calibri"/>
              </a:rPr>
              <a:t>ασφαλείας,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οι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περιγραφές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τους,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οι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συστάσεις	</a:t>
            </a:r>
            <a:r>
              <a:rPr sz="1100" spc="20" dirty="0">
                <a:latin typeface="Calibri"/>
                <a:cs typeface="Calibri"/>
              </a:rPr>
              <a:t>για 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βελτίωση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πώς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αντιστοιχούν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στη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συμμόρφωση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 </a:t>
            </a:r>
            <a:r>
              <a:rPr sz="1100" b="1" spc="-235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τις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κανονιστικές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διατάξεις.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8955"/>
            <a:chOff x="0" y="0"/>
            <a:chExt cx="6042660" cy="6878955"/>
          </a:xfrm>
        </p:grpSpPr>
        <p:sp>
          <p:nvSpPr>
            <p:cNvPr id="3" name="object 3"/>
            <p:cNvSpPr/>
            <p:nvPr/>
          </p:nvSpPr>
          <p:spPr>
            <a:xfrm>
              <a:off x="449834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39" y="6667"/>
                  </a:lnTo>
                  <a:lnTo>
                    <a:pt x="516889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39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89" y="48577"/>
                  </a:lnTo>
                  <a:lnTo>
                    <a:pt x="567689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89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70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20" y="3493452"/>
                  </a:lnTo>
                  <a:lnTo>
                    <a:pt x="1223010" y="3563620"/>
                  </a:lnTo>
                  <a:lnTo>
                    <a:pt x="1258570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5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5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5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5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475"/>
                  </a:lnTo>
                  <a:lnTo>
                    <a:pt x="1526540" y="3592195"/>
                  </a:lnTo>
                  <a:lnTo>
                    <a:pt x="1493520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645"/>
                  </a:lnTo>
                  <a:lnTo>
                    <a:pt x="1554162" y="3599180"/>
                  </a:lnTo>
                  <a:lnTo>
                    <a:pt x="1572895" y="3554095"/>
                  </a:lnTo>
                  <a:lnTo>
                    <a:pt x="1964690" y="2108835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999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72197" y="2878137"/>
            <a:ext cx="10858500" cy="100266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065" marR="5080" algn="ctr">
              <a:lnSpc>
                <a:spcPts val="2590"/>
              </a:lnSpc>
              <a:spcBef>
                <a:spcPts val="275"/>
              </a:spcBef>
            </a:pPr>
            <a:r>
              <a:rPr sz="2250" spc="30" dirty="0"/>
              <a:t>SIEM</a:t>
            </a:r>
            <a:r>
              <a:rPr sz="2250" spc="100" dirty="0"/>
              <a:t> </a:t>
            </a:r>
            <a:r>
              <a:rPr sz="2250" spc="35" dirty="0"/>
              <a:t>(Security</a:t>
            </a:r>
            <a:r>
              <a:rPr sz="2250" spc="100" dirty="0"/>
              <a:t> </a:t>
            </a:r>
            <a:r>
              <a:rPr sz="2250" spc="35" dirty="0"/>
              <a:t>Information</a:t>
            </a:r>
            <a:r>
              <a:rPr sz="2250" spc="100" dirty="0"/>
              <a:t> </a:t>
            </a:r>
            <a:r>
              <a:rPr sz="2250" spc="25" dirty="0"/>
              <a:t>and</a:t>
            </a:r>
            <a:r>
              <a:rPr sz="2250" spc="100" dirty="0"/>
              <a:t> </a:t>
            </a:r>
            <a:r>
              <a:rPr sz="2250" spc="30" dirty="0"/>
              <a:t>Event</a:t>
            </a:r>
            <a:r>
              <a:rPr sz="2250" spc="95" dirty="0"/>
              <a:t> </a:t>
            </a:r>
            <a:r>
              <a:rPr sz="2250" spc="35" dirty="0"/>
              <a:t>Management</a:t>
            </a:r>
            <a:r>
              <a:rPr sz="2250" spc="95" dirty="0"/>
              <a:t> </a:t>
            </a:r>
            <a:r>
              <a:rPr sz="2250" dirty="0"/>
              <a:t>-</a:t>
            </a:r>
            <a:r>
              <a:rPr sz="2250" spc="100" dirty="0"/>
              <a:t> </a:t>
            </a:r>
            <a:r>
              <a:rPr sz="2250" spc="35" dirty="0"/>
              <a:t>πλατφόρμα</a:t>
            </a:r>
            <a:r>
              <a:rPr sz="2250" spc="100" dirty="0"/>
              <a:t> </a:t>
            </a:r>
            <a:r>
              <a:rPr sz="2250" spc="35" dirty="0"/>
              <a:t>συλλογής</a:t>
            </a:r>
            <a:r>
              <a:rPr sz="2250" spc="95" dirty="0"/>
              <a:t> </a:t>
            </a:r>
            <a:r>
              <a:rPr sz="2250" spc="30" dirty="0"/>
              <a:t>και</a:t>
            </a:r>
            <a:r>
              <a:rPr sz="2250" spc="105" dirty="0"/>
              <a:t> </a:t>
            </a:r>
            <a:r>
              <a:rPr sz="2250" spc="35" dirty="0"/>
              <a:t>ανάλυσης </a:t>
            </a:r>
            <a:r>
              <a:rPr sz="2250" spc="-545" dirty="0"/>
              <a:t> </a:t>
            </a:r>
            <a:r>
              <a:rPr sz="2250" spc="35" dirty="0"/>
              <a:t>συμβάντων</a:t>
            </a:r>
            <a:r>
              <a:rPr sz="2250" spc="80" dirty="0"/>
              <a:t> </a:t>
            </a:r>
            <a:r>
              <a:rPr sz="2250" spc="35" dirty="0"/>
              <a:t>ασφαλείας)</a:t>
            </a:r>
            <a:endParaRPr sz="2250"/>
          </a:p>
          <a:p>
            <a:pPr marL="38735" algn="ctr">
              <a:lnSpc>
                <a:spcPct val="100000"/>
              </a:lnSpc>
              <a:spcBef>
                <a:spcPts val="240"/>
              </a:spcBef>
            </a:pPr>
            <a:r>
              <a:rPr sz="1750" spc="185" dirty="0">
                <a:solidFill>
                  <a:srgbClr val="FFB800"/>
                </a:solidFill>
              </a:rPr>
              <a:t>Wazuh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880" y="6075679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342265" y="1972309"/>
            <a:ext cx="22967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latin typeface="Calibri"/>
                <a:cs typeface="Calibri"/>
              </a:rPr>
              <a:t>Ανίχνευση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κακόβουλου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λογισμικού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2265" y="2962909"/>
            <a:ext cx="3556635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2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Παράγει/κάνει </a:t>
            </a:r>
            <a:r>
              <a:rPr sz="1100" spc="19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έρευνα </a:t>
            </a:r>
            <a:r>
              <a:rPr sz="1100" b="1" spc="19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ελέγξετε 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αν 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έχουν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320"/>
              </a:lnSpc>
            </a:pPr>
            <a:r>
              <a:rPr sz="1100" b="1" spc="70" dirty="0">
                <a:latin typeface="Calibri"/>
                <a:cs typeface="Calibri"/>
              </a:rPr>
              <a:t>εντοπιστεί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ύποπτα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αρχεία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κάποιο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ακραίο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σημείο.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82059" y="0"/>
            <a:ext cx="8409940" cy="6878955"/>
            <a:chOff x="3782059" y="0"/>
            <a:chExt cx="8409940" cy="6878955"/>
          </a:xfrm>
        </p:grpSpPr>
        <p:sp>
          <p:nvSpPr>
            <p:cNvPr id="6" name="object 6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2059" y="759460"/>
              <a:ext cx="8409940" cy="53251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7639" y="955039"/>
              <a:ext cx="8107679" cy="47472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993129" y="2851149"/>
              <a:ext cx="1922780" cy="718820"/>
            </a:xfrm>
            <a:custGeom>
              <a:avLst/>
              <a:gdLst/>
              <a:ahLst/>
              <a:cxnLst/>
              <a:rect l="l" t="t" r="r" b="b"/>
              <a:pathLst>
                <a:path w="1922779" h="718820">
                  <a:moveTo>
                    <a:pt x="0" y="718820"/>
                  </a:moveTo>
                  <a:lnTo>
                    <a:pt x="1922779" y="718820"/>
                  </a:lnTo>
                  <a:lnTo>
                    <a:pt x="1922779" y="0"/>
                  </a:lnTo>
                  <a:lnTo>
                    <a:pt x="0" y="0"/>
                  </a:lnTo>
                  <a:lnTo>
                    <a:pt x="0" y="7188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419100" y="1998979"/>
            <a:ext cx="24034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Calibri"/>
                <a:cs typeface="Calibri"/>
              </a:rPr>
              <a:t>Ανίχνευση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κακόβουλου</a:t>
            </a:r>
            <a:r>
              <a:rPr sz="1100" b="1" spc="2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λογισμικού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100" y="2990215"/>
            <a:ext cx="355854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latin typeface="Calibri"/>
                <a:cs typeface="Calibri"/>
              </a:rPr>
              <a:t>Εντοπίστηκε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μια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ύποπτη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δραστηριότητα,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 </a:t>
            </a:r>
            <a:r>
              <a:rPr sz="1100" spc="75" dirty="0">
                <a:latin typeface="Calibri"/>
                <a:cs typeface="Calibri"/>
              </a:rPr>
              <a:t>οποία 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παραπέμπει</a:t>
            </a:r>
            <a:r>
              <a:rPr sz="1100" b="1" spc="409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σε</a:t>
            </a:r>
            <a:r>
              <a:rPr sz="1100" b="1" spc="409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κίνδυνο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ασφάλειας</a:t>
            </a:r>
            <a:r>
              <a:rPr sz="1100" spc="409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επειδή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μια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κρίσιμη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διαρθρωμένη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διάρθρωση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320"/>
              </a:lnSpc>
              <a:spcBef>
                <a:spcPts val="25"/>
              </a:spcBef>
            </a:pPr>
            <a:r>
              <a:rPr sz="1100" spc="30" dirty="0">
                <a:latin typeface="Calibri"/>
                <a:cs typeface="Calibri"/>
              </a:rPr>
              <a:t>αρχείο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Elasticsearch.yml)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δεν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θα</a:t>
            </a:r>
            <a:r>
              <a:rPr sz="1100" b="1" spc="9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πρέπει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 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εγγράψιμο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όλους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τους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χρήστες.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58259" y="0"/>
            <a:ext cx="8333740" cy="6878955"/>
            <a:chOff x="3858259" y="0"/>
            <a:chExt cx="8333740" cy="6878955"/>
          </a:xfrm>
        </p:grpSpPr>
        <p:sp>
          <p:nvSpPr>
            <p:cNvPr id="6" name="object 6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8259" y="1290320"/>
              <a:ext cx="8333740" cy="53098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3839" y="1485900"/>
              <a:ext cx="8036559" cy="473202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63800" y="0"/>
            <a:ext cx="7890509" cy="6878955"/>
            <a:chOff x="2463800" y="0"/>
            <a:chExt cx="789050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3800" y="2313940"/>
              <a:ext cx="7890509" cy="45440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9379" y="2509520"/>
              <a:ext cx="7312659" cy="40792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31770" y="4911090"/>
              <a:ext cx="1747520" cy="617220"/>
            </a:xfrm>
            <a:custGeom>
              <a:avLst/>
              <a:gdLst/>
              <a:ahLst/>
              <a:cxnLst/>
              <a:rect l="l" t="t" r="r" b="b"/>
              <a:pathLst>
                <a:path w="1747520" h="617220">
                  <a:moveTo>
                    <a:pt x="0" y="617220"/>
                  </a:moveTo>
                  <a:lnTo>
                    <a:pt x="1747520" y="617220"/>
                  </a:lnTo>
                  <a:lnTo>
                    <a:pt x="1747520" y="0"/>
                  </a:lnTo>
                  <a:lnTo>
                    <a:pt x="0" y="0"/>
                  </a:lnTo>
                  <a:lnTo>
                    <a:pt x="0" y="61722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32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98450" y="1165859"/>
            <a:ext cx="11872595" cy="802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5" dirty="0">
                <a:latin typeface="Calibri"/>
                <a:cs typeface="Calibri"/>
              </a:rPr>
              <a:t>Παρακολούθηση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20" dirty="0">
                <a:latin typeface="Calibri"/>
                <a:cs typeface="Calibri"/>
              </a:rPr>
              <a:t>ακεραιότητας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25" dirty="0">
                <a:latin typeface="Calibri"/>
                <a:cs typeface="Calibri"/>
              </a:rPr>
              <a:t>αρχείων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ts val="1315"/>
              </a:lnSpc>
              <a:spcBef>
                <a:spcPts val="815"/>
              </a:spcBef>
            </a:pPr>
            <a:r>
              <a:rPr sz="1100" b="1" spc="75" dirty="0">
                <a:latin typeface="Calibri"/>
                <a:cs typeface="Calibri"/>
              </a:rPr>
              <a:t>Σχεδιάστηκε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παρακολουθεί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συστήματα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αρχείων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εντοπίζει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τυχόν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αλλαγές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περιεχόμενο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χαλαρό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οποιαδήποτε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σχετική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ύποπτη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δραστηριότητα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315"/>
              </a:lnSpc>
            </a:pP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υποδηλώνει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δυνητική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παραβίαση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ακεραιότητας.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47520" y="0"/>
            <a:ext cx="9711690" cy="6878955"/>
            <a:chOff x="1747520" y="0"/>
            <a:chExt cx="97116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7520" y="2882899"/>
              <a:ext cx="9711690" cy="22644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3100" y="3078480"/>
              <a:ext cx="9133840" cy="168656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98450" y="1165859"/>
            <a:ext cx="11872595" cy="802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5" dirty="0">
                <a:latin typeface="Calibri"/>
                <a:cs typeface="Calibri"/>
              </a:rPr>
              <a:t>Παρακολούθηση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20" dirty="0">
                <a:latin typeface="Calibri"/>
                <a:cs typeface="Calibri"/>
              </a:rPr>
              <a:t>ακεραιότητας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25" dirty="0">
                <a:latin typeface="Calibri"/>
                <a:cs typeface="Calibri"/>
              </a:rPr>
              <a:t>αρχείων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ts val="1315"/>
              </a:lnSpc>
              <a:spcBef>
                <a:spcPts val="815"/>
              </a:spcBef>
            </a:pPr>
            <a:r>
              <a:rPr sz="1100" b="1" spc="75" dirty="0">
                <a:latin typeface="Calibri"/>
                <a:cs typeface="Calibri"/>
              </a:rPr>
              <a:t>Σχεδιάστηκε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παρακολουθεί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συστήματα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αρχείων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εντοπίζει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τυχόν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αλλαγές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περιεχόμενο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τον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χαλαρό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έλεγχο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οποιαδήποτε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σχετική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ύποπτη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δραστηριότητα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315"/>
              </a:lnSpc>
            </a:pPr>
            <a:r>
              <a:rPr sz="1100" b="1" spc="85" dirty="0">
                <a:latin typeface="Calibri"/>
                <a:cs typeface="Calibri"/>
              </a:rPr>
              <a:t>να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υποδηλώνει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δυνητική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παραβίαση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της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ακεραιότητας.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14009" y="3581400"/>
            <a:ext cx="27165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5" dirty="0">
                <a:solidFill>
                  <a:srgbClr val="FF0000"/>
                </a:solidFill>
                <a:latin typeface="Calibri"/>
                <a:cs typeface="Calibri"/>
              </a:rPr>
              <a:t>Είναι</a:t>
            </a:r>
            <a:r>
              <a:rPr sz="11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50" dirty="0">
                <a:solidFill>
                  <a:srgbClr val="FF0000"/>
                </a:solidFill>
                <a:latin typeface="Calibri"/>
                <a:cs typeface="Calibri"/>
              </a:rPr>
              <a:t>απενεργοποιημένη</a:t>
            </a:r>
            <a:r>
              <a:rPr sz="11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FF0000"/>
                </a:solidFill>
                <a:latin typeface="Calibri"/>
                <a:cs typeface="Calibri"/>
              </a:rPr>
              <a:t>από</a:t>
            </a:r>
            <a:r>
              <a:rPr sz="11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40" dirty="0">
                <a:solidFill>
                  <a:srgbClr val="FF0000"/>
                </a:solidFill>
                <a:latin typeface="Calibri"/>
                <a:cs typeface="Calibri"/>
              </a:rPr>
              <a:t>προεπιλογή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08854" y="4565332"/>
            <a:ext cx="30708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25" dirty="0">
                <a:solidFill>
                  <a:srgbClr val="FF0000"/>
                </a:solidFill>
                <a:latin typeface="Calibri"/>
                <a:cs typeface="Calibri"/>
              </a:rPr>
              <a:t>Ας</a:t>
            </a:r>
            <a:r>
              <a:rPr sz="11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25" dirty="0">
                <a:solidFill>
                  <a:srgbClr val="FF0000"/>
                </a:solidFill>
                <a:latin typeface="Calibri"/>
                <a:cs typeface="Calibri"/>
              </a:rPr>
              <a:t>ενεργοποιήσουμε</a:t>
            </a:r>
            <a:r>
              <a:rPr sz="11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25" dirty="0">
                <a:solidFill>
                  <a:srgbClr val="FF0000"/>
                </a:solidFill>
                <a:latin typeface="Calibri"/>
                <a:cs typeface="Calibri"/>
              </a:rPr>
              <a:t>αυτό</a:t>
            </a:r>
            <a:r>
              <a:rPr sz="11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25" dirty="0">
                <a:solidFill>
                  <a:srgbClr val="FF0000"/>
                </a:solidFill>
                <a:latin typeface="Calibri"/>
                <a:cs typeface="Calibri"/>
              </a:rPr>
              <a:t>το</a:t>
            </a:r>
            <a:r>
              <a:rPr sz="11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20" dirty="0">
                <a:solidFill>
                  <a:srgbClr val="FF0000"/>
                </a:solidFill>
                <a:latin typeface="Calibri"/>
                <a:cs typeface="Calibri"/>
              </a:rPr>
              <a:t>χαρακτηριστικό/</a:t>
            </a:r>
            <a:r>
              <a:rPr sz="11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FF0000"/>
                </a:solidFill>
                <a:latin typeface="Arial"/>
                <a:cs typeface="Arial"/>
              </a:rPr>
              <a:t>☺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562" y="2430779"/>
            <a:ext cx="12096115" cy="3719829"/>
            <a:chOff x="55562" y="2430779"/>
            <a:chExt cx="12096115" cy="371982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562" y="2430779"/>
              <a:ext cx="6305867" cy="37198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39" y="2580639"/>
              <a:ext cx="5819140" cy="32334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9109" y="3666489"/>
              <a:ext cx="4980940" cy="513080"/>
            </a:xfrm>
            <a:custGeom>
              <a:avLst/>
              <a:gdLst/>
              <a:ahLst/>
              <a:cxnLst/>
              <a:rect l="l" t="t" r="r" b="b"/>
              <a:pathLst>
                <a:path w="4980940" h="513079">
                  <a:moveTo>
                    <a:pt x="0" y="513080"/>
                  </a:moveTo>
                  <a:lnTo>
                    <a:pt x="4980940" y="513080"/>
                  </a:lnTo>
                  <a:lnTo>
                    <a:pt x="4980940" y="0"/>
                  </a:lnTo>
                  <a:lnTo>
                    <a:pt x="0" y="0"/>
                  </a:lnTo>
                  <a:lnTo>
                    <a:pt x="0" y="51308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16979" y="2578099"/>
              <a:ext cx="5819139" cy="32359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417309" y="2782569"/>
              <a:ext cx="5720080" cy="2479040"/>
            </a:xfrm>
            <a:custGeom>
              <a:avLst/>
              <a:gdLst/>
              <a:ahLst/>
              <a:cxnLst/>
              <a:rect l="l" t="t" r="r" b="b"/>
              <a:pathLst>
                <a:path w="5720080" h="2479040">
                  <a:moveTo>
                    <a:pt x="0" y="2479040"/>
                  </a:moveTo>
                  <a:lnTo>
                    <a:pt x="5720080" y="2479040"/>
                  </a:lnTo>
                  <a:lnTo>
                    <a:pt x="5720080" y="1965959"/>
                  </a:lnTo>
                  <a:lnTo>
                    <a:pt x="0" y="1965959"/>
                  </a:lnTo>
                  <a:lnTo>
                    <a:pt x="0" y="2479040"/>
                  </a:lnTo>
                </a:path>
                <a:path w="5720080" h="2479040">
                  <a:moveTo>
                    <a:pt x="0" y="513079"/>
                  </a:moveTo>
                  <a:lnTo>
                    <a:pt x="3962399" y="513079"/>
                  </a:lnTo>
                  <a:lnTo>
                    <a:pt x="3962399" y="0"/>
                  </a:lnTo>
                  <a:lnTo>
                    <a:pt x="0" y="0"/>
                  </a:lnTo>
                  <a:lnTo>
                    <a:pt x="0" y="51307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74970" y="3918902"/>
              <a:ext cx="942340" cy="1086485"/>
            </a:xfrm>
            <a:custGeom>
              <a:avLst/>
              <a:gdLst/>
              <a:ahLst/>
              <a:cxnLst/>
              <a:rect l="l" t="t" r="r" b="b"/>
              <a:pathLst>
                <a:path w="942339" h="1086485">
                  <a:moveTo>
                    <a:pt x="887412" y="1032827"/>
                  </a:moveTo>
                  <a:lnTo>
                    <a:pt x="863600" y="1053782"/>
                  </a:lnTo>
                  <a:lnTo>
                    <a:pt x="942339" y="1086485"/>
                  </a:lnTo>
                  <a:lnTo>
                    <a:pt x="931227" y="1042670"/>
                  </a:lnTo>
                  <a:lnTo>
                    <a:pt x="895984" y="1042670"/>
                  </a:lnTo>
                  <a:lnTo>
                    <a:pt x="887412" y="1032827"/>
                  </a:lnTo>
                  <a:close/>
                </a:path>
                <a:path w="942339" h="1086485">
                  <a:moveTo>
                    <a:pt x="897254" y="1024572"/>
                  </a:moveTo>
                  <a:lnTo>
                    <a:pt x="887412" y="1032827"/>
                  </a:lnTo>
                  <a:lnTo>
                    <a:pt x="895984" y="1042670"/>
                  </a:lnTo>
                  <a:lnTo>
                    <a:pt x="905509" y="1034097"/>
                  </a:lnTo>
                  <a:lnTo>
                    <a:pt x="897254" y="1024572"/>
                  </a:lnTo>
                  <a:close/>
                </a:path>
                <a:path w="942339" h="1086485">
                  <a:moveTo>
                    <a:pt x="921067" y="1003935"/>
                  </a:moveTo>
                  <a:lnTo>
                    <a:pt x="897254" y="1024572"/>
                  </a:lnTo>
                  <a:lnTo>
                    <a:pt x="905509" y="1034097"/>
                  </a:lnTo>
                  <a:lnTo>
                    <a:pt x="895984" y="1042670"/>
                  </a:lnTo>
                  <a:lnTo>
                    <a:pt x="931227" y="1042670"/>
                  </a:lnTo>
                  <a:lnTo>
                    <a:pt x="921067" y="1003935"/>
                  </a:lnTo>
                  <a:close/>
                </a:path>
                <a:path w="942339" h="1086485">
                  <a:moveTo>
                    <a:pt x="9525" y="0"/>
                  </a:moveTo>
                  <a:lnTo>
                    <a:pt x="0" y="8255"/>
                  </a:lnTo>
                  <a:lnTo>
                    <a:pt x="887412" y="1032827"/>
                  </a:lnTo>
                  <a:lnTo>
                    <a:pt x="897254" y="1024572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DF2D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34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7984" y="1143317"/>
            <a:ext cx="2878455" cy="50101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100" b="1" spc="75" dirty="0">
                <a:latin typeface="Calibri"/>
                <a:cs typeface="Calibri"/>
              </a:rPr>
              <a:t>Στη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συσκευή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Wazuh-Server</a:t>
            </a:r>
            <a:endParaRPr sz="1100">
              <a:latin typeface="Calibri"/>
              <a:cs typeface="Calibri"/>
            </a:endParaRPr>
          </a:p>
          <a:p>
            <a:pPr marL="311785">
              <a:lnSpc>
                <a:spcPct val="100000"/>
              </a:lnSpc>
              <a:spcBef>
                <a:spcPts val="555"/>
              </a:spcBef>
            </a:pPr>
            <a:r>
              <a:rPr sz="1100" b="1" spc="100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11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FF0000"/>
                </a:solidFill>
                <a:latin typeface="Calibri"/>
                <a:cs typeface="Calibri"/>
              </a:rPr>
              <a:t>nano</a:t>
            </a:r>
            <a:r>
              <a:rPr sz="11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0000"/>
                </a:solidFill>
                <a:latin typeface="Calibri"/>
                <a:cs typeface="Calibri"/>
              </a:rPr>
              <a:t>/var/ossec/etc/ossec.conf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46669" y="5487987"/>
            <a:ext cx="18161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10" dirty="0">
                <a:solidFill>
                  <a:srgbClr val="FF0000"/>
                </a:solidFill>
                <a:latin typeface="Calibri"/>
                <a:cs typeface="Calibri"/>
              </a:rPr>
              <a:t>Αποθηκεύστε</a:t>
            </a:r>
            <a:r>
              <a:rPr sz="11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0000"/>
                </a:solidFill>
                <a:latin typeface="Calibri"/>
                <a:cs typeface="Calibri"/>
              </a:rPr>
              <a:t>τις</a:t>
            </a:r>
            <a:r>
              <a:rPr sz="11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95" dirty="0">
                <a:solidFill>
                  <a:srgbClr val="FF0000"/>
                </a:solidFill>
                <a:latin typeface="Calibri"/>
                <a:cs typeface="Calibri"/>
              </a:rPr>
              <a:t>αλλαγές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402" y="1394460"/>
            <a:ext cx="12146915" cy="3874770"/>
            <a:chOff x="45402" y="1394460"/>
            <a:chExt cx="12146915" cy="38747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402" y="1440180"/>
              <a:ext cx="6313805" cy="37836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2560" y="1590040"/>
              <a:ext cx="5859780" cy="32969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7790" y="4398010"/>
              <a:ext cx="5925820" cy="637540"/>
            </a:xfrm>
            <a:custGeom>
              <a:avLst/>
              <a:gdLst/>
              <a:ahLst/>
              <a:cxnLst/>
              <a:rect l="l" t="t" r="r" b="b"/>
              <a:pathLst>
                <a:path w="5925820" h="637539">
                  <a:moveTo>
                    <a:pt x="0" y="637539"/>
                  </a:moveTo>
                  <a:lnTo>
                    <a:pt x="5925820" y="637539"/>
                  </a:lnTo>
                  <a:lnTo>
                    <a:pt x="5925820" y="0"/>
                  </a:lnTo>
                  <a:lnTo>
                    <a:pt x="0" y="0"/>
                  </a:lnTo>
                  <a:lnTo>
                    <a:pt x="0" y="63753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4080" y="1394460"/>
              <a:ext cx="6217920" cy="38747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69660" y="1590040"/>
              <a:ext cx="5913120" cy="329692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35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418204" y="4175125"/>
            <a:ext cx="16916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Δεν</a:t>
            </a:r>
            <a:r>
              <a:rPr sz="1100" b="1" spc="-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υπάρχουν</a:t>
            </a:r>
            <a:r>
              <a:rPr sz="1100" b="1" spc="-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σφάλματα</a:t>
            </a:r>
            <a:r>
              <a:rPr sz="1100" b="1" spc="-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CF2D1C"/>
                </a:solidFill>
                <a:latin typeface="Arial"/>
                <a:cs typeface="Arial"/>
              </a:rPr>
              <a:t>☺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70087" y="4891404"/>
            <a:ext cx="254381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35" dirty="0">
                <a:latin typeface="Calibri"/>
                <a:cs typeface="Calibri"/>
              </a:rPr>
              <a:t>Επανεκκινήστε</a:t>
            </a:r>
            <a:r>
              <a:rPr sz="850" b="1" spc="15" dirty="0"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τον</a:t>
            </a:r>
            <a:r>
              <a:rPr sz="850" b="1" spc="15" dirty="0"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wazuh-server</a:t>
            </a:r>
            <a:r>
              <a:rPr sz="850" b="1" spc="15" dirty="0">
                <a:latin typeface="Calibri"/>
                <a:cs typeface="Calibri"/>
              </a:rPr>
              <a:t> </a:t>
            </a:r>
            <a:r>
              <a:rPr sz="850" b="1" spc="30" dirty="0">
                <a:latin typeface="Calibri"/>
                <a:cs typeface="Calibri"/>
              </a:rPr>
              <a:t>χρησιμοποιώντας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63089" y="5106670"/>
            <a:ext cx="2752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systemctl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επανεκκίνηση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wazuh-manager.service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94917" y="4891404"/>
            <a:ext cx="307086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0" dirty="0">
                <a:latin typeface="Calibri"/>
                <a:cs typeface="Calibri"/>
              </a:rPr>
              <a:t>Ελέγξτε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την</a:t>
            </a:r>
            <a:r>
              <a:rPr sz="850" b="1" spc="4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κατάσταση</a:t>
            </a:r>
            <a:r>
              <a:rPr sz="850" b="1" spc="4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του</a:t>
            </a:r>
            <a:r>
              <a:rPr sz="850" b="1" spc="4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εξυπηρετητή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χρησιμοποιώντας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46707" y="5106670"/>
            <a:ext cx="236347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8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systemctl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status</a:t>
            </a:r>
            <a:r>
              <a:rPr sz="8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wazuh-manager.service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4" name="object 4"/>
          <p:cNvSpPr txBox="1"/>
          <p:nvPr/>
        </p:nvSpPr>
        <p:spPr>
          <a:xfrm>
            <a:off x="269240" y="1051877"/>
            <a:ext cx="93230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5" dirty="0">
                <a:latin typeface="Calibri"/>
                <a:cs typeface="Calibri"/>
              </a:rPr>
              <a:t>Ας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δημιουργήσουμε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ένα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αρχείο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με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όνομα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"test.txt"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στον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κατάλογο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35" dirty="0">
                <a:latin typeface="Calibri"/>
                <a:cs typeface="Calibri"/>
              </a:rPr>
              <a:t>`/etc` </a:t>
            </a:r>
            <a:r>
              <a:rPr sz="1100" spc="45" dirty="0">
                <a:latin typeface="Calibri"/>
                <a:cs typeface="Calibri"/>
              </a:rPr>
              <a:t>για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δούμε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αν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παρακολούθηση</a:t>
            </a:r>
            <a:r>
              <a:rPr sz="1100" b="1" spc="31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αρχείων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του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Wazuh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θα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το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εντοπίσει.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9240" y="2502217"/>
            <a:ext cx="49885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enturyGothic"/>
              </a:rPr>
              <a:t>On the agent side, navigate to the `/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enturyGothic"/>
              </a:rPr>
              <a:t>etc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enturyGothic"/>
              </a:rPr>
              <a:t>` directory by typing: 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cd /</a:t>
            </a:r>
            <a:r>
              <a:rPr lang="en-US" sz="1800" b="1" i="0" u="none" strike="noStrike" baseline="0" dirty="0" err="1">
                <a:solidFill>
                  <a:srgbClr val="D02E1D"/>
                </a:solidFill>
                <a:latin typeface="CenturyGothic-Bold"/>
              </a:rPr>
              <a:t>etc</a:t>
            </a:r>
            <a:endParaRPr lang="el-GR" sz="85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9240" y="3484245"/>
            <a:ext cx="53733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enturyGothic"/>
              </a:rPr>
              <a:t>Then, create the file using the `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enturyGothic-Bold"/>
              </a:rPr>
              <a:t>touch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enturyGothic"/>
              </a:rPr>
              <a:t>` command: </a:t>
            </a:r>
            <a:r>
              <a:rPr lang="en-US" sz="1800" b="1" i="0" u="none" strike="noStrike" baseline="0" dirty="0">
                <a:solidFill>
                  <a:srgbClr val="D02E1D"/>
                </a:solidFill>
                <a:latin typeface="CenturyGothic-Bold"/>
              </a:rPr>
              <a:t>touch test.txt</a:t>
            </a:r>
            <a:endParaRPr sz="85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400" y="5868175"/>
            <a:ext cx="8953500" cy="438784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b="1" spc="55" dirty="0">
                <a:latin typeface="Calibri"/>
                <a:cs typeface="Calibri"/>
              </a:rPr>
              <a:t>Το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Wazuh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θα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πρέπει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να  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τώρα  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σε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θέση  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να  </a:t>
            </a:r>
            <a:r>
              <a:rPr sz="1100" b="1" spc="110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παρακολουθεί  </a:t>
            </a:r>
            <a:r>
              <a:rPr sz="1100" b="1" spc="12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για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ανεξουσιοδοτημένες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αλλαγές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ή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δημιουργίες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αρχείων</a:t>
            </a:r>
            <a:r>
              <a:rPr sz="1100" spc="275" dirty="0">
                <a:latin typeface="Calibri"/>
                <a:cs typeface="Calibri"/>
              </a:rPr>
              <a:t> </a:t>
            </a:r>
            <a:r>
              <a:rPr sz="1100" spc="40" dirty="0">
                <a:latin typeface="Calibri"/>
                <a:cs typeface="Calibri"/>
              </a:rPr>
              <a:t>στο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κρίσιμο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σύστημα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100" b="1" spc="40" dirty="0">
                <a:latin typeface="Calibri"/>
                <a:cs typeface="Calibri"/>
              </a:rPr>
              <a:t>καταλόγους.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8382" y="5596903"/>
            <a:ext cx="123825" cy="1346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700" spc="10" dirty="0">
                <a:latin typeface="Calibri"/>
                <a:cs typeface="Calibri"/>
              </a:rPr>
              <a:t>3</a:t>
            </a:r>
            <a:r>
              <a:rPr sz="700" spc="40" dirty="0">
                <a:latin typeface="Calibri"/>
                <a:cs typeface="Calibri"/>
              </a:rPr>
              <a:t>6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37300" y="1862772"/>
            <a:ext cx="5854700" cy="4334510"/>
            <a:chOff x="6337300" y="1862772"/>
            <a:chExt cx="5854700" cy="433451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37300" y="1862772"/>
              <a:ext cx="5854700" cy="43345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32879" y="2058352"/>
              <a:ext cx="5468620" cy="37566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44250" y="6412229"/>
            <a:ext cx="81280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-30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96100" y="1270"/>
            <a:ext cx="1818639" cy="6856730"/>
          </a:xfrm>
          <a:custGeom>
            <a:avLst/>
            <a:gdLst/>
            <a:ahLst/>
            <a:cxnLst/>
            <a:rect l="l" t="t" r="r" b="b"/>
            <a:pathLst>
              <a:path w="1818640" h="6856730">
                <a:moveTo>
                  <a:pt x="0" y="6856730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64963" y="2481579"/>
            <a:ext cx="12027535" cy="4376420"/>
            <a:chOff x="164963" y="2481579"/>
            <a:chExt cx="12027535" cy="43764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63" y="2527406"/>
              <a:ext cx="6267723" cy="43305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960" y="2677159"/>
              <a:ext cx="5781040" cy="4064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0369" y="3978909"/>
              <a:ext cx="5306060" cy="508000"/>
            </a:xfrm>
            <a:custGeom>
              <a:avLst/>
              <a:gdLst/>
              <a:ahLst/>
              <a:cxnLst/>
              <a:rect l="l" t="t" r="r" b="b"/>
              <a:pathLst>
                <a:path w="5306060" h="508000">
                  <a:moveTo>
                    <a:pt x="0" y="508000"/>
                  </a:moveTo>
                  <a:lnTo>
                    <a:pt x="5306059" y="508000"/>
                  </a:lnTo>
                  <a:lnTo>
                    <a:pt x="5306059" y="0"/>
                  </a:lnTo>
                  <a:lnTo>
                    <a:pt x="0" y="0"/>
                  </a:lnTo>
                  <a:lnTo>
                    <a:pt x="0" y="5080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0419" y="2481579"/>
              <a:ext cx="6291580" cy="43764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5999" y="2677159"/>
              <a:ext cx="6024880" cy="40640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497840" y="833754"/>
            <a:ext cx="11132820" cy="725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0" dirty="0">
                <a:latin typeface="Calibri"/>
                <a:cs typeface="Calibri"/>
              </a:rPr>
              <a:t>Ελέγξτε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σελίδα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Ολοκληρωμένη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Παρακολούθηση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Ακεραιότητας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Αρχείων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στην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πλευρά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του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πράκ</a:t>
            </a:r>
            <a:r>
              <a:rPr sz="1000" spc="70" dirty="0">
                <a:latin typeface="Calibri"/>
                <a:cs typeface="Calibri"/>
              </a:rPr>
              <a:t>τορα-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πρέπει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λειτουργεί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τώρα.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</a:pPr>
            <a:r>
              <a:rPr sz="1000" spc="95" dirty="0">
                <a:latin typeface="Calibri"/>
                <a:cs typeface="Calibri"/>
              </a:rPr>
              <a:t>Ωστόσο,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εάν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δεν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εντοπιστούν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αλλαγές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105" dirty="0">
                <a:latin typeface="Calibri"/>
                <a:cs typeface="Calibri"/>
              </a:rPr>
              <a:t>λόγω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της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δημιουργίας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του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αρχείου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(text.txt),</a:t>
            </a:r>
            <a:r>
              <a:rPr sz="1000" b="1" spc="60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ίσως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χρειαστεί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να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ενημερώσουμε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αρχείο</a:t>
            </a:r>
            <a:r>
              <a:rPr sz="1000" b="1" spc="6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ossec.conf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στον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πράκτορα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για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διασφαλίσουμε 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σωστή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85" dirty="0">
                <a:latin typeface="Calibri"/>
                <a:cs typeface="Calibri"/>
              </a:rPr>
              <a:t>και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ανίχνευση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των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b="1" spc="105" dirty="0">
                <a:latin typeface="Calibri"/>
                <a:cs typeface="Calibri"/>
              </a:rPr>
              <a:t>αλλαγών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αρχείο</a:t>
            </a:r>
            <a:r>
              <a:rPr sz="1000" b="1" spc="85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52332" y="1707197"/>
            <a:ext cx="161798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latin typeface="Calibri"/>
                <a:cs typeface="Calibri"/>
              </a:rPr>
              <a:t>Ενημερώστε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το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ossec.conf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65" dirty="0">
                <a:solidFill>
                  <a:srgbClr val="CF2D1C"/>
                </a:solidFill>
                <a:latin typeface="Calibri"/>
                <a:cs typeface="Calibri"/>
              </a:rPr>
              <a:t>από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56154" y="1922462"/>
            <a:ext cx="141033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solidFill>
                  <a:srgbClr val="FF0000"/>
                </a:solidFill>
                <a:latin typeface="Calibri"/>
                <a:cs typeface="Calibri"/>
              </a:rPr>
              <a:t>/var/ossec/etc/ossec.conf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73544" y="1656079"/>
            <a:ext cx="442150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marR="5080" indent="-406400">
              <a:lnSpc>
                <a:spcPct val="100000"/>
              </a:lnSpc>
              <a:spcBef>
                <a:spcPts val="100"/>
              </a:spcBef>
            </a:pPr>
            <a:r>
              <a:rPr sz="850" b="1" spc="55" dirty="0">
                <a:latin typeface="Calibri"/>
                <a:cs typeface="Calibri"/>
              </a:rPr>
              <a:t>Στη συνέχεια, επανεκκινήστε τον </a:t>
            </a:r>
            <a:r>
              <a:rPr sz="850" b="1" spc="60" dirty="0">
                <a:latin typeface="Calibri"/>
                <a:cs typeface="Calibri"/>
              </a:rPr>
              <a:t>πράκτορα χρησιμοποιώντας </a:t>
            </a:r>
            <a:r>
              <a:rPr sz="850" b="1" spc="55" dirty="0">
                <a:latin typeface="Calibri"/>
                <a:cs typeface="Calibri"/>
              </a:rPr>
              <a:t>την </a:t>
            </a:r>
            <a:r>
              <a:rPr sz="850" b="1" spc="65" dirty="0">
                <a:latin typeface="Calibri"/>
                <a:cs typeface="Calibri"/>
              </a:rPr>
              <a:t>ακόλουθη </a:t>
            </a:r>
            <a:r>
              <a:rPr sz="850" b="1" spc="50" dirty="0">
                <a:latin typeface="Calibri"/>
                <a:cs typeface="Calibri"/>
              </a:rPr>
              <a:t>εντολή: </a:t>
            </a:r>
            <a:r>
              <a:rPr sz="850" b="1" spc="-18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sudo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systemctl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restart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FF0000"/>
                </a:solidFill>
                <a:latin typeface="Calibri"/>
                <a:cs typeface="Calibri"/>
              </a:rPr>
              <a:t>wazuh-agent.service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19059" y="3156267"/>
            <a:ext cx="16916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Δεν</a:t>
            </a:r>
            <a:r>
              <a:rPr sz="1100" b="1" spc="-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υπάρχουν</a:t>
            </a:r>
            <a:r>
              <a:rPr sz="1100" b="1" spc="-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F2D1C"/>
                </a:solidFill>
                <a:latin typeface="Calibri"/>
                <a:cs typeface="Calibri"/>
              </a:rPr>
              <a:t>σφάλματα</a:t>
            </a:r>
            <a:r>
              <a:rPr sz="1100" b="1" spc="-1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CF2D1C"/>
                </a:solidFill>
                <a:latin typeface="Arial"/>
                <a:cs typeface="Arial"/>
              </a:rPr>
              <a:t>☺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6360" y="0"/>
            <a:ext cx="6854190" cy="6878955"/>
            <a:chOff x="2626360" y="0"/>
            <a:chExt cx="6854190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6360" y="1808480"/>
              <a:ext cx="6854190" cy="486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1940" y="2004059"/>
              <a:ext cx="6276340" cy="42875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49270" y="2947670"/>
              <a:ext cx="2458720" cy="266700"/>
            </a:xfrm>
            <a:custGeom>
              <a:avLst/>
              <a:gdLst/>
              <a:ahLst/>
              <a:cxnLst/>
              <a:rect l="l" t="t" r="r" b="b"/>
              <a:pathLst>
                <a:path w="2458720" h="266700">
                  <a:moveTo>
                    <a:pt x="0" y="266700"/>
                  </a:moveTo>
                  <a:lnTo>
                    <a:pt x="2458720" y="266700"/>
                  </a:lnTo>
                  <a:lnTo>
                    <a:pt x="2458720" y="0"/>
                  </a:lnTo>
                  <a:lnTo>
                    <a:pt x="0" y="0"/>
                  </a:lnTo>
                  <a:lnTo>
                    <a:pt x="0" y="2667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354512" y="1054417"/>
            <a:ext cx="2907665" cy="370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50" b="1" spc="50" dirty="0">
                <a:latin typeface="Calibri"/>
                <a:cs typeface="Calibri"/>
              </a:rPr>
              <a:t>Ελέγξτε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την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κατάσταση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του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65" dirty="0">
                <a:latin typeface="Calibri"/>
                <a:cs typeface="Calibri"/>
              </a:rPr>
              <a:t>πράκτορα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40" dirty="0">
                <a:latin typeface="Calibri"/>
                <a:cs typeface="Calibri"/>
              </a:rPr>
              <a:t>χρησιμοποιώντας</a:t>
            </a:r>
            <a:endParaRPr sz="8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850" b="1" spc="65" dirty="0">
                <a:solidFill>
                  <a:srgbClr val="FF0000"/>
                </a:solidFill>
                <a:latin typeface="Calibri"/>
                <a:cs typeface="Calibri"/>
              </a:rPr>
              <a:t>Sudo</a:t>
            </a:r>
            <a:r>
              <a:rPr sz="85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systemctl</a:t>
            </a:r>
            <a:r>
              <a:rPr sz="8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FF0000"/>
                </a:solidFill>
                <a:latin typeface="Calibri"/>
                <a:cs typeface="Calibri"/>
              </a:rPr>
              <a:t>status</a:t>
            </a:r>
            <a:r>
              <a:rPr sz="8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50" b="1" spc="45" dirty="0">
                <a:solidFill>
                  <a:srgbClr val="FF0000"/>
                </a:solidFill>
                <a:latin typeface="Calibri"/>
                <a:cs typeface="Calibri"/>
              </a:rPr>
              <a:t>wazuh-agent.service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88439" y="0"/>
            <a:ext cx="9401810" cy="6878955"/>
            <a:chOff x="1488439" y="0"/>
            <a:chExt cx="940181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8439" y="1361439"/>
              <a:ext cx="9401810" cy="54965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4019" y="1557020"/>
              <a:ext cx="8823960" cy="520446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39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59765" y="923290"/>
            <a:ext cx="64439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5" dirty="0">
                <a:latin typeface="Calibri"/>
                <a:cs typeface="Calibri"/>
              </a:rPr>
              <a:t>Ελέγξτε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ξανά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σελίδα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παρακολούθησης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ακεραιότητας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αρχείων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πλευρά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του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πράκτορα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642" y="6591617"/>
            <a:ext cx="923925" cy="179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90"/>
              </a:spcBef>
            </a:pPr>
            <a:r>
              <a:rPr sz="50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|Επισκόπηση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XMLExtensib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le </a:t>
            </a:r>
            <a:r>
              <a:rPr sz="500" spc="4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00" spc="4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Markup</a:t>
            </a:r>
            <a:r>
              <a:rPr sz="500" spc="-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00" spc="3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Language</a:t>
            </a:r>
            <a:r>
              <a:rPr sz="500" spc="-1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00" spc="3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-</a:t>
            </a:r>
            <a:r>
              <a:rPr sz="500" spc="-1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0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δομη</a:t>
            </a:r>
            <a:r>
              <a:rPr sz="500" spc="40" dirty="0">
                <a:solidFill>
                  <a:srgbClr val="85872B"/>
                </a:solidFill>
                <a:latin typeface="Calibri"/>
                <a:cs typeface="Calibri"/>
              </a:rPr>
              <a:t>μένη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884987" y="0"/>
            <a:ext cx="3958590" cy="6878955"/>
            <a:chOff x="6884987" y="0"/>
            <a:chExt cx="3958590" cy="6878955"/>
          </a:xfrm>
        </p:grpSpPr>
        <p:sp>
          <p:nvSpPr>
            <p:cNvPr id="5" name="object 5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304800"/>
            <a:ext cx="798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05" dirty="0">
                <a:solidFill>
                  <a:srgbClr val="000000"/>
                </a:solidFill>
              </a:rPr>
              <a:t>W</a:t>
            </a:r>
            <a:r>
              <a:rPr sz="1800" spc="165" dirty="0">
                <a:solidFill>
                  <a:srgbClr val="000000"/>
                </a:solidFill>
              </a:rPr>
              <a:t>a</a:t>
            </a:r>
            <a:r>
              <a:rPr sz="1800" spc="170" dirty="0">
                <a:solidFill>
                  <a:srgbClr val="000000"/>
                </a:solidFill>
              </a:rPr>
              <a:t>z</a:t>
            </a:r>
            <a:r>
              <a:rPr sz="1800" spc="185" dirty="0">
                <a:solidFill>
                  <a:srgbClr val="000000"/>
                </a:solidFill>
              </a:rPr>
              <a:t>u</a:t>
            </a:r>
            <a:r>
              <a:rPr sz="1800" spc="135" dirty="0">
                <a:solidFill>
                  <a:srgbClr val="000000"/>
                </a:solidFill>
              </a:rPr>
              <a:t>h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0384" y="1036121"/>
            <a:ext cx="9360535" cy="117221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75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50" dirty="0">
                <a:latin typeface="Calibri"/>
                <a:cs typeface="Calibri"/>
              </a:rPr>
              <a:t>Το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Wazuh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παρέχει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ισχυρή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50" dirty="0">
                <a:latin typeface="Calibri"/>
                <a:cs typeface="Calibri"/>
              </a:rPr>
              <a:t>παρακολούθηση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και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προστασία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της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ασφάλειας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για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b="1" spc="45" dirty="0">
                <a:latin typeface="Calibri"/>
                <a:cs typeface="Calibri"/>
              </a:rPr>
              <a:t>περιουσιακά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40" dirty="0">
                <a:latin typeface="Calibri"/>
                <a:cs typeface="Calibri"/>
              </a:rPr>
              <a:t>στοιχεία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ΤΠ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30" dirty="0">
                <a:latin typeface="Calibri"/>
                <a:cs typeface="Calibri"/>
              </a:rPr>
              <a:t>χρησιμοποιώντας:</a:t>
            </a:r>
            <a:endParaRPr sz="1000" dirty="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725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b="1" spc="65" dirty="0">
                <a:latin typeface="Calibri"/>
                <a:cs typeface="Calibri"/>
              </a:rPr>
              <a:t>Διαχείριση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πληροφοριών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συμβάντων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ασφαλείας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SIEM)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endParaRPr sz="1000" dirty="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730"/>
              </a:spcBef>
              <a:buSzPct val="160000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000" spc="60" dirty="0">
                <a:latin typeface="Calibri"/>
                <a:cs typeface="Calibri"/>
              </a:rPr>
              <a:t>Δυνατότητες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εκτεταμένης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ανίχνευσης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και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απόκρισης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lang="en-US" sz="1000" b="1" spc="45" dirty="0">
                <a:latin typeface="Calibri"/>
                <a:cs typeface="Calibri"/>
              </a:rPr>
              <a:t>(</a:t>
            </a:r>
            <a:r>
              <a:rPr sz="1000" spc="70" dirty="0">
                <a:latin typeface="Calibri"/>
                <a:cs typeface="Calibri"/>
              </a:rPr>
              <a:t>XDR)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(ενοποιημένη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πλατφόρμα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κυβερνοασφάλειας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ανίχνευση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απειλών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endpoints).</a:t>
            </a:r>
            <a:endParaRPr sz="10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100" dirty="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100" dirty="0">
                <a:latin typeface="Calibri"/>
                <a:cs typeface="Calibri"/>
              </a:rPr>
              <a:t>Το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Wazuh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μπορεί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χρησιμοποιηθεί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σε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πολλαπλές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περιπτώσεις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95" dirty="0">
                <a:latin typeface="Calibri"/>
                <a:cs typeface="Calibri"/>
              </a:rPr>
              <a:t>χρήσης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ως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εξής: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67204" y="2664142"/>
            <a:ext cx="280098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5" dirty="0">
                <a:solidFill>
                  <a:srgbClr val="282828"/>
                </a:solidFill>
                <a:latin typeface="Calibri"/>
                <a:cs typeface="Calibri"/>
              </a:rPr>
              <a:t>Αξιολόγηση διαμόρφωσης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50401" y="3004643"/>
            <a:ext cx="231679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5" dirty="0">
                <a:solidFill>
                  <a:srgbClr val="282828"/>
                </a:solidFill>
                <a:latin typeface="Calibri"/>
                <a:cs typeface="Calibri"/>
              </a:rPr>
              <a:t>Ανίχνευση κακόβουλου λογισμικού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3237" y="3347674"/>
            <a:ext cx="245554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5" dirty="0">
                <a:solidFill>
                  <a:srgbClr val="282828"/>
                </a:solidFill>
                <a:latin typeface="Calibri"/>
                <a:cs typeface="Calibri"/>
              </a:rPr>
              <a:t>Παρακολούθηση ακεραιότητας αρχείων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90786" y="3636902"/>
            <a:ext cx="15601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0" dirty="0">
                <a:solidFill>
                  <a:srgbClr val="282828"/>
                </a:solidFill>
                <a:latin typeface="Calibri"/>
                <a:cs typeface="Calibri"/>
              </a:rPr>
              <a:t>Εντοπισμός απειλών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44916" y="3961129"/>
            <a:ext cx="202501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5" dirty="0">
                <a:solidFill>
                  <a:srgbClr val="282828"/>
                </a:solidFill>
                <a:latin typeface="Calibri"/>
                <a:cs typeface="Calibri"/>
              </a:rPr>
              <a:t>Ανάλυση δεδομένων καταγραφής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16784" y="2529548"/>
            <a:ext cx="26416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5" dirty="0">
                <a:solidFill>
                  <a:srgbClr val="282828"/>
                </a:solidFill>
                <a:latin typeface="Calibri"/>
                <a:cs typeface="Calibri"/>
              </a:rPr>
              <a:t>Προστασία φόρτου εργασίας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17752" y="2981831"/>
            <a:ext cx="17811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5" dirty="0">
                <a:solidFill>
                  <a:srgbClr val="282828"/>
                </a:solidFill>
                <a:latin typeface="Calibri"/>
                <a:cs typeface="Calibri"/>
              </a:rPr>
              <a:t>Διαχείριση στάσης </a:t>
            </a:r>
            <a:r>
              <a:rPr sz="1100" b="1" spc="-15" dirty="0" err="1">
                <a:solidFill>
                  <a:srgbClr val="282828"/>
                </a:solidFill>
                <a:latin typeface="Calibri"/>
                <a:cs typeface="Calibri"/>
              </a:rPr>
              <a:t>εργ</a:t>
            </a:r>
            <a:r>
              <a:rPr sz="1100" b="1" spc="-15" dirty="0">
                <a:solidFill>
                  <a:srgbClr val="282828"/>
                </a:solidFill>
                <a:latin typeface="Calibri"/>
                <a:cs typeface="Calibri"/>
              </a:rPr>
              <a:t>ασίας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15051" y="3332008"/>
            <a:ext cx="192913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5" dirty="0">
                <a:solidFill>
                  <a:srgbClr val="282828"/>
                </a:solidFill>
                <a:latin typeface="Calibri"/>
                <a:cs typeface="Calibri"/>
              </a:rPr>
              <a:t>Ασφάλεια κοντέινερ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62972" y="3668160"/>
            <a:ext cx="159271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5" dirty="0">
                <a:solidFill>
                  <a:srgbClr val="282828"/>
                </a:solidFill>
                <a:latin typeface="Calibri"/>
                <a:cs typeface="Calibri"/>
              </a:rPr>
              <a:t>Υγιεινή της </a:t>
            </a:r>
            <a:r>
              <a:rPr lang="en-US" sz="1100" b="1" spc="-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82828"/>
                </a:solidFill>
                <a:latin typeface="Calibri"/>
                <a:cs typeface="Calibri"/>
              </a:rPr>
              <a:t>π</a:t>
            </a:r>
            <a:r>
              <a:rPr sz="1100" b="1" spc="-5" dirty="0" err="1">
                <a:solidFill>
                  <a:srgbClr val="282828"/>
                </a:solidFill>
                <a:latin typeface="Calibri"/>
                <a:cs typeface="Calibri"/>
              </a:rPr>
              <a:t>ληροφορικής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34954" y="3961129"/>
            <a:ext cx="15601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5" dirty="0">
                <a:solidFill>
                  <a:srgbClr val="282828"/>
                </a:solidFill>
                <a:latin typeface="Calibri"/>
                <a:cs typeface="Calibri"/>
              </a:rPr>
              <a:t>Κανονιστική</a:t>
            </a:r>
            <a:r>
              <a:rPr sz="1100" b="1" spc="-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-15" dirty="0">
                <a:solidFill>
                  <a:srgbClr val="282828"/>
                </a:solidFill>
                <a:latin typeface="Calibri"/>
                <a:cs typeface="Calibri"/>
              </a:rPr>
              <a:t>συμμόρφωση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83560" y="4326087"/>
            <a:ext cx="12693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100" b="1" spc="-15" dirty="0">
                <a:solidFill>
                  <a:srgbClr val="282828"/>
                </a:solidFill>
                <a:latin typeface="Calibri"/>
                <a:cs typeface="Calibri"/>
              </a:rPr>
              <a:t>Ανίχνευση ευπαθειών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86293" y="4375904"/>
            <a:ext cx="16586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5" dirty="0">
                <a:solidFill>
                  <a:srgbClr val="282828"/>
                </a:solidFill>
                <a:latin typeface="Calibri"/>
                <a:cs typeface="Calibri"/>
              </a:rPr>
              <a:t>Αντιμετώπιση</a:t>
            </a:r>
            <a:r>
              <a:rPr sz="1100" b="1" spc="-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282828"/>
                </a:solidFill>
                <a:latin typeface="Calibri"/>
                <a:cs typeface="Calibri"/>
              </a:rPr>
              <a:t>περιστατικών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53539" y="0"/>
            <a:ext cx="8807450" cy="6878955"/>
            <a:chOff x="1653539" y="0"/>
            <a:chExt cx="880745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3539" y="1516380"/>
              <a:ext cx="8807450" cy="5341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9119" y="1711959"/>
              <a:ext cx="8229600" cy="4826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076949" y="3699510"/>
              <a:ext cx="1859280" cy="589280"/>
            </a:xfrm>
            <a:custGeom>
              <a:avLst/>
              <a:gdLst/>
              <a:ahLst/>
              <a:cxnLst/>
              <a:rect l="l" t="t" r="r" b="b"/>
              <a:pathLst>
                <a:path w="1859279" h="589279">
                  <a:moveTo>
                    <a:pt x="0" y="589279"/>
                  </a:moveTo>
                  <a:lnTo>
                    <a:pt x="1859279" y="589279"/>
                  </a:lnTo>
                  <a:lnTo>
                    <a:pt x="1859279" y="0"/>
                  </a:lnTo>
                  <a:lnTo>
                    <a:pt x="0" y="0"/>
                  </a:lnTo>
                  <a:lnTo>
                    <a:pt x="0" y="589279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40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78815" y="1021715"/>
            <a:ext cx="54648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latin typeface="Calibri"/>
                <a:cs typeface="Calibri"/>
              </a:rPr>
              <a:t>Κυνήγι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απειλών: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εντοπισμός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δυνητικών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απειλών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στον</a:t>
            </a:r>
            <a:r>
              <a:rPr sz="1100" spc="75" dirty="0">
                <a:latin typeface="Calibri"/>
                <a:cs typeface="Calibri"/>
              </a:rPr>
              <a:t>στους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ενεργούς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πράκτορες.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1419" y="0"/>
            <a:ext cx="9262110" cy="6878955"/>
            <a:chOff x="1201419" y="0"/>
            <a:chExt cx="9262110" cy="6878955"/>
          </a:xfrm>
        </p:grpSpPr>
        <p:sp>
          <p:nvSpPr>
            <p:cNvPr id="3" name="object 3"/>
            <p:cNvSpPr/>
            <p:nvPr/>
          </p:nvSpPr>
          <p:spPr>
            <a:xfrm>
              <a:off x="6896099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1419" y="1541780"/>
              <a:ext cx="9262110" cy="53149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6999" y="1737359"/>
              <a:ext cx="8684260" cy="47371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93390" y="4006849"/>
              <a:ext cx="6885940" cy="662940"/>
            </a:xfrm>
            <a:custGeom>
              <a:avLst/>
              <a:gdLst/>
              <a:ahLst/>
              <a:cxnLst/>
              <a:rect l="l" t="t" r="r" b="b"/>
              <a:pathLst>
                <a:path w="6885940" h="662939">
                  <a:moveTo>
                    <a:pt x="0" y="662939"/>
                  </a:moveTo>
                  <a:lnTo>
                    <a:pt x="6885940" y="662939"/>
                  </a:lnTo>
                  <a:lnTo>
                    <a:pt x="6885940" y="0"/>
                  </a:lnTo>
                  <a:lnTo>
                    <a:pt x="0" y="0"/>
                  </a:lnTo>
                  <a:lnTo>
                    <a:pt x="0" y="66293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411479"/>
            <a:ext cx="3754754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Ασφάλεια ακραίου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σημείου</a:t>
            </a:r>
            <a:endParaRPr sz="225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r>
              <a:rPr spc="30" dirty="0"/>
              <a:t>41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55015" y="1032509"/>
            <a:ext cx="54648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latin typeface="Calibri"/>
                <a:cs typeface="Calibri"/>
              </a:rPr>
              <a:t>Κυνήγι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απειλών: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εντοπισμός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δυνητικών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απειλών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στον</a:t>
            </a:r>
            <a:r>
              <a:rPr sz="1100" spc="75" dirty="0">
                <a:latin typeface="Calibri"/>
                <a:cs typeface="Calibri"/>
              </a:rPr>
              <a:t>στους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ενεργούς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πράκτορες.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62540" y="3267392"/>
            <a:ext cx="1737995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716915" algn="l"/>
              </a:tabLst>
            </a:pPr>
            <a:r>
              <a:rPr sz="850" spc="60" dirty="0">
                <a:solidFill>
                  <a:srgbClr val="CF2D1C"/>
                </a:solidFill>
                <a:latin typeface="Calibri"/>
                <a:cs typeface="Calibri"/>
              </a:rPr>
              <a:t>Έχουν</a:t>
            </a:r>
            <a:r>
              <a:rPr sz="850" spc="65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εντοπιστεί</a:t>
            </a: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 απειλές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spc="65" dirty="0">
                <a:solidFill>
                  <a:srgbClr val="CF2D1C"/>
                </a:solidFill>
                <a:latin typeface="Calibri"/>
                <a:cs typeface="Calibri"/>
              </a:rPr>
              <a:t>λόγω </a:t>
            </a:r>
            <a:r>
              <a:rPr sz="850" spc="-1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spc="55" dirty="0">
                <a:solidFill>
                  <a:srgbClr val="CF2D1C"/>
                </a:solidFill>
                <a:latin typeface="Calibri"/>
                <a:cs typeface="Calibri"/>
              </a:rPr>
              <a:t>της</a:t>
            </a:r>
            <a:r>
              <a:rPr sz="850" spc="6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ανοικτής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spc="55" dirty="0">
                <a:solidFill>
                  <a:srgbClr val="CF2D1C"/>
                </a:solidFill>
                <a:latin typeface="Calibri"/>
                <a:cs typeface="Calibri"/>
              </a:rPr>
              <a:t>και</a:t>
            </a:r>
            <a:r>
              <a:rPr sz="850" spc="6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κλειστής </a:t>
            </a:r>
            <a:r>
              <a:rPr sz="850" b="1" spc="-1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κατάστασης </a:t>
            </a: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της 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θύρας 502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(δηλ. </a:t>
            </a:r>
            <a:r>
              <a:rPr sz="850" b="1" spc="-18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σχ</a:t>
            </a:r>
            <a:r>
              <a:rPr sz="850" b="1" spc="65" dirty="0">
                <a:solidFill>
                  <a:srgbClr val="CF2D1C"/>
                </a:solidFill>
                <a:latin typeface="Calibri"/>
                <a:cs typeface="Calibri"/>
              </a:rPr>
              <a:t>ή</a:t>
            </a:r>
            <a:r>
              <a:rPr sz="850" b="1" spc="70" dirty="0">
                <a:solidFill>
                  <a:srgbClr val="CF2D1C"/>
                </a:solidFill>
                <a:latin typeface="Calibri"/>
                <a:cs typeface="Calibri"/>
              </a:rPr>
              <a:t>μ</a:t>
            </a:r>
            <a:r>
              <a:rPr sz="850" b="1" spc="75" dirty="0">
                <a:solidFill>
                  <a:srgbClr val="CF2D1C"/>
                </a:solidFill>
                <a:latin typeface="Calibri"/>
                <a:cs typeface="Calibri"/>
              </a:rPr>
              <a:t>α</a:t>
            </a:r>
            <a:r>
              <a:rPr sz="850" b="1" dirty="0">
                <a:solidFill>
                  <a:srgbClr val="CF2D1C"/>
                </a:solidFill>
                <a:latin typeface="Calibri"/>
                <a:cs typeface="Calibri"/>
              </a:rPr>
              <a:t>	</a:t>
            </a:r>
            <a:r>
              <a:rPr sz="850" b="1" spc="70" dirty="0">
                <a:solidFill>
                  <a:srgbClr val="CF2D1C"/>
                </a:solidFill>
                <a:latin typeface="Calibri"/>
                <a:cs typeface="Calibri"/>
              </a:rPr>
              <a:t>π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ε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λ</a:t>
            </a:r>
            <a:r>
              <a:rPr sz="850" b="1" spc="55" dirty="0">
                <a:solidFill>
                  <a:srgbClr val="CF2D1C"/>
                </a:solidFill>
                <a:latin typeface="Calibri"/>
                <a:cs typeface="Calibri"/>
              </a:rPr>
              <a:t>άτ</a:t>
            </a:r>
            <a:r>
              <a:rPr sz="850" b="1" spc="65" dirty="0">
                <a:solidFill>
                  <a:srgbClr val="CF2D1C"/>
                </a:solidFill>
                <a:latin typeface="Calibri"/>
                <a:cs typeface="Calibri"/>
              </a:rPr>
              <a:t>η</a:t>
            </a:r>
            <a:r>
              <a:rPr sz="850" b="1" spc="35" dirty="0">
                <a:solidFill>
                  <a:srgbClr val="CF2D1C"/>
                </a:solidFill>
                <a:latin typeface="Calibri"/>
                <a:cs typeface="Calibri"/>
              </a:rPr>
              <a:t>-</a:t>
            </a:r>
            <a:r>
              <a:rPr sz="850" b="1" spc="45" dirty="0">
                <a:solidFill>
                  <a:srgbClr val="CF2D1C"/>
                </a:solidFill>
                <a:latin typeface="Calibri"/>
                <a:cs typeface="Calibri"/>
              </a:rPr>
              <a:t>δι</a:t>
            </a:r>
            <a:r>
              <a:rPr sz="850" b="1" spc="60" dirty="0">
                <a:solidFill>
                  <a:srgbClr val="CF2D1C"/>
                </a:solidFill>
                <a:latin typeface="Calibri"/>
                <a:cs typeface="Calibri"/>
              </a:rPr>
              <a:t>ακο</a:t>
            </a:r>
            <a:r>
              <a:rPr sz="850" b="1" spc="70" dirty="0">
                <a:solidFill>
                  <a:srgbClr val="CF2D1C"/>
                </a:solidFill>
                <a:latin typeface="Calibri"/>
                <a:cs typeface="Calibri"/>
              </a:rPr>
              <a:t>μ</a:t>
            </a:r>
            <a:r>
              <a:rPr sz="850" b="1" spc="45" dirty="0">
                <a:solidFill>
                  <a:srgbClr val="CF2D1C"/>
                </a:solidFill>
                <a:latin typeface="Calibri"/>
                <a:cs typeface="Calibri"/>
              </a:rPr>
              <a:t>ισ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τ</a:t>
            </a:r>
            <a:r>
              <a:rPr sz="850" b="1" spc="40" dirty="0">
                <a:solidFill>
                  <a:srgbClr val="CF2D1C"/>
                </a:solidFill>
                <a:latin typeface="Calibri"/>
                <a:cs typeface="Calibri"/>
              </a:rPr>
              <a:t>ή  </a:t>
            </a:r>
            <a:r>
              <a:rPr sz="850" b="1" spc="70" dirty="0">
                <a:solidFill>
                  <a:srgbClr val="CF2D1C"/>
                </a:solidFill>
                <a:latin typeface="Calibri"/>
                <a:cs typeface="Calibri"/>
              </a:rPr>
              <a:t>Modbus</a:t>
            </a:r>
            <a:r>
              <a:rPr sz="850" b="1" spc="20" dirty="0">
                <a:solidFill>
                  <a:srgbClr val="CF2D1C"/>
                </a:solidFill>
                <a:latin typeface="Calibri"/>
                <a:cs typeface="Calibri"/>
              </a:rPr>
              <a:t> </a:t>
            </a:r>
            <a:r>
              <a:rPr sz="850" b="1" spc="50" dirty="0">
                <a:solidFill>
                  <a:srgbClr val="CF2D1C"/>
                </a:solidFill>
                <a:latin typeface="Calibri"/>
                <a:cs typeface="Calibri"/>
              </a:rPr>
              <a:t>TCP).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0652" y="32702"/>
            <a:ext cx="5348605" cy="6823709"/>
          </a:xfrm>
          <a:custGeom>
            <a:avLst/>
            <a:gdLst/>
            <a:ahLst/>
            <a:cxnLst/>
            <a:rect l="l" t="t" r="r" b="b"/>
            <a:pathLst>
              <a:path w="5348605" h="6823709">
                <a:moveTo>
                  <a:pt x="5348287" y="0"/>
                </a:moveTo>
                <a:lnTo>
                  <a:pt x="1917700" y="0"/>
                </a:lnTo>
                <a:lnTo>
                  <a:pt x="0" y="6823392"/>
                </a:lnTo>
                <a:lnTo>
                  <a:pt x="3430587" y="6823392"/>
                </a:lnTo>
                <a:lnTo>
                  <a:pt x="5348287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2887" y="0"/>
            <a:ext cx="2934970" cy="6878955"/>
            <a:chOff x="4052887" y="0"/>
            <a:chExt cx="2934970" cy="6878955"/>
          </a:xfrm>
        </p:grpSpPr>
        <p:sp>
          <p:nvSpPr>
            <p:cNvPr id="4" name="object 4"/>
            <p:cNvSpPr/>
            <p:nvPr/>
          </p:nvSpPr>
          <p:spPr>
            <a:xfrm>
              <a:off x="5453380" y="5113972"/>
              <a:ext cx="798195" cy="1739264"/>
            </a:xfrm>
            <a:custGeom>
              <a:avLst/>
              <a:gdLst/>
              <a:ahLst/>
              <a:cxnLst/>
              <a:rect l="l" t="t" r="r" b="b"/>
              <a:pathLst>
                <a:path w="798195" h="1739265">
                  <a:moveTo>
                    <a:pt x="610235" y="0"/>
                  </a:moveTo>
                  <a:lnTo>
                    <a:pt x="561340" y="6667"/>
                  </a:lnTo>
                  <a:lnTo>
                    <a:pt x="516890" y="25400"/>
                  </a:lnTo>
                  <a:lnTo>
                    <a:pt x="478472" y="55244"/>
                  </a:lnTo>
                  <a:lnTo>
                    <a:pt x="448310" y="94614"/>
                  </a:lnTo>
                  <a:lnTo>
                    <a:pt x="428942" y="142239"/>
                  </a:lnTo>
                  <a:lnTo>
                    <a:pt x="0" y="1738947"/>
                  </a:lnTo>
                  <a:lnTo>
                    <a:pt x="27940" y="1738947"/>
                  </a:lnTo>
                  <a:lnTo>
                    <a:pt x="454025" y="148907"/>
                  </a:lnTo>
                  <a:lnTo>
                    <a:pt x="470535" y="107950"/>
                  </a:lnTo>
                  <a:lnTo>
                    <a:pt x="496252" y="74294"/>
                  </a:lnTo>
                  <a:lnTo>
                    <a:pt x="529590" y="48577"/>
                  </a:lnTo>
                  <a:lnTo>
                    <a:pt x="567690" y="32384"/>
                  </a:lnTo>
                  <a:lnTo>
                    <a:pt x="609600" y="26669"/>
                  </a:lnTo>
                  <a:lnTo>
                    <a:pt x="698750" y="26669"/>
                  </a:lnTo>
                  <a:lnTo>
                    <a:pt x="659130" y="6667"/>
                  </a:lnTo>
                  <a:lnTo>
                    <a:pt x="610235" y="0"/>
                  </a:lnTo>
                  <a:close/>
                </a:path>
                <a:path w="798195" h="1739265">
                  <a:moveTo>
                    <a:pt x="698750" y="26669"/>
                  </a:moveTo>
                  <a:lnTo>
                    <a:pt x="609600" y="26669"/>
                  </a:lnTo>
                  <a:lnTo>
                    <a:pt x="652462" y="32384"/>
                  </a:lnTo>
                  <a:lnTo>
                    <a:pt x="709612" y="60959"/>
                  </a:lnTo>
                  <a:lnTo>
                    <a:pt x="750570" y="109537"/>
                  </a:lnTo>
                  <a:lnTo>
                    <a:pt x="770890" y="170497"/>
                  </a:lnTo>
                  <a:lnTo>
                    <a:pt x="771842" y="202882"/>
                  </a:lnTo>
                  <a:lnTo>
                    <a:pt x="766445" y="235584"/>
                  </a:lnTo>
                  <a:lnTo>
                    <a:pt x="362585" y="1738947"/>
                  </a:lnTo>
                  <a:lnTo>
                    <a:pt x="390525" y="1738947"/>
                  </a:lnTo>
                  <a:lnTo>
                    <a:pt x="791527" y="242252"/>
                  </a:lnTo>
                  <a:lnTo>
                    <a:pt x="797877" y="204787"/>
                  </a:lnTo>
                  <a:lnTo>
                    <a:pt x="796607" y="167322"/>
                  </a:lnTo>
                  <a:lnTo>
                    <a:pt x="773112" y="96202"/>
                  </a:lnTo>
                  <a:lnTo>
                    <a:pt x="724535" y="39687"/>
                  </a:lnTo>
                  <a:lnTo>
                    <a:pt x="69875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2459" y="50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1321435" y="2283142"/>
                  </a:moveTo>
                  <a:lnTo>
                    <a:pt x="1271587" y="2291397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9187"/>
                  </a:lnTo>
                  <a:lnTo>
                    <a:pt x="1159510" y="2390457"/>
                  </a:lnTo>
                  <a:lnTo>
                    <a:pt x="819150" y="3658870"/>
                  </a:lnTo>
                  <a:lnTo>
                    <a:pt x="0" y="6836410"/>
                  </a:lnTo>
                  <a:lnTo>
                    <a:pt x="13335" y="6837680"/>
                  </a:lnTo>
                  <a:lnTo>
                    <a:pt x="26669" y="6837680"/>
                  </a:lnTo>
                  <a:lnTo>
                    <a:pt x="843365" y="3664902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5"/>
                  </a:lnTo>
                  <a:lnTo>
                    <a:pt x="1279842" y="2314257"/>
                  </a:lnTo>
                  <a:lnTo>
                    <a:pt x="1322704" y="2307590"/>
                  </a:lnTo>
                  <a:lnTo>
                    <a:pt x="1417637" y="2307590"/>
                  </a:lnTo>
                  <a:lnTo>
                    <a:pt x="1372869" y="2289175"/>
                  </a:lnTo>
                  <a:lnTo>
                    <a:pt x="1321435" y="2283142"/>
                  </a:lnTo>
                  <a:close/>
                </a:path>
                <a:path w="2545079" h="6837680">
                  <a:moveTo>
                    <a:pt x="1417637" y="2307590"/>
                  </a:moveTo>
                  <a:lnTo>
                    <a:pt x="1322704" y="2307590"/>
                  </a:lnTo>
                  <a:lnTo>
                    <a:pt x="1366837" y="2313305"/>
                  </a:lnTo>
                  <a:lnTo>
                    <a:pt x="1412557" y="2334260"/>
                  </a:lnTo>
                  <a:lnTo>
                    <a:pt x="1448435" y="2367280"/>
                  </a:lnTo>
                  <a:lnTo>
                    <a:pt x="1472564" y="2409190"/>
                  </a:lnTo>
                  <a:lnTo>
                    <a:pt x="1483042" y="2456815"/>
                  </a:lnTo>
                  <a:lnTo>
                    <a:pt x="1477962" y="2506662"/>
                  </a:lnTo>
                  <a:lnTo>
                    <a:pt x="1220152" y="3457892"/>
                  </a:lnTo>
                  <a:lnTo>
                    <a:pt x="1214119" y="3493452"/>
                  </a:lnTo>
                  <a:lnTo>
                    <a:pt x="1223010" y="3563620"/>
                  </a:lnTo>
                  <a:lnTo>
                    <a:pt x="1258569" y="3626802"/>
                  </a:lnTo>
                  <a:lnTo>
                    <a:pt x="1314767" y="3670300"/>
                  </a:lnTo>
                  <a:lnTo>
                    <a:pt x="1397635" y="3689350"/>
                  </a:lnTo>
                  <a:lnTo>
                    <a:pt x="1444625" y="3683000"/>
                  </a:lnTo>
                  <a:lnTo>
                    <a:pt x="1487804" y="3664902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600"/>
                  </a:lnTo>
                  <a:lnTo>
                    <a:pt x="1299210" y="3630612"/>
                  </a:lnTo>
                  <a:lnTo>
                    <a:pt x="1259204" y="3584257"/>
                  </a:lnTo>
                  <a:lnTo>
                    <a:pt x="1239202" y="3526155"/>
                  </a:lnTo>
                  <a:lnTo>
                    <a:pt x="1238567" y="3495357"/>
                  </a:lnTo>
                  <a:lnTo>
                    <a:pt x="1243964" y="3464242"/>
                  </a:lnTo>
                  <a:lnTo>
                    <a:pt x="1502092" y="2513012"/>
                  </a:lnTo>
                  <a:lnTo>
                    <a:pt x="1508442" y="2464435"/>
                  </a:lnTo>
                  <a:lnTo>
                    <a:pt x="1502092" y="2417445"/>
                  </a:lnTo>
                  <a:lnTo>
                    <a:pt x="1483994" y="2374265"/>
                  </a:lnTo>
                  <a:lnTo>
                    <a:pt x="1455737" y="2336800"/>
                  </a:lnTo>
                  <a:lnTo>
                    <a:pt x="1418272" y="2307907"/>
                  </a:lnTo>
                  <a:lnTo>
                    <a:pt x="1417637" y="2307590"/>
                  </a:lnTo>
                  <a:close/>
                </a:path>
                <a:path w="2545079" h="683768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1215"/>
                  </a:lnTo>
                  <a:lnTo>
                    <a:pt x="1547494" y="3546475"/>
                  </a:lnTo>
                  <a:lnTo>
                    <a:pt x="1526539" y="3592195"/>
                  </a:lnTo>
                  <a:lnTo>
                    <a:pt x="1493519" y="3628072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69" y="3636645"/>
                  </a:lnTo>
                  <a:lnTo>
                    <a:pt x="1554162" y="3599180"/>
                  </a:lnTo>
                  <a:lnTo>
                    <a:pt x="1572894" y="3554095"/>
                  </a:lnTo>
                  <a:lnTo>
                    <a:pt x="1964689" y="2108835"/>
                  </a:lnTo>
                  <a:lnTo>
                    <a:pt x="2539999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0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39" h="6856730">
                  <a:moveTo>
                    <a:pt x="1818322" y="0"/>
                  </a:moveTo>
                  <a:lnTo>
                    <a:pt x="0" y="685673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880" y="6167120"/>
            <a:ext cx="3294379" cy="61214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489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50405" y="2119312"/>
            <a:ext cx="327088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15" dirty="0">
                <a:solidFill>
                  <a:srgbClr val="FFB800"/>
                </a:solidFill>
              </a:rPr>
              <a:t>Σας</a:t>
            </a:r>
            <a:r>
              <a:rPr sz="3750" spc="135" dirty="0">
                <a:solidFill>
                  <a:srgbClr val="FFB800"/>
                </a:solidFill>
              </a:rPr>
              <a:t> </a:t>
            </a:r>
            <a:r>
              <a:rPr sz="3750" spc="240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50405" y="3339147"/>
            <a:ext cx="3314065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1305" cy="6838950"/>
            </a:xfrm>
            <a:custGeom>
              <a:avLst/>
              <a:gdLst/>
              <a:ahLst/>
              <a:cxnLst/>
              <a:rect l="l" t="t" r="r" b="b"/>
              <a:pathLst>
                <a:path w="5361305" h="6838950">
                  <a:moveTo>
                    <a:pt x="5360987" y="0"/>
                  </a:moveTo>
                  <a:lnTo>
                    <a:pt x="1922145" y="0"/>
                  </a:lnTo>
                  <a:lnTo>
                    <a:pt x="0" y="6838950"/>
                  </a:lnTo>
                  <a:lnTo>
                    <a:pt x="3438842" y="6838950"/>
                  </a:lnTo>
                  <a:lnTo>
                    <a:pt x="5360987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8375" y="0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332"/>
                  </a:moveTo>
                  <a:lnTo>
                    <a:pt x="1275397" y="2287587"/>
                  </a:lnTo>
                  <a:lnTo>
                    <a:pt x="1229995" y="2308542"/>
                  </a:lnTo>
                  <a:lnTo>
                    <a:pt x="1191577" y="2341879"/>
                  </a:lnTo>
                  <a:lnTo>
                    <a:pt x="1162685" y="2385695"/>
                  </a:lnTo>
                  <a:lnTo>
                    <a:pt x="1162685" y="2386965"/>
                  </a:lnTo>
                  <a:lnTo>
                    <a:pt x="821689" y="3659187"/>
                  </a:lnTo>
                  <a:lnTo>
                    <a:pt x="0" y="6845934"/>
                  </a:lnTo>
                  <a:lnTo>
                    <a:pt x="6667" y="6846887"/>
                  </a:lnTo>
                  <a:lnTo>
                    <a:pt x="20002" y="6847205"/>
                  </a:lnTo>
                  <a:lnTo>
                    <a:pt x="26670" y="6847205"/>
                  </a:lnTo>
                  <a:lnTo>
                    <a:pt x="845905" y="3665220"/>
                  </a:lnTo>
                  <a:lnTo>
                    <a:pt x="1186814" y="2394585"/>
                  </a:lnTo>
                  <a:lnTo>
                    <a:pt x="1211579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514" y="2303779"/>
                  </a:lnTo>
                  <a:lnTo>
                    <a:pt x="1421635" y="2303779"/>
                  </a:lnTo>
                  <a:lnTo>
                    <a:pt x="1377314" y="2285365"/>
                  </a:lnTo>
                  <a:lnTo>
                    <a:pt x="1325562" y="2279332"/>
                  </a:lnTo>
                  <a:close/>
                </a:path>
                <a:path w="2549525" h="6847205">
                  <a:moveTo>
                    <a:pt x="1421635" y="2303779"/>
                  </a:moveTo>
                  <a:lnTo>
                    <a:pt x="1326514" y="2303779"/>
                  </a:lnTo>
                  <a:lnTo>
                    <a:pt x="1370964" y="2309495"/>
                  </a:lnTo>
                  <a:lnTo>
                    <a:pt x="1416685" y="2330450"/>
                  </a:lnTo>
                  <a:lnTo>
                    <a:pt x="1452879" y="2363470"/>
                  </a:lnTo>
                  <a:lnTo>
                    <a:pt x="1477010" y="2405697"/>
                  </a:lnTo>
                  <a:lnTo>
                    <a:pt x="1487487" y="2453322"/>
                  </a:lnTo>
                  <a:lnTo>
                    <a:pt x="1482407" y="2503487"/>
                  </a:lnTo>
                  <a:lnTo>
                    <a:pt x="1223645" y="3457575"/>
                  </a:lnTo>
                  <a:lnTo>
                    <a:pt x="1217929" y="3493135"/>
                  </a:lnTo>
                  <a:lnTo>
                    <a:pt x="1226820" y="3563620"/>
                  </a:lnTo>
                  <a:lnTo>
                    <a:pt x="1262379" y="3626802"/>
                  </a:lnTo>
                  <a:lnTo>
                    <a:pt x="1318577" y="3670300"/>
                  </a:lnTo>
                  <a:lnTo>
                    <a:pt x="1401762" y="3689667"/>
                  </a:lnTo>
                  <a:lnTo>
                    <a:pt x="1449070" y="3683317"/>
                  </a:lnTo>
                  <a:lnTo>
                    <a:pt x="1492250" y="3665220"/>
                  </a:lnTo>
                  <a:lnTo>
                    <a:pt x="1495163" y="3662997"/>
                  </a:lnTo>
                  <a:lnTo>
                    <a:pt x="1408112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014" y="3584257"/>
                  </a:lnTo>
                  <a:lnTo>
                    <a:pt x="1243012" y="3526154"/>
                  </a:lnTo>
                  <a:lnTo>
                    <a:pt x="1242377" y="3495357"/>
                  </a:lnTo>
                  <a:lnTo>
                    <a:pt x="1247775" y="3463925"/>
                  </a:lnTo>
                  <a:lnTo>
                    <a:pt x="1506537" y="2509837"/>
                  </a:lnTo>
                  <a:lnTo>
                    <a:pt x="1512887" y="2460942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2400" y="2304097"/>
                  </a:lnTo>
                  <a:lnTo>
                    <a:pt x="1421635" y="2303779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6770"/>
                  </a:lnTo>
                  <a:lnTo>
                    <a:pt x="1552257" y="3546475"/>
                  </a:lnTo>
                  <a:lnTo>
                    <a:pt x="1531302" y="3592195"/>
                  </a:lnTo>
                  <a:lnTo>
                    <a:pt x="1497964" y="3628390"/>
                  </a:lnTo>
                  <a:lnTo>
                    <a:pt x="1456054" y="3652520"/>
                  </a:lnTo>
                  <a:lnTo>
                    <a:pt x="1408112" y="3662997"/>
                  </a:lnTo>
                  <a:lnTo>
                    <a:pt x="1495163" y="3662997"/>
                  </a:lnTo>
                  <a:lnTo>
                    <a:pt x="1529714" y="3636645"/>
                  </a:lnTo>
                  <a:lnTo>
                    <a:pt x="1558925" y="3599179"/>
                  </a:lnTo>
                  <a:lnTo>
                    <a:pt x="1577339" y="3554095"/>
                  </a:lnTo>
                  <a:lnTo>
                    <a:pt x="1970722" y="2104390"/>
                  </a:lnTo>
                  <a:lnTo>
                    <a:pt x="2547620" y="5715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5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754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2087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10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8359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290" y="3287395"/>
            <a:ext cx="3094990" cy="922019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000" spc="125" dirty="0">
                <a:latin typeface="Calibri"/>
                <a:cs typeface="Calibri"/>
              </a:rPr>
              <a:t>ΠΑΡΟΥΣ</a:t>
            </a:r>
            <a:r>
              <a:rPr lang="en-US" sz="1000" spc="125" dirty="0">
                <a:latin typeface="Calibri"/>
                <a:cs typeface="Calibri"/>
              </a:rPr>
              <a:t>I</a:t>
            </a:r>
            <a:r>
              <a:rPr sz="1000" spc="125" dirty="0">
                <a:latin typeface="Calibri"/>
                <a:cs typeface="Calibri"/>
              </a:rPr>
              <a:t>ΑΣΗ</a:t>
            </a:r>
            <a:r>
              <a:rPr sz="1000" spc="1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5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55" dirty="0">
                <a:latin typeface="Calibri"/>
                <a:cs typeface="Calibri"/>
              </a:rPr>
              <a:t>ABDELKADER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000" b="1" spc="55" dirty="0">
                <a:latin typeface="Calibri"/>
                <a:cs typeface="Calibri"/>
              </a:rPr>
              <a:t>AIT</a:t>
            </a:r>
            <a:r>
              <a:rPr sz="1000" b="1" spc="114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ΑΥΣΤΡΙΑΚΌ</a:t>
            </a:r>
            <a:r>
              <a:rPr sz="1000" b="1" spc="16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ΘΕΣΜΙΚΟ</a:t>
            </a:r>
            <a:r>
              <a:rPr sz="1000" b="1" spc="17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ΟΡΓΑΝΟ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ΤΕΧΝΟΛΟΓΙΑΣ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7169784" marR="5080" indent="-1017905">
              <a:lnSpc>
                <a:spcPts val="2150"/>
              </a:lnSpc>
              <a:spcBef>
                <a:spcPts val="380"/>
              </a:spcBef>
            </a:pPr>
            <a:r>
              <a:rPr spc="165" dirty="0"/>
              <a:t>Προστασία</a:t>
            </a:r>
            <a:r>
              <a:rPr spc="180" dirty="0"/>
              <a:t> </a:t>
            </a:r>
            <a:r>
              <a:rPr spc="150" dirty="0"/>
              <a:t>δικτύου</a:t>
            </a:r>
            <a:r>
              <a:rPr spc="180" dirty="0"/>
              <a:t> </a:t>
            </a:r>
            <a:r>
              <a:rPr spc="120" dirty="0"/>
              <a:t>για</a:t>
            </a:r>
            <a:r>
              <a:rPr spc="155" dirty="0"/>
              <a:t> 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75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468745" y="1650365"/>
            <a:ext cx="437832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1745" marR="5080" indent="-124904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θα </a:t>
            </a:r>
            <a:r>
              <a:rPr sz="1000" b="1" spc="-2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χρησιμοποιηθούν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5822" y="2339975"/>
            <a:ext cx="5647055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τα 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4398645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76867"/>
            <a:ext cx="279527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0" dirty="0"/>
              <a:t>Προσομοιωτής GNS3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901054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05547" y="677862"/>
            <a:ext cx="28162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4" dirty="0">
                <a:solidFill>
                  <a:srgbClr val="000000"/>
                </a:solidFill>
                <a:latin typeface="Calibri"/>
                <a:cs typeface="Calibri"/>
              </a:rPr>
              <a:t>Προσομοιωτής</a:t>
            </a:r>
            <a:r>
              <a:rPr sz="225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000000"/>
                </a:solidFill>
              </a:rPr>
              <a:t>GNS3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259" y="1377950"/>
            <a:ext cx="93980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7760" y="1454150"/>
            <a:ext cx="34258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GNS3,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1C1D1F"/>
                </a:solidFill>
                <a:latin typeface="Calibri"/>
                <a:cs typeface="Calibri"/>
              </a:rPr>
              <a:t>είναι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ανοικτού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κώδικα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ελεύθερο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1C1D1F"/>
                </a:solidFill>
                <a:latin typeface="Calibri"/>
                <a:cs typeface="Calibri"/>
              </a:rPr>
              <a:t>λογισμικό.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7760" y="1853247"/>
            <a:ext cx="53854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Επιτρέπει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στους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μηχανικούς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δικτύων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να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εικονικοποιήσουν</a:t>
            </a:r>
            <a:r>
              <a:rPr sz="1000" spc="5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πραγματικές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συσκευές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υλικού.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7760" y="2251709"/>
            <a:ext cx="36804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GNS3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αποτελείται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από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δύο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κύρια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εξαρτήματα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λογισμικού: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8994" y="2393949"/>
            <a:ext cx="96520" cy="61785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600" spc="-5" dirty="0">
                <a:solidFill>
                  <a:srgbClr val="1C1D1F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600" spc="-5" dirty="0">
                <a:solidFill>
                  <a:srgbClr val="1C1D1F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20494" y="2522537"/>
            <a:ext cx="23215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spc="2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1C1D1F"/>
                </a:solidFill>
                <a:latin typeface="Calibri"/>
                <a:cs typeface="Calibri"/>
              </a:rPr>
              <a:t>λογισμικό</a:t>
            </a:r>
            <a:r>
              <a:rPr sz="1000" b="1" spc="2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1C1D1F"/>
                </a:solidFill>
                <a:latin typeface="Calibri"/>
                <a:cs typeface="Calibri"/>
              </a:rPr>
              <a:t>GNS3-all-in-one</a:t>
            </a:r>
            <a:r>
              <a:rPr sz="1000" b="1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lang="en-US" sz="1000" b="1" spc="30" dirty="0">
                <a:solidFill>
                  <a:srgbClr val="1C1D1F"/>
                </a:solidFill>
                <a:latin typeface="Calibri"/>
                <a:cs typeface="Calibri"/>
              </a:rPr>
              <a:t>(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GUI)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1C1D1F"/>
                </a:solidFill>
                <a:latin typeface="Calibri"/>
                <a:cs typeface="Calibri"/>
              </a:rPr>
              <a:t>και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20494" y="2818765"/>
            <a:ext cx="2160906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την</a:t>
            </a:r>
            <a:r>
              <a:rPr sz="1000" spc="2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εικονική</a:t>
            </a:r>
            <a:r>
              <a:rPr sz="1000" spc="2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μηχανή</a:t>
            </a:r>
            <a:r>
              <a:rPr sz="1000" spc="2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1C1D1F"/>
                </a:solidFill>
                <a:latin typeface="Calibri"/>
                <a:cs typeface="Calibri"/>
              </a:rPr>
              <a:t>GNS3</a:t>
            </a:r>
            <a:r>
              <a:rPr sz="1000" b="1" spc="2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lang="en-US" sz="1000" b="1" spc="20" dirty="0">
                <a:solidFill>
                  <a:srgbClr val="1C1D1F"/>
                </a:solidFill>
                <a:latin typeface="Calibri"/>
                <a:cs typeface="Calibri"/>
              </a:rPr>
              <a:t>(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VM).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6259" y="3172777"/>
            <a:ext cx="939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27760" y="3248977"/>
            <a:ext cx="64369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65" dirty="0">
                <a:solidFill>
                  <a:srgbClr val="1C1D1F"/>
                </a:solidFill>
                <a:latin typeface="Calibri"/>
                <a:cs typeface="Calibri"/>
              </a:rPr>
              <a:t>λογισμικό</a:t>
            </a:r>
            <a:r>
              <a:rPr sz="1000" b="1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60" dirty="0">
                <a:solidFill>
                  <a:srgbClr val="1C1D1F"/>
                </a:solidFill>
                <a:latin typeface="Calibri"/>
                <a:cs typeface="Calibri"/>
              </a:rPr>
              <a:t>GNS3-all-in-one</a:t>
            </a:r>
            <a:r>
              <a:rPr sz="1000" b="1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GUI)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χρησιμεύει</a:t>
            </a:r>
            <a:r>
              <a:rPr sz="1000" spc="31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πελάτη,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εγκατεστημένο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σε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τοπικούς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υπολογιστές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(Windows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27760" y="3494087"/>
            <a:ext cx="28257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95" dirty="0">
                <a:solidFill>
                  <a:srgbClr val="1C1D1F"/>
                </a:solidFill>
                <a:latin typeface="Calibri"/>
                <a:cs typeface="Calibri"/>
              </a:rPr>
              <a:t>MAC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()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για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τη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δημιουργία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τοπολογιών</a:t>
            </a:r>
            <a:r>
              <a:rPr sz="1000" spc="2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5625" y="3831272"/>
            <a:ext cx="94615" cy="668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7760" y="3907472"/>
            <a:ext cx="7122159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00" dirty="0">
                <a:solidFill>
                  <a:srgbClr val="1C1D1F"/>
                </a:solidFill>
                <a:latin typeface="Calibri"/>
                <a:cs typeface="Calibri"/>
              </a:rPr>
              <a:t>Ο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τοπικός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εξυπηρετητής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GNS3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εκτελείται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στον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1C1D1F"/>
                </a:solidFill>
                <a:latin typeface="Calibri"/>
                <a:cs typeface="Calibri"/>
              </a:rPr>
              <a:t>ίδιο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υπολογιστή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με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GUI,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με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πρόσθετες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διεργασίες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όπως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spc="2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Dynamips.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27760" y="4306570"/>
            <a:ext cx="8684260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spc="75" dirty="0">
                <a:solidFill>
                  <a:srgbClr val="1C1D1F"/>
                </a:solidFill>
                <a:latin typeface="Calibri"/>
                <a:cs typeface="Calibri"/>
              </a:rPr>
              <a:t>Το</a:t>
            </a:r>
            <a:r>
              <a:rPr sz="1000" b="1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105" dirty="0">
                <a:solidFill>
                  <a:srgbClr val="1C1D1F"/>
                </a:solidFill>
                <a:latin typeface="Calibri"/>
                <a:cs typeface="Calibri"/>
              </a:rPr>
              <a:t>VM</a:t>
            </a:r>
            <a:r>
              <a:rPr sz="1000" b="1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1C1D1F"/>
                </a:solidFill>
                <a:latin typeface="Calibri"/>
                <a:cs typeface="Calibri"/>
              </a:rPr>
              <a:t>του</a:t>
            </a:r>
            <a:r>
              <a:rPr sz="1000" b="1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1C1D1F"/>
                </a:solidFill>
                <a:latin typeface="Calibri"/>
                <a:cs typeface="Calibri"/>
              </a:rPr>
              <a:t>GNS3</a:t>
            </a:r>
            <a:r>
              <a:rPr sz="1000" b="1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συνιστάται)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μπορεί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να</a:t>
            </a:r>
            <a:r>
              <a:rPr sz="1000" spc="4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εκτελεστεί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τοπικά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χρησιμοποιώντας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λογισμικό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εικονικοποίησης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 (π.χ.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VMware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1C1D1F"/>
                </a:solidFill>
                <a:latin typeface="Calibri"/>
                <a:cs typeface="Calibri"/>
              </a:rPr>
              <a:t>Workstation,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1C1D1F"/>
                </a:solidFill>
                <a:latin typeface="Calibri"/>
                <a:cs typeface="Calibri"/>
              </a:rPr>
              <a:t>Virtualbox)</a:t>
            </a:r>
            <a:r>
              <a:rPr sz="1000" spc="4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ή </a:t>
            </a:r>
            <a:r>
              <a:rPr sz="1000" spc="-21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1C1D1F"/>
                </a:solidFill>
                <a:latin typeface="Calibri"/>
                <a:cs typeface="Calibri"/>
              </a:rPr>
              <a:t>απομακρυσμένα</a:t>
            </a:r>
            <a:r>
              <a:rPr sz="1000" spc="3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σε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1C1D1F"/>
                </a:solidFill>
                <a:latin typeface="Calibri"/>
                <a:cs typeface="Calibri"/>
              </a:rPr>
              <a:t>εξυπηρετητή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1C1D1F"/>
                </a:solidFill>
                <a:latin typeface="Calibri"/>
                <a:cs typeface="Calibri"/>
              </a:rPr>
              <a:t>(π.χ.</a:t>
            </a:r>
            <a:r>
              <a:rPr sz="1000" spc="25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1C1D1F"/>
                </a:solidFill>
                <a:latin typeface="Calibri"/>
                <a:cs typeface="Calibri"/>
              </a:rPr>
              <a:t>VMware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1C1D1F"/>
                </a:solidFill>
                <a:latin typeface="Calibri"/>
                <a:cs typeface="Calibri"/>
              </a:rPr>
              <a:t>ESXi,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τρόπος</a:t>
            </a:r>
            <a:r>
              <a:rPr sz="1000" spc="30" dirty="0">
                <a:solidFill>
                  <a:srgbClr val="1C1D1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1C1D1F"/>
                </a:solidFill>
                <a:latin typeface="Calibri"/>
                <a:cs typeface="Calibri"/>
              </a:rPr>
              <a:t>νέφους).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5625" y="4780597"/>
            <a:ext cx="939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27760" y="4856797"/>
            <a:ext cx="9384030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0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10" dirty="0">
                <a:solidFill>
                  <a:srgbClr val="0D0D0D"/>
                </a:solidFill>
                <a:latin typeface="Calibri"/>
                <a:cs typeface="Calibri"/>
              </a:rPr>
              <a:t>GNS3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0D0D0D"/>
                </a:solidFill>
                <a:latin typeface="Calibri"/>
                <a:cs typeface="Calibri"/>
              </a:rPr>
              <a:t>μας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0D0D0D"/>
                </a:solidFill>
                <a:latin typeface="Calibri"/>
                <a:cs typeface="Calibri"/>
              </a:rPr>
              <a:t>επιτρέπει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0D0D0D"/>
                </a:solidFill>
                <a:latin typeface="Calibri"/>
                <a:cs typeface="Calibri"/>
              </a:rPr>
              <a:t>δημιουργήσουμε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0D0D0D"/>
                </a:solidFill>
                <a:latin typeface="Calibri"/>
                <a:cs typeface="Calibri"/>
              </a:rPr>
              <a:t>τοπολογία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0D0D0D"/>
                </a:solidFill>
                <a:latin typeface="Calibri"/>
                <a:cs typeface="Calibri"/>
              </a:rPr>
              <a:t>δικτύου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0D0D0D"/>
                </a:solidFill>
                <a:latin typeface="Calibri"/>
                <a:cs typeface="Calibri"/>
              </a:rPr>
              <a:t>περιβάλλον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0D0D0D"/>
                </a:solidFill>
                <a:latin typeface="Calibri"/>
                <a:cs typeface="Calibri"/>
              </a:rPr>
              <a:t>μια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0D0D0D"/>
                </a:solidFill>
                <a:latin typeface="Calibri"/>
                <a:cs typeface="Calibri"/>
              </a:rPr>
              <a:t>ιδανική</a:t>
            </a:r>
            <a:r>
              <a:rPr sz="10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πλατφόρμα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προσομοίωσης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των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μηχανημάτων</a:t>
            </a:r>
            <a:r>
              <a:rPr sz="10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0D0D0D"/>
                </a:solidFill>
                <a:latin typeface="Calibri"/>
                <a:cs typeface="Calibri"/>
              </a:rPr>
              <a:t>των </a:t>
            </a:r>
            <a:r>
              <a:rPr sz="1000" spc="-2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105" dirty="0">
                <a:solidFill>
                  <a:srgbClr val="0D0D0D"/>
                </a:solidFill>
                <a:latin typeface="Calibri"/>
                <a:cs typeface="Calibri"/>
              </a:rPr>
              <a:t>θυμάτων</a:t>
            </a:r>
            <a:r>
              <a:rPr sz="10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0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0D0D0D"/>
                </a:solidFill>
                <a:latin typeface="Calibri"/>
                <a:cs typeface="Calibri"/>
              </a:rPr>
              <a:t>των</a:t>
            </a:r>
            <a:r>
              <a:rPr sz="10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0D0D0D"/>
                </a:solidFill>
                <a:latin typeface="Calibri"/>
                <a:cs typeface="Calibri"/>
              </a:rPr>
              <a:t>επιτιθέμενων.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244897" y="5739129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69865" y="0"/>
            <a:ext cx="6922134" cy="6879590"/>
            <a:chOff x="5269865" y="0"/>
            <a:chExt cx="6922134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69865" y="1290637"/>
              <a:ext cx="6922134" cy="43494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64810" y="1485899"/>
              <a:ext cx="6484620" cy="377952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88402" y="672465"/>
            <a:ext cx="198310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90" dirty="0">
                <a:solidFill>
                  <a:srgbClr val="000000"/>
                </a:solidFill>
              </a:rPr>
              <a:t>Γιατί</a:t>
            </a:r>
            <a:r>
              <a:rPr sz="2250" spc="100" dirty="0">
                <a:solidFill>
                  <a:srgbClr val="000000"/>
                </a:solidFill>
              </a:rPr>
              <a:t> </a:t>
            </a:r>
            <a:r>
              <a:rPr sz="2250" spc="75" dirty="0">
                <a:solidFill>
                  <a:srgbClr val="000000"/>
                </a:solidFill>
              </a:rPr>
              <a:t>το</a:t>
            </a:r>
            <a:r>
              <a:rPr sz="2250" spc="85" dirty="0">
                <a:solidFill>
                  <a:srgbClr val="000000"/>
                </a:solidFill>
              </a:rPr>
              <a:t> </a:t>
            </a:r>
            <a:r>
              <a:rPr sz="2250" spc="100" dirty="0">
                <a:solidFill>
                  <a:srgbClr val="000000"/>
                </a:solidFill>
              </a:rPr>
              <a:t>GNS3;</a:t>
            </a:r>
            <a:endParaRPr sz="2250"/>
          </a:p>
        </p:txBody>
      </p:sp>
      <p:sp>
        <p:nvSpPr>
          <p:cNvPr id="15" name="object 15"/>
          <p:cNvSpPr txBox="1"/>
          <p:nvPr/>
        </p:nvSpPr>
        <p:spPr>
          <a:xfrm>
            <a:off x="11180127" y="6345872"/>
            <a:ext cx="1225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259" y="1414462"/>
            <a:ext cx="4716145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indent="-91440">
              <a:lnSpc>
                <a:spcPts val="135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4139" algn="l"/>
              </a:tabLst>
            </a:pP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GNS3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διευκολύνει</a:t>
            </a:r>
            <a:r>
              <a:rPr sz="1000" spc="1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τη</a:t>
            </a:r>
            <a:r>
              <a:rPr sz="1000" spc="1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δημιουργία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ενός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πλήρους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εργαστηριακού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περιβάλλοντος</a:t>
            </a:r>
            <a:r>
              <a:rPr sz="1000" spc="1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endParaRPr sz="1000">
              <a:latin typeface="Calibri"/>
              <a:cs typeface="Calibri"/>
            </a:endParaRPr>
          </a:p>
          <a:p>
            <a:pPr marL="104139">
              <a:lnSpc>
                <a:spcPts val="1150"/>
              </a:lnSpc>
            </a:pP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την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ολοκλήρωση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πολλαπλών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(εγκατεστημένων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0D0D0D"/>
                </a:solidFill>
                <a:latin typeface="Calibri"/>
                <a:cs typeface="Calibri"/>
              </a:rPr>
              <a:t>μεμονωμένα).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2376487"/>
            <a:ext cx="4718685" cy="633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indent="-91440">
              <a:lnSpc>
                <a:spcPts val="135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4139" algn="l"/>
              </a:tabLst>
            </a:pP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Αυτό</a:t>
            </a:r>
            <a:r>
              <a:rPr sz="1000" spc="3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θα</a:t>
            </a:r>
            <a:r>
              <a:rPr sz="1000" spc="3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σας</a:t>
            </a:r>
            <a:r>
              <a:rPr sz="1000" spc="3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βοηθήσει</a:t>
            </a:r>
            <a:r>
              <a:rPr sz="1000" spc="3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000" spc="3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δημιουργήσετε</a:t>
            </a:r>
            <a:r>
              <a:rPr sz="1000" spc="3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000" spc="3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πλήρως</a:t>
            </a:r>
            <a:r>
              <a:rPr sz="1000" spc="3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απομονωμένο</a:t>
            </a:r>
            <a:r>
              <a:rPr sz="1000" spc="3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περιβάλλον</a:t>
            </a:r>
            <a:endParaRPr sz="1000">
              <a:latin typeface="Calibri"/>
              <a:cs typeface="Calibri"/>
            </a:endParaRPr>
          </a:p>
          <a:p>
            <a:pPr marL="104139">
              <a:lnSpc>
                <a:spcPts val="1145"/>
              </a:lnSpc>
            </a:pP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αποτελούμενο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από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πολλαπλά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μηχανήματα-θύματα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000" spc="409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έναν</a:t>
            </a:r>
            <a:r>
              <a:rPr sz="1000" spc="4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επιτιθέμενο,</a:t>
            </a:r>
            <a:endParaRPr sz="1000">
              <a:latin typeface="Calibri"/>
              <a:cs typeface="Calibri"/>
            </a:endParaRPr>
          </a:p>
          <a:p>
            <a:pPr marL="104139" marR="5080">
              <a:lnSpc>
                <a:spcPts val="1200"/>
              </a:lnSpc>
              <a:spcBef>
                <a:spcPts val="35"/>
              </a:spcBef>
            </a:pP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επιτρέποντάς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σας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αποδίδετε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τις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πρακτικές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σας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εργασίες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πλαίσιο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αυτού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του </a:t>
            </a:r>
            <a:r>
              <a:rPr sz="1000" spc="-2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μαθήματος με</a:t>
            </a:r>
            <a:r>
              <a:rPr sz="1000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ασφαλέστερο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τρόπο.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6259" y="3661092"/>
            <a:ext cx="4511675" cy="42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40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Ακολουθεί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παράδειγμα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πώς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 θα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μπορούσε</a:t>
            </a:r>
            <a:r>
              <a:rPr sz="10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0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0D0D0D"/>
                </a:solidFill>
                <a:latin typeface="Calibri"/>
                <a:cs typeface="Calibri"/>
              </a:rPr>
              <a:t>είναι</a:t>
            </a:r>
            <a:r>
              <a:rPr sz="1000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εικονικό</a:t>
            </a:r>
            <a:r>
              <a:rPr sz="10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εργαστήριο</a:t>
            </a:r>
            <a:endParaRPr sz="10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635"/>
              </a:spcBef>
            </a:pP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σχεδιασμένο</a:t>
            </a:r>
            <a:r>
              <a:rPr sz="10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0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0D0D0D"/>
                </a:solidFill>
                <a:latin typeface="Calibri"/>
                <a:cs typeface="Calibri"/>
              </a:rPr>
              <a:t>GNS3.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1687" y="4673282"/>
            <a:ext cx="4315460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στόχευση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οποιουδήποτε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εξωτερικού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στόχου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εκτός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1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προτεινόμενου</a:t>
            </a:r>
            <a:r>
              <a:rPr sz="10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εικονικού </a:t>
            </a:r>
            <a:r>
              <a:rPr sz="1000" spc="-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εργαστηριακού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περιβάλλοντος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απαγορεύεται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αυστηρά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είστε</a:t>
            </a:r>
            <a:r>
              <a:rPr sz="10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αποκλειστικά 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υπεύθυνοι</a:t>
            </a:r>
            <a:r>
              <a:rPr sz="1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για τις όποιες συνέπειες.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684" y="0"/>
            <a:ext cx="12172315" cy="6879590"/>
            <a:chOff x="19684" y="0"/>
            <a:chExt cx="1217231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0019" y="2934970"/>
              <a:ext cx="4053839" cy="34229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4964" y="3130232"/>
              <a:ext cx="3483927" cy="285305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84" y="2934970"/>
              <a:ext cx="4232275" cy="34229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630" y="3130232"/>
              <a:ext cx="3662045" cy="28530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58632" y="4364672"/>
              <a:ext cx="4250690" cy="222885"/>
            </a:xfrm>
            <a:custGeom>
              <a:avLst/>
              <a:gdLst/>
              <a:ahLst/>
              <a:cxnLst/>
              <a:rect l="l" t="t" r="r" b="b"/>
              <a:pathLst>
                <a:path w="4250690" h="222885">
                  <a:moveTo>
                    <a:pt x="0" y="222567"/>
                  </a:moveTo>
                  <a:lnTo>
                    <a:pt x="1034732" y="222567"/>
                  </a:lnTo>
                  <a:lnTo>
                    <a:pt x="1034732" y="86994"/>
                  </a:lnTo>
                  <a:lnTo>
                    <a:pt x="0" y="86994"/>
                  </a:lnTo>
                  <a:lnTo>
                    <a:pt x="0" y="222567"/>
                  </a:lnTo>
                </a:path>
                <a:path w="4250690" h="222885">
                  <a:moveTo>
                    <a:pt x="3439795" y="133984"/>
                  </a:moveTo>
                  <a:lnTo>
                    <a:pt x="4250372" y="133984"/>
                  </a:lnTo>
                  <a:lnTo>
                    <a:pt x="4250372" y="0"/>
                  </a:lnTo>
                  <a:lnTo>
                    <a:pt x="3439795" y="0"/>
                  </a:lnTo>
                  <a:lnTo>
                    <a:pt x="3439795" y="133984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3877" y="615632"/>
              <a:ext cx="3427412" cy="25130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9140" y="810577"/>
              <a:ext cx="2857500" cy="19431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88617" y="2919730"/>
              <a:ext cx="4203064" cy="34397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83879" y="3114992"/>
              <a:ext cx="3689667" cy="286956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76359" y="3610292"/>
              <a:ext cx="812165" cy="133985"/>
            </a:xfrm>
            <a:custGeom>
              <a:avLst/>
              <a:gdLst/>
              <a:ahLst/>
              <a:cxnLst/>
              <a:rect l="l" t="t" r="r" b="b"/>
              <a:pathLst>
                <a:path w="812165" h="133985">
                  <a:moveTo>
                    <a:pt x="0" y="133985"/>
                  </a:moveTo>
                  <a:lnTo>
                    <a:pt x="812165" y="133985"/>
                  </a:lnTo>
                  <a:lnTo>
                    <a:pt x="812165" y="0"/>
                  </a:lnTo>
                  <a:lnTo>
                    <a:pt x="0" y="0"/>
                  </a:lnTo>
                  <a:lnTo>
                    <a:pt x="0" y="133985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80127" y="6345872"/>
            <a:ext cx="1225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92430" marR="5080" indent="147320">
              <a:lnSpc>
                <a:spcPts val="2590"/>
              </a:lnSpc>
              <a:spcBef>
                <a:spcPts val="275"/>
              </a:spcBef>
            </a:pPr>
            <a:r>
              <a:rPr sz="2250" spc="125" dirty="0">
                <a:solidFill>
                  <a:srgbClr val="000000"/>
                </a:solidFill>
              </a:rPr>
              <a:t>Εγκατεστημένο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10" dirty="0">
                <a:solidFill>
                  <a:srgbClr val="000000"/>
                </a:solidFill>
              </a:rPr>
              <a:t>αρχείο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λογισμικού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10" dirty="0">
                <a:solidFill>
                  <a:srgbClr val="000000"/>
                </a:solidFill>
              </a:rPr>
              <a:t>XML</a:t>
            </a:r>
            <a:r>
              <a:rPr sz="2250" spc="120" dirty="0">
                <a:solidFill>
                  <a:srgbClr val="000000"/>
                </a:solidFill>
              </a:rPr>
              <a:t> </a:t>
            </a:r>
            <a:r>
              <a:rPr sz="2250" spc="85" dirty="0">
                <a:solidFill>
                  <a:srgbClr val="000000"/>
                </a:solidFill>
              </a:rPr>
              <a:t>(Extensible</a:t>
            </a:r>
            <a:r>
              <a:rPr sz="2250" spc="110" dirty="0">
                <a:solidFill>
                  <a:srgbClr val="000000"/>
                </a:solidFill>
              </a:rPr>
              <a:t> </a:t>
            </a:r>
            <a:r>
              <a:rPr sz="2250" spc="95" dirty="0">
                <a:solidFill>
                  <a:srgbClr val="000000"/>
                </a:solidFill>
              </a:rPr>
              <a:t>Markup</a:t>
            </a:r>
            <a:r>
              <a:rPr sz="2250" spc="114" dirty="0">
                <a:solidFill>
                  <a:srgbClr val="000000"/>
                </a:solidFill>
              </a:rPr>
              <a:t> </a:t>
            </a:r>
            <a:r>
              <a:rPr sz="2250" spc="90" dirty="0">
                <a:solidFill>
                  <a:srgbClr val="000000"/>
                </a:solidFill>
              </a:rPr>
              <a:t>Language</a:t>
            </a:r>
            <a:r>
              <a:rPr sz="2250" spc="110" dirty="0">
                <a:solidFill>
                  <a:srgbClr val="000000"/>
                </a:solidFill>
              </a:rPr>
              <a:t> </a:t>
            </a:r>
            <a:r>
              <a:rPr sz="2250" spc="35" dirty="0">
                <a:solidFill>
                  <a:srgbClr val="000000"/>
                </a:solidFill>
              </a:rPr>
              <a:t>-</a:t>
            </a:r>
            <a:r>
              <a:rPr sz="2250" spc="120" dirty="0">
                <a:solidFill>
                  <a:srgbClr val="000000"/>
                </a:solidFill>
              </a:rPr>
              <a:t> </a:t>
            </a:r>
            <a:r>
              <a:rPr sz="2250" spc="90" dirty="0">
                <a:solidFill>
                  <a:srgbClr val="000000"/>
                </a:solidFill>
              </a:rPr>
              <a:t>δομημένη </a:t>
            </a:r>
            <a:r>
              <a:rPr sz="2250" spc="-550" dirty="0">
                <a:solidFill>
                  <a:srgbClr val="000000"/>
                </a:solidFill>
              </a:rPr>
              <a:t> </a:t>
            </a:r>
            <a:r>
              <a:rPr sz="2250" spc="90" dirty="0">
                <a:solidFill>
                  <a:srgbClr val="000000"/>
                </a:solidFill>
              </a:rPr>
              <a:t>μορφή</a:t>
            </a:r>
            <a:r>
              <a:rPr sz="2250" spc="110" dirty="0">
                <a:solidFill>
                  <a:srgbClr val="000000"/>
                </a:solidFill>
              </a:rPr>
              <a:t> </a:t>
            </a:r>
            <a:r>
              <a:rPr sz="2250" spc="90" dirty="0">
                <a:solidFill>
                  <a:srgbClr val="000000"/>
                </a:solidFill>
              </a:rPr>
              <a:t>ανταλλαγής</a:t>
            </a:r>
            <a:r>
              <a:rPr sz="2250" spc="114" dirty="0">
                <a:solidFill>
                  <a:srgbClr val="000000"/>
                </a:solidFill>
              </a:rPr>
              <a:t> </a:t>
            </a:r>
            <a:r>
              <a:rPr sz="2250" spc="90" dirty="0">
                <a:solidFill>
                  <a:srgbClr val="000000"/>
                </a:solidFill>
              </a:rPr>
              <a:t>δεδομένωνn)</a:t>
            </a:r>
            <a:endParaRPr sz="2250"/>
          </a:p>
        </p:txBody>
      </p:sp>
      <p:sp>
        <p:nvSpPr>
          <p:cNvPr id="19" name="object 19"/>
          <p:cNvSpPr txBox="1"/>
          <p:nvPr/>
        </p:nvSpPr>
        <p:spPr>
          <a:xfrm>
            <a:off x="555625" y="1663382"/>
            <a:ext cx="1163637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835" indent="-572135">
              <a:lnSpc>
                <a:spcPct val="100000"/>
              </a:lnSpc>
              <a:spcBef>
                <a:spcPts val="830"/>
              </a:spcBef>
              <a:buClr>
                <a:srgbClr val="FFB800"/>
              </a:buClr>
              <a:buSzPct val="163636"/>
              <a:buFont typeface="Arial"/>
              <a:buChar char="•"/>
              <a:tabLst>
                <a:tab pos="584200" algn="l"/>
                <a:tab pos="584835" algn="l"/>
              </a:tabLst>
            </a:pPr>
            <a:r>
              <a:rPr sz="1100" b="1" spc="80" dirty="0">
                <a:solidFill>
                  <a:srgbClr val="0D0D0D"/>
                </a:solidFill>
                <a:latin typeface="Calibri"/>
                <a:cs typeface="Calibri"/>
              </a:rPr>
              <a:t>Κα</a:t>
            </a:r>
            <a:r>
              <a:rPr sz="1100" b="1" spc="80" dirty="0" err="1">
                <a:solidFill>
                  <a:srgbClr val="0D0D0D"/>
                </a:solidFill>
                <a:latin typeface="Calibri"/>
                <a:cs typeface="Calibri"/>
              </a:rPr>
              <a:t>τε</a:t>
            </a:r>
            <a:r>
              <a:rPr sz="1100" b="1" spc="80" dirty="0">
                <a:solidFill>
                  <a:srgbClr val="0D0D0D"/>
                </a:solidFill>
                <a:latin typeface="Calibri"/>
                <a:cs typeface="Calibri"/>
              </a:rPr>
              <a:t>βάστε</a:t>
            </a:r>
            <a:r>
              <a:rPr sz="1100" b="1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0D0D0D"/>
                </a:solidFill>
                <a:latin typeface="Calibri"/>
                <a:cs typeface="Calibri"/>
              </a:rPr>
              <a:t>εγκαταστήστε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0D0D0D"/>
                </a:solidFill>
                <a:latin typeface="Calibri"/>
                <a:cs typeface="Calibri"/>
              </a:rPr>
              <a:t>GNS3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114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0D0D0D"/>
                </a:solidFill>
                <a:latin typeface="Calibri"/>
                <a:cs typeface="Calibri"/>
              </a:rPr>
              <a:t>βάση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114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0D0D0D"/>
                </a:solidFill>
                <a:latin typeface="Calibri"/>
                <a:cs typeface="Calibri"/>
              </a:rPr>
              <a:t>που</a:t>
            </a:r>
            <a:r>
              <a:rPr sz="11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0D0D0D"/>
                </a:solidFill>
                <a:latin typeface="Calibri"/>
                <a:cs typeface="Calibri"/>
              </a:rPr>
              <a:t>προτιμάτε:</a:t>
            </a:r>
            <a:endParaRPr sz="1100" dirty="0">
              <a:latin typeface="Calibri"/>
              <a:cs typeface="Calibri"/>
            </a:endParaRPr>
          </a:p>
          <a:p>
            <a:pPr marL="584835">
              <a:lnSpc>
                <a:spcPct val="100000"/>
              </a:lnSpc>
            </a:pP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Λογισμικό</a:t>
            </a:r>
            <a:r>
              <a:rPr sz="10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|</a:t>
            </a:r>
            <a:r>
              <a:rPr sz="10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1000" u="sng" spc="8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GN</a:t>
            </a:r>
            <a:r>
              <a:rPr sz="1000" u="sng" spc="8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S3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0127" y="6345872"/>
            <a:ext cx="1225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739" y="6692265"/>
            <a:ext cx="247459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"/>
              </a:lnSpc>
            </a:pP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Kali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Linux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|</a:t>
            </a:r>
            <a:r>
              <a:rPr sz="5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Διανομή</a:t>
            </a:r>
            <a:r>
              <a:rPr sz="50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Lin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ux</a:t>
            </a:r>
            <a:r>
              <a:rPr sz="50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για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δοκιμές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διείσδυσης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και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ηθική</a:t>
            </a:r>
            <a:r>
              <a:rPr sz="500" u="sng" spc="-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παράκαμψη</a:t>
            </a:r>
            <a:r>
              <a:rPr sz="500" u="sng" spc="-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ασφαλ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εία</a:t>
            </a:r>
            <a:r>
              <a:rPr sz="500" spc="25" dirty="0">
                <a:solidFill>
                  <a:srgbClr val="85872B"/>
                </a:solidFill>
                <a:latin typeface="Calibri"/>
                <a:cs typeface="Calibri"/>
              </a:rPr>
              <a:t>ς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602297"/>
            <a:ext cx="33147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40" dirty="0">
                <a:solidFill>
                  <a:srgbClr val="000000"/>
                </a:solidFill>
              </a:rPr>
              <a:t>Kali</a:t>
            </a:r>
            <a:r>
              <a:rPr sz="2250" spc="15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Linux </a:t>
            </a:r>
            <a:r>
              <a:rPr sz="2250" spc="155" dirty="0">
                <a:solidFill>
                  <a:srgbClr val="000000"/>
                </a:solidFill>
              </a:rPr>
              <a:t>Επιτιθέμενος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556259" y="1315720"/>
            <a:ext cx="8185150" cy="193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indent="-90805">
              <a:lnSpc>
                <a:spcPts val="1520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Είναι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η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πιο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προηγμένη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διανομή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Linux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(λειτουργικό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σύστημα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ανοιχτού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κώδικα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βασισμένο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Unix)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δοκιμές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διείσδυσης.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259" y="2181542"/>
            <a:ext cx="11198860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indent="-91440">
              <a:lnSpc>
                <a:spcPts val="1445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4139" algn="l"/>
              </a:tabLst>
            </a:pP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Kali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Linux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είναι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μια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διανομή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Linux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ανοιχτού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κώδικα,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βασισμένη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Debian,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που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απευθύνεται</a:t>
            </a:r>
            <a:r>
              <a:rPr sz="1100" spc="2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σε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διάφορες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εργασίες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ασφάλειας</a:t>
            </a:r>
            <a:r>
              <a:rPr sz="1100" spc="2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πληροφοριών,</a:t>
            </a:r>
            <a:r>
              <a:rPr sz="1100" spc="2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όπως</a:t>
            </a:r>
            <a:r>
              <a:rPr sz="1100" spc="2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δοκιμές</a:t>
            </a:r>
            <a:endParaRPr sz="1100">
              <a:latin typeface="Calibri"/>
              <a:cs typeface="Calibri"/>
            </a:endParaRPr>
          </a:p>
          <a:p>
            <a:pPr marL="104139">
              <a:lnSpc>
                <a:spcPts val="1225"/>
              </a:lnSpc>
            </a:pP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διείσδυσης,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έρευνα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ασφάλειας,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εγκληματολογία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υπολογιστών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αντίστροφη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μηχανική.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259" y="3177857"/>
            <a:ext cx="5632450" cy="181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indent="-90805">
              <a:lnSpc>
                <a:spcPts val="1520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Κατεβάστ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ε και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εγκαταστήστε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Kali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Linux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ως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κανονικό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στον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υπολογιστή</a:t>
            </a:r>
            <a:r>
              <a:rPr sz="1100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4056379"/>
            <a:ext cx="3931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275" indent="-15557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63636"/>
              <a:buFont typeface="Arial"/>
              <a:buChar char="•"/>
              <a:tabLst>
                <a:tab pos="168275" algn="l"/>
              </a:tabLst>
            </a:pP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Θα</a:t>
            </a:r>
            <a:r>
              <a:rPr sz="11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συζητήσω</a:t>
            </a:r>
            <a:r>
              <a:rPr sz="1100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αργότερα</a:t>
            </a:r>
            <a:r>
              <a:rPr sz="1100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πώς</a:t>
            </a:r>
            <a:r>
              <a:rPr sz="11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ολοκληρώσω</a:t>
            </a:r>
            <a:r>
              <a:rPr sz="1100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GNS3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6581775"/>
            <a:ext cx="213804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Αρχιτεκτονική</a:t>
            </a:r>
            <a:r>
              <a:rPr sz="55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Ξεκινώντας</a:t>
            </a:r>
            <a:r>
              <a:rPr sz="5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με</a:t>
            </a:r>
            <a:r>
              <a:rPr sz="5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το</a:t>
            </a:r>
            <a:r>
              <a:rPr sz="5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Wazuh</a:t>
            </a:r>
            <a:r>
              <a:rPr sz="5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Τεκμηρίωση</a:t>
            </a:r>
            <a:r>
              <a:rPr sz="55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του</a:t>
            </a:r>
            <a:r>
              <a:rPr sz="5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Wazuh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3400" y="-53974"/>
            <a:ext cx="9183370" cy="6878955"/>
            <a:chOff x="1902460" y="0"/>
            <a:chExt cx="9183370" cy="6878955"/>
          </a:xfrm>
        </p:grpSpPr>
        <p:sp>
          <p:nvSpPr>
            <p:cNvPr id="5" name="object 5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2460" y="1211580"/>
              <a:ext cx="9183370" cy="52971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98040" y="1407159"/>
              <a:ext cx="8605519" cy="47193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21179" y="473392"/>
            <a:ext cx="36639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>
                <a:solidFill>
                  <a:srgbClr val="000000"/>
                </a:solidFill>
              </a:rPr>
              <a:t>Wazuh: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Κεντρικά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εξαρτήματα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0127" y="6345872"/>
            <a:ext cx="12255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666115"/>
            <a:ext cx="40252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0" dirty="0">
                <a:solidFill>
                  <a:srgbClr val="000000"/>
                </a:solidFill>
              </a:rPr>
              <a:t>Client/Server/IT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220" dirty="0">
                <a:solidFill>
                  <a:srgbClr val="000000"/>
                </a:solidFill>
              </a:rPr>
              <a:t>Μηχανήματα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(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6259" y="1337627"/>
            <a:ext cx="8576310" cy="193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indent="-90805">
              <a:lnSpc>
                <a:spcPts val="1520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Ρυθμίστε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δύο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45" dirty="0">
                <a:solidFill>
                  <a:srgbClr val="0D0D0D"/>
                </a:solidFill>
                <a:latin typeface="Calibri"/>
                <a:cs typeface="Calibri"/>
              </a:rPr>
              <a:t>ΕΜ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ως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clientεπικοινωνεί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server)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εξυπηρετητή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τη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μετάδοση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τιμών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μέσω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του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πρωτοκόλλου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Modbus.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259" y="2202815"/>
            <a:ext cx="9264650" cy="193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indent="-91440">
              <a:lnSpc>
                <a:spcPts val="1520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4139" algn="l"/>
              </a:tabLst>
            </a:pP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Επομένως,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αρχείο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εγκατάστασης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λογισμικού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Raspberry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Pi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Desktop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στον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υπολογιστή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κατεβάσετε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την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εικόνα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ISO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από</a:t>
            </a:r>
            <a:r>
              <a:rPr sz="1100" spc="5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1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3"/>
              </a:rPr>
              <a:t>ΕΔΩ</a:t>
            </a:r>
            <a:r>
              <a:rPr sz="11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259" y="3069272"/>
            <a:ext cx="11062970" cy="360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indent="-91440">
              <a:lnSpc>
                <a:spcPts val="1480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4139" algn="l"/>
              </a:tabLst>
            </a:pP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Μετά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από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αυτό,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εγκαταστήστε</a:t>
            </a:r>
            <a:r>
              <a:rPr sz="1100" spc="6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10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το</a:t>
            </a:r>
            <a:r>
              <a:rPr sz="11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spc="1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pyModbusTCP</a:t>
            </a:r>
            <a:r>
              <a:rPr sz="11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σ</a:t>
            </a:r>
            <a:r>
              <a:rPr sz="110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την</a:t>
            </a:r>
            <a:r>
              <a:rPr sz="1100" spc="6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επιτραπέζια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επιφάνεια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του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Raspberry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Pi.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χρήσιμο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παράδειγμα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εξυπηρετητή/Εξυπηρετητή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endParaRPr sz="1100">
              <a:latin typeface="Calibri"/>
              <a:cs typeface="Calibri"/>
            </a:endParaRPr>
          </a:p>
          <a:p>
            <a:pPr marL="104139">
              <a:lnSpc>
                <a:spcPts val="1260"/>
              </a:lnSpc>
            </a:pP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σύστημα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(ή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πρόγραμμα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που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επικοινωνεί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server)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βρείτε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Python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1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Modbus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Communica</a:t>
            </a:r>
            <a:r>
              <a:rPr sz="110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4104640"/>
            <a:ext cx="11153140" cy="360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indent="-91440">
              <a:lnSpc>
                <a:spcPts val="1480"/>
              </a:lnSpc>
              <a:buClr>
                <a:srgbClr val="FFB800"/>
              </a:buClr>
              <a:buSzPct val="154545"/>
              <a:buFont typeface="Arial"/>
              <a:buChar char="•"/>
              <a:tabLst>
                <a:tab pos="104139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Επιπλέον,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εγκαταστήσετε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100" spc="5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100" u="sng" spc="114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Windows</a:t>
            </a:r>
            <a:r>
              <a:rPr sz="11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1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VM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8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(Virtual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10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Machine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-</a:t>
            </a:r>
            <a:r>
              <a:rPr sz="11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9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εικονική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1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μηχανή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9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για</a:t>
            </a:r>
            <a:r>
              <a:rPr sz="11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114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απομόνωση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1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ε</a:t>
            </a:r>
            <a:r>
              <a:rPr sz="1100" u="sng" spc="1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φαρμογών)</a:t>
            </a:r>
            <a:r>
              <a:rPr sz="11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1100" u="sng" spc="114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ή</a:t>
            </a:r>
            <a:r>
              <a:rPr sz="1100" spc="6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ένα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άλλο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Linux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(λειτουργικό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σύστημα</a:t>
            </a:r>
            <a:endParaRPr sz="1100">
              <a:latin typeface="Calibri"/>
              <a:cs typeface="Calibri"/>
            </a:endParaRPr>
          </a:p>
          <a:p>
            <a:pPr marL="104139">
              <a:lnSpc>
                <a:spcPts val="1260"/>
              </a:lnSpc>
            </a:pP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ανοιχτού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κώδικα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βασισμένο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Unix)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ως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συσκευή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διαχείρισης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πληροφορικής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την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παρακολούθηση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του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δικτύου.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6397" y="671195"/>
            <a:ext cx="38811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90" dirty="0">
                <a:solidFill>
                  <a:srgbClr val="000000"/>
                </a:solidFill>
              </a:rPr>
              <a:t>Ολοκληρώνω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210" dirty="0">
                <a:solidFill>
                  <a:srgbClr val="000000"/>
                </a:solidFill>
              </a:rPr>
              <a:t>VM</a:t>
            </a:r>
            <a:r>
              <a:rPr sz="2250" spc="160" dirty="0">
                <a:solidFill>
                  <a:srgbClr val="000000"/>
                </a:solidFill>
              </a:rPr>
              <a:t> </a:t>
            </a:r>
            <a:r>
              <a:rPr sz="2250" spc="105" dirty="0">
                <a:solidFill>
                  <a:srgbClr val="000000"/>
                </a:solidFill>
              </a:rPr>
              <a:t>στο</a:t>
            </a:r>
            <a:r>
              <a:rPr sz="2250" spc="4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GNS3</a:t>
            </a:r>
            <a:endParaRPr sz="2250"/>
          </a:p>
        </p:txBody>
      </p:sp>
      <p:sp>
        <p:nvSpPr>
          <p:cNvPr id="4" name="object 4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181100"/>
            <a:ext cx="12192000" cy="5573395"/>
            <a:chOff x="0" y="1181100"/>
            <a:chExt cx="12192000" cy="55733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02429"/>
              <a:ext cx="4851390" cy="37149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05" y="1388427"/>
              <a:ext cx="4485005" cy="33483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9332" y="2903220"/>
              <a:ext cx="5053647" cy="38512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4595" y="3098164"/>
              <a:ext cx="4483735" cy="328104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0732" y="1181100"/>
              <a:ext cx="5061267" cy="393350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25994" y="1376045"/>
              <a:ext cx="4619307" cy="336359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5437" y="6448742"/>
            <a:ext cx="5537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τ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ο</a:t>
            </a:r>
            <a:r>
              <a:rPr sz="11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GN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6397" y="671195"/>
            <a:ext cx="38811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90" dirty="0">
                <a:solidFill>
                  <a:srgbClr val="000000"/>
                </a:solidFill>
              </a:rPr>
              <a:t>Ολοκληρώνω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210" dirty="0">
                <a:solidFill>
                  <a:srgbClr val="000000"/>
                </a:solidFill>
              </a:rPr>
              <a:t>VM</a:t>
            </a:r>
            <a:r>
              <a:rPr sz="2250" spc="160" dirty="0">
                <a:solidFill>
                  <a:srgbClr val="000000"/>
                </a:solidFill>
              </a:rPr>
              <a:t> </a:t>
            </a:r>
            <a:r>
              <a:rPr sz="2250" spc="105" dirty="0">
                <a:solidFill>
                  <a:srgbClr val="000000"/>
                </a:solidFill>
              </a:rPr>
              <a:t>στο</a:t>
            </a:r>
            <a:r>
              <a:rPr sz="2250" spc="4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GNS3</a:t>
            </a:r>
            <a:endParaRPr sz="2250"/>
          </a:p>
        </p:txBody>
      </p:sp>
      <p:sp>
        <p:nvSpPr>
          <p:cNvPr id="4" name="object 4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162367"/>
            <a:ext cx="12192000" cy="5547995"/>
            <a:chOff x="0" y="1162367"/>
            <a:chExt cx="12192000" cy="55479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3575" y="1357947"/>
              <a:ext cx="5178425" cy="34778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8519" y="1552892"/>
              <a:ext cx="4689475" cy="29076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62367"/>
              <a:ext cx="4851399" cy="36093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05" y="1284605"/>
              <a:ext cx="4485005" cy="31486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9187" y="2991802"/>
              <a:ext cx="5053647" cy="37185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54132" y="3186747"/>
              <a:ext cx="4483735" cy="314864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5437" y="6448742"/>
            <a:ext cx="5537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τ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ο</a:t>
            </a:r>
            <a:r>
              <a:rPr sz="11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GN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84265" y="0"/>
            <a:ext cx="5268595" cy="6879590"/>
            <a:chOff x="6184265" y="0"/>
            <a:chExt cx="526859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4265" y="1427797"/>
              <a:ext cx="5268595" cy="39989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9210" y="1623060"/>
              <a:ext cx="4698365" cy="3429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56397" y="671195"/>
            <a:ext cx="38811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90" dirty="0">
                <a:solidFill>
                  <a:srgbClr val="000000"/>
                </a:solidFill>
              </a:rPr>
              <a:t>Ολοκληρώνω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210" dirty="0">
                <a:solidFill>
                  <a:srgbClr val="000000"/>
                </a:solidFill>
              </a:rPr>
              <a:t>VM</a:t>
            </a:r>
            <a:r>
              <a:rPr sz="2250" spc="160" dirty="0">
                <a:solidFill>
                  <a:srgbClr val="000000"/>
                </a:solidFill>
              </a:rPr>
              <a:t> </a:t>
            </a:r>
            <a:r>
              <a:rPr sz="2250" spc="105" dirty="0">
                <a:solidFill>
                  <a:srgbClr val="000000"/>
                </a:solidFill>
              </a:rPr>
              <a:t>στο</a:t>
            </a:r>
            <a:r>
              <a:rPr sz="2250" spc="4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GNS3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38175" y="1603057"/>
            <a:ext cx="4993005" cy="3326765"/>
            <a:chOff x="638175" y="1603057"/>
            <a:chExt cx="4993005" cy="332676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175" y="1603057"/>
              <a:ext cx="4993005" cy="332676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6925" y="1761489"/>
              <a:ext cx="4495800" cy="283019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5437" y="6448742"/>
            <a:ext cx="5537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τ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ο</a:t>
            </a:r>
            <a:r>
              <a:rPr sz="11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GN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67792" y="0"/>
            <a:ext cx="5622290" cy="6879590"/>
            <a:chOff x="6467792" y="0"/>
            <a:chExt cx="562229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67792" y="1426210"/>
              <a:ext cx="5621972" cy="48050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2737" y="1621472"/>
              <a:ext cx="5052059" cy="42351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56397" y="671195"/>
            <a:ext cx="38811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90" dirty="0">
                <a:solidFill>
                  <a:srgbClr val="000000"/>
                </a:solidFill>
              </a:rPr>
              <a:t>Ολοκληρώνω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210" dirty="0">
                <a:solidFill>
                  <a:srgbClr val="000000"/>
                </a:solidFill>
              </a:rPr>
              <a:t>VM</a:t>
            </a:r>
            <a:r>
              <a:rPr sz="2250" spc="160" dirty="0">
                <a:solidFill>
                  <a:srgbClr val="000000"/>
                </a:solidFill>
              </a:rPr>
              <a:t> </a:t>
            </a:r>
            <a:r>
              <a:rPr sz="2250" spc="105" dirty="0">
                <a:solidFill>
                  <a:srgbClr val="000000"/>
                </a:solidFill>
              </a:rPr>
              <a:t>στο</a:t>
            </a:r>
            <a:r>
              <a:rPr sz="2250" spc="40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GNS3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22350" y="1571307"/>
            <a:ext cx="4808855" cy="4057015"/>
            <a:chOff x="1022350" y="1571307"/>
            <a:chExt cx="4808855" cy="405701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2350" y="1571307"/>
              <a:ext cx="4808537" cy="405669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1100" y="1693227"/>
              <a:ext cx="4347845" cy="359663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12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5437" y="6448742"/>
            <a:ext cx="5537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τ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ο</a:t>
            </a:r>
            <a:r>
              <a:rPr sz="11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GN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940050"/>
            <a:ext cx="44138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/>
              <a:t>Μοντελοποίηση</a:t>
            </a:r>
            <a:r>
              <a:rPr spc="180" dirty="0"/>
              <a:t> </a:t>
            </a:r>
            <a:r>
              <a:rPr spc="155" dirty="0"/>
              <a:t>τοπολογίας</a:t>
            </a:r>
            <a:r>
              <a:rPr spc="195" dirty="0"/>
              <a:t> </a:t>
            </a:r>
            <a:r>
              <a:rPr spc="150" dirty="0"/>
              <a:t>δικτύου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92169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98565" y="0"/>
            <a:ext cx="5785485" cy="6879590"/>
            <a:chOff x="6298565" y="0"/>
            <a:chExt cx="578548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98565" y="3020377"/>
              <a:ext cx="5305107" cy="29838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3510" y="3215639"/>
              <a:ext cx="4735195" cy="24139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38360" y="179705"/>
              <a:ext cx="2345372" cy="16383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556259" y="1490979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3357" y="2402839"/>
            <a:ext cx="5616575" cy="3606165"/>
            <a:chOff x="193357" y="2402839"/>
            <a:chExt cx="5616575" cy="360616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357" y="2402839"/>
              <a:ext cx="5616257" cy="36061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107" y="2561589"/>
              <a:ext cx="5119052" cy="310896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1752" y="2417127"/>
            <a:ext cx="11925935" cy="3948429"/>
            <a:chOff x="51752" y="2417127"/>
            <a:chExt cx="11925935" cy="394842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52" y="2545079"/>
              <a:ext cx="5933440" cy="37655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502" y="2703512"/>
              <a:ext cx="5436235" cy="32689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1055" y="2417127"/>
              <a:ext cx="6076314" cy="39484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5999" y="2612072"/>
              <a:ext cx="5506084" cy="337883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490979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3357" y="2599689"/>
            <a:ext cx="11171555" cy="3709670"/>
            <a:chOff x="193357" y="2599689"/>
            <a:chExt cx="11171555" cy="37096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357" y="2636202"/>
              <a:ext cx="5598160" cy="36017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107" y="2794952"/>
              <a:ext cx="5100955" cy="31045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3727" y="2599689"/>
              <a:ext cx="5670867" cy="37093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8672" y="2794952"/>
              <a:ext cx="5100955" cy="313943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16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490979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1752" y="2506979"/>
            <a:ext cx="11771630" cy="3947160"/>
            <a:chOff x="51752" y="2506979"/>
            <a:chExt cx="11771630" cy="39471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52" y="2543492"/>
              <a:ext cx="5913120" cy="3800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85" y="2701924"/>
              <a:ext cx="5416232" cy="33039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8172" y="2506979"/>
              <a:ext cx="6124892" cy="39471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93435" y="2701924"/>
              <a:ext cx="5554980" cy="337724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98542" y="6038850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5"/>
              </a:lnSpc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490979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84987" y="0"/>
            <a:ext cx="4146550" cy="6878955"/>
            <a:chOff x="6884987" y="0"/>
            <a:chExt cx="414655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774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2097" y="1537652"/>
                  </a:moveTo>
                  <a:lnTo>
                    <a:pt x="1494790" y="1544002"/>
                  </a:lnTo>
                  <a:lnTo>
                    <a:pt x="1451292" y="1562100"/>
                  </a:lnTo>
                  <a:lnTo>
                    <a:pt x="1413827" y="1590675"/>
                  </a:lnTo>
                  <a:lnTo>
                    <a:pt x="1384617" y="1628139"/>
                  </a:lnTo>
                  <a:lnTo>
                    <a:pt x="1365885" y="1673860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632" y="3136265"/>
                  </a:lnTo>
                  <a:lnTo>
                    <a:pt x="1391285" y="1681479"/>
                  </a:lnTo>
                  <a:lnTo>
                    <a:pt x="1412240" y="1635442"/>
                  </a:lnTo>
                  <a:lnTo>
                    <a:pt x="1445577" y="1599247"/>
                  </a:lnTo>
                  <a:lnTo>
                    <a:pt x="1487805" y="1574800"/>
                  </a:lnTo>
                  <a:lnTo>
                    <a:pt x="1535747" y="1564322"/>
                  </a:lnTo>
                  <a:lnTo>
                    <a:pt x="1637665" y="1564322"/>
                  </a:lnTo>
                  <a:lnTo>
                    <a:pt x="1625600" y="1556702"/>
                  </a:lnTo>
                  <a:lnTo>
                    <a:pt x="1590992" y="1544002"/>
                  </a:lnTo>
                  <a:lnTo>
                    <a:pt x="1542097" y="1537652"/>
                  </a:lnTo>
                  <a:close/>
                </a:path>
                <a:path w="2555875" h="6858000">
                  <a:moveTo>
                    <a:pt x="1637665" y="1564322"/>
                  </a:moveTo>
                  <a:lnTo>
                    <a:pt x="1535747" y="1564322"/>
                  </a:lnTo>
                  <a:lnTo>
                    <a:pt x="1585912" y="1569402"/>
                  </a:lnTo>
                  <a:lnTo>
                    <a:pt x="1615122" y="1580514"/>
                  </a:lnTo>
                  <a:lnTo>
                    <a:pt x="1663700" y="1617662"/>
                  </a:lnTo>
                  <a:lnTo>
                    <a:pt x="1694497" y="1671954"/>
                  </a:lnTo>
                  <a:lnTo>
                    <a:pt x="1702117" y="1732597"/>
                  </a:lnTo>
                  <a:lnTo>
                    <a:pt x="1696720" y="1764029"/>
                  </a:lnTo>
                  <a:lnTo>
                    <a:pt x="1437005" y="2721927"/>
                  </a:lnTo>
                  <a:lnTo>
                    <a:pt x="1430655" y="2770822"/>
                  </a:lnTo>
                  <a:lnTo>
                    <a:pt x="1437005" y="2818129"/>
                  </a:lnTo>
                  <a:lnTo>
                    <a:pt x="1455102" y="2861627"/>
                  </a:lnTo>
                  <a:lnTo>
                    <a:pt x="1483677" y="2899092"/>
                  </a:lnTo>
                  <a:lnTo>
                    <a:pt x="1521460" y="2928302"/>
                  </a:lnTo>
                  <a:lnTo>
                    <a:pt x="1566862" y="2947035"/>
                  </a:lnTo>
                  <a:lnTo>
                    <a:pt x="1618932" y="2953067"/>
                  </a:lnTo>
                  <a:lnTo>
                    <a:pt x="1669097" y="2944812"/>
                  </a:lnTo>
                  <a:lnTo>
                    <a:pt x="1704340" y="2928302"/>
                  </a:lnTo>
                  <a:lnTo>
                    <a:pt x="1617662" y="2928302"/>
                  </a:lnTo>
                  <a:lnTo>
                    <a:pt x="1573212" y="2922904"/>
                  </a:lnTo>
                  <a:lnTo>
                    <a:pt x="1527175" y="2901950"/>
                  </a:lnTo>
                  <a:lnTo>
                    <a:pt x="1490980" y="2868612"/>
                  </a:lnTo>
                  <a:lnTo>
                    <a:pt x="1466532" y="2826385"/>
                  </a:lnTo>
                  <a:lnTo>
                    <a:pt x="1456055" y="2778442"/>
                  </a:lnTo>
                  <a:lnTo>
                    <a:pt x="1461135" y="2728277"/>
                  </a:lnTo>
                  <a:lnTo>
                    <a:pt x="1720850" y="1770379"/>
                  </a:lnTo>
                  <a:lnTo>
                    <a:pt x="1726882" y="1734820"/>
                  </a:lnTo>
                  <a:lnTo>
                    <a:pt x="1725930" y="1701800"/>
                  </a:lnTo>
                  <a:lnTo>
                    <a:pt x="1725930" y="1698942"/>
                  </a:lnTo>
                  <a:lnTo>
                    <a:pt x="1717992" y="1664017"/>
                  </a:lnTo>
                  <a:lnTo>
                    <a:pt x="1703070" y="1630679"/>
                  </a:lnTo>
                  <a:lnTo>
                    <a:pt x="1682115" y="1600517"/>
                  </a:lnTo>
                  <a:lnTo>
                    <a:pt x="1656080" y="1575752"/>
                  </a:lnTo>
                  <a:lnTo>
                    <a:pt x="1637665" y="1564322"/>
                  </a:lnTo>
                  <a:close/>
                </a:path>
                <a:path w="2555875" h="6858000">
                  <a:moveTo>
                    <a:pt x="2555875" y="0"/>
                  </a:moveTo>
                  <a:lnTo>
                    <a:pt x="2528570" y="0"/>
                  </a:lnTo>
                  <a:lnTo>
                    <a:pt x="2100177" y="1562100"/>
                  </a:lnTo>
                  <a:lnTo>
                    <a:pt x="1757680" y="2837497"/>
                  </a:lnTo>
                  <a:lnTo>
                    <a:pt x="1732915" y="2875279"/>
                  </a:lnTo>
                  <a:lnTo>
                    <a:pt x="1699895" y="2903537"/>
                  </a:lnTo>
                  <a:lnTo>
                    <a:pt x="1660525" y="2921635"/>
                  </a:lnTo>
                  <a:lnTo>
                    <a:pt x="1617662" y="2928302"/>
                  </a:lnTo>
                  <a:lnTo>
                    <a:pt x="1704340" y="2928302"/>
                  </a:lnTo>
                  <a:lnTo>
                    <a:pt x="1714817" y="2923540"/>
                  </a:lnTo>
                  <a:lnTo>
                    <a:pt x="1753235" y="2890520"/>
                  </a:lnTo>
                  <a:lnTo>
                    <a:pt x="1782127" y="2846387"/>
                  </a:lnTo>
                  <a:lnTo>
                    <a:pt x="1782127" y="2845117"/>
                  </a:lnTo>
                  <a:lnTo>
                    <a:pt x="2124710" y="1568132"/>
                  </a:lnTo>
                  <a:lnTo>
                    <a:pt x="255587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80" y="6167120"/>
              <a:ext cx="3294379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04300" y="2105659"/>
              <a:ext cx="2026920" cy="47752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17687" y="614362"/>
            <a:ext cx="36690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>
                <a:solidFill>
                  <a:srgbClr val="000000"/>
                </a:solidFill>
              </a:rPr>
              <a:t>Wazuh:</a:t>
            </a:r>
            <a:r>
              <a:rPr spc="18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Κεντρικά</a:t>
            </a:r>
            <a:r>
              <a:rPr spc="175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εξαρτήματα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08975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6539" y="2014220"/>
            <a:ext cx="1531620" cy="26066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84140" y="1986279"/>
            <a:ext cx="1529080" cy="28797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58190" y="2588895"/>
            <a:ext cx="3258820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solidFill>
                  <a:srgbClr val="1F2328"/>
                </a:solidFill>
                <a:latin typeface="Calibri"/>
                <a:cs typeface="Calibri"/>
              </a:rPr>
              <a:t>Ο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δείκτης 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Wazuh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είναι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μια 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υψηλής </a:t>
            </a:r>
            <a:r>
              <a:rPr sz="1100" b="1" spc="100" dirty="0">
                <a:solidFill>
                  <a:srgbClr val="1F2328"/>
                </a:solidFill>
                <a:latin typeface="Calibri"/>
                <a:cs typeface="Calibri"/>
              </a:rPr>
              <a:t>κλίμακας </a:t>
            </a:r>
            <a:r>
              <a:rPr sz="1100" b="1" spc="10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1F2328"/>
                </a:solidFill>
                <a:latin typeface="Calibri"/>
                <a:cs typeface="Calibri"/>
              </a:rPr>
              <a:t>μηχανή </a:t>
            </a:r>
            <a:r>
              <a:rPr sz="1100" b="1" spc="105" dirty="0">
                <a:solidFill>
                  <a:srgbClr val="1F2328"/>
                </a:solidFill>
                <a:latin typeface="Calibri"/>
                <a:cs typeface="Calibri"/>
              </a:rPr>
              <a:t>αναζήτησης </a:t>
            </a:r>
            <a:r>
              <a:rPr sz="1100" b="1" spc="95" dirty="0">
                <a:solidFill>
                  <a:srgbClr val="1F2328"/>
                </a:solidFill>
                <a:latin typeface="Calibri"/>
                <a:cs typeface="Calibri"/>
              </a:rPr>
              <a:t>και</a:t>
            </a:r>
            <a:r>
              <a:rPr sz="1100" b="1" spc="10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110" dirty="0">
                <a:solidFill>
                  <a:srgbClr val="1F2328"/>
                </a:solidFill>
                <a:latin typeface="Calibri"/>
                <a:cs typeface="Calibri"/>
              </a:rPr>
              <a:t>ανάλυσης πλήρους </a:t>
            </a:r>
            <a:r>
              <a:rPr sz="1100" b="1" spc="114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95" dirty="0">
                <a:solidFill>
                  <a:srgbClr val="1F2328"/>
                </a:solidFill>
                <a:latin typeface="Calibri"/>
                <a:cs typeface="Calibri"/>
              </a:rPr>
              <a:t>κειμένου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8907" y="6610667"/>
            <a:ext cx="80327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0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|Εγκατεστημένο</a:t>
            </a:r>
            <a:r>
              <a:rPr sz="550" u="sng" spc="-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αρχ</a:t>
            </a: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είο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35" dirty="0">
                <a:solidFill>
                  <a:srgbClr val="85872B"/>
                </a:solidFill>
                <a:latin typeface="Calibri"/>
                <a:cs typeface="Calibri"/>
                <a:hlinkClick r:id="rId6"/>
              </a:rPr>
              <a:t>εγκατάστασ</a:t>
            </a:r>
            <a:r>
              <a:rPr sz="550" spc="35" dirty="0">
                <a:solidFill>
                  <a:srgbClr val="85872B"/>
                </a:solidFill>
                <a:latin typeface="Calibri"/>
                <a:cs typeface="Calibri"/>
              </a:rPr>
              <a:t>ης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8190" y="3366770"/>
            <a:ext cx="3258820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Αυτό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το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κεντρικό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εξάρτημα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ευρετηριάζει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και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αποθηκεύει </a:t>
            </a:r>
            <a:r>
              <a:rPr sz="1100" b="1" spc="55" dirty="0">
                <a:solidFill>
                  <a:srgbClr val="1F2328"/>
                </a:solidFill>
                <a:latin typeface="Calibri"/>
                <a:cs typeface="Calibri"/>
              </a:rPr>
              <a:t>τις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ειδοποιήσεις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που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παράγονται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από</a:t>
            </a:r>
            <a:r>
              <a:rPr sz="1100" spc="3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τον</a:t>
            </a:r>
            <a:r>
              <a:rPr sz="1100" spc="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εξυπηρετητή</a:t>
            </a:r>
            <a:r>
              <a:rPr sz="1100" spc="2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Wazuh.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77715" y="2549525"/>
            <a:ext cx="326009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solidFill>
                  <a:srgbClr val="1F2328"/>
                </a:solidFill>
                <a:latin typeface="Calibri"/>
                <a:cs typeface="Calibri"/>
              </a:rPr>
              <a:t>Ο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εξυπηρετητής 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Wazuh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αναλύει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τα δεδομένα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που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λαμβάνονται 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από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τους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πράκτορες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και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τα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επεξεργάζεται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χρησιμοποιώντας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πληροφορίες </a:t>
            </a:r>
            <a:r>
              <a:rPr sz="1100" spc="-2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σχετικά</a:t>
            </a:r>
            <a:r>
              <a:rPr sz="1100" spc="3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με</a:t>
            </a:r>
            <a:r>
              <a:rPr sz="1100" spc="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απειλές.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77715" y="3495675"/>
            <a:ext cx="32613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8330" algn="l"/>
                <a:tab pos="1237615" algn="l"/>
              </a:tabLst>
            </a:pPr>
            <a:r>
              <a:rPr sz="1100" spc="105" dirty="0">
                <a:solidFill>
                  <a:srgbClr val="1F2328"/>
                </a:solidFill>
                <a:latin typeface="Calibri"/>
                <a:cs typeface="Calibri"/>
              </a:rPr>
              <a:t>Ένας	</a:t>
            </a:r>
            <a:r>
              <a:rPr sz="1100" b="1" spc="114" dirty="0">
                <a:solidFill>
                  <a:srgbClr val="1F2328"/>
                </a:solidFill>
                <a:latin typeface="Calibri"/>
                <a:cs typeface="Calibri"/>
              </a:rPr>
              <a:t>μόνο	</a:t>
            </a:r>
            <a:r>
              <a:rPr sz="1100" b="1" spc="100" dirty="0">
                <a:solidFill>
                  <a:srgbClr val="1F2328"/>
                </a:solidFill>
                <a:latin typeface="Calibri"/>
                <a:cs typeface="Calibri"/>
              </a:rPr>
              <a:t>εξυπηρετητής/εξυπηρετητής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7715" y="3662679"/>
            <a:ext cx="325945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solidFill>
                  <a:srgbClr val="1F2328"/>
                </a:solidFill>
                <a:latin typeface="Calibri"/>
                <a:cs typeface="Calibri"/>
              </a:rPr>
              <a:t>μπορεί</a:t>
            </a:r>
            <a:r>
              <a:rPr sz="1100" spc="31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114" dirty="0">
                <a:solidFill>
                  <a:srgbClr val="1F2328"/>
                </a:solidFill>
                <a:latin typeface="Calibri"/>
                <a:cs typeface="Calibri"/>
              </a:rPr>
              <a:t>να</a:t>
            </a:r>
            <a:r>
              <a:rPr sz="1100" b="1" spc="31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1F2328"/>
                </a:solidFill>
                <a:latin typeface="Calibri"/>
                <a:cs typeface="Calibri"/>
              </a:rPr>
              <a:t>αναλύσει</a:t>
            </a:r>
            <a:r>
              <a:rPr sz="1100" b="1" spc="31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110" dirty="0">
                <a:solidFill>
                  <a:srgbClr val="1F2328"/>
                </a:solidFill>
                <a:latin typeface="Calibri"/>
                <a:cs typeface="Calibri"/>
              </a:rPr>
              <a:t>δεδομένα</a:t>
            </a:r>
            <a:r>
              <a:rPr sz="1100" b="1" spc="31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1F2328"/>
                </a:solidFill>
                <a:latin typeface="Calibri"/>
                <a:cs typeface="Calibri"/>
              </a:rPr>
              <a:t>από</a:t>
            </a:r>
            <a:r>
              <a:rPr sz="1100" spc="31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χιλ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ιάδες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7715" y="3829684"/>
            <a:ext cx="32607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6319" algn="l"/>
                <a:tab pos="1522730" algn="l"/>
                <a:tab pos="1962150" algn="l"/>
                <a:tab pos="2923540" algn="l"/>
              </a:tabLst>
            </a:pPr>
            <a:r>
              <a:rPr sz="1100" b="1" spc="125" dirty="0">
                <a:solidFill>
                  <a:srgbClr val="1F2328"/>
                </a:solidFill>
                <a:latin typeface="Calibri"/>
                <a:cs typeface="Calibri"/>
              </a:rPr>
              <a:t>π</a:t>
            </a:r>
            <a:r>
              <a:rPr sz="1100" b="1" spc="110" dirty="0">
                <a:solidFill>
                  <a:srgbClr val="1F2328"/>
                </a:solidFill>
                <a:latin typeface="Calibri"/>
                <a:cs typeface="Calibri"/>
              </a:rPr>
              <a:t>ρ</a:t>
            </a:r>
            <a:r>
              <a:rPr sz="1100" b="1" spc="105" dirty="0">
                <a:solidFill>
                  <a:srgbClr val="1F2328"/>
                </a:solidFill>
                <a:latin typeface="Calibri"/>
                <a:cs typeface="Calibri"/>
              </a:rPr>
              <a:t>άκτορε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ς</a:t>
            </a:r>
            <a:r>
              <a:rPr sz="1100" b="1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κ</a:t>
            </a:r>
            <a:r>
              <a:rPr sz="1100" spc="125" dirty="0">
                <a:solidFill>
                  <a:srgbClr val="1F2328"/>
                </a:solidFill>
                <a:latin typeface="Calibri"/>
                <a:cs typeface="Calibri"/>
              </a:rPr>
              <a:t>α</a:t>
            </a:r>
            <a:r>
              <a:rPr sz="1100" spc="60" dirty="0">
                <a:solidFill>
                  <a:srgbClr val="1F2328"/>
                </a:solidFill>
                <a:latin typeface="Calibri"/>
                <a:cs typeface="Calibri"/>
              </a:rPr>
              <a:t>ι</a:t>
            </a:r>
            <a:r>
              <a:rPr sz="1100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ν</a:t>
            </a:r>
            <a:r>
              <a:rPr sz="1100" spc="125" dirty="0">
                <a:solidFill>
                  <a:srgbClr val="1F2328"/>
                </a:solidFill>
                <a:latin typeface="Calibri"/>
                <a:cs typeface="Calibri"/>
              </a:rPr>
              <a:t>α</a:t>
            </a:r>
            <a:r>
              <a:rPr sz="1100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ε</a:t>
            </a:r>
            <a:r>
              <a:rPr sz="1100" spc="120" dirty="0">
                <a:solidFill>
                  <a:srgbClr val="1F2328"/>
                </a:solidFill>
                <a:latin typeface="Calibri"/>
                <a:cs typeface="Calibri"/>
              </a:rPr>
              <a:t>π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ε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κτ</a:t>
            </a:r>
            <a:r>
              <a:rPr sz="1100" spc="125" dirty="0">
                <a:solidFill>
                  <a:srgbClr val="1F2328"/>
                </a:solidFill>
                <a:latin typeface="Calibri"/>
                <a:cs typeface="Calibri"/>
              </a:rPr>
              <a:t>α</a:t>
            </a:r>
            <a:r>
              <a:rPr sz="1100" spc="105" dirty="0">
                <a:solidFill>
                  <a:srgbClr val="1F2328"/>
                </a:solidFill>
                <a:latin typeface="Calibri"/>
                <a:cs typeface="Calibri"/>
              </a:rPr>
              <a:t>θε</a:t>
            </a:r>
            <a:r>
              <a:rPr sz="1100" spc="60" dirty="0">
                <a:solidFill>
                  <a:srgbClr val="1F2328"/>
                </a:solidFill>
                <a:latin typeface="Calibri"/>
                <a:cs typeface="Calibri"/>
              </a:rPr>
              <a:t>ί</a:t>
            </a:r>
            <a:r>
              <a:rPr sz="1100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ότ</a:t>
            </a:r>
            <a:r>
              <a:rPr sz="1100" spc="125" dirty="0">
                <a:solidFill>
                  <a:srgbClr val="1F2328"/>
                </a:solidFill>
                <a:latin typeface="Calibri"/>
                <a:cs typeface="Calibri"/>
              </a:rPr>
              <a:t>α</a:t>
            </a:r>
            <a:r>
              <a:rPr sz="1100" spc="100" dirty="0">
                <a:solidFill>
                  <a:srgbClr val="1F2328"/>
                </a:solidFill>
                <a:latin typeface="Calibri"/>
                <a:cs typeface="Calibri"/>
              </a:rPr>
              <a:t>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77715" y="3996690"/>
            <a:ext cx="19157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solidFill>
                  <a:srgbClr val="1F2328"/>
                </a:solidFill>
                <a:latin typeface="Calibri"/>
                <a:cs typeface="Calibri"/>
              </a:rPr>
              <a:t>δημιουργηθεί</a:t>
            </a:r>
            <a:r>
              <a:rPr sz="1100" spc="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1F2328"/>
                </a:solidFill>
                <a:latin typeface="Calibri"/>
                <a:cs typeface="Calibri"/>
              </a:rPr>
              <a:t>ως</a:t>
            </a:r>
            <a:r>
              <a:rPr sz="1100" spc="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1F2328"/>
                </a:solidFill>
                <a:latin typeface="Calibri"/>
                <a:cs typeface="Calibri"/>
              </a:rPr>
              <a:t>συστάδα.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77715" y="4441825"/>
            <a:ext cx="3258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Χρησιμοποιείται</a:t>
            </a:r>
            <a:r>
              <a:rPr sz="1100" spc="34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επίσης</a:t>
            </a:r>
            <a:r>
              <a:rPr sz="1100" spc="3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για</a:t>
            </a:r>
            <a:r>
              <a:rPr sz="1100" spc="3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τη</a:t>
            </a:r>
            <a:r>
              <a:rPr sz="1100" b="1" spc="3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διαχείριση</a:t>
            </a:r>
            <a:r>
              <a:rPr sz="1100" b="1" spc="3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των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77715" y="4608829"/>
            <a:ext cx="3258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6810" algn="l"/>
                <a:tab pos="2493010" algn="l"/>
                <a:tab pos="3110230" algn="l"/>
              </a:tabLst>
            </a:pPr>
            <a:r>
              <a:rPr sz="1100" b="1" spc="95" dirty="0">
                <a:solidFill>
                  <a:srgbClr val="1F2328"/>
                </a:solidFill>
                <a:latin typeface="Calibri"/>
                <a:cs typeface="Calibri"/>
              </a:rPr>
              <a:t>π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ρακτόρων</a:t>
            </a:r>
            <a:r>
              <a:rPr sz="1100" b="1" spc="40" dirty="0">
                <a:solidFill>
                  <a:srgbClr val="1F2328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δ</a:t>
            </a:r>
            <a:r>
              <a:rPr sz="1100" spc="45" dirty="0">
                <a:solidFill>
                  <a:srgbClr val="1F2328"/>
                </a:solidFill>
                <a:latin typeface="Calibri"/>
                <a:cs typeface="Calibri"/>
              </a:rPr>
              <a:t>ι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α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ρθρ</a:t>
            </a:r>
            <a:r>
              <a:rPr sz="1100" spc="114" dirty="0">
                <a:solidFill>
                  <a:srgbClr val="1F2328"/>
                </a:solidFill>
                <a:latin typeface="Calibri"/>
                <a:cs typeface="Calibri"/>
              </a:rPr>
              <a:t>ώ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ν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ο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ν</a:t>
            </a:r>
            <a:r>
              <a:rPr sz="1100" spc="55" dirty="0">
                <a:solidFill>
                  <a:srgbClr val="1F2328"/>
                </a:solidFill>
                <a:latin typeface="Calibri"/>
                <a:cs typeface="Calibri"/>
              </a:rPr>
              <a:t>τ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ά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ς</a:t>
            </a:r>
            <a:r>
              <a:rPr sz="1100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το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υ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ς</a:t>
            </a:r>
            <a:r>
              <a:rPr sz="1100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ε</a:t>
            </a:r>
            <a:r>
              <a:rPr sz="1100" b="1" spc="60" dirty="0">
                <a:solidFill>
                  <a:srgbClr val="1F2328"/>
                </a:solidFill>
                <a:latin typeface="Calibri"/>
                <a:cs typeface="Calibri"/>
              </a:rPr>
              <a:t>ξ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77715" y="4775834"/>
            <a:ext cx="2466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αποστάσεως</a:t>
            </a:r>
            <a:r>
              <a:rPr sz="1100" b="1" spc="3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όταν</a:t>
            </a:r>
            <a:r>
              <a:rPr sz="1100" b="1" spc="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είναι</a:t>
            </a:r>
            <a:r>
              <a:rPr sz="1100" spc="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απαραίτητο.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80094" y="2544445"/>
            <a:ext cx="316420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Το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ταμπλό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του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Wazuh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είναι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 το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διαδικτυακό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περιβάλλον χρήστη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για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την οπτικοποίηση, την </a:t>
            </a:r>
            <a:r>
              <a:rPr sz="1100" b="1" spc="-2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ανάλυση</a:t>
            </a:r>
            <a:r>
              <a:rPr sz="1100" b="1" spc="3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και</a:t>
            </a:r>
            <a:r>
              <a:rPr sz="1100" b="1" spc="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τη</a:t>
            </a:r>
            <a:r>
              <a:rPr sz="1100" spc="1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1F2328"/>
                </a:solidFill>
                <a:latin typeface="Calibri"/>
                <a:cs typeface="Calibri"/>
              </a:rPr>
              <a:t>διαχείριση</a:t>
            </a:r>
            <a:r>
              <a:rPr sz="1100" spc="1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δεδομένων.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80094" y="3323590"/>
            <a:ext cx="317055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5"/>
              </a:lnSpc>
              <a:spcBef>
                <a:spcPts val="100"/>
              </a:spcBef>
            </a:pP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Περιλαμβάνει</a:t>
            </a:r>
            <a:r>
              <a:rPr sz="1100" spc="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πίνακες</a:t>
            </a:r>
            <a:r>
              <a:rPr sz="1100" b="1" spc="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ελέγχου</a:t>
            </a:r>
            <a:r>
              <a:rPr sz="1100" b="1" spc="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1F2328"/>
                </a:solidFill>
                <a:latin typeface="Calibri"/>
                <a:cs typeface="Calibri"/>
              </a:rPr>
              <a:t>ρυθμιστικές</a:t>
            </a:r>
            <a:endParaRPr sz="1100">
              <a:latin typeface="Calibri"/>
              <a:cs typeface="Calibri"/>
            </a:endParaRPr>
          </a:p>
          <a:p>
            <a:pPr marL="12700" marR="5080" indent="1727200">
              <a:lnSpc>
                <a:spcPts val="1310"/>
              </a:lnSpc>
              <a:spcBef>
                <a:spcPts val="50"/>
              </a:spcBef>
              <a:tabLst>
                <a:tab pos="370205" algn="l"/>
                <a:tab pos="1192530" algn="l"/>
                <a:tab pos="2002155" algn="l"/>
                <a:tab pos="2684145" algn="l"/>
              </a:tabLst>
            </a:pP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συμμόρφωση,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Ευπάθειες,</a:t>
            </a:r>
            <a:r>
              <a:rPr sz="1100" b="1" spc="2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ακεραιότητα</a:t>
            </a:r>
            <a:r>
              <a:rPr sz="1100" b="1" spc="2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αρχείων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,</a:t>
            </a:r>
            <a:r>
              <a:rPr sz="1100" b="1" spc="2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διάρθρωση </a:t>
            </a:r>
            <a:r>
              <a:rPr sz="1100" b="1" spc="-2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κα</a:t>
            </a:r>
            <a:r>
              <a:rPr sz="1100" b="1" spc="45" dirty="0">
                <a:solidFill>
                  <a:srgbClr val="1F2328"/>
                </a:solidFill>
                <a:latin typeface="Calibri"/>
                <a:cs typeface="Calibri"/>
              </a:rPr>
              <a:t>ι</a:t>
            </a:r>
            <a:r>
              <a:rPr sz="1100" b="1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σ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υ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μβά</a:t>
            </a:r>
            <a:r>
              <a:rPr sz="1100" b="1" spc="65" dirty="0">
                <a:solidFill>
                  <a:srgbClr val="1F2328"/>
                </a:solidFill>
                <a:latin typeface="Calibri"/>
                <a:cs typeface="Calibri"/>
              </a:rPr>
              <a:t>ντ</a:t>
            </a:r>
            <a:r>
              <a:rPr sz="1100" b="1" spc="95" dirty="0">
                <a:solidFill>
                  <a:srgbClr val="1F2328"/>
                </a:solidFill>
                <a:latin typeface="Calibri"/>
                <a:cs typeface="Calibri"/>
              </a:rPr>
              <a:t>α</a:t>
            </a:r>
            <a:r>
              <a:rPr sz="1100" b="1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υπο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δομή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ς</a:t>
            </a:r>
            <a:r>
              <a:rPr sz="1100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ν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έ</a:t>
            </a:r>
            <a:r>
              <a:rPr sz="1100" b="1" spc="110" dirty="0">
                <a:solidFill>
                  <a:srgbClr val="1F2328"/>
                </a:solidFill>
                <a:latin typeface="Calibri"/>
                <a:cs typeface="Calibri"/>
              </a:rPr>
              <a:t>φ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ους</a:t>
            </a:r>
            <a:r>
              <a:rPr sz="1100" b="1" spc="40" dirty="0">
                <a:solidFill>
                  <a:srgbClr val="1F2328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1F2328"/>
                </a:solidFill>
                <a:latin typeface="Calibri"/>
                <a:cs typeface="Calibri"/>
              </a:rPr>
              <a:t>	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μ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εταξ</a:t>
            </a:r>
            <a:r>
              <a:rPr sz="1100" b="1" spc="55" dirty="0">
                <a:solidFill>
                  <a:srgbClr val="1F2328"/>
                </a:solidFill>
                <a:latin typeface="Calibri"/>
                <a:cs typeface="Calibri"/>
              </a:rPr>
              <a:t>ύ 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άλλων.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830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5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74027" y="2381885"/>
            <a:ext cx="10983595" cy="3622675"/>
            <a:chOff x="474027" y="2381885"/>
            <a:chExt cx="10983595" cy="3622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4027" y="2418397"/>
              <a:ext cx="5401310" cy="34890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60" y="2576830"/>
              <a:ext cx="4904105" cy="29914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1055" y="2381885"/>
              <a:ext cx="5556567" cy="36226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5999" y="2576830"/>
              <a:ext cx="4986655" cy="305244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18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92024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85" dirty="0">
                <a:solidFill>
                  <a:srgbClr val="000000"/>
                </a:solidFill>
              </a:rPr>
              <a:t>GNS3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(σύστημα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πρόγραμμα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που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επικοινωνεί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με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server)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819592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3357" y="2278379"/>
            <a:ext cx="11751945" cy="3846829"/>
            <a:chOff x="193357" y="2278379"/>
            <a:chExt cx="11751945" cy="384682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357" y="2314574"/>
              <a:ext cx="5889307" cy="37741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107" y="2473324"/>
              <a:ext cx="5391785" cy="3276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3285" y="2278379"/>
              <a:ext cx="5981699" cy="38465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8547" y="2473324"/>
              <a:ext cx="5411787" cy="327660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92024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85" dirty="0">
                <a:solidFill>
                  <a:srgbClr val="000000"/>
                </a:solidFill>
              </a:rPr>
              <a:t>GNS3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(σύστημα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πρόγραμμα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που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επικοινωνεί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με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server)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δικτύων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819592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8452" y="2360612"/>
            <a:ext cx="11577955" cy="3836035"/>
            <a:chOff x="318452" y="2360612"/>
            <a:chExt cx="11577955" cy="38360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8452" y="2397125"/>
              <a:ext cx="5715317" cy="36880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202" y="2555557"/>
              <a:ext cx="5218112" cy="31911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3602" y="2360612"/>
              <a:ext cx="5932804" cy="38357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8547" y="2555557"/>
              <a:ext cx="5362892" cy="326580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20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92024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85" dirty="0">
                <a:solidFill>
                  <a:srgbClr val="000000"/>
                </a:solidFill>
              </a:rPr>
              <a:t>GNS3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(σύστημα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πρόγραμμα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που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επικοινωνεί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με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server)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δικτύων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819592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8452" y="2398712"/>
            <a:ext cx="11574780" cy="3684904"/>
            <a:chOff x="318452" y="2398712"/>
            <a:chExt cx="11574780" cy="36849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8452" y="2418079"/>
              <a:ext cx="5733415" cy="36293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885" y="2576829"/>
              <a:ext cx="5236527" cy="31318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8380" y="2398712"/>
              <a:ext cx="5804852" cy="36849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83324" y="2593657"/>
              <a:ext cx="5234940" cy="3114992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21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11" name="object 11"/>
          <p:cNvSpPr txBox="1"/>
          <p:nvPr/>
        </p:nvSpPr>
        <p:spPr>
          <a:xfrm>
            <a:off x="556259" y="1490979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36420" y="0"/>
            <a:ext cx="7555865" cy="6879590"/>
            <a:chOff x="1836420" y="0"/>
            <a:chExt cx="755586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6420" y="2055812"/>
              <a:ext cx="7555865" cy="47929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1365" y="2250757"/>
              <a:ext cx="6985952" cy="422306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38359" y="179704"/>
            <a:ext cx="2345372" cy="16383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22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556259" y="1490979"/>
            <a:ext cx="6577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Έχετε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λίστα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όλα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τα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ολοκληρωμένα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55" dirty="0">
                <a:solidFill>
                  <a:srgbClr val="0D0D0D"/>
                </a:solidFill>
                <a:latin typeface="Calibri"/>
                <a:cs typeface="Calibri"/>
              </a:rPr>
              <a:t>VM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μπορείτε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μοντελοποιείτε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δίκτυό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σας.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25832" y="0"/>
            <a:ext cx="6166485" cy="6879590"/>
            <a:chOff x="6025832" y="0"/>
            <a:chExt cx="616648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25832" y="2325370"/>
              <a:ext cx="6166167" cy="372459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23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92024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85" dirty="0">
                <a:solidFill>
                  <a:srgbClr val="000000"/>
                </a:solidFill>
              </a:rPr>
              <a:t>GNS3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(σύστημα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πρόγραμμα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που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επικοινωνεί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με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server)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556259" y="1838642"/>
            <a:ext cx="938530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54545"/>
              <a:buFont typeface="Arial"/>
              <a:buChar char="•"/>
              <a:tabLst>
                <a:tab pos="103505" algn="l"/>
              </a:tabLst>
            </a:pP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Πριν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ξεκινήσετε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αποδίδετε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οποιεσδήποτε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δραστηριότητες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δοκιμών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διείσδυσης,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ζωτικής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σημασίας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ανακαλύψετε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τις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διευθύνσεις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IP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των</a:t>
            </a:r>
            <a:endParaRPr sz="11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860"/>
              </a:spcBef>
            </a:pP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όλες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τις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συνδεδεμένες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συσκευές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δίκτυο.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6259" y="2967354"/>
            <a:ext cx="4777741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04795">
              <a:lnSpc>
                <a:spcPct val="100000"/>
              </a:lnSpc>
              <a:spcBef>
                <a:spcPts val="100"/>
              </a:spcBef>
              <a:buSzPct val="154545"/>
              <a:buFont typeface="Arial"/>
              <a:buChar char="•"/>
              <a:tabLst>
                <a:tab pos="91440" algn="l"/>
              </a:tabLst>
            </a:pP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Επιπλέον,</a:t>
            </a:r>
            <a:r>
              <a:rPr sz="1100" spc="1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είναι</a:t>
            </a:r>
            <a:r>
              <a:rPr sz="1100" spc="1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σημαντικό</a:t>
            </a:r>
            <a:r>
              <a:rPr sz="1100" spc="1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18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διασφαλιστεί</a:t>
            </a:r>
            <a:r>
              <a:rPr sz="1100" spc="1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ότι</a:t>
            </a:r>
            <a:r>
              <a:rPr sz="1100" spc="1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όλες</a:t>
            </a:r>
            <a:r>
              <a:rPr sz="1100" spc="1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οι</a:t>
            </a:r>
            <a:r>
              <a:rPr sz="1100" spc="18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συσκευές</a:t>
            </a:r>
            <a:r>
              <a:rPr sz="1100" spc="1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στο</a:t>
            </a:r>
            <a:r>
              <a:rPr sz="1100" spc="1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δίκτυο </a:t>
            </a:r>
            <a:r>
              <a:rPr sz="1100" spc="-2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μπορούν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επικοινωνούν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μεταξύ</a:t>
            </a:r>
            <a:r>
              <a:rPr sz="110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τους.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0D0D0D"/>
              </a:buClr>
              <a:buFont typeface="Arial"/>
              <a:buChar char="•"/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D0D0D"/>
              </a:buClr>
              <a:buFont typeface="Arial"/>
              <a:buChar char="•"/>
            </a:pPr>
            <a:endParaRPr sz="1100" dirty="0">
              <a:latin typeface="Calibri"/>
              <a:cs typeface="Calibri"/>
            </a:endParaRPr>
          </a:p>
          <a:p>
            <a:pPr marL="91440" indent="-78740">
              <a:lnSpc>
                <a:spcPct val="100000"/>
              </a:lnSpc>
              <a:spcBef>
                <a:spcPts val="5"/>
              </a:spcBef>
              <a:buSzPct val="154545"/>
              <a:buFont typeface="Arial"/>
              <a:buChar char="•"/>
              <a:tabLst>
                <a:tab pos="91440" algn="l"/>
              </a:tabLst>
            </a:pP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Επομένως,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όλες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τις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συσκευές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επαληθεύστε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τις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IPS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(Intrusion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Prevention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System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Σύστημα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πρόληψης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εισβολών)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τους.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14800" y="0"/>
            <a:ext cx="7439025" cy="6879590"/>
            <a:chOff x="4114800" y="0"/>
            <a:chExt cx="743902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778124"/>
              <a:ext cx="3406140" cy="24428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8954" y="2758439"/>
              <a:ext cx="3404552" cy="244443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92024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85" dirty="0">
                <a:solidFill>
                  <a:srgbClr val="000000"/>
                </a:solidFill>
              </a:rPr>
              <a:t>GNS3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(σύστημα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πρόγραμμα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που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επικοινωνεί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με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server)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8" name="object 8"/>
          <p:cNvSpPr txBox="1"/>
          <p:nvPr/>
        </p:nvSpPr>
        <p:spPr>
          <a:xfrm>
            <a:off x="9260840" y="2009457"/>
            <a:ext cx="18992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Εξυπηρετητής/Εξυπηρετητής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5625" y="1961197"/>
            <a:ext cx="8652510" cy="4572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1440" indent="-78740">
              <a:lnSpc>
                <a:spcPct val="100000"/>
              </a:lnSpc>
              <a:spcBef>
                <a:spcPts val="480"/>
              </a:spcBef>
              <a:buSzPct val="154545"/>
              <a:buFont typeface="Arial"/>
              <a:buChar char="•"/>
              <a:tabLst>
                <a:tab pos="91440" algn="l"/>
              </a:tabLst>
            </a:pP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Χρησιμοποιήστε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την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εντολή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ifconfig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στις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συσκευές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Linux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μάθετε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περισσότερα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σχετικά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τη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διαμόρφωση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του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δικτύου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Kali</a:t>
            </a:r>
            <a:endParaRPr sz="1100">
              <a:latin typeface="Calibri"/>
              <a:cs typeface="Calibri"/>
            </a:endParaRPr>
          </a:p>
          <a:p>
            <a:pPr marL="4920615">
              <a:lnSpc>
                <a:spcPct val="100000"/>
              </a:lnSpc>
              <a:spcBef>
                <a:spcPts val="380"/>
              </a:spcBef>
            </a:pP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Client</a:t>
            </a:r>
            <a:r>
              <a:rPr sz="11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(σύστημα</a:t>
            </a:r>
            <a:r>
              <a:rPr sz="11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ή</a:t>
            </a:r>
            <a:r>
              <a:rPr sz="1100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πρόγραμμα</a:t>
            </a:r>
            <a:r>
              <a:rPr sz="11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που</a:t>
            </a:r>
            <a:r>
              <a:rPr sz="1100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επικοινωνεί</a:t>
            </a:r>
            <a:r>
              <a:rPr sz="11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με</a:t>
            </a:r>
            <a:r>
              <a:rPr sz="11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server)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5030" y="5283200"/>
            <a:ext cx="9810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Calibri"/>
                <a:cs typeface="Calibri"/>
              </a:rPr>
              <a:t>192.168.122.27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39029" y="5359400"/>
            <a:ext cx="10572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Calibri"/>
                <a:cs typeface="Calibri"/>
              </a:rPr>
              <a:t>192.168.122.109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95790" y="5359400"/>
            <a:ext cx="10572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Calibri"/>
                <a:cs typeface="Calibri"/>
              </a:rPr>
              <a:t>192.168.122.103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8120" y="2613342"/>
            <a:ext cx="3413125" cy="24479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24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6367" y="0"/>
            <a:ext cx="4767580" cy="6879590"/>
            <a:chOff x="3956367" y="0"/>
            <a:chExt cx="476758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6367" y="2677477"/>
              <a:ext cx="4041775" cy="371697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98542" y="6169977"/>
            <a:ext cx="1149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16550" y="6359525"/>
            <a:ext cx="9810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spc="35" dirty="0">
                <a:latin typeface="Calibri"/>
                <a:cs typeface="Calibri"/>
              </a:rPr>
              <a:t>192.168.122.21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551688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5" dirty="0">
                <a:solidFill>
                  <a:srgbClr val="000000"/>
                </a:solidFill>
              </a:rPr>
              <a:t>GNS3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δικτύου</a:t>
            </a:r>
            <a:endParaRPr sz="2250"/>
          </a:p>
        </p:txBody>
      </p:sp>
      <p:sp>
        <p:nvSpPr>
          <p:cNvPr id="7" name="object 7"/>
          <p:cNvSpPr txBox="1"/>
          <p:nvPr/>
        </p:nvSpPr>
        <p:spPr>
          <a:xfrm>
            <a:off x="556259" y="1699895"/>
            <a:ext cx="752855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indent="-78740">
              <a:lnSpc>
                <a:spcPct val="100000"/>
              </a:lnSpc>
              <a:spcBef>
                <a:spcPts val="100"/>
              </a:spcBef>
              <a:buSzPct val="154545"/>
              <a:buFont typeface="Arial"/>
              <a:buChar char="•"/>
              <a:tabLst>
                <a:tab pos="91440" algn="l"/>
                <a:tab pos="1165860" algn="l"/>
                <a:tab pos="7047865" algn="l"/>
              </a:tabLst>
            </a:pP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Χρήση </a:t>
            </a:r>
            <a:r>
              <a:rPr sz="1100" spc="3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το	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ipconfig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(εντολή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Windows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έλεγχο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και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ρύθμιση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IP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διευθύνσεων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σε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τοπικό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δίκτυο)	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εντολή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33155" y="1699895"/>
            <a:ext cx="112141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4380" algn="l"/>
              </a:tabLst>
            </a:pP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(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αν</a:t>
            </a:r>
            <a:r>
              <a:rPr sz="1100" dirty="0">
                <a:solidFill>
                  <a:srgbClr val="0D0D0D"/>
                </a:solidFill>
                <a:latin typeface="Calibri"/>
                <a:cs typeface="Calibri"/>
              </a:rPr>
              <a:t>	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έ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χ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ε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τ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περισσότερα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74500" y="1699895"/>
            <a:ext cx="1060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15575" y="1699895"/>
            <a:ext cx="1576070" cy="46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χρησιμοποιείτε</a:t>
            </a:r>
            <a:r>
              <a:rPr sz="11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1113790" algn="l"/>
              </a:tabLst>
            </a:pP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το </a:t>
            </a:r>
            <a:r>
              <a:rPr sz="1100" spc="4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το	δίκτυο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32625" y="1976754"/>
            <a:ext cx="10604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γνωρίζετε</a:t>
            </a:r>
            <a:r>
              <a:rPr sz="11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1958974"/>
            <a:ext cx="5618480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28015">
              <a:lnSpc>
                <a:spcPct val="110600"/>
              </a:lnSpc>
              <a:spcBef>
                <a:spcPts val="100"/>
              </a:spcBef>
              <a:tabLst>
                <a:tab pos="2238375" algn="l"/>
              </a:tabLst>
            </a:pP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windows	OS</a:t>
            </a:r>
            <a:r>
              <a:rPr sz="11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(Operating</a:t>
            </a:r>
            <a:r>
              <a:rPr sz="11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System</a:t>
            </a:r>
            <a:r>
              <a:rPr sz="11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sz="11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λειτουργικό</a:t>
            </a:r>
            <a:r>
              <a:rPr sz="11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σύστημα)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στο </a:t>
            </a:r>
            <a:r>
              <a:rPr sz="1100" spc="-2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διάρθρωση</a:t>
            </a:r>
            <a:endParaRPr sz="1100">
              <a:latin typeface="Calibri"/>
              <a:cs typeface="Calibri"/>
            </a:endParaRPr>
          </a:p>
          <a:p>
            <a:pPr marL="4824730">
              <a:lnSpc>
                <a:spcPts val="950"/>
              </a:lnSpc>
            </a:pP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Windows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79072" y="5419407"/>
            <a:ext cx="10572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Calibri"/>
                <a:cs typeface="Calibri"/>
              </a:rPr>
              <a:t>192.168.122.109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03975" y="0"/>
            <a:ext cx="4282440" cy="6879590"/>
            <a:chOff x="6403975" y="0"/>
            <a:chExt cx="428244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3975" y="3215639"/>
              <a:ext cx="4282440" cy="307530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433819" y="3803014"/>
              <a:ext cx="3342004" cy="769620"/>
            </a:xfrm>
            <a:custGeom>
              <a:avLst/>
              <a:gdLst/>
              <a:ahLst/>
              <a:cxnLst/>
              <a:rect l="l" t="t" r="r" b="b"/>
              <a:pathLst>
                <a:path w="3342004" h="769620">
                  <a:moveTo>
                    <a:pt x="0" y="769620"/>
                  </a:moveTo>
                  <a:lnTo>
                    <a:pt x="3342004" y="769620"/>
                  </a:lnTo>
                  <a:lnTo>
                    <a:pt x="3342004" y="0"/>
                  </a:lnTo>
                  <a:lnTo>
                    <a:pt x="0" y="0"/>
                  </a:lnTo>
                  <a:lnTo>
                    <a:pt x="0" y="7696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5030" y="851217"/>
            <a:ext cx="9202420" cy="6972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75"/>
              </a:spcBef>
            </a:pPr>
            <a:r>
              <a:rPr sz="2250" spc="185" dirty="0">
                <a:solidFill>
                  <a:srgbClr val="000000"/>
                </a:solidFill>
              </a:rPr>
              <a:t>GNS3</a:t>
            </a:r>
            <a:r>
              <a:rPr sz="2250" spc="18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Client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(σύστημα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20" dirty="0">
                <a:solidFill>
                  <a:srgbClr val="000000"/>
                </a:solidFill>
              </a:rPr>
              <a:t>ή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πρόγραμμα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που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επικοινωνεί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45" dirty="0">
                <a:solidFill>
                  <a:srgbClr val="000000"/>
                </a:solidFill>
              </a:rPr>
              <a:t>με</a:t>
            </a:r>
            <a:r>
              <a:rPr sz="2250" spc="195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server)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30" dirty="0">
                <a:solidFill>
                  <a:srgbClr val="000000"/>
                </a:solidFill>
              </a:rPr>
              <a:t>για </a:t>
            </a:r>
            <a:r>
              <a:rPr sz="2250" spc="-545" dirty="0">
                <a:solidFill>
                  <a:srgbClr val="000000"/>
                </a:solidFill>
              </a:rPr>
              <a:t> </a:t>
            </a:r>
            <a:r>
              <a:rPr sz="2250" spc="160" dirty="0">
                <a:solidFill>
                  <a:srgbClr val="000000"/>
                </a:solidFill>
              </a:rPr>
              <a:t>μοντελοποίηση</a:t>
            </a:r>
            <a:r>
              <a:rPr sz="2250" spc="18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δικτύων</a:t>
            </a:r>
            <a:endParaRPr sz="2250"/>
          </a:p>
        </p:txBody>
      </p:sp>
      <p:sp>
        <p:nvSpPr>
          <p:cNvPr id="8" name="object 8"/>
          <p:cNvSpPr txBox="1"/>
          <p:nvPr/>
        </p:nvSpPr>
        <p:spPr>
          <a:xfrm>
            <a:off x="556259" y="2009457"/>
            <a:ext cx="111766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indent="-78740">
              <a:lnSpc>
                <a:spcPct val="100000"/>
              </a:lnSpc>
              <a:spcBef>
                <a:spcPts val="100"/>
              </a:spcBef>
              <a:buSzPct val="154545"/>
              <a:buFont typeface="Arial"/>
              <a:buChar char="•"/>
              <a:tabLst>
                <a:tab pos="91440" algn="l"/>
              </a:tabLst>
            </a:pPr>
            <a:r>
              <a:rPr sz="1100" spc="120" dirty="0">
                <a:solidFill>
                  <a:srgbClr val="0D0D0D"/>
                </a:solidFill>
                <a:latin typeface="Calibri"/>
                <a:cs typeface="Calibri"/>
              </a:rPr>
              <a:t>Τώρα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που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έχουμε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τις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IPS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(Intrusion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D0D0D"/>
                </a:solidFill>
                <a:latin typeface="Calibri"/>
                <a:cs typeface="Calibri"/>
              </a:rPr>
              <a:t>Prevention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System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Σύστημα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πρόληψης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εισβολών)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των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συσκευών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D0D0D"/>
                </a:solidFill>
                <a:latin typeface="Calibri"/>
                <a:cs typeface="Calibri"/>
              </a:rPr>
              <a:t>δικτύου,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βεβαιωθείτε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ότι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όλες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D0D0D"/>
                </a:solidFill>
                <a:latin typeface="Calibri"/>
                <a:cs typeface="Calibri"/>
              </a:rPr>
              <a:t>οι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D0D0D"/>
                </a:solidFill>
                <a:latin typeface="Calibri"/>
                <a:cs typeface="Calibri"/>
              </a:rPr>
              <a:t>συσκευές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0D0D0D"/>
                </a:solidFill>
                <a:latin typeface="Calibri"/>
                <a:cs typeface="Calibri"/>
              </a:rPr>
              <a:t>μπορούν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D0D0D"/>
                </a:solidFill>
                <a:latin typeface="Calibri"/>
                <a:cs typeface="Calibri"/>
              </a:rPr>
              <a:t>η</a:t>
            </a:r>
            <a:r>
              <a:rPr sz="1100" spc="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0D0D0D"/>
                </a:solidFill>
                <a:latin typeface="Calibri"/>
                <a:cs typeface="Calibri"/>
              </a:rPr>
              <a:t>μία</a:t>
            </a:r>
            <a:r>
              <a:rPr sz="1100" spc="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0D0D0D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6259" y="2519362"/>
            <a:ext cx="7374890" cy="636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indent="-78740">
              <a:lnSpc>
                <a:spcPct val="100000"/>
              </a:lnSpc>
              <a:spcBef>
                <a:spcPts val="100"/>
              </a:spcBef>
              <a:buSzPct val="154545"/>
              <a:buFont typeface="Arial"/>
              <a:buChar char="•"/>
              <a:tabLst>
                <a:tab pos="91440" algn="l"/>
              </a:tabLst>
            </a:pP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Χρησιμοποιήστε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το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0D0D0D"/>
                </a:solidFill>
                <a:latin typeface="Calibri"/>
                <a:cs typeface="Calibri"/>
              </a:rPr>
              <a:t>ping</a:t>
            </a:r>
            <a:r>
              <a:rPr sz="1100" b="1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lang="en-US" sz="1100" b="1" spc="45" dirty="0">
                <a:solidFill>
                  <a:srgbClr val="0D0D0D"/>
                </a:solidFill>
                <a:latin typeface="Calibri"/>
                <a:cs typeface="Calibri"/>
              </a:rPr>
              <a:t>&lt;</a:t>
            </a:r>
            <a:r>
              <a:rPr sz="1100" b="1" spc="80" dirty="0">
                <a:solidFill>
                  <a:srgbClr val="0D0D0D"/>
                </a:solidFill>
                <a:latin typeface="Calibri"/>
                <a:cs typeface="Calibri"/>
              </a:rPr>
              <a:t>διεύθυνση</a:t>
            </a:r>
            <a:r>
              <a:rPr sz="1100" b="1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0D0D0D"/>
                </a:solidFill>
                <a:latin typeface="Calibri"/>
                <a:cs typeface="Calibri"/>
              </a:rPr>
              <a:t>IP</a:t>
            </a:r>
            <a:r>
              <a:rPr sz="1100" b="1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0D0D0D"/>
                </a:solidFill>
                <a:latin typeface="Calibri"/>
                <a:cs typeface="Calibri"/>
              </a:rPr>
              <a:t>προορισμού&gt;</a:t>
            </a:r>
            <a:r>
              <a:rPr sz="1100" b="1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D0D0D"/>
                </a:solidFill>
                <a:latin typeface="Calibri"/>
                <a:cs typeface="Calibri"/>
              </a:rPr>
              <a:t>να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δοκιμάσετε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την</a:t>
            </a:r>
            <a:r>
              <a:rPr sz="110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D0D0D"/>
                </a:solidFill>
                <a:latin typeface="Calibri"/>
                <a:cs typeface="Calibri"/>
              </a:rPr>
              <a:t>επιτυχή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εγκατάσταση</a:t>
            </a: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D0D0D"/>
                </a:solidFill>
                <a:latin typeface="Calibri"/>
                <a:cs typeface="Calibri"/>
              </a:rPr>
              <a:t>του</a:t>
            </a: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0D0D0D"/>
                </a:solidFill>
                <a:latin typeface="Calibri"/>
                <a:cs typeface="Calibri"/>
              </a:rPr>
              <a:t>δικτύου.</a:t>
            </a:r>
            <a:endParaRPr sz="1100" dirty="0">
              <a:latin typeface="Calibri"/>
              <a:cs typeface="Calibri"/>
            </a:endParaRPr>
          </a:p>
          <a:p>
            <a:pPr marL="2338705">
              <a:lnSpc>
                <a:spcPct val="100000"/>
              </a:lnSpc>
              <a:spcBef>
                <a:spcPts val="944"/>
              </a:spcBef>
            </a:pPr>
            <a:r>
              <a:rPr sz="1100" spc="40" dirty="0">
                <a:solidFill>
                  <a:srgbClr val="0D0D0D"/>
                </a:solidFill>
                <a:latin typeface="Calibri"/>
                <a:cs typeface="Calibri"/>
              </a:rPr>
              <a:t>Εξυπηρετητής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89237" y="6301740"/>
            <a:ext cx="10572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Calibri"/>
                <a:cs typeface="Calibri"/>
              </a:rPr>
              <a:t>192.168.122.109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46109" y="2829559"/>
            <a:ext cx="6019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45" dirty="0">
                <a:solidFill>
                  <a:srgbClr val="0D0D0D"/>
                </a:solidFill>
                <a:latin typeface="Calibri"/>
                <a:cs typeface="Calibri"/>
              </a:rPr>
              <a:t>Windows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98542" y="623220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48612" y="6398895"/>
            <a:ext cx="9810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Calibri"/>
                <a:cs typeface="Calibri"/>
              </a:rPr>
              <a:t>192.168.122.21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196657" y="3165792"/>
            <a:ext cx="4296410" cy="3075305"/>
            <a:chOff x="1196657" y="3165792"/>
            <a:chExt cx="4296410" cy="307530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309" y="3165792"/>
              <a:ext cx="4282440" cy="30753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10944" y="3786822"/>
              <a:ext cx="3342004" cy="769620"/>
            </a:xfrm>
            <a:custGeom>
              <a:avLst/>
              <a:gdLst/>
              <a:ahLst/>
              <a:cxnLst/>
              <a:rect l="l" t="t" r="r" b="b"/>
              <a:pathLst>
                <a:path w="3342004" h="769620">
                  <a:moveTo>
                    <a:pt x="0" y="769619"/>
                  </a:moveTo>
                  <a:lnTo>
                    <a:pt x="3342004" y="769619"/>
                  </a:lnTo>
                  <a:lnTo>
                    <a:pt x="3342004" y="0"/>
                  </a:lnTo>
                  <a:lnTo>
                    <a:pt x="0" y="0"/>
                  </a:lnTo>
                  <a:lnTo>
                    <a:pt x="0" y="769619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40" dirty="0">
                <a:solidFill>
                  <a:srgbClr val="FFB800"/>
                </a:solidFill>
              </a:rPr>
              <a:t>Wireshark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7750" y="632650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7322" y="0"/>
            <a:ext cx="12024995" cy="6878955"/>
            <a:chOff x="167322" y="0"/>
            <a:chExt cx="12024995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8879" y="6167120"/>
              <a:ext cx="3294379" cy="612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322" y="3164522"/>
              <a:ext cx="2361565" cy="231584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500" y="3314699"/>
              <a:ext cx="1874520" cy="1828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99" y="3119120"/>
              <a:ext cx="2386329" cy="24066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29180" y="3314699"/>
              <a:ext cx="1808480" cy="1828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76700" y="3139440"/>
              <a:ext cx="2350770" cy="238633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72280" y="3335020"/>
              <a:ext cx="1772920" cy="18084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84239" y="3169920"/>
              <a:ext cx="2406650" cy="23685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9819" y="3365499"/>
              <a:ext cx="1828800" cy="1790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45119" y="3180080"/>
              <a:ext cx="2338070" cy="237871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40700" y="3375660"/>
              <a:ext cx="1760220" cy="18008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37419" y="3149599"/>
              <a:ext cx="2354579" cy="240919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033000" y="3345179"/>
              <a:ext cx="1892300" cy="1831340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61097" y="430212"/>
            <a:ext cx="22542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Πράκτορες</a:t>
            </a:r>
            <a:r>
              <a:rPr spc="110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Wazuh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48254" y="1913890"/>
            <a:ext cx="921067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Οι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πράκτορες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Wazuh</a:t>
            </a:r>
            <a:r>
              <a:rPr sz="1100" spc="9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εγκαθίστανται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σε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ακραία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σημεία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,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1F2328"/>
                </a:solidFill>
                <a:latin typeface="Calibri"/>
                <a:cs typeface="Calibri"/>
              </a:rPr>
              <a:t>όπως</a:t>
            </a:r>
            <a:r>
              <a:rPr sz="1100" spc="9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φορητοί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υπολογιστές,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επιτραπέζιοι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υπολογιστές,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1F2328"/>
                </a:solidFill>
                <a:latin typeface="Calibri"/>
                <a:cs typeface="Calibri"/>
              </a:rPr>
              <a:t>διακομιστές/Εξυπηρετητές,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υποστάσεις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τρόπων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νέφους </a:t>
            </a:r>
            <a:r>
              <a:rPr sz="1100" b="1" spc="90" dirty="0">
                <a:solidFill>
                  <a:srgbClr val="1F2328"/>
                </a:solidFill>
                <a:latin typeface="Calibri"/>
                <a:cs typeface="Calibri"/>
              </a:rPr>
              <a:t>ή </a:t>
            </a:r>
            <a:r>
              <a:rPr sz="1100" b="1" spc="65" dirty="0">
                <a:solidFill>
                  <a:srgbClr val="1F2328"/>
                </a:solidFill>
                <a:latin typeface="Calibri"/>
                <a:cs typeface="Calibri"/>
              </a:rPr>
              <a:t>εικονικές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μηχανές </a:t>
            </a:r>
            <a:r>
              <a:rPr sz="1100" spc="65" dirty="0">
                <a:solidFill>
                  <a:srgbClr val="1F2328"/>
                </a:solidFill>
                <a:latin typeface="Calibri"/>
                <a:cs typeface="Calibri"/>
              </a:rPr>
              <a:t>(εικονικά </a:t>
            </a:r>
            <a:r>
              <a:rPr sz="1100" spc="80" dirty="0">
                <a:solidFill>
                  <a:srgbClr val="1F2328"/>
                </a:solidFill>
                <a:latin typeface="Calibri"/>
                <a:cs typeface="Calibri"/>
              </a:rPr>
              <a:t>μηχανήματαΠαρέχουν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δυνατότητες </a:t>
            </a:r>
            <a:r>
              <a:rPr sz="1100" b="1" spc="80" dirty="0">
                <a:solidFill>
                  <a:srgbClr val="1F2328"/>
                </a:solidFill>
                <a:latin typeface="Calibri"/>
                <a:cs typeface="Calibri"/>
              </a:rPr>
              <a:t>πρόληψης, </a:t>
            </a:r>
            <a:r>
              <a:rPr sz="1100" b="1" spc="8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ανίχνευσης</a:t>
            </a:r>
            <a:r>
              <a:rPr sz="1100" b="1" spc="2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1F2328"/>
                </a:solidFill>
                <a:latin typeface="Calibri"/>
                <a:cs typeface="Calibri"/>
              </a:rPr>
              <a:t>και</a:t>
            </a:r>
            <a:r>
              <a:rPr sz="1100" b="1" spc="35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1F2328"/>
                </a:solidFill>
                <a:latin typeface="Calibri"/>
                <a:cs typeface="Calibri"/>
              </a:rPr>
              <a:t>αντιμετώπισης</a:t>
            </a:r>
            <a:r>
              <a:rPr sz="1100" spc="30" dirty="0">
                <a:solidFill>
                  <a:srgbClr val="1F23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1F2328"/>
                </a:solidFill>
                <a:latin typeface="Calibri"/>
                <a:cs typeface="Calibri"/>
              </a:rPr>
              <a:t>απειλών.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180" y="1983422"/>
            <a:ext cx="1464945" cy="37941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48907" y="6610667"/>
            <a:ext cx="80327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20"/>
              </a:lnSpc>
            </a:pP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6"/>
              </a:rPr>
              <a:t>|Εγκατεστημένο</a:t>
            </a:r>
            <a:r>
              <a:rPr sz="550" u="sng" spc="-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6"/>
              </a:rPr>
              <a:t> </a:t>
            </a: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6"/>
              </a:rPr>
              <a:t>αρχ</a:t>
            </a:r>
            <a:r>
              <a:rPr sz="5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είο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50" spc="35" dirty="0">
                <a:solidFill>
                  <a:srgbClr val="85872B"/>
                </a:solidFill>
                <a:latin typeface="Calibri"/>
                <a:cs typeface="Calibri"/>
                <a:hlinkClick r:id="rId16"/>
              </a:rPr>
              <a:t>εγκατάστασ</a:t>
            </a:r>
            <a:r>
              <a:rPr sz="550" spc="35" dirty="0">
                <a:solidFill>
                  <a:srgbClr val="85872B"/>
                </a:solidFill>
                <a:latin typeface="Calibri"/>
                <a:cs typeface="Calibri"/>
              </a:rPr>
              <a:t>ης</a:t>
            </a:r>
            <a:endParaRPr sz="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58484" y="0"/>
            <a:ext cx="6277610" cy="6879590"/>
            <a:chOff x="5658484" y="0"/>
            <a:chExt cx="627761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8484" y="1086485"/>
              <a:ext cx="6277292" cy="515429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53429" y="1281429"/>
              <a:ext cx="5707380" cy="458406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424815"/>
            <a:ext cx="507047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05" dirty="0">
                <a:solidFill>
                  <a:srgbClr val="000000"/>
                </a:solidFill>
              </a:rPr>
              <a:t>Wireshark</a:t>
            </a:r>
            <a:r>
              <a:rPr sz="1750" spc="180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Sniffing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ανάλυση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πακέτων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0" name="object 10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6569" y="1431925"/>
            <a:ext cx="4780280" cy="1386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0534" marR="5080" indent="-457834" algn="just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470534" algn="l"/>
              </a:tabLst>
            </a:pPr>
            <a:r>
              <a:rPr sz="1100" b="1" spc="80" dirty="0">
                <a:latin typeface="Calibri"/>
                <a:cs typeface="Calibri"/>
              </a:rPr>
              <a:t>Το </a:t>
            </a:r>
            <a:r>
              <a:rPr sz="1100" b="1" spc="75" dirty="0">
                <a:latin typeface="Calibri"/>
                <a:cs typeface="Calibri"/>
              </a:rPr>
              <a:t>Wireshark </a:t>
            </a:r>
            <a:r>
              <a:rPr sz="1100" spc="65" dirty="0">
                <a:latin typeface="Calibri"/>
                <a:cs typeface="Calibri"/>
              </a:rPr>
              <a:t>είναι </a:t>
            </a:r>
            <a:r>
              <a:rPr sz="1100" spc="75" dirty="0">
                <a:latin typeface="Calibri"/>
                <a:cs typeface="Calibri"/>
              </a:rPr>
              <a:t>ένας </a:t>
            </a:r>
            <a:r>
              <a:rPr sz="1100" b="1" spc="80" dirty="0">
                <a:latin typeface="Calibri"/>
                <a:cs typeface="Calibri"/>
              </a:rPr>
              <a:t>αναλυτής </a:t>
            </a:r>
            <a:r>
              <a:rPr sz="1100" spc="80" dirty="0">
                <a:latin typeface="Calibri"/>
                <a:cs typeface="Calibri"/>
              </a:rPr>
              <a:t>πρωτοκόλλων </a:t>
            </a:r>
            <a:r>
              <a:rPr sz="1100" spc="75" dirty="0">
                <a:latin typeface="Calibri"/>
                <a:cs typeface="Calibri"/>
              </a:rPr>
              <a:t>δικτύου </a:t>
            </a:r>
            <a:r>
              <a:rPr sz="1100" spc="85" dirty="0">
                <a:latin typeface="Calibri"/>
                <a:cs typeface="Calibri"/>
              </a:rPr>
              <a:t>που 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έχει</a:t>
            </a:r>
            <a:r>
              <a:rPr sz="1100" spc="70" dirty="0">
                <a:latin typeface="Calibri"/>
                <a:cs typeface="Calibri"/>
              </a:rPr>
              <a:t> σχεδιαστεί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85" dirty="0">
                <a:latin typeface="Calibri"/>
                <a:cs typeface="Calibri"/>
              </a:rPr>
              <a:t> βοηθά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τους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διαχειριστές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δικτύων</a:t>
            </a:r>
            <a:r>
              <a:rPr sz="1100" spc="80" dirty="0">
                <a:latin typeface="Calibri"/>
                <a:cs typeface="Calibri"/>
              </a:rPr>
              <a:t> να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παρακολουθούν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συμβαίνει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δίκτυό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τους.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1150">
              <a:latin typeface="Calibri"/>
              <a:cs typeface="Calibri"/>
            </a:endParaRPr>
          </a:p>
          <a:p>
            <a:pPr marL="470534" marR="8890" indent="-457834" algn="just">
              <a:lnSpc>
                <a:spcPct val="100000"/>
              </a:lnSpc>
              <a:buSzPct val="163636"/>
              <a:buFont typeface="Arial"/>
              <a:buChar char="•"/>
              <a:tabLst>
                <a:tab pos="470534" algn="l"/>
              </a:tabLst>
            </a:pPr>
            <a:r>
              <a:rPr sz="1100" spc="110" dirty="0">
                <a:latin typeface="Calibri"/>
                <a:cs typeface="Calibri"/>
              </a:rPr>
              <a:t>Όταν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γίνεστε</a:t>
            </a:r>
            <a:r>
              <a:rPr sz="1100" b="1" spc="10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MITM,</a:t>
            </a:r>
            <a:r>
              <a:rPr sz="1100" b="1" spc="12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εργαλείο</a:t>
            </a:r>
            <a:r>
              <a:rPr sz="1100" b="1" spc="10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Wireshark</a:t>
            </a:r>
            <a:r>
              <a:rPr sz="1100" b="1" spc="105" dirty="0">
                <a:latin typeface="Calibri"/>
                <a:cs typeface="Calibri"/>
              </a:rPr>
              <a:t> μπορεί</a:t>
            </a:r>
            <a:r>
              <a:rPr sz="1100" b="1" spc="11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 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και</a:t>
            </a:r>
            <a:r>
              <a:rPr sz="1100" b="1" spc="10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ανάλυση</a:t>
            </a:r>
            <a:r>
              <a:rPr sz="1100" b="1" spc="12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της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κίνησης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αποστέλλεται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λαμβάνεται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25" dirty="0">
                <a:latin typeface="Calibri"/>
                <a:cs typeface="Calibri"/>
              </a:rPr>
              <a:t>από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τους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στόχους.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2465" y="3349307"/>
            <a:ext cx="3150235" cy="78549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100" b="1" spc="175" dirty="0">
                <a:latin typeface="Calibri"/>
                <a:cs typeface="Calibri"/>
              </a:rPr>
              <a:t>Πράσινο </a:t>
            </a:r>
            <a:r>
              <a:rPr sz="1100" spc="155" dirty="0">
                <a:latin typeface="Calibri"/>
                <a:cs typeface="Calibri"/>
              </a:rPr>
              <a:t>πακέτα </a:t>
            </a:r>
            <a:r>
              <a:rPr sz="1100" spc="160" dirty="0">
                <a:latin typeface="Calibri"/>
                <a:cs typeface="Calibri"/>
              </a:rPr>
              <a:t>δεδομένων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100" b="1" spc="140" dirty="0">
                <a:latin typeface="Calibri"/>
                <a:cs typeface="Calibri"/>
              </a:rPr>
              <a:t>Σκούρο</a:t>
            </a:r>
            <a:r>
              <a:rPr sz="1100" b="1" spc="165" dirty="0">
                <a:latin typeface="Calibri"/>
                <a:cs typeface="Calibri"/>
              </a:rPr>
              <a:t> </a:t>
            </a:r>
            <a:r>
              <a:rPr sz="1100" b="1" spc="135" dirty="0">
                <a:latin typeface="Calibri"/>
                <a:cs typeface="Calibri"/>
              </a:rPr>
              <a:t>μπλε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είναι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spc="125" dirty="0">
                <a:latin typeface="Calibri"/>
                <a:cs typeface="Calibri"/>
              </a:rPr>
              <a:t>πακέτο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δεδομένων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DNS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100" b="1" spc="190" dirty="0">
                <a:latin typeface="Calibri"/>
                <a:cs typeface="Calibri"/>
              </a:rPr>
              <a:t>Μαύρο</a:t>
            </a:r>
            <a:r>
              <a:rPr sz="1100" b="1" spc="155" dirty="0">
                <a:latin typeface="Calibri"/>
                <a:cs typeface="Calibri"/>
              </a:rPr>
              <a:t> </a:t>
            </a:r>
            <a:r>
              <a:rPr sz="1100" spc="170" dirty="0">
                <a:latin typeface="Calibri"/>
                <a:cs typeface="Calibri"/>
              </a:rPr>
              <a:t>πρόβλημα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8542" y="5195252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692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pc="260" dirty="0">
                <a:solidFill>
                  <a:srgbClr val="000000"/>
                </a:solidFill>
              </a:rPr>
              <a:t>W</a:t>
            </a:r>
            <a:r>
              <a:rPr spc="125" dirty="0">
                <a:solidFill>
                  <a:srgbClr val="000000"/>
                </a:solidFill>
              </a:rPr>
              <a:t>i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60" dirty="0">
                <a:solidFill>
                  <a:srgbClr val="000000"/>
                </a:solidFill>
              </a:rPr>
              <a:t>e</a:t>
            </a:r>
            <a:r>
              <a:rPr spc="145" dirty="0">
                <a:solidFill>
                  <a:srgbClr val="000000"/>
                </a:solidFill>
              </a:rPr>
              <a:t>s</a:t>
            </a:r>
            <a:r>
              <a:rPr spc="170" dirty="0">
                <a:solidFill>
                  <a:srgbClr val="000000"/>
                </a:solidFill>
              </a:rPr>
              <a:t>h</a:t>
            </a:r>
            <a:r>
              <a:rPr spc="160" dirty="0">
                <a:solidFill>
                  <a:srgbClr val="000000"/>
                </a:solidFill>
              </a:rPr>
              <a:t>a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00" dirty="0">
                <a:solidFill>
                  <a:srgbClr val="000000"/>
                </a:solidFill>
              </a:rPr>
              <a:t>k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210" dirty="0">
                <a:solidFill>
                  <a:srgbClr val="000000"/>
                </a:solidFill>
              </a:rPr>
              <a:t>Π</a:t>
            </a:r>
            <a:r>
              <a:rPr spc="165" dirty="0">
                <a:solidFill>
                  <a:srgbClr val="000000"/>
                </a:solidFill>
              </a:rPr>
              <a:t>α</a:t>
            </a:r>
            <a:r>
              <a:rPr spc="160" dirty="0">
                <a:solidFill>
                  <a:srgbClr val="000000"/>
                </a:solidFill>
              </a:rPr>
              <a:t>ρ</a:t>
            </a:r>
            <a:r>
              <a:rPr spc="165" dirty="0">
                <a:solidFill>
                  <a:srgbClr val="000000"/>
                </a:solidFill>
              </a:rPr>
              <a:t>ά</a:t>
            </a:r>
            <a:r>
              <a:rPr spc="155" dirty="0">
                <a:solidFill>
                  <a:srgbClr val="000000"/>
                </a:solidFill>
              </a:rPr>
              <a:t>δ</a:t>
            </a:r>
            <a:r>
              <a:rPr spc="145" dirty="0">
                <a:solidFill>
                  <a:srgbClr val="000000"/>
                </a:solidFill>
              </a:rPr>
              <a:t>ε</a:t>
            </a:r>
            <a:r>
              <a:rPr spc="114" dirty="0">
                <a:solidFill>
                  <a:srgbClr val="000000"/>
                </a:solidFill>
              </a:rPr>
              <a:t>ι</a:t>
            </a:r>
            <a:r>
              <a:rPr spc="150" dirty="0">
                <a:solidFill>
                  <a:srgbClr val="000000"/>
                </a:solidFill>
              </a:rPr>
              <a:t>γ</a:t>
            </a:r>
            <a:r>
              <a:rPr spc="170" dirty="0">
                <a:solidFill>
                  <a:srgbClr val="000000"/>
                </a:solidFill>
              </a:rPr>
              <a:t>μ</a:t>
            </a:r>
            <a:r>
              <a:rPr spc="105" dirty="0">
                <a:solidFill>
                  <a:srgbClr val="000000"/>
                </a:solidFill>
              </a:rPr>
              <a:t>α</a:t>
            </a:r>
            <a:r>
              <a:rPr dirty="0">
                <a:solidFill>
                  <a:srgbClr val="000000"/>
                </a:solidFill>
              </a:rPr>
              <a:t>	</a:t>
            </a:r>
            <a:r>
              <a:rPr spc="140" dirty="0">
                <a:solidFill>
                  <a:srgbClr val="000000"/>
                </a:solidFill>
              </a:rPr>
              <a:t>(</a:t>
            </a:r>
            <a:r>
              <a:rPr spc="65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37919" y="2282825"/>
            <a:ext cx="9795510" cy="160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301625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0" dirty="0">
                <a:latin typeface="Calibri"/>
                <a:cs typeface="Calibri"/>
              </a:rPr>
              <a:t>Στο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παράδειγμα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Διακομιστής/Εξυπηρετητής,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έχουμε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μηχανήματα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(λειτουργικό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σύστημα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ανοιχτού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κώδικα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βασισμένο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Unix): 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55" dirty="0">
                <a:latin typeface="Calibri"/>
                <a:cs typeface="Calibri"/>
              </a:rPr>
              <a:t> client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(σύστημα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πρόγραμμα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επικοινωνεί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server)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στέλνει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μέσω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πρωτοκόλλου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ModbusTCP</a:t>
            </a:r>
            <a:r>
              <a:rPr sz="1100" b="1" spc="8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150">
              <a:latin typeface="Calibri"/>
              <a:cs typeface="Calibri"/>
            </a:endParaRPr>
          </a:p>
          <a:p>
            <a:pPr marL="299720" marR="508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Όταν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επιτιθέμενος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είναι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Man-in-the-Middle,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εργαλείο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Wireshark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καταγραφή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όλων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δεδομένων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μεταδίδονται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εφαρμοστούν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άλλες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ενέργειες,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όπως:</a:t>
            </a:r>
            <a:endParaRPr sz="110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69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100" dirty="0">
                <a:latin typeface="Calibri"/>
                <a:cs typeface="Calibri"/>
              </a:rPr>
              <a:t>Φιλτραρισμένα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δεδομένα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συλλογής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Modbus)</a:t>
            </a:r>
            <a:endParaRPr sz="110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86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55" dirty="0">
                <a:latin typeface="Calibri"/>
                <a:cs typeface="Calibri"/>
              </a:rPr>
              <a:t>Ανάλυση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κίνησης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98542" y="5814059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2</a:t>
            </a: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99204" y="0"/>
            <a:ext cx="8392795" cy="6858000"/>
            <a:chOff x="3799204" y="0"/>
            <a:chExt cx="83927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8012" y="1549717"/>
              <a:ext cx="3526472" cy="42640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9204" y="2073910"/>
              <a:ext cx="4320539" cy="35874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692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pc="260" dirty="0">
                <a:solidFill>
                  <a:srgbClr val="000000"/>
                </a:solidFill>
              </a:rPr>
              <a:t>W</a:t>
            </a:r>
            <a:r>
              <a:rPr spc="125" dirty="0">
                <a:solidFill>
                  <a:srgbClr val="000000"/>
                </a:solidFill>
              </a:rPr>
              <a:t>i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60" dirty="0">
                <a:solidFill>
                  <a:srgbClr val="000000"/>
                </a:solidFill>
              </a:rPr>
              <a:t>e</a:t>
            </a:r>
            <a:r>
              <a:rPr spc="145" dirty="0">
                <a:solidFill>
                  <a:srgbClr val="000000"/>
                </a:solidFill>
              </a:rPr>
              <a:t>s</a:t>
            </a:r>
            <a:r>
              <a:rPr spc="170" dirty="0">
                <a:solidFill>
                  <a:srgbClr val="000000"/>
                </a:solidFill>
              </a:rPr>
              <a:t>h</a:t>
            </a:r>
            <a:r>
              <a:rPr spc="160" dirty="0">
                <a:solidFill>
                  <a:srgbClr val="000000"/>
                </a:solidFill>
              </a:rPr>
              <a:t>a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00" dirty="0">
                <a:solidFill>
                  <a:srgbClr val="000000"/>
                </a:solidFill>
              </a:rPr>
              <a:t>k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210" dirty="0">
                <a:solidFill>
                  <a:srgbClr val="000000"/>
                </a:solidFill>
              </a:rPr>
              <a:t>Π</a:t>
            </a:r>
            <a:r>
              <a:rPr spc="165" dirty="0">
                <a:solidFill>
                  <a:srgbClr val="000000"/>
                </a:solidFill>
              </a:rPr>
              <a:t>α</a:t>
            </a:r>
            <a:r>
              <a:rPr spc="160" dirty="0">
                <a:solidFill>
                  <a:srgbClr val="000000"/>
                </a:solidFill>
              </a:rPr>
              <a:t>ρ</a:t>
            </a:r>
            <a:r>
              <a:rPr spc="165" dirty="0">
                <a:solidFill>
                  <a:srgbClr val="000000"/>
                </a:solidFill>
              </a:rPr>
              <a:t>ά</a:t>
            </a:r>
            <a:r>
              <a:rPr spc="155" dirty="0">
                <a:solidFill>
                  <a:srgbClr val="000000"/>
                </a:solidFill>
              </a:rPr>
              <a:t>δ</a:t>
            </a:r>
            <a:r>
              <a:rPr spc="145" dirty="0">
                <a:solidFill>
                  <a:srgbClr val="000000"/>
                </a:solidFill>
              </a:rPr>
              <a:t>ε</a:t>
            </a:r>
            <a:r>
              <a:rPr spc="114" dirty="0">
                <a:solidFill>
                  <a:srgbClr val="000000"/>
                </a:solidFill>
              </a:rPr>
              <a:t>ι</a:t>
            </a:r>
            <a:r>
              <a:rPr spc="150" dirty="0">
                <a:solidFill>
                  <a:srgbClr val="000000"/>
                </a:solidFill>
              </a:rPr>
              <a:t>γ</a:t>
            </a:r>
            <a:r>
              <a:rPr spc="170" dirty="0">
                <a:solidFill>
                  <a:srgbClr val="000000"/>
                </a:solidFill>
              </a:rPr>
              <a:t>μ</a:t>
            </a:r>
            <a:r>
              <a:rPr spc="105" dirty="0">
                <a:solidFill>
                  <a:srgbClr val="000000"/>
                </a:solidFill>
              </a:rPr>
              <a:t>α</a:t>
            </a:r>
            <a:r>
              <a:rPr dirty="0">
                <a:solidFill>
                  <a:srgbClr val="000000"/>
                </a:solidFill>
              </a:rPr>
              <a:t>	</a:t>
            </a:r>
            <a:endParaRPr spc="65" dirty="0">
              <a:solidFill>
                <a:srgbClr val="0000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88329" y="5774054"/>
            <a:ext cx="2584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K</a:t>
            </a:r>
            <a:r>
              <a:rPr sz="1100" spc="70" dirty="0">
                <a:latin typeface="Calibri"/>
                <a:cs typeface="Calibri"/>
              </a:rPr>
              <a:t>a</a:t>
            </a:r>
            <a:r>
              <a:rPr sz="1100" spc="55" dirty="0">
                <a:latin typeface="Calibri"/>
                <a:cs typeface="Calibri"/>
              </a:rPr>
              <a:t>l</a:t>
            </a:r>
            <a:r>
              <a:rPr sz="1100" spc="10" dirty="0">
                <a:latin typeface="Calibri"/>
                <a:cs typeface="Calibri"/>
              </a:rPr>
              <a:t>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59940" y="5821362"/>
            <a:ext cx="41014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5" dirty="0">
                <a:latin typeface="Calibri"/>
                <a:cs typeface="Calibri"/>
              </a:rPr>
              <a:t>Client</a:t>
            </a:r>
            <a:r>
              <a:rPr sz="1100" spc="160" dirty="0">
                <a:latin typeface="Calibri"/>
                <a:cs typeface="Calibri"/>
              </a:rPr>
              <a:t> 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45955" y="5628322"/>
            <a:ext cx="9969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4" dirty="0">
                <a:latin typeface="Calibri"/>
                <a:cs typeface="Calibri"/>
              </a:rPr>
              <a:t>Ε</a:t>
            </a:r>
            <a:r>
              <a:rPr sz="1100" spc="100" dirty="0">
                <a:latin typeface="Calibri"/>
                <a:cs typeface="Calibri"/>
              </a:rPr>
              <a:t>ξ</a:t>
            </a:r>
            <a:r>
              <a:rPr sz="1100" spc="125" dirty="0">
                <a:latin typeface="Calibri"/>
                <a:cs typeface="Calibri"/>
              </a:rPr>
              <a:t>υ</a:t>
            </a:r>
            <a:r>
              <a:rPr sz="1100" spc="120" dirty="0">
                <a:latin typeface="Calibri"/>
                <a:cs typeface="Calibri"/>
              </a:rPr>
              <a:t>πηρ</a:t>
            </a:r>
            <a:r>
              <a:rPr sz="1100" spc="110" dirty="0">
                <a:latin typeface="Calibri"/>
                <a:cs typeface="Calibri"/>
              </a:rPr>
              <a:t>ε</a:t>
            </a:r>
            <a:r>
              <a:rPr sz="1100" spc="105" dirty="0">
                <a:latin typeface="Calibri"/>
                <a:cs typeface="Calibri"/>
              </a:rPr>
              <a:t>τ</a:t>
            </a:r>
            <a:r>
              <a:rPr sz="1100" spc="120" dirty="0">
                <a:latin typeface="Calibri"/>
                <a:cs typeface="Calibri"/>
              </a:rPr>
              <a:t>η</a:t>
            </a:r>
            <a:r>
              <a:rPr sz="1100" spc="100" dirty="0">
                <a:latin typeface="Calibri"/>
                <a:cs typeface="Calibri"/>
              </a:rPr>
              <a:t>τ</a:t>
            </a:r>
            <a:r>
              <a:rPr sz="1100" spc="12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27740" y="5971857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3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845" y="1371600"/>
            <a:ext cx="3475037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3509" y="33337"/>
            <a:ext cx="5347970" cy="6821170"/>
          </a:xfrm>
          <a:custGeom>
            <a:avLst/>
            <a:gdLst/>
            <a:ahLst/>
            <a:cxnLst/>
            <a:rect l="l" t="t" r="r" b="b"/>
            <a:pathLst>
              <a:path w="5347970" h="6821170">
                <a:moveTo>
                  <a:pt x="5347652" y="0"/>
                </a:moveTo>
                <a:lnTo>
                  <a:pt x="1917382" y="0"/>
                </a:lnTo>
                <a:lnTo>
                  <a:pt x="0" y="6820852"/>
                </a:lnTo>
                <a:lnTo>
                  <a:pt x="3430269" y="6820852"/>
                </a:lnTo>
                <a:lnTo>
                  <a:pt x="5347652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3204" y="0"/>
            <a:ext cx="2935605" cy="6879590"/>
            <a:chOff x="4053204" y="0"/>
            <a:chExt cx="2935605" cy="6879590"/>
          </a:xfrm>
        </p:grpSpPr>
        <p:sp>
          <p:nvSpPr>
            <p:cNvPr id="4" name="object 4"/>
            <p:cNvSpPr/>
            <p:nvPr/>
          </p:nvSpPr>
          <p:spPr>
            <a:xfrm>
              <a:off x="5453379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3729" y="4444"/>
              <a:ext cx="2545080" cy="6838315"/>
            </a:xfrm>
            <a:custGeom>
              <a:avLst/>
              <a:gdLst/>
              <a:ahLst/>
              <a:cxnLst/>
              <a:rect l="l" t="t" r="r" b="b"/>
              <a:pathLst>
                <a:path w="2545079" h="6838315">
                  <a:moveTo>
                    <a:pt x="1321435" y="2283459"/>
                  </a:moveTo>
                  <a:lnTo>
                    <a:pt x="1271587" y="2291715"/>
                  </a:lnTo>
                  <a:lnTo>
                    <a:pt x="1226185" y="2312669"/>
                  </a:lnTo>
                  <a:lnTo>
                    <a:pt x="1187767" y="2345690"/>
                  </a:lnTo>
                  <a:lnTo>
                    <a:pt x="1159510" y="2389504"/>
                  </a:lnTo>
                  <a:lnTo>
                    <a:pt x="1159510" y="2390775"/>
                  </a:lnTo>
                  <a:lnTo>
                    <a:pt x="819150" y="3659187"/>
                  </a:lnTo>
                  <a:lnTo>
                    <a:pt x="0" y="6837045"/>
                  </a:lnTo>
                  <a:lnTo>
                    <a:pt x="6667" y="6837680"/>
                  </a:lnTo>
                  <a:lnTo>
                    <a:pt x="20955" y="6838314"/>
                  </a:lnTo>
                  <a:lnTo>
                    <a:pt x="26670" y="6838314"/>
                  </a:lnTo>
                  <a:lnTo>
                    <a:pt x="843365" y="3665219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4"/>
                  </a:lnTo>
                  <a:lnTo>
                    <a:pt x="1279842" y="2314575"/>
                  </a:lnTo>
                  <a:lnTo>
                    <a:pt x="1322705" y="2307907"/>
                  </a:lnTo>
                  <a:lnTo>
                    <a:pt x="1417637" y="2307907"/>
                  </a:lnTo>
                  <a:lnTo>
                    <a:pt x="1372870" y="2289492"/>
                  </a:lnTo>
                  <a:lnTo>
                    <a:pt x="1321435" y="2283459"/>
                  </a:lnTo>
                  <a:close/>
                </a:path>
                <a:path w="2545079" h="6838315">
                  <a:moveTo>
                    <a:pt x="1417637" y="2307907"/>
                  </a:moveTo>
                  <a:lnTo>
                    <a:pt x="1322705" y="2307907"/>
                  </a:lnTo>
                  <a:lnTo>
                    <a:pt x="1366837" y="2313622"/>
                  </a:lnTo>
                  <a:lnTo>
                    <a:pt x="1412557" y="2334259"/>
                  </a:lnTo>
                  <a:lnTo>
                    <a:pt x="1448435" y="2367279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979"/>
                  </a:lnTo>
                  <a:lnTo>
                    <a:pt x="1220152" y="3458209"/>
                  </a:lnTo>
                  <a:lnTo>
                    <a:pt x="1214120" y="3493769"/>
                  </a:lnTo>
                  <a:lnTo>
                    <a:pt x="1223010" y="3563937"/>
                  </a:lnTo>
                  <a:lnTo>
                    <a:pt x="1258570" y="3627119"/>
                  </a:lnTo>
                  <a:lnTo>
                    <a:pt x="1314767" y="3670300"/>
                  </a:lnTo>
                  <a:lnTo>
                    <a:pt x="1397635" y="3689667"/>
                  </a:lnTo>
                  <a:lnTo>
                    <a:pt x="1444625" y="3683000"/>
                  </a:lnTo>
                  <a:lnTo>
                    <a:pt x="1487805" y="3665219"/>
                  </a:lnTo>
                  <a:lnTo>
                    <a:pt x="1490662" y="3662997"/>
                  </a:lnTo>
                  <a:lnTo>
                    <a:pt x="1403985" y="3662997"/>
                  </a:lnTo>
                  <a:lnTo>
                    <a:pt x="1354137" y="3657917"/>
                  </a:lnTo>
                  <a:lnTo>
                    <a:pt x="1299210" y="3630612"/>
                  </a:lnTo>
                  <a:lnTo>
                    <a:pt x="1259205" y="3584575"/>
                  </a:lnTo>
                  <a:lnTo>
                    <a:pt x="1239202" y="3526472"/>
                  </a:lnTo>
                  <a:lnTo>
                    <a:pt x="1238567" y="3495675"/>
                  </a:lnTo>
                  <a:lnTo>
                    <a:pt x="1243965" y="3464559"/>
                  </a:lnTo>
                  <a:lnTo>
                    <a:pt x="1502092" y="2513329"/>
                  </a:lnTo>
                  <a:lnTo>
                    <a:pt x="1508442" y="2464434"/>
                  </a:lnTo>
                  <a:lnTo>
                    <a:pt x="1502092" y="2417444"/>
                  </a:lnTo>
                  <a:lnTo>
                    <a:pt x="1483995" y="2374265"/>
                  </a:lnTo>
                  <a:lnTo>
                    <a:pt x="1455737" y="2337117"/>
                  </a:lnTo>
                  <a:lnTo>
                    <a:pt x="1418272" y="2308225"/>
                  </a:lnTo>
                  <a:lnTo>
                    <a:pt x="1417637" y="2307907"/>
                  </a:lnTo>
                  <a:close/>
                </a:path>
                <a:path w="2545079" h="6838315">
                  <a:moveTo>
                    <a:pt x="2545079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792"/>
                  </a:lnTo>
                  <a:lnTo>
                    <a:pt x="1526540" y="3592512"/>
                  </a:lnTo>
                  <a:lnTo>
                    <a:pt x="1493520" y="3628390"/>
                  </a:lnTo>
                  <a:lnTo>
                    <a:pt x="1451610" y="3652519"/>
                  </a:lnTo>
                  <a:lnTo>
                    <a:pt x="1403985" y="3662997"/>
                  </a:lnTo>
                  <a:lnTo>
                    <a:pt x="1490662" y="3662997"/>
                  </a:lnTo>
                  <a:lnTo>
                    <a:pt x="1525270" y="3636962"/>
                  </a:lnTo>
                  <a:lnTo>
                    <a:pt x="1554162" y="3599497"/>
                  </a:lnTo>
                  <a:lnTo>
                    <a:pt x="1572895" y="3554412"/>
                  </a:lnTo>
                  <a:lnTo>
                    <a:pt x="1964690" y="2108834"/>
                  </a:lnTo>
                  <a:lnTo>
                    <a:pt x="2540000" y="16509"/>
                  </a:lnTo>
                  <a:lnTo>
                    <a:pt x="2543810" y="3809"/>
                  </a:lnTo>
                  <a:lnTo>
                    <a:pt x="25450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317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32" y="6167437"/>
            <a:ext cx="3293427" cy="6111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9769" y="2119312"/>
            <a:ext cx="325755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04" dirty="0">
                <a:solidFill>
                  <a:srgbClr val="FFB800"/>
                </a:solidFill>
              </a:rPr>
              <a:t>Σας</a:t>
            </a:r>
            <a:r>
              <a:rPr sz="3750" spc="130" dirty="0">
                <a:solidFill>
                  <a:srgbClr val="FFB800"/>
                </a:solidFill>
              </a:rPr>
              <a:t> </a:t>
            </a:r>
            <a:r>
              <a:rPr sz="3750" spc="229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49769" y="3338512"/>
            <a:ext cx="3314065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1305" cy="6838950"/>
            </a:xfrm>
            <a:custGeom>
              <a:avLst/>
              <a:gdLst/>
              <a:ahLst/>
              <a:cxnLst/>
              <a:rect l="l" t="t" r="r" b="b"/>
              <a:pathLst>
                <a:path w="5361305" h="6838950">
                  <a:moveTo>
                    <a:pt x="5360987" y="0"/>
                  </a:moveTo>
                  <a:lnTo>
                    <a:pt x="1922145" y="0"/>
                  </a:lnTo>
                  <a:lnTo>
                    <a:pt x="0" y="6838950"/>
                  </a:lnTo>
                  <a:lnTo>
                    <a:pt x="3438842" y="6838950"/>
                  </a:lnTo>
                  <a:lnTo>
                    <a:pt x="5360987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8375" y="0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332"/>
                  </a:moveTo>
                  <a:lnTo>
                    <a:pt x="1275397" y="2287587"/>
                  </a:lnTo>
                  <a:lnTo>
                    <a:pt x="1229995" y="2308542"/>
                  </a:lnTo>
                  <a:lnTo>
                    <a:pt x="1191577" y="2341879"/>
                  </a:lnTo>
                  <a:lnTo>
                    <a:pt x="1162685" y="2385695"/>
                  </a:lnTo>
                  <a:lnTo>
                    <a:pt x="1162685" y="2386965"/>
                  </a:lnTo>
                  <a:lnTo>
                    <a:pt x="821689" y="3659187"/>
                  </a:lnTo>
                  <a:lnTo>
                    <a:pt x="0" y="6845934"/>
                  </a:lnTo>
                  <a:lnTo>
                    <a:pt x="6667" y="6846887"/>
                  </a:lnTo>
                  <a:lnTo>
                    <a:pt x="20002" y="6847205"/>
                  </a:lnTo>
                  <a:lnTo>
                    <a:pt x="26670" y="6847205"/>
                  </a:lnTo>
                  <a:lnTo>
                    <a:pt x="845905" y="3665220"/>
                  </a:lnTo>
                  <a:lnTo>
                    <a:pt x="1186814" y="2394585"/>
                  </a:lnTo>
                  <a:lnTo>
                    <a:pt x="1211579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514" y="2303779"/>
                  </a:lnTo>
                  <a:lnTo>
                    <a:pt x="1421635" y="2303779"/>
                  </a:lnTo>
                  <a:lnTo>
                    <a:pt x="1377314" y="2285365"/>
                  </a:lnTo>
                  <a:lnTo>
                    <a:pt x="1325562" y="2279332"/>
                  </a:lnTo>
                  <a:close/>
                </a:path>
                <a:path w="2549525" h="6847205">
                  <a:moveTo>
                    <a:pt x="1421635" y="2303779"/>
                  </a:moveTo>
                  <a:lnTo>
                    <a:pt x="1326514" y="2303779"/>
                  </a:lnTo>
                  <a:lnTo>
                    <a:pt x="1370964" y="2309495"/>
                  </a:lnTo>
                  <a:lnTo>
                    <a:pt x="1416685" y="2330450"/>
                  </a:lnTo>
                  <a:lnTo>
                    <a:pt x="1452879" y="2363470"/>
                  </a:lnTo>
                  <a:lnTo>
                    <a:pt x="1477010" y="2405697"/>
                  </a:lnTo>
                  <a:lnTo>
                    <a:pt x="1487487" y="2453322"/>
                  </a:lnTo>
                  <a:lnTo>
                    <a:pt x="1482407" y="2503487"/>
                  </a:lnTo>
                  <a:lnTo>
                    <a:pt x="1223645" y="3457575"/>
                  </a:lnTo>
                  <a:lnTo>
                    <a:pt x="1217929" y="3493135"/>
                  </a:lnTo>
                  <a:lnTo>
                    <a:pt x="1226820" y="3563620"/>
                  </a:lnTo>
                  <a:lnTo>
                    <a:pt x="1262379" y="3626802"/>
                  </a:lnTo>
                  <a:lnTo>
                    <a:pt x="1318577" y="3670300"/>
                  </a:lnTo>
                  <a:lnTo>
                    <a:pt x="1401762" y="3689667"/>
                  </a:lnTo>
                  <a:lnTo>
                    <a:pt x="1449070" y="3683317"/>
                  </a:lnTo>
                  <a:lnTo>
                    <a:pt x="1492250" y="3665220"/>
                  </a:lnTo>
                  <a:lnTo>
                    <a:pt x="1495163" y="3662997"/>
                  </a:lnTo>
                  <a:lnTo>
                    <a:pt x="1408112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014" y="3584257"/>
                  </a:lnTo>
                  <a:lnTo>
                    <a:pt x="1243012" y="3526154"/>
                  </a:lnTo>
                  <a:lnTo>
                    <a:pt x="1242377" y="3495357"/>
                  </a:lnTo>
                  <a:lnTo>
                    <a:pt x="1247775" y="3463925"/>
                  </a:lnTo>
                  <a:lnTo>
                    <a:pt x="1506537" y="2509837"/>
                  </a:lnTo>
                  <a:lnTo>
                    <a:pt x="1512887" y="2460942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2400" y="2304097"/>
                  </a:lnTo>
                  <a:lnTo>
                    <a:pt x="1421635" y="2303779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6770"/>
                  </a:lnTo>
                  <a:lnTo>
                    <a:pt x="1552257" y="3546475"/>
                  </a:lnTo>
                  <a:lnTo>
                    <a:pt x="1531302" y="3592195"/>
                  </a:lnTo>
                  <a:lnTo>
                    <a:pt x="1497964" y="3628390"/>
                  </a:lnTo>
                  <a:lnTo>
                    <a:pt x="1456054" y="3652520"/>
                  </a:lnTo>
                  <a:lnTo>
                    <a:pt x="1408112" y="3662997"/>
                  </a:lnTo>
                  <a:lnTo>
                    <a:pt x="1495163" y="3662997"/>
                  </a:lnTo>
                  <a:lnTo>
                    <a:pt x="1529714" y="3636645"/>
                  </a:lnTo>
                  <a:lnTo>
                    <a:pt x="1558925" y="3599179"/>
                  </a:lnTo>
                  <a:lnTo>
                    <a:pt x="1577339" y="3554095"/>
                  </a:lnTo>
                  <a:lnTo>
                    <a:pt x="1970722" y="2104390"/>
                  </a:lnTo>
                  <a:lnTo>
                    <a:pt x="2547620" y="5715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5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754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2087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10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8359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290" y="3287395"/>
            <a:ext cx="3094990" cy="922019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000" spc="125" dirty="0">
                <a:latin typeface="Calibri"/>
                <a:cs typeface="Calibri"/>
              </a:rPr>
              <a:t>ΠΑΡΟΥΣ</a:t>
            </a:r>
            <a:r>
              <a:rPr lang="en-US" sz="1000" spc="125" dirty="0">
                <a:latin typeface="Calibri"/>
                <a:cs typeface="Calibri"/>
              </a:rPr>
              <a:t>I</a:t>
            </a:r>
            <a:r>
              <a:rPr sz="1000" spc="125" dirty="0">
                <a:latin typeface="Calibri"/>
                <a:cs typeface="Calibri"/>
              </a:rPr>
              <a:t>ΑΣΗ</a:t>
            </a:r>
            <a:r>
              <a:rPr sz="1000" spc="1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5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55" dirty="0">
                <a:latin typeface="Calibri"/>
                <a:cs typeface="Calibri"/>
              </a:rPr>
              <a:t>ABDELKADER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000" b="1" spc="55" dirty="0">
                <a:latin typeface="Calibri"/>
                <a:cs typeface="Calibri"/>
              </a:rPr>
              <a:t>AIT</a:t>
            </a:r>
            <a:r>
              <a:rPr sz="1000" b="1" spc="114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ΑΥΣΤΡΙΑΚ</a:t>
            </a:r>
            <a:r>
              <a:rPr lang="en-US" sz="1000" b="1" spc="90" dirty="0">
                <a:latin typeface="Calibri"/>
                <a:cs typeface="Calibri"/>
              </a:rPr>
              <a:t>O</a:t>
            </a:r>
            <a:r>
              <a:rPr sz="1000" b="1" spc="16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ΘΕΣΜΙΚΟ</a:t>
            </a:r>
            <a:r>
              <a:rPr sz="1000" b="1" spc="17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ΟΡΓΑΝΟ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ΤΕΧΝΟΛΟΓ</a:t>
            </a:r>
            <a:r>
              <a:rPr lang="en-US" sz="1000" b="1" spc="90" dirty="0">
                <a:latin typeface="Calibri"/>
                <a:cs typeface="Calibri"/>
              </a:rPr>
              <a:t>I</a:t>
            </a:r>
            <a:r>
              <a:rPr sz="1000" b="1" spc="90" dirty="0">
                <a:latin typeface="Calibri"/>
                <a:cs typeface="Calibri"/>
              </a:rPr>
              <a:t>ΑΣ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7169784" marR="5080" indent="-1017905">
              <a:lnSpc>
                <a:spcPts val="2150"/>
              </a:lnSpc>
              <a:spcBef>
                <a:spcPts val="380"/>
              </a:spcBef>
            </a:pPr>
            <a:r>
              <a:rPr spc="165" dirty="0"/>
              <a:t>Προστασία</a:t>
            </a:r>
            <a:r>
              <a:rPr spc="180" dirty="0"/>
              <a:t> </a:t>
            </a:r>
            <a:r>
              <a:rPr spc="150" dirty="0"/>
              <a:t>δικτύου</a:t>
            </a:r>
            <a:r>
              <a:rPr spc="180" dirty="0"/>
              <a:t> </a:t>
            </a:r>
            <a:r>
              <a:rPr spc="120" dirty="0"/>
              <a:t>για</a:t>
            </a:r>
            <a:r>
              <a:rPr spc="155" dirty="0"/>
              <a:t> 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75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468745" y="1650365"/>
            <a:ext cx="437832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1745" marR="5080" indent="-124904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θα </a:t>
            </a:r>
            <a:r>
              <a:rPr sz="1000" b="1" spc="-2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χρησιμοποιηθούν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5822" y="2339975"/>
            <a:ext cx="5647055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Τα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4398645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76867"/>
            <a:ext cx="279527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0" dirty="0"/>
              <a:t>Προσομοιωτής GNS3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901054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5527" y="632523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3810" y="6668134"/>
            <a:ext cx="2828925" cy="1949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85"/>
              </a:spcBef>
            </a:pP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|Ξεκινώντας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με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τ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ο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GNS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3 </a:t>
            </a:r>
            <a:r>
              <a:rPr sz="5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XML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(Extensible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Markup </a:t>
            </a:r>
            <a:r>
              <a:rPr sz="5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Language </a:t>
            </a:r>
            <a:r>
              <a:rPr sz="5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- 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δομημέν</a:t>
            </a:r>
            <a:r>
              <a:rPr sz="5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η </a:t>
            </a:r>
            <a:r>
              <a:rPr sz="5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μορφή </a:t>
            </a:r>
            <a:r>
              <a:rPr sz="550" spc="5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ανταλλαγής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δεδομένωνn)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DeepL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3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(λογισμικό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μηχανικής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μετάφρασης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  <a:hlinkClick r:id="rId2"/>
              </a:rPr>
              <a:t>β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ασισμένο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spc="40" dirty="0">
                <a:solidFill>
                  <a:srgbClr val="85872B"/>
                </a:solidFill>
                <a:latin typeface="Calibri"/>
                <a:cs typeface="Calibri"/>
              </a:rPr>
              <a:t>σtην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24792" y="0"/>
            <a:ext cx="6629400" cy="6879590"/>
            <a:chOff x="5324792" y="0"/>
            <a:chExt cx="6629400" cy="6879590"/>
          </a:xfrm>
        </p:grpSpPr>
        <p:sp>
          <p:nvSpPr>
            <p:cNvPr id="5" name="object 5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4792" y="1753870"/>
              <a:ext cx="6629400" cy="37338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05547" y="677862"/>
            <a:ext cx="28162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4" dirty="0">
                <a:solidFill>
                  <a:srgbClr val="000000"/>
                </a:solidFill>
                <a:latin typeface="Calibri"/>
                <a:cs typeface="Calibri"/>
              </a:rPr>
              <a:t>Προσομοιωτής</a:t>
            </a:r>
            <a:r>
              <a:rPr sz="225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000000"/>
                </a:solidFill>
              </a:rPr>
              <a:t>GNS3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259" y="1418312"/>
            <a:ext cx="274828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05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85" dirty="0">
                <a:latin typeface="Calibri"/>
                <a:cs typeface="Calibri"/>
              </a:rPr>
              <a:t>Συσκευές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πεδίου</a:t>
            </a:r>
            <a:endParaRPr sz="10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825"/>
              </a:spcBef>
              <a:buSzPct val="160000"/>
              <a:buFont typeface="Arial"/>
              <a:buChar char="▪"/>
              <a:tabLst>
                <a:tab pos="396875" algn="l"/>
                <a:tab pos="1103630" algn="l"/>
                <a:tab pos="1697989" algn="l"/>
                <a:tab pos="2514600" algn="l"/>
              </a:tabLst>
            </a:pPr>
            <a:r>
              <a:rPr sz="1000" spc="85" dirty="0">
                <a:latin typeface="Calibri"/>
                <a:cs typeface="Calibri"/>
              </a:rPr>
              <a:t>Raspberry</a:t>
            </a:r>
            <a:r>
              <a:rPr sz="1000" spc="25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Pi</a:t>
            </a:r>
            <a:r>
              <a:rPr sz="1000" spc="27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2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εκτελεί</a:t>
            </a:r>
            <a:r>
              <a:rPr sz="1000" spc="26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ελαφρύ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spc="85" dirty="0">
                <a:latin typeface="Calibri"/>
                <a:cs typeface="Calibri"/>
              </a:rPr>
              <a:t>ν</a:t>
            </a:r>
            <a:r>
              <a:rPr sz="1000" spc="105" dirty="0">
                <a:latin typeface="Calibri"/>
                <a:cs typeface="Calibri"/>
              </a:rPr>
              <a:t>ο</a:t>
            </a:r>
            <a:r>
              <a:rPr sz="1000" spc="55" dirty="0">
                <a:latin typeface="Calibri"/>
                <a:cs typeface="Calibri"/>
              </a:rPr>
              <a:t>ι</a:t>
            </a:r>
            <a:r>
              <a:rPr sz="1000" spc="85" dirty="0">
                <a:latin typeface="Calibri"/>
                <a:cs typeface="Calibri"/>
              </a:rPr>
              <a:t>χ</a:t>
            </a:r>
            <a:r>
              <a:rPr sz="1000" spc="70" dirty="0">
                <a:latin typeface="Calibri"/>
                <a:cs typeface="Calibri"/>
              </a:rPr>
              <a:t>τ</a:t>
            </a:r>
            <a:r>
              <a:rPr sz="1000" spc="105" dirty="0">
                <a:latin typeface="Calibri"/>
                <a:cs typeface="Calibri"/>
              </a:rPr>
              <a:t>ο</a:t>
            </a:r>
            <a:r>
              <a:rPr sz="1000" spc="110" dirty="0">
                <a:latin typeface="Calibri"/>
                <a:cs typeface="Calibri"/>
              </a:rPr>
              <a:t>ύ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10" dirty="0">
                <a:latin typeface="Calibri"/>
                <a:cs typeface="Calibri"/>
              </a:rPr>
              <a:t>κώ</a:t>
            </a:r>
            <a:r>
              <a:rPr sz="1000" spc="105" dirty="0">
                <a:latin typeface="Calibri"/>
                <a:cs typeface="Calibri"/>
              </a:rPr>
              <a:t>δ</a:t>
            </a:r>
            <a:r>
              <a:rPr sz="1000" spc="50" dirty="0">
                <a:latin typeface="Calibri"/>
                <a:cs typeface="Calibri"/>
              </a:rPr>
              <a:t>ι</a:t>
            </a:r>
            <a:r>
              <a:rPr sz="1000" spc="85" dirty="0">
                <a:latin typeface="Calibri"/>
                <a:cs typeface="Calibri"/>
              </a:rPr>
              <a:t>κ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0" dirty="0">
                <a:latin typeface="Calibri"/>
                <a:cs typeface="Calibri"/>
              </a:rPr>
              <a:t>β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spc="100" dirty="0">
                <a:latin typeface="Calibri"/>
                <a:cs typeface="Calibri"/>
              </a:rPr>
              <a:t>σ</a:t>
            </a:r>
            <a:r>
              <a:rPr sz="1000" spc="80" dirty="0">
                <a:latin typeface="Calibri"/>
                <a:cs typeface="Calibri"/>
              </a:rPr>
              <a:t>ισ</a:t>
            </a:r>
            <a:r>
              <a:rPr sz="1000" spc="105" dirty="0">
                <a:latin typeface="Calibri"/>
                <a:cs typeface="Calibri"/>
              </a:rPr>
              <a:t>μ</a:t>
            </a:r>
            <a:r>
              <a:rPr sz="1000" spc="90" dirty="0">
                <a:latin typeface="Calibri"/>
                <a:cs typeface="Calibri"/>
              </a:rPr>
              <a:t>έ</a:t>
            </a:r>
            <a:r>
              <a:rPr sz="1000" spc="85" dirty="0">
                <a:latin typeface="Calibri"/>
                <a:cs typeface="Calibri"/>
              </a:rPr>
              <a:t>ν</a:t>
            </a:r>
            <a:r>
              <a:rPr sz="1000" spc="105" dirty="0">
                <a:latin typeface="Calibri"/>
                <a:cs typeface="Calibri"/>
              </a:rPr>
              <a:t>ο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5" dirty="0">
                <a:latin typeface="Calibri"/>
                <a:cs typeface="Calibri"/>
              </a:rPr>
              <a:t>σ</a:t>
            </a:r>
            <a:r>
              <a:rPr sz="1000" spc="85" dirty="0">
                <a:latin typeface="Calibri"/>
                <a:cs typeface="Calibri"/>
              </a:rPr>
              <a:t>το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72891" y="1714500"/>
            <a:ext cx="1898014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  <a:spcBef>
                <a:spcPts val="100"/>
              </a:spcBef>
              <a:tabLst>
                <a:tab pos="528320" algn="l"/>
                <a:tab pos="1057910" algn="l"/>
                <a:tab pos="1802764" algn="l"/>
              </a:tabLst>
            </a:pPr>
            <a:r>
              <a:rPr sz="1000" spc="80" dirty="0">
                <a:latin typeface="Calibri"/>
                <a:cs typeface="Calibri"/>
              </a:rPr>
              <a:t>Linux</a:t>
            </a:r>
            <a:r>
              <a:rPr sz="1000" spc="2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(λειτουργικό</a:t>
            </a:r>
            <a:r>
              <a:rPr sz="1000" spc="2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σύστημα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Un</a:t>
            </a:r>
            <a:r>
              <a:rPr sz="1000" spc="45" dirty="0">
                <a:latin typeface="Calibri"/>
                <a:cs typeface="Calibri"/>
              </a:rPr>
              <a:t>i</a:t>
            </a:r>
            <a:r>
              <a:rPr sz="1000" spc="80" dirty="0">
                <a:latin typeface="Calibri"/>
                <a:cs typeface="Calibri"/>
              </a:rPr>
              <a:t>x</a:t>
            </a:r>
            <a:r>
              <a:rPr sz="1000" spc="60" dirty="0">
                <a:latin typeface="Calibri"/>
                <a:cs typeface="Calibri"/>
              </a:rPr>
              <a:t>)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65" dirty="0">
                <a:latin typeface="Calibri"/>
                <a:cs typeface="Calibri"/>
              </a:rPr>
              <a:t>(c</a:t>
            </a:r>
            <a:r>
              <a:rPr sz="1000" spc="45" dirty="0">
                <a:latin typeface="Calibri"/>
                <a:cs typeface="Calibri"/>
              </a:rPr>
              <a:t>li</a:t>
            </a:r>
            <a:r>
              <a:rPr sz="1000" spc="95" dirty="0">
                <a:latin typeface="Calibri"/>
                <a:cs typeface="Calibri"/>
              </a:rPr>
              <a:t>en</a:t>
            </a:r>
            <a:r>
              <a:rPr sz="1000" spc="65" dirty="0">
                <a:latin typeface="Calibri"/>
                <a:cs typeface="Calibri"/>
              </a:rPr>
              <a:t>t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55" dirty="0">
                <a:latin typeface="Calibri"/>
                <a:cs typeface="Calibri"/>
              </a:rPr>
              <a:t>(</a:t>
            </a:r>
            <a:r>
              <a:rPr sz="1000" spc="105" dirty="0">
                <a:latin typeface="Calibri"/>
                <a:cs typeface="Calibri"/>
              </a:rPr>
              <a:t>σ</a:t>
            </a:r>
            <a:r>
              <a:rPr sz="1000" spc="100" dirty="0">
                <a:latin typeface="Calibri"/>
                <a:cs typeface="Calibri"/>
              </a:rPr>
              <a:t>ύσ</a:t>
            </a:r>
            <a:r>
              <a:rPr sz="1000" spc="75" dirty="0">
                <a:latin typeface="Calibri"/>
                <a:cs typeface="Calibri"/>
              </a:rPr>
              <a:t>τ</a:t>
            </a:r>
            <a:r>
              <a:rPr sz="1000" spc="100" dirty="0">
                <a:latin typeface="Calibri"/>
                <a:cs typeface="Calibri"/>
              </a:rPr>
              <a:t>ημ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5" dirty="0">
                <a:latin typeface="Calibri"/>
                <a:cs typeface="Calibri"/>
              </a:rPr>
              <a:t>ή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0435" y="2018029"/>
            <a:ext cx="22980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8540" algn="l"/>
                <a:tab pos="1543685" algn="l"/>
              </a:tabLst>
            </a:pPr>
            <a:r>
              <a:rPr sz="1000" spc="100" dirty="0">
                <a:latin typeface="Calibri"/>
                <a:cs typeface="Calibri"/>
              </a:rPr>
              <a:t>πρόγραμμα	</a:t>
            </a:r>
            <a:r>
              <a:rPr sz="1000" spc="105" dirty="0">
                <a:latin typeface="Calibri"/>
                <a:cs typeface="Calibri"/>
              </a:rPr>
              <a:t>που	</a:t>
            </a:r>
            <a:r>
              <a:rPr sz="1000" spc="85" dirty="0">
                <a:latin typeface="Calibri"/>
                <a:cs typeface="Calibri"/>
              </a:rPr>
              <a:t>επικοινωνεί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90391" y="2018029"/>
            <a:ext cx="17818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2595" algn="l"/>
                <a:tab pos="1570355" algn="l"/>
              </a:tabLst>
            </a:pPr>
            <a:r>
              <a:rPr sz="1000" spc="105" dirty="0">
                <a:latin typeface="Calibri"/>
                <a:cs typeface="Calibri"/>
              </a:rPr>
              <a:t>μ</a:t>
            </a:r>
            <a:r>
              <a:rPr sz="1000" spc="90" dirty="0">
                <a:latin typeface="Calibri"/>
                <a:cs typeface="Calibri"/>
              </a:rPr>
              <a:t>ε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85" dirty="0">
                <a:latin typeface="Calibri"/>
                <a:cs typeface="Calibri"/>
              </a:rPr>
              <a:t>ε</a:t>
            </a:r>
            <a:r>
              <a:rPr sz="1000" spc="75" dirty="0">
                <a:latin typeface="Calibri"/>
                <a:cs typeface="Calibri"/>
              </a:rPr>
              <a:t>ξ</a:t>
            </a:r>
            <a:r>
              <a:rPr sz="1000" spc="105" dirty="0">
                <a:latin typeface="Calibri"/>
                <a:cs typeface="Calibri"/>
              </a:rPr>
              <a:t>υπη</a:t>
            </a:r>
            <a:r>
              <a:rPr sz="1000" spc="100" dirty="0">
                <a:latin typeface="Calibri"/>
                <a:cs typeface="Calibri"/>
              </a:rPr>
              <a:t>ρ</a:t>
            </a:r>
            <a:r>
              <a:rPr sz="1000" spc="85" dirty="0">
                <a:latin typeface="Calibri"/>
                <a:cs typeface="Calibri"/>
              </a:rPr>
              <a:t>ε</a:t>
            </a:r>
            <a:r>
              <a:rPr sz="1000" spc="75" dirty="0">
                <a:latin typeface="Calibri"/>
                <a:cs typeface="Calibri"/>
              </a:rPr>
              <a:t>τ</a:t>
            </a:r>
            <a:r>
              <a:rPr sz="1000" spc="100" dirty="0">
                <a:latin typeface="Calibri"/>
                <a:cs typeface="Calibri"/>
              </a:rPr>
              <a:t>η</a:t>
            </a:r>
            <a:r>
              <a:rPr sz="1000" spc="75" dirty="0">
                <a:latin typeface="Calibri"/>
                <a:cs typeface="Calibri"/>
              </a:rPr>
              <a:t>τ</a:t>
            </a:r>
            <a:r>
              <a:rPr sz="1000" spc="100" dirty="0">
                <a:latin typeface="Calibri"/>
                <a:cs typeface="Calibri"/>
              </a:rPr>
              <a:t>ή</a:t>
            </a:r>
            <a:r>
              <a:rPr sz="1000" spc="60" dirty="0">
                <a:latin typeface="Calibri"/>
                <a:cs typeface="Calibri"/>
              </a:rPr>
              <a:t>)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80" dirty="0">
                <a:latin typeface="Calibri"/>
                <a:cs typeface="Calibri"/>
              </a:rPr>
              <a:t>και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0435" y="2169795"/>
            <a:ext cx="4332605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spc="90" dirty="0">
                <a:latin typeface="Calibri"/>
                <a:cs typeface="Calibri"/>
              </a:rPr>
              <a:t>εξυπηρετητής/εξυπηρετητής)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για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μετάδοση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δεδομένων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μέσω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των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πρωτοκόλλων</a:t>
            </a:r>
            <a:r>
              <a:rPr sz="1000" spc="10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επικοινωνίας</a:t>
            </a:r>
            <a:r>
              <a:rPr sz="1000" spc="90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ModBus</a:t>
            </a:r>
            <a:r>
              <a:rPr sz="1000" spc="114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χρησιμοποιώντας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το </a:t>
            </a:r>
            <a:r>
              <a:rPr sz="1000" spc="95" dirty="0">
                <a:latin typeface="Calibri"/>
                <a:cs typeface="Calibri"/>
              </a:rPr>
              <a:t> pyModbusTCP.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1031" y="3237378"/>
            <a:ext cx="3945256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65" dirty="0">
                <a:latin typeface="Calibri"/>
                <a:cs typeface="Calibri"/>
              </a:rPr>
              <a:t>Τομέας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διαχείρισης</a:t>
            </a:r>
            <a:endParaRPr sz="100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Συσκευή διαχείρισης δικτύου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για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της κυκλοφορίας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μέσω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Linux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Wazuh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Server: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Λεπτομέρειες θα παρουσιαστούν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σε επόμενο στάδιο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556259" y="4787543"/>
            <a:ext cx="4714240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75" dirty="0">
                <a:latin typeface="Calibri"/>
                <a:cs typeface="Calibri"/>
              </a:rPr>
              <a:t>Κακόβουλο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περιεχόμενο</a:t>
            </a:r>
            <a:endParaRPr sz="1000">
              <a:latin typeface="Calibri"/>
              <a:cs typeface="Calibri"/>
            </a:endParaRPr>
          </a:p>
          <a:p>
            <a:pPr marL="396875" marR="5080" lvl="1" indent="-182880" algn="just">
              <a:lnSpc>
                <a:spcPct val="100000"/>
              </a:lnSpc>
              <a:spcBef>
                <a:spcPts val="830"/>
              </a:spcBef>
              <a:buSzPct val="160000"/>
              <a:buFont typeface="Arial"/>
              <a:buChar char="▪"/>
              <a:tabLst>
                <a:tab pos="396875" algn="l"/>
              </a:tabLst>
            </a:pPr>
            <a:r>
              <a:rPr sz="1000" spc="75" dirty="0">
                <a:latin typeface="Calibri"/>
                <a:cs typeface="Calibri"/>
              </a:rPr>
              <a:t>Το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Linux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χρησιμοποιηθεί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65" dirty="0">
                <a:latin typeface="Calibri"/>
                <a:cs typeface="Calibri"/>
              </a:rPr>
              <a:t> την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προσομοίωση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διαφόρων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κακόβουλων </a:t>
            </a:r>
            <a:r>
              <a:rPr sz="1000" spc="70" dirty="0">
                <a:latin typeface="Calibri"/>
                <a:cs typeface="Calibri"/>
              </a:rPr>
              <a:t>δραστηριοτήτων </a:t>
            </a:r>
            <a:r>
              <a:rPr sz="1000" spc="75" dirty="0">
                <a:latin typeface="Calibri"/>
                <a:cs typeface="Calibri"/>
              </a:rPr>
              <a:t>που </a:t>
            </a:r>
            <a:r>
              <a:rPr sz="1000" spc="70" dirty="0">
                <a:latin typeface="Calibri"/>
                <a:cs typeface="Calibri"/>
              </a:rPr>
              <a:t>στοχεύουν συσκευές </a:t>
            </a:r>
            <a:r>
              <a:rPr sz="1000" spc="65" dirty="0">
                <a:latin typeface="Calibri"/>
                <a:cs typeface="Calibri"/>
              </a:rPr>
              <a:t>εντός </a:t>
            </a:r>
            <a:r>
              <a:rPr sz="1000" spc="70" dirty="0">
                <a:latin typeface="Calibri"/>
                <a:cs typeface="Calibri"/>
              </a:rPr>
              <a:t>αυτού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κλειστού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40" dirty="0">
                <a:solidFill>
                  <a:srgbClr val="FFB800"/>
                </a:solidFill>
              </a:rPr>
              <a:t>Wireshark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5527" y="6325234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58484" y="0"/>
            <a:ext cx="6277610" cy="6879590"/>
            <a:chOff x="5658484" y="0"/>
            <a:chExt cx="6277610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8484" y="1086485"/>
              <a:ext cx="6277292" cy="515429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53429" y="1281429"/>
              <a:ext cx="5707380" cy="4584065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424815"/>
            <a:ext cx="507047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105" dirty="0">
                <a:solidFill>
                  <a:srgbClr val="000000"/>
                </a:solidFill>
              </a:rPr>
              <a:t>Wireshark</a:t>
            </a:r>
            <a:r>
              <a:rPr sz="1750" spc="180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Sniffing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00" dirty="0">
                <a:solidFill>
                  <a:srgbClr val="000000"/>
                </a:solidFill>
              </a:rPr>
              <a:t>ανάλυση</a:t>
            </a:r>
            <a:r>
              <a:rPr sz="1750" spc="170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πακέτων</a:t>
            </a:r>
            <a:r>
              <a:rPr sz="1750" spc="175" dirty="0">
                <a:solidFill>
                  <a:srgbClr val="000000"/>
                </a:solidFill>
              </a:rPr>
              <a:t> </a:t>
            </a:r>
            <a:r>
              <a:rPr sz="1750" spc="105" dirty="0">
                <a:solidFill>
                  <a:srgbClr val="000000"/>
                </a:solidFill>
              </a:rPr>
              <a:t>δεδομένων</a:t>
            </a:r>
            <a:endParaRPr sz="1750"/>
          </a:p>
        </p:txBody>
      </p:sp>
      <p:sp>
        <p:nvSpPr>
          <p:cNvPr id="11" name="object 11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6569" y="1431925"/>
            <a:ext cx="4780280" cy="1386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0534" marR="5080" indent="-457834" algn="just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470534" algn="l"/>
              </a:tabLst>
            </a:pPr>
            <a:r>
              <a:rPr sz="1100" b="1" spc="80" dirty="0">
                <a:latin typeface="Calibri"/>
                <a:cs typeface="Calibri"/>
              </a:rPr>
              <a:t>Το </a:t>
            </a:r>
            <a:r>
              <a:rPr sz="1100" b="1" spc="75" dirty="0">
                <a:latin typeface="Calibri"/>
                <a:cs typeface="Calibri"/>
              </a:rPr>
              <a:t>Wireshark </a:t>
            </a:r>
            <a:r>
              <a:rPr sz="1100" spc="65" dirty="0">
                <a:latin typeface="Calibri"/>
                <a:cs typeface="Calibri"/>
              </a:rPr>
              <a:t>είναι </a:t>
            </a:r>
            <a:r>
              <a:rPr sz="1100" spc="75" dirty="0">
                <a:latin typeface="Calibri"/>
                <a:cs typeface="Calibri"/>
              </a:rPr>
              <a:t>ένας </a:t>
            </a:r>
            <a:r>
              <a:rPr sz="1100" b="1" spc="80" dirty="0">
                <a:latin typeface="Calibri"/>
                <a:cs typeface="Calibri"/>
              </a:rPr>
              <a:t>αναλυτής </a:t>
            </a:r>
            <a:r>
              <a:rPr sz="1100" spc="80" dirty="0">
                <a:latin typeface="Calibri"/>
                <a:cs typeface="Calibri"/>
              </a:rPr>
              <a:t>πρωτοκόλλων </a:t>
            </a:r>
            <a:r>
              <a:rPr sz="1100" spc="75" dirty="0">
                <a:latin typeface="Calibri"/>
                <a:cs typeface="Calibri"/>
              </a:rPr>
              <a:t>δικτύου </a:t>
            </a:r>
            <a:r>
              <a:rPr sz="1100" spc="85" dirty="0">
                <a:latin typeface="Calibri"/>
                <a:cs typeface="Calibri"/>
              </a:rPr>
              <a:t>που 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έχει</a:t>
            </a:r>
            <a:r>
              <a:rPr sz="1100" spc="70" dirty="0">
                <a:latin typeface="Calibri"/>
                <a:cs typeface="Calibri"/>
              </a:rPr>
              <a:t> σχεδιαστεί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85" dirty="0">
                <a:latin typeface="Calibri"/>
                <a:cs typeface="Calibri"/>
              </a:rPr>
              <a:t> βοηθά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τους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διαχειριστές</a:t>
            </a:r>
            <a:r>
              <a:rPr sz="1100" b="1" spc="7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δικτύων</a:t>
            </a:r>
            <a:r>
              <a:rPr sz="1100" spc="80" dirty="0">
                <a:latin typeface="Calibri"/>
                <a:cs typeface="Calibri"/>
              </a:rPr>
              <a:t> να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παρακολουθούν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συμβαίνει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δίκτυό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τους.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1150">
              <a:latin typeface="Calibri"/>
              <a:cs typeface="Calibri"/>
            </a:endParaRPr>
          </a:p>
          <a:p>
            <a:pPr marL="470534" marR="8890" indent="-457834" algn="just">
              <a:lnSpc>
                <a:spcPct val="100000"/>
              </a:lnSpc>
              <a:buSzPct val="163636"/>
              <a:buFont typeface="Arial"/>
              <a:buChar char="•"/>
              <a:tabLst>
                <a:tab pos="470534" algn="l"/>
              </a:tabLst>
            </a:pPr>
            <a:r>
              <a:rPr sz="1100" spc="110" dirty="0">
                <a:latin typeface="Calibri"/>
                <a:cs typeface="Calibri"/>
              </a:rPr>
              <a:t>Όταν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γίνεστε</a:t>
            </a:r>
            <a:r>
              <a:rPr sz="1100" b="1" spc="100" dirty="0">
                <a:latin typeface="Calibri"/>
                <a:cs typeface="Calibri"/>
              </a:rPr>
              <a:t> </a:t>
            </a:r>
            <a:r>
              <a:rPr sz="1100" b="1" spc="120" dirty="0">
                <a:latin typeface="Calibri"/>
                <a:cs typeface="Calibri"/>
              </a:rPr>
              <a:t>MITM,</a:t>
            </a:r>
            <a:r>
              <a:rPr sz="1100" b="1" spc="12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εργαλείο</a:t>
            </a:r>
            <a:r>
              <a:rPr sz="1100" b="1" spc="105" dirty="0">
                <a:latin typeface="Calibri"/>
                <a:cs typeface="Calibri"/>
              </a:rPr>
              <a:t> </a:t>
            </a:r>
            <a:r>
              <a:rPr sz="1100" b="1" spc="100" dirty="0">
                <a:latin typeface="Calibri"/>
                <a:cs typeface="Calibri"/>
              </a:rPr>
              <a:t>Wireshark</a:t>
            </a:r>
            <a:r>
              <a:rPr sz="1100" b="1" spc="105" dirty="0">
                <a:latin typeface="Calibri"/>
                <a:cs typeface="Calibri"/>
              </a:rPr>
              <a:t> μπορεί</a:t>
            </a:r>
            <a:r>
              <a:rPr sz="1100" b="1" spc="11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 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και</a:t>
            </a:r>
            <a:r>
              <a:rPr sz="1100" b="1" spc="100" dirty="0">
                <a:latin typeface="Calibri"/>
                <a:cs typeface="Calibri"/>
              </a:rPr>
              <a:t> </a:t>
            </a:r>
            <a:r>
              <a:rPr sz="1100" b="1" spc="114" dirty="0">
                <a:latin typeface="Calibri"/>
                <a:cs typeface="Calibri"/>
              </a:rPr>
              <a:t>ανάλυση</a:t>
            </a:r>
            <a:r>
              <a:rPr sz="1100" b="1" spc="12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της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κίνησης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αποστέλλεται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και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λαμβάνεται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125" dirty="0">
                <a:latin typeface="Calibri"/>
                <a:cs typeface="Calibri"/>
              </a:rPr>
              <a:t>από</a:t>
            </a:r>
            <a:r>
              <a:rPr sz="1100" b="1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τους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στόχους.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2465" y="3349307"/>
            <a:ext cx="3150235" cy="78549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100" b="1" spc="175" dirty="0">
                <a:latin typeface="Calibri"/>
                <a:cs typeface="Calibri"/>
              </a:rPr>
              <a:t>Πράσινο </a:t>
            </a:r>
            <a:r>
              <a:rPr sz="1100" spc="155" dirty="0">
                <a:latin typeface="Calibri"/>
                <a:cs typeface="Calibri"/>
              </a:rPr>
              <a:t>πακέτα </a:t>
            </a:r>
            <a:r>
              <a:rPr sz="1100" spc="160" dirty="0">
                <a:latin typeface="Calibri"/>
                <a:cs typeface="Calibri"/>
              </a:rPr>
              <a:t>δεδομένων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100" b="1" spc="140" dirty="0">
                <a:latin typeface="Calibri"/>
                <a:cs typeface="Calibri"/>
              </a:rPr>
              <a:t>Σκούρο</a:t>
            </a:r>
            <a:r>
              <a:rPr sz="1100" b="1" spc="165" dirty="0">
                <a:latin typeface="Calibri"/>
                <a:cs typeface="Calibri"/>
              </a:rPr>
              <a:t> </a:t>
            </a:r>
            <a:r>
              <a:rPr sz="1100" b="1" spc="135" dirty="0">
                <a:latin typeface="Calibri"/>
                <a:cs typeface="Calibri"/>
              </a:rPr>
              <a:t>μπλε</a:t>
            </a:r>
            <a:r>
              <a:rPr sz="1100" b="1" spc="17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είναι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spc="125" dirty="0">
                <a:latin typeface="Calibri"/>
                <a:cs typeface="Calibri"/>
              </a:rPr>
              <a:t>πακέτο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δεδομένων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DNS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100" b="1" spc="190" dirty="0">
                <a:latin typeface="Calibri"/>
                <a:cs typeface="Calibri"/>
              </a:rPr>
              <a:t>Μαύρο</a:t>
            </a:r>
            <a:r>
              <a:rPr sz="1100" b="1" spc="155" dirty="0">
                <a:latin typeface="Calibri"/>
                <a:cs typeface="Calibri"/>
              </a:rPr>
              <a:t> </a:t>
            </a:r>
            <a:r>
              <a:rPr sz="1100" spc="170" dirty="0">
                <a:latin typeface="Calibri"/>
                <a:cs typeface="Calibri"/>
              </a:rPr>
              <a:t>πρόβλημα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952" y="6677025"/>
            <a:ext cx="2193925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Εικονική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μηχανή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OVA)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-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Εναλλακτικές</a:t>
            </a:r>
            <a:r>
              <a:rPr sz="5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λύσεις</a:t>
            </a:r>
            <a:r>
              <a:rPr sz="50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εγκατάσταση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ς</a:t>
            </a:r>
            <a:r>
              <a:rPr sz="50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 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(wazuh.</a:t>
            </a:r>
            <a:r>
              <a:rPr sz="5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2"/>
              </a:rPr>
              <a:t>com</a:t>
            </a:r>
            <a:r>
              <a:rPr sz="500" spc="30" dirty="0">
                <a:solidFill>
                  <a:srgbClr val="85872B"/>
                </a:solidFill>
                <a:latin typeface="Calibri"/>
                <a:cs typeface="Calibri"/>
              </a:rPr>
              <a:t>)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97559" y="0"/>
            <a:ext cx="11012170" cy="6878955"/>
            <a:chOff x="797559" y="0"/>
            <a:chExt cx="11012170" cy="6878955"/>
          </a:xfrm>
        </p:grpSpPr>
        <p:sp>
          <p:nvSpPr>
            <p:cNvPr id="4" name="object 4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97559" y="3195320"/>
              <a:ext cx="10434320" cy="2816860"/>
            </a:xfrm>
            <a:custGeom>
              <a:avLst/>
              <a:gdLst/>
              <a:ahLst/>
              <a:cxnLst/>
              <a:rect l="l" t="t" r="r" b="b"/>
              <a:pathLst>
                <a:path w="10434320" h="2816860">
                  <a:moveTo>
                    <a:pt x="10434320" y="0"/>
                  </a:moveTo>
                  <a:lnTo>
                    <a:pt x="0" y="0"/>
                  </a:lnTo>
                  <a:lnTo>
                    <a:pt x="0" y="2816860"/>
                  </a:lnTo>
                  <a:lnTo>
                    <a:pt x="10434320" y="2816860"/>
                  </a:lnTo>
                  <a:lnTo>
                    <a:pt x="1043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0919" y="2306320"/>
              <a:ext cx="3178810" cy="12839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6500" y="2501899"/>
              <a:ext cx="2600959" cy="70612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347345"/>
            <a:ext cx="668655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80" dirty="0">
                <a:solidFill>
                  <a:srgbClr val="000000"/>
                </a:solidFill>
              </a:rPr>
              <a:t>Εγκατεστημένο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αρχείο</a:t>
            </a:r>
            <a:r>
              <a:rPr sz="2250" spc="175" dirty="0">
                <a:solidFill>
                  <a:srgbClr val="000000"/>
                </a:solidFill>
              </a:rPr>
              <a:t> </a:t>
            </a:r>
            <a:r>
              <a:rPr sz="2250" spc="165" dirty="0">
                <a:solidFill>
                  <a:srgbClr val="000000"/>
                </a:solidFill>
              </a:rPr>
              <a:t>εγκατάστασης</a:t>
            </a:r>
            <a:r>
              <a:rPr sz="2250" spc="175" dirty="0">
                <a:solidFill>
                  <a:srgbClr val="000000"/>
                </a:solidFill>
              </a:rPr>
              <a:t> </a:t>
            </a:r>
            <a:r>
              <a:rPr sz="2250" spc="155" dirty="0">
                <a:solidFill>
                  <a:srgbClr val="000000"/>
                </a:solidFill>
              </a:rPr>
              <a:t>λογισμικού</a:t>
            </a:r>
            <a:endParaRPr sz="2250"/>
          </a:p>
        </p:txBody>
      </p:sp>
      <p:sp>
        <p:nvSpPr>
          <p:cNvPr id="9" name="object 9"/>
          <p:cNvSpPr txBox="1"/>
          <p:nvPr/>
        </p:nvSpPr>
        <p:spPr>
          <a:xfrm>
            <a:off x="875030" y="1140459"/>
            <a:ext cx="1047432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720" algn="l"/>
              </a:tabLst>
            </a:pPr>
            <a:r>
              <a:rPr sz="1100" spc="80" dirty="0">
                <a:latin typeface="Calibri"/>
                <a:cs typeface="Calibri"/>
              </a:rPr>
              <a:t>Το </a:t>
            </a:r>
            <a:r>
              <a:rPr sz="1100" spc="90" dirty="0">
                <a:latin typeface="Calibri"/>
                <a:cs typeface="Calibri"/>
              </a:rPr>
              <a:t>Wazuh </a:t>
            </a:r>
            <a:r>
              <a:rPr sz="1100" b="1" spc="75" dirty="0">
                <a:latin typeface="Calibri"/>
                <a:cs typeface="Calibri"/>
              </a:rPr>
              <a:t>παρέχει μια </a:t>
            </a:r>
            <a:r>
              <a:rPr sz="1100" spc="80" dirty="0">
                <a:latin typeface="Calibri"/>
                <a:cs typeface="Calibri"/>
              </a:rPr>
              <a:t>προκατασκευασμένη </a:t>
            </a:r>
            <a:r>
              <a:rPr sz="1100" b="1" spc="70" dirty="0">
                <a:latin typeface="Calibri"/>
                <a:cs typeface="Calibri"/>
              </a:rPr>
              <a:t>εικόνα εικονικού </a:t>
            </a:r>
            <a:r>
              <a:rPr sz="1100" b="1" spc="80" dirty="0">
                <a:latin typeface="Calibri"/>
                <a:cs typeface="Calibri"/>
              </a:rPr>
              <a:t>μηχανήματος </a:t>
            </a:r>
            <a:r>
              <a:rPr sz="1100" spc="80" dirty="0">
                <a:latin typeface="Calibri"/>
                <a:cs typeface="Calibri"/>
              </a:rPr>
              <a:t>σε </a:t>
            </a:r>
            <a:r>
              <a:rPr sz="1100" spc="85" dirty="0">
                <a:latin typeface="Calibri"/>
                <a:cs typeface="Calibri"/>
              </a:rPr>
              <a:t>μορφή </a:t>
            </a:r>
            <a:r>
              <a:rPr sz="1100" b="1" spc="90" dirty="0">
                <a:latin typeface="Calibri"/>
                <a:cs typeface="Calibri"/>
              </a:rPr>
              <a:t>Open </a:t>
            </a:r>
            <a:r>
              <a:rPr sz="1100" b="1" spc="65" dirty="0">
                <a:latin typeface="Calibri"/>
                <a:cs typeface="Calibri"/>
              </a:rPr>
              <a:t>Virtual </a:t>
            </a:r>
            <a:r>
              <a:rPr sz="1100" b="1" spc="70" dirty="0">
                <a:latin typeface="Calibri"/>
                <a:cs typeface="Calibri"/>
              </a:rPr>
              <a:t>Appliance (</a:t>
            </a:r>
            <a:r>
              <a:rPr sz="1100" spc="70" dirty="0">
                <a:latin typeface="Calibri"/>
                <a:cs typeface="Calibri"/>
              </a:rPr>
              <a:t>OVA). </a:t>
            </a:r>
            <a:r>
              <a:rPr sz="1100" spc="80" dirty="0">
                <a:latin typeface="Calibri"/>
                <a:cs typeface="Calibri"/>
              </a:rPr>
              <a:t>Αυτό </a:t>
            </a:r>
            <a:r>
              <a:rPr sz="1100" spc="75" dirty="0">
                <a:latin typeface="Calibri"/>
                <a:cs typeface="Calibri"/>
              </a:rPr>
              <a:t>μπορεί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b="1" spc="75" dirty="0">
                <a:latin typeface="Calibri"/>
                <a:cs typeface="Calibri"/>
              </a:rPr>
              <a:t>κατευθυνθεί </a:t>
            </a:r>
            <a:r>
              <a:rPr sz="1100" b="1" spc="8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απευθείας στο </a:t>
            </a:r>
            <a:r>
              <a:rPr sz="1100" b="1" spc="70" dirty="0">
                <a:latin typeface="Calibri"/>
                <a:cs typeface="Calibri"/>
              </a:rPr>
              <a:t>VirtualBox </a:t>
            </a:r>
            <a:r>
              <a:rPr sz="1100" spc="85" dirty="0">
                <a:latin typeface="Calibri"/>
                <a:cs typeface="Calibri"/>
              </a:rPr>
              <a:t>ή </a:t>
            </a:r>
            <a:r>
              <a:rPr sz="1100" spc="80" dirty="0">
                <a:latin typeface="Calibri"/>
                <a:cs typeface="Calibri"/>
              </a:rPr>
              <a:t>σε άλλα </a:t>
            </a:r>
            <a:r>
              <a:rPr sz="1100" b="1" spc="80" dirty="0">
                <a:latin typeface="Calibri"/>
                <a:cs typeface="Calibri"/>
              </a:rPr>
              <a:t>συστήματα </a:t>
            </a:r>
            <a:r>
              <a:rPr sz="1100" b="1" spc="70" dirty="0">
                <a:latin typeface="Calibri"/>
                <a:cs typeface="Calibri"/>
              </a:rPr>
              <a:t>εικονικοποίησης </a:t>
            </a:r>
            <a:r>
              <a:rPr sz="1100" b="1" spc="85" dirty="0">
                <a:latin typeface="Calibri"/>
                <a:cs typeface="Calibri"/>
              </a:rPr>
              <a:t>συμβατά με OVA. </a:t>
            </a:r>
            <a:r>
              <a:rPr sz="1100" spc="80" dirty="0">
                <a:latin typeface="Calibri"/>
                <a:cs typeface="Calibri"/>
              </a:rPr>
              <a:t>Λάβετε </a:t>
            </a:r>
            <a:r>
              <a:rPr sz="1100" spc="90" dirty="0">
                <a:latin typeface="Calibri"/>
                <a:cs typeface="Calibri"/>
              </a:rPr>
              <a:t>υπόψη </a:t>
            </a:r>
            <a:r>
              <a:rPr sz="1100" spc="60" dirty="0">
                <a:latin typeface="Calibri"/>
                <a:cs typeface="Calibri"/>
              </a:rPr>
              <a:t>ότι </a:t>
            </a:r>
            <a:r>
              <a:rPr sz="1100" spc="80" dirty="0">
                <a:latin typeface="Calibri"/>
                <a:cs typeface="Calibri"/>
              </a:rPr>
              <a:t>αυτό </a:t>
            </a:r>
            <a:r>
              <a:rPr sz="1100" b="1" spc="75" dirty="0">
                <a:latin typeface="Calibri"/>
                <a:cs typeface="Calibri"/>
              </a:rPr>
              <a:t>το </a:t>
            </a:r>
            <a:r>
              <a:rPr sz="1100" b="1" spc="114" dirty="0">
                <a:latin typeface="Calibri"/>
                <a:cs typeface="Calibri"/>
              </a:rPr>
              <a:t>VM </a:t>
            </a:r>
            <a:r>
              <a:rPr sz="1100" b="1" spc="60" dirty="0">
                <a:latin typeface="Calibri"/>
                <a:cs typeface="Calibri"/>
              </a:rPr>
              <a:t>(Virtual </a:t>
            </a:r>
            <a:r>
              <a:rPr sz="1100" b="1" spc="80" dirty="0">
                <a:latin typeface="Calibri"/>
                <a:cs typeface="Calibri"/>
              </a:rPr>
              <a:t>Machine </a:t>
            </a:r>
            <a:r>
              <a:rPr sz="1100" b="1" spc="50" dirty="0">
                <a:latin typeface="Calibri"/>
                <a:cs typeface="Calibri"/>
              </a:rPr>
              <a:t>- </a:t>
            </a:r>
            <a:r>
              <a:rPr sz="1100" b="1" spc="70" dirty="0">
                <a:latin typeface="Calibri"/>
                <a:cs typeface="Calibri"/>
              </a:rPr>
              <a:t>εικονική </a:t>
            </a:r>
            <a:r>
              <a:rPr sz="1100" b="1" spc="80" dirty="0">
                <a:latin typeface="Calibri"/>
                <a:cs typeface="Calibri"/>
              </a:rPr>
              <a:t>μηχανή 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για </a:t>
            </a:r>
            <a:r>
              <a:rPr sz="1100" b="1" spc="90" dirty="0">
                <a:latin typeface="Calibri"/>
                <a:cs typeface="Calibri"/>
              </a:rPr>
              <a:t>απομόνωση </a:t>
            </a:r>
            <a:r>
              <a:rPr sz="1100" b="1" spc="85" dirty="0">
                <a:latin typeface="Calibri"/>
                <a:cs typeface="Calibri"/>
              </a:rPr>
              <a:t>εφαρμογών) </a:t>
            </a:r>
            <a:r>
              <a:rPr sz="1100" spc="65" dirty="0">
                <a:latin typeface="Calibri"/>
                <a:cs typeface="Calibri"/>
              </a:rPr>
              <a:t>τρέχει </a:t>
            </a:r>
            <a:r>
              <a:rPr sz="1100" spc="80" dirty="0">
                <a:latin typeface="Calibri"/>
                <a:cs typeface="Calibri"/>
              </a:rPr>
              <a:t>μόνο σε </a:t>
            </a:r>
            <a:r>
              <a:rPr sz="1100" b="1" spc="80" dirty="0">
                <a:latin typeface="Calibri"/>
                <a:cs typeface="Calibri"/>
              </a:rPr>
              <a:t>συστήματα 64 δυαδικών </a:t>
            </a:r>
            <a:r>
              <a:rPr sz="1100" b="1" spc="85" dirty="0">
                <a:latin typeface="Calibri"/>
                <a:cs typeface="Calibri"/>
              </a:rPr>
              <a:t>ψηφίων. </a:t>
            </a:r>
            <a:r>
              <a:rPr sz="1100" b="1" spc="80" dirty="0">
                <a:latin typeface="Calibri"/>
                <a:cs typeface="Calibri"/>
              </a:rPr>
              <a:t>Δεν </a:t>
            </a:r>
            <a:r>
              <a:rPr sz="1100" b="1" spc="75" dirty="0">
                <a:latin typeface="Calibri"/>
                <a:cs typeface="Calibri"/>
              </a:rPr>
              <a:t>παρέχει </a:t>
            </a:r>
            <a:r>
              <a:rPr sz="1100" b="1" spc="90" dirty="0">
                <a:latin typeface="Calibri"/>
                <a:cs typeface="Calibri"/>
              </a:rPr>
              <a:t>υψηλό </a:t>
            </a:r>
            <a:r>
              <a:rPr sz="1100" b="1" spc="75" dirty="0">
                <a:latin typeface="Calibri"/>
                <a:cs typeface="Calibri"/>
              </a:rPr>
              <a:t>επίπεδο διαθεσιμότητας </a:t>
            </a:r>
            <a:r>
              <a:rPr sz="1100" spc="70" dirty="0">
                <a:latin typeface="Calibri"/>
                <a:cs typeface="Calibri"/>
              </a:rPr>
              <a:t>και </a:t>
            </a:r>
            <a:r>
              <a:rPr sz="1100" b="1" spc="75" dirty="0">
                <a:latin typeface="Calibri"/>
                <a:cs typeface="Calibri"/>
              </a:rPr>
              <a:t>επεκτασιμότητας </a:t>
            </a:r>
            <a:r>
              <a:rPr sz="1100" spc="70" dirty="0">
                <a:latin typeface="Calibri"/>
                <a:cs typeface="Calibri"/>
              </a:rPr>
              <a:t>out 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of </a:t>
            </a:r>
            <a:r>
              <a:rPr sz="1100" spc="70" dirty="0">
                <a:latin typeface="Calibri"/>
                <a:cs typeface="Calibri"/>
              </a:rPr>
              <a:t>the box. </a:t>
            </a:r>
            <a:r>
              <a:rPr sz="1100" spc="75" dirty="0">
                <a:latin typeface="Calibri"/>
                <a:cs typeface="Calibri"/>
              </a:rPr>
              <a:t>Ωστόσο, </a:t>
            </a:r>
            <a:r>
              <a:rPr sz="1100" spc="80" dirty="0">
                <a:latin typeface="Calibri"/>
                <a:cs typeface="Calibri"/>
              </a:rPr>
              <a:t>μπορούν να </a:t>
            </a:r>
            <a:r>
              <a:rPr sz="1100" b="1" spc="80" dirty="0">
                <a:latin typeface="Calibri"/>
                <a:cs typeface="Calibri"/>
              </a:rPr>
              <a:t>υλοποιηθούν </a:t>
            </a:r>
            <a:r>
              <a:rPr sz="1100" b="1" spc="85" dirty="0">
                <a:latin typeface="Calibri"/>
                <a:cs typeface="Calibri"/>
              </a:rPr>
              <a:t>με </a:t>
            </a:r>
            <a:r>
              <a:rPr sz="1100" spc="70" dirty="0">
                <a:latin typeface="Calibri"/>
                <a:cs typeface="Calibri"/>
              </a:rPr>
              <a:t>τη </a:t>
            </a:r>
            <a:r>
              <a:rPr sz="1100" spc="80" dirty="0">
                <a:latin typeface="Calibri"/>
                <a:cs typeface="Calibri"/>
              </a:rPr>
              <a:t>χρήση </a:t>
            </a:r>
            <a:r>
              <a:rPr sz="1100" b="1" spc="80" dirty="0">
                <a:latin typeface="Calibri"/>
                <a:cs typeface="Calibri"/>
              </a:rPr>
              <a:t>κατανεμημένης </a:t>
            </a:r>
            <a:r>
              <a:rPr sz="1100" spc="70" dirty="0">
                <a:latin typeface="Calibri"/>
                <a:cs typeface="Calibri"/>
              </a:rPr>
              <a:t>διαδικασίας </a:t>
            </a:r>
            <a:r>
              <a:rPr sz="1100" spc="75" dirty="0">
                <a:latin typeface="Calibri"/>
                <a:cs typeface="Calibri"/>
              </a:rPr>
              <a:t>εγκατάστασης </a:t>
            </a:r>
            <a:r>
              <a:rPr sz="1100" spc="70" dirty="0">
                <a:latin typeface="Calibri"/>
                <a:cs typeface="Calibri"/>
              </a:rPr>
              <a:t>και εκτέλεσης </a:t>
            </a:r>
            <a:r>
              <a:rPr sz="1100" spc="85" dirty="0">
                <a:latin typeface="Calibri"/>
                <a:cs typeface="Calibri"/>
              </a:rPr>
              <a:t>εφαρμογών </a:t>
            </a:r>
            <a:r>
              <a:rPr sz="1100" spc="80" dirty="0">
                <a:latin typeface="Calibri"/>
                <a:cs typeface="Calibri"/>
              </a:rPr>
              <a:t>σε </a:t>
            </a:r>
            <a:r>
              <a:rPr sz="1100" spc="75" dirty="0">
                <a:latin typeface="Calibri"/>
                <a:cs typeface="Calibri"/>
              </a:rPr>
              <a:t>περιβάλλον </a:t>
            </a:r>
            <a:r>
              <a:rPr sz="1100" spc="80" dirty="0">
                <a:latin typeface="Calibri"/>
                <a:cs typeface="Calibri"/>
              </a:rPr>
              <a:t> παραγωγής.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5030" y="2629217"/>
            <a:ext cx="10025380" cy="2653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0" dirty="0">
                <a:latin typeface="Calibri"/>
                <a:cs typeface="Calibri"/>
              </a:rPr>
              <a:t>Επιλέξτε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έκδοση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Wazuh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επάνω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δεξί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μέρος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σελίδας.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300">
              <a:latin typeface="Calibri"/>
              <a:cs typeface="Calibri"/>
            </a:endParaRPr>
          </a:p>
          <a:p>
            <a:pPr marL="363220" indent="-350520">
              <a:lnSpc>
                <a:spcPct val="100000"/>
              </a:lnSpc>
              <a:buSzPct val="163636"/>
              <a:buFont typeface="Arial"/>
              <a:buChar char="•"/>
              <a:tabLst>
                <a:tab pos="362585" algn="l"/>
                <a:tab pos="363220" algn="l"/>
              </a:tabLst>
            </a:pPr>
            <a:r>
              <a:rPr sz="1100" spc="75" dirty="0">
                <a:latin typeface="Calibri"/>
                <a:cs typeface="Calibri"/>
              </a:rPr>
              <a:t>Στη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συνέχεια,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κατεβάστε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εικονική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συσκευή</a:t>
            </a:r>
            <a:r>
              <a:rPr sz="1100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OVA),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η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/>
              </a:rPr>
              <a:t>οπ</a:t>
            </a:r>
            <a:r>
              <a:rPr sz="11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οία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περιέχει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εξαρτήματα:</a:t>
            </a:r>
            <a:endParaRPr sz="11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845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90" dirty="0">
                <a:latin typeface="Calibri"/>
                <a:cs typeface="Calibri"/>
              </a:rPr>
              <a:t>Amazon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(εταιρεία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τεχνολογίας)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Linux</a:t>
            </a:r>
            <a:endParaRPr sz="11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84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70" dirty="0">
                <a:latin typeface="Calibri"/>
                <a:cs typeface="Calibri"/>
              </a:rPr>
              <a:t>Διαχειριστής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Wazuh.8.1</a:t>
            </a:r>
            <a:endParaRPr sz="11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84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90" dirty="0">
                <a:latin typeface="Calibri"/>
                <a:cs typeface="Calibri"/>
              </a:rPr>
              <a:t>Wazuh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indexer.8.1</a:t>
            </a:r>
            <a:endParaRPr sz="11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84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60" dirty="0">
                <a:latin typeface="Calibri"/>
                <a:cs typeface="Calibri"/>
              </a:rPr>
              <a:t>Filebeat-OSS.10.2</a:t>
            </a:r>
            <a:endParaRPr sz="1100">
              <a:latin typeface="Calibri"/>
              <a:cs typeface="Calibri"/>
            </a:endParaRPr>
          </a:p>
          <a:p>
            <a:pPr marL="756920" lvl="1" indent="-287020">
              <a:lnSpc>
                <a:spcPct val="100000"/>
              </a:lnSpc>
              <a:spcBef>
                <a:spcPts val="855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110" dirty="0">
                <a:latin typeface="Calibri"/>
                <a:cs typeface="Calibri"/>
              </a:rPr>
              <a:t>Ταμπλό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Wazuh.8.1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3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00" dirty="0">
                <a:latin typeface="Calibri"/>
                <a:cs typeface="Calibri"/>
              </a:rPr>
              <a:t>Περισσότερες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λεπτομέρειες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σχετικά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110" dirty="0">
                <a:latin typeface="Calibri"/>
                <a:cs typeface="Calibri"/>
              </a:rPr>
              <a:t>εγκατάσταση</a:t>
            </a:r>
            <a:r>
              <a:rPr sz="1100" b="1" spc="6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μπορείτε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βρείτε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στη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σελίδα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τεκμηρίωσης</a:t>
            </a:r>
            <a:r>
              <a:rPr sz="1100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100"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του</a:t>
            </a:r>
            <a:r>
              <a:rPr sz="1100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100"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αρχείου</a:t>
            </a:r>
            <a:r>
              <a:rPr sz="1100"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100" u="sng" spc="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εγκατάστασης</a:t>
            </a:r>
            <a:r>
              <a:rPr sz="1100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100"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λ</a:t>
            </a:r>
            <a:r>
              <a:rPr sz="1100"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ογισμικού</a:t>
            </a:r>
            <a:r>
              <a:rPr sz="1100" spc="9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46802" y="5534342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1904" y="0"/>
            <a:ext cx="5840095" cy="6858000"/>
            <a:chOff x="6351904" y="0"/>
            <a:chExt cx="58400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692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pc="260" dirty="0">
                <a:solidFill>
                  <a:srgbClr val="000000"/>
                </a:solidFill>
              </a:rPr>
              <a:t>W</a:t>
            </a:r>
            <a:r>
              <a:rPr spc="125" dirty="0">
                <a:solidFill>
                  <a:srgbClr val="000000"/>
                </a:solidFill>
              </a:rPr>
              <a:t>i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60" dirty="0">
                <a:solidFill>
                  <a:srgbClr val="000000"/>
                </a:solidFill>
              </a:rPr>
              <a:t>e</a:t>
            </a:r>
            <a:r>
              <a:rPr spc="145" dirty="0">
                <a:solidFill>
                  <a:srgbClr val="000000"/>
                </a:solidFill>
              </a:rPr>
              <a:t>s</a:t>
            </a:r>
            <a:r>
              <a:rPr spc="170" dirty="0">
                <a:solidFill>
                  <a:srgbClr val="000000"/>
                </a:solidFill>
              </a:rPr>
              <a:t>h</a:t>
            </a:r>
            <a:r>
              <a:rPr spc="160" dirty="0">
                <a:solidFill>
                  <a:srgbClr val="000000"/>
                </a:solidFill>
              </a:rPr>
              <a:t>a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00" dirty="0">
                <a:solidFill>
                  <a:srgbClr val="000000"/>
                </a:solidFill>
              </a:rPr>
              <a:t>k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210" dirty="0">
                <a:solidFill>
                  <a:srgbClr val="000000"/>
                </a:solidFill>
              </a:rPr>
              <a:t>Π</a:t>
            </a:r>
            <a:r>
              <a:rPr spc="165" dirty="0">
                <a:solidFill>
                  <a:srgbClr val="000000"/>
                </a:solidFill>
              </a:rPr>
              <a:t>α</a:t>
            </a:r>
            <a:r>
              <a:rPr spc="160" dirty="0">
                <a:solidFill>
                  <a:srgbClr val="000000"/>
                </a:solidFill>
              </a:rPr>
              <a:t>ρ</a:t>
            </a:r>
            <a:r>
              <a:rPr spc="165" dirty="0">
                <a:solidFill>
                  <a:srgbClr val="000000"/>
                </a:solidFill>
              </a:rPr>
              <a:t>ά</a:t>
            </a:r>
            <a:r>
              <a:rPr spc="155" dirty="0">
                <a:solidFill>
                  <a:srgbClr val="000000"/>
                </a:solidFill>
              </a:rPr>
              <a:t>δ</a:t>
            </a:r>
            <a:r>
              <a:rPr spc="145" dirty="0">
                <a:solidFill>
                  <a:srgbClr val="000000"/>
                </a:solidFill>
              </a:rPr>
              <a:t>ε</a:t>
            </a:r>
            <a:r>
              <a:rPr spc="114" dirty="0">
                <a:solidFill>
                  <a:srgbClr val="000000"/>
                </a:solidFill>
              </a:rPr>
              <a:t>ι</a:t>
            </a:r>
            <a:r>
              <a:rPr spc="150" dirty="0">
                <a:solidFill>
                  <a:srgbClr val="000000"/>
                </a:solidFill>
              </a:rPr>
              <a:t>γ</a:t>
            </a:r>
            <a:r>
              <a:rPr spc="170" dirty="0">
                <a:solidFill>
                  <a:srgbClr val="000000"/>
                </a:solidFill>
              </a:rPr>
              <a:t>μ</a:t>
            </a:r>
            <a:r>
              <a:rPr spc="105" dirty="0">
                <a:solidFill>
                  <a:srgbClr val="000000"/>
                </a:solidFill>
              </a:rPr>
              <a:t>α</a:t>
            </a:r>
            <a:r>
              <a:rPr dirty="0">
                <a:solidFill>
                  <a:srgbClr val="000000"/>
                </a:solidFill>
              </a:rPr>
              <a:t>	</a:t>
            </a:r>
            <a:endParaRPr spc="65"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7919" y="2282825"/>
            <a:ext cx="9795510" cy="160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30225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70" dirty="0">
                <a:latin typeface="Calibri"/>
                <a:cs typeface="Calibri"/>
              </a:rPr>
              <a:t>Στο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παράδειγμα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Διακομιστής/Εξυπηρετητής,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έχουμε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μηχανήματα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(λειτουργικά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συστήματα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ανοιχτού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κώδικα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βασισμένα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Unix):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ο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πελάτης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στέλνει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δεδομένα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εξυπηρετητή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μέσω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πρωτοκόλλου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ModbusTCP</a:t>
            </a:r>
            <a:r>
              <a:rPr sz="1100" b="1" spc="80" dirty="0">
                <a:latin typeface="Calibri"/>
                <a:cs typeface="Calibri"/>
              </a:rPr>
              <a:t>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150" dirty="0">
              <a:latin typeface="Calibri"/>
              <a:cs typeface="Calibri"/>
            </a:endParaRPr>
          </a:p>
          <a:p>
            <a:pPr marL="299720" marR="5080" indent="-287020">
              <a:lnSpc>
                <a:spcPct val="100000"/>
              </a:lnSpc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10" dirty="0">
                <a:latin typeface="Calibri"/>
                <a:cs typeface="Calibri"/>
              </a:rPr>
              <a:t>Όταν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επιτιθέμενος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είναι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Calibri"/>
                <a:cs typeface="Calibri"/>
              </a:rPr>
              <a:t>Man-in-the-Middle,</a:t>
            </a:r>
            <a:r>
              <a:rPr sz="1100" b="1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εργαλείο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Wireshark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καταγραφή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όλων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των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δεδομένων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μεταδίδονται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εφαρμοστούν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άλλες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ενέργειες,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όπως:</a:t>
            </a:r>
            <a:endParaRPr sz="1100" dirty="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69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100" dirty="0">
                <a:latin typeface="Calibri"/>
                <a:cs typeface="Calibri"/>
              </a:rPr>
              <a:t>Φιλτραρισμένα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δεδομένα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συλλογής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lang="en-US" sz="1100" spc="50" dirty="0">
                <a:latin typeface="Calibri"/>
                <a:cs typeface="Calibri"/>
              </a:rPr>
              <a:t>(</a:t>
            </a:r>
            <a:r>
              <a:rPr sz="1100" b="1" spc="105" dirty="0">
                <a:latin typeface="Calibri"/>
                <a:cs typeface="Calibri"/>
              </a:rPr>
              <a:t>Modbus)</a:t>
            </a:r>
            <a:endParaRPr sz="1100" dirty="0">
              <a:latin typeface="Calibri"/>
              <a:cs typeface="Calibri"/>
            </a:endParaRPr>
          </a:p>
          <a:p>
            <a:pPr marL="756920" lvl="1" indent="-286385">
              <a:lnSpc>
                <a:spcPct val="100000"/>
              </a:lnSpc>
              <a:spcBef>
                <a:spcPts val="860"/>
              </a:spcBef>
              <a:buSzPct val="163636"/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1100" spc="55" dirty="0">
                <a:latin typeface="Calibri"/>
                <a:cs typeface="Calibri"/>
              </a:rPr>
              <a:t>Ανάλυση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κίνησης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44897" y="5814059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7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99204" y="0"/>
            <a:ext cx="8392795" cy="6858000"/>
            <a:chOff x="3799204" y="0"/>
            <a:chExt cx="83927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8012" y="1549717"/>
              <a:ext cx="3526472" cy="42640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9204" y="2073910"/>
              <a:ext cx="4320539" cy="35874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692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pc="260" dirty="0">
                <a:solidFill>
                  <a:srgbClr val="000000"/>
                </a:solidFill>
              </a:rPr>
              <a:t>W</a:t>
            </a:r>
            <a:r>
              <a:rPr spc="125" dirty="0">
                <a:solidFill>
                  <a:srgbClr val="000000"/>
                </a:solidFill>
              </a:rPr>
              <a:t>i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60" dirty="0">
                <a:solidFill>
                  <a:srgbClr val="000000"/>
                </a:solidFill>
              </a:rPr>
              <a:t>e</a:t>
            </a:r>
            <a:r>
              <a:rPr spc="145" dirty="0">
                <a:solidFill>
                  <a:srgbClr val="000000"/>
                </a:solidFill>
              </a:rPr>
              <a:t>s</a:t>
            </a:r>
            <a:r>
              <a:rPr spc="170" dirty="0">
                <a:solidFill>
                  <a:srgbClr val="000000"/>
                </a:solidFill>
              </a:rPr>
              <a:t>h</a:t>
            </a:r>
            <a:r>
              <a:rPr spc="160" dirty="0">
                <a:solidFill>
                  <a:srgbClr val="000000"/>
                </a:solidFill>
              </a:rPr>
              <a:t>a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00" dirty="0">
                <a:solidFill>
                  <a:srgbClr val="000000"/>
                </a:solidFill>
              </a:rPr>
              <a:t>k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210" dirty="0">
                <a:solidFill>
                  <a:srgbClr val="000000"/>
                </a:solidFill>
              </a:rPr>
              <a:t>Π</a:t>
            </a:r>
            <a:r>
              <a:rPr spc="165" dirty="0">
                <a:solidFill>
                  <a:srgbClr val="000000"/>
                </a:solidFill>
              </a:rPr>
              <a:t>α</a:t>
            </a:r>
            <a:r>
              <a:rPr spc="160" dirty="0">
                <a:solidFill>
                  <a:srgbClr val="000000"/>
                </a:solidFill>
              </a:rPr>
              <a:t>ρ</a:t>
            </a:r>
            <a:r>
              <a:rPr spc="165" dirty="0">
                <a:solidFill>
                  <a:srgbClr val="000000"/>
                </a:solidFill>
              </a:rPr>
              <a:t>ά</a:t>
            </a:r>
            <a:r>
              <a:rPr spc="155" dirty="0">
                <a:solidFill>
                  <a:srgbClr val="000000"/>
                </a:solidFill>
              </a:rPr>
              <a:t>δ</a:t>
            </a:r>
            <a:r>
              <a:rPr spc="145" dirty="0">
                <a:solidFill>
                  <a:srgbClr val="000000"/>
                </a:solidFill>
              </a:rPr>
              <a:t>ε</a:t>
            </a:r>
            <a:r>
              <a:rPr spc="114" dirty="0">
                <a:solidFill>
                  <a:srgbClr val="000000"/>
                </a:solidFill>
              </a:rPr>
              <a:t>ι</a:t>
            </a:r>
            <a:r>
              <a:rPr spc="150" dirty="0">
                <a:solidFill>
                  <a:srgbClr val="000000"/>
                </a:solidFill>
              </a:rPr>
              <a:t>γ</a:t>
            </a:r>
            <a:r>
              <a:rPr spc="170" dirty="0">
                <a:solidFill>
                  <a:srgbClr val="000000"/>
                </a:solidFill>
              </a:rPr>
              <a:t>μ</a:t>
            </a:r>
            <a:r>
              <a:rPr spc="105" dirty="0">
                <a:solidFill>
                  <a:srgbClr val="000000"/>
                </a:solidFill>
              </a:rPr>
              <a:t>α</a:t>
            </a:r>
            <a:r>
              <a:rPr dirty="0">
                <a:solidFill>
                  <a:srgbClr val="000000"/>
                </a:solidFill>
              </a:rPr>
              <a:t>	</a:t>
            </a:r>
            <a:r>
              <a:rPr spc="140" dirty="0">
                <a:solidFill>
                  <a:srgbClr val="000000"/>
                </a:solidFill>
              </a:rPr>
              <a:t>(</a:t>
            </a:r>
            <a:r>
              <a:rPr spc="65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688329" y="5774054"/>
            <a:ext cx="2584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K</a:t>
            </a:r>
            <a:r>
              <a:rPr sz="1100" spc="70" dirty="0">
                <a:latin typeface="Calibri"/>
                <a:cs typeface="Calibri"/>
              </a:rPr>
              <a:t>a</a:t>
            </a:r>
            <a:r>
              <a:rPr sz="1100" spc="55" dirty="0">
                <a:latin typeface="Calibri"/>
                <a:cs typeface="Calibri"/>
              </a:rPr>
              <a:t>l</a:t>
            </a:r>
            <a:r>
              <a:rPr sz="1100" spc="10" dirty="0">
                <a:latin typeface="Calibri"/>
                <a:cs typeface="Calibri"/>
              </a:rPr>
              <a:t>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9191" y="5784993"/>
            <a:ext cx="41014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5" dirty="0">
                <a:latin typeface="Calibri"/>
                <a:cs typeface="Calibri"/>
              </a:rPr>
              <a:t>Client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45955" y="5628322"/>
            <a:ext cx="19373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Διακομιστής/Εξυπηρετητής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05209" y="5971857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8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845" y="1371600"/>
            <a:ext cx="3475037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0285" y="0"/>
            <a:ext cx="9832975" cy="6879590"/>
            <a:chOff x="1010285" y="0"/>
            <a:chExt cx="983297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90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285" y="1311910"/>
              <a:ext cx="6784975" cy="55457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5230" y="1507172"/>
              <a:ext cx="6214745" cy="505364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56055" y="1978660"/>
              <a:ext cx="3811904" cy="441959"/>
            </a:xfrm>
            <a:custGeom>
              <a:avLst/>
              <a:gdLst/>
              <a:ahLst/>
              <a:cxnLst/>
              <a:rect l="l" t="t" r="r" b="b"/>
              <a:pathLst>
                <a:path w="3811904" h="441960">
                  <a:moveTo>
                    <a:pt x="0" y="441960"/>
                  </a:moveTo>
                  <a:lnTo>
                    <a:pt x="1405255" y="441960"/>
                  </a:lnTo>
                  <a:lnTo>
                    <a:pt x="1405255" y="231775"/>
                  </a:lnTo>
                  <a:lnTo>
                    <a:pt x="0" y="231775"/>
                  </a:lnTo>
                  <a:lnTo>
                    <a:pt x="0" y="441960"/>
                  </a:lnTo>
                </a:path>
                <a:path w="3811904" h="441960">
                  <a:moveTo>
                    <a:pt x="1505584" y="149225"/>
                  </a:moveTo>
                  <a:lnTo>
                    <a:pt x="3811587" y="149225"/>
                  </a:lnTo>
                  <a:lnTo>
                    <a:pt x="3811587" y="0"/>
                  </a:lnTo>
                  <a:lnTo>
                    <a:pt x="1505584" y="0"/>
                  </a:lnTo>
                  <a:lnTo>
                    <a:pt x="1505584" y="14922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60357" y="2052637"/>
              <a:ext cx="4248150" cy="1120775"/>
            </a:xfrm>
            <a:custGeom>
              <a:avLst/>
              <a:gdLst/>
              <a:ahLst/>
              <a:cxnLst/>
              <a:rect l="l" t="t" r="r" b="b"/>
              <a:pathLst>
                <a:path w="4248150" h="1120775">
                  <a:moveTo>
                    <a:pt x="2406332" y="0"/>
                  </a:moveTo>
                  <a:lnTo>
                    <a:pt x="4248150" y="348932"/>
                  </a:lnTo>
                </a:path>
                <a:path w="4248150" h="1120775">
                  <a:moveTo>
                    <a:pt x="0" y="262254"/>
                  </a:moveTo>
                  <a:lnTo>
                    <a:pt x="2428240" y="1120457"/>
                  </a:lnTo>
                </a:path>
              </a:pathLst>
            </a:custGeom>
            <a:ln w="12700">
              <a:solidFill>
                <a:srgbClr val="CF2D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692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pc="260" dirty="0">
                <a:solidFill>
                  <a:srgbClr val="000000"/>
                </a:solidFill>
              </a:rPr>
              <a:t>W</a:t>
            </a:r>
            <a:r>
              <a:rPr spc="125" dirty="0">
                <a:solidFill>
                  <a:srgbClr val="000000"/>
                </a:solidFill>
              </a:rPr>
              <a:t>i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60" dirty="0">
                <a:solidFill>
                  <a:srgbClr val="000000"/>
                </a:solidFill>
              </a:rPr>
              <a:t>e</a:t>
            </a:r>
            <a:r>
              <a:rPr spc="145" dirty="0">
                <a:solidFill>
                  <a:srgbClr val="000000"/>
                </a:solidFill>
              </a:rPr>
              <a:t>s</a:t>
            </a:r>
            <a:r>
              <a:rPr spc="170" dirty="0">
                <a:solidFill>
                  <a:srgbClr val="000000"/>
                </a:solidFill>
              </a:rPr>
              <a:t>h</a:t>
            </a:r>
            <a:r>
              <a:rPr spc="160" dirty="0">
                <a:solidFill>
                  <a:srgbClr val="000000"/>
                </a:solidFill>
              </a:rPr>
              <a:t>a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00" dirty="0">
                <a:solidFill>
                  <a:srgbClr val="000000"/>
                </a:solidFill>
              </a:rPr>
              <a:t>k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210" dirty="0">
                <a:solidFill>
                  <a:srgbClr val="000000"/>
                </a:solidFill>
              </a:rPr>
              <a:t>Π</a:t>
            </a:r>
            <a:r>
              <a:rPr spc="165" dirty="0">
                <a:solidFill>
                  <a:srgbClr val="000000"/>
                </a:solidFill>
              </a:rPr>
              <a:t>α</a:t>
            </a:r>
            <a:r>
              <a:rPr spc="160" dirty="0">
                <a:solidFill>
                  <a:srgbClr val="000000"/>
                </a:solidFill>
              </a:rPr>
              <a:t>ρ</a:t>
            </a:r>
            <a:r>
              <a:rPr spc="165" dirty="0">
                <a:solidFill>
                  <a:srgbClr val="000000"/>
                </a:solidFill>
              </a:rPr>
              <a:t>ά</a:t>
            </a:r>
            <a:r>
              <a:rPr spc="155" dirty="0">
                <a:solidFill>
                  <a:srgbClr val="000000"/>
                </a:solidFill>
              </a:rPr>
              <a:t>δ</a:t>
            </a:r>
            <a:r>
              <a:rPr spc="145" dirty="0">
                <a:solidFill>
                  <a:srgbClr val="000000"/>
                </a:solidFill>
              </a:rPr>
              <a:t>ε</a:t>
            </a:r>
            <a:r>
              <a:rPr spc="114" dirty="0">
                <a:solidFill>
                  <a:srgbClr val="000000"/>
                </a:solidFill>
              </a:rPr>
              <a:t>ι</a:t>
            </a:r>
            <a:r>
              <a:rPr spc="150" dirty="0">
                <a:solidFill>
                  <a:srgbClr val="000000"/>
                </a:solidFill>
              </a:rPr>
              <a:t>γ</a:t>
            </a:r>
            <a:r>
              <a:rPr spc="170" dirty="0">
                <a:solidFill>
                  <a:srgbClr val="000000"/>
                </a:solidFill>
              </a:rPr>
              <a:t>μ</a:t>
            </a:r>
            <a:r>
              <a:rPr spc="105" dirty="0">
                <a:solidFill>
                  <a:srgbClr val="000000"/>
                </a:solidFill>
              </a:rPr>
              <a:t>α</a:t>
            </a:r>
            <a:r>
              <a:rPr dirty="0">
                <a:solidFill>
                  <a:srgbClr val="000000"/>
                </a:solidFill>
              </a:rPr>
              <a:t>	</a:t>
            </a:r>
            <a:endParaRPr spc="65" dirty="0">
              <a:solidFill>
                <a:srgbClr val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5465" y="2386972"/>
            <a:ext cx="16668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IP</a:t>
            </a:r>
            <a:r>
              <a:rPr sz="11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πηγής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προορισμού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73650" y="3195840"/>
            <a:ext cx="20447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5" dirty="0">
                <a:solidFill>
                  <a:srgbClr val="FF0000"/>
                </a:solidFill>
                <a:latin typeface="Calibri"/>
                <a:cs typeface="Calibri"/>
              </a:rPr>
              <a:t>Θύρες</a:t>
            </a:r>
            <a:r>
              <a:rPr sz="11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FF0000"/>
                </a:solidFill>
                <a:latin typeface="Calibri"/>
                <a:cs typeface="Calibri"/>
              </a:rPr>
              <a:t>πηγής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FF0000"/>
                </a:solidFill>
                <a:latin typeface="Calibri"/>
                <a:cs typeface="Calibri"/>
              </a:rPr>
              <a:t>προορισμού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25880" y="0"/>
            <a:ext cx="9517380" cy="6879590"/>
            <a:chOff x="1325880" y="0"/>
            <a:chExt cx="951738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5880" y="1473517"/>
              <a:ext cx="6551612" cy="53841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0825" y="1668780"/>
              <a:ext cx="5981700" cy="485076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669415" y="3707130"/>
              <a:ext cx="2170430" cy="1569720"/>
            </a:xfrm>
            <a:custGeom>
              <a:avLst/>
              <a:gdLst/>
              <a:ahLst/>
              <a:cxnLst/>
              <a:rect l="l" t="t" r="r" b="b"/>
              <a:pathLst>
                <a:path w="2170429" h="1569720">
                  <a:moveTo>
                    <a:pt x="0" y="1569720"/>
                  </a:moveTo>
                  <a:lnTo>
                    <a:pt x="2170112" y="1569720"/>
                  </a:lnTo>
                  <a:lnTo>
                    <a:pt x="2170112" y="0"/>
                  </a:lnTo>
                  <a:lnTo>
                    <a:pt x="0" y="0"/>
                  </a:lnTo>
                  <a:lnTo>
                    <a:pt x="0" y="15697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38892" y="4466589"/>
              <a:ext cx="1493520" cy="24765"/>
            </a:xfrm>
            <a:custGeom>
              <a:avLst/>
              <a:gdLst/>
              <a:ahLst/>
              <a:cxnLst/>
              <a:rect l="l" t="t" r="r" b="b"/>
              <a:pathLst>
                <a:path w="1493520" h="24764">
                  <a:moveTo>
                    <a:pt x="0" y="24765"/>
                  </a:moveTo>
                  <a:lnTo>
                    <a:pt x="1493520" y="0"/>
                  </a:lnTo>
                </a:path>
              </a:pathLst>
            </a:custGeom>
            <a:ln w="12700">
              <a:solidFill>
                <a:srgbClr val="CF2D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31692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pc="260" dirty="0">
                <a:solidFill>
                  <a:srgbClr val="000000"/>
                </a:solidFill>
              </a:rPr>
              <a:t>W</a:t>
            </a:r>
            <a:r>
              <a:rPr spc="125" dirty="0">
                <a:solidFill>
                  <a:srgbClr val="000000"/>
                </a:solidFill>
              </a:rPr>
              <a:t>i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60" dirty="0">
                <a:solidFill>
                  <a:srgbClr val="000000"/>
                </a:solidFill>
              </a:rPr>
              <a:t>e</a:t>
            </a:r>
            <a:r>
              <a:rPr spc="145" dirty="0">
                <a:solidFill>
                  <a:srgbClr val="000000"/>
                </a:solidFill>
              </a:rPr>
              <a:t>s</a:t>
            </a:r>
            <a:r>
              <a:rPr spc="170" dirty="0">
                <a:solidFill>
                  <a:srgbClr val="000000"/>
                </a:solidFill>
              </a:rPr>
              <a:t>h</a:t>
            </a:r>
            <a:r>
              <a:rPr spc="160" dirty="0">
                <a:solidFill>
                  <a:srgbClr val="000000"/>
                </a:solidFill>
              </a:rPr>
              <a:t>a</a:t>
            </a:r>
            <a:r>
              <a:rPr spc="135" dirty="0">
                <a:solidFill>
                  <a:srgbClr val="000000"/>
                </a:solidFill>
              </a:rPr>
              <a:t>r</a:t>
            </a:r>
            <a:r>
              <a:rPr spc="100" dirty="0">
                <a:solidFill>
                  <a:srgbClr val="000000"/>
                </a:solidFill>
              </a:rPr>
              <a:t>k</a:t>
            </a:r>
            <a:r>
              <a:rPr spc="190" dirty="0">
                <a:solidFill>
                  <a:srgbClr val="000000"/>
                </a:solidFill>
              </a:rPr>
              <a:t> </a:t>
            </a:r>
            <a:r>
              <a:rPr spc="210" dirty="0">
                <a:solidFill>
                  <a:srgbClr val="000000"/>
                </a:solidFill>
              </a:rPr>
              <a:t>Π</a:t>
            </a:r>
            <a:r>
              <a:rPr spc="165" dirty="0">
                <a:solidFill>
                  <a:srgbClr val="000000"/>
                </a:solidFill>
              </a:rPr>
              <a:t>α</a:t>
            </a:r>
            <a:r>
              <a:rPr spc="160" dirty="0">
                <a:solidFill>
                  <a:srgbClr val="000000"/>
                </a:solidFill>
              </a:rPr>
              <a:t>ρ</a:t>
            </a:r>
            <a:r>
              <a:rPr spc="165" dirty="0">
                <a:solidFill>
                  <a:srgbClr val="000000"/>
                </a:solidFill>
              </a:rPr>
              <a:t>ά</a:t>
            </a:r>
            <a:r>
              <a:rPr spc="155" dirty="0">
                <a:solidFill>
                  <a:srgbClr val="000000"/>
                </a:solidFill>
              </a:rPr>
              <a:t>δ</a:t>
            </a:r>
            <a:r>
              <a:rPr spc="145" dirty="0">
                <a:solidFill>
                  <a:srgbClr val="000000"/>
                </a:solidFill>
              </a:rPr>
              <a:t>ε</a:t>
            </a:r>
            <a:r>
              <a:rPr spc="114" dirty="0">
                <a:solidFill>
                  <a:srgbClr val="000000"/>
                </a:solidFill>
              </a:rPr>
              <a:t>ι</a:t>
            </a:r>
            <a:r>
              <a:rPr spc="150" dirty="0">
                <a:solidFill>
                  <a:srgbClr val="000000"/>
                </a:solidFill>
              </a:rPr>
              <a:t>γ</a:t>
            </a:r>
            <a:r>
              <a:rPr spc="170" dirty="0">
                <a:solidFill>
                  <a:srgbClr val="000000"/>
                </a:solidFill>
              </a:rPr>
              <a:t>μ</a:t>
            </a:r>
            <a:r>
              <a:rPr spc="105" dirty="0">
                <a:solidFill>
                  <a:srgbClr val="000000"/>
                </a:solidFill>
              </a:rPr>
              <a:t>α</a:t>
            </a:r>
            <a:r>
              <a:rPr dirty="0">
                <a:solidFill>
                  <a:srgbClr val="000000"/>
                </a:solidFill>
              </a:rPr>
              <a:t>	</a:t>
            </a:r>
            <a:endParaRPr spc="65" dirty="0">
              <a:solidFill>
                <a:srgbClr val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14828" y="4370069"/>
            <a:ext cx="15144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Καταχωρητές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FF0000"/>
                </a:solidFill>
                <a:latin typeface="Calibri"/>
                <a:cs typeface="Calibri"/>
              </a:rPr>
              <a:t>τιμές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85" dirty="0">
                <a:solidFill>
                  <a:srgbClr val="FFB800"/>
                </a:solidFill>
              </a:rPr>
              <a:t>Scapy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4377690" cy="6879590"/>
            <a:chOff x="6883400" y="0"/>
            <a:chExt cx="437769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7687" y="2855912"/>
              <a:ext cx="4363084" cy="328739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96240" y="795972"/>
            <a:ext cx="4951095" cy="90805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0"/>
              </a:spcBef>
            </a:pPr>
            <a:r>
              <a:rPr sz="2000" spc="170" dirty="0">
                <a:latin typeface="Times New Roman"/>
                <a:cs typeface="Times New Roman"/>
              </a:rPr>
              <a:t>SCAPY: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165" dirty="0">
                <a:latin typeface="Times New Roman"/>
                <a:cs typeface="Times New Roman"/>
              </a:rPr>
              <a:t>Δημιουργία/Αποστολή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spc="145" dirty="0">
                <a:latin typeface="Times New Roman"/>
                <a:cs typeface="Times New Roman"/>
              </a:rPr>
              <a:t>πακέτου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50" dirty="0">
                <a:latin typeface="Times New Roman"/>
                <a:cs typeface="Times New Roman"/>
              </a:rPr>
              <a:t>δεδομένων</a:t>
            </a:r>
            <a:endParaRPr sz="2000">
              <a:latin typeface="Times New Roman"/>
              <a:cs typeface="Times New Roman"/>
            </a:endParaRPr>
          </a:p>
          <a:p>
            <a:pPr marL="518159">
              <a:lnSpc>
                <a:spcPct val="100000"/>
              </a:lnSpc>
              <a:spcBef>
                <a:spcPts val="869"/>
              </a:spcBef>
            </a:pPr>
            <a:r>
              <a:rPr sz="1100" spc="130" dirty="0">
                <a:latin typeface="Calibri"/>
                <a:cs typeface="Calibri"/>
              </a:rPr>
              <a:t>Δημιουργία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πακέτων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δεδομένων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στο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Scapy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064" y="1953577"/>
            <a:ext cx="356997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470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850" spc="55" dirty="0">
                <a:latin typeface="Calibri"/>
                <a:cs typeface="Calibri"/>
              </a:rPr>
              <a:t>Ξεκινήστε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το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Scapy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και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θα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ανοίξει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γραμμή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εντολών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Python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μέσα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63397" y="354247"/>
            <a:ext cx="5064125" cy="16183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80"/>
              </a:spcBef>
            </a:pPr>
            <a:r>
              <a:rPr sz="1000" b="1" spc="70" dirty="0">
                <a:latin typeface="Calibri"/>
                <a:cs typeface="Calibri"/>
              </a:rPr>
              <a:t>Χρησιμοποιήστε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Wireshark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για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5" dirty="0">
                <a:latin typeface="Calibri"/>
                <a:cs typeface="Calibri"/>
              </a:rPr>
              <a:t>να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εντοπίσετε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το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μήνυμα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ICMP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70625" y="703579"/>
            <a:ext cx="3641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85" dirty="0">
                <a:latin typeface="Calibri"/>
                <a:cs typeface="Calibri"/>
              </a:rPr>
              <a:t>Εκχωρήστε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το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πακέτο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δεδομένων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σε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μεταβλητή,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ας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πούμε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27825" y="932497"/>
            <a:ext cx="4305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65" dirty="0">
                <a:latin typeface="Calibri"/>
                <a:cs typeface="Calibri"/>
              </a:rPr>
              <a:t>&gt;&gt;</a:t>
            </a:r>
            <a:r>
              <a:rPr sz="900" b="1" spc="65" dirty="0">
                <a:latin typeface="Calibri"/>
                <a:cs typeface="Calibri"/>
              </a:rPr>
              <a:t>=P</a:t>
            </a:r>
            <a:r>
              <a:rPr sz="900" b="1" spc="254" dirty="0">
                <a:latin typeface="Calibri"/>
                <a:cs typeface="Calibri"/>
              </a:rPr>
              <a:t> </a:t>
            </a:r>
            <a:r>
              <a:rPr sz="900" b="1" spc="65" dirty="0">
                <a:latin typeface="Calibri"/>
                <a:cs typeface="Calibri"/>
              </a:rPr>
              <a:t>XML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(Extensible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Markup-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δομημένη</a:t>
            </a:r>
            <a:r>
              <a:rPr sz="900" b="1" spc="-5" dirty="0">
                <a:latin typeface="Calibri"/>
                <a:cs typeface="Calibri"/>
              </a:rPr>
              <a:t> </a:t>
            </a:r>
            <a:r>
              <a:rPr sz="900" b="1" spc="55" dirty="0">
                <a:latin typeface="Calibri"/>
                <a:cs typeface="Calibri"/>
              </a:rPr>
              <a:t>μορφή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ανταλλαγής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δεδομένωνn)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69990" y="1155065"/>
            <a:ext cx="4902835" cy="299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60" dirty="0">
                <a:latin typeface="Calibri"/>
                <a:cs typeface="Calibri"/>
              </a:rPr>
              <a:t>Ορίστε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την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Πηγή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IP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(παράγει/κάνει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μια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ψεύτικη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IP,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παράδειγμα,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μια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διεύθυνση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IP </a:t>
            </a:r>
            <a:r>
              <a:rPr sz="900" spc="-18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πύλης):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27825" y="1504315"/>
            <a:ext cx="45078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40" dirty="0">
                <a:latin typeface="Calibri"/>
                <a:cs typeface="Calibri"/>
              </a:rPr>
              <a:t>&gt;&gt;</a:t>
            </a:r>
            <a:r>
              <a:rPr sz="900" b="1" spc="40" dirty="0">
                <a:latin typeface="Calibri"/>
                <a:cs typeface="Calibri"/>
              </a:rPr>
              <a:t>=P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.src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25" dirty="0">
                <a:latin typeface="Calibri"/>
                <a:cs typeface="Calibri"/>
              </a:rPr>
              <a:t>(λογισμικό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μηχανικής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μετάφρασης</a:t>
            </a:r>
            <a:r>
              <a:rPr sz="900" b="1" spc="-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βασισμένο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σtην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ΤΝ)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25" dirty="0">
                <a:latin typeface="Calibri"/>
                <a:cs typeface="Calibri"/>
              </a:rPr>
              <a:t>"192.168.122.1"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70625" y="1732915"/>
            <a:ext cx="46812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60" dirty="0">
                <a:latin typeface="Calibri"/>
                <a:cs typeface="Calibri"/>
              </a:rPr>
              <a:t>Ορίστε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τον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στόχο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IPS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Intrusion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Prevention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System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-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Σύστημα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πρόληψης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εισβολών)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27825" y="1961515"/>
            <a:ext cx="47110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40" dirty="0">
                <a:latin typeface="Calibri"/>
                <a:cs typeface="Calibri"/>
              </a:rPr>
              <a:t>&gt;&gt;</a:t>
            </a:r>
            <a:r>
              <a:rPr sz="900" b="1" spc="40" dirty="0">
                <a:latin typeface="Calibri"/>
                <a:cs typeface="Calibri"/>
              </a:rPr>
              <a:t>=P</a:t>
            </a:r>
            <a:r>
              <a:rPr sz="900" b="1" spc="30" dirty="0">
                <a:latin typeface="Calibri"/>
                <a:cs typeface="Calibri"/>
              </a:rPr>
              <a:t> .dst</a:t>
            </a:r>
            <a:r>
              <a:rPr sz="900" b="1" spc="260" dirty="0">
                <a:latin typeface="Calibri"/>
                <a:cs typeface="Calibri"/>
              </a:rPr>
              <a:t> </a:t>
            </a:r>
            <a:r>
              <a:rPr sz="900" b="1" spc="20" dirty="0">
                <a:latin typeface="Calibri"/>
                <a:cs typeface="Calibri"/>
              </a:rPr>
              <a:t>(Extensible-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δομημένη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μορφή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ανταλλαγής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δεδομένωνn)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25" dirty="0">
                <a:latin typeface="Calibri"/>
                <a:cs typeface="Calibri"/>
              </a:rPr>
              <a:t>"192.168.122.103"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70625" y="2180463"/>
            <a:ext cx="2261870" cy="41910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8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90" dirty="0">
                <a:latin typeface="Calibri"/>
                <a:cs typeface="Calibri"/>
              </a:rPr>
              <a:t>Αποστολή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του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πακέτου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endParaRPr sz="9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735"/>
              </a:spcBef>
              <a:buSzPct val="166666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900" b="1" spc="50" dirty="0">
                <a:latin typeface="Calibri"/>
                <a:cs typeface="Calibri"/>
              </a:rPr>
              <a:t>send(P)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4269" y="2728277"/>
            <a:ext cx="4339272" cy="3273742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12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6240" y="725804"/>
            <a:ext cx="6328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>
                <a:solidFill>
                  <a:srgbClr val="000000"/>
                </a:solidFill>
              </a:rPr>
              <a:t>SCAPY: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Δημιουργία/Αποστολή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πακέτου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δεδομένων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1700" y="1148715"/>
            <a:ext cx="11163935" cy="729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Δημιουργία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πολλαπλών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πακέτων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298450" marR="5080" indent="-286385">
              <a:lnSpc>
                <a:spcPct val="101699"/>
              </a:lnSpc>
              <a:spcBef>
                <a:spcPts val="805"/>
              </a:spcBef>
              <a:buSzPct val="164705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850" b="1" spc="60" dirty="0">
                <a:latin typeface="Calibri"/>
                <a:cs typeface="Calibri"/>
              </a:rPr>
              <a:t>Δημιουργήστε </a:t>
            </a:r>
            <a:r>
              <a:rPr sz="850" b="1" spc="65" dirty="0">
                <a:latin typeface="Calibri"/>
                <a:cs typeface="Calibri"/>
              </a:rPr>
              <a:t>πολυεπίπεφα </a:t>
            </a:r>
            <a:r>
              <a:rPr sz="850" b="1" spc="60" dirty="0">
                <a:latin typeface="Calibri"/>
                <a:cs typeface="Calibri"/>
              </a:rPr>
              <a:t>πακέτα </a:t>
            </a:r>
            <a:r>
              <a:rPr sz="850" b="1" spc="65" dirty="0">
                <a:latin typeface="Calibri"/>
                <a:cs typeface="Calibri"/>
              </a:rPr>
              <a:t>δεδομένων </a:t>
            </a:r>
            <a:r>
              <a:rPr sz="850" spc="40" dirty="0">
                <a:latin typeface="Calibri"/>
                <a:cs typeface="Calibri"/>
              </a:rPr>
              <a:t>π.χ., </a:t>
            </a:r>
            <a:r>
              <a:rPr sz="850" spc="60" dirty="0">
                <a:latin typeface="Calibri"/>
                <a:cs typeface="Calibri"/>
              </a:rPr>
              <a:t>συνδυάζοντας </a:t>
            </a:r>
            <a:r>
              <a:rPr sz="850" spc="55" dirty="0">
                <a:latin typeface="Calibri"/>
                <a:cs typeface="Calibri"/>
              </a:rPr>
              <a:t>επίπεδα </a:t>
            </a:r>
            <a:r>
              <a:rPr sz="850" spc="50" dirty="0">
                <a:latin typeface="Calibri"/>
                <a:cs typeface="Calibri"/>
              </a:rPr>
              <a:t>IP </a:t>
            </a:r>
            <a:r>
              <a:rPr sz="850" spc="60" dirty="0">
                <a:latin typeface="Calibri"/>
                <a:cs typeface="Calibri"/>
              </a:rPr>
              <a:t>με πρωτόκολλο </a:t>
            </a:r>
            <a:r>
              <a:rPr sz="850" spc="50" dirty="0">
                <a:latin typeface="Calibri"/>
                <a:cs typeface="Calibri"/>
              </a:rPr>
              <a:t>επικοινωνίας </a:t>
            </a:r>
            <a:r>
              <a:rPr sz="850" spc="55" dirty="0">
                <a:latin typeface="Calibri"/>
                <a:cs typeface="Calibri"/>
              </a:rPr>
              <a:t>δικτύου </a:t>
            </a:r>
            <a:r>
              <a:rPr sz="850" spc="65" dirty="0">
                <a:latin typeface="Calibri"/>
                <a:cs typeface="Calibri"/>
              </a:rPr>
              <a:t>που </a:t>
            </a:r>
            <a:r>
              <a:rPr sz="850" spc="50" dirty="0">
                <a:latin typeface="Calibri"/>
                <a:cs typeface="Calibri"/>
              </a:rPr>
              <a:t>χρησιμοποιείται </a:t>
            </a:r>
            <a:r>
              <a:rPr sz="850" spc="60" dirty="0">
                <a:latin typeface="Calibri"/>
                <a:cs typeface="Calibri"/>
              </a:rPr>
              <a:t>στο </a:t>
            </a:r>
            <a:r>
              <a:rPr sz="850" spc="50" dirty="0">
                <a:latin typeface="Calibri"/>
                <a:cs typeface="Calibri"/>
              </a:rPr>
              <a:t>διαδίκτυο) </a:t>
            </a:r>
            <a:r>
              <a:rPr sz="850" spc="65" dirty="0">
                <a:latin typeface="Calibri"/>
                <a:cs typeface="Calibri"/>
              </a:rPr>
              <a:t>ή </a:t>
            </a:r>
            <a:r>
              <a:rPr sz="850" spc="70" dirty="0">
                <a:latin typeface="Calibri"/>
                <a:cs typeface="Calibri"/>
              </a:rPr>
              <a:t>UDP </a:t>
            </a:r>
            <a:r>
              <a:rPr sz="850" spc="50" dirty="0">
                <a:latin typeface="Calibri"/>
                <a:cs typeface="Calibri"/>
              </a:rPr>
              <a:t>(User </a:t>
            </a:r>
            <a:r>
              <a:rPr sz="850" spc="60" dirty="0">
                <a:latin typeface="Calibri"/>
                <a:cs typeface="Calibri"/>
              </a:rPr>
              <a:t>Datagram </a:t>
            </a:r>
            <a:r>
              <a:rPr sz="850" spc="50" dirty="0">
                <a:latin typeface="Calibri"/>
                <a:cs typeface="Calibri"/>
              </a:rPr>
              <a:t>Protocol </a:t>
            </a:r>
            <a:r>
              <a:rPr sz="850" spc="35" dirty="0">
                <a:latin typeface="Calibri"/>
                <a:cs typeface="Calibri"/>
              </a:rPr>
              <a:t>- </a:t>
            </a:r>
            <a:r>
              <a:rPr sz="850" spc="60" dirty="0">
                <a:latin typeface="Calibri"/>
                <a:cs typeface="Calibri"/>
              </a:rPr>
              <a:t>πρωτόκολλο μεταφοράς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δεδομένων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χωρίς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επιβεβαίωση))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να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προσομοιώσετε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διαφορετικά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πρωτόκολλα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δικτύου.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1235" y="2090102"/>
            <a:ext cx="4940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80" dirty="0">
                <a:latin typeface="Calibri"/>
                <a:cs typeface="Calibri"/>
              </a:rPr>
              <a:t>Πακέτο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TCP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(Transmission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Control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Protocol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-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πρωτόκολλο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επικοινωνίας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7619" y="2320607"/>
            <a:ext cx="25298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80" dirty="0">
                <a:latin typeface="Calibri"/>
                <a:cs typeface="Calibri"/>
              </a:rPr>
              <a:t>δικτύου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95" dirty="0">
                <a:latin typeface="Calibri"/>
                <a:cs typeface="Calibri"/>
              </a:rPr>
              <a:t>που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χρησιμοποιείται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στο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διαδίκτυο)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48435" y="2549525"/>
            <a:ext cx="40703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40" dirty="0">
                <a:latin typeface="Calibri"/>
                <a:cs typeface="Calibri"/>
              </a:rPr>
              <a:t>&gt;&gt;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P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=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IP </a:t>
            </a:r>
            <a:r>
              <a:rPr sz="900" b="1" spc="35" dirty="0">
                <a:latin typeface="Calibri"/>
                <a:cs typeface="Calibri"/>
              </a:rPr>
              <a:t>(dst="192.168.122.103")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/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TCP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(Transmission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Control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Protocol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25" dirty="0">
                <a:latin typeface="Calibri"/>
                <a:cs typeface="Calibri"/>
              </a:rPr>
              <a:t>-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34820" y="2778125"/>
            <a:ext cx="38030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45" dirty="0">
                <a:latin typeface="Calibri"/>
                <a:cs typeface="Calibri"/>
              </a:rPr>
              <a:t>πρωτόκολλο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επικοινωνίας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δικτύου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που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χρησιμοποιείται </a:t>
            </a:r>
            <a:r>
              <a:rPr sz="900" b="1" spc="40" dirty="0">
                <a:latin typeface="Calibri"/>
                <a:cs typeface="Calibri"/>
              </a:rPr>
              <a:t>στο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διαδίκτυο)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1235" y="3008312"/>
            <a:ext cx="22618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90" dirty="0">
                <a:latin typeface="Calibri"/>
                <a:cs typeface="Calibri"/>
              </a:rPr>
              <a:t>Αποστολή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του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πακέτου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48435" y="3243262"/>
            <a:ext cx="716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b="1" spc="45" dirty="0">
                <a:latin typeface="Calibri"/>
                <a:cs typeface="Calibri"/>
              </a:rPr>
              <a:t>s</a:t>
            </a:r>
            <a:r>
              <a:rPr sz="900" b="1" spc="50" dirty="0">
                <a:latin typeface="Calibri"/>
                <a:cs typeface="Calibri"/>
              </a:rPr>
              <a:t>e</a:t>
            </a:r>
            <a:r>
              <a:rPr sz="900" b="1" spc="55" dirty="0">
                <a:latin typeface="Calibri"/>
                <a:cs typeface="Calibri"/>
              </a:rPr>
              <a:t>nd</a:t>
            </a:r>
            <a:r>
              <a:rPr sz="900" b="1" spc="25" dirty="0">
                <a:latin typeface="Calibri"/>
                <a:cs typeface="Calibri"/>
              </a:rPr>
              <a:t>(</a:t>
            </a:r>
            <a:r>
              <a:rPr sz="900" b="1" spc="60" dirty="0">
                <a:latin typeface="Calibri"/>
                <a:cs typeface="Calibri"/>
              </a:rPr>
              <a:t>P</a:t>
            </a:r>
            <a:r>
              <a:rPr sz="900" b="1" spc="40" dirty="0"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22390" y="2090102"/>
            <a:ext cx="53276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55" dirty="0">
                <a:latin typeface="Calibri"/>
                <a:cs typeface="Calibri"/>
              </a:rPr>
              <a:t>Πακέτο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δεδομένων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UDP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(User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Datagram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Protocol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-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πρωτόκολλο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μεταφοράς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δεδομένων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χωρίς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09409" y="2320607"/>
            <a:ext cx="776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60" dirty="0">
                <a:latin typeface="Calibri"/>
                <a:cs typeface="Calibri"/>
              </a:rPr>
              <a:t>επιβεβαίωση)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79590" y="2549525"/>
            <a:ext cx="517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40" dirty="0">
                <a:latin typeface="Calibri"/>
                <a:cs typeface="Calibri"/>
              </a:rPr>
              <a:t>&gt;&gt;</a:t>
            </a:r>
            <a:r>
              <a:rPr sz="900" b="1" spc="40" dirty="0">
                <a:latin typeface="Calibri"/>
                <a:cs typeface="Calibri"/>
              </a:rPr>
              <a:t>=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XML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(Extensible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Markup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Language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25" dirty="0">
                <a:latin typeface="Calibri"/>
                <a:cs typeface="Calibri"/>
              </a:rPr>
              <a:t>- </a:t>
            </a:r>
            <a:r>
              <a:rPr sz="900" b="1" spc="45" dirty="0">
                <a:latin typeface="Calibri"/>
                <a:cs typeface="Calibri"/>
              </a:rPr>
              <a:t>δομημένη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μορφή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ανταλλαγής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δεδομένωνn)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/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DeepL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66609" y="2778125"/>
            <a:ext cx="29432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35" dirty="0">
                <a:latin typeface="Calibri"/>
                <a:cs typeface="Calibri"/>
              </a:rPr>
              <a:t>(λογισμικό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μηχανικής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μετάφρασης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βασισμένο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σtην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ΤΝ)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22390" y="3007359"/>
            <a:ext cx="2262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90" dirty="0">
                <a:latin typeface="Calibri"/>
                <a:cs typeface="Calibri"/>
              </a:rPr>
              <a:t>Αποστολή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του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πακέτου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79590" y="3237865"/>
            <a:ext cx="7175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b="1" spc="45" dirty="0">
                <a:latin typeface="Calibri"/>
                <a:cs typeface="Calibri"/>
              </a:rPr>
              <a:t>s</a:t>
            </a:r>
            <a:r>
              <a:rPr sz="900" b="1" spc="50" dirty="0">
                <a:latin typeface="Calibri"/>
                <a:cs typeface="Calibri"/>
              </a:rPr>
              <a:t>e</a:t>
            </a:r>
            <a:r>
              <a:rPr sz="900" b="1" spc="55" dirty="0">
                <a:latin typeface="Calibri"/>
                <a:cs typeface="Calibri"/>
              </a:rPr>
              <a:t>nd</a:t>
            </a:r>
            <a:r>
              <a:rPr sz="900" b="1" spc="25" dirty="0">
                <a:latin typeface="Calibri"/>
                <a:cs typeface="Calibri"/>
              </a:rPr>
              <a:t>(</a:t>
            </a:r>
            <a:r>
              <a:rPr sz="900" b="1" spc="60" dirty="0">
                <a:latin typeface="Calibri"/>
                <a:cs typeface="Calibri"/>
              </a:rPr>
              <a:t>P</a:t>
            </a:r>
            <a:r>
              <a:rPr sz="900" b="1" spc="40" dirty="0"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71244" y="3046412"/>
            <a:ext cx="4634865" cy="3633470"/>
            <a:chOff x="1071244" y="3046412"/>
            <a:chExt cx="4634865" cy="363347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244" y="3046412"/>
              <a:ext cx="4634547" cy="36331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189" y="3241357"/>
              <a:ext cx="4064635" cy="306324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6690359" y="3061652"/>
            <a:ext cx="4634865" cy="3589020"/>
            <a:chOff x="6690359" y="3061652"/>
            <a:chExt cx="4634865" cy="3589020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0359" y="3061652"/>
              <a:ext cx="4634547" cy="35890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85304" y="3256914"/>
              <a:ext cx="4064635" cy="301910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13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3959860" cy="6879590"/>
            <a:chOff x="6883400" y="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6240" y="725804"/>
            <a:ext cx="6328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>
                <a:solidFill>
                  <a:srgbClr val="000000"/>
                </a:solidFill>
              </a:rPr>
              <a:t>SCAPY: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Δημιουργία/Αποστολή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πακέτου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δεδομένων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1700" y="1148715"/>
            <a:ext cx="11165205" cy="729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Δημιουργία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πολλαπλών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πακέτων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δεδομένων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298450" marR="5080" indent="-286385">
              <a:lnSpc>
                <a:spcPct val="101699"/>
              </a:lnSpc>
              <a:spcBef>
                <a:spcPts val="805"/>
              </a:spcBef>
              <a:buSzPct val="164705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850" b="1" spc="60" dirty="0">
                <a:latin typeface="Calibri"/>
                <a:cs typeface="Calibri"/>
              </a:rPr>
              <a:t>Δημιουργήστε πολυεπίπεδα πακέτα </a:t>
            </a:r>
            <a:r>
              <a:rPr sz="850" b="1" spc="65" dirty="0">
                <a:latin typeface="Calibri"/>
                <a:cs typeface="Calibri"/>
              </a:rPr>
              <a:t>δεδομένων </a:t>
            </a:r>
            <a:r>
              <a:rPr sz="850" spc="45" dirty="0">
                <a:latin typeface="Calibri"/>
                <a:cs typeface="Calibri"/>
              </a:rPr>
              <a:t>π.χ. </a:t>
            </a:r>
            <a:r>
              <a:rPr sz="850" spc="60" dirty="0">
                <a:latin typeface="Calibri"/>
                <a:cs typeface="Calibri"/>
              </a:rPr>
              <a:t>συνδυάζοντας </a:t>
            </a:r>
            <a:r>
              <a:rPr sz="850" spc="55" dirty="0">
                <a:latin typeface="Calibri"/>
                <a:cs typeface="Calibri"/>
              </a:rPr>
              <a:t>επίπεδα </a:t>
            </a:r>
            <a:r>
              <a:rPr sz="850" spc="50" dirty="0">
                <a:latin typeface="Calibri"/>
                <a:cs typeface="Calibri"/>
              </a:rPr>
              <a:t>IP </a:t>
            </a:r>
            <a:r>
              <a:rPr sz="850" spc="60" dirty="0">
                <a:latin typeface="Calibri"/>
                <a:cs typeface="Calibri"/>
              </a:rPr>
              <a:t>με </a:t>
            </a:r>
            <a:r>
              <a:rPr sz="850" spc="55" dirty="0">
                <a:latin typeface="Calibri"/>
                <a:cs typeface="Calibri"/>
              </a:rPr>
              <a:t>επίπεδα </a:t>
            </a:r>
            <a:r>
              <a:rPr sz="850" spc="60" dirty="0">
                <a:latin typeface="Calibri"/>
                <a:cs typeface="Calibri"/>
              </a:rPr>
              <a:t>πρωτόκολλο </a:t>
            </a:r>
            <a:r>
              <a:rPr sz="850" spc="50" dirty="0">
                <a:latin typeface="Calibri"/>
                <a:cs typeface="Calibri"/>
              </a:rPr>
              <a:t>επικοινωνίας </a:t>
            </a:r>
            <a:r>
              <a:rPr sz="850" spc="55" dirty="0">
                <a:latin typeface="Calibri"/>
                <a:cs typeface="Calibri"/>
              </a:rPr>
              <a:t>δικτύου </a:t>
            </a:r>
            <a:r>
              <a:rPr sz="850" spc="65" dirty="0">
                <a:latin typeface="Calibri"/>
                <a:cs typeface="Calibri"/>
              </a:rPr>
              <a:t>που </a:t>
            </a:r>
            <a:r>
              <a:rPr sz="850" spc="50" dirty="0">
                <a:latin typeface="Calibri"/>
                <a:cs typeface="Calibri"/>
              </a:rPr>
              <a:t>χρησιμοποιείται </a:t>
            </a:r>
            <a:r>
              <a:rPr sz="850" spc="55" dirty="0">
                <a:latin typeface="Calibri"/>
                <a:cs typeface="Calibri"/>
              </a:rPr>
              <a:t>στο </a:t>
            </a:r>
            <a:r>
              <a:rPr sz="850" spc="50" dirty="0">
                <a:latin typeface="Calibri"/>
                <a:cs typeface="Calibri"/>
              </a:rPr>
              <a:t>διαδίκτυο) </a:t>
            </a:r>
            <a:r>
              <a:rPr sz="850" spc="65" dirty="0">
                <a:latin typeface="Calibri"/>
                <a:cs typeface="Calibri"/>
              </a:rPr>
              <a:t>ή </a:t>
            </a:r>
            <a:r>
              <a:rPr sz="850" spc="60" dirty="0">
                <a:latin typeface="Calibri"/>
                <a:cs typeface="Calibri"/>
              </a:rPr>
              <a:t>UDP) προσομοιώσετε </a:t>
            </a:r>
            <a:r>
              <a:rPr sz="850" spc="55" dirty="0">
                <a:latin typeface="Calibri"/>
                <a:cs typeface="Calibri"/>
              </a:rPr>
              <a:t>διαφορετικά </a:t>
            </a:r>
            <a:r>
              <a:rPr sz="850" spc="60" dirty="0">
                <a:latin typeface="Calibri"/>
                <a:cs typeface="Calibri"/>
              </a:rPr>
              <a:t>πρωτόκολλα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δικτύου.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1235" y="2090102"/>
            <a:ext cx="16262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80" dirty="0">
                <a:latin typeface="Calibri"/>
                <a:cs typeface="Calibri"/>
              </a:rPr>
              <a:t>Πακέτο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δεδομένων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TCP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48435" y="2319020"/>
            <a:ext cx="40030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40" dirty="0">
                <a:latin typeface="Calibri"/>
                <a:cs typeface="Calibri"/>
              </a:rPr>
              <a:t>&gt;&gt;</a:t>
            </a:r>
            <a:r>
              <a:rPr sz="900" b="1" spc="40" dirty="0">
                <a:latin typeface="Calibri"/>
                <a:cs typeface="Calibri"/>
              </a:rPr>
              <a:t>=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XML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(Extensible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Markup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Language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25" dirty="0">
                <a:latin typeface="Calibri"/>
                <a:cs typeface="Calibri"/>
              </a:rPr>
              <a:t>- </a:t>
            </a:r>
            <a:r>
              <a:rPr sz="900" b="1" spc="45" dirty="0">
                <a:latin typeface="Calibri"/>
                <a:cs typeface="Calibri"/>
              </a:rPr>
              <a:t>δομημένη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μορφή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ανταλλαγής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34820" y="2547620"/>
            <a:ext cx="4164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40" dirty="0">
                <a:latin typeface="Calibri"/>
                <a:cs typeface="Calibri"/>
              </a:rPr>
              <a:t>δεδομένωνn)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/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TCP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(Transmission Control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Protocol </a:t>
            </a:r>
            <a:r>
              <a:rPr sz="900" b="1" spc="25" dirty="0">
                <a:latin typeface="Calibri"/>
                <a:cs typeface="Calibri"/>
              </a:rPr>
              <a:t>-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πρωτόκολλο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επικοινωνίας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34820" y="2776220"/>
            <a:ext cx="23812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40" dirty="0">
                <a:latin typeface="Calibri"/>
                <a:cs typeface="Calibri"/>
              </a:rPr>
              <a:t>δικτύου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που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χρησιμοποιείται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στο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διαδίκτυο)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1235" y="3005454"/>
            <a:ext cx="22618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90" dirty="0">
                <a:latin typeface="Calibri"/>
                <a:cs typeface="Calibri"/>
              </a:rPr>
              <a:t>Αποστολή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του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πακέτου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48435" y="3235959"/>
            <a:ext cx="716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b="1" spc="45" dirty="0">
                <a:latin typeface="Calibri"/>
                <a:cs typeface="Calibri"/>
              </a:rPr>
              <a:t>s</a:t>
            </a:r>
            <a:r>
              <a:rPr sz="900" b="1" spc="50" dirty="0">
                <a:latin typeface="Calibri"/>
                <a:cs typeface="Calibri"/>
              </a:rPr>
              <a:t>e</a:t>
            </a:r>
            <a:r>
              <a:rPr sz="900" b="1" spc="55" dirty="0">
                <a:latin typeface="Calibri"/>
                <a:cs typeface="Calibri"/>
              </a:rPr>
              <a:t>nd</a:t>
            </a:r>
            <a:r>
              <a:rPr sz="900" b="1" spc="25" dirty="0">
                <a:latin typeface="Calibri"/>
                <a:cs typeface="Calibri"/>
              </a:rPr>
              <a:t>(</a:t>
            </a:r>
            <a:r>
              <a:rPr sz="900" b="1" spc="60" dirty="0">
                <a:latin typeface="Calibri"/>
                <a:cs typeface="Calibri"/>
              </a:rPr>
              <a:t>P</a:t>
            </a:r>
            <a:r>
              <a:rPr sz="900" b="1" spc="40" dirty="0"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22390" y="2090102"/>
            <a:ext cx="53276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55" dirty="0">
                <a:latin typeface="Calibri"/>
                <a:cs typeface="Calibri"/>
              </a:rPr>
              <a:t>Πακέτο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δεδομένων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UDP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(User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Datagram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Protocol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-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πρωτόκολλο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μεταφοράς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δεδομένων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χωρίς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09409" y="2320607"/>
            <a:ext cx="776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60" dirty="0">
                <a:latin typeface="Calibri"/>
                <a:cs typeface="Calibri"/>
              </a:rPr>
              <a:t>επιβεβαίωση)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79590" y="2549525"/>
            <a:ext cx="52622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40" dirty="0">
                <a:latin typeface="Calibri"/>
                <a:cs typeface="Calibri"/>
              </a:rPr>
              <a:t>&gt;&gt;</a:t>
            </a:r>
            <a:r>
              <a:rPr sz="900" b="1" spc="40" dirty="0">
                <a:latin typeface="Calibri"/>
                <a:cs typeface="Calibri"/>
              </a:rPr>
              <a:t>=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XML-ph-0000@DeepL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(Intrusion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Prevention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System</a:t>
            </a:r>
            <a:r>
              <a:rPr sz="900" b="1" spc="25" dirty="0">
                <a:latin typeface="Calibri"/>
                <a:cs typeface="Calibri"/>
              </a:rPr>
              <a:t> - </a:t>
            </a:r>
            <a:r>
              <a:rPr sz="900" b="1" spc="40" dirty="0">
                <a:latin typeface="Calibri"/>
                <a:cs typeface="Calibri"/>
              </a:rPr>
              <a:t>Σύστημα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πρόληψης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εισβολών)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/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UDP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66609" y="2778125"/>
            <a:ext cx="44272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35" dirty="0">
                <a:latin typeface="Calibri"/>
                <a:cs typeface="Calibri"/>
              </a:rPr>
              <a:t>(User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Datagram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Protocol</a:t>
            </a:r>
            <a:r>
              <a:rPr sz="900" b="1" spc="25" dirty="0">
                <a:latin typeface="Calibri"/>
                <a:cs typeface="Calibri"/>
              </a:rPr>
              <a:t> -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πρωτόκολλο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μεταφοράς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δεδομένων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χωρίς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επιβεβαίωση)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22390" y="3007359"/>
            <a:ext cx="2262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spc="90" dirty="0">
                <a:latin typeface="Calibri"/>
                <a:cs typeface="Calibri"/>
              </a:rPr>
              <a:t>Αποστολή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του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πακέτου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79590" y="3237865"/>
            <a:ext cx="7175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900" b="1" spc="45" dirty="0">
                <a:latin typeface="Calibri"/>
                <a:cs typeface="Calibri"/>
              </a:rPr>
              <a:t>s</a:t>
            </a:r>
            <a:r>
              <a:rPr sz="900" b="1" spc="50" dirty="0">
                <a:latin typeface="Calibri"/>
                <a:cs typeface="Calibri"/>
              </a:rPr>
              <a:t>e</a:t>
            </a:r>
            <a:r>
              <a:rPr sz="900" b="1" spc="55" dirty="0">
                <a:latin typeface="Calibri"/>
                <a:cs typeface="Calibri"/>
              </a:rPr>
              <a:t>nd</a:t>
            </a:r>
            <a:r>
              <a:rPr sz="900" b="1" spc="25" dirty="0">
                <a:latin typeface="Calibri"/>
                <a:cs typeface="Calibri"/>
              </a:rPr>
              <a:t>(</a:t>
            </a:r>
            <a:r>
              <a:rPr sz="900" b="1" spc="60" dirty="0">
                <a:latin typeface="Calibri"/>
                <a:cs typeface="Calibri"/>
              </a:rPr>
              <a:t>P</a:t>
            </a:r>
            <a:r>
              <a:rPr sz="900" b="1" spc="40" dirty="0"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71244" y="1216025"/>
            <a:ext cx="10253980" cy="5641975"/>
            <a:chOff x="1071244" y="1216025"/>
            <a:chExt cx="10253980" cy="5641975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244" y="3046412"/>
              <a:ext cx="4634547" cy="36331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189" y="3241357"/>
              <a:ext cx="4064635" cy="30632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0360" y="3061652"/>
              <a:ext cx="4634547" cy="35890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85304" y="3256597"/>
              <a:ext cx="4064635" cy="301910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29877" y="1216025"/>
              <a:ext cx="7205344" cy="56419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25140" y="1410970"/>
              <a:ext cx="6635432" cy="519366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4028440" cy="6879590"/>
            <a:chOff x="6883400" y="0"/>
            <a:chExt cx="402844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76159" y="2732405"/>
              <a:ext cx="3535679" cy="404622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02664" y="3270567"/>
            <a:ext cx="5139055" cy="3587750"/>
            <a:chOff x="1002664" y="3270567"/>
            <a:chExt cx="5139055" cy="358775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664" y="3270567"/>
              <a:ext cx="5139055" cy="35874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1414" y="3428999"/>
              <a:ext cx="4642167" cy="34289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02340" y="6345872"/>
            <a:ext cx="165735" cy="10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15"/>
              </a:lnSpc>
            </a:pPr>
            <a:r>
              <a:rPr sz="650" spc="30" dirty="0">
                <a:latin typeface="Calibri"/>
                <a:cs typeface="Calibri"/>
              </a:rPr>
              <a:t>15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96240" y="725804"/>
            <a:ext cx="6328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>
                <a:solidFill>
                  <a:srgbClr val="000000"/>
                </a:solidFill>
              </a:rPr>
              <a:t>SCAPY: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Δημιουργία/Αποστολή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πακέτου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δεδομένων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01700" y="1130617"/>
            <a:ext cx="8638540" cy="396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100" b="1" spc="65" dirty="0">
                <a:latin typeface="Calibri"/>
                <a:cs typeface="Calibri"/>
              </a:rPr>
              <a:t>Ανίχνευση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πακέτων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δεδομένων</a:t>
            </a:r>
            <a:endParaRPr sz="11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145"/>
              </a:spcBef>
            </a:pPr>
            <a:r>
              <a:rPr sz="1100" spc="110" dirty="0">
                <a:latin typeface="Calibri"/>
                <a:cs typeface="Calibri"/>
              </a:rPr>
              <a:t>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Scapy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χρησιμοποιηθεί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για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απόδοση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δυνατοτήτων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sniffing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παρακολούθηση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της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κίνησης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του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δικτύου.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9164" y="1790065"/>
            <a:ext cx="4940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80" dirty="0">
                <a:latin typeface="Calibri"/>
                <a:cs typeface="Calibri"/>
              </a:rPr>
              <a:t>Πακέτο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TCP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(Transmission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Control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Protocol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-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πρωτόκολλο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επικοινωνίας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5550" y="2021204"/>
            <a:ext cx="25298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80" dirty="0">
                <a:latin typeface="Calibri"/>
                <a:cs typeface="Calibri"/>
              </a:rPr>
              <a:t>δικτύου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95" dirty="0">
                <a:latin typeface="Calibri"/>
                <a:cs typeface="Calibri"/>
              </a:rPr>
              <a:t>που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χρησιμοποιείται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στο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διαδίκτυο)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9164" y="2245042"/>
            <a:ext cx="4706620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indent="-287020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900" b="1" spc="40" dirty="0">
                <a:latin typeface="Calibri"/>
                <a:cs typeface="Calibri"/>
              </a:rPr>
              <a:t>πακέτα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δεδομένων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=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30" dirty="0">
                <a:latin typeface="Calibri"/>
                <a:cs typeface="Calibri"/>
              </a:rPr>
              <a:t>sniff(filter="ips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and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host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192.168.122.103",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count=10)</a:t>
            </a:r>
            <a:endParaRPr sz="9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9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spc="85" dirty="0">
                <a:latin typeface="Calibri"/>
                <a:cs typeface="Calibri"/>
              </a:rPr>
              <a:t>Εμφάνιση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95" dirty="0">
                <a:latin typeface="Calibri"/>
                <a:cs typeface="Calibri"/>
              </a:rPr>
              <a:t>όλων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των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συλλεχθέντων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πακέτων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δεδομένων</a:t>
            </a:r>
            <a:endParaRPr sz="9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735"/>
              </a:spcBef>
              <a:buSzPct val="166666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900" b="1" spc="80" dirty="0">
                <a:latin typeface="Calibri"/>
                <a:cs typeface="Calibri"/>
              </a:rPr>
              <a:t>πακέτα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75" dirty="0">
                <a:latin typeface="Calibri"/>
                <a:cs typeface="Calibri"/>
              </a:rPr>
              <a:t>δεδομένων.show()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23025" y="1872297"/>
            <a:ext cx="39649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6666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900" b="1" spc="85" dirty="0">
                <a:latin typeface="Calibri"/>
                <a:cs typeface="Calibri"/>
              </a:rPr>
              <a:t>Η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65" dirty="0">
                <a:latin typeface="Calibri"/>
                <a:cs typeface="Calibri"/>
              </a:rPr>
              <a:t>μηχανή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65" dirty="0">
                <a:latin typeface="Calibri"/>
                <a:cs typeface="Calibri"/>
              </a:rPr>
              <a:t>του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65" dirty="0">
                <a:latin typeface="Calibri"/>
                <a:cs typeface="Calibri"/>
              </a:rPr>
              <a:t>θύματος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60" dirty="0">
                <a:latin typeface="Calibri"/>
                <a:cs typeface="Calibri"/>
              </a:rPr>
              <a:t>κάνει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55" dirty="0">
                <a:latin typeface="Calibri"/>
                <a:cs typeface="Calibri"/>
              </a:rPr>
              <a:t>οτιδήποτε-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55" dirty="0">
                <a:latin typeface="Calibri"/>
                <a:cs typeface="Calibri"/>
              </a:rPr>
              <a:t>για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60" dirty="0">
                <a:latin typeface="Calibri"/>
                <a:cs typeface="Calibri"/>
              </a:rPr>
              <a:t>παράδειγμα,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55" dirty="0">
                <a:latin typeface="Calibri"/>
                <a:cs typeface="Calibri"/>
              </a:rPr>
              <a:t>ping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60" dirty="0">
                <a:latin typeface="Calibri"/>
                <a:cs typeface="Calibri"/>
              </a:rPr>
              <a:t>στο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09409" y="2102802"/>
            <a:ext cx="4159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95" dirty="0">
                <a:latin typeface="Calibri"/>
                <a:cs typeface="Calibri"/>
              </a:rPr>
              <a:t>g</a:t>
            </a:r>
            <a:r>
              <a:rPr sz="900" b="1" spc="105" dirty="0">
                <a:latin typeface="Calibri"/>
                <a:cs typeface="Calibri"/>
              </a:rPr>
              <a:t>o</a:t>
            </a:r>
            <a:r>
              <a:rPr sz="900" b="1" spc="110" dirty="0">
                <a:latin typeface="Calibri"/>
                <a:cs typeface="Calibri"/>
              </a:rPr>
              <a:t>o</a:t>
            </a:r>
            <a:r>
              <a:rPr sz="900" b="1" spc="90" dirty="0">
                <a:latin typeface="Calibri"/>
                <a:cs typeface="Calibri"/>
              </a:rPr>
              <a:t>g</a:t>
            </a:r>
            <a:r>
              <a:rPr sz="900" b="1" spc="45" dirty="0">
                <a:latin typeface="Calibri"/>
                <a:cs typeface="Calibri"/>
              </a:rPr>
              <a:t>l</a:t>
            </a:r>
            <a:r>
              <a:rPr sz="900" b="1" spc="110" dirty="0">
                <a:latin typeface="Calibri"/>
                <a:cs typeface="Calibri"/>
              </a:rPr>
              <a:t>e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3509" y="33337"/>
            <a:ext cx="5347970" cy="6821170"/>
          </a:xfrm>
          <a:custGeom>
            <a:avLst/>
            <a:gdLst/>
            <a:ahLst/>
            <a:cxnLst/>
            <a:rect l="l" t="t" r="r" b="b"/>
            <a:pathLst>
              <a:path w="5347970" h="6821170">
                <a:moveTo>
                  <a:pt x="5347652" y="0"/>
                </a:moveTo>
                <a:lnTo>
                  <a:pt x="1917382" y="0"/>
                </a:lnTo>
                <a:lnTo>
                  <a:pt x="0" y="6820852"/>
                </a:lnTo>
                <a:lnTo>
                  <a:pt x="3430269" y="6820852"/>
                </a:lnTo>
                <a:lnTo>
                  <a:pt x="5347652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53204" y="0"/>
            <a:ext cx="2935605" cy="6879590"/>
            <a:chOff x="4053204" y="0"/>
            <a:chExt cx="2935605" cy="6879590"/>
          </a:xfrm>
        </p:grpSpPr>
        <p:sp>
          <p:nvSpPr>
            <p:cNvPr id="4" name="object 4"/>
            <p:cNvSpPr/>
            <p:nvPr/>
          </p:nvSpPr>
          <p:spPr>
            <a:xfrm>
              <a:off x="5453379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3729" y="4444"/>
              <a:ext cx="2545080" cy="6838315"/>
            </a:xfrm>
            <a:custGeom>
              <a:avLst/>
              <a:gdLst/>
              <a:ahLst/>
              <a:cxnLst/>
              <a:rect l="l" t="t" r="r" b="b"/>
              <a:pathLst>
                <a:path w="2545079" h="6838315">
                  <a:moveTo>
                    <a:pt x="1321435" y="2283459"/>
                  </a:moveTo>
                  <a:lnTo>
                    <a:pt x="1271587" y="2291715"/>
                  </a:lnTo>
                  <a:lnTo>
                    <a:pt x="1226185" y="2312669"/>
                  </a:lnTo>
                  <a:lnTo>
                    <a:pt x="1187767" y="2345690"/>
                  </a:lnTo>
                  <a:lnTo>
                    <a:pt x="1159510" y="2389504"/>
                  </a:lnTo>
                  <a:lnTo>
                    <a:pt x="1159510" y="2390775"/>
                  </a:lnTo>
                  <a:lnTo>
                    <a:pt x="819150" y="3659187"/>
                  </a:lnTo>
                  <a:lnTo>
                    <a:pt x="0" y="6837045"/>
                  </a:lnTo>
                  <a:lnTo>
                    <a:pt x="6667" y="6837680"/>
                  </a:lnTo>
                  <a:lnTo>
                    <a:pt x="20955" y="6838314"/>
                  </a:lnTo>
                  <a:lnTo>
                    <a:pt x="26670" y="6838314"/>
                  </a:lnTo>
                  <a:lnTo>
                    <a:pt x="843365" y="3665219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4"/>
                  </a:lnTo>
                  <a:lnTo>
                    <a:pt x="1279842" y="2314575"/>
                  </a:lnTo>
                  <a:lnTo>
                    <a:pt x="1322705" y="2307907"/>
                  </a:lnTo>
                  <a:lnTo>
                    <a:pt x="1417637" y="2307907"/>
                  </a:lnTo>
                  <a:lnTo>
                    <a:pt x="1372870" y="2289492"/>
                  </a:lnTo>
                  <a:lnTo>
                    <a:pt x="1321435" y="2283459"/>
                  </a:lnTo>
                  <a:close/>
                </a:path>
                <a:path w="2545079" h="6838315">
                  <a:moveTo>
                    <a:pt x="1417637" y="2307907"/>
                  </a:moveTo>
                  <a:lnTo>
                    <a:pt x="1322705" y="2307907"/>
                  </a:lnTo>
                  <a:lnTo>
                    <a:pt x="1366837" y="2313622"/>
                  </a:lnTo>
                  <a:lnTo>
                    <a:pt x="1412557" y="2334259"/>
                  </a:lnTo>
                  <a:lnTo>
                    <a:pt x="1448435" y="2367279"/>
                  </a:lnTo>
                  <a:lnTo>
                    <a:pt x="1472565" y="2409190"/>
                  </a:lnTo>
                  <a:lnTo>
                    <a:pt x="1483042" y="2456815"/>
                  </a:lnTo>
                  <a:lnTo>
                    <a:pt x="1477962" y="2506979"/>
                  </a:lnTo>
                  <a:lnTo>
                    <a:pt x="1220152" y="3458209"/>
                  </a:lnTo>
                  <a:lnTo>
                    <a:pt x="1214120" y="3493769"/>
                  </a:lnTo>
                  <a:lnTo>
                    <a:pt x="1223010" y="3563937"/>
                  </a:lnTo>
                  <a:lnTo>
                    <a:pt x="1258570" y="3627119"/>
                  </a:lnTo>
                  <a:lnTo>
                    <a:pt x="1314767" y="3670300"/>
                  </a:lnTo>
                  <a:lnTo>
                    <a:pt x="1397635" y="3689667"/>
                  </a:lnTo>
                  <a:lnTo>
                    <a:pt x="1444625" y="3683000"/>
                  </a:lnTo>
                  <a:lnTo>
                    <a:pt x="1487805" y="3665219"/>
                  </a:lnTo>
                  <a:lnTo>
                    <a:pt x="1490662" y="3662997"/>
                  </a:lnTo>
                  <a:lnTo>
                    <a:pt x="1403985" y="3662997"/>
                  </a:lnTo>
                  <a:lnTo>
                    <a:pt x="1354137" y="3657917"/>
                  </a:lnTo>
                  <a:lnTo>
                    <a:pt x="1299210" y="3630612"/>
                  </a:lnTo>
                  <a:lnTo>
                    <a:pt x="1259205" y="3584575"/>
                  </a:lnTo>
                  <a:lnTo>
                    <a:pt x="1239202" y="3526472"/>
                  </a:lnTo>
                  <a:lnTo>
                    <a:pt x="1238567" y="3495675"/>
                  </a:lnTo>
                  <a:lnTo>
                    <a:pt x="1243965" y="3464559"/>
                  </a:lnTo>
                  <a:lnTo>
                    <a:pt x="1502092" y="2513329"/>
                  </a:lnTo>
                  <a:lnTo>
                    <a:pt x="1508442" y="2464434"/>
                  </a:lnTo>
                  <a:lnTo>
                    <a:pt x="1502092" y="2417444"/>
                  </a:lnTo>
                  <a:lnTo>
                    <a:pt x="1483995" y="2374265"/>
                  </a:lnTo>
                  <a:lnTo>
                    <a:pt x="1455737" y="2337117"/>
                  </a:lnTo>
                  <a:lnTo>
                    <a:pt x="1418272" y="2308225"/>
                  </a:lnTo>
                  <a:lnTo>
                    <a:pt x="1417637" y="2307907"/>
                  </a:lnTo>
                  <a:close/>
                </a:path>
                <a:path w="2545079" h="6838315">
                  <a:moveTo>
                    <a:pt x="2545079" y="0"/>
                  </a:moveTo>
                  <a:lnTo>
                    <a:pt x="2518410" y="0"/>
                  </a:lnTo>
                  <a:lnTo>
                    <a:pt x="1939290" y="2101215"/>
                  </a:lnTo>
                  <a:lnTo>
                    <a:pt x="1547495" y="3546792"/>
                  </a:lnTo>
                  <a:lnTo>
                    <a:pt x="1526540" y="3592512"/>
                  </a:lnTo>
                  <a:lnTo>
                    <a:pt x="1493520" y="3628390"/>
                  </a:lnTo>
                  <a:lnTo>
                    <a:pt x="1451610" y="3652519"/>
                  </a:lnTo>
                  <a:lnTo>
                    <a:pt x="1403985" y="3662997"/>
                  </a:lnTo>
                  <a:lnTo>
                    <a:pt x="1490662" y="3662997"/>
                  </a:lnTo>
                  <a:lnTo>
                    <a:pt x="1525270" y="3636962"/>
                  </a:lnTo>
                  <a:lnTo>
                    <a:pt x="1554162" y="3599497"/>
                  </a:lnTo>
                  <a:lnTo>
                    <a:pt x="1572895" y="3554412"/>
                  </a:lnTo>
                  <a:lnTo>
                    <a:pt x="1964690" y="2108834"/>
                  </a:lnTo>
                  <a:lnTo>
                    <a:pt x="2540000" y="16509"/>
                  </a:lnTo>
                  <a:lnTo>
                    <a:pt x="2543810" y="3809"/>
                  </a:lnTo>
                  <a:lnTo>
                    <a:pt x="25450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4317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32" y="6167437"/>
            <a:ext cx="3293427" cy="6111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9769" y="2119312"/>
            <a:ext cx="325755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204" dirty="0">
                <a:solidFill>
                  <a:srgbClr val="FFB800"/>
                </a:solidFill>
              </a:rPr>
              <a:t>Σας</a:t>
            </a:r>
            <a:r>
              <a:rPr sz="3750" spc="130" dirty="0">
                <a:solidFill>
                  <a:srgbClr val="FFB800"/>
                </a:solidFill>
              </a:rPr>
              <a:t> </a:t>
            </a:r>
            <a:r>
              <a:rPr sz="3750" spc="229" dirty="0">
                <a:solidFill>
                  <a:srgbClr val="FFB800"/>
                </a:solidFill>
              </a:rPr>
              <a:t>ευχαριστώ</a:t>
            </a:r>
            <a:endParaRPr sz="3750"/>
          </a:p>
        </p:txBody>
      </p:sp>
      <p:sp>
        <p:nvSpPr>
          <p:cNvPr id="10" name="object 10"/>
          <p:cNvSpPr txBox="1"/>
          <p:nvPr/>
        </p:nvSpPr>
        <p:spPr>
          <a:xfrm>
            <a:off x="7049769" y="3338512"/>
            <a:ext cx="3202940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στείλτε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όλες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ερωτήσεις </a:t>
            </a:r>
            <a:r>
              <a:rPr sz="1000" spc="95" dirty="0" err="1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Abdelkader Shaaban,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abdelkader.Shaaban@ait.ac.at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FFFF"/>
                </a:solidFill>
                <a:latin typeface="CenturyGothic"/>
              </a:rPr>
              <a:t>Stefan Schauer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87882D"/>
                </a:solidFill>
                <a:latin typeface="CenturyGothic"/>
              </a:rPr>
              <a:t>Stefan.Schauer@ait.ac.at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4987" y="0"/>
            <a:ext cx="3694429" cy="6878955"/>
            <a:chOff x="6884987" y="0"/>
            <a:chExt cx="3694429" cy="6878955"/>
          </a:xfrm>
        </p:grpSpPr>
        <p:sp>
          <p:nvSpPr>
            <p:cNvPr id="3" name="object 3"/>
            <p:cNvSpPr/>
            <p:nvPr/>
          </p:nvSpPr>
          <p:spPr>
            <a:xfrm>
              <a:off x="6896100" y="1270"/>
              <a:ext cx="1818639" cy="6856730"/>
            </a:xfrm>
            <a:custGeom>
              <a:avLst/>
              <a:gdLst/>
              <a:ahLst/>
              <a:cxnLst/>
              <a:rect l="l" t="t" r="r" b="b"/>
              <a:pathLst>
                <a:path w="1818640" h="6856730">
                  <a:moveTo>
                    <a:pt x="0" y="6856730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4500" y="1414780"/>
              <a:ext cx="2514600" cy="49783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338454"/>
            <a:ext cx="659003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70" dirty="0">
                <a:solidFill>
                  <a:srgbClr val="000000"/>
                </a:solidFill>
              </a:rPr>
              <a:t>Αρχείο</a:t>
            </a:r>
            <a:r>
              <a:rPr sz="2250" spc="200" dirty="0">
                <a:solidFill>
                  <a:srgbClr val="000000"/>
                </a:solidFill>
              </a:rPr>
              <a:t> </a:t>
            </a:r>
            <a:r>
              <a:rPr sz="2250" spc="175" dirty="0">
                <a:solidFill>
                  <a:srgbClr val="000000"/>
                </a:solidFill>
              </a:rPr>
              <a:t>εγκατάστασης</a:t>
            </a:r>
            <a:r>
              <a:rPr sz="2250" spc="210" dirty="0">
                <a:solidFill>
                  <a:srgbClr val="000000"/>
                </a:solidFill>
              </a:rPr>
              <a:t> </a:t>
            </a:r>
            <a:r>
              <a:rPr sz="2250" spc="170" dirty="0">
                <a:solidFill>
                  <a:srgbClr val="000000"/>
                </a:solidFill>
              </a:rPr>
              <a:t>λογισμικού</a:t>
            </a:r>
            <a:r>
              <a:rPr sz="2250" spc="204" dirty="0">
                <a:solidFill>
                  <a:srgbClr val="000000"/>
                </a:solidFill>
              </a:rPr>
              <a:t> </a:t>
            </a:r>
            <a:r>
              <a:rPr sz="2250" spc="180" dirty="0">
                <a:solidFill>
                  <a:srgbClr val="000000"/>
                </a:solidFill>
              </a:rPr>
              <a:t>Wazuh</a:t>
            </a:r>
            <a:r>
              <a:rPr sz="2250" spc="190" dirty="0">
                <a:solidFill>
                  <a:srgbClr val="000000"/>
                </a:solidFill>
              </a:rPr>
              <a:t> </a:t>
            </a:r>
            <a:r>
              <a:rPr sz="2250" spc="150" dirty="0">
                <a:solidFill>
                  <a:srgbClr val="000000"/>
                </a:solidFill>
              </a:rPr>
              <a:t>Server</a:t>
            </a:r>
            <a:endParaRPr sz="2250"/>
          </a:p>
        </p:txBody>
      </p:sp>
      <p:sp>
        <p:nvSpPr>
          <p:cNvPr id="6" name="object 6"/>
          <p:cNvSpPr txBox="1"/>
          <p:nvPr/>
        </p:nvSpPr>
        <p:spPr>
          <a:xfrm>
            <a:off x="974089" y="1073784"/>
            <a:ext cx="52317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100" dirty="0">
                <a:solidFill>
                  <a:srgbClr val="282828"/>
                </a:solidFill>
                <a:latin typeface="Calibri"/>
                <a:cs typeface="Calibri"/>
              </a:rPr>
              <a:t>Πλοηγηθείτε</a:t>
            </a:r>
            <a:r>
              <a:rPr sz="1100" spc="4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282828"/>
                </a:solidFill>
                <a:latin typeface="Calibri"/>
                <a:cs typeface="Calibri"/>
              </a:rPr>
              <a:t>στο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00" dirty="0">
                <a:solidFill>
                  <a:srgbClr val="282828"/>
                </a:solidFill>
                <a:latin typeface="Calibri"/>
                <a:cs typeface="Calibri"/>
              </a:rPr>
              <a:t>αρχείο</a:t>
            </a:r>
            <a:r>
              <a:rPr sz="1100" b="1" spc="5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282828"/>
                </a:solidFill>
                <a:latin typeface="Calibri"/>
                <a:cs typeface="Calibri"/>
              </a:rPr>
              <a:t>ova</a:t>
            </a:r>
            <a:r>
              <a:rPr sz="1100" b="1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20" dirty="0">
                <a:solidFill>
                  <a:srgbClr val="282828"/>
                </a:solidFill>
                <a:latin typeface="Calibri"/>
                <a:cs typeface="Calibri"/>
              </a:rPr>
              <a:t>που</a:t>
            </a:r>
            <a:r>
              <a:rPr sz="1100" b="1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05" dirty="0">
                <a:solidFill>
                  <a:srgbClr val="282828"/>
                </a:solidFill>
                <a:latin typeface="Calibri"/>
                <a:cs typeface="Calibri"/>
              </a:rPr>
              <a:t>κατεβάσατε</a:t>
            </a:r>
            <a:r>
              <a:rPr sz="1100" b="1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282828"/>
                </a:solidFill>
                <a:latin typeface="Calibri"/>
                <a:cs typeface="Calibri"/>
              </a:rPr>
              <a:t>και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00" dirty="0">
                <a:solidFill>
                  <a:srgbClr val="282828"/>
                </a:solidFill>
                <a:latin typeface="Calibri"/>
                <a:cs typeface="Calibri"/>
              </a:rPr>
              <a:t>κάντε</a:t>
            </a:r>
            <a:r>
              <a:rPr sz="1100" b="1" spc="5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00" dirty="0">
                <a:solidFill>
                  <a:srgbClr val="282828"/>
                </a:solidFill>
                <a:latin typeface="Calibri"/>
                <a:cs typeface="Calibri"/>
              </a:rPr>
              <a:t>διπλό</a:t>
            </a:r>
            <a:r>
              <a:rPr sz="1100" b="1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282828"/>
                </a:solidFill>
                <a:latin typeface="Calibri"/>
                <a:cs typeface="Calibri"/>
              </a:rPr>
              <a:t>κλικ</a:t>
            </a:r>
            <a:r>
              <a:rPr sz="1100" b="1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10" dirty="0">
                <a:solidFill>
                  <a:srgbClr val="282828"/>
                </a:solidFill>
                <a:latin typeface="Calibri"/>
                <a:cs typeface="Calibri"/>
              </a:rPr>
              <a:t>σε</a:t>
            </a:r>
            <a:r>
              <a:rPr sz="1100" b="1"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282828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2781" y="2576128"/>
            <a:ext cx="4484688" cy="805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63636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100" spc="50" dirty="0">
                <a:solidFill>
                  <a:srgbClr val="282828"/>
                </a:solidFill>
                <a:latin typeface="Calibri"/>
                <a:cs typeface="Calibri"/>
              </a:rPr>
              <a:t>Πατήστε</a:t>
            </a:r>
            <a:r>
              <a:rPr sz="1100" spc="2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u="sng" spc="4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Calibri"/>
                <a:cs typeface="Calibri"/>
              </a:rPr>
              <a:t>Finish</a:t>
            </a:r>
            <a:r>
              <a:rPr sz="1100" b="1" spc="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282828"/>
                </a:solidFill>
                <a:latin typeface="Calibri"/>
                <a:cs typeface="Calibri"/>
              </a:rPr>
              <a:t>και</a:t>
            </a:r>
            <a:r>
              <a:rPr sz="1100" spc="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282828"/>
                </a:solidFill>
                <a:latin typeface="Calibri"/>
                <a:cs typeface="Calibri"/>
              </a:rPr>
              <a:t>στη</a:t>
            </a:r>
            <a:r>
              <a:rPr sz="1100" spc="2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282828"/>
                </a:solidFill>
                <a:latin typeface="Calibri"/>
                <a:cs typeface="Calibri"/>
              </a:rPr>
              <a:t>συνέχεια</a:t>
            </a:r>
            <a:r>
              <a:rPr sz="1100" spc="2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45" dirty="0">
                <a:solidFill>
                  <a:srgbClr val="282828"/>
                </a:solidFill>
                <a:latin typeface="Calibri"/>
                <a:cs typeface="Calibri"/>
              </a:rPr>
              <a:t>περιμένετε</a:t>
            </a:r>
            <a:r>
              <a:rPr sz="1100" b="1" spc="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45" dirty="0">
                <a:solidFill>
                  <a:srgbClr val="282828"/>
                </a:solidFill>
                <a:latin typeface="Calibri"/>
                <a:cs typeface="Calibri"/>
              </a:rPr>
              <a:t>μέχρι</a:t>
            </a:r>
            <a:r>
              <a:rPr sz="1100" spc="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40" dirty="0">
                <a:solidFill>
                  <a:srgbClr val="282828"/>
                </a:solidFill>
                <a:latin typeface="Calibri"/>
                <a:cs typeface="Calibri"/>
              </a:rPr>
              <a:t>να</a:t>
            </a:r>
            <a:r>
              <a:rPr sz="1100" spc="-2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25" dirty="0">
                <a:solidFill>
                  <a:srgbClr val="282828"/>
                </a:solidFill>
                <a:latin typeface="Calibri"/>
                <a:cs typeface="Calibri"/>
              </a:rPr>
              <a:t>εμφανιστεί</a:t>
            </a:r>
            <a:r>
              <a:rPr sz="1100" spc="-2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35" dirty="0">
                <a:solidFill>
                  <a:srgbClr val="282828"/>
                </a:solidFill>
                <a:latin typeface="Calibri"/>
                <a:cs typeface="Calibri"/>
              </a:rPr>
              <a:t>το</a:t>
            </a:r>
            <a:endParaRPr sz="11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860"/>
              </a:spcBef>
            </a:pPr>
            <a:r>
              <a:rPr sz="1100" b="1" spc="80" dirty="0">
                <a:solidFill>
                  <a:srgbClr val="282828"/>
                </a:solidFill>
                <a:latin typeface="Calibri"/>
                <a:cs typeface="Calibri"/>
              </a:rPr>
              <a:t>Το</a:t>
            </a:r>
            <a:r>
              <a:rPr sz="1100" b="1" spc="3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114" dirty="0">
                <a:solidFill>
                  <a:srgbClr val="282828"/>
                </a:solidFill>
                <a:latin typeface="Calibri"/>
                <a:cs typeface="Calibri"/>
              </a:rPr>
              <a:t>VM</a:t>
            </a:r>
            <a:r>
              <a:rPr sz="1100" b="1" spc="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60" dirty="0">
                <a:solidFill>
                  <a:srgbClr val="282828"/>
                </a:solidFill>
                <a:latin typeface="Calibri"/>
                <a:cs typeface="Calibri"/>
              </a:rPr>
              <a:t>(Virtual</a:t>
            </a:r>
            <a:r>
              <a:rPr sz="1100" b="1" spc="3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282828"/>
                </a:solidFill>
                <a:latin typeface="Calibri"/>
                <a:cs typeface="Calibri"/>
              </a:rPr>
              <a:t>Machine</a:t>
            </a:r>
            <a:r>
              <a:rPr sz="1100" b="1" spc="3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50" dirty="0">
                <a:solidFill>
                  <a:srgbClr val="282828"/>
                </a:solidFill>
                <a:latin typeface="Calibri"/>
                <a:cs typeface="Calibri"/>
              </a:rPr>
              <a:t>-</a:t>
            </a:r>
            <a:r>
              <a:rPr sz="1100" b="1" spc="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282828"/>
                </a:solidFill>
                <a:latin typeface="Calibri"/>
                <a:cs typeface="Calibri"/>
              </a:rPr>
              <a:t>εικονική</a:t>
            </a:r>
            <a:r>
              <a:rPr sz="1100" b="1" spc="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282828"/>
                </a:solidFill>
                <a:latin typeface="Calibri"/>
                <a:cs typeface="Calibri"/>
              </a:rPr>
              <a:t>μηχανή</a:t>
            </a:r>
            <a:r>
              <a:rPr sz="1100" b="1" spc="3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282828"/>
                </a:solidFill>
                <a:latin typeface="Calibri"/>
                <a:cs typeface="Calibri"/>
              </a:rPr>
              <a:t>για</a:t>
            </a:r>
            <a:r>
              <a:rPr sz="1100" b="1" spc="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90" dirty="0">
                <a:solidFill>
                  <a:srgbClr val="282828"/>
                </a:solidFill>
                <a:latin typeface="Calibri"/>
                <a:cs typeface="Calibri"/>
              </a:rPr>
              <a:t>απομόνωση</a:t>
            </a:r>
            <a:r>
              <a:rPr sz="1100" b="1" spc="4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282828"/>
                </a:solidFill>
                <a:latin typeface="Calibri"/>
                <a:cs typeface="Calibri"/>
              </a:rPr>
              <a:t>εφαρμογών</a:t>
            </a:r>
            <a:r>
              <a:rPr sz="1100" spc="85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r>
              <a:rPr sz="1100" spc="2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282828"/>
                </a:solidFill>
                <a:latin typeface="Calibri"/>
                <a:cs typeface="Calibri"/>
              </a:rPr>
              <a:t>εισάγεται</a:t>
            </a:r>
            <a:r>
              <a:rPr sz="1100" spc="2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282828"/>
                </a:solidFill>
                <a:latin typeface="Calibri"/>
                <a:cs typeface="Calibri"/>
              </a:rPr>
              <a:t>με</a:t>
            </a:r>
            <a:r>
              <a:rPr sz="1100" b="1" spc="4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100" b="1" spc="65" dirty="0">
                <a:solidFill>
                  <a:srgbClr val="282828"/>
                </a:solidFill>
                <a:latin typeface="Calibri"/>
                <a:cs typeface="Calibri"/>
              </a:rPr>
              <a:t>επιτυχία</a:t>
            </a:r>
            <a:r>
              <a:rPr sz="1100" spc="65" dirty="0">
                <a:solidFill>
                  <a:srgbClr val="282828"/>
                </a:solidFill>
                <a:latin typeface="Calibri"/>
                <a:cs typeface="Calibri"/>
              </a:rPr>
              <a:t>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72100" y="1717039"/>
            <a:ext cx="6819900" cy="5140960"/>
            <a:chOff x="5372100" y="1717039"/>
            <a:chExt cx="6819900" cy="514096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2100" y="1717039"/>
              <a:ext cx="6819900" cy="51409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7679" y="1912619"/>
              <a:ext cx="6299200" cy="468122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288270" y="6272530"/>
              <a:ext cx="708660" cy="248920"/>
            </a:xfrm>
            <a:custGeom>
              <a:avLst/>
              <a:gdLst/>
              <a:ahLst/>
              <a:cxnLst/>
              <a:rect l="l" t="t" r="r" b="b"/>
              <a:pathLst>
                <a:path w="708659" h="248920">
                  <a:moveTo>
                    <a:pt x="0" y="248920"/>
                  </a:moveTo>
                  <a:lnTo>
                    <a:pt x="708659" y="248920"/>
                  </a:lnTo>
                  <a:lnTo>
                    <a:pt x="708659" y="0"/>
                  </a:lnTo>
                  <a:lnTo>
                    <a:pt x="0" y="0"/>
                  </a:lnTo>
                  <a:lnTo>
                    <a:pt x="0" y="24892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818004" y="4278629"/>
            <a:ext cx="2194560" cy="1153160"/>
            <a:chOff x="1818004" y="4278629"/>
            <a:chExt cx="2194560" cy="115316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8004" y="4278629"/>
              <a:ext cx="2194242" cy="11528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68499" y="4429124"/>
              <a:ext cx="1706879" cy="66548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20"/>
              </a:lnSpc>
            </a:pPr>
            <a:fld id="{81D60167-4931-47E6-BA6A-407CBD079E47}" type="slidenum">
              <a:rPr spc="30" dirty="0"/>
              <a:t>9</a:t>
            </a:fld>
            <a:endParaRPr spc="3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1305" cy="6838950"/>
            </a:xfrm>
            <a:custGeom>
              <a:avLst/>
              <a:gdLst/>
              <a:ahLst/>
              <a:cxnLst/>
              <a:rect l="l" t="t" r="r" b="b"/>
              <a:pathLst>
                <a:path w="5361305" h="6838950">
                  <a:moveTo>
                    <a:pt x="5360987" y="0"/>
                  </a:moveTo>
                  <a:lnTo>
                    <a:pt x="1922145" y="0"/>
                  </a:lnTo>
                  <a:lnTo>
                    <a:pt x="0" y="6838950"/>
                  </a:lnTo>
                  <a:lnTo>
                    <a:pt x="3438842" y="6838950"/>
                  </a:lnTo>
                  <a:lnTo>
                    <a:pt x="5360987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8375" y="0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332"/>
                  </a:moveTo>
                  <a:lnTo>
                    <a:pt x="1275397" y="2287587"/>
                  </a:lnTo>
                  <a:lnTo>
                    <a:pt x="1229995" y="2308542"/>
                  </a:lnTo>
                  <a:lnTo>
                    <a:pt x="1191577" y="2341879"/>
                  </a:lnTo>
                  <a:lnTo>
                    <a:pt x="1162685" y="2385695"/>
                  </a:lnTo>
                  <a:lnTo>
                    <a:pt x="1162685" y="2386965"/>
                  </a:lnTo>
                  <a:lnTo>
                    <a:pt x="821689" y="3659187"/>
                  </a:lnTo>
                  <a:lnTo>
                    <a:pt x="0" y="6845934"/>
                  </a:lnTo>
                  <a:lnTo>
                    <a:pt x="6667" y="6846887"/>
                  </a:lnTo>
                  <a:lnTo>
                    <a:pt x="20002" y="6847205"/>
                  </a:lnTo>
                  <a:lnTo>
                    <a:pt x="26670" y="6847205"/>
                  </a:lnTo>
                  <a:lnTo>
                    <a:pt x="845905" y="3665220"/>
                  </a:lnTo>
                  <a:lnTo>
                    <a:pt x="1186814" y="2394585"/>
                  </a:lnTo>
                  <a:lnTo>
                    <a:pt x="1211579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514" y="2303779"/>
                  </a:lnTo>
                  <a:lnTo>
                    <a:pt x="1421635" y="2303779"/>
                  </a:lnTo>
                  <a:lnTo>
                    <a:pt x="1377314" y="2285365"/>
                  </a:lnTo>
                  <a:lnTo>
                    <a:pt x="1325562" y="2279332"/>
                  </a:lnTo>
                  <a:close/>
                </a:path>
                <a:path w="2549525" h="6847205">
                  <a:moveTo>
                    <a:pt x="1421635" y="2303779"/>
                  </a:moveTo>
                  <a:lnTo>
                    <a:pt x="1326514" y="2303779"/>
                  </a:lnTo>
                  <a:lnTo>
                    <a:pt x="1370964" y="2309495"/>
                  </a:lnTo>
                  <a:lnTo>
                    <a:pt x="1416685" y="2330450"/>
                  </a:lnTo>
                  <a:lnTo>
                    <a:pt x="1452879" y="2363470"/>
                  </a:lnTo>
                  <a:lnTo>
                    <a:pt x="1477010" y="2405697"/>
                  </a:lnTo>
                  <a:lnTo>
                    <a:pt x="1487487" y="2453322"/>
                  </a:lnTo>
                  <a:lnTo>
                    <a:pt x="1482407" y="2503487"/>
                  </a:lnTo>
                  <a:lnTo>
                    <a:pt x="1223645" y="3457575"/>
                  </a:lnTo>
                  <a:lnTo>
                    <a:pt x="1217929" y="3493135"/>
                  </a:lnTo>
                  <a:lnTo>
                    <a:pt x="1226820" y="3563620"/>
                  </a:lnTo>
                  <a:lnTo>
                    <a:pt x="1262379" y="3626802"/>
                  </a:lnTo>
                  <a:lnTo>
                    <a:pt x="1318577" y="3670300"/>
                  </a:lnTo>
                  <a:lnTo>
                    <a:pt x="1401762" y="3689667"/>
                  </a:lnTo>
                  <a:lnTo>
                    <a:pt x="1449070" y="3683317"/>
                  </a:lnTo>
                  <a:lnTo>
                    <a:pt x="1492250" y="3665220"/>
                  </a:lnTo>
                  <a:lnTo>
                    <a:pt x="1495163" y="3662997"/>
                  </a:lnTo>
                  <a:lnTo>
                    <a:pt x="1408112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014" y="3584257"/>
                  </a:lnTo>
                  <a:lnTo>
                    <a:pt x="1243012" y="3526154"/>
                  </a:lnTo>
                  <a:lnTo>
                    <a:pt x="1242377" y="3495357"/>
                  </a:lnTo>
                  <a:lnTo>
                    <a:pt x="1247775" y="3463925"/>
                  </a:lnTo>
                  <a:lnTo>
                    <a:pt x="1506537" y="2509837"/>
                  </a:lnTo>
                  <a:lnTo>
                    <a:pt x="1512887" y="2460942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2400" y="2304097"/>
                  </a:lnTo>
                  <a:lnTo>
                    <a:pt x="1421635" y="2303779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6770"/>
                  </a:lnTo>
                  <a:lnTo>
                    <a:pt x="1552257" y="3546475"/>
                  </a:lnTo>
                  <a:lnTo>
                    <a:pt x="1531302" y="3592195"/>
                  </a:lnTo>
                  <a:lnTo>
                    <a:pt x="1497964" y="3628390"/>
                  </a:lnTo>
                  <a:lnTo>
                    <a:pt x="1456054" y="3652520"/>
                  </a:lnTo>
                  <a:lnTo>
                    <a:pt x="1408112" y="3662997"/>
                  </a:lnTo>
                  <a:lnTo>
                    <a:pt x="1495163" y="3662997"/>
                  </a:lnTo>
                  <a:lnTo>
                    <a:pt x="1529714" y="3636645"/>
                  </a:lnTo>
                  <a:lnTo>
                    <a:pt x="1558925" y="3599179"/>
                  </a:lnTo>
                  <a:lnTo>
                    <a:pt x="1577339" y="3554095"/>
                  </a:lnTo>
                  <a:lnTo>
                    <a:pt x="1970722" y="2104390"/>
                  </a:lnTo>
                  <a:lnTo>
                    <a:pt x="2547620" y="5715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5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754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12087" y="683259"/>
            <a:ext cx="3685540" cy="12446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3150"/>
              </a:lnSpc>
              <a:spcBef>
                <a:spcPts val="330"/>
              </a:spcBef>
            </a:pPr>
            <a:r>
              <a:rPr sz="2750" spc="135" dirty="0">
                <a:solidFill>
                  <a:srgbClr val="000000"/>
                </a:solidFill>
                <a:latin typeface="Calibri"/>
                <a:cs typeface="Calibri"/>
              </a:rPr>
              <a:t>Προστασία</a:t>
            </a:r>
            <a:r>
              <a:rPr sz="275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δικτύου</a:t>
            </a:r>
            <a:r>
              <a:rPr sz="275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14" dirty="0">
                <a:solidFill>
                  <a:srgbClr val="000000"/>
                </a:solidFill>
                <a:latin typeface="Calibri"/>
                <a:cs typeface="Calibri"/>
              </a:rPr>
              <a:t>για </a:t>
            </a:r>
            <a:r>
              <a:rPr sz="2750" spc="-6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125" dirty="0">
                <a:solidFill>
                  <a:srgbClr val="000000"/>
                </a:solidFill>
                <a:latin typeface="Calibri"/>
                <a:cs typeface="Calibri"/>
              </a:rPr>
              <a:t>συστήματα </a:t>
            </a:r>
            <a:r>
              <a:rPr sz="2750" spc="100" dirty="0">
                <a:solidFill>
                  <a:srgbClr val="000000"/>
                </a:solidFill>
                <a:latin typeface="Calibri"/>
                <a:cs typeface="Calibri"/>
              </a:rPr>
              <a:t>ελέγχου </a:t>
            </a:r>
            <a:r>
              <a:rPr sz="275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spc="9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8359" y="2121534"/>
            <a:ext cx="249618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50" b="1" spc="240" dirty="0">
                <a:solidFill>
                  <a:srgbClr val="D6791A"/>
                </a:solidFill>
                <a:latin typeface="Calibri"/>
                <a:cs typeface="Calibri"/>
              </a:rPr>
              <a:t>CSP004_C_E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2290" y="3287395"/>
            <a:ext cx="3094990" cy="922019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000" spc="125" dirty="0">
                <a:latin typeface="Calibri"/>
                <a:cs typeface="Calibri"/>
              </a:rPr>
              <a:t>ΠΑΡΟΥΣ</a:t>
            </a:r>
            <a:r>
              <a:rPr lang="en-US" sz="1000" spc="125" dirty="0">
                <a:latin typeface="Calibri"/>
                <a:cs typeface="Calibri"/>
              </a:rPr>
              <a:t>I</a:t>
            </a:r>
            <a:r>
              <a:rPr sz="1000" spc="125" dirty="0">
                <a:latin typeface="Calibri"/>
                <a:cs typeface="Calibri"/>
              </a:rPr>
              <a:t>ΑΣΗ</a:t>
            </a:r>
            <a:r>
              <a:rPr sz="1000" spc="14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STEFAN</a:t>
            </a:r>
            <a:r>
              <a:rPr sz="1000" spc="155" dirty="0">
                <a:latin typeface="Calibri"/>
                <a:cs typeface="Calibri"/>
              </a:rPr>
              <a:t> </a:t>
            </a:r>
            <a:r>
              <a:rPr sz="1000" spc="135" dirty="0">
                <a:latin typeface="Calibri"/>
                <a:cs typeface="Calibri"/>
              </a:rPr>
              <a:t>SCHAUER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000" spc="105" dirty="0">
                <a:latin typeface="Calibri"/>
                <a:cs typeface="Calibri"/>
              </a:rPr>
              <a:t>DR.</a:t>
            </a:r>
            <a:r>
              <a:rPr sz="1000" spc="130" dirty="0">
                <a:latin typeface="Calibri"/>
                <a:cs typeface="Calibri"/>
              </a:rPr>
              <a:t> </a:t>
            </a:r>
            <a:r>
              <a:rPr sz="1000" spc="155" dirty="0">
                <a:latin typeface="Calibri"/>
                <a:cs typeface="Calibri"/>
              </a:rPr>
              <a:t>ABDELKADER</a:t>
            </a:r>
            <a:r>
              <a:rPr sz="1000" spc="175" dirty="0">
                <a:latin typeface="Calibri"/>
                <a:cs typeface="Calibri"/>
              </a:rPr>
              <a:t> </a:t>
            </a:r>
            <a:r>
              <a:rPr sz="1000" spc="145" dirty="0">
                <a:latin typeface="Calibri"/>
                <a:cs typeface="Calibri"/>
              </a:rPr>
              <a:t>SHAABAN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000" b="1" spc="55" dirty="0">
                <a:latin typeface="Calibri"/>
                <a:cs typeface="Calibri"/>
              </a:rPr>
              <a:t>AIT</a:t>
            </a:r>
            <a:r>
              <a:rPr sz="1000" b="1" spc="114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ΑΥΣΤΡΙΑΚΌ</a:t>
            </a:r>
            <a:r>
              <a:rPr sz="1000" b="1" spc="16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ΘΕΣΜΙΚΟ</a:t>
            </a:r>
            <a:r>
              <a:rPr sz="1000" b="1" spc="17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ΟΡΓΑΝΟ</a:t>
            </a:r>
            <a:r>
              <a:rPr sz="1000" b="1" spc="100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ΤΕΧΝΟΛΟΓΙΑΣ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7169784" marR="5080" indent="-1017905">
              <a:lnSpc>
                <a:spcPts val="2150"/>
              </a:lnSpc>
              <a:spcBef>
                <a:spcPts val="380"/>
              </a:spcBef>
            </a:pPr>
            <a:r>
              <a:rPr spc="165" dirty="0"/>
              <a:t>Προστασία</a:t>
            </a:r>
            <a:r>
              <a:rPr spc="180" dirty="0"/>
              <a:t> </a:t>
            </a:r>
            <a:r>
              <a:rPr spc="150" dirty="0"/>
              <a:t>δικτύου</a:t>
            </a:r>
            <a:r>
              <a:rPr spc="180" dirty="0"/>
              <a:t> </a:t>
            </a:r>
            <a:r>
              <a:rPr spc="120" dirty="0"/>
              <a:t>για</a:t>
            </a:r>
            <a:r>
              <a:rPr spc="155" dirty="0"/>
              <a:t> συστήματα </a:t>
            </a:r>
            <a:r>
              <a:rPr spc="-484" dirty="0"/>
              <a:t> </a:t>
            </a:r>
            <a:r>
              <a:rPr spc="150" dirty="0"/>
              <a:t>ελέγχου</a:t>
            </a:r>
            <a:r>
              <a:rPr spc="175" dirty="0"/>
              <a:t> </a:t>
            </a:r>
            <a:r>
              <a:rPr spc="145" dirty="0"/>
              <a:t>ενέργειας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468745" y="1650365"/>
            <a:ext cx="437832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1745" marR="5080" indent="-124904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Αυτές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B800"/>
                </a:solidFill>
                <a:latin typeface="Calibri"/>
                <a:cs typeface="Calibri"/>
              </a:rPr>
              <a:t>οι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διαφάνειες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περιγράφουν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ουσιώδη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FFB800"/>
                </a:solidFill>
                <a:latin typeface="Calibri"/>
                <a:cs typeface="Calibri"/>
              </a:rPr>
              <a:t>επιθετικά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εργαλεία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που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θα </a:t>
            </a:r>
            <a:r>
              <a:rPr sz="1000" b="1" spc="-2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χρησιμοποιηθούν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σε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αυτό</a:t>
            </a:r>
            <a:r>
              <a:rPr sz="1000" b="1" spc="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000" b="1" spc="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FFB800"/>
                </a:solidFill>
                <a:latin typeface="Calibri"/>
                <a:cs typeface="Calibri"/>
              </a:rPr>
              <a:t>μάθημα.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5822" y="2339975"/>
            <a:ext cx="5647055" cy="119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Αυτά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τα 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χρήση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πλαίσιο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αυτού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του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μαθήματος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καταδείξουν </a:t>
            </a:r>
            <a:r>
              <a:rPr sz="1100" spc="90" dirty="0">
                <a:solidFill>
                  <a:srgbClr val="FF0000"/>
                </a:solidFill>
                <a:latin typeface="Calibri"/>
                <a:cs typeface="Calibri"/>
              </a:rPr>
              <a:t>πώς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μπορούν 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χρησιμοποιηθούν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διάφορα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εργαλεία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διάφορες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κυβερνοεπιθέσεων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να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διευθυνσιοδοτηθούν </a:t>
            </a:r>
            <a:r>
              <a:rPr sz="1100" spc="60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υπάρχουσες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αδυναμίες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ασφάλειας</a:t>
            </a:r>
            <a:r>
              <a:rPr sz="11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αποφυγή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τον</a:t>
            </a:r>
            <a:r>
              <a:rPr sz="11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μετριασμό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των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σχετικών</a:t>
            </a:r>
            <a:r>
              <a:rPr sz="11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κινδύνων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στον </a:t>
            </a:r>
            <a:r>
              <a:rPr sz="1100" spc="-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κυβερνοχώρο.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Ως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εκ τούτου, όλες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αυτές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οι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πρακτικές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δραστηριότητες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προορίζονται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αποκλειστικά και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μόνο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εκπαιδευτικούς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σκοπούς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και </a:t>
            </a:r>
            <a:r>
              <a:rPr sz="1100" spc="65" dirty="0">
                <a:solidFill>
                  <a:srgbClr val="FF0000"/>
                </a:solidFill>
                <a:latin typeface="Calibri"/>
                <a:cs typeface="Calibri"/>
              </a:rPr>
              <a:t>όχι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για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οποιαδήποτε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άλλη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Calibri"/>
                <a:cs typeface="Calibri"/>
              </a:rPr>
              <a:t>κακόβουλη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0000"/>
                </a:solidFill>
                <a:latin typeface="Calibri"/>
                <a:cs typeface="Calibri"/>
              </a:rPr>
              <a:t>ή</a:t>
            </a:r>
            <a:r>
              <a:rPr sz="11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0000"/>
                </a:solidFill>
                <a:latin typeface="Calibri"/>
                <a:cs typeface="Calibri"/>
              </a:rPr>
              <a:t>ανεξουσιοδοτημένη</a:t>
            </a:r>
            <a:r>
              <a:rPr sz="11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0000"/>
                </a:solidFill>
                <a:latin typeface="Calibri"/>
                <a:cs typeface="Calibri"/>
              </a:rPr>
              <a:t>δραστηριότητα.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4398645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76867"/>
            <a:ext cx="279527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0" dirty="0"/>
              <a:t>Προσομοιωτής GNS3</a:t>
            </a:r>
            <a:endParaRPr sz="22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901054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24792" y="0"/>
            <a:ext cx="6629400" cy="6879590"/>
            <a:chOff x="5324792" y="0"/>
            <a:chExt cx="66294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4792" y="1753870"/>
              <a:ext cx="6629400" cy="37338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05547" y="677862"/>
            <a:ext cx="28162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spc="114" dirty="0">
                <a:solidFill>
                  <a:srgbClr val="000000"/>
                </a:solidFill>
                <a:latin typeface="Calibri"/>
                <a:cs typeface="Calibri"/>
              </a:rPr>
              <a:t>Προσομοιωτής</a:t>
            </a:r>
            <a:r>
              <a:rPr sz="225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000000"/>
                </a:solidFill>
              </a:rPr>
              <a:t>GNS3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259" y="1418312"/>
            <a:ext cx="274828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05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85" dirty="0">
                <a:latin typeface="Calibri"/>
                <a:cs typeface="Calibri"/>
              </a:rPr>
              <a:t>Συσκευές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πεδίου</a:t>
            </a:r>
            <a:endParaRPr sz="10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825"/>
              </a:spcBef>
              <a:buSzPct val="160000"/>
              <a:buFont typeface="Arial"/>
              <a:buChar char="▪"/>
              <a:tabLst>
                <a:tab pos="396875" algn="l"/>
                <a:tab pos="1103630" algn="l"/>
                <a:tab pos="1697989" algn="l"/>
                <a:tab pos="2514600" algn="l"/>
              </a:tabLst>
            </a:pPr>
            <a:r>
              <a:rPr sz="1000" spc="85" dirty="0">
                <a:latin typeface="Calibri"/>
                <a:cs typeface="Calibri"/>
              </a:rPr>
              <a:t>Raspberry</a:t>
            </a:r>
            <a:r>
              <a:rPr sz="1000" spc="25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Pi</a:t>
            </a:r>
            <a:r>
              <a:rPr sz="1000" spc="27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2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εκτελεί</a:t>
            </a:r>
            <a:r>
              <a:rPr sz="1000" spc="26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ελαφρύ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spc="85" dirty="0">
                <a:latin typeface="Calibri"/>
                <a:cs typeface="Calibri"/>
              </a:rPr>
              <a:t>ν</a:t>
            </a:r>
            <a:r>
              <a:rPr sz="1000" spc="105" dirty="0">
                <a:latin typeface="Calibri"/>
                <a:cs typeface="Calibri"/>
              </a:rPr>
              <a:t>ο</a:t>
            </a:r>
            <a:r>
              <a:rPr sz="1000" spc="55" dirty="0">
                <a:latin typeface="Calibri"/>
                <a:cs typeface="Calibri"/>
              </a:rPr>
              <a:t>ι</a:t>
            </a:r>
            <a:r>
              <a:rPr sz="1000" spc="85" dirty="0">
                <a:latin typeface="Calibri"/>
                <a:cs typeface="Calibri"/>
              </a:rPr>
              <a:t>χ</a:t>
            </a:r>
            <a:r>
              <a:rPr sz="1000" spc="70" dirty="0">
                <a:latin typeface="Calibri"/>
                <a:cs typeface="Calibri"/>
              </a:rPr>
              <a:t>τ</a:t>
            </a:r>
            <a:r>
              <a:rPr sz="1000" spc="105" dirty="0">
                <a:latin typeface="Calibri"/>
                <a:cs typeface="Calibri"/>
              </a:rPr>
              <a:t>ο</a:t>
            </a:r>
            <a:r>
              <a:rPr sz="1000" spc="110" dirty="0">
                <a:latin typeface="Calibri"/>
                <a:cs typeface="Calibri"/>
              </a:rPr>
              <a:t>ύ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10" dirty="0">
                <a:latin typeface="Calibri"/>
                <a:cs typeface="Calibri"/>
              </a:rPr>
              <a:t>κώ</a:t>
            </a:r>
            <a:r>
              <a:rPr sz="1000" spc="105" dirty="0">
                <a:latin typeface="Calibri"/>
                <a:cs typeface="Calibri"/>
              </a:rPr>
              <a:t>δ</a:t>
            </a:r>
            <a:r>
              <a:rPr sz="1000" spc="50" dirty="0">
                <a:latin typeface="Calibri"/>
                <a:cs typeface="Calibri"/>
              </a:rPr>
              <a:t>ι</a:t>
            </a:r>
            <a:r>
              <a:rPr sz="1000" spc="85" dirty="0">
                <a:latin typeface="Calibri"/>
                <a:cs typeface="Calibri"/>
              </a:rPr>
              <a:t>κ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0" dirty="0">
                <a:latin typeface="Calibri"/>
                <a:cs typeface="Calibri"/>
              </a:rPr>
              <a:t>β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spc="100" dirty="0">
                <a:latin typeface="Calibri"/>
                <a:cs typeface="Calibri"/>
              </a:rPr>
              <a:t>σ</a:t>
            </a:r>
            <a:r>
              <a:rPr sz="1000" spc="80" dirty="0">
                <a:latin typeface="Calibri"/>
                <a:cs typeface="Calibri"/>
              </a:rPr>
              <a:t>ισ</a:t>
            </a:r>
            <a:r>
              <a:rPr sz="1000" spc="105" dirty="0">
                <a:latin typeface="Calibri"/>
                <a:cs typeface="Calibri"/>
              </a:rPr>
              <a:t>μ</a:t>
            </a:r>
            <a:r>
              <a:rPr sz="1000" spc="90" dirty="0">
                <a:latin typeface="Calibri"/>
                <a:cs typeface="Calibri"/>
              </a:rPr>
              <a:t>έ</a:t>
            </a:r>
            <a:r>
              <a:rPr sz="1000" spc="85" dirty="0">
                <a:latin typeface="Calibri"/>
                <a:cs typeface="Calibri"/>
              </a:rPr>
              <a:t>ν</a:t>
            </a:r>
            <a:r>
              <a:rPr sz="1000" spc="105" dirty="0">
                <a:latin typeface="Calibri"/>
                <a:cs typeface="Calibri"/>
              </a:rPr>
              <a:t>ο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5" dirty="0">
                <a:latin typeface="Calibri"/>
                <a:cs typeface="Calibri"/>
              </a:rPr>
              <a:t>σ</a:t>
            </a:r>
            <a:r>
              <a:rPr sz="1000" spc="85" dirty="0">
                <a:latin typeface="Calibri"/>
                <a:cs typeface="Calibri"/>
              </a:rPr>
              <a:t>το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72891" y="1714500"/>
            <a:ext cx="1898014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  <a:spcBef>
                <a:spcPts val="100"/>
              </a:spcBef>
              <a:tabLst>
                <a:tab pos="528320" algn="l"/>
                <a:tab pos="1057910" algn="l"/>
                <a:tab pos="1802764" algn="l"/>
              </a:tabLst>
            </a:pPr>
            <a:r>
              <a:rPr sz="1000" spc="80" dirty="0">
                <a:latin typeface="Calibri"/>
                <a:cs typeface="Calibri"/>
              </a:rPr>
              <a:t>Linux</a:t>
            </a:r>
            <a:r>
              <a:rPr sz="1000" spc="2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(λειτουργικό</a:t>
            </a:r>
            <a:r>
              <a:rPr sz="1000" spc="2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σύστημα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Un</a:t>
            </a:r>
            <a:r>
              <a:rPr sz="1000" spc="45" dirty="0">
                <a:latin typeface="Calibri"/>
                <a:cs typeface="Calibri"/>
              </a:rPr>
              <a:t>i</a:t>
            </a:r>
            <a:r>
              <a:rPr sz="1000" spc="80" dirty="0">
                <a:latin typeface="Calibri"/>
                <a:cs typeface="Calibri"/>
              </a:rPr>
              <a:t>x</a:t>
            </a:r>
            <a:r>
              <a:rPr sz="1000" spc="60" dirty="0">
                <a:latin typeface="Calibri"/>
                <a:cs typeface="Calibri"/>
              </a:rPr>
              <a:t>)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65" dirty="0">
                <a:latin typeface="Calibri"/>
                <a:cs typeface="Calibri"/>
              </a:rPr>
              <a:t>(c</a:t>
            </a:r>
            <a:r>
              <a:rPr sz="1000" spc="45" dirty="0">
                <a:latin typeface="Calibri"/>
                <a:cs typeface="Calibri"/>
              </a:rPr>
              <a:t>li</a:t>
            </a:r>
            <a:r>
              <a:rPr sz="1000" spc="95" dirty="0">
                <a:latin typeface="Calibri"/>
                <a:cs typeface="Calibri"/>
              </a:rPr>
              <a:t>en</a:t>
            </a:r>
            <a:r>
              <a:rPr sz="1000" spc="65" dirty="0">
                <a:latin typeface="Calibri"/>
                <a:cs typeface="Calibri"/>
              </a:rPr>
              <a:t>t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55" dirty="0">
                <a:latin typeface="Calibri"/>
                <a:cs typeface="Calibri"/>
              </a:rPr>
              <a:t>(</a:t>
            </a:r>
            <a:r>
              <a:rPr sz="1000" spc="105" dirty="0">
                <a:latin typeface="Calibri"/>
                <a:cs typeface="Calibri"/>
              </a:rPr>
              <a:t>σ</a:t>
            </a:r>
            <a:r>
              <a:rPr sz="1000" spc="100" dirty="0">
                <a:latin typeface="Calibri"/>
                <a:cs typeface="Calibri"/>
              </a:rPr>
              <a:t>ύσ</a:t>
            </a:r>
            <a:r>
              <a:rPr sz="1000" spc="75" dirty="0">
                <a:latin typeface="Calibri"/>
                <a:cs typeface="Calibri"/>
              </a:rPr>
              <a:t>τ</a:t>
            </a:r>
            <a:r>
              <a:rPr sz="1000" spc="100" dirty="0">
                <a:latin typeface="Calibri"/>
                <a:cs typeface="Calibri"/>
              </a:rPr>
              <a:t>ημ</a:t>
            </a:r>
            <a:r>
              <a:rPr sz="1000" spc="110" dirty="0">
                <a:latin typeface="Calibri"/>
                <a:cs typeface="Calibri"/>
              </a:rPr>
              <a:t>α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105" dirty="0">
                <a:latin typeface="Calibri"/>
                <a:cs typeface="Calibri"/>
              </a:rPr>
              <a:t>ή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0435" y="2018029"/>
            <a:ext cx="22980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8540" algn="l"/>
                <a:tab pos="1543685" algn="l"/>
              </a:tabLst>
            </a:pPr>
            <a:r>
              <a:rPr sz="1000" spc="100" dirty="0">
                <a:latin typeface="Calibri"/>
                <a:cs typeface="Calibri"/>
              </a:rPr>
              <a:t>πρόγραμμα	</a:t>
            </a:r>
            <a:r>
              <a:rPr sz="1000" spc="105" dirty="0">
                <a:latin typeface="Calibri"/>
                <a:cs typeface="Calibri"/>
              </a:rPr>
              <a:t>που	</a:t>
            </a:r>
            <a:r>
              <a:rPr sz="1000" spc="85" dirty="0">
                <a:latin typeface="Calibri"/>
                <a:cs typeface="Calibri"/>
              </a:rPr>
              <a:t>επικοινωνεί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90391" y="2018029"/>
            <a:ext cx="17818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2595" algn="l"/>
                <a:tab pos="1570355" algn="l"/>
              </a:tabLst>
            </a:pPr>
            <a:r>
              <a:rPr sz="1000" spc="105" dirty="0">
                <a:latin typeface="Calibri"/>
                <a:cs typeface="Calibri"/>
              </a:rPr>
              <a:t>μ</a:t>
            </a:r>
            <a:r>
              <a:rPr sz="1000" spc="90" dirty="0">
                <a:latin typeface="Calibri"/>
                <a:cs typeface="Calibri"/>
              </a:rPr>
              <a:t>ε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85" dirty="0">
                <a:latin typeface="Calibri"/>
                <a:cs typeface="Calibri"/>
              </a:rPr>
              <a:t>ε</a:t>
            </a:r>
            <a:r>
              <a:rPr sz="1000" spc="75" dirty="0">
                <a:latin typeface="Calibri"/>
                <a:cs typeface="Calibri"/>
              </a:rPr>
              <a:t>ξ</a:t>
            </a:r>
            <a:r>
              <a:rPr sz="1000" spc="105" dirty="0">
                <a:latin typeface="Calibri"/>
                <a:cs typeface="Calibri"/>
              </a:rPr>
              <a:t>υπη</a:t>
            </a:r>
            <a:r>
              <a:rPr sz="1000" spc="100" dirty="0">
                <a:latin typeface="Calibri"/>
                <a:cs typeface="Calibri"/>
              </a:rPr>
              <a:t>ρ</a:t>
            </a:r>
            <a:r>
              <a:rPr sz="1000" spc="85" dirty="0">
                <a:latin typeface="Calibri"/>
                <a:cs typeface="Calibri"/>
              </a:rPr>
              <a:t>ε</a:t>
            </a:r>
            <a:r>
              <a:rPr sz="1000" spc="75" dirty="0">
                <a:latin typeface="Calibri"/>
                <a:cs typeface="Calibri"/>
              </a:rPr>
              <a:t>τ</a:t>
            </a:r>
            <a:r>
              <a:rPr sz="1000" spc="100" dirty="0">
                <a:latin typeface="Calibri"/>
                <a:cs typeface="Calibri"/>
              </a:rPr>
              <a:t>η</a:t>
            </a:r>
            <a:r>
              <a:rPr sz="1000" spc="75" dirty="0">
                <a:latin typeface="Calibri"/>
                <a:cs typeface="Calibri"/>
              </a:rPr>
              <a:t>τ</a:t>
            </a:r>
            <a:r>
              <a:rPr sz="1000" spc="100" dirty="0">
                <a:latin typeface="Calibri"/>
                <a:cs typeface="Calibri"/>
              </a:rPr>
              <a:t>ή</a:t>
            </a:r>
            <a:r>
              <a:rPr sz="1000" spc="60" dirty="0">
                <a:latin typeface="Calibri"/>
                <a:cs typeface="Calibri"/>
              </a:rPr>
              <a:t>)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80" dirty="0">
                <a:latin typeface="Calibri"/>
                <a:cs typeface="Calibri"/>
              </a:rPr>
              <a:t>και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0435" y="2169795"/>
            <a:ext cx="4332605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spc="90" dirty="0">
                <a:latin typeface="Calibri"/>
                <a:cs typeface="Calibri"/>
              </a:rPr>
              <a:t>εξυπηρετητής/εξυπηρετητής)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για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μετάδοση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δεδομένων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μέσω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των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πρωτοκόλλων</a:t>
            </a:r>
            <a:r>
              <a:rPr sz="1000" spc="10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επικοινωνίας</a:t>
            </a:r>
            <a:r>
              <a:rPr sz="1000" spc="90" dirty="0">
                <a:latin typeface="Calibri"/>
                <a:cs typeface="Calibri"/>
              </a:rPr>
              <a:t> </a:t>
            </a:r>
            <a:r>
              <a:rPr sz="1000" spc="110" dirty="0">
                <a:latin typeface="Calibri"/>
                <a:cs typeface="Calibri"/>
              </a:rPr>
              <a:t>ModBus</a:t>
            </a:r>
            <a:r>
              <a:rPr sz="1000" spc="114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χρησιμοποιώντας</a:t>
            </a:r>
            <a:r>
              <a:rPr sz="1000" spc="10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το </a:t>
            </a:r>
            <a:r>
              <a:rPr sz="1000" spc="95" dirty="0">
                <a:latin typeface="Calibri"/>
                <a:cs typeface="Calibri"/>
              </a:rPr>
              <a:t> pyModbusTCP.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6259" y="3181627"/>
            <a:ext cx="4631690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65" dirty="0">
                <a:latin typeface="Calibri"/>
                <a:cs typeface="Calibri"/>
              </a:rPr>
              <a:t>Τομέας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65" dirty="0">
                <a:latin typeface="Calibri"/>
                <a:cs typeface="Calibri"/>
              </a:rPr>
              <a:t>διαχείρισης</a:t>
            </a:r>
            <a:endParaRPr sz="100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Συσκευή διαχείρισης δικτύου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για την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παρακολούθηση της δικτυακής κίνησης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με χρήση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Linux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Wazuh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Server: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Οι σχετικές λεπτομέρειες θα αναλυθούν </a:t>
            </a:r>
            <a:r>
              <a:rPr kumimoji="0" lang="el-GR" altLang="el-G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σε επόμενη ενότητα</a:t>
            </a:r>
            <a:r>
              <a:rPr kumimoji="0" lang="el-GR" alt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56259" y="4787543"/>
            <a:ext cx="4714240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-92710">
              <a:lnSpc>
                <a:spcPts val="1610"/>
              </a:lnSpc>
              <a:buClr>
                <a:srgbClr val="FFB800"/>
              </a:buClr>
              <a:buSzPct val="150000"/>
              <a:buFont typeface="Arial"/>
              <a:buChar char="▪"/>
              <a:tabLst>
                <a:tab pos="105410" algn="l"/>
              </a:tabLst>
            </a:pPr>
            <a:r>
              <a:rPr sz="1000" b="1" spc="75" dirty="0">
                <a:latin typeface="Calibri"/>
                <a:cs typeface="Calibri"/>
              </a:rPr>
              <a:t>Κακόβουλο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περιεχόμενο</a:t>
            </a:r>
            <a:endParaRPr sz="1000">
              <a:latin typeface="Calibri"/>
              <a:cs typeface="Calibri"/>
            </a:endParaRPr>
          </a:p>
          <a:p>
            <a:pPr marL="396875" marR="5080" lvl="1" indent="-182880" algn="just">
              <a:lnSpc>
                <a:spcPct val="100000"/>
              </a:lnSpc>
              <a:spcBef>
                <a:spcPts val="830"/>
              </a:spcBef>
              <a:buSzPct val="160000"/>
              <a:buFont typeface="Arial"/>
              <a:buChar char="▪"/>
              <a:tabLst>
                <a:tab pos="396875" algn="l"/>
              </a:tabLst>
            </a:pPr>
            <a:r>
              <a:rPr sz="1000" spc="75" dirty="0">
                <a:latin typeface="Calibri"/>
                <a:cs typeface="Calibri"/>
              </a:rPr>
              <a:t>Το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Kali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Linux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θα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χρησιμοποιηθεί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65" dirty="0">
                <a:latin typeface="Calibri"/>
                <a:cs typeface="Calibri"/>
              </a:rPr>
              <a:t> την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προσομοίωση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διαφόρων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κακόβουλων </a:t>
            </a:r>
            <a:r>
              <a:rPr sz="1000" spc="70" dirty="0">
                <a:latin typeface="Calibri"/>
                <a:cs typeface="Calibri"/>
              </a:rPr>
              <a:t>δραστηριοτήτων </a:t>
            </a:r>
            <a:r>
              <a:rPr sz="1000" spc="75" dirty="0">
                <a:latin typeface="Calibri"/>
                <a:cs typeface="Calibri"/>
              </a:rPr>
              <a:t>που </a:t>
            </a:r>
            <a:r>
              <a:rPr sz="1000" spc="70" dirty="0">
                <a:latin typeface="Calibri"/>
                <a:cs typeface="Calibri"/>
              </a:rPr>
              <a:t>στοχεύουν συσκευές </a:t>
            </a:r>
            <a:r>
              <a:rPr sz="1000" spc="65" dirty="0">
                <a:latin typeface="Calibri"/>
                <a:cs typeface="Calibri"/>
              </a:rPr>
              <a:t>εντός </a:t>
            </a:r>
            <a:r>
              <a:rPr sz="1000" spc="70" dirty="0">
                <a:latin typeface="Calibri"/>
                <a:cs typeface="Calibri"/>
              </a:rPr>
              <a:t>αυτού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κλειστού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δικτύου.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244897" y="5664200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4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85" dirty="0">
                <a:solidFill>
                  <a:srgbClr val="FFB800"/>
                </a:solidFill>
              </a:rPr>
              <a:t>Scapy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18227" y="5203507"/>
            <a:ext cx="46355" cy="82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15"/>
              </a:lnSpc>
            </a:pPr>
            <a:r>
              <a:rPr sz="650" spc="30" dirty="0">
                <a:latin typeface="Calibri"/>
                <a:cs typeface="Calibri"/>
              </a:rPr>
              <a:t>6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79072" y="0"/>
            <a:ext cx="6481445" cy="6879590"/>
            <a:chOff x="5279072" y="0"/>
            <a:chExt cx="6481445" cy="6879590"/>
          </a:xfrm>
        </p:grpSpPr>
        <p:sp>
          <p:nvSpPr>
            <p:cNvPr id="4" name="object 4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79072" y="2125662"/>
              <a:ext cx="6481445" cy="47320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74017" y="2320924"/>
              <a:ext cx="5911532" cy="44577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6240" y="725804"/>
            <a:ext cx="6328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>
                <a:solidFill>
                  <a:srgbClr val="000000"/>
                </a:solidFill>
              </a:rPr>
              <a:t>SCAPY: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Δημιουργία/Αποστολή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πακέτου</a:t>
            </a:r>
            <a:r>
              <a:rPr spc="195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δεδομένων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682239" y="1226502"/>
            <a:ext cx="9201785" cy="5905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00" spc="110" dirty="0">
                <a:latin typeface="Calibri"/>
                <a:cs typeface="Calibri"/>
              </a:rPr>
              <a:t>Το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Scapy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μπορεί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επίσης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αποδώσει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επίθεση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ARP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Spoofing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διαμορφώνοντας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πακέτα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δεδομένων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ARP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με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50"/>
              </a:spcBef>
            </a:pPr>
            <a:r>
              <a:rPr sz="1100" spc="75" dirty="0">
                <a:latin typeface="Calibri"/>
                <a:cs typeface="Calibri"/>
              </a:rPr>
              <a:t>παραπλανητικές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πληροφορίες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διευθύνσεις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IP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MAC</a:t>
            </a:r>
            <a:r>
              <a:rPr sz="1100" spc="40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(Διεύθυνση</a:t>
            </a:r>
            <a:r>
              <a:rPr sz="1100" spc="39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φυσικού</a:t>
            </a:r>
            <a:r>
              <a:rPr sz="1100" spc="40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επιπέδου  </a:t>
            </a:r>
            <a:r>
              <a:rPr sz="1100" spc="70" dirty="0">
                <a:latin typeface="Calibri"/>
                <a:cs typeface="Calibri"/>
              </a:rPr>
              <a:t>δικτύου)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πηγής,</a:t>
            </a:r>
            <a:r>
              <a:rPr sz="1100" spc="80" dirty="0">
                <a:latin typeface="Calibri"/>
                <a:cs typeface="Calibri"/>
              </a:rPr>
              <a:t> παραπλανώντας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αποτελεσματικά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άλλες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συσκευές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δίκτυο,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ώστε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στείλουν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κίνηση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επιτιθέμενο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αντί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προοριζόμενο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προορισμό.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4394" y="1607184"/>
            <a:ext cx="8991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latin typeface="Calibri"/>
                <a:cs typeface="Calibri"/>
              </a:rPr>
              <a:t>ARP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spoofing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7040" y="2288222"/>
            <a:ext cx="4483100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000" spc="105" dirty="0">
                <a:latin typeface="Calibri"/>
                <a:cs typeface="Calibri"/>
              </a:rPr>
              <a:t>ARP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Spoofing</a:t>
            </a:r>
            <a:endParaRPr sz="1000">
              <a:latin typeface="Calibri"/>
              <a:cs typeface="Calibr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80"/>
              </a:spcBef>
              <a:buSzPct val="160000"/>
              <a:buFont typeface="Arial"/>
              <a:buChar char="•"/>
              <a:tabLst>
                <a:tab pos="755650" algn="l"/>
                <a:tab pos="756285" algn="l"/>
              </a:tabLst>
            </a:pPr>
            <a:r>
              <a:rPr sz="1000" b="1" spc="40" dirty="0">
                <a:latin typeface="Calibri"/>
                <a:cs typeface="Calibri"/>
              </a:rPr>
              <a:t>arp_packet </a:t>
            </a:r>
            <a:r>
              <a:rPr sz="1000" b="1" spc="50" dirty="0">
                <a:latin typeface="Calibri"/>
                <a:cs typeface="Calibri"/>
              </a:rPr>
              <a:t>= </a:t>
            </a:r>
            <a:r>
              <a:rPr sz="1000" b="1" spc="40" dirty="0">
                <a:latin typeface="Calibri"/>
                <a:cs typeface="Calibri"/>
              </a:rPr>
              <a:t>ARP(pdst='192.168.122.103', psrc='192.168.122.1', </a:t>
            </a:r>
            <a:r>
              <a:rPr sz="1000" b="1" spc="-215" dirty="0">
                <a:latin typeface="Calibri"/>
                <a:cs typeface="Calibri"/>
              </a:rPr>
              <a:t> </a:t>
            </a:r>
            <a:r>
              <a:rPr sz="1000" b="1" spc="35" dirty="0">
                <a:latin typeface="Calibri"/>
                <a:cs typeface="Calibri"/>
              </a:rPr>
              <a:t>op='is-at')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3760" y="3925570"/>
            <a:ext cx="4163695" cy="154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90" dirty="0">
                <a:latin typeface="Calibri"/>
                <a:cs typeface="Calibri"/>
              </a:rPr>
              <a:t>Πριν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από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αποστολή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πακέτου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δεδομένων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ARP,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ελέγξτε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τον</a:t>
            </a:r>
            <a:r>
              <a:rPr sz="1000" spc="31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ARP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στη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συσκευή-θύμα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εντολή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arp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b="1" spc="60" dirty="0">
                <a:latin typeface="Calibri"/>
                <a:cs typeface="Calibri"/>
              </a:rPr>
              <a:t>-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70" dirty="0">
                <a:latin typeface="Calibri"/>
                <a:cs typeface="Calibri"/>
              </a:rPr>
              <a:t>a.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65" dirty="0">
                <a:latin typeface="Calibri"/>
                <a:cs typeface="Calibri"/>
              </a:rPr>
              <a:t>Στη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συνέχεια,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στείλτε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το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πακέτο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δεδομένων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χρησιμοποιώντας:</a:t>
            </a:r>
            <a:endParaRPr sz="1000">
              <a:latin typeface="Calibri"/>
              <a:cs typeface="Calibri"/>
            </a:endParaRPr>
          </a:p>
          <a:p>
            <a:pPr marL="285750" marR="2308225" lvl="1" indent="-285750" algn="r">
              <a:lnSpc>
                <a:spcPct val="100000"/>
              </a:lnSpc>
              <a:spcBef>
                <a:spcPts val="745"/>
              </a:spcBef>
              <a:buSzPct val="160000"/>
              <a:buFont typeface="Arial"/>
              <a:buChar char="•"/>
              <a:tabLst>
                <a:tab pos="285750" algn="l"/>
                <a:tab pos="286385" algn="l"/>
              </a:tabLst>
            </a:pPr>
            <a:r>
              <a:rPr sz="1000" b="1" spc="70" dirty="0">
                <a:latin typeface="Calibri"/>
                <a:cs typeface="Calibri"/>
              </a:rPr>
              <a:t>s</a:t>
            </a:r>
            <a:r>
              <a:rPr sz="1000" b="1" spc="85" dirty="0">
                <a:latin typeface="Calibri"/>
                <a:cs typeface="Calibri"/>
              </a:rPr>
              <a:t>e</a:t>
            </a:r>
            <a:r>
              <a:rPr sz="1000" b="1" spc="95" dirty="0">
                <a:latin typeface="Calibri"/>
                <a:cs typeface="Calibri"/>
              </a:rPr>
              <a:t>n</a:t>
            </a:r>
            <a:r>
              <a:rPr sz="1000" b="1" spc="90" dirty="0">
                <a:latin typeface="Calibri"/>
                <a:cs typeface="Calibri"/>
              </a:rPr>
              <a:t>d</a:t>
            </a:r>
            <a:r>
              <a:rPr sz="1000" b="1" spc="50" dirty="0">
                <a:latin typeface="Calibri"/>
                <a:cs typeface="Calibri"/>
              </a:rPr>
              <a:t>(</a:t>
            </a:r>
            <a:r>
              <a:rPr sz="1000" b="1" spc="85" dirty="0">
                <a:latin typeface="Calibri"/>
                <a:cs typeface="Calibri"/>
              </a:rPr>
              <a:t>a</a:t>
            </a:r>
            <a:r>
              <a:rPr sz="1000" b="1" spc="60" dirty="0">
                <a:latin typeface="Calibri"/>
                <a:cs typeface="Calibri"/>
              </a:rPr>
              <a:t>r</a:t>
            </a:r>
            <a:r>
              <a:rPr sz="1000" b="1" spc="95" dirty="0">
                <a:latin typeface="Calibri"/>
                <a:cs typeface="Calibri"/>
              </a:rPr>
              <a:t>p</a:t>
            </a:r>
            <a:r>
              <a:rPr sz="1000" b="1" spc="85" dirty="0">
                <a:latin typeface="Calibri"/>
                <a:cs typeface="Calibri"/>
              </a:rPr>
              <a:t>_</a:t>
            </a:r>
            <a:r>
              <a:rPr sz="1000" b="1" spc="95" dirty="0">
                <a:latin typeface="Calibri"/>
                <a:cs typeface="Calibri"/>
              </a:rPr>
              <a:t>p</a:t>
            </a:r>
            <a:r>
              <a:rPr sz="1000" b="1" spc="85" dirty="0">
                <a:latin typeface="Calibri"/>
                <a:cs typeface="Calibri"/>
              </a:rPr>
              <a:t>a</a:t>
            </a:r>
            <a:r>
              <a:rPr sz="1000" b="1" spc="70" dirty="0">
                <a:latin typeface="Calibri"/>
                <a:cs typeface="Calibri"/>
              </a:rPr>
              <a:t>c</a:t>
            </a:r>
            <a:r>
              <a:rPr sz="1000" b="1" spc="85" dirty="0">
                <a:latin typeface="Calibri"/>
                <a:cs typeface="Calibri"/>
              </a:rPr>
              <a:t>ke</a:t>
            </a:r>
            <a:r>
              <a:rPr sz="1000" b="1" spc="60" dirty="0">
                <a:latin typeface="Calibri"/>
                <a:cs typeface="Calibri"/>
              </a:rPr>
              <a:t>t)</a:t>
            </a:r>
            <a:endParaRPr sz="1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100">
              <a:latin typeface="Calibri"/>
              <a:cs typeface="Calibri"/>
            </a:endParaRPr>
          </a:p>
          <a:p>
            <a:pPr marL="285750" marR="2309495" indent="-285750" algn="r">
              <a:lnSpc>
                <a:spcPct val="100000"/>
              </a:lnSpc>
              <a:buSzPct val="160000"/>
              <a:buFont typeface="Arial"/>
              <a:buChar char="•"/>
              <a:tabLst>
                <a:tab pos="285750" algn="l"/>
                <a:tab pos="286385" algn="l"/>
              </a:tabLst>
            </a:pPr>
            <a:r>
              <a:rPr sz="1000" spc="90" dirty="0">
                <a:latin typeface="Calibri"/>
                <a:cs typeface="Calibri"/>
              </a:rPr>
              <a:t>Κάντε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b="1" spc="90" dirty="0">
                <a:latin typeface="Calibri"/>
                <a:cs typeface="Calibri"/>
              </a:rPr>
              <a:t>arp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αποτελέσματα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3960495" cy="6879590"/>
            <a:chOff x="6883400" y="0"/>
            <a:chExt cx="396049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907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5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0150" y="6167437"/>
              <a:ext cx="3293427" cy="61118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382421" y="2396880"/>
            <a:ext cx="5706745" cy="4025900"/>
            <a:chOff x="382421" y="2396880"/>
            <a:chExt cx="5706745" cy="40259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421" y="2396880"/>
              <a:ext cx="5706441" cy="40257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20" y="2555557"/>
              <a:ext cx="5208905" cy="35280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29509" y="3061652"/>
              <a:ext cx="1546860" cy="830580"/>
            </a:xfrm>
            <a:custGeom>
              <a:avLst/>
              <a:gdLst/>
              <a:ahLst/>
              <a:cxnLst/>
              <a:rect l="l" t="t" r="r" b="b"/>
              <a:pathLst>
                <a:path w="1546860" h="830579">
                  <a:moveTo>
                    <a:pt x="76809" y="545782"/>
                  </a:moveTo>
                  <a:lnTo>
                    <a:pt x="56197" y="545782"/>
                  </a:lnTo>
                  <a:lnTo>
                    <a:pt x="420369" y="830580"/>
                  </a:lnTo>
                  <a:lnTo>
                    <a:pt x="427989" y="820420"/>
                  </a:lnTo>
                  <a:lnTo>
                    <a:pt x="76809" y="545782"/>
                  </a:lnTo>
                  <a:close/>
                </a:path>
                <a:path w="1546860" h="830579">
                  <a:moveTo>
                    <a:pt x="0" y="493712"/>
                  </a:moveTo>
                  <a:lnTo>
                    <a:pt x="36512" y="570865"/>
                  </a:lnTo>
                  <a:lnTo>
                    <a:pt x="56197" y="545782"/>
                  </a:lnTo>
                  <a:lnTo>
                    <a:pt x="76809" y="545782"/>
                  </a:lnTo>
                  <a:lnTo>
                    <a:pt x="63817" y="535622"/>
                  </a:lnTo>
                  <a:lnTo>
                    <a:pt x="69850" y="528002"/>
                  </a:lnTo>
                  <a:lnTo>
                    <a:pt x="83502" y="510539"/>
                  </a:lnTo>
                  <a:lnTo>
                    <a:pt x="0" y="493712"/>
                  </a:lnTo>
                  <a:close/>
                </a:path>
                <a:path w="1546860" h="830579">
                  <a:moveTo>
                    <a:pt x="1406207" y="0"/>
                  </a:moveTo>
                  <a:lnTo>
                    <a:pt x="1395094" y="6032"/>
                  </a:lnTo>
                  <a:lnTo>
                    <a:pt x="1504314" y="206375"/>
                  </a:lnTo>
                  <a:lnTo>
                    <a:pt x="1476692" y="221614"/>
                  </a:lnTo>
                  <a:lnTo>
                    <a:pt x="1546542" y="270192"/>
                  </a:lnTo>
                  <a:lnTo>
                    <a:pt x="1544637" y="217487"/>
                  </a:lnTo>
                  <a:lnTo>
                    <a:pt x="1543965" y="200342"/>
                  </a:lnTo>
                  <a:lnTo>
                    <a:pt x="1515744" y="200342"/>
                  </a:lnTo>
                  <a:lnTo>
                    <a:pt x="1406207" y="0"/>
                  </a:lnTo>
                  <a:close/>
                </a:path>
                <a:path w="1546860" h="830579">
                  <a:moveTo>
                    <a:pt x="1543367" y="185102"/>
                  </a:moveTo>
                  <a:lnTo>
                    <a:pt x="1515744" y="200342"/>
                  </a:lnTo>
                  <a:lnTo>
                    <a:pt x="1543965" y="200342"/>
                  </a:lnTo>
                  <a:lnTo>
                    <a:pt x="1543367" y="18510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161722" y="2365057"/>
            <a:ext cx="5795645" cy="4114800"/>
            <a:chOff x="6161722" y="2365057"/>
            <a:chExt cx="5795645" cy="411480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61722" y="2365057"/>
              <a:ext cx="5795645" cy="411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56667" y="2560320"/>
              <a:ext cx="5225732" cy="354488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510269" y="4049077"/>
              <a:ext cx="76200" cy="572135"/>
            </a:xfrm>
            <a:custGeom>
              <a:avLst/>
              <a:gdLst/>
              <a:ahLst/>
              <a:cxnLst/>
              <a:rect l="l" t="t" r="r" b="b"/>
              <a:pathLst>
                <a:path w="76200" h="572135">
                  <a:moveTo>
                    <a:pt x="44450" y="63500"/>
                  </a:moveTo>
                  <a:lnTo>
                    <a:pt x="31750" y="63500"/>
                  </a:lnTo>
                  <a:lnTo>
                    <a:pt x="31750" y="571817"/>
                  </a:lnTo>
                  <a:lnTo>
                    <a:pt x="44450" y="571817"/>
                  </a:lnTo>
                  <a:lnTo>
                    <a:pt x="44450" y="63500"/>
                  </a:lnTo>
                  <a:close/>
                </a:path>
                <a:path w="76200" h="572135">
                  <a:moveTo>
                    <a:pt x="38100" y="0"/>
                  </a:moveTo>
                  <a:lnTo>
                    <a:pt x="0" y="76200"/>
                  </a:lnTo>
                  <a:lnTo>
                    <a:pt x="31750" y="76200"/>
                  </a:lnTo>
                  <a:lnTo>
                    <a:pt x="3175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572135">
                  <a:moveTo>
                    <a:pt x="69850" y="63500"/>
                  </a:moveTo>
                  <a:lnTo>
                    <a:pt x="44450" y="6350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96240" y="725804"/>
            <a:ext cx="6328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>
                <a:solidFill>
                  <a:srgbClr val="000000"/>
                </a:solidFill>
              </a:rPr>
              <a:t>SCAPY: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spc="165" dirty="0">
                <a:solidFill>
                  <a:srgbClr val="000000"/>
                </a:solidFill>
              </a:rPr>
              <a:t>Δημιουργία/Αποστολή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πακέτου</a:t>
            </a:r>
            <a:r>
              <a:rPr spc="200" dirty="0">
                <a:solidFill>
                  <a:srgbClr val="000000"/>
                </a:solidFill>
              </a:rPr>
              <a:t> </a:t>
            </a:r>
            <a:r>
              <a:rPr spc="150" dirty="0">
                <a:solidFill>
                  <a:srgbClr val="000000"/>
                </a:solidFill>
              </a:rPr>
              <a:t>δεδομένων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36294" y="1148715"/>
            <a:ext cx="89026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0" dirty="0">
                <a:latin typeface="Calibri"/>
                <a:cs typeface="Calibri"/>
              </a:rPr>
              <a:t>ARP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spoofing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9105" y="1701482"/>
            <a:ext cx="4551680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130" dirty="0">
                <a:latin typeface="Calibri"/>
                <a:cs typeface="Calibri"/>
              </a:rPr>
              <a:t>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πίνακας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ARP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πριν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από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αποστολή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πακέτου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δεδομένων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ARP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Scapy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32500" y="1599247"/>
            <a:ext cx="5325745" cy="32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00000"/>
              </a:lnSpc>
              <a:spcBef>
                <a:spcPts val="100"/>
              </a:spcBef>
              <a:buSzPct val="16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spc="130" dirty="0">
                <a:latin typeface="Calibri"/>
                <a:cs typeface="Calibri"/>
              </a:rPr>
              <a:t>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πίνακας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ARP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μετά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την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αποστολή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του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πακέτου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δεδομένων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Scapy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ARP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στο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θύμα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εξαπατά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06625" y="2382520"/>
            <a:ext cx="409003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95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80" dirty="0">
                <a:solidFill>
                  <a:srgbClr val="FF0000"/>
                </a:solidFill>
                <a:latin typeface="Calibri"/>
                <a:cs typeface="Calibri"/>
              </a:rPr>
              <a:t>πύλη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0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μοναδική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0" dirty="0">
                <a:solidFill>
                  <a:srgbClr val="FF0000"/>
                </a:solidFill>
                <a:latin typeface="Calibri"/>
                <a:cs typeface="Calibri"/>
              </a:rPr>
              <a:t>διεύθυνση</a:t>
            </a:r>
            <a:r>
              <a:rPr sz="75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55" dirty="0">
                <a:solidFill>
                  <a:srgbClr val="FF0000"/>
                </a:solidFill>
                <a:latin typeface="Calibri"/>
                <a:cs typeface="Calibri"/>
              </a:rPr>
              <a:t>IP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95" dirty="0">
                <a:solidFill>
                  <a:srgbClr val="FF0000"/>
                </a:solidFill>
                <a:latin typeface="Calibri"/>
                <a:cs typeface="Calibri"/>
              </a:rPr>
              <a:t>MAC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(Διεύθυνση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5" dirty="0">
                <a:solidFill>
                  <a:srgbClr val="FF0000"/>
                </a:solidFill>
                <a:latin typeface="Calibri"/>
                <a:cs typeface="Calibri"/>
              </a:rPr>
              <a:t>φυσικού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επιπέδου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δικτύου)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3109" y="3461384"/>
            <a:ext cx="501396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95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5" dirty="0">
                <a:solidFill>
                  <a:srgbClr val="FF0000"/>
                </a:solidFill>
                <a:latin typeface="Calibri"/>
                <a:cs typeface="Calibri"/>
              </a:rPr>
              <a:t>συσκευή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του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επιτιθέμενου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0" dirty="0">
                <a:solidFill>
                  <a:srgbClr val="FF0000"/>
                </a:solidFill>
                <a:latin typeface="Calibri"/>
                <a:cs typeface="Calibri"/>
              </a:rPr>
              <a:t>έχει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μοναδική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διεύθυνση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95" dirty="0">
                <a:solidFill>
                  <a:srgbClr val="FF0000"/>
                </a:solidFill>
                <a:latin typeface="Calibri"/>
                <a:cs typeface="Calibri"/>
              </a:rPr>
              <a:t>MAC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(Διεύθυνση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5" dirty="0">
                <a:solidFill>
                  <a:srgbClr val="FF0000"/>
                </a:solidFill>
                <a:latin typeface="Calibri"/>
                <a:cs typeface="Calibri"/>
              </a:rPr>
              <a:t>φυσικού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επιπέδου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δικτύου)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11315" y="4125595"/>
            <a:ext cx="519239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75" dirty="0">
                <a:solidFill>
                  <a:srgbClr val="FF0000"/>
                </a:solidFill>
                <a:latin typeface="Calibri"/>
                <a:cs typeface="Calibri"/>
              </a:rPr>
              <a:t>Τόσο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80" dirty="0">
                <a:solidFill>
                  <a:srgbClr val="FF0000"/>
                </a:solidFill>
                <a:latin typeface="Calibri"/>
                <a:cs typeface="Calibri"/>
              </a:rPr>
              <a:t>ο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επιτιθέμενος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80" dirty="0">
                <a:solidFill>
                  <a:srgbClr val="FF0000"/>
                </a:solidFill>
                <a:latin typeface="Calibri"/>
                <a:cs typeface="Calibri"/>
              </a:rPr>
              <a:t>όσο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και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8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80" dirty="0">
                <a:solidFill>
                  <a:srgbClr val="FF0000"/>
                </a:solidFill>
                <a:latin typeface="Calibri"/>
                <a:cs typeface="Calibri"/>
              </a:rPr>
              <a:t>πύλη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έχουν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την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0" dirty="0">
                <a:solidFill>
                  <a:srgbClr val="FF0000"/>
                </a:solidFill>
                <a:latin typeface="Calibri"/>
                <a:cs typeface="Calibri"/>
              </a:rPr>
              <a:t>ίδια</a:t>
            </a:r>
            <a:r>
              <a:rPr sz="75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0" dirty="0">
                <a:solidFill>
                  <a:srgbClr val="FF0000"/>
                </a:solidFill>
                <a:latin typeface="Calibri"/>
                <a:cs typeface="Calibri"/>
              </a:rPr>
              <a:t>διεύθυνση</a:t>
            </a:r>
            <a:r>
              <a:rPr sz="75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95" dirty="0">
                <a:solidFill>
                  <a:srgbClr val="FF0000"/>
                </a:solidFill>
                <a:latin typeface="Calibri"/>
                <a:cs typeface="Calibri"/>
              </a:rPr>
              <a:t>MAC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(Διεύθυνση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5" dirty="0">
                <a:solidFill>
                  <a:srgbClr val="FF0000"/>
                </a:solidFill>
                <a:latin typeface="Calibri"/>
                <a:cs typeface="Calibri"/>
              </a:rPr>
              <a:t>φυσικού</a:t>
            </a:r>
            <a:r>
              <a:rPr sz="75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70" dirty="0">
                <a:solidFill>
                  <a:srgbClr val="FF0000"/>
                </a:solidFill>
                <a:latin typeface="Calibri"/>
                <a:cs typeface="Calibri"/>
              </a:rPr>
              <a:t>επιπέδου</a:t>
            </a:r>
            <a:r>
              <a:rPr sz="75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750" b="1" spc="65" dirty="0">
                <a:solidFill>
                  <a:srgbClr val="FF0000"/>
                </a:solidFill>
                <a:latin typeface="Calibri"/>
                <a:cs typeface="Calibri"/>
              </a:rPr>
              <a:t>δικτύου)</a:t>
            </a:r>
            <a:endParaRPr sz="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3" name="object 3"/>
            <p:cNvSpPr/>
            <p:nvPr/>
          </p:nvSpPr>
          <p:spPr>
            <a:xfrm>
              <a:off x="4497704" y="5112385"/>
              <a:ext cx="797560" cy="1738630"/>
            </a:xfrm>
            <a:custGeom>
              <a:avLst/>
              <a:gdLst/>
              <a:ahLst/>
              <a:cxnLst/>
              <a:rect l="l" t="t" r="r" b="b"/>
              <a:pathLst>
                <a:path w="797560" h="1738629">
                  <a:moveTo>
                    <a:pt x="609917" y="0"/>
                  </a:moveTo>
                  <a:lnTo>
                    <a:pt x="561340" y="6667"/>
                  </a:lnTo>
                  <a:lnTo>
                    <a:pt x="516572" y="25400"/>
                  </a:lnTo>
                  <a:lnTo>
                    <a:pt x="478155" y="55244"/>
                  </a:lnTo>
                  <a:lnTo>
                    <a:pt x="448310" y="94614"/>
                  </a:lnTo>
                  <a:lnTo>
                    <a:pt x="428625" y="142239"/>
                  </a:lnTo>
                  <a:lnTo>
                    <a:pt x="0" y="1738629"/>
                  </a:lnTo>
                  <a:lnTo>
                    <a:pt x="27940" y="1738629"/>
                  </a:lnTo>
                  <a:lnTo>
                    <a:pt x="453707" y="148907"/>
                  </a:lnTo>
                  <a:lnTo>
                    <a:pt x="470217" y="107950"/>
                  </a:lnTo>
                  <a:lnTo>
                    <a:pt x="496252" y="74294"/>
                  </a:lnTo>
                  <a:lnTo>
                    <a:pt x="529272" y="48577"/>
                  </a:lnTo>
                  <a:lnTo>
                    <a:pt x="567690" y="32384"/>
                  </a:lnTo>
                  <a:lnTo>
                    <a:pt x="609282" y="26669"/>
                  </a:lnTo>
                  <a:lnTo>
                    <a:pt x="698432" y="26669"/>
                  </a:lnTo>
                  <a:lnTo>
                    <a:pt x="658812" y="6667"/>
                  </a:lnTo>
                  <a:lnTo>
                    <a:pt x="609917" y="0"/>
                  </a:lnTo>
                  <a:close/>
                </a:path>
                <a:path w="797560" h="1738629">
                  <a:moveTo>
                    <a:pt x="698432" y="26669"/>
                  </a:moveTo>
                  <a:lnTo>
                    <a:pt x="609282" y="26669"/>
                  </a:lnTo>
                  <a:lnTo>
                    <a:pt x="652145" y="32384"/>
                  </a:lnTo>
                  <a:lnTo>
                    <a:pt x="709295" y="60959"/>
                  </a:lnTo>
                  <a:lnTo>
                    <a:pt x="750252" y="109537"/>
                  </a:lnTo>
                  <a:lnTo>
                    <a:pt x="770572" y="170497"/>
                  </a:lnTo>
                  <a:lnTo>
                    <a:pt x="771525" y="202882"/>
                  </a:lnTo>
                  <a:lnTo>
                    <a:pt x="766127" y="235584"/>
                  </a:lnTo>
                  <a:lnTo>
                    <a:pt x="362585" y="1738629"/>
                  </a:lnTo>
                  <a:lnTo>
                    <a:pt x="390207" y="1738629"/>
                  </a:lnTo>
                  <a:lnTo>
                    <a:pt x="791210" y="242252"/>
                  </a:lnTo>
                  <a:lnTo>
                    <a:pt x="797560" y="204787"/>
                  </a:lnTo>
                  <a:lnTo>
                    <a:pt x="796290" y="167322"/>
                  </a:lnTo>
                  <a:lnTo>
                    <a:pt x="772795" y="96202"/>
                  </a:lnTo>
                  <a:lnTo>
                    <a:pt x="724217" y="39687"/>
                  </a:lnTo>
                  <a:lnTo>
                    <a:pt x="698432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CSP004_C_E:</a:t>
            </a:r>
            <a:r>
              <a:rPr sz="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Abdelkader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60" dirty="0">
                <a:solidFill>
                  <a:srgbClr val="FFFFFF"/>
                </a:solidFill>
                <a:latin typeface="Calibri"/>
                <a:cs typeface="Calibri"/>
              </a:rPr>
              <a:t>Shaaban</a:t>
            </a:r>
            <a:r>
              <a:rPr sz="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6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Stefan</a:t>
            </a:r>
            <a:r>
              <a:rPr sz="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50" spc="50" dirty="0">
                <a:solidFill>
                  <a:srgbClr val="FFFFFF"/>
                </a:solidFill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0104" y="2826656"/>
            <a:ext cx="2521585" cy="7245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250" spc="114" dirty="0"/>
              <a:t>Επιθετικά</a:t>
            </a:r>
            <a:r>
              <a:rPr sz="2250" spc="85" dirty="0"/>
              <a:t> </a:t>
            </a:r>
            <a:r>
              <a:rPr sz="2250" spc="100" dirty="0"/>
              <a:t>εργαλεία</a:t>
            </a:r>
            <a:endParaRPr sz="2250"/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50" spc="130" dirty="0">
                <a:solidFill>
                  <a:srgbClr val="FFB800"/>
                </a:solidFill>
              </a:rPr>
              <a:t>hping3</a:t>
            </a:r>
            <a:endParaRPr sz="175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747702"/>
            <a:ext cx="3246120" cy="602297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52647" y="-17834"/>
            <a:ext cx="7066915" cy="6858000"/>
            <a:chOff x="5125084" y="0"/>
            <a:chExt cx="706691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4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5084" y="1322705"/>
              <a:ext cx="2877185" cy="287718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56972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>
                <a:solidFill>
                  <a:srgbClr val="000000"/>
                </a:solidFill>
              </a:rPr>
              <a:t>DoS:</a:t>
            </a:r>
            <a:r>
              <a:rPr spc="155" dirty="0">
                <a:solidFill>
                  <a:srgbClr val="000000"/>
                </a:solidFill>
              </a:rPr>
              <a:t> </a:t>
            </a:r>
            <a:r>
              <a:rPr spc="105" dirty="0">
                <a:solidFill>
                  <a:srgbClr val="000000"/>
                </a:solidFill>
              </a:rPr>
              <a:t>DoS: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Επίθεση</a:t>
            </a:r>
            <a:r>
              <a:rPr spc="150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άρνησης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85" dirty="0">
                <a:solidFill>
                  <a:srgbClr val="000000"/>
                </a:solidFill>
              </a:rPr>
              <a:t>παροχής</a:t>
            </a:r>
            <a:r>
              <a:rPr spc="105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υπηρεσιών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41069" y="1287145"/>
            <a:ext cx="2969260" cy="77152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1889"/>
              </a:lnSpc>
              <a:spcBef>
                <a:spcPts val="335"/>
              </a:spcBef>
            </a:pPr>
            <a:r>
              <a:rPr sz="1750" spc="150" dirty="0">
                <a:latin typeface="Times New Roman"/>
                <a:cs typeface="Times New Roman"/>
              </a:rPr>
              <a:t>Αποστολή</a:t>
            </a:r>
            <a:r>
              <a:rPr sz="1750" spc="170" dirty="0">
                <a:latin typeface="Times New Roman"/>
                <a:cs typeface="Times New Roman"/>
              </a:rPr>
              <a:t> </a:t>
            </a:r>
            <a:r>
              <a:rPr sz="1750" spc="140" dirty="0">
                <a:latin typeface="Times New Roman"/>
                <a:cs typeface="Times New Roman"/>
              </a:rPr>
              <a:t>πολλών</a:t>
            </a:r>
            <a:r>
              <a:rPr sz="1750" spc="160" dirty="0">
                <a:latin typeface="Times New Roman"/>
                <a:cs typeface="Times New Roman"/>
              </a:rPr>
              <a:t> </a:t>
            </a:r>
            <a:r>
              <a:rPr sz="1750" spc="145" dirty="0">
                <a:latin typeface="Times New Roman"/>
                <a:cs typeface="Times New Roman"/>
              </a:rPr>
              <a:t>πακέτων </a:t>
            </a:r>
            <a:r>
              <a:rPr sz="1750" spc="-420" dirty="0">
                <a:latin typeface="Times New Roman"/>
                <a:cs typeface="Times New Roman"/>
              </a:rPr>
              <a:t> </a:t>
            </a:r>
            <a:r>
              <a:rPr sz="1750" spc="145" dirty="0">
                <a:latin typeface="Times New Roman"/>
                <a:cs typeface="Times New Roman"/>
              </a:rPr>
              <a:t>δεδομένων </a:t>
            </a:r>
            <a:r>
              <a:rPr sz="1750" spc="80" dirty="0">
                <a:latin typeface="Times New Roman"/>
                <a:cs typeface="Times New Roman"/>
              </a:rPr>
              <a:t>στο </a:t>
            </a:r>
            <a:r>
              <a:rPr sz="1750" spc="140" dirty="0">
                <a:latin typeface="Times New Roman"/>
                <a:cs typeface="Times New Roman"/>
              </a:rPr>
              <a:t>μηχάνημα- </a:t>
            </a:r>
            <a:r>
              <a:rPr sz="1750" spc="145" dirty="0">
                <a:latin typeface="Times New Roman"/>
                <a:cs typeface="Times New Roman"/>
              </a:rPr>
              <a:t> </a:t>
            </a:r>
            <a:r>
              <a:rPr sz="1750" spc="135" dirty="0">
                <a:latin typeface="Times New Roman"/>
                <a:cs typeface="Times New Roman"/>
              </a:rPr>
              <a:t>στόχο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1782" y="3953192"/>
            <a:ext cx="6668459" cy="1892826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050" b="1" spc="114" dirty="0">
                <a:latin typeface="Calibri"/>
                <a:cs typeface="Calibri"/>
              </a:rPr>
              <a:t>Hping</a:t>
            </a:r>
            <a:r>
              <a:rPr sz="1050" b="1" spc="-95" dirty="0">
                <a:latin typeface="Calibri"/>
                <a:cs typeface="Calibri"/>
              </a:rPr>
              <a:t> </a:t>
            </a:r>
            <a:r>
              <a:rPr sz="1050" b="1" spc="55" dirty="0">
                <a:latin typeface="Calibri"/>
                <a:cs typeface="Calibri"/>
              </a:rPr>
              <a:t>3</a:t>
            </a:r>
            <a:r>
              <a:rPr sz="1050" b="1" spc="-95" dirty="0">
                <a:latin typeface="Calibri"/>
                <a:cs typeface="Calibri"/>
              </a:rPr>
              <a:t> </a:t>
            </a:r>
            <a:r>
              <a:rPr sz="1050" b="1" spc="30" dirty="0">
                <a:latin typeface="Calibri"/>
                <a:cs typeface="Calibri"/>
              </a:rPr>
              <a:t>:</a:t>
            </a:r>
            <a:r>
              <a:rPr sz="1050" b="1" spc="19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Το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hping3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είναι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ένα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εργαλείο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δικτύου</a:t>
            </a:r>
            <a:r>
              <a:rPr sz="1050" spc="170" dirty="0">
                <a:latin typeface="Calibri"/>
                <a:cs typeface="Calibri"/>
              </a:rPr>
              <a:t> </a:t>
            </a:r>
            <a:r>
              <a:rPr sz="1050" spc="95" dirty="0">
                <a:latin typeface="Calibri"/>
                <a:cs typeface="Calibri"/>
              </a:rPr>
              <a:t>που</a:t>
            </a:r>
            <a:r>
              <a:rPr sz="1050" spc="145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μπορεί</a:t>
            </a:r>
            <a:r>
              <a:rPr sz="1050" spc="15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να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45" dirty="0">
                <a:latin typeface="Calibri"/>
                <a:cs typeface="Calibri"/>
              </a:rPr>
              <a:t>στέλνει</a:t>
            </a:r>
            <a:r>
              <a:rPr sz="1050" spc="30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προσαρμοσμένα</a:t>
            </a:r>
            <a:r>
              <a:rPr sz="1050" spc="170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ICMP/</a:t>
            </a:r>
            <a:r>
              <a:rPr sz="1050" spc="-9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UDP/</a:t>
            </a:r>
            <a:r>
              <a:rPr sz="1050" spc="-100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TCP</a:t>
            </a:r>
            <a:endParaRPr sz="105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  <a:spcBef>
                <a:spcPts val="170"/>
              </a:spcBef>
            </a:pPr>
            <a:r>
              <a:rPr sz="1050" spc="114" dirty="0">
                <a:latin typeface="Calibri"/>
                <a:cs typeface="Calibri"/>
              </a:rPr>
              <a:t>πακέτα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δεδομένων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και</a:t>
            </a:r>
            <a:r>
              <a:rPr sz="1050" spc="145" dirty="0">
                <a:latin typeface="Calibri"/>
                <a:cs typeface="Calibri"/>
              </a:rPr>
              <a:t> </a:t>
            </a:r>
            <a:r>
              <a:rPr sz="1050" spc="55" dirty="0">
                <a:latin typeface="Calibri"/>
                <a:cs typeface="Calibri"/>
              </a:rPr>
              <a:t>να</a:t>
            </a:r>
            <a:r>
              <a:rPr sz="1050" spc="20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εμφανίζει</a:t>
            </a:r>
            <a:r>
              <a:rPr sz="1050" spc="19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τις</a:t>
            </a:r>
            <a:r>
              <a:rPr sz="1050" spc="190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απαντήσεις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του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στόχου,</a:t>
            </a:r>
            <a:r>
              <a:rPr sz="1050" spc="175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όπως</a:t>
            </a:r>
            <a:r>
              <a:rPr sz="1050" spc="140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κάνει</a:t>
            </a:r>
            <a:r>
              <a:rPr sz="1050" spc="160" dirty="0">
                <a:latin typeface="Calibri"/>
                <a:cs typeface="Calibri"/>
              </a:rPr>
              <a:t> </a:t>
            </a:r>
            <a:r>
              <a:rPr sz="1050" spc="80" dirty="0">
                <a:latin typeface="Calibri"/>
                <a:cs typeface="Calibri"/>
              </a:rPr>
              <a:t>το</a:t>
            </a:r>
            <a:r>
              <a:rPr sz="1050" spc="160" dirty="0">
                <a:latin typeface="Calibri"/>
                <a:cs typeface="Calibri"/>
              </a:rPr>
              <a:t> </a:t>
            </a:r>
            <a:r>
              <a:rPr sz="1050" spc="95" dirty="0">
                <a:latin typeface="Calibri"/>
                <a:cs typeface="Calibri"/>
              </a:rPr>
              <a:t>ping</a:t>
            </a:r>
            <a:r>
              <a:rPr sz="1050" spc="16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με</a:t>
            </a:r>
            <a:r>
              <a:rPr sz="1050" spc="16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τις</a:t>
            </a:r>
            <a:r>
              <a:rPr sz="1050" spc="19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απαντήσεις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ICMP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30" dirty="0">
                <a:latin typeface="Calibri"/>
                <a:cs typeface="Calibri"/>
              </a:rPr>
              <a:t>(</a:t>
            </a:r>
            <a:r>
              <a:rPr sz="1050" spc="-10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Internet </a:t>
            </a:r>
            <a:r>
              <a:rPr sz="1050" spc="114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Control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Message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Protocol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35" dirty="0">
                <a:latin typeface="Calibri"/>
                <a:cs typeface="Calibri"/>
              </a:rPr>
              <a:t>-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Πρωτόκολλο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επικοινωνίας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δικτύων).</a:t>
            </a:r>
            <a:r>
              <a:rPr sz="1050" spc="19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Χειρίζεται</a:t>
            </a:r>
            <a:r>
              <a:rPr sz="1050" spc="195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τον</a:t>
            </a:r>
            <a:r>
              <a:rPr sz="1050" spc="204" dirty="0">
                <a:latin typeface="Calibri"/>
                <a:cs typeface="Calibri"/>
              </a:rPr>
              <a:t> </a:t>
            </a:r>
            <a:r>
              <a:rPr sz="1050" spc="130" dirty="0">
                <a:latin typeface="Calibri"/>
                <a:cs typeface="Calibri"/>
              </a:rPr>
              <a:t>κατακερματισμό</a:t>
            </a:r>
            <a:r>
              <a:rPr sz="1050" spc="200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και</a:t>
            </a:r>
            <a:r>
              <a:rPr sz="1050" spc="145" dirty="0">
                <a:latin typeface="Calibri"/>
                <a:cs typeface="Calibri"/>
              </a:rPr>
              <a:t> </a:t>
            </a:r>
            <a:r>
              <a:rPr sz="1050" spc="80" dirty="0">
                <a:latin typeface="Calibri"/>
                <a:cs typeface="Calibri"/>
              </a:rPr>
              <a:t>το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αυθαίρετο</a:t>
            </a:r>
            <a:r>
              <a:rPr sz="1050" spc="19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σώμα </a:t>
            </a:r>
            <a:r>
              <a:rPr sz="1050" spc="-155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και</a:t>
            </a:r>
            <a:r>
              <a:rPr sz="1050" spc="13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μέγεθος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πακέτων</a:t>
            </a:r>
            <a:r>
              <a:rPr sz="1050" spc="17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δεδομένων</a:t>
            </a:r>
            <a:r>
              <a:rPr sz="1050" spc="175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και</a:t>
            </a:r>
            <a:r>
              <a:rPr sz="1050" spc="160" dirty="0">
                <a:latin typeface="Calibri"/>
                <a:cs typeface="Calibri"/>
              </a:rPr>
              <a:t> </a:t>
            </a:r>
            <a:r>
              <a:rPr sz="1050" spc="100" dirty="0">
                <a:latin typeface="Calibri"/>
                <a:cs typeface="Calibri"/>
              </a:rPr>
              <a:t>μπορεί</a:t>
            </a:r>
            <a:r>
              <a:rPr sz="1050" spc="145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να</a:t>
            </a:r>
            <a:endParaRPr sz="1050" dirty="0">
              <a:latin typeface="Calibri"/>
              <a:cs typeface="Calibri"/>
            </a:endParaRPr>
          </a:p>
          <a:p>
            <a:pPr marL="12700" marR="662940">
              <a:lnSpc>
                <a:spcPts val="800"/>
              </a:lnSpc>
              <a:spcBef>
                <a:spcPts val="15"/>
              </a:spcBef>
            </a:pPr>
            <a:r>
              <a:rPr sz="1050" spc="55" dirty="0">
                <a:latin typeface="Calibri"/>
                <a:cs typeface="Calibri"/>
              </a:rPr>
              <a:t>να </a:t>
            </a:r>
            <a:r>
              <a:rPr sz="1050" spc="110" dirty="0">
                <a:latin typeface="Calibri"/>
                <a:cs typeface="Calibri"/>
              </a:rPr>
              <a:t>χρησιμοποιηθεί </a:t>
            </a:r>
            <a:r>
              <a:rPr sz="1050" spc="45" dirty="0">
                <a:latin typeface="Calibri"/>
                <a:cs typeface="Calibri"/>
              </a:rPr>
              <a:t>για </a:t>
            </a:r>
            <a:r>
              <a:rPr sz="1050" spc="85" dirty="0">
                <a:latin typeface="Calibri"/>
                <a:cs typeface="Calibri"/>
              </a:rPr>
              <a:t>τη</a:t>
            </a:r>
            <a:r>
              <a:rPr sz="1050" spc="90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μεταφορά </a:t>
            </a:r>
            <a:r>
              <a:rPr sz="1050" spc="114" dirty="0">
                <a:latin typeface="Calibri"/>
                <a:cs typeface="Calibri"/>
              </a:rPr>
              <a:t>αρχείων </a:t>
            </a:r>
            <a:r>
              <a:rPr sz="1050" spc="90" dirty="0">
                <a:latin typeface="Calibri"/>
                <a:cs typeface="Calibri"/>
              </a:rPr>
              <a:t>με</a:t>
            </a:r>
            <a:r>
              <a:rPr sz="1050" spc="9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υποστηριζόμενα </a:t>
            </a:r>
            <a:r>
              <a:rPr sz="1050" spc="125" dirty="0">
                <a:latin typeface="Calibri"/>
                <a:cs typeface="Calibri"/>
              </a:rPr>
              <a:t>πρωτόκολλα. </a:t>
            </a:r>
            <a:r>
              <a:rPr sz="1050" spc="114" dirty="0">
                <a:latin typeface="Calibri"/>
                <a:cs typeface="Calibri"/>
              </a:rPr>
              <a:t>Χρησιμοποιώντας </a:t>
            </a:r>
            <a:r>
              <a:rPr sz="1050" spc="85" dirty="0">
                <a:latin typeface="Calibri"/>
                <a:cs typeface="Calibri"/>
              </a:rPr>
              <a:t>το</a:t>
            </a:r>
            <a:r>
              <a:rPr sz="1050" spc="9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hping3, </a:t>
            </a:r>
            <a:r>
              <a:rPr sz="1050" spc="114" dirty="0">
                <a:latin typeface="Calibri"/>
                <a:cs typeface="Calibri"/>
              </a:rPr>
              <a:t> </a:t>
            </a:r>
            <a:r>
              <a:rPr sz="1050" spc="95" dirty="0">
                <a:latin typeface="Calibri"/>
                <a:cs typeface="Calibri"/>
              </a:rPr>
              <a:t>μπορείτε</a:t>
            </a:r>
            <a:r>
              <a:rPr sz="1050" spc="140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να</a:t>
            </a:r>
            <a:r>
              <a:rPr sz="1050" spc="150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δοκιμάσετε</a:t>
            </a:r>
            <a:r>
              <a:rPr sz="1050" spc="160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του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τείχους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30" dirty="0">
                <a:latin typeface="Calibri"/>
                <a:cs typeface="Calibri"/>
              </a:rPr>
              <a:t>(</a:t>
            </a:r>
            <a:r>
              <a:rPr sz="1050" spc="-9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ηλεκτρονικής</a:t>
            </a:r>
            <a:r>
              <a:rPr sz="1050" spc="19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προστασίας,</a:t>
            </a:r>
            <a:r>
              <a:rPr sz="1050" spc="190" dirty="0">
                <a:latin typeface="Calibri"/>
                <a:cs typeface="Calibri"/>
              </a:rPr>
              <a:t> </a:t>
            </a:r>
            <a:r>
              <a:rPr sz="1050" spc="95" dirty="0">
                <a:latin typeface="Calibri"/>
                <a:cs typeface="Calibri"/>
              </a:rPr>
              <a:t>να</a:t>
            </a:r>
            <a:r>
              <a:rPr sz="1050" spc="190" dirty="0">
                <a:latin typeface="Calibri"/>
                <a:cs typeface="Calibri"/>
              </a:rPr>
              <a:t> </a:t>
            </a:r>
            <a:r>
              <a:rPr sz="1050" spc="125" dirty="0">
                <a:latin typeface="Calibri"/>
                <a:cs typeface="Calibri"/>
              </a:rPr>
              <a:t>αποδώσετε</a:t>
            </a:r>
            <a:r>
              <a:rPr sz="1050" spc="200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σάρωση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θύρας</a:t>
            </a:r>
            <a:r>
              <a:rPr sz="1050" spc="17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spoofed),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να </a:t>
            </a:r>
            <a:r>
              <a:rPr sz="1050" spc="-15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δοκιμάσετε</a:t>
            </a:r>
            <a:r>
              <a:rPr sz="1050" spc="150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το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δίκτυο</a:t>
            </a:r>
            <a:endParaRPr sz="1050" dirty="0">
              <a:latin typeface="Calibri"/>
              <a:cs typeface="Calibri"/>
            </a:endParaRPr>
          </a:p>
          <a:p>
            <a:pPr marL="12700" marR="1143635">
              <a:lnSpc>
                <a:spcPct val="94600"/>
              </a:lnSpc>
              <a:spcBef>
                <a:spcPts val="325"/>
              </a:spcBef>
            </a:pPr>
            <a:r>
              <a:rPr sz="1050" spc="120" dirty="0">
                <a:latin typeface="Calibri"/>
                <a:cs typeface="Calibri"/>
              </a:rPr>
              <a:t>επίδοση</a:t>
            </a:r>
            <a:r>
              <a:rPr sz="1050" spc="125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με</a:t>
            </a:r>
            <a:r>
              <a:rPr sz="1050" spc="95" dirty="0">
                <a:latin typeface="Calibri"/>
                <a:cs typeface="Calibri"/>
              </a:rPr>
              <a:t> </a:t>
            </a:r>
            <a:r>
              <a:rPr sz="1050" spc="85" dirty="0">
                <a:latin typeface="Calibri"/>
                <a:cs typeface="Calibri"/>
              </a:rPr>
              <a:t>τη</a:t>
            </a:r>
            <a:r>
              <a:rPr sz="1050" spc="90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χρήση  </a:t>
            </a:r>
            <a:r>
              <a:rPr sz="1050" spc="125" dirty="0">
                <a:latin typeface="Calibri"/>
                <a:cs typeface="Calibri"/>
              </a:rPr>
              <a:t>διαφορετικών  πρωτοκόλλων,  ανακάλυψη </a:t>
            </a:r>
            <a:r>
              <a:rPr sz="1050" spc="110" dirty="0">
                <a:latin typeface="Calibri"/>
                <a:cs typeface="Calibri"/>
              </a:rPr>
              <a:t>MTU </a:t>
            </a:r>
            <a:r>
              <a:rPr sz="1050" spc="90" dirty="0">
                <a:latin typeface="Calibri"/>
                <a:cs typeface="Calibri"/>
              </a:rPr>
              <a:t>διαδρομής,  </a:t>
            </a:r>
            <a:r>
              <a:rPr sz="1050" spc="120" dirty="0">
                <a:latin typeface="Calibri"/>
                <a:cs typeface="Calibri"/>
              </a:rPr>
              <a:t>εκτέλεση </a:t>
            </a:r>
            <a:r>
              <a:rPr sz="1050" spc="125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ενέργειες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όπως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80" dirty="0">
                <a:latin typeface="Calibri"/>
                <a:cs typeface="Calibri"/>
              </a:rPr>
              <a:t>το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traceroute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κάτω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05" dirty="0">
                <a:latin typeface="Calibri"/>
                <a:cs typeface="Calibri"/>
              </a:rPr>
              <a:t>από</a:t>
            </a:r>
            <a:r>
              <a:rPr sz="1050" spc="165" dirty="0">
                <a:latin typeface="Calibri"/>
                <a:cs typeface="Calibri"/>
              </a:rPr>
              <a:t> </a:t>
            </a:r>
            <a:r>
              <a:rPr sz="1050" spc="114" dirty="0">
                <a:latin typeface="Calibri"/>
                <a:cs typeface="Calibri"/>
              </a:rPr>
              <a:t>διαφορετικά</a:t>
            </a:r>
            <a:r>
              <a:rPr sz="1050" spc="175" dirty="0">
                <a:latin typeface="Calibri"/>
                <a:cs typeface="Calibri"/>
              </a:rPr>
              <a:t> </a:t>
            </a:r>
            <a:r>
              <a:rPr sz="1050" spc="125" dirty="0">
                <a:latin typeface="Calibri"/>
                <a:cs typeface="Calibri"/>
              </a:rPr>
              <a:t>πρωτόκολλα,</a:t>
            </a:r>
            <a:r>
              <a:rPr sz="1050" spc="190" dirty="0">
                <a:latin typeface="Calibri"/>
                <a:cs typeface="Calibri"/>
              </a:rPr>
              <a:t> </a:t>
            </a:r>
            <a:r>
              <a:rPr sz="1050" spc="130" dirty="0">
                <a:latin typeface="Calibri"/>
                <a:cs typeface="Calibri"/>
              </a:rPr>
              <a:t>αποτυπώματα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απομακρυσμένων </a:t>
            </a:r>
            <a:r>
              <a:rPr sz="1050" spc="-150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λειτουργικών συστημάτων, </a:t>
            </a:r>
            <a:r>
              <a:rPr sz="1050" spc="110" dirty="0">
                <a:latin typeface="Calibri"/>
                <a:cs typeface="Calibri"/>
              </a:rPr>
              <a:t>έλεγχος </a:t>
            </a:r>
            <a:r>
              <a:rPr sz="1050" spc="105" dirty="0">
                <a:latin typeface="Calibri"/>
                <a:cs typeface="Calibri"/>
              </a:rPr>
              <a:t>TCP/ </a:t>
            </a:r>
            <a:r>
              <a:rPr sz="1050" spc="80" dirty="0">
                <a:latin typeface="Calibri"/>
                <a:cs typeface="Calibri"/>
              </a:rPr>
              <a:t>IP</a:t>
            </a:r>
            <a:r>
              <a:rPr sz="1050" spc="8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stacks, </a:t>
            </a:r>
            <a:r>
              <a:rPr sz="1050" spc="75" dirty="0">
                <a:latin typeface="Calibri"/>
                <a:cs typeface="Calibri"/>
              </a:rPr>
              <a:t>κ. </a:t>
            </a:r>
            <a:r>
              <a:rPr sz="1050" spc="95" dirty="0">
                <a:latin typeface="Calibri"/>
                <a:cs typeface="Calibri"/>
              </a:rPr>
              <a:t>λπ.</a:t>
            </a:r>
            <a:r>
              <a:rPr sz="1050" spc="100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Το</a:t>
            </a:r>
            <a:r>
              <a:rPr sz="1050" spc="95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hping3 </a:t>
            </a:r>
            <a:r>
              <a:rPr sz="1050" spc="100" dirty="0">
                <a:latin typeface="Calibri"/>
                <a:cs typeface="Calibri"/>
              </a:rPr>
              <a:t>μπορεί </a:t>
            </a:r>
            <a:r>
              <a:rPr sz="1050" spc="95" dirty="0">
                <a:latin typeface="Calibri"/>
                <a:cs typeface="Calibri"/>
              </a:rPr>
              <a:t>να</a:t>
            </a:r>
            <a:r>
              <a:rPr sz="1050" spc="100" dirty="0">
                <a:latin typeface="Calibri"/>
                <a:cs typeface="Calibri"/>
              </a:rPr>
              <a:t> </a:t>
            </a:r>
            <a:r>
              <a:rPr sz="1050" spc="110" dirty="0">
                <a:latin typeface="Calibri"/>
                <a:cs typeface="Calibri"/>
              </a:rPr>
              <a:t>εκτελέσει </a:t>
            </a:r>
            <a:r>
              <a:rPr sz="1050" spc="114" dirty="0">
                <a:latin typeface="Calibri"/>
                <a:cs typeface="Calibri"/>
              </a:rPr>
              <a:t>σενάρια </a:t>
            </a:r>
            <a:r>
              <a:rPr sz="1050" spc="120" dirty="0">
                <a:latin typeface="Calibri"/>
                <a:cs typeface="Calibri"/>
              </a:rPr>
              <a:t> </a:t>
            </a:r>
            <a:r>
              <a:rPr sz="1050" spc="50" dirty="0">
                <a:latin typeface="Calibri"/>
                <a:cs typeface="Calibri"/>
              </a:rPr>
              <a:t>χρησιμοποιώντας</a:t>
            </a:r>
            <a:r>
              <a:rPr sz="1050" spc="15" dirty="0">
                <a:latin typeface="Calibri"/>
                <a:cs typeface="Calibri"/>
              </a:rPr>
              <a:t> </a:t>
            </a:r>
            <a:r>
              <a:rPr sz="1050" spc="90" dirty="0">
                <a:latin typeface="Calibri"/>
                <a:cs typeface="Calibri"/>
              </a:rPr>
              <a:t>τη</a:t>
            </a:r>
            <a:r>
              <a:rPr sz="1050" spc="185" dirty="0">
                <a:latin typeface="Calibri"/>
                <a:cs typeface="Calibri"/>
              </a:rPr>
              <a:t> </a:t>
            </a:r>
            <a:r>
              <a:rPr sz="1050" spc="120" dirty="0">
                <a:latin typeface="Calibri"/>
                <a:cs typeface="Calibri"/>
              </a:rPr>
              <a:t>γλώσσα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95" dirty="0">
                <a:latin typeface="Calibri"/>
                <a:cs typeface="Calibri"/>
              </a:rPr>
              <a:t>Tcl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44897" y="5415597"/>
            <a:ext cx="717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9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34539" y="0"/>
            <a:ext cx="10157460" cy="6858000"/>
            <a:chOff x="2034539" y="0"/>
            <a:chExt cx="10157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905" y="4759"/>
              <a:ext cx="5840095" cy="685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589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577850" y="0"/>
                  </a:moveTo>
                  <a:lnTo>
                    <a:pt x="531812" y="6350"/>
                  </a:lnTo>
                  <a:lnTo>
                    <a:pt x="489584" y="24130"/>
                  </a:lnTo>
                  <a:lnTo>
                    <a:pt x="453072" y="52387"/>
                  </a:lnTo>
                  <a:lnTo>
                    <a:pt x="424497" y="89535"/>
                  </a:lnTo>
                  <a:lnTo>
                    <a:pt x="406082" y="134620"/>
                  </a:lnTo>
                  <a:lnTo>
                    <a:pt x="0" y="1644650"/>
                  </a:lnTo>
                  <a:lnTo>
                    <a:pt x="26352" y="1644650"/>
                  </a:lnTo>
                  <a:lnTo>
                    <a:pt x="429894" y="140970"/>
                  </a:lnTo>
                  <a:lnTo>
                    <a:pt x="449897" y="95250"/>
                  </a:lnTo>
                  <a:lnTo>
                    <a:pt x="481964" y="59372"/>
                  </a:lnTo>
                  <a:lnTo>
                    <a:pt x="522604" y="35560"/>
                  </a:lnTo>
                  <a:lnTo>
                    <a:pt x="569277" y="25400"/>
                  </a:lnTo>
                  <a:lnTo>
                    <a:pt x="661727" y="25400"/>
                  </a:lnTo>
                  <a:lnTo>
                    <a:pt x="624204" y="6350"/>
                  </a:lnTo>
                  <a:lnTo>
                    <a:pt x="577850" y="0"/>
                  </a:lnTo>
                  <a:close/>
                </a:path>
                <a:path w="755650" h="1644650">
                  <a:moveTo>
                    <a:pt x="661727" y="25400"/>
                  </a:moveTo>
                  <a:lnTo>
                    <a:pt x="569277" y="25400"/>
                  </a:lnTo>
                  <a:lnTo>
                    <a:pt x="617854" y="30797"/>
                  </a:lnTo>
                  <a:lnTo>
                    <a:pt x="671829" y="57785"/>
                  </a:lnTo>
                  <a:lnTo>
                    <a:pt x="710882" y="103822"/>
                  </a:lnTo>
                  <a:lnTo>
                    <a:pt x="729932" y="161290"/>
                  </a:lnTo>
                  <a:lnTo>
                    <a:pt x="730884" y="192087"/>
                  </a:lnTo>
                  <a:lnTo>
                    <a:pt x="725804" y="222885"/>
                  </a:lnTo>
                  <a:lnTo>
                    <a:pt x="343534" y="1644650"/>
                  </a:lnTo>
                  <a:lnTo>
                    <a:pt x="369887" y="1644650"/>
                  </a:lnTo>
                  <a:lnTo>
                    <a:pt x="749617" y="229235"/>
                  </a:lnTo>
                  <a:lnTo>
                    <a:pt x="755650" y="193675"/>
                  </a:lnTo>
                  <a:lnTo>
                    <a:pt x="754379" y="158115"/>
                  </a:lnTo>
                  <a:lnTo>
                    <a:pt x="732154" y="90805"/>
                  </a:lnTo>
                  <a:lnTo>
                    <a:pt x="686117" y="37782"/>
                  </a:lnTo>
                  <a:lnTo>
                    <a:pt x="661727" y="25400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4539" y="1508760"/>
              <a:ext cx="7612379" cy="45751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7430" y="33019"/>
            <a:ext cx="2174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60" dirty="0">
                <a:latin typeface="Calibri"/>
                <a:cs typeface="Calibri"/>
              </a:rPr>
              <a:t>CSP004_C_E:</a:t>
            </a:r>
            <a:r>
              <a:rPr sz="650" spc="35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Abdelkader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60" dirty="0">
                <a:latin typeface="Calibri"/>
                <a:cs typeface="Calibri"/>
              </a:rPr>
              <a:t>Shaaban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55" dirty="0">
                <a:latin typeface="Calibri"/>
                <a:cs typeface="Calibri"/>
              </a:rPr>
              <a:t>και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Stefan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50" dirty="0">
                <a:latin typeface="Calibri"/>
                <a:cs typeface="Calibri"/>
              </a:rPr>
              <a:t>Schauer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61365"/>
            <a:ext cx="4245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rgbClr val="000000"/>
                </a:solidFill>
              </a:rPr>
              <a:t>Hping3: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60" dirty="0">
                <a:solidFill>
                  <a:srgbClr val="000000"/>
                </a:solidFill>
              </a:rPr>
              <a:t>Κανονικό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45" dirty="0">
                <a:solidFill>
                  <a:srgbClr val="000000"/>
                </a:solidFill>
              </a:rPr>
              <a:t>(χωρίς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επίθεση)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98542" y="6080442"/>
            <a:ext cx="1149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17932</Words>
  <Application>Microsoft Office PowerPoint</Application>
  <PresentationFormat>Ευρεία οθόνη</PresentationFormat>
  <Paragraphs>2310</Paragraphs>
  <Slides>281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281</vt:i4>
      </vt:variant>
    </vt:vector>
  </HeadingPairs>
  <TitlesOfParts>
    <vt:vector size="296" baseType="lpstr">
      <vt:lpstr>Arial</vt:lpstr>
      <vt:lpstr>Arial Black</vt:lpstr>
      <vt:lpstr>Arial Unicode MS</vt:lpstr>
      <vt:lpstr>Calibri</vt:lpstr>
      <vt:lpstr>Calibri-Bold</vt:lpstr>
      <vt:lpstr>Calibri-BoldItalic</vt:lpstr>
      <vt:lpstr>CenturyGothic</vt:lpstr>
      <vt:lpstr>CenturyGothic-Bold</vt:lpstr>
      <vt:lpstr>Courier New</vt:lpstr>
      <vt:lpstr>CourierNewPS-BoldMT</vt:lpstr>
      <vt:lpstr>Noto Sans</vt:lpstr>
      <vt:lpstr>Noto Sans Symbols2</vt:lpstr>
      <vt:lpstr>Roboto</vt:lpstr>
      <vt:lpstr>Times New Roman</vt:lpstr>
      <vt:lpstr>Office Theme</vt:lpstr>
      <vt:lpstr>Προστασία δικτύου για  συστήματα ελέγχου  ενέργειας</vt:lpstr>
      <vt:lpstr>Προστασία δικτύου για συστήματα  ελέγχου ενέργειας</vt:lpstr>
      <vt:lpstr>SIEM (Security Information and Event Management - πλατφόρμα συλλογής και ανάλυσης  συμβάντων ασφαλείας) Wazuh</vt:lpstr>
      <vt:lpstr>Wazuh</vt:lpstr>
      <vt:lpstr>Wazuh: Κεντρικά εξαρτήματα</vt:lpstr>
      <vt:lpstr>Wazuh: Κεντρικά εξαρτήματα</vt:lpstr>
      <vt:lpstr>Πράκτορες Wazuh</vt:lpstr>
      <vt:lpstr>Εγκατεστημένο αρχείο εγκατάστασης λογισμικού</vt:lpstr>
      <vt:lpstr>Αρχείο εγκατάστασης λογισμικού Wazuh Server</vt:lpstr>
      <vt:lpstr>Εγκατεστημένο αρχείο εγκατάστασης λογισμικού Wazuh</vt:lpstr>
      <vt:lpstr>Εκκίνηση του διακομιστή/Εξυπηρετητή  Wazuh</vt:lpstr>
      <vt:lpstr>Εκκίνηση του διακομιστή/Εξυπηρετητή Wazuh</vt:lpstr>
      <vt:lpstr>Εκκίνηση του εξυπηρετητή Wazuh</vt:lpstr>
      <vt:lpstr>Εγκατεστημένο αρχείο εγκατάστασης λογισμικού ακραίο σημείο)</vt:lpstr>
      <vt:lpstr>Αρχείο εγκατάστασης λογισμικού ακραίο σημείο)</vt:lpstr>
      <vt:lpstr>Εκκίνηση του εξυπηρετητή Wazuh</vt:lpstr>
      <vt:lpstr>Εκκίνηση του εξυπηρετητή Wazuh</vt:lpstr>
      <vt:lpstr>Εγκατεστημένο αρχείο εγκατάστασης λογισμικού ακραίο σημείο)</vt:lpstr>
      <vt:lpstr>Αρχείο εγκατάστασης λογισμικού ακραίο σημείο)</vt:lpstr>
      <vt:lpstr>Αρχείο εγκατάστασης λογισμικού ακραίο σημείο)</vt:lpstr>
      <vt:lpstr>Εγκατεστημένο αρχείο εγκατάστασης λογισμικού ακραίο σημείο)</vt:lpstr>
      <vt:lpstr>Αρχείο εγκατάστασης λογισμικού ακραίο σημείο)</vt:lpstr>
      <vt:lpstr>Εκκίνηση του πράκτορα ακραίο σημείο)</vt:lpstr>
      <vt:lpstr>Έλεγχος λίστας πρακτόρων ακραίο σημείο)</vt:lpstr>
      <vt:lpstr>Εκκίνηση πράκτορα ακραίο σημείο)</vt:lpstr>
      <vt:lpstr>Εκκίνηση πράκτορα ακραίο σημείο)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Ασφάλεια ακραίου σημείου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Προσομοιωτής GNS3</vt:lpstr>
      <vt:lpstr>Προσομοιωτής GNS3</vt:lpstr>
      <vt:lpstr>Γιατί το GNS3;</vt:lpstr>
      <vt:lpstr>Εγκατεστημένο αρχείο λογισμικού XML (Extensible Markup Language - δομημένη  μορφή ανταλλαγής δεδομένωνn)</vt:lpstr>
      <vt:lpstr>Kali Linux Επιτιθέμενος</vt:lpstr>
      <vt:lpstr>Client/Server/IT Μηχανήματα (</vt:lpstr>
      <vt:lpstr>Ολοκληρώνω VM στο GNS3</vt:lpstr>
      <vt:lpstr>Ολοκληρώνω VM στο GNS3</vt:lpstr>
      <vt:lpstr>Ολοκληρώνω VM στο GNS3</vt:lpstr>
      <vt:lpstr>Ολοκληρώνω VM στο GNS3</vt:lpstr>
      <vt:lpstr>Μοντελοποίηση τοπολογίας δικτύου</vt:lpstr>
      <vt:lpstr>GNS3 Client για μοντελοποίηση δικτύου</vt:lpstr>
      <vt:lpstr>GNS3 Client για μοντελοποίηση δικτύου</vt:lpstr>
      <vt:lpstr>GNS3 Client για μοντελοποίηση δικτύου</vt:lpstr>
      <vt:lpstr>GNS3 Client για μοντελοποίηση δικτύου</vt:lpstr>
      <vt:lpstr>GNS3 Client (σύστημα ή πρόγραμμα που επικοινωνεί με server) για  μοντελοποίηση δικτύου</vt:lpstr>
      <vt:lpstr>GNS3 Client (σύστημα ή πρόγραμμα που επικοινωνεί με server) για  μοντελοποίηση δικτύων</vt:lpstr>
      <vt:lpstr>GNS3 Client (σύστημα ή πρόγραμμα που επικοινωνεί με server) για  μοντελοποίηση δικτύων</vt:lpstr>
      <vt:lpstr>GNS3 Client για μοντελοποίηση δικτύου</vt:lpstr>
      <vt:lpstr>GNS3 Client για μοντελοποίηση δικτύου</vt:lpstr>
      <vt:lpstr>GNS3 Client (σύστημα ή πρόγραμμα που επικοινωνεί με server) για  μοντελοποίηση δικτύου</vt:lpstr>
      <vt:lpstr>GNS3 Client (σύστημα ή πρόγραμμα που επικοινωνεί με server) για  μοντελοποίηση δικτύου</vt:lpstr>
      <vt:lpstr>GNS3 Client για μοντελοποίηση δικτύου</vt:lpstr>
      <vt:lpstr>GNS3 Client (σύστημα ή πρόγραμμα που επικοινωνεί με server) για  μοντελοποίηση δικτύων</vt:lpstr>
      <vt:lpstr>Επιθετικά εργαλεία Wireshark</vt:lpstr>
      <vt:lpstr>Wireshark Sniffing ανάλυση πακέτων δεδομένων</vt:lpstr>
      <vt:lpstr>Wireshark Παράδειγμα ()</vt:lpstr>
      <vt:lpstr>Wireshark Παράδειγμα 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Προσομοιωτής GNS3</vt:lpstr>
      <vt:lpstr>Προσομοιωτής GNS3</vt:lpstr>
      <vt:lpstr>Επιθετικά εργαλεία Wireshark</vt:lpstr>
      <vt:lpstr>Wireshark Sniffing ανάλυση πακέτων δεδομένων</vt:lpstr>
      <vt:lpstr>Wireshark Παράδειγμα </vt:lpstr>
      <vt:lpstr>Wireshark Παράδειγμα ()</vt:lpstr>
      <vt:lpstr>Wireshark Παράδειγμα </vt:lpstr>
      <vt:lpstr>Wireshark Παράδειγμα </vt:lpstr>
      <vt:lpstr>Επιθετικά εργαλεία Scapy</vt:lpstr>
      <vt:lpstr>Παρουσίαση του PowerPoint</vt:lpstr>
      <vt:lpstr>SCAPY: Δημιουργία/Αποστολή πακέτου δεδομένων</vt:lpstr>
      <vt:lpstr>SCAPY: Δημιουργία/Αποστολή πακέτου δεδομένων</vt:lpstr>
      <vt:lpstr>SCAPY: Δημιουργία/Αποστολή πακέτου δεδομένων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Προσομοιωτής GNS3</vt:lpstr>
      <vt:lpstr>Προσομοιωτής GNS3</vt:lpstr>
      <vt:lpstr>Επιθετικά εργαλεία Scapy</vt:lpstr>
      <vt:lpstr>SCAPY: Δημιουργία/Αποστολή πακέτου δεδομένων</vt:lpstr>
      <vt:lpstr>SCAPY: Δημιουργία/Αποστολή πακέτου δεδομένων</vt:lpstr>
      <vt:lpstr>Επιθετικά εργαλεία hping3</vt:lpstr>
      <vt:lpstr>DoS: DoS: Επίθεση άρνησης παροχής υπηρεσιών</vt:lpstr>
      <vt:lpstr>Hping3: Κανονικό (χωρίς επίθεση)</vt:lpstr>
      <vt:lpstr>Hping3: σάρωσης</vt:lpstr>
      <vt:lpstr>Hping3: με επιτιθέμενους</vt:lpstr>
      <vt:lpstr>Hping3: Επίδοση επιθέσεων</vt:lpstr>
      <vt:lpstr>Hping3: Αποδίδει επίθεση</vt:lpstr>
      <vt:lpstr>Hping3: Αποδίδει επίθεση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Προσομοιωτής GNS3</vt:lpstr>
      <vt:lpstr>Προσομοιωτής GNS3</vt:lpstr>
      <vt:lpstr>Επιθετικά εργαλεία hping3</vt:lpstr>
      <vt:lpstr>DoS: DoS: Επίθεση άρνησης παροχής υπηρεσιών</vt:lpstr>
      <vt:lpstr>Hping3: Κανονικό (χωρίς επίθεση)</vt:lpstr>
      <vt:lpstr>Hping3: σάρωσης</vt:lpstr>
      <vt:lpstr>Hping3: με επιτιθέμενους</vt:lpstr>
      <vt:lpstr>Hping3: Αποδίδει επίθεση</vt:lpstr>
      <vt:lpstr>Hping3: Αποδίδει επίδοση επιθέσεων</vt:lpstr>
      <vt:lpstr>Hping3: Επίδοση επιθέσεων</vt:lpstr>
      <vt:lpstr>Επιθετικά εργαλεία Metasploit  VM</vt:lpstr>
      <vt:lpstr>Τι είναι το Metasploit;</vt:lpstr>
      <vt:lpstr>Αρχείο εγκατάστασης λογισμικού Metasploit</vt:lpstr>
      <vt:lpstr>Εγκατεστημένο αρχείο εγκατάστασης λογισμικού Metasploit</vt:lpstr>
      <vt:lpstr>Αρχείο εγκατάστασης λογισμικού Metasploit</vt:lpstr>
      <vt:lpstr>Αρχείο εγκατάστασης λογισμικού Metasploit</vt:lpstr>
      <vt:lpstr>Αρχείο εγκατάστασης λογισμικού Metasploit</vt:lpstr>
      <vt:lpstr>Εγκατεστημένο αρχείο λογισμικού Metasploit</vt:lpstr>
      <vt:lpstr>Εγκατάσταση Metasploitable</vt:lpstr>
      <vt:lpstr>Παρουσίαση του PowerPoint</vt:lpstr>
      <vt:lpstr>Ξεκινώντας το Metasploit VM (Virtual Machine -  εικονική μηχανή για απομόνωση εφαρμογών)</vt:lpstr>
      <vt:lpstr>Ξεκινώντας το Metasploit VM (Virtual Machine - εικονική μηχανή για απομόνωση  εφαρμογών)</vt:lpstr>
      <vt:lpstr>Επιθετικά εργαλεία Εργαλείο HYDRA</vt:lpstr>
      <vt:lpstr>Τι είναι η HYDRA;</vt:lpstr>
      <vt:lpstr>Χρήση Hydra</vt:lpstr>
      <vt:lpstr>Χρήση Hydra</vt:lpstr>
      <vt:lpstr>Χρήση Hydra</vt:lpstr>
      <vt:lpstr>Χρήση Hydra</vt:lpstr>
      <vt:lpstr>Χρήση Hydra</vt:lpstr>
      <vt:lpstr>Χρήση Hydra</vt:lpstr>
      <vt:lpstr>MITM</vt:lpstr>
      <vt:lpstr>Επίθεση MITM</vt:lpstr>
      <vt:lpstr>Τι είναι η επίθεση ARP Spoofing;</vt:lpstr>
      <vt:lpstr>Τι είναι η επίθεση ARP Spoofing;</vt:lpstr>
      <vt:lpstr>Τι είναι η επίθεση ARP Spoofing;</vt:lpstr>
      <vt:lpstr>Επιθετικά εργαλεία Arpspoofing</vt:lpstr>
      <vt:lpstr>Arpspoofing</vt:lpstr>
      <vt:lpstr>Arpspoofing</vt:lpstr>
      <vt:lpstr>Arpspoofing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Προσομοιωτής GNS3</vt:lpstr>
      <vt:lpstr>Προσομοιωτής GNS3</vt:lpstr>
      <vt:lpstr>MITM</vt:lpstr>
      <vt:lpstr>Επίθεση MITM</vt:lpstr>
      <vt:lpstr>Τι είναι η επίθεση ARP Spoofing;</vt:lpstr>
      <vt:lpstr>Τι είναι η επίθεση ARP Spoofing;</vt:lpstr>
      <vt:lpstr>Τι είναι η επίθεση ARP Spoofing;</vt:lpstr>
      <vt:lpstr>Επιθετικά εργαλεία Bettercap</vt:lpstr>
      <vt:lpstr>Εργαλείο Bettercap</vt:lpstr>
      <vt:lpstr>Εργαλείο Bettercap</vt:lpstr>
      <vt:lpstr>Εργαλείο Bettercap</vt:lpstr>
      <vt:lpstr>Εργαλείο Bettercap</vt:lpstr>
      <vt:lpstr>Εργαλείο Bettercap</vt:lpstr>
      <vt:lpstr>Εργαλείο Bettercap</vt:lpstr>
      <vt:lpstr>Εργαλείο Bettercap</vt:lpstr>
      <vt:lpstr>Εργαλείο Bettercap</vt:lpstr>
      <vt:lpstr>Εργαλείο Bettercap</vt:lpstr>
      <vt:lpstr>Bettercab για sniffing πακέτα δεδομένων</vt:lpstr>
      <vt:lpstr>Bettercab για sniffing πακέτα δεδομένων</vt:lpstr>
      <vt:lpstr>Bettercab για sniffing πακέτα δεδομένων</vt:lpstr>
      <vt:lpstr>MITM: Ανίχνευση πακέτων  δεδομένων</vt:lpstr>
      <vt:lpstr>MITM: Ανίχνευση πακέτων  δεδομένων</vt:lpstr>
      <vt:lpstr>Bettercap Caplets</vt:lpstr>
      <vt:lpstr>MITM: DNS Spoofing</vt:lpstr>
      <vt:lpstr>MITM: DNS Spoofing</vt:lpstr>
      <vt:lpstr>MITM για ανακατεύθυνση ιστοσελίδας</vt:lpstr>
      <vt:lpstr>MITM για ανακατεύθυνση ιστοσελίδας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Προσομοιωτής GNS3</vt:lpstr>
      <vt:lpstr>Προσομοιωτής GNS3</vt:lpstr>
      <vt:lpstr>Επιθετικά εργαλεία Nmap</vt:lpstr>
      <vt:lpstr>MITM (Συνέχεια): Εισβολή κώδικα προγραμματισμού</vt:lpstr>
      <vt:lpstr>MITM (Συνέχεια): Εισβολή κώδικα προγραμματισμού</vt:lpstr>
      <vt:lpstr>MITM (Συνέχεια): Εισβολή κώδικα προγραμματισμού</vt:lpstr>
      <vt:lpstr>Επιθετικά εργαλεία Nmap</vt:lpstr>
      <vt:lpstr>Nmap</vt:lpstr>
      <vt:lpstr>Nmap</vt:lpstr>
      <vt:lpstr>Nmap</vt:lpstr>
      <vt:lpstr>Nmap</vt:lpstr>
      <vt:lpstr>Nmap</vt:lpstr>
      <vt:lpstr>Nmap</vt:lpstr>
      <vt:lpstr>Nmap</vt:lpstr>
      <vt:lpstr>Nmap</vt:lpstr>
      <vt:lpstr>Nmap</vt:lpstr>
      <vt:lpstr>Nmap</vt:lpstr>
      <vt:lpstr>Nmap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Εργαλεία πρόληψης iptables</vt:lpstr>
      <vt:lpstr>Τι είναι το iptables;</vt:lpstr>
      <vt:lpstr>Πώς λειτουργεί το iptables;</vt:lpstr>
      <vt:lpstr>Πώς λειτουργεί το iptables;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Παρουσίαση του PowerPoint</vt:lpstr>
      <vt:lpstr>Παραδείγματα στο iptables</vt:lpstr>
      <vt:lpstr>Παραδείγματα στο iptables</vt:lpstr>
      <vt:lpstr>Παραδείγματα στο iptables</vt:lpstr>
      <vt:lpstr>Παραδείγματα στο iptables</vt:lpstr>
      <vt:lpstr>Εργαλεία έρευνας SS</vt:lpstr>
      <vt:lpstr>Παραδείγματα στο SS</vt:lpstr>
      <vt:lpstr>Παραδείγματα στο SS</vt:lpstr>
      <vt:lpstr>Παραδείγματα στο XML  (Extensible Markup Language - δομημένη μορφή  ανταλλαγής δεδομένωνn)</vt:lpstr>
      <vt:lpstr>Παραδείγματα στο SS</vt:lpstr>
      <vt:lpstr>Παραδείγματα στο SS</vt:lpstr>
      <vt:lpstr>Εργαλεία έρευνας fping</vt:lpstr>
      <vt:lpstr>Παραδείγματα στο fping</vt:lpstr>
      <vt:lpstr>Παραδείγματα στο fping</vt:lpstr>
      <vt:lpstr>Παραδείγματα στο fping</vt:lpstr>
      <vt:lpstr>Παραδείγματα στο fping</vt:lpstr>
      <vt:lpstr>Παραδείγματα στο fping</vt:lpstr>
      <vt:lpstr>Παραδείγματα στο fping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Ανίχνευση κυβερνοεπιθέσεων</vt:lpstr>
      <vt:lpstr>Πρόληψη της επίθεσης δηλητηρίασης ARP</vt:lpstr>
      <vt:lpstr>Δηλητηρίαση ARP Προστασία</vt:lpstr>
      <vt:lpstr>Πρόληψη του MITM</vt:lpstr>
      <vt:lpstr>Προστασία VPN (Virtual Private Network - ασφαλής απομακρυσμένη  πρόσβαση σε δίκτυα)</vt:lpstr>
      <vt:lpstr>VPN (Virtual Private Network - ασφαλής απομακρυσμένη πρόσβαση σε δίκτυα)</vt:lpstr>
      <vt:lpstr>VPN (Virtual Private Network - ασφαλής απομακρυσμένη πρόσβαση σε δίκτυα)</vt:lpstr>
      <vt:lpstr>VPN (Virtual Private Network - ασφαλής απομακρυσμένη πρόσβαση σε δίκτυα)</vt:lpstr>
      <vt:lpstr>Σας ευχαριστώ</vt:lpstr>
      <vt:lpstr>Προστασία δικτύου για  συστήματα ελέγχου  ενέργειας</vt:lpstr>
      <vt:lpstr>Προστασία δικτύου για συστήματα  ελέγχου ενέργειας</vt:lpstr>
      <vt:lpstr>IDS (Intrusion Detection System - Σύστημα  ανίχνευσης εισβολών) SURICATA</vt:lpstr>
      <vt:lpstr>SURICATA</vt:lpstr>
      <vt:lpstr>Λειτουργίες SURICTA</vt:lpstr>
      <vt:lpstr>Λειτουργίες SURICTA</vt:lpstr>
      <vt:lpstr>Αρχείο εγκατάστασης λογισμικού SURICATA</vt:lpstr>
      <vt:lpstr>Κανόνες και διαρθρώσεις Suricata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Κανόνες και διαρθρώσεις Suricata</vt:lpstr>
      <vt:lpstr>Κανόνες και διαρθρώσεις Suricata</vt:lpstr>
      <vt:lpstr>Κανόνες και διαρθρώσεις Suricata</vt:lpstr>
      <vt:lpstr>Τρέξιμο Suricata</vt:lpstr>
      <vt:lpstr>Αρχεία καταγραφής Suricata</vt:lpstr>
      <vt:lpstr>Ανίχνευση εισβολών με χρήση Suricata</vt:lpstr>
      <vt:lpstr>Ανίχνευση εισβολών με χρήση Suricata</vt:lpstr>
      <vt:lpstr>Προσαρμογή κανόνων για Suricata</vt:lpstr>
      <vt:lpstr>Προσαρμογή κανόνων για Suricata</vt:lpstr>
      <vt:lpstr>Προσαρμογή κανόνων για Suricata</vt:lpstr>
      <vt:lpstr>Εκτέλεση κανόνων προσαρμογής</vt:lpstr>
      <vt:lpstr>Παρουσίαση του PowerPoint</vt:lpstr>
      <vt:lpstr>Σας ευχαριστώ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cp:lastModifiedBy>Δημητρης Κουτρας</cp:lastModifiedBy>
  <cp:revision>16</cp:revision>
  <dcterms:created xsi:type="dcterms:W3CDTF">2025-05-18T17:16:16Z</dcterms:created>
  <dcterms:modified xsi:type="dcterms:W3CDTF">2025-05-18T19:00:11Z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2025-05-18T00:00:00Z</vt:filetime>
  </property>
  <property fmtid="{D5CDD505-2E9C-101B-9397-08002B2CF9AE}" pid="3" name="LastSaved">
    <vt:filetime>2025-05-18T00:00:00Z</vt:filetime>
  </property>
</Properties>
</file>