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6858000" cx="12192000"/>
  <p:notesSz cx="12192000" cy="6858000"/>
  <p:embeddedFontLst>
    <p:embeddedFont>
      <p:font typeface="Tahoma"/>
      <p:regular r:id="rId16"/>
      <p:bold r:id="rId17"/>
    </p:embeddedFont>
    <p:embeddedFont>
      <p:font typeface="Quattrocento Sans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880">
          <p15:clr>
            <a:srgbClr val="000000"/>
          </p15:clr>
        </p15:guide>
        <p15:guide id="2" pos="2160">
          <p15:clr>
            <a:srgbClr val="000000"/>
          </p15:clr>
        </p15:guide>
      </p15:sldGuideLst>
    </p:ext>
    <p:ext uri="GoogleSlidesCustomDataVersion2">
      <go:slidesCustomData xmlns:go="http://customooxmlschemas.google.com/" r:id="rId22" roundtripDataSignature="AMtx7mgayWsdGYnuFG1TWUA32RSNpn1g6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QuattrocentoSans-italic.fntdata"/><Relationship Id="rId11" Type="http://schemas.openxmlformats.org/officeDocument/2006/relationships/slide" Target="slides/slide6.xml"/><Relationship Id="rId22" Type="http://customschemas.google.com/relationships/presentationmetadata" Target="metadata"/><Relationship Id="rId10" Type="http://schemas.openxmlformats.org/officeDocument/2006/relationships/slide" Target="slides/slide5.xml"/><Relationship Id="rId21" Type="http://schemas.openxmlformats.org/officeDocument/2006/relationships/font" Target="fonts/QuattrocentoSans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Tahoma-bold.fntdata"/><Relationship Id="rId16" Type="http://schemas.openxmlformats.org/officeDocument/2006/relationships/font" Target="fonts/Tahoma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QuattrocentoSans-bold.fntdata"/><Relationship Id="rId6" Type="http://schemas.openxmlformats.org/officeDocument/2006/relationships/slide" Target="slides/slide1.xml"/><Relationship Id="rId18" Type="http://schemas.openxmlformats.org/officeDocument/2006/relationships/font" Target="fonts/QuattrocentoSans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" name="Google Shape;49;p1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2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3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3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4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4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5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5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6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6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7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7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8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8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9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9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0:notes"/>
          <p:cNvSpPr txBox="1"/>
          <p:nvPr>
            <p:ph idx="1" type="body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10:notes"/>
          <p:cNvSpPr/>
          <p:nvPr>
            <p:ph idx="2" type="sldImg"/>
          </p:nvPr>
        </p:nvSpPr>
        <p:spPr>
          <a:xfrm>
            <a:off x="2032400" y="514350"/>
            <a:ext cx="81284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1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showMasterSp="0" type="obj">
  <p:cSld name="OBJECT">
    <p:bg>
      <p:bgPr>
        <a:solidFill>
          <a:schemeClr val="lt1"/>
        </a:solidFill>
      </p:bgPr>
    </p:bg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1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029200" y="0"/>
            <a:ext cx="6068567" cy="6851903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12"/>
          <p:cNvSpPr/>
          <p:nvPr/>
        </p:nvSpPr>
        <p:spPr>
          <a:xfrm>
            <a:off x="4561976" y="0"/>
            <a:ext cx="1925320" cy="6858000"/>
          </a:xfrm>
          <a:custGeom>
            <a:rect b="b" l="l" r="r" t="t"/>
            <a:pathLst>
              <a:path extrusionOk="0" h="6858000" w="1925320">
                <a:moveTo>
                  <a:pt x="1924730" y="0"/>
                </a:moveTo>
                <a:lnTo>
                  <a:pt x="0" y="6858000"/>
                </a:lnTo>
              </a:path>
            </a:pathLst>
          </a:custGeom>
          <a:noFill/>
          <a:ln cap="flat" cmpd="sng" w="25400">
            <a:solidFill>
              <a:srgbClr val="D87A1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12"/>
          <p:cNvSpPr/>
          <p:nvPr/>
        </p:nvSpPr>
        <p:spPr>
          <a:xfrm>
            <a:off x="3507756" y="0"/>
            <a:ext cx="2550160" cy="6847840"/>
          </a:xfrm>
          <a:custGeom>
            <a:rect b="b" l="l" r="r" t="t"/>
            <a:pathLst>
              <a:path extrusionOk="0" h="6847840" w="2550160">
                <a:moveTo>
                  <a:pt x="2549602" y="0"/>
                </a:moveTo>
                <a:lnTo>
                  <a:pt x="2523370" y="0"/>
                </a:lnTo>
                <a:lnTo>
                  <a:pt x="1945566" y="2096424"/>
                </a:lnTo>
                <a:lnTo>
                  <a:pt x="1552394" y="3546260"/>
                </a:lnTo>
                <a:lnTo>
                  <a:pt x="1531482" y="3592169"/>
                </a:lnTo>
                <a:lnTo>
                  <a:pt x="1498334" y="3628222"/>
                </a:lnTo>
                <a:lnTo>
                  <a:pt x="1456236" y="3652474"/>
                </a:lnTo>
                <a:lnTo>
                  <a:pt x="1408478" y="3662977"/>
                </a:lnTo>
                <a:lnTo>
                  <a:pt x="1358345" y="3657786"/>
                </a:lnTo>
                <a:lnTo>
                  <a:pt x="1303174" y="3630539"/>
                </a:lnTo>
                <a:lnTo>
                  <a:pt x="1263223" y="3584281"/>
                </a:lnTo>
                <a:lnTo>
                  <a:pt x="1243247" y="3525983"/>
                </a:lnTo>
                <a:lnTo>
                  <a:pt x="1242534" y="3495171"/>
                </a:lnTo>
                <a:lnTo>
                  <a:pt x="1248003" y="3463884"/>
                </a:lnTo>
                <a:lnTo>
                  <a:pt x="1506735" y="2509578"/>
                </a:lnTo>
                <a:lnTo>
                  <a:pt x="1513182" y="2460837"/>
                </a:lnTo>
                <a:lnTo>
                  <a:pt x="1506735" y="2413682"/>
                </a:lnTo>
                <a:lnTo>
                  <a:pt x="1488662" y="2370328"/>
                </a:lnTo>
                <a:lnTo>
                  <a:pt x="1460231" y="2332994"/>
                </a:lnTo>
                <a:lnTo>
                  <a:pt x="1422711" y="2303898"/>
                </a:lnTo>
                <a:lnTo>
                  <a:pt x="1377369" y="2285258"/>
                </a:lnTo>
                <a:lnTo>
                  <a:pt x="1325612" y="2279124"/>
                </a:lnTo>
                <a:lnTo>
                  <a:pt x="1275621" y="2287285"/>
                </a:lnTo>
                <a:lnTo>
                  <a:pt x="1230075" y="2308526"/>
                </a:lnTo>
                <a:lnTo>
                  <a:pt x="1191650" y="2341629"/>
                </a:lnTo>
                <a:lnTo>
                  <a:pt x="1163027" y="2385377"/>
                </a:lnTo>
                <a:lnTo>
                  <a:pt x="1163027" y="2386646"/>
                </a:lnTo>
                <a:lnTo>
                  <a:pt x="821855" y="3659054"/>
                </a:lnTo>
                <a:lnTo>
                  <a:pt x="0" y="6846413"/>
                </a:lnTo>
                <a:lnTo>
                  <a:pt x="6658" y="6847146"/>
                </a:lnTo>
                <a:lnTo>
                  <a:pt x="19975" y="6847661"/>
                </a:lnTo>
                <a:lnTo>
                  <a:pt x="26634" y="6847680"/>
                </a:lnTo>
                <a:lnTo>
                  <a:pt x="845953" y="3665391"/>
                </a:lnTo>
                <a:lnTo>
                  <a:pt x="1187124" y="2394249"/>
                </a:lnTo>
                <a:lnTo>
                  <a:pt x="1211852" y="2356705"/>
                </a:lnTo>
                <a:lnTo>
                  <a:pt x="1244919" y="2328408"/>
                </a:lnTo>
                <a:lnTo>
                  <a:pt x="1284013" y="2310391"/>
                </a:lnTo>
                <a:lnTo>
                  <a:pt x="1326820" y="2303690"/>
                </a:lnTo>
                <a:lnTo>
                  <a:pt x="1371028" y="2309337"/>
                </a:lnTo>
                <a:lnTo>
                  <a:pt x="1416970" y="2330233"/>
                </a:lnTo>
                <a:lnTo>
                  <a:pt x="1453051" y="2363357"/>
                </a:lnTo>
                <a:lnTo>
                  <a:pt x="1477321" y="2405422"/>
                </a:lnTo>
                <a:lnTo>
                  <a:pt x="1487833" y="2453145"/>
                </a:lnTo>
                <a:lnTo>
                  <a:pt x="1482638" y="2503241"/>
                </a:lnTo>
                <a:lnTo>
                  <a:pt x="1223905" y="3457548"/>
                </a:lnTo>
                <a:lnTo>
                  <a:pt x="1217940" y="3493053"/>
                </a:lnTo>
                <a:lnTo>
                  <a:pt x="1226938" y="3563588"/>
                </a:lnTo>
                <a:lnTo>
                  <a:pt x="1262489" y="3626816"/>
                </a:lnTo>
                <a:lnTo>
                  <a:pt x="1318889" y="3670381"/>
                </a:lnTo>
                <a:lnTo>
                  <a:pt x="1402048" y="3689575"/>
                </a:lnTo>
                <a:lnTo>
                  <a:pt x="1449239" y="3683133"/>
                </a:lnTo>
                <a:lnTo>
                  <a:pt x="1492626" y="3665074"/>
                </a:lnTo>
                <a:lnTo>
                  <a:pt x="1529987" y="3636664"/>
                </a:lnTo>
                <a:lnTo>
                  <a:pt x="1559105" y="3599172"/>
                </a:lnTo>
                <a:lnTo>
                  <a:pt x="1577760" y="3553865"/>
                </a:lnTo>
                <a:lnTo>
                  <a:pt x="1970932" y="2104029"/>
                </a:lnTo>
                <a:lnTo>
                  <a:pt x="2548007" y="5313"/>
                </a:lnTo>
                <a:lnTo>
                  <a:pt x="2549602" y="0"/>
                </a:lnTo>
                <a:close/>
              </a:path>
            </a:pathLst>
          </a:custGeom>
          <a:solidFill>
            <a:srgbClr val="FFBA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" name="Google Shape;15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49376" y="6167335"/>
            <a:ext cx="3294001" cy="61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-2235"/>
            <a:ext cx="5840730" cy="6862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63536" y="6151867"/>
            <a:ext cx="2647949" cy="642938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12"/>
          <p:cNvSpPr txBox="1"/>
          <p:nvPr>
            <p:ph idx="11" type="ft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2"/>
          <p:cNvSpPr txBox="1"/>
          <p:nvPr>
            <p:ph idx="10" type="dt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2"/>
          <p:cNvSpPr txBox="1"/>
          <p:nvPr>
            <p:ph idx="12" type="sldNum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showMasterSp="0">
  <p:cSld name="Title and Content">
    <p:bg>
      <p:bgPr>
        <a:solidFill>
          <a:schemeClr val="lt1"/>
        </a:solidFill>
      </p:bgPr>
    </p:bg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3"/>
          <p:cNvSpPr/>
          <p:nvPr/>
        </p:nvSpPr>
        <p:spPr>
          <a:xfrm>
            <a:off x="6893328" y="0"/>
            <a:ext cx="1818639" cy="6858000"/>
          </a:xfrm>
          <a:custGeom>
            <a:rect b="b" l="l" r="r" t="t"/>
            <a:pathLst>
              <a:path extrusionOk="0" h="6858000" w="1818640">
                <a:moveTo>
                  <a:pt x="0" y="6858000"/>
                </a:moveTo>
                <a:lnTo>
                  <a:pt x="1818556" y="0"/>
                </a:lnTo>
              </a:path>
            </a:pathLst>
          </a:custGeom>
          <a:noFill/>
          <a:ln cap="flat" cmpd="sng" w="22225">
            <a:solidFill>
              <a:srgbClr val="D87A1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" name="Google Shape;23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159892" y="0"/>
            <a:ext cx="503210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13"/>
          <p:cNvSpPr txBox="1"/>
          <p:nvPr>
            <p:ph type="title"/>
          </p:nvPr>
        </p:nvSpPr>
        <p:spPr>
          <a:xfrm>
            <a:off x="855396" y="387603"/>
            <a:ext cx="6432550" cy="8331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3"/>
          <p:cNvSpPr txBox="1"/>
          <p:nvPr>
            <p:ph idx="1" type="body"/>
          </p:nvPr>
        </p:nvSpPr>
        <p:spPr>
          <a:xfrm>
            <a:off x="692056" y="1566164"/>
            <a:ext cx="6680200" cy="146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3"/>
          <p:cNvSpPr txBox="1"/>
          <p:nvPr>
            <p:ph idx="11" type="ft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3"/>
          <p:cNvSpPr txBox="1"/>
          <p:nvPr>
            <p:ph idx="10" type="dt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3"/>
          <p:cNvSpPr txBox="1"/>
          <p:nvPr>
            <p:ph idx="12" type="sldNum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4"/>
          <p:cNvSpPr txBox="1"/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4"/>
          <p:cNvSpPr txBox="1"/>
          <p:nvPr>
            <p:ph idx="1" type="subTitle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4"/>
          <p:cNvSpPr txBox="1"/>
          <p:nvPr>
            <p:ph idx="11" type="ft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4"/>
          <p:cNvSpPr txBox="1"/>
          <p:nvPr>
            <p:ph idx="10" type="dt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4"/>
          <p:cNvSpPr txBox="1"/>
          <p:nvPr>
            <p:ph idx="12" type="sldNum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5"/>
          <p:cNvSpPr txBox="1"/>
          <p:nvPr>
            <p:ph type="title"/>
          </p:nvPr>
        </p:nvSpPr>
        <p:spPr>
          <a:xfrm>
            <a:off x="855396" y="387603"/>
            <a:ext cx="6432550" cy="8331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15"/>
          <p:cNvSpPr txBox="1"/>
          <p:nvPr>
            <p:ph idx="1" type="body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5"/>
          <p:cNvSpPr txBox="1"/>
          <p:nvPr>
            <p:ph idx="2" type="body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5"/>
          <p:cNvSpPr txBox="1"/>
          <p:nvPr>
            <p:ph idx="11" type="ft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5"/>
          <p:cNvSpPr txBox="1"/>
          <p:nvPr>
            <p:ph idx="10" type="dt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15"/>
          <p:cNvSpPr txBox="1"/>
          <p:nvPr>
            <p:ph idx="12" type="sldNum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6"/>
          <p:cNvSpPr txBox="1"/>
          <p:nvPr>
            <p:ph type="title"/>
          </p:nvPr>
        </p:nvSpPr>
        <p:spPr>
          <a:xfrm>
            <a:off x="855396" y="387603"/>
            <a:ext cx="6432550" cy="8331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6"/>
          <p:cNvSpPr txBox="1"/>
          <p:nvPr>
            <p:ph idx="11" type="ft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16"/>
          <p:cNvSpPr txBox="1"/>
          <p:nvPr>
            <p:ph idx="10" type="dt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6"/>
          <p:cNvSpPr txBox="1"/>
          <p:nvPr>
            <p:ph idx="12" type="sldNum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/>
          <p:nvPr>
            <p:ph type="title"/>
          </p:nvPr>
        </p:nvSpPr>
        <p:spPr>
          <a:xfrm>
            <a:off x="855396" y="387603"/>
            <a:ext cx="6432550" cy="8331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1"/>
          <p:cNvSpPr txBox="1"/>
          <p:nvPr>
            <p:ph idx="1" type="body"/>
          </p:nvPr>
        </p:nvSpPr>
        <p:spPr>
          <a:xfrm>
            <a:off x="692056" y="1566164"/>
            <a:ext cx="6680200" cy="146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1"/>
          <p:cNvSpPr txBox="1"/>
          <p:nvPr>
            <p:ph idx="11" type="ft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9" name="Google Shape;9;p11"/>
          <p:cNvSpPr txBox="1"/>
          <p:nvPr>
            <p:ph idx="10" type="dt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0" name="Google Shape;10;p11"/>
          <p:cNvSpPr txBox="1"/>
          <p:nvPr>
            <p:ph idx="12" type="sldNum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1pPr>
            <a:lvl2pPr indent="0" lvl="1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2pPr>
            <a:lvl3pPr indent="0" lvl="2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3pPr>
            <a:lvl4pPr indent="0" lvl="3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4pPr>
            <a:lvl5pPr indent="0" lvl="4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5pPr>
            <a:lvl6pPr indent="0" lvl="5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6pPr>
            <a:lvl7pPr indent="0" lvl="6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7pPr>
            <a:lvl8pPr indent="0" lvl="7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8pPr>
            <a:lvl9pPr indent="0" lvl="8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5.png"/><Relationship Id="rId5" Type="http://schemas.openxmlformats.org/officeDocument/2006/relationships/image" Target="../media/image4.png"/><Relationship Id="rId6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Relationship Id="rId4" Type="http://schemas.openxmlformats.org/officeDocument/2006/relationships/image" Target="../media/image28.jpg"/><Relationship Id="rId5" Type="http://schemas.openxmlformats.org/officeDocument/2006/relationships/image" Target="../media/image14.jpg"/><Relationship Id="rId6" Type="http://schemas.openxmlformats.org/officeDocument/2006/relationships/image" Target="../media/image12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Relationship Id="rId4" Type="http://schemas.openxmlformats.org/officeDocument/2006/relationships/image" Target="../media/image18.jpg"/><Relationship Id="rId5" Type="http://schemas.openxmlformats.org/officeDocument/2006/relationships/image" Target="../media/image20.jpg"/><Relationship Id="rId6" Type="http://schemas.openxmlformats.org/officeDocument/2006/relationships/image" Target="../media/image21.jpg"/><Relationship Id="rId7" Type="http://schemas.openxmlformats.org/officeDocument/2006/relationships/image" Target="../media/image15.jpg"/><Relationship Id="rId8" Type="http://schemas.openxmlformats.org/officeDocument/2006/relationships/image" Target="../media/image19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Relationship Id="rId4" Type="http://schemas.openxmlformats.org/officeDocument/2006/relationships/hyperlink" Target="http://www.enisa.europa.eu/topics/cybersecurity-policy/nis-directive-new/minimum-security-measures-for-operators-of-essentials-services" TargetMode="External"/><Relationship Id="rId5" Type="http://schemas.openxmlformats.org/officeDocument/2006/relationships/image" Target="../media/image16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Relationship Id="rId4" Type="http://schemas.openxmlformats.org/officeDocument/2006/relationships/hyperlink" Target="http://www.cybersecpro-project.eu/" TargetMode="External"/><Relationship Id="rId5" Type="http://schemas.openxmlformats.org/officeDocument/2006/relationships/hyperlink" Target="http://www.linkedin.com/company/cy" TargetMode="External"/><Relationship Id="rId6" Type="http://schemas.openxmlformats.org/officeDocument/2006/relationships/image" Target="../media/image25.png"/><Relationship Id="rId7" Type="http://schemas.openxmlformats.org/officeDocument/2006/relationships/image" Target="../media/image24.jpg"/><Relationship Id="rId8" Type="http://schemas.openxmlformats.org/officeDocument/2006/relationships/image" Target="../media/image2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2.png"/><Relationship Id="rId4" Type="http://schemas.openxmlformats.org/officeDocument/2006/relationships/image" Target="../media/image26.png"/><Relationship Id="rId5" Type="http://schemas.openxmlformats.org/officeDocument/2006/relationships/image" Target="../media/image23.png"/><Relationship Id="rId6" Type="http://schemas.openxmlformats.org/officeDocument/2006/relationships/hyperlink" Target="mailto:alcaraz@uma.es" TargetMode="External"/><Relationship Id="rId7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"/>
          <p:cNvSpPr txBox="1"/>
          <p:nvPr/>
        </p:nvSpPr>
        <p:spPr>
          <a:xfrm>
            <a:off x="6644075" y="962650"/>
            <a:ext cx="5360700" cy="377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87625">
            <a:spAutoFit/>
          </a:bodyPr>
          <a:lstStyle/>
          <a:p>
            <a:pPr indent="0" lvl="0" marL="12700" marR="5080" rtl="0" algn="l">
              <a:lnSpc>
                <a:spcPct val="897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latin typeface="Cambria"/>
                <a:ea typeface="Cambria"/>
                <a:cs typeface="Cambria"/>
                <a:sym typeface="Cambria"/>
              </a:rPr>
              <a:t>Protezione di rete per i sistemi di controllo dell'energia</a:t>
            </a:r>
            <a:endParaRPr sz="4800">
              <a:latin typeface="Cambria"/>
              <a:ea typeface="Cambria"/>
              <a:cs typeface="Cambria"/>
              <a:sym typeface="Cambria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1585"/>
              </a:spcBef>
              <a:spcAft>
                <a:spcPts val="0"/>
              </a:spcAft>
              <a:buNone/>
            </a:pPr>
            <a:r>
              <a:rPr b="1" lang="en-US" sz="5400">
                <a:solidFill>
                  <a:srgbClr val="D87A1A"/>
                </a:solidFill>
                <a:latin typeface="Tahoma"/>
                <a:ea typeface="Tahoma"/>
                <a:cs typeface="Tahoma"/>
                <a:sym typeface="Tahoma"/>
              </a:rPr>
              <a:t>CSP004_C_E</a:t>
            </a:r>
            <a:endParaRPr sz="5400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52" name="Google Shape;52;p1"/>
          <p:cNvSpPr txBox="1"/>
          <p:nvPr/>
        </p:nvSpPr>
        <p:spPr>
          <a:xfrm>
            <a:off x="7198013" y="4819396"/>
            <a:ext cx="3296920" cy="7213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1937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Verdana"/>
                <a:ea typeface="Verdana"/>
                <a:cs typeface="Verdana"/>
                <a:sym typeface="Verdana"/>
              </a:rPr>
              <a:t>PRESENTAZIONE DA PARTE DI:</a:t>
            </a:r>
            <a:endParaRPr sz="1600">
              <a:latin typeface="Verdana"/>
              <a:ea typeface="Verdana"/>
              <a:cs typeface="Verdana"/>
              <a:sym typeface="Verdana"/>
            </a:endParaRPr>
          </a:p>
          <a:p>
            <a:pPr indent="-285115" lvl="0" marL="297815" rtl="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600"/>
              <a:buFont typeface="Arial"/>
              <a:buChar char="•"/>
            </a:pPr>
            <a:r>
              <a:rPr b="1" lang="en-US" sz="1600">
                <a:latin typeface="Tahoma"/>
                <a:ea typeface="Tahoma"/>
                <a:cs typeface="Tahoma"/>
                <a:sym typeface="Tahoma"/>
              </a:rPr>
              <a:t>CRISTINA ALCARAZ</a:t>
            </a:r>
            <a:endParaRPr sz="1600">
              <a:latin typeface="Tahoma"/>
              <a:ea typeface="Tahoma"/>
              <a:cs typeface="Tahoma"/>
              <a:sym typeface="Tahoma"/>
            </a:endParaRPr>
          </a:p>
          <a:p>
            <a:pPr indent="0" lvl="0" marL="298450" rtl="0" algn="l">
              <a:lnSpc>
                <a:spcPct val="1192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latin typeface="Verdana"/>
                <a:ea typeface="Verdana"/>
                <a:cs typeface="Verdana"/>
                <a:sym typeface="Verdana"/>
              </a:rPr>
              <a:t>UNIVERSITÀ DI MALAGA, SPAGNA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oogle Shape;57;p2"/>
          <p:cNvGrpSpPr/>
          <p:nvPr/>
        </p:nvGrpSpPr>
        <p:grpSpPr>
          <a:xfrm>
            <a:off x="4561976" y="0"/>
            <a:ext cx="6535790" cy="6858000"/>
            <a:chOff x="4561976" y="0"/>
            <a:chExt cx="6535790" cy="6858000"/>
          </a:xfrm>
        </p:grpSpPr>
        <p:pic>
          <p:nvPicPr>
            <p:cNvPr id="58" name="Google Shape;58;p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029199" y="0"/>
              <a:ext cx="6068567" cy="685190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" name="Google Shape;59;p2"/>
            <p:cNvSpPr/>
            <p:nvPr/>
          </p:nvSpPr>
          <p:spPr>
            <a:xfrm>
              <a:off x="4561976" y="0"/>
              <a:ext cx="1925320" cy="6858000"/>
            </a:xfrm>
            <a:custGeom>
              <a:rect b="b" l="l" r="r" t="t"/>
              <a:pathLst>
                <a:path extrusionOk="0" h="6858000" w="1925320">
                  <a:moveTo>
                    <a:pt x="192473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25400">
              <a:solidFill>
                <a:srgbClr val="D87A1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0" name="Google Shape;60;p2"/>
          <p:cNvSpPr txBox="1"/>
          <p:nvPr>
            <p:ph type="title"/>
          </p:nvPr>
        </p:nvSpPr>
        <p:spPr>
          <a:xfrm>
            <a:off x="6502040" y="889508"/>
            <a:ext cx="5076825" cy="7569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/>
              <a:t>Riconoscimento</a:t>
            </a:r>
            <a:endParaRPr sz="4800"/>
          </a:p>
        </p:txBody>
      </p:sp>
      <p:grpSp>
        <p:nvGrpSpPr>
          <p:cNvPr id="61" name="Google Shape;61;p2"/>
          <p:cNvGrpSpPr/>
          <p:nvPr/>
        </p:nvGrpSpPr>
        <p:grpSpPr>
          <a:xfrm>
            <a:off x="0" y="-2235"/>
            <a:ext cx="10843377" cy="6862275"/>
            <a:chOff x="0" y="-2235"/>
            <a:chExt cx="10843377" cy="6862275"/>
          </a:xfrm>
        </p:grpSpPr>
        <p:sp>
          <p:nvSpPr>
            <p:cNvPr id="62" name="Google Shape;62;p2"/>
            <p:cNvSpPr/>
            <p:nvPr/>
          </p:nvSpPr>
          <p:spPr>
            <a:xfrm>
              <a:off x="3507756" y="0"/>
              <a:ext cx="2550160" cy="6847840"/>
            </a:xfrm>
            <a:custGeom>
              <a:rect b="b" l="l" r="r" t="t"/>
              <a:pathLst>
                <a:path extrusionOk="0" h="6847840" w="2550160">
                  <a:moveTo>
                    <a:pt x="2549602" y="0"/>
                  </a:moveTo>
                  <a:lnTo>
                    <a:pt x="2523370" y="0"/>
                  </a:lnTo>
                  <a:lnTo>
                    <a:pt x="1945566" y="2096424"/>
                  </a:lnTo>
                  <a:lnTo>
                    <a:pt x="1552394" y="3546260"/>
                  </a:lnTo>
                  <a:lnTo>
                    <a:pt x="1531482" y="3592169"/>
                  </a:lnTo>
                  <a:lnTo>
                    <a:pt x="1498334" y="3628222"/>
                  </a:lnTo>
                  <a:lnTo>
                    <a:pt x="1456236" y="3652474"/>
                  </a:lnTo>
                  <a:lnTo>
                    <a:pt x="1408478" y="3662977"/>
                  </a:lnTo>
                  <a:lnTo>
                    <a:pt x="1358345" y="3657786"/>
                  </a:lnTo>
                  <a:lnTo>
                    <a:pt x="1303174" y="3630539"/>
                  </a:lnTo>
                  <a:lnTo>
                    <a:pt x="1263223" y="3584281"/>
                  </a:lnTo>
                  <a:lnTo>
                    <a:pt x="1243247" y="3525983"/>
                  </a:lnTo>
                  <a:lnTo>
                    <a:pt x="1242534" y="3495171"/>
                  </a:lnTo>
                  <a:lnTo>
                    <a:pt x="1248003" y="3463884"/>
                  </a:lnTo>
                  <a:lnTo>
                    <a:pt x="1506735" y="2509578"/>
                  </a:lnTo>
                  <a:lnTo>
                    <a:pt x="1513182" y="2460837"/>
                  </a:lnTo>
                  <a:lnTo>
                    <a:pt x="1506735" y="2413682"/>
                  </a:lnTo>
                  <a:lnTo>
                    <a:pt x="1488662" y="2370328"/>
                  </a:lnTo>
                  <a:lnTo>
                    <a:pt x="1460231" y="2332994"/>
                  </a:lnTo>
                  <a:lnTo>
                    <a:pt x="1422711" y="2303898"/>
                  </a:lnTo>
                  <a:lnTo>
                    <a:pt x="1377369" y="2285258"/>
                  </a:lnTo>
                  <a:lnTo>
                    <a:pt x="1325612" y="2279124"/>
                  </a:lnTo>
                  <a:lnTo>
                    <a:pt x="1275621" y="2287285"/>
                  </a:lnTo>
                  <a:lnTo>
                    <a:pt x="1230075" y="2308526"/>
                  </a:lnTo>
                  <a:lnTo>
                    <a:pt x="1191650" y="2341629"/>
                  </a:lnTo>
                  <a:lnTo>
                    <a:pt x="1163027" y="2385377"/>
                  </a:lnTo>
                  <a:lnTo>
                    <a:pt x="1163027" y="2386646"/>
                  </a:lnTo>
                  <a:lnTo>
                    <a:pt x="821855" y="3659054"/>
                  </a:lnTo>
                  <a:lnTo>
                    <a:pt x="0" y="6846413"/>
                  </a:lnTo>
                  <a:lnTo>
                    <a:pt x="6658" y="6847146"/>
                  </a:lnTo>
                  <a:lnTo>
                    <a:pt x="19975" y="6847661"/>
                  </a:lnTo>
                  <a:lnTo>
                    <a:pt x="26634" y="6847680"/>
                  </a:lnTo>
                  <a:lnTo>
                    <a:pt x="845953" y="3665391"/>
                  </a:lnTo>
                  <a:lnTo>
                    <a:pt x="1187124" y="2394249"/>
                  </a:lnTo>
                  <a:lnTo>
                    <a:pt x="1211852" y="2356705"/>
                  </a:lnTo>
                  <a:lnTo>
                    <a:pt x="1244919" y="2328408"/>
                  </a:lnTo>
                  <a:lnTo>
                    <a:pt x="1284013" y="2310391"/>
                  </a:lnTo>
                  <a:lnTo>
                    <a:pt x="1326820" y="2303690"/>
                  </a:lnTo>
                  <a:lnTo>
                    <a:pt x="1371028" y="2309337"/>
                  </a:lnTo>
                  <a:lnTo>
                    <a:pt x="1416970" y="2330233"/>
                  </a:lnTo>
                  <a:lnTo>
                    <a:pt x="1453051" y="2363357"/>
                  </a:lnTo>
                  <a:lnTo>
                    <a:pt x="1477321" y="2405422"/>
                  </a:lnTo>
                  <a:lnTo>
                    <a:pt x="1487833" y="2453145"/>
                  </a:lnTo>
                  <a:lnTo>
                    <a:pt x="1482638" y="2503241"/>
                  </a:lnTo>
                  <a:lnTo>
                    <a:pt x="1223905" y="3457548"/>
                  </a:lnTo>
                  <a:lnTo>
                    <a:pt x="1217940" y="3493053"/>
                  </a:lnTo>
                  <a:lnTo>
                    <a:pt x="1226938" y="3563588"/>
                  </a:lnTo>
                  <a:lnTo>
                    <a:pt x="1262489" y="3626816"/>
                  </a:lnTo>
                  <a:lnTo>
                    <a:pt x="1318889" y="3670381"/>
                  </a:lnTo>
                  <a:lnTo>
                    <a:pt x="1402048" y="3689575"/>
                  </a:lnTo>
                  <a:lnTo>
                    <a:pt x="1449239" y="3683133"/>
                  </a:lnTo>
                  <a:lnTo>
                    <a:pt x="1492626" y="3665074"/>
                  </a:lnTo>
                  <a:lnTo>
                    <a:pt x="1529987" y="3636664"/>
                  </a:lnTo>
                  <a:lnTo>
                    <a:pt x="1559105" y="3599172"/>
                  </a:lnTo>
                  <a:lnTo>
                    <a:pt x="1577760" y="3553865"/>
                  </a:lnTo>
                  <a:lnTo>
                    <a:pt x="1970932" y="2104029"/>
                  </a:lnTo>
                  <a:lnTo>
                    <a:pt x="2548007" y="5313"/>
                  </a:lnTo>
                  <a:lnTo>
                    <a:pt x="2549602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63" name="Google Shape;63;p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0" y="-2235"/>
              <a:ext cx="5840730" cy="68622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4" name="Google Shape;64;p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549376" y="6167335"/>
              <a:ext cx="3294001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5" name="Google Shape;65;p2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270765" y="6151666"/>
              <a:ext cx="2649599" cy="64333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6" name="Google Shape;66;p2"/>
          <p:cNvSpPr txBox="1"/>
          <p:nvPr/>
        </p:nvSpPr>
        <p:spPr>
          <a:xfrm>
            <a:off x="6502040" y="2176779"/>
            <a:ext cx="5330190" cy="1781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342900" lvl="0" marL="355600" marR="508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Char char="•"/>
            </a:pPr>
            <a:r>
              <a:rPr i="1" lang="en-US" sz="1600">
                <a:latin typeface="Verdana"/>
                <a:ea typeface="Verdana"/>
                <a:cs typeface="Verdana"/>
                <a:sym typeface="Verdana"/>
              </a:rPr>
              <a:t>	Co-finanziato dall'Unione Europea. I punti di vista e le opinioni espresse sono tuttavia esclusivamente quelli dell'autore o degli autori e non riflettono necessariamente quelli dell'Unione Europea o di HADEA. Né l'Unione Europea né l'autorità che ha concesso il finanziamento possono essere ritenute responsabili.</a:t>
            </a:r>
            <a:endParaRPr sz="1600">
              <a:latin typeface="Verdana"/>
              <a:ea typeface="Verdana"/>
              <a:cs typeface="Verdana"/>
              <a:sym typeface="Verdana"/>
            </a:endParaRPr>
          </a:p>
          <a:p>
            <a:pPr indent="-346075" lvl="0" marL="358775" rtl="0" algn="just">
              <a:lnSpc>
                <a:spcPct val="100000"/>
              </a:lnSpc>
              <a:spcBef>
                <a:spcPts val="384"/>
              </a:spcBef>
              <a:spcAft>
                <a:spcPts val="0"/>
              </a:spcAft>
              <a:buSzPts val="1600"/>
              <a:buFont typeface="Arial"/>
              <a:buChar char="•"/>
            </a:pPr>
            <a:r>
              <a:rPr i="1" lang="en-US" sz="1600">
                <a:latin typeface="Verdana"/>
                <a:ea typeface="Verdana"/>
                <a:cs typeface="Verdana"/>
                <a:sym typeface="Verdana"/>
              </a:rPr>
              <a:t>Accordo di progetto n. 101083594</a:t>
            </a:r>
            <a:endParaRPr sz="1600"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"/>
          <p:cNvSpPr/>
          <p:nvPr/>
        </p:nvSpPr>
        <p:spPr>
          <a:xfrm>
            <a:off x="0" y="0"/>
            <a:ext cx="12192000" cy="6858000"/>
          </a:xfrm>
          <a:custGeom>
            <a:rect b="b" l="l" r="r" t="t"/>
            <a:pathLst>
              <a:path extrusionOk="0" h="6858000" w="12192000">
                <a:moveTo>
                  <a:pt x="12192000" y="0"/>
                </a:moveTo>
                <a:lnTo>
                  <a:pt x="0" y="0"/>
                </a:lnTo>
                <a:lnTo>
                  <a:pt x="0" y="6857999"/>
                </a:lnTo>
                <a:lnTo>
                  <a:pt x="12192000" y="6857999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2" name="Google Shape;72;p3"/>
          <p:cNvGrpSpPr/>
          <p:nvPr/>
        </p:nvGrpSpPr>
        <p:grpSpPr>
          <a:xfrm>
            <a:off x="0" y="-2235"/>
            <a:ext cx="5840730" cy="6862275"/>
            <a:chOff x="0" y="-2235"/>
            <a:chExt cx="5840730" cy="6862275"/>
          </a:xfrm>
        </p:grpSpPr>
        <p:pic>
          <p:nvPicPr>
            <p:cNvPr id="73" name="Google Shape;73;p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4425696" y="5059679"/>
              <a:ext cx="929639" cy="179832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4" name="Google Shape;74;p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0" y="-2235"/>
              <a:ext cx="5840730" cy="68622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5" name="Google Shape;75;p3"/>
            <p:cNvSpPr/>
            <p:nvPr/>
          </p:nvSpPr>
          <p:spPr>
            <a:xfrm>
              <a:off x="2932646" y="0"/>
              <a:ext cx="1818639" cy="6858000"/>
            </a:xfrm>
            <a:custGeom>
              <a:rect b="b" l="l" r="r" t="t"/>
              <a:pathLst>
                <a:path extrusionOk="0" h="6858000" w="1818639">
                  <a:moveTo>
                    <a:pt x="1818556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22225">
              <a:solidFill>
                <a:srgbClr val="D87A1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6" name="Google Shape;76;p3"/>
          <p:cNvSpPr txBox="1"/>
          <p:nvPr>
            <p:ph type="title"/>
          </p:nvPr>
        </p:nvSpPr>
        <p:spPr>
          <a:xfrm>
            <a:off x="6455111" y="964691"/>
            <a:ext cx="4283710" cy="18332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1328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FFFFFF"/>
                </a:solidFill>
              </a:rPr>
              <a:t>Argomento-2: Comune</a:t>
            </a:r>
            <a:endParaRPr sz="3200"/>
          </a:p>
          <a:p>
            <a:pPr indent="0" lvl="0" marL="12700" marR="5080" rtl="0" algn="l">
              <a:lnSpc>
                <a:spcPct val="90900"/>
              </a:lnSpc>
              <a:spcBef>
                <a:spcPts val="13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FFFFFF"/>
                </a:solidFill>
              </a:rPr>
              <a:t>Debolezze e attacchi alla sicurezza nelle reti di controllo dell'energia</a:t>
            </a:r>
            <a:endParaRPr sz="3200"/>
          </a:p>
        </p:txBody>
      </p:sp>
      <p:sp>
        <p:nvSpPr>
          <p:cNvPr id="77" name="Google Shape;77;p3"/>
          <p:cNvSpPr txBox="1"/>
          <p:nvPr/>
        </p:nvSpPr>
        <p:spPr>
          <a:xfrm>
            <a:off x="6488577" y="3288284"/>
            <a:ext cx="4872355" cy="26885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222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FBA00"/>
                </a:solidFill>
                <a:latin typeface="Verdana"/>
                <a:ea typeface="Verdana"/>
                <a:cs typeface="Verdana"/>
                <a:sym typeface="Verdana"/>
              </a:rPr>
              <a:t>Panoramica</a:t>
            </a:r>
            <a:endParaRPr sz="2400">
              <a:latin typeface="Verdana"/>
              <a:ea typeface="Verdana"/>
              <a:cs typeface="Verdana"/>
              <a:sym typeface="Verdana"/>
            </a:endParaRPr>
          </a:p>
          <a:p>
            <a:pPr indent="-274320" lvl="0" marL="287020" marR="5080" rtl="0" algn="l">
              <a:lnSpc>
                <a:spcPct val="115000"/>
              </a:lnSpc>
              <a:spcBef>
                <a:spcPts val="1710"/>
              </a:spcBef>
              <a:spcAft>
                <a:spcPts val="0"/>
              </a:spcAft>
              <a:buClr>
                <a:srgbClr val="FFBA00"/>
              </a:buClr>
              <a:buSzPts val="1400"/>
              <a:buFont typeface="Courier New"/>
              <a:buChar char="o"/>
            </a:pPr>
            <a:r>
              <a:rPr lang="en-US" sz="14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Debolezze nei protocolli operativi e carenze di sicurezza dei protocolli di comunicazione TCP/IP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  <a:p>
            <a:pPr indent="-274320" lvl="0" marL="287020" marR="194310" rtl="0" algn="l">
              <a:lnSpc>
                <a:spcPct val="101400"/>
              </a:lnSpc>
              <a:spcBef>
                <a:spcPts val="1155"/>
              </a:spcBef>
              <a:spcAft>
                <a:spcPts val="0"/>
              </a:spcAft>
              <a:buClr>
                <a:srgbClr val="FFBA00"/>
              </a:buClr>
              <a:buSzPts val="1400"/>
              <a:buFont typeface="Courier New"/>
              <a:buChar char="o"/>
            </a:pPr>
            <a:r>
              <a:rPr lang="en-US" sz="14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Strumenti offensivi contro riservatezza, integrità e disponibilità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  <a:p>
            <a:pPr indent="-273685" lvl="0" marL="286385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BA00"/>
              </a:buClr>
              <a:buSzPts val="1400"/>
              <a:buFont typeface="Courier New"/>
              <a:buChar char="o"/>
            </a:pPr>
            <a:r>
              <a:rPr lang="en-US" sz="14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Migliori pratiche, raccomandazioni e linee guida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  <a:p>
            <a:pPr indent="-273685" lvl="0" marL="286385" rtl="0" algn="l">
              <a:lnSpc>
                <a:spcPct val="100000"/>
              </a:lnSpc>
              <a:spcBef>
                <a:spcPts val="1225"/>
              </a:spcBef>
              <a:spcAft>
                <a:spcPts val="0"/>
              </a:spcAft>
              <a:buClr>
                <a:srgbClr val="FFBA00"/>
              </a:buClr>
              <a:buSzPts val="1400"/>
              <a:buFont typeface="Courier New"/>
              <a:buChar char="o"/>
            </a:pPr>
            <a:r>
              <a:rPr lang="en-US" sz="14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Osservazioni finali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  <a:p>
            <a:pPr indent="-273685" lvl="0" marL="286385" rtl="0" algn="l">
              <a:lnSpc>
                <a:spcPct val="100000"/>
              </a:lnSpc>
              <a:spcBef>
                <a:spcPts val="1130"/>
              </a:spcBef>
              <a:spcAft>
                <a:spcPts val="0"/>
              </a:spcAft>
              <a:buClr>
                <a:srgbClr val="FFBA00"/>
              </a:buClr>
              <a:buSzPts val="1400"/>
              <a:buFont typeface="Courier New"/>
              <a:buChar char="o"/>
            </a:pPr>
            <a:r>
              <a:rPr lang="en-US" sz="14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Riferimenti e fonti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78" name="Google Shape;78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549376" y="6167335"/>
            <a:ext cx="3294001" cy="61200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3"/>
          <p:cNvSpPr txBox="1"/>
          <p:nvPr/>
        </p:nvSpPr>
        <p:spPr>
          <a:xfrm>
            <a:off x="84510" y="6341364"/>
            <a:ext cx="3769360" cy="4432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174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CSP004_C_E - ARGOMENTO 2: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  <a:p>
            <a:pPr indent="0" lvl="0" marL="12700" rtl="0" algn="l">
              <a:lnSpc>
                <a:spcPct val="1174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Cristina Alcaraz, Università di Malaga, Spagna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80" name="Google Shape;80;p3"/>
          <p:cNvSpPr/>
          <p:nvPr/>
        </p:nvSpPr>
        <p:spPr>
          <a:xfrm>
            <a:off x="3498188" y="17721"/>
            <a:ext cx="2545080" cy="6837680"/>
          </a:xfrm>
          <a:custGeom>
            <a:rect b="b" l="l" r="r" t="t"/>
            <a:pathLst>
              <a:path extrusionOk="0" h="6837680" w="2545079">
                <a:moveTo>
                  <a:pt x="1321418" y="2283048"/>
                </a:moveTo>
                <a:lnTo>
                  <a:pt x="1271585" y="2291184"/>
                </a:lnTo>
                <a:lnTo>
                  <a:pt x="1226182" y="2312358"/>
                </a:lnTo>
                <a:lnTo>
                  <a:pt x="1187879" y="2345356"/>
                </a:lnTo>
                <a:lnTo>
                  <a:pt x="1159347" y="2388967"/>
                </a:lnTo>
                <a:lnTo>
                  <a:pt x="1159347" y="2390230"/>
                </a:lnTo>
                <a:lnTo>
                  <a:pt x="819255" y="3658619"/>
                </a:lnTo>
                <a:lnTo>
                  <a:pt x="0" y="6835909"/>
                </a:lnTo>
                <a:lnTo>
                  <a:pt x="6637" y="6836639"/>
                </a:lnTo>
                <a:lnTo>
                  <a:pt x="13275" y="6837014"/>
                </a:lnTo>
                <a:lnTo>
                  <a:pt x="20860" y="6837172"/>
                </a:lnTo>
                <a:lnTo>
                  <a:pt x="26549" y="6837172"/>
                </a:lnTo>
                <a:lnTo>
                  <a:pt x="843276" y="3664936"/>
                </a:lnTo>
                <a:lnTo>
                  <a:pt x="1183368" y="2397810"/>
                </a:lnTo>
                <a:lnTo>
                  <a:pt x="1208017" y="2360385"/>
                </a:lnTo>
                <a:lnTo>
                  <a:pt x="1240979" y="2332178"/>
                </a:lnTo>
                <a:lnTo>
                  <a:pt x="1279949" y="2314218"/>
                </a:lnTo>
                <a:lnTo>
                  <a:pt x="1322621" y="2307537"/>
                </a:lnTo>
                <a:lnTo>
                  <a:pt x="1417705" y="2307537"/>
                </a:lnTo>
                <a:lnTo>
                  <a:pt x="1373010" y="2289163"/>
                </a:lnTo>
                <a:lnTo>
                  <a:pt x="1321418" y="2283048"/>
                </a:lnTo>
                <a:close/>
              </a:path>
              <a:path extrusionOk="0" h="6837680" w="2545079">
                <a:moveTo>
                  <a:pt x="1417705" y="2307537"/>
                </a:moveTo>
                <a:lnTo>
                  <a:pt x="1322621" y="2307537"/>
                </a:lnTo>
                <a:lnTo>
                  <a:pt x="1366688" y="2313167"/>
                </a:lnTo>
                <a:lnTo>
                  <a:pt x="1412486" y="2333997"/>
                </a:lnTo>
                <a:lnTo>
                  <a:pt x="1448453" y="2367015"/>
                </a:lnTo>
                <a:lnTo>
                  <a:pt x="1472646" y="2408948"/>
                </a:lnTo>
                <a:lnTo>
                  <a:pt x="1483124" y="2456520"/>
                </a:lnTo>
                <a:lnTo>
                  <a:pt x="1477945" y="2506456"/>
                </a:lnTo>
                <a:lnTo>
                  <a:pt x="1220031" y="3457748"/>
                </a:lnTo>
                <a:lnTo>
                  <a:pt x="1214086" y="3493142"/>
                </a:lnTo>
                <a:lnTo>
                  <a:pt x="1223055" y="3563455"/>
                </a:lnTo>
                <a:lnTo>
                  <a:pt x="1258494" y="3626483"/>
                </a:lnTo>
                <a:lnTo>
                  <a:pt x="1314715" y="3669910"/>
                </a:lnTo>
                <a:lnTo>
                  <a:pt x="1397611" y="3689044"/>
                </a:lnTo>
                <a:lnTo>
                  <a:pt x="1444653" y="3682622"/>
                </a:lnTo>
                <a:lnTo>
                  <a:pt x="1487902" y="3664620"/>
                </a:lnTo>
                <a:lnTo>
                  <a:pt x="1490650" y="3662531"/>
                </a:lnTo>
                <a:lnTo>
                  <a:pt x="1404021" y="3662531"/>
                </a:lnTo>
                <a:lnTo>
                  <a:pt x="1354047" y="3657356"/>
                </a:lnTo>
                <a:lnTo>
                  <a:pt x="1299050" y="3630194"/>
                </a:lnTo>
                <a:lnTo>
                  <a:pt x="1259225" y="3584083"/>
                </a:lnTo>
                <a:lnTo>
                  <a:pt x="1239313" y="3525969"/>
                </a:lnTo>
                <a:lnTo>
                  <a:pt x="1238602" y="3495254"/>
                </a:lnTo>
                <a:lnTo>
                  <a:pt x="1244053" y="3464065"/>
                </a:lnTo>
                <a:lnTo>
                  <a:pt x="1501968" y="2512773"/>
                </a:lnTo>
                <a:lnTo>
                  <a:pt x="1508395" y="2464187"/>
                </a:lnTo>
                <a:lnTo>
                  <a:pt x="1501968" y="2417181"/>
                </a:lnTo>
                <a:lnTo>
                  <a:pt x="1483952" y="2373964"/>
                </a:lnTo>
                <a:lnTo>
                  <a:pt x="1455611" y="2336749"/>
                </a:lnTo>
                <a:lnTo>
                  <a:pt x="1418209" y="2307745"/>
                </a:lnTo>
                <a:lnTo>
                  <a:pt x="1417705" y="2307537"/>
                </a:lnTo>
                <a:close/>
              </a:path>
              <a:path extrusionOk="0" h="6837680" w="2545079">
                <a:moveTo>
                  <a:pt x="2545001" y="0"/>
                </a:moveTo>
                <a:lnTo>
                  <a:pt x="2518451" y="0"/>
                </a:lnTo>
                <a:lnTo>
                  <a:pt x="1939410" y="2100926"/>
                </a:lnTo>
                <a:lnTo>
                  <a:pt x="1547482" y="3546182"/>
                </a:lnTo>
                <a:lnTo>
                  <a:pt x="1526636" y="3591946"/>
                </a:lnTo>
                <a:lnTo>
                  <a:pt x="1493593" y="3627885"/>
                </a:lnTo>
                <a:lnTo>
                  <a:pt x="1451629" y="3652060"/>
                </a:lnTo>
                <a:lnTo>
                  <a:pt x="1404021" y="3662531"/>
                </a:lnTo>
                <a:lnTo>
                  <a:pt x="1490650" y="3662531"/>
                </a:lnTo>
                <a:lnTo>
                  <a:pt x="1525146" y="3636300"/>
                </a:lnTo>
                <a:lnTo>
                  <a:pt x="1554172" y="3598927"/>
                </a:lnTo>
                <a:lnTo>
                  <a:pt x="1572767" y="3553763"/>
                </a:lnTo>
                <a:lnTo>
                  <a:pt x="1964695" y="2108506"/>
                </a:lnTo>
                <a:lnTo>
                  <a:pt x="2539944" y="16422"/>
                </a:lnTo>
                <a:lnTo>
                  <a:pt x="2543737" y="3789"/>
                </a:lnTo>
                <a:lnTo>
                  <a:pt x="2545001" y="0"/>
                </a:lnTo>
                <a:close/>
              </a:path>
            </a:pathLst>
          </a:custGeom>
          <a:solidFill>
            <a:srgbClr val="FFBA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4"/>
          <p:cNvSpPr/>
          <p:nvPr/>
        </p:nvSpPr>
        <p:spPr>
          <a:xfrm>
            <a:off x="0" y="0"/>
            <a:ext cx="12192000" cy="6858000"/>
          </a:xfrm>
          <a:custGeom>
            <a:rect b="b" l="l" r="r" t="t"/>
            <a:pathLst>
              <a:path extrusionOk="0" h="6858000" w="12192000">
                <a:moveTo>
                  <a:pt x="12192000" y="0"/>
                </a:moveTo>
                <a:lnTo>
                  <a:pt x="0" y="0"/>
                </a:lnTo>
                <a:lnTo>
                  <a:pt x="0" y="6857999"/>
                </a:lnTo>
                <a:lnTo>
                  <a:pt x="12192000" y="6857999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6" name="Google Shape;86;p4"/>
          <p:cNvGrpSpPr/>
          <p:nvPr/>
        </p:nvGrpSpPr>
        <p:grpSpPr>
          <a:xfrm>
            <a:off x="0" y="-2235"/>
            <a:ext cx="5840730" cy="6862275"/>
            <a:chOff x="0" y="-2235"/>
            <a:chExt cx="5840730" cy="6862275"/>
          </a:xfrm>
        </p:grpSpPr>
        <p:pic>
          <p:nvPicPr>
            <p:cNvPr id="87" name="Google Shape;87;p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4425696" y="5059679"/>
              <a:ext cx="929639" cy="179832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8" name="Google Shape;88;p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0" y="-2235"/>
              <a:ext cx="5840730" cy="68622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9" name="Google Shape;89;p4"/>
            <p:cNvSpPr/>
            <p:nvPr/>
          </p:nvSpPr>
          <p:spPr>
            <a:xfrm>
              <a:off x="2932646" y="0"/>
              <a:ext cx="1818639" cy="6858000"/>
            </a:xfrm>
            <a:custGeom>
              <a:rect b="b" l="l" r="r" t="t"/>
              <a:pathLst>
                <a:path extrusionOk="0" h="6858000" w="1818639">
                  <a:moveTo>
                    <a:pt x="1818556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22225">
              <a:solidFill>
                <a:srgbClr val="D87A1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0" name="Google Shape;90;p4"/>
          <p:cNvSpPr txBox="1"/>
          <p:nvPr>
            <p:ph type="title"/>
          </p:nvPr>
        </p:nvSpPr>
        <p:spPr>
          <a:xfrm>
            <a:off x="6455111" y="964691"/>
            <a:ext cx="4283710" cy="18332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1328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FFFFFF"/>
                </a:solidFill>
              </a:rPr>
              <a:t>Argomento-2: Comune</a:t>
            </a:r>
            <a:endParaRPr sz="3200"/>
          </a:p>
          <a:p>
            <a:pPr indent="0" lvl="0" marL="12700" marR="5080" rtl="0" algn="l">
              <a:lnSpc>
                <a:spcPct val="90900"/>
              </a:lnSpc>
              <a:spcBef>
                <a:spcPts val="13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FFFFFF"/>
                </a:solidFill>
              </a:rPr>
              <a:t>Debolezze e attacchi alla sicurezza nelle reti di controllo dell'energia</a:t>
            </a:r>
            <a:endParaRPr sz="3200"/>
          </a:p>
        </p:txBody>
      </p:sp>
      <p:sp>
        <p:nvSpPr>
          <p:cNvPr id="91" name="Google Shape;91;p4"/>
          <p:cNvSpPr txBox="1"/>
          <p:nvPr/>
        </p:nvSpPr>
        <p:spPr>
          <a:xfrm>
            <a:off x="6488577" y="3288284"/>
            <a:ext cx="4872355" cy="26885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222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FBA00"/>
                </a:solidFill>
                <a:latin typeface="Verdana"/>
                <a:ea typeface="Verdana"/>
                <a:cs typeface="Verdana"/>
                <a:sym typeface="Verdana"/>
              </a:rPr>
              <a:t>Panoramica</a:t>
            </a:r>
            <a:endParaRPr sz="2400">
              <a:latin typeface="Verdana"/>
              <a:ea typeface="Verdana"/>
              <a:cs typeface="Verdana"/>
              <a:sym typeface="Verdana"/>
            </a:endParaRPr>
          </a:p>
          <a:p>
            <a:pPr indent="-274320" lvl="0" marL="287020" marR="5080" rtl="0" algn="l">
              <a:lnSpc>
                <a:spcPct val="115000"/>
              </a:lnSpc>
              <a:spcBef>
                <a:spcPts val="1710"/>
              </a:spcBef>
              <a:spcAft>
                <a:spcPts val="0"/>
              </a:spcAft>
              <a:buClr>
                <a:srgbClr val="FFBA00"/>
              </a:buClr>
              <a:buSzPts val="1400"/>
              <a:buFont typeface="Courier New"/>
              <a:buChar char="o"/>
            </a:pPr>
            <a:r>
              <a:rPr lang="en-US" sz="1400">
                <a:solidFill>
                  <a:srgbClr val="7F7F7F"/>
                </a:solidFill>
                <a:latin typeface="Verdana"/>
                <a:ea typeface="Verdana"/>
                <a:cs typeface="Verdana"/>
                <a:sym typeface="Verdana"/>
              </a:rPr>
              <a:t>Debolezze nei protocolli operativi e carenze di sicurezza dei protocolli di comunicazione TCP/IP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  <a:p>
            <a:pPr indent="-274320" lvl="0" marL="287020" marR="194310" rtl="0" algn="l">
              <a:lnSpc>
                <a:spcPct val="101400"/>
              </a:lnSpc>
              <a:spcBef>
                <a:spcPts val="1155"/>
              </a:spcBef>
              <a:spcAft>
                <a:spcPts val="0"/>
              </a:spcAft>
              <a:buClr>
                <a:srgbClr val="FFBA00"/>
              </a:buClr>
              <a:buSzPts val="1400"/>
              <a:buFont typeface="Courier New"/>
              <a:buChar char="o"/>
            </a:pPr>
            <a:r>
              <a:rPr lang="en-US" sz="1400">
                <a:solidFill>
                  <a:srgbClr val="7F7F7F"/>
                </a:solidFill>
                <a:latin typeface="Verdana"/>
                <a:ea typeface="Verdana"/>
                <a:cs typeface="Verdana"/>
                <a:sym typeface="Verdana"/>
              </a:rPr>
              <a:t>Strumenti offensivi contro riservatezza, integrità e disponibilità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  <a:p>
            <a:pPr indent="-273685" lvl="0" marL="286385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BA00"/>
              </a:buClr>
              <a:buSzPts val="1400"/>
              <a:buFont typeface="Courier New"/>
              <a:buChar char="o"/>
            </a:pPr>
            <a:r>
              <a:rPr b="1" lang="en-US" sz="1400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Migliori pratiche, raccomandazioni e linee guida</a:t>
            </a:r>
            <a:endParaRPr sz="1400">
              <a:latin typeface="Tahoma"/>
              <a:ea typeface="Tahoma"/>
              <a:cs typeface="Tahoma"/>
              <a:sym typeface="Tahoma"/>
            </a:endParaRPr>
          </a:p>
          <a:p>
            <a:pPr indent="-273685" lvl="0" marL="286385" rtl="0" algn="l">
              <a:lnSpc>
                <a:spcPct val="100000"/>
              </a:lnSpc>
              <a:spcBef>
                <a:spcPts val="1225"/>
              </a:spcBef>
              <a:spcAft>
                <a:spcPts val="0"/>
              </a:spcAft>
              <a:buClr>
                <a:srgbClr val="FFBA00"/>
              </a:buClr>
              <a:buSzPts val="1400"/>
              <a:buFont typeface="Courier New"/>
              <a:buChar char="o"/>
            </a:pPr>
            <a:r>
              <a:rPr lang="en-US" sz="1400">
                <a:solidFill>
                  <a:srgbClr val="7F7F7F"/>
                </a:solidFill>
                <a:latin typeface="Verdana"/>
                <a:ea typeface="Verdana"/>
                <a:cs typeface="Verdana"/>
                <a:sym typeface="Verdana"/>
              </a:rPr>
              <a:t>Osservazioni finali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  <a:p>
            <a:pPr indent="-273685" lvl="0" marL="286385" rtl="0" algn="l">
              <a:lnSpc>
                <a:spcPct val="100000"/>
              </a:lnSpc>
              <a:spcBef>
                <a:spcPts val="1130"/>
              </a:spcBef>
              <a:spcAft>
                <a:spcPts val="0"/>
              </a:spcAft>
              <a:buClr>
                <a:srgbClr val="FFBA00"/>
              </a:buClr>
              <a:buSzPts val="1400"/>
              <a:buFont typeface="Courier New"/>
              <a:buChar char="o"/>
            </a:pPr>
            <a:r>
              <a:rPr lang="en-US" sz="1400">
                <a:solidFill>
                  <a:srgbClr val="7F7F7F"/>
                </a:solidFill>
                <a:latin typeface="Verdana"/>
                <a:ea typeface="Verdana"/>
                <a:cs typeface="Verdana"/>
                <a:sym typeface="Verdana"/>
              </a:rPr>
              <a:t>Riferimenti e fonti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92" name="Google Shape;92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549376" y="6167335"/>
            <a:ext cx="3294001" cy="612000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4"/>
          <p:cNvSpPr txBox="1"/>
          <p:nvPr/>
        </p:nvSpPr>
        <p:spPr>
          <a:xfrm>
            <a:off x="84510" y="6341364"/>
            <a:ext cx="3769360" cy="4432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174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CSP004_C_E - ARGOMENTO 2: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  <a:p>
            <a:pPr indent="0" lvl="0" marL="12700" rtl="0" algn="l">
              <a:lnSpc>
                <a:spcPct val="1174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Cristina Alcaraz, Università di Malaga, Spagna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94" name="Google Shape;94;p4"/>
          <p:cNvSpPr/>
          <p:nvPr/>
        </p:nvSpPr>
        <p:spPr>
          <a:xfrm>
            <a:off x="3498188" y="17721"/>
            <a:ext cx="2545080" cy="6837680"/>
          </a:xfrm>
          <a:custGeom>
            <a:rect b="b" l="l" r="r" t="t"/>
            <a:pathLst>
              <a:path extrusionOk="0" h="6837680" w="2545079">
                <a:moveTo>
                  <a:pt x="1321418" y="2283048"/>
                </a:moveTo>
                <a:lnTo>
                  <a:pt x="1271585" y="2291184"/>
                </a:lnTo>
                <a:lnTo>
                  <a:pt x="1226182" y="2312358"/>
                </a:lnTo>
                <a:lnTo>
                  <a:pt x="1187879" y="2345356"/>
                </a:lnTo>
                <a:lnTo>
                  <a:pt x="1159347" y="2388967"/>
                </a:lnTo>
                <a:lnTo>
                  <a:pt x="1159347" y="2390230"/>
                </a:lnTo>
                <a:lnTo>
                  <a:pt x="819255" y="3658619"/>
                </a:lnTo>
                <a:lnTo>
                  <a:pt x="0" y="6835909"/>
                </a:lnTo>
                <a:lnTo>
                  <a:pt x="6637" y="6836639"/>
                </a:lnTo>
                <a:lnTo>
                  <a:pt x="13275" y="6837014"/>
                </a:lnTo>
                <a:lnTo>
                  <a:pt x="20860" y="6837172"/>
                </a:lnTo>
                <a:lnTo>
                  <a:pt x="26549" y="6837172"/>
                </a:lnTo>
                <a:lnTo>
                  <a:pt x="843276" y="3664936"/>
                </a:lnTo>
                <a:lnTo>
                  <a:pt x="1183368" y="2397810"/>
                </a:lnTo>
                <a:lnTo>
                  <a:pt x="1208017" y="2360385"/>
                </a:lnTo>
                <a:lnTo>
                  <a:pt x="1240979" y="2332178"/>
                </a:lnTo>
                <a:lnTo>
                  <a:pt x="1279949" y="2314218"/>
                </a:lnTo>
                <a:lnTo>
                  <a:pt x="1322621" y="2307537"/>
                </a:lnTo>
                <a:lnTo>
                  <a:pt x="1417705" y="2307537"/>
                </a:lnTo>
                <a:lnTo>
                  <a:pt x="1373010" y="2289163"/>
                </a:lnTo>
                <a:lnTo>
                  <a:pt x="1321418" y="2283048"/>
                </a:lnTo>
                <a:close/>
              </a:path>
              <a:path extrusionOk="0" h="6837680" w="2545079">
                <a:moveTo>
                  <a:pt x="1417705" y="2307537"/>
                </a:moveTo>
                <a:lnTo>
                  <a:pt x="1322621" y="2307537"/>
                </a:lnTo>
                <a:lnTo>
                  <a:pt x="1366688" y="2313167"/>
                </a:lnTo>
                <a:lnTo>
                  <a:pt x="1412486" y="2333997"/>
                </a:lnTo>
                <a:lnTo>
                  <a:pt x="1448453" y="2367015"/>
                </a:lnTo>
                <a:lnTo>
                  <a:pt x="1472646" y="2408948"/>
                </a:lnTo>
                <a:lnTo>
                  <a:pt x="1483124" y="2456520"/>
                </a:lnTo>
                <a:lnTo>
                  <a:pt x="1477945" y="2506456"/>
                </a:lnTo>
                <a:lnTo>
                  <a:pt x="1220031" y="3457748"/>
                </a:lnTo>
                <a:lnTo>
                  <a:pt x="1214086" y="3493142"/>
                </a:lnTo>
                <a:lnTo>
                  <a:pt x="1223055" y="3563455"/>
                </a:lnTo>
                <a:lnTo>
                  <a:pt x="1258494" y="3626483"/>
                </a:lnTo>
                <a:lnTo>
                  <a:pt x="1314715" y="3669910"/>
                </a:lnTo>
                <a:lnTo>
                  <a:pt x="1397611" y="3689044"/>
                </a:lnTo>
                <a:lnTo>
                  <a:pt x="1444653" y="3682622"/>
                </a:lnTo>
                <a:lnTo>
                  <a:pt x="1487902" y="3664620"/>
                </a:lnTo>
                <a:lnTo>
                  <a:pt x="1490650" y="3662531"/>
                </a:lnTo>
                <a:lnTo>
                  <a:pt x="1404021" y="3662531"/>
                </a:lnTo>
                <a:lnTo>
                  <a:pt x="1354047" y="3657356"/>
                </a:lnTo>
                <a:lnTo>
                  <a:pt x="1299050" y="3630194"/>
                </a:lnTo>
                <a:lnTo>
                  <a:pt x="1259225" y="3584083"/>
                </a:lnTo>
                <a:lnTo>
                  <a:pt x="1239313" y="3525969"/>
                </a:lnTo>
                <a:lnTo>
                  <a:pt x="1238602" y="3495254"/>
                </a:lnTo>
                <a:lnTo>
                  <a:pt x="1244053" y="3464065"/>
                </a:lnTo>
                <a:lnTo>
                  <a:pt x="1501968" y="2512773"/>
                </a:lnTo>
                <a:lnTo>
                  <a:pt x="1508395" y="2464187"/>
                </a:lnTo>
                <a:lnTo>
                  <a:pt x="1501968" y="2417181"/>
                </a:lnTo>
                <a:lnTo>
                  <a:pt x="1483952" y="2373964"/>
                </a:lnTo>
                <a:lnTo>
                  <a:pt x="1455611" y="2336749"/>
                </a:lnTo>
                <a:lnTo>
                  <a:pt x="1418209" y="2307745"/>
                </a:lnTo>
                <a:lnTo>
                  <a:pt x="1417705" y="2307537"/>
                </a:lnTo>
                <a:close/>
              </a:path>
              <a:path extrusionOk="0" h="6837680" w="2545079">
                <a:moveTo>
                  <a:pt x="2545001" y="0"/>
                </a:moveTo>
                <a:lnTo>
                  <a:pt x="2518451" y="0"/>
                </a:lnTo>
                <a:lnTo>
                  <a:pt x="1939410" y="2100926"/>
                </a:lnTo>
                <a:lnTo>
                  <a:pt x="1547482" y="3546182"/>
                </a:lnTo>
                <a:lnTo>
                  <a:pt x="1526636" y="3591946"/>
                </a:lnTo>
                <a:lnTo>
                  <a:pt x="1493593" y="3627885"/>
                </a:lnTo>
                <a:lnTo>
                  <a:pt x="1451629" y="3652060"/>
                </a:lnTo>
                <a:lnTo>
                  <a:pt x="1404021" y="3662531"/>
                </a:lnTo>
                <a:lnTo>
                  <a:pt x="1490650" y="3662531"/>
                </a:lnTo>
                <a:lnTo>
                  <a:pt x="1525146" y="3636300"/>
                </a:lnTo>
                <a:lnTo>
                  <a:pt x="1554172" y="3598927"/>
                </a:lnTo>
                <a:lnTo>
                  <a:pt x="1572767" y="3553763"/>
                </a:lnTo>
                <a:lnTo>
                  <a:pt x="1964695" y="2108506"/>
                </a:lnTo>
                <a:lnTo>
                  <a:pt x="2539944" y="16422"/>
                </a:lnTo>
                <a:lnTo>
                  <a:pt x="2543737" y="3789"/>
                </a:lnTo>
                <a:lnTo>
                  <a:pt x="2545001" y="0"/>
                </a:lnTo>
                <a:close/>
              </a:path>
            </a:pathLst>
          </a:custGeom>
          <a:solidFill>
            <a:srgbClr val="FFBA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"/>
          <p:cNvSpPr txBox="1"/>
          <p:nvPr/>
        </p:nvSpPr>
        <p:spPr>
          <a:xfrm>
            <a:off x="11204473" y="6324600"/>
            <a:ext cx="102870" cy="193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5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00" name="Google Shape;100;p5"/>
          <p:cNvSpPr txBox="1"/>
          <p:nvPr>
            <p:ph type="title"/>
          </p:nvPr>
        </p:nvSpPr>
        <p:spPr>
          <a:xfrm>
            <a:off x="855396" y="387603"/>
            <a:ext cx="6432550" cy="8331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3967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Approfondimento sulla difesa</a:t>
            </a:r>
            <a:endParaRPr/>
          </a:p>
        </p:txBody>
      </p:sp>
      <p:grpSp>
        <p:nvGrpSpPr>
          <p:cNvPr id="101" name="Google Shape;101;p5"/>
          <p:cNvGrpSpPr/>
          <p:nvPr/>
        </p:nvGrpSpPr>
        <p:grpSpPr>
          <a:xfrm>
            <a:off x="7377174" y="0"/>
            <a:ext cx="3466203" cy="6858000"/>
            <a:chOff x="7377174" y="0"/>
            <a:chExt cx="3466203" cy="6858000"/>
          </a:xfrm>
        </p:grpSpPr>
        <p:pic>
          <p:nvPicPr>
            <p:cNvPr id="102" name="Google Shape;102;p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549376" y="6167335"/>
              <a:ext cx="3294001" cy="612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3" name="Google Shape;103;p5"/>
            <p:cNvSpPr/>
            <p:nvPr/>
          </p:nvSpPr>
          <p:spPr>
            <a:xfrm>
              <a:off x="7377174" y="0"/>
              <a:ext cx="2555240" cy="6858000"/>
            </a:xfrm>
            <a:custGeom>
              <a:rect b="b" l="l" r="r" t="t"/>
              <a:pathLst>
                <a:path extrusionOk="0" h="6858000" w="2555240">
                  <a:moveTo>
                    <a:pt x="1541856" y="1537132"/>
                  </a:moveTo>
                  <a:lnTo>
                    <a:pt x="1494490" y="1543598"/>
                  </a:lnTo>
                  <a:lnTo>
                    <a:pt x="1450943" y="1561725"/>
                  </a:lnTo>
                  <a:lnTo>
                    <a:pt x="1413442" y="1590241"/>
                  </a:lnTo>
                  <a:lnTo>
                    <a:pt x="1384216" y="1627873"/>
                  </a:lnTo>
                  <a:lnTo>
                    <a:pt x="1365493" y="1673349"/>
                  </a:lnTo>
                  <a:lnTo>
                    <a:pt x="970859" y="3128578"/>
                  </a:lnTo>
                  <a:lnTo>
                    <a:pt x="0" y="6858000"/>
                  </a:lnTo>
                  <a:lnTo>
                    <a:pt x="25956" y="6858000"/>
                  </a:lnTo>
                  <a:lnTo>
                    <a:pt x="996320" y="3136211"/>
                  </a:lnTo>
                  <a:lnTo>
                    <a:pt x="1390952" y="1680980"/>
                  </a:lnTo>
                  <a:lnTo>
                    <a:pt x="1411941" y="1634902"/>
                  </a:lnTo>
                  <a:lnTo>
                    <a:pt x="1445212" y="1598715"/>
                  </a:lnTo>
                  <a:lnTo>
                    <a:pt x="1487466" y="1574373"/>
                  </a:lnTo>
                  <a:lnTo>
                    <a:pt x="1535403" y="1563830"/>
                  </a:lnTo>
                  <a:lnTo>
                    <a:pt x="1637281" y="1563830"/>
                  </a:lnTo>
                  <a:lnTo>
                    <a:pt x="1625324" y="1556399"/>
                  </a:lnTo>
                  <a:lnTo>
                    <a:pt x="1590814" y="1543598"/>
                  </a:lnTo>
                  <a:lnTo>
                    <a:pt x="1541856" y="1537132"/>
                  </a:lnTo>
                  <a:close/>
                </a:path>
                <a:path extrusionOk="0" h="6858000" w="2555240">
                  <a:moveTo>
                    <a:pt x="1637281" y="1563830"/>
                  </a:moveTo>
                  <a:lnTo>
                    <a:pt x="1535403" y="1563830"/>
                  </a:lnTo>
                  <a:lnTo>
                    <a:pt x="1585722" y="1569040"/>
                  </a:lnTo>
                  <a:lnTo>
                    <a:pt x="1614962" y="1580210"/>
                  </a:lnTo>
                  <a:lnTo>
                    <a:pt x="1663416" y="1617338"/>
                  </a:lnTo>
                  <a:lnTo>
                    <a:pt x="1694326" y="1671361"/>
                  </a:lnTo>
                  <a:lnTo>
                    <a:pt x="1701964" y="1732261"/>
                  </a:lnTo>
                  <a:lnTo>
                    <a:pt x="1696474" y="1763665"/>
                  </a:lnTo>
                  <a:lnTo>
                    <a:pt x="1436780" y="2721522"/>
                  </a:lnTo>
                  <a:lnTo>
                    <a:pt x="1430309" y="2770443"/>
                  </a:lnTo>
                  <a:lnTo>
                    <a:pt x="1436780" y="2817773"/>
                  </a:lnTo>
                  <a:lnTo>
                    <a:pt x="1454921" y="2861288"/>
                  </a:lnTo>
                  <a:lnTo>
                    <a:pt x="1483458" y="2898760"/>
                  </a:lnTo>
                  <a:lnTo>
                    <a:pt x="1521118" y="2927964"/>
                  </a:lnTo>
                  <a:lnTo>
                    <a:pt x="1566627" y="2946674"/>
                  </a:lnTo>
                  <a:lnTo>
                    <a:pt x="1618576" y="2952831"/>
                  </a:lnTo>
                  <a:lnTo>
                    <a:pt x="1668753" y="2944640"/>
                  </a:lnTo>
                  <a:lnTo>
                    <a:pt x="1704059" y="2928175"/>
                  </a:lnTo>
                  <a:lnTo>
                    <a:pt x="1617364" y="2928175"/>
                  </a:lnTo>
                  <a:lnTo>
                    <a:pt x="1572991" y="2922507"/>
                  </a:lnTo>
                  <a:lnTo>
                    <a:pt x="1526878" y="2901533"/>
                  </a:lnTo>
                  <a:lnTo>
                    <a:pt x="1490664" y="2868286"/>
                  </a:lnTo>
                  <a:lnTo>
                    <a:pt x="1466303" y="2826064"/>
                  </a:lnTo>
                  <a:lnTo>
                    <a:pt x="1455753" y="2778164"/>
                  </a:lnTo>
                  <a:lnTo>
                    <a:pt x="1460967" y="2727882"/>
                  </a:lnTo>
                  <a:lnTo>
                    <a:pt x="1720661" y="1770024"/>
                  </a:lnTo>
                  <a:lnTo>
                    <a:pt x="1726648" y="1734387"/>
                  </a:lnTo>
                  <a:lnTo>
                    <a:pt x="1725674" y="1701333"/>
                  </a:lnTo>
                  <a:lnTo>
                    <a:pt x="1725594" y="1698631"/>
                  </a:lnTo>
                  <a:lnTo>
                    <a:pt x="1717618" y="1663589"/>
                  </a:lnTo>
                  <a:lnTo>
                    <a:pt x="1702839" y="1630098"/>
                  </a:lnTo>
                  <a:lnTo>
                    <a:pt x="1681934" y="1600125"/>
                  </a:lnTo>
                  <a:lnTo>
                    <a:pt x="1655897" y="1575400"/>
                  </a:lnTo>
                  <a:lnTo>
                    <a:pt x="1637281" y="1563830"/>
                  </a:lnTo>
                  <a:close/>
                </a:path>
                <a:path extrusionOk="0" h="6858000" w="2555240">
                  <a:moveTo>
                    <a:pt x="2555219" y="0"/>
                  </a:moveTo>
                  <a:lnTo>
                    <a:pt x="2528139" y="0"/>
                  </a:lnTo>
                  <a:lnTo>
                    <a:pt x="2100017" y="1561407"/>
                  </a:lnTo>
                  <a:lnTo>
                    <a:pt x="1757578" y="2837279"/>
                  </a:lnTo>
                  <a:lnTo>
                    <a:pt x="1732760" y="2874962"/>
                  </a:lnTo>
                  <a:lnTo>
                    <a:pt x="1699570" y="2903364"/>
                  </a:lnTo>
                  <a:lnTo>
                    <a:pt x="1660330" y="2921448"/>
                  </a:lnTo>
                  <a:lnTo>
                    <a:pt x="1617364" y="2928175"/>
                  </a:lnTo>
                  <a:lnTo>
                    <a:pt x="1704059" y="2928175"/>
                  </a:lnTo>
                  <a:lnTo>
                    <a:pt x="1714469" y="2923320"/>
                  </a:lnTo>
                  <a:lnTo>
                    <a:pt x="1753036" y="2890094"/>
                  </a:lnTo>
                  <a:lnTo>
                    <a:pt x="1781765" y="2846183"/>
                  </a:lnTo>
                  <a:lnTo>
                    <a:pt x="1781765" y="2844910"/>
                  </a:lnTo>
                  <a:lnTo>
                    <a:pt x="2124204" y="1567768"/>
                  </a:lnTo>
                  <a:lnTo>
                    <a:pt x="2555219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4" name="Google Shape;104;p5"/>
          <p:cNvSpPr txBox="1"/>
          <p:nvPr/>
        </p:nvSpPr>
        <p:spPr>
          <a:xfrm>
            <a:off x="692056" y="1566164"/>
            <a:ext cx="7287900" cy="42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26650">
            <a:spAutoFit/>
          </a:bodyPr>
          <a:lstStyle/>
          <a:p>
            <a:pPr indent="-101600" lvl="0" marL="103504" marR="581025" rtl="0" algn="just">
              <a:lnSpc>
                <a:spcPct val="117222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Char char="•"/>
            </a:pPr>
            <a:r>
              <a:rPr lang="en-US" sz="1600">
                <a:latin typeface="Verdana"/>
                <a:ea typeface="Verdana"/>
                <a:cs typeface="Verdana"/>
                <a:sym typeface="Verdana"/>
              </a:rPr>
              <a:t>	Dalle sezioni precedenti, si deduce che è necessario stabilire una </a:t>
            </a:r>
            <a:r>
              <a:rPr b="1" lang="en-US" sz="1600">
                <a:latin typeface="Tahoma"/>
                <a:ea typeface="Tahoma"/>
                <a:cs typeface="Tahoma"/>
                <a:sym typeface="Tahoma"/>
              </a:rPr>
              <a:t>difesa in profondità</a:t>
            </a:r>
            <a:endParaRPr sz="1600">
              <a:latin typeface="Tahoma"/>
              <a:ea typeface="Tahoma"/>
              <a:cs typeface="Tahoma"/>
              <a:sym typeface="Tahoma"/>
            </a:endParaRPr>
          </a:p>
          <a:p>
            <a:pPr indent="-88900" lvl="1" marL="286385" marR="5080" rtl="0" algn="just">
              <a:lnSpc>
                <a:spcPct val="118750"/>
              </a:lnSpc>
              <a:spcBef>
                <a:spcPts val="650"/>
              </a:spcBef>
              <a:spcAft>
                <a:spcPts val="0"/>
              </a:spcAft>
              <a:buClr>
                <a:srgbClr val="FFBA00"/>
              </a:buClr>
              <a:buSzPts val="1400"/>
              <a:buFont typeface="Arial"/>
              <a:buChar char="•"/>
            </a:pPr>
            <a:r>
              <a:rPr lang="en-US">
                <a:latin typeface="Verdana"/>
                <a:ea typeface="Verdana"/>
                <a:cs typeface="Verdana"/>
                <a:sym typeface="Verdana"/>
              </a:rPr>
              <a:t>Non solo misure di sicurezza dirette ai dati all'interno di un sistema, ma anche protezione dell'intero sistema nel suo complesso.</a:t>
            </a:r>
            <a:endParaRPr>
              <a:latin typeface="Verdana"/>
              <a:ea typeface="Verdana"/>
              <a:cs typeface="Verdana"/>
              <a:sym typeface="Verdana"/>
            </a:endParaRPr>
          </a:p>
          <a:p>
            <a:pPr indent="-114300" lvl="0" marL="103504" marR="802640" rtl="0" algn="just">
              <a:lnSpc>
                <a:spcPct val="102200"/>
              </a:lnSpc>
              <a:spcBef>
                <a:spcPts val="675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US" sz="1600">
                <a:latin typeface="Verdana"/>
                <a:ea typeface="Verdana"/>
                <a:cs typeface="Verdana"/>
                <a:sym typeface="Verdana"/>
              </a:rPr>
              <a:t>	Il National Institute of Standards and Technology (NIST) definisce la difesa in profondità come:</a:t>
            </a:r>
            <a:endParaRPr sz="1600">
              <a:latin typeface="Verdana"/>
              <a:ea typeface="Verdana"/>
              <a:cs typeface="Verdana"/>
              <a:sym typeface="Verdana"/>
            </a:endParaRPr>
          </a:p>
          <a:p>
            <a:pPr indent="-88900" lvl="1" marL="286385" marR="459105" rtl="0" algn="just">
              <a:lnSpc>
                <a:spcPct val="118750"/>
              </a:lnSpc>
              <a:spcBef>
                <a:spcPts val="710"/>
              </a:spcBef>
              <a:spcAft>
                <a:spcPts val="0"/>
              </a:spcAft>
              <a:buClr>
                <a:srgbClr val="FFBA00"/>
              </a:buClr>
              <a:buSzPts val="1400"/>
              <a:buFont typeface="Arial"/>
              <a:buChar char="•"/>
            </a:pPr>
            <a:r>
              <a:rPr lang="en-US">
                <a:latin typeface="Verdana"/>
                <a:ea typeface="Verdana"/>
                <a:cs typeface="Verdana"/>
                <a:sym typeface="Verdana"/>
              </a:rPr>
              <a:t>"</a:t>
            </a:r>
            <a:r>
              <a:rPr i="1" lang="en-US">
                <a:latin typeface="Verdana"/>
                <a:ea typeface="Verdana"/>
                <a:cs typeface="Verdana"/>
                <a:sym typeface="Verdana"/>
              </a:rPr>
              <a:t>Strategia di sicurezza delle informazioni che integra persone, tecnologia e capacità operative per stabilire barriere variabili su più livelli e missioni dell'organizzazione</a:t>
            </a:r>
            <a:r>
              <a:rPr lang="en-US">
                <a:latin typeface="Verdana"/>
                <a:ea typeface="Verdana"/>
                <a:cs typeface="Verdana"/>
                <a:sym typeface="Verdana"/>
              </a:rPr>
              <a:t>".</a:t>
            </a:r>
            <a:endParaRPr>
              <a:latin typeface="Verdana"/>
              <a:ea typeface="Verdana"/>
              <a:cs typeface="Verdana"/>
              <a:sym typeface="Verdana"/>
            </a:endParaRPr>
          </a:p>
          <a:p>
            <a:pPr indent="-88900" lvl="1" marL="286385" marR="303530" rtl="0" algn="l">
              <a:lnSpc>
                <a:spcPct val="100400"/>
              </a:lnSpc>
              <a:spcBef>
                <a:spcPts val="525"/>
              </a:spcBef>
              <a:spcAft>
                <a:spcPts val="0"/>
              </a:spcAft>
              <a:buClr>
                <a:srgbClr val="FFBA00"/>
              </a:buClr>
              <a:buSzPts val="1400"/>
              <a:buFont typeface="Arial"/>
              <a:buChar char="•"/>
            </a:pPr>
            <a:r>
              <a:rPr lang="en-US">
                <a:latin typeface="Verdana"/>
                <a:ea typeface="Verdana"/>
                <a:cs typeface="Verdana"/>
                <a:sym typeface="Verdana"/>
              </a:rPr>
              <a:t>Ciò significa anche che è necessario prendere in considerazione misure preventive a livello della rete e del suo perimetro e che l'accesso alle risorse deve essere controllato e regolato attraverso quadri normativi.</a:t>
            </a:r>
            <a:endParaRPr>
              <a:latin typeface="Verdana"/>
              <a:ea typeface="Verdana"/>
              <a:cs typeface="Verdana"/>
              <a:sym typeface="Verdana"/>
            </a:endParaRPr>
          </a:p>
          <a:p>
            <a:pPr indent="-101600" lvl="0" marL="103504" marR="915669" rtl="0" algn="l">
              <a:lnSpc>
                <a:spcPct val="99400"/>
              </a:lnSpc>
              <a:spcBef>
                <a:spcPts val="605"/>
              </a:spcBef>
              <a:spcAft>
                <a:spcPts val="0"/>
              </a:spcAft>
              <a:buSzPts val="1600"/>
              <a:buFont typeface="Arial"/>
              <a:buChar char="•"/>
            </a:pPr>
            <a:r>
              <a:rPr lang="en-US" sz="1600">
                <a:latin typeface="Verdana"/>
                <a:ea typeface="Verdana"/>
                <a:cs typeface="Verdana"/>
                <a:sym typeface="Verdana"/>
              </a:rPr>
              <a:t>	Un </a:t>
            </a:r>
            <a:r>
              <a:rPr b="1" lang="en-US" sz="1600">
                <a:latin typeface="Tahoma"/>
                <a:ea typeface="Tahoma"/>
                <a:cs typeface="Tahoma"/>
                <a:sym typeface="Tahoma"/>
              </a:rPr>
              <a:t>quadro normativo </a:t>
            </a:r>
            <a:r>
              <a:rPr lang="en-US" sz="1600">
                <a:latin typeface="Verdana"/>
                <a:ea typeface="Verdana"/>
                <a:cs typeface="Verdana"/>
                <a:sym typeface="Verdana"/>
              </a:rPr>
              <a:t>va dall'applicazione di standard e raccomandazioni all'implementazione di politiche di sicurezza nell'ambito delle normative.</a:t>
            </a:r>
            <a:endParaRPr sz="16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05" name="Google Shape;105;p5"/>
          <p:cNvSpPr txBox="1"/>
          <p:nvPr/>
        </p:nvSpPr>
        <p:spPr>
          <a:xfrm>
            <a:off x="126877" y="5998217"/>
            <a:ext cx="5772300" cy="7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34290" rtl="0" algn="l">
              <a:lnSpc>
                <a:spcPct val="1156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latin typeface="Verdana"/>
                <a:ea typeface="Verdana"/>
                <a:cs typeface="Verdana"/>
                <a:sym typeface="Verdana"/>
              </a:rPr>
              <a:t>Fonte: </a:t>
            </a:r>
            <a:r>
              <a:rPr lang="en-US" sz="800">
                <a:solidFill>
                  <a:srgbClr val="161616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NIST, "Difesa in profondità", Computer Security Resource Center, Glossario, 2024</a:t>
            </a:r>
            <a:endParaRPr sz="800"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34290" rtl="0" algn="l">
              <a:lnSpc>
                <a:spcPct val="1156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latin typeface="Verdana"/>
                <a:ea typeface="Verdana"/>
                <a:cs typeface="Verdana"/>
                <a:sym typeface="Verdana"/>
              </a:rPr>
              <a:t>URL: </a:t>
            </a:r>
            <a:r>
              <a:rPr lang="en-US" sz="800" u="sng">
                <a:solidFill>
                  <a:srgbClr val="87882D"/>
                </a:solidFill>
                <a:latin typeface="Verdana"/>
                <a:ea typeface="Verdana"/>
                <a:cs typeface="Verdana"/>
                <a:sym typeface="Verdana"/>
              </a:rPr>
              <a:t>https://csrc.nist.gov/glossary/term/defense_in_depth</a:t>
            </a:r>
            <a:endParaRPr sz="800">
              <a:latin typeface="Verdana"/>
              <a:ea typeface="Verdana"/>
              <a:cs typeface="Verdana"/>
              <a:sym typeface="Verdana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359"/>
              </a:spcBef>
              <a:spcAft>
                <a:spcPts val="0"/>
              </a:spcAft>
              <a:buNone/>
            </a:pPr>
            <a:r>
              <a:rPr lang="en-US" sz="1400">
                <a:latin typeface="Verdana"/>
                <a:ea typeface="Verdana"/>
                <a:cs typeface="Verdana"/>
                <a:sym typeface="Verdana"/>
              </a:rPr>
              <a:t>CSP004_C_E - ARGOMENTO 2: Cristina Alcaraz, Università di Malaga, Spagna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06" name="Google Shape;106;p5"/>
          <p:cNvSpPr txBox="1"/>
          <p:nvPr/>
        </p:nvSpPr>
        <p:spPr>
          <a:xfrm rot="5400000">
            <a:off x="8490145" y="3065843"/>
            <a:ext cx="6686550" cy="6330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2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00">
                <a:solidFill>
                  <a:srgbClr val="D9D9D9"/>
                </a:solidFill>
                <a:latin typeface="Verdana"/>
                <a:ea typeface="Verdana"/>
                <a:cs typeface="Verdana"/>
                <a:sym typeface="Verdana"/>
              </a:rPr>
              <a:t>QUADRI NORMATIVI</a:t>
            </a:r>
            <a:endParaRPr sz="3900"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6"/>
          <p:cNvSpPr txBox="1"/>
          <p:nvPr/>
        </p:nvSpPr>
        <p:spPr>
          <a:xfrm>
            <a:off x="11204473" y="6324600"/>
            <a:ext cx="102870" cy="193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6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12" name="Google Shape;112;p6"/>
          <p:cNvSpPr txBox="1"/>
          <p:nvPr>
            <p:ph type="title"/>
          </p:nvPr>
        </p:nvSpPr>
        <p:spPr>
          <a:xfrm>
            <a:off x="855396" y="387603"/>
            <a:ext cx="6432550" cy="8331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3500">
            <a:spAutoFit/>
          </a:bodyPr>
          <a:lstStyle/>
          <a:p>
            <a:pPr indent="0" lvl="0" marL="12700" marR="5080" rtl="0" algn="l">
              <a:lnSpc>
                <a:spcPct val="10714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Molteplici risorse per quadri normativi completi</a:t>
            </a:r>
            <a:endParaRPr/>
          </a:p>
        </p:txBody>
      </p:sp>
      <p:grpSp>
        <p:nvGrpSpPr>
          <p:cNvPr id="113" name="Google Shape;113;p6"/>
          <p:cNvGrpSpPr/>
          <p:nvPr/>
        </p:nvGrpSpPr>
        <p:grpSpPr>
          <a:xfrm>
            <a:off x="7377174" y="0"/>
            <a:ext cx="3794909" cy="6858000"/>
            <a:chOff x="7377174" y="0"/>
            <a:chExt cx="3794909" cy="6858000"/>
          </a:xfrm>
        </p:grpSpPr>
        <p:pic>
          <p:nvPicPr>
            <p:cNvPr id="114" name="Google Shape;114;p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549376" y="6167335"/>
              <a:ext cx="3294001" cy="612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5" name="Google Shape;115;p6"/>
            <p:cNvSpPr/>
            <p:nvPr/>
          </p:nvSpPr>
          <p:spPr>
            <a:xfrm>
              <a:off x="7377174" y="0"/>
              <a:ext cx="2555240" cy="6858000"/>
            </a:xfrm>
            <a:custGeom>
              <a:rect b="b" l="l" r="r" t="t"/>
              <a:pathLst>
                <a:path extrusionOk="0" h="6858000" w="2555240">
                  <a:moveTo>
                    <a:pt x="1541856" y="1537132"/>
                  </a:moveTo>
                  <a:lnTo>
                    <a:pt x="1494490" y="1543598"/>
                  </a:lnTo>
                  <a:lnTo>
                    <a:pt x="1450943" y="1561725"/>
                  </a:lnTo>
                  <a:lnTo>
                    <a:pt x="1413442" y="1590241"/>
                  </a:lnTo>
                  <a:lnTo>
                    <a:pt x="1384216" y="1627873"/>
                  </a:lnTo>
                  <a:lnTo>
                    <a:pt x="1365493" y="1673349"/>
                  </a:lnTo>
                  <a:lnTo>
                    <a:pt x="970859" y="3128578"/>
                  </a:lnTo>
                  <a:lnTo>
                    <a:pt x="0" y="6858000"/>
                  </a:lnTo>
                  <a:lnTo>
                    <a:pt x="25956" y="6858000"/>
                  </a:lnTo>
                  <a:lnTo>
                    <a:pt x="996320" y="3136211"/>
                  </a:lnTo>
                  <a:lnTo>
                    <a:pt x="1390952" y="1680980"/>
                  </a:lnTo>
                  <a:lnTo>
                    <a:pt x="1411941" y="1634902"/>
                  </a:lnTo>
                  <a:lnTo>
                    <a:pt x="1445212" y="1598715"/>
                  </a:lnTo>
                  <a:lnTo>
                    <a:pt x="1487466" y="1574373"/>
                  </a:lnTo>
                  <a:lnTo>
                    <a:pt x="1535403" y="1563830"/>
                  </a:lnTo>
                  <a:lnTo>
                    <a:pt x="1637281" y="1563830"/>
                  </a:lnTo>
                  <a:lnTo>
                    <a:pt x="1625324" y="1556399"/>
                  </a:lnTo>
                  <a:lnTo>
                    <a:pt x="1590814" y="1543598"/>
                  </a:lnTo>
                  <a:lnTo>
                    <a:pt x="1541856" y="1537132"/>
                  </a:lnTo>
                  <a:close/>
                </a:path>
                <a:path extrusionOk="0" h="6858000" w="2555240">
                  <a:moveTo>
                    <a:pt x="1637281" y="1563830"/>
                  </a:moveTo>
                  <a:lnTo>
                    <a:pt x="1535403" y="1563830"/>
                  </a:lnTo>
                  <a:lnTo>
                    <a:pt x="1585722" y="1569040"/>
                  </a:lnTo>
                  <a:lnTo>
                    <a:pt x="1614962" y="1580210"/>
                  </a:lnTo>
                  <a:lnTo>
                    <a:pt x="1663416" y="1617338"/>
                  </a:lnTo>
                  <a:lnTo>
                    <a:pt x="1694326" y="1671361"/>
                  </a:lnTo>
                  <a:lnTo>
                    <a:pt x="1701964" y="1732261"/>
                  </a:lnTo>
                  <a:lnTo>
                    <a:pt x="1696474" y="1763665"/>
                  </a:lnTo>
                  <a:lnTo>
                    <a:pt x="1436780" y="2721522"/>
                  </a:lnTo>
                  <a:lnTo>
                    <a:pt x="1430309" y="2770443"/>
                  </a:lnTo>
                  <a:lnTo>
                    <a:pt x="1436780" y="2817773"/>
                  </a:lnTo>
                  <a:lnTo>
                    <a:pt x="1454921" y="2861288"/>
                  </a:lnTo>
                  <a:lnTo>
                    <a:pt x="1483458" y="2898760"/>
                  </a:lnTo>
                  <a:lnTo>
                    <a:pt x="1521118" y="2927964"/>
                  </a:lnTo>
                  <a:lnTo>
                    <a:pt x="1566627" y="2946674"/>
                  </a:lnTo>
                  <a:lnTo>
                    <a:pt x="1618576" y="2952831"/>
                  </a:lnTo>
                  <a:lnTo>
                    <a:pt x="1668753" y="2944640"/>
                  </a:lnTo>
                  <a:lnTo>
                    <a:pt x="1704059" y="2928175"/>
                  </a:lnTo>
                  <a:lnTo>
                    <a:pt x="1617364" y="2928175"/>
                  </a:lnTo>
                  <a:lnTo>
                    <a:pt x="1572991" y="2922507"/>
                  </a:lnTo>
                  <a:lnTo>
                    <a:pt x="1526878" y="2901533"/>
                  </a:lnTo>
                  <a:lnTo>
                    <a:pt x="1490664" y="2868286"/>
                  </a:lnTo>
                  <a:lnTo>
                    <a:pt x="1466303" y="2826064"/>
                  </a:lnTo>
                  <a:lnTo>
                    <a:pt x="1455753" y="2778164"/>
                  </a:lnTo>
                  <a:lnTo>
                    <a:pt x="1460967" y="2727882"/>
                  </a:lnTo>
                  <a:lnTo>
                    <a:pt x="1720661" y="1770024"/>
                  </a:lnTo>
                  <a:lnTo>
                    <a:pt x="1726648" y="1734387"/>
                  </a:lnTo>
                  <a:lnTo>
                    <a:pt x="1725674" y="1701333"/>
                  </a:lnTo>
                  <a:lnTo>
                    <a:pt x="1725594" y="1698631"/>
                  </a:lnTo>
                  <a:lnTo>
                    <a:pt x="1717618" y="1663589"/>
                  </a:lnTo>
                  <a:lnTo>
                    <a:pt x="1702839" y="1630098"/>
                  </a:lnTo>
                  <a:lnTo>
                    <a:pt x="1681934" y="1600125"/>
                  </a:lnTo>
                  <a:lnTo>
                    <a:pt x="1655897" y="1575400"/>
                  </a:lnTo>
                  <a:lnTo>
                    <a:pt x="1637281" y="1563830"/>
                  </a:lnTo>
                  <a:close/>
                </a:path>
                <a:path extrusionOk="0" h="6858000" w="2555240">
                  <a:moveTo>
                    <a:pt x="2555219" y="0"/>
                  </a:moveTo>
                  <a:lnTo>
                    <a:pt x="2528139" y="0"/>
                  </a:lnTo>
                  <a:lnTo>
                    <a:pt x="2100017" y="1561407"/>
                  </a:lnTo>
                  <a:lnTo>
                    <a:pt x="1757578" y="2837279"/>
                  </a:lnTo>
                  <a:lnTo>
                    <a:pt x="1732760" y="2874962"/>
                  </a:lnTo>
                  <a:lnTo>
                    <a:pt x="1699570" y="2903364"/>
                  </a:lnTo>
                  <a:lnTo>
                    <a:pt x="1660330" y="2921448"/>
                  </a:lnTo>
                  <a:lnTo>
                    <a:pt x="1617364" y="2928175"/>
                  </a:lnTo>
                  <a:lnTo>
                    <a:pt x="1704059" y="2928175"/>
                  </a:lnTo>
                  <a:lnTo>
                    <a:pt x="1714469" y="2923320"/>
                  </a:lnTo>
                  <a:lnTo>
                    <a:pt x="1753036" y="2890094"/>
                  </a:lnTo>
                  <a:lnTo>
                    <a:pt x="1781765" y="2846183"/>
                  </a:lnTo>
                  <a:lnTo>
                    <a:pt x="1781765" y="2844910"/>
                  </a:lnTo>
                  <a:lnTo>
                    <a:pt x="2124204" y="1567768"/>
                  </a:lnTo>
                  <a:lnTo>
                    <a:pt x="2555219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16" name="Google Shape;116;p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889218" y="689574"/>
              <a:ext cx="2514600" cy="288046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7" name="Google Shape;117;p6"/>
            <p:cNvSpPr/>
            <p:nvPr/>
          </p:nvSpPr>
          <p:spPr>
            <a:xfrm>
              <a:off x="7884456" y="684812"/>
              <a:ext cx="2524125" cy="2890520"/>
            </a:xfrm>
            <a:custGeom>
              <a:rect b="b" l="l" r="r" t="t"/>
              <a:pathLst>
                <a:path extrusionOk="0" h="2890520" w="2524125">
                  <a:moveTo>
                    <a:pt x="0" y="0"/>
                  </a:moveTo>
                  <a:lnTo>
                    <a:pt x="2524125" y="0"/>
                  </a:lnTo>
                  <a:lnTo>
                    <a:pt x="2524125" y="2889991"/>
                  </a:lnTo>
                  <a:lnTo>
                    <a:pt x="0" y="2889991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18" name="Google Shape;118;p6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8751146" y="1774597"/>
              <a:ext cx="2416081" cy="266743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9" name="Google Shape;119;p6"/>
            <p:cNvSpPr/>
            <p:nvPr/>
          </p:nvSpPr>
          <p:spPr>
            <a:xfrm>
              <a:off x="8746383" y="1769834"/>
              <a:ext cx="2425700" cy="2677160"/>
            </a:xfrm>
            <a:custGeom>
              <a:rect b="b" l="l" r="r" t="t"/>
              <a:pathLst>
                <a:path extrusionOk="0" h="2677160" w="2425700">
                  <a:moveTo>
                    <a:pt x="0" y="0"/>
                  </a:moveTo>
                  <a:lnTo>
                    <a:pt x="2425606" y="0"/>
                  </a:lnTo>
                  <a:lnTo>
                    <a:pt x="2425606" y="2676960"/>
                  </a:lnTo>
                  <a:lnTo>
                    <a:pt x="0" y="2676960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20" name="Google Shape;120;p6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7549376" y="2894275"/>
              <a:ext cx="2201623" cy="309551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1" name="Google Shape;121;p6"/>
            <p:cNvSpPr/>
            <p:nvPr/>
          </p:nvSpPr>
          <p:spPr>
            <a:xfrm>
              <a:off x="7544614" y="2889512"/>
              <a:ext cx="2211705" cy="3105150"/>
            </a:xfrm>
            <a:custGeom>
              <a:rect b="b" l="l" r="r" t="t"/>
              <a:pathLst>
                <a:path extrusionOk="0" h="3105150" w="2211704">
                  <a:moveTo>
                    <a:pt x="0" y="0"/>
                  </a:moveTo>
                  <a:lnTo>
                    <a:pt x="2211149" y="0"/>
                  </a:lnTo>
                  <a:lnTo>
                    <a:pt x="2211149" y="3105039"/>
                  </a:lnTo>
                  <a:lnTo>
                    <a:pt x="0" y="3105039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2" name="Google Shape;122;p6"/>
          <p:cNvSpPr txBox="1"/>
          <p:nvPr/>
        </p:nvSpPr>
        <p:spPr>
          <a:xfrm rot="5400000">
            <a:off x="8490145" y="3065843"/>
            <a:ext cx="6686550" cy="6330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2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00">
                <a:solidFill>
                  <a:srgbClr val="D9D9D9"/>
                </a:solidFill>
                <a:latin typeface="Verdana"/>
                <a:ea typeface="Verdana"/>
                <a:cs typeface="Verdana"/>
                <a:sym typeface="Verdana"/>
              </a:rPr>
              <a:t>QUADRI NORMATIVI</a:t>
            </a:r>
            <a:endParaRPr sz="39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23" name="Google Shape;123;p6"/>
          <p:cNvSpPr txBox="1"/>
          <p:nvPr/>
        </p:nvSpPr>
        <p:spPr>
          <a:xfrm>
            <a:off x="126877" y="1493519"/>
            <a:ext cx="7019400" cy="50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85725">
            <a:spAutoFit/>
          </a:bodyPr>
          <a:lstStyle/>
          <a:p>
            <a:pPr indent="-77469" lvl="0" marL="6680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900"/>
              <a:buFont typeface="Arial"/>
              <a:buChar char="•"/>
            </a:pPr>
            <a:r>
              <a:rPr b="1" lang="en-US" sz="900">
                <a:latin typeface="Tahoma"/>
                <a:ea typeface="Tahoma"/>
                <a:cs typeface="Tahoma"/>
                <a:sym typeface="Tahoma"/>
              </a:rPr>
              <a:t>COBIT</a:t>
            </a:r>
            <a:r>
              <a:rPr lang="en-US" sz="900">
                <a:latin typeface="Verdana"/>
                <a:ea typeface="Verdana"/>
                <a:cs typeface="Verdana"/>
                <a:sym typeface="Verdana"/>
              </a:rPr>
              <a:t>: Obiettivi di controllo per le tecnologie informatiche e correlate</a:t>
            </a:r>
            <a:endParaRPr sz="900">
              <a:latin typeface="Verdana"/>
              <a:ea typeface="Verdana"/>
              <a:cs typeface="Verdana"/>
              <a:sym typeface="Verdana"/>
            </a:endParaRPr>
          </a:p>
          <a:p>
            <a:pPr indent="-77469" lvl="0" marL="668020" rtl="0" algn="l">
              <a:lnSpc>
                <a:spcPct val="100000"/>
              </a:lnSpc>
              <a:spcBef>
                <a:spcPts val="575"/>
              </a:spcBef>
              <a:spcAft>
                <a:spcPts val="0"/>
              </a:spcAft>
              <a:buClr>
                <a:srgbClr val="FFBA00"/>
              </a:buClr>
              <a:buSzPts val="900"/>
              <a:buFont typeface="Arial"/>
              <a:buChar char="•"/>
            </a:pPr>
            <a:r>
              <a:rPr b="1" lang="en-US" sz="900">
                <a:latin typeface="Tahoma"/>
                <a:ea typeface="Tahoma"/>
                <a:cs typeface="Tahoma"/>
                <a:sym typeface="Tahoma"/>
              </a:rPr>
              <a:t>CSS</a:t>
            </a:r>
            <a:r>
              <a:rPr lang="en-US" sz="900">
                <a:latin typeface="Verdana"/>
                <a:ea typeface="Verdana"/>
                <a:cs typeface="Verdana"/>
                <a:sym typeface="Verdana"/>
              </a:rPr>
              <a:t>: Consiglio per la sicurezza informatica</a:t>
            </a:r>
            <a:endParaRPr sz="900">
              <a:latin typeface="Verdana"/>
              <a:ea typeface="Verdana"/>
              <a:cs typeface="Verdana"/>
              <a:sym typeface="Verdana"/>
            </a:endParaRPr>
          </a:p>
          <a:p>
            <a:pPr indent="-77469" lvl="0" marL="668020" marR="211454" rtl="0" algn="l">
              <a:lnSpc>
                <a:spcPct val="100000"/>
              </a:lnSpc>
              <a:spcBef>
                <a:spcPts val="575"/>
              </a:spcBef>
              <a:spcAft>
                <a:spcPts val="0"/>
              </a:spcAft>
              <a:buClr>
                <a:srgbClr val="FFBA00"/>
              </a:buClr>
              <a:buSzPts val="900"/>
              <a:buFont typeface="Arial"/>
              <a:buChar char="•"/>
            </a:pPr>
            <a:r>
              <a:rPr b="1" lang="en-US" sz="900">
                <a:latin typeface="Tahoma"/>
                <a:ea typeface="Tahoma"/>
                <a:cs typeface="Tahoma"/>
                <a:sym typeface="Tahoma"/>
              </a:rPr>
              <a:t>ANSI/ISA-62443-2-1 (99.02.01)-2009: </a:t>
            </a:r>
            <a:r>
              <a:rPr lang="en-US" sz="900">
                <a:latin typeface="Verdana"/>
                <a:ea typeface="Verdana"/>
                <a:cs typeface="Verdana"/>
                <a:sym typeface="Verdana"/>
              </a:rPr>
              <a:t>Sicurezza dei sistemi di automazione e controllo industriale: 	Stabilire un programma di sicurezza per l'automazione industriale e i sistemi di controllo</a:t>
            </a:r>
            <a:endParaRPr sz="900">
              <a:latin typeface="Verdana"/>
              <a:ea typeface="Verdana"/>
              <a:cs typeface="Verdana"/>
              <a:sym typeface="Verdana"/>
            </a:endParaRPr>
          </a:p>
          <a:p>
            <a:pPr indent="-77469" lvl="0" marL="668020" marR="209550" rtl="0" algn="l">
              <a:lnSpc>
                <a:spcPct val="118181"/>
              </a:lnSpc>
              <a:spcBef>
                <a:spcPts val="735"/>
              </a:spcBef>
              <a:spcAft>
                <a:spcPts val="0"/>
              </a:spcAft>
              <a:buClr>
                <a:srgbClr val="FFBA00"/>
              </a:buClr>
              <a:buSzPts val="900"/>
              <a:buFont typeface="Arial"/>
              <a:buChar char="•"/>
            </a:pPr>
            <a:r>
              <a:rPr b="1" lang="en-US" sz="900">
                <a:latin typeface="Tahoma"/>
                <a:ea typeface="Tahoma"/>
                <a:cs typeface="Tahoma"/>
                <a:sym typeface="Tahoma"/>
              </a:rPr>
              <a:t>ANSI/ISA-62443-3-3 (99.03.03)-2013: </a:t>
            </a:r>
            <a:r>
              <a:rPr lang="en-US" sz="900">
                <a:latin typeface="Verdana"/>
                <a:ea typeface="Verdana"/>
                <a:cs typeface="Verdana"/>
                <a:sym typeface="Verdana"/>
              </a:rPr>
              <a:t>Sicurezza dei sistemi di automazione industriale e controllo: 	Requisiti di sicurezza del sistema e livelli di sicurezza</a:t>
            </a:r>
            <a:endParaRPr sz="900">
              <a:latin typeface="Verdana"/>
              <a:ea typeface="Verdana"/>
              <a:cs typeface="Verdana"/>
              <a:sym typeface="Verdana"/>
            </a:endParaRPr>
          </a:p>
          <a:p>
            <a:pPr indent="-77469" lvl="0" marL="668020" marR="767715" rtl="0" algn="l">
              <a:lnSpc>
                <a:spcPct val="118181"/>
              </a:lnSpc>
              <a:spcBef>
                <a:spcPts val="590"/>
              </a:spcBef>
              <a:spcAft>
                <a:spcPts val="0"/>
              </a:spcAft>
              <a:buClr>
                <a:srgbClr val="FFBA00"/>
              </a:buClr>
              <a:buSzPts val="900"/>
              <a:buFont typeface="Arial"/>
              <a:buChar char="•"/>
            </a:pPr>
            <a:r>
              <a:rPr b="1" lang="en-US" sz="900">
                <a:latin typeface="Tahoma"/>
                <a:ea typeface="Tahoma"/>
                <a:cs typeface="Tahoma"/>
                <a:sym typeface="Tahoma"/>
              </a:rPr>
              <a:t>ISO/IEC 27001</a:t>
            </a:r>
            <a:r>
              <a:rPr lang="en-US" sz="900">
                <a:latin typeface="Verdana"/>
                <a:ea typeface="Verdana"/>
                <a:cs typeface="Verdana"/>
                <a:sym typeface="Verdana"/>
              </a:rPr>
              <a:t>: Tecnologia dell'informazione -- Tecniche di sicurezza - Sistemi di gestione della sicurezza delle informazioni - Requisiti</a:t>
            </a:r>
            <a:endParaRPr sz="900">
              <a:latin typeface="Verdana"/>
              <a:ea typeface="Verdana"/>
              <a:cs typeface="Verdana"/>
              <a:sym typeface="Verdana"/>
            </a:endParaRPr>
          </a:p>
          <a:p>
            <a:pPr indent="-77469" lvl="0" marL="668020" marR="62864" rtl="0" algn="l">
              <a:lnSpc>
                <a:spcPct val="105500"/>
              </a:lnSpc>
              <a:spcBef>
                <a:spcPts val="484"/>
              </a:spcBef>
              <a:spcAft>
                <a:spcPts val="0"/>
              </a:spcAft>
              <a:buClr>
                <a:srgbClr val="FFBA00"/>
              </a:buClr>
              <a:buSzPts val="900"/>
              <a:buFont typeface="Arial"/>
              <a:buChar char="•"/>
            </a:pPr>
            <a:r>
              <a:rPr b="1" lang="en-US" sz="900">
                <a:latin typeface="Tahoma"/>
                <a:ea typeface="Tahoma"/>
                <a:cs typeface="Tahoma"/>
                <a:sym typeface="Tahoma"/>
              </a:rPr>
              <a:t>NIST SP 800-53 Rev. 4</a:t>
            </a:r>
            <a:r>
              <a:rPr lang="en-US" sz="900">
                <a:latin typeface="Verdana"/>
                <a:ea typeface="Verdana"/>
                <a:cs typeface="Verdana"/>
                <a:sym typeface="Verdana"/>
              </a:rPr>
              <a:t>: NIST Special Publication 800-53 Revision 4, Security and Privacy Controls for Federal Information Systems and Organizations (Controlli sulla sicurezza e sulla privacy per i sistemi informativi e le organizzazioni federali).</a:t>
            </a:r>
            <a:endParaRPr sz="900">
              <a:latin typeface="Verdana"/>
              <a:ea typeface="Verdana"/>
              <a:cs typeface="Verdana"/>
              <a:sym typeface="Verdana"/>
            </a:endParaRPr>
          </a:p>
          <a:p>
            <a:pPr indent="-77469" lvl="0" marL="668020" rtl="0" algn="l">
              <a:lnSpc>
                <a:spcPct val="100000"/>
              </a:lnSpc>
              <a:spcBef>
                <a:spcPts val="575"/>
              </a:spcBef>
              <a:spcAft>
                <a:spcPts val="0"/>
              </a:spcAft>
              <a:buClr>
                <a:srgbClr val="FFBA00"/>
              </a:buClr>
              <a:buSzPts val="900"/>
              <a:buFont typeface="Arial"/>
              <a:buChar char="•"/>
            </a:pPr>
            <a:r>
              <a:rPr b="1" lang="en-US" sz="900">
                <a:latin typeface="Tahoma"/>
                <a:ea typeface="Tahoma"/>
                <a:cs typeface="Tahoma"/>
                <a:sym typeface="Tahoma"/>
              </a:rPr>
              <a:t>NIST SP 7628</a:t>
            </a:r>
            <a:r>
              <a:rPr lang="en-US" sz="900">
                <a:latin typeface="Verdana"/>
                <a:ea typeface="Verdana"/>
                <a:cs typeface="Verdana"/>
                <a:sym typeface="Verdana"/>
              </a:rPr>
              <a:t>:</a:t>
            </a:r>
            <a:endParaRPr sz="900">
              <a:latin typeface="Verdana"/>
              <a:ea typeface="Verdana"/>
              <a:cs typeface="Verdana"/>
              <a:sym typeface="Verdana"/>
            </a:endParaRPr>
          </a:p>
          <a:p>
            <a:pPr indent="-78105" lvl="1" marL="851535" rtl="0" algn="l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FFBA00"/>
              </a:buClr>
              <a:buSzPts val="800"/>
              <a:buFont typeface="Arial"/>
              <a:buChar char="•"/>
            </a:pPr>
            <a:r>
              <a:rPr lang="en-US" sz="800">
                <a:latin typeface="Verdana"/>
                <a:ea typeface="Verdana"/>
                <a:cs typeface="Verdana"/>
                <a:sym typeface="Verdana"/>
              </a:rPr>
              <a:t>Vol1 - Strategia, architettura e requisiti di alto livello per la sicurezza informatica delle smart grid</a:t>
            </a:r>
            <a:endParaRPr sz="800">
              <a:latin typeface="Verdana"/>
              <a:ea typeface="Verdana"/>
              <a:cs typeface="Verdana"/>
              <a:sym typeface="Verdana"/>
            </a:endParaRPr>
          </a:p>
          <a:p>
            <a:pPr indent="-78105" lvl="1" marL="85153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BA00"/>
              </a:buClr>
              <a:buSzPts val="800"/>
              <a:buFont typeface="Arial"/>
              <a:buChar char="•"/>
            </a:pPr>
            <a:r>
              <a:rPr lang="en-US" sz="800">
                <a:latin typeface="Verdana"/>
                <a:ea typeface="Verdana"/>
                <a:cs typeface="Verdana"/>
                <a:sym typeface="Verdana"/>
              </a:rPr>
              <a:t>Vol2 - Privacy e Smart Grid</a:t>
            </a:r>
            <a:endParaRPr sz="800">
              <a:latin typeface="Verdana"/>
              <a:ea typeface="Verdana"/>
              <a:cs typeface="Verdana"/>
              <a:sym typeface="Verdana"/>
            </a:endParaRPr>
          </a:p>
          <a:p>
            <a:pPr indent="-78105" lvl="1" marL="851535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BA00"/>
              </a:buClr>
              <a:buSzPts val="800"/>
              <a:buFont typeface="Arial"/>
              <a:buChar char="•"/>
            </a:pPr>
            <a:r>
              <a:rPr lang="en-US" sz="800">
                <a:latin typeface="Verdana"/>
                <a:ea typeface="Verdana"/>
                <a:cs typeface="Verdana"/>
                <a:sym typeface="Verdana"/>
              </a:rPr>
              <a:t>Vol. 3 - Analisi e riferimenti di supporto</a:t>
            </a:r>
            <a:endParaRPr sz="800">
              <a:latin typeface="Verdana"/>
              <a:ea typeface="Verdana"/>
              <a:cs typeface="Verdana"/>
              <a:sym typeface="Verdana"/>
            </a:endParaRPr>
          </a:p>
          <a:p>
            <a:pPr indent="-77469" lvl="0" marL="668020" rtl="0" algn="l">
              <a:lnSpc>
                <a:spcPct val="100000"/>
              </a:lnSpc>
              <a:spcBef>
                <a:spcPts val="595"/>
              </a:spcBef>
              <a:spcAft>
                <a:spcPts val="0"/>
              </a:spcAft>
              <a:buClr>
                <a:srgbClr val="FFBA00"/>
              </a:buClr>
              <a:buSzPts val="900"/>
              <a:buFont typeface="Arial"/>
              <a:buChar char="•"/>
            </a:pPr>
            <a:r>
              <a:rPr b="1" lang="en-US" sz="900">
                <a:latin typeface="Tahoma"/>
                <a:ea typeface="Tahoma"/>
                <a:cs typeface="Tahoma"/>
                <a:sym typeface="Tahoma"/>
              </a:rPr>
              <a:t>NIST - NIST SP 800 82r2</a:t>
            </a:r>
            <a:r>
              <a:rPr lang="en-US" sz="900">
                <a:latin typeface="Verdana"/>
                <a:ea typeface="Verdana"/>
                <a:cs typeface="Verdana"/>
                <a:sym typeface="Verdana"/>
              </a:rPr>
              <a:t>: Guida alla sicurezza dei sistemi di controllo industriale (ICS)</a:t>
            </a:r>
            <a:endParaRPr sz="900">
              <a:latin typeface="Verdana"/>
              <a:ea typeface="Verdana"/>
              <a:cs typeface="Verdana"/>
              <a:sym typeface="Verdana"/>
            </a:endParaRPr>
          </a:p>
          <a:p>
            <a:pPr indent="-77469" lvl="0" marL="668020" marR="5080" rtl="0" algn="l">
              <a:lnSpc>
                <a:spcPct val="100000"/>
              </a:lnSpc>
              <a:spcBef>
                <a:spcPts val="575"/>
              </a:spcBef>
              <a:spcAft>
                <a:spcPts val="0"/>
              </a:spcAft>
              <a:buClr>
                <a:srgbClr val="FFBA00"/>
              </a:buClr>
              <a:buSzPts val="900"/>
              <a:buFont typeface="Arial"/>
              <a:buChar char="•"/>
            </a:pPr>
            <a:r>
              <a:rPr b="1" lang="en-US" sz="900">
                <a:latin typeface="Tahoma"/>
                <a:ea typeface="Tahoma"/>
                <a:cs typeface="Tahoma"/>
                <a:sym typeface="Tahoma"/>
              </a:rPr>
              <a:t>NIST - Bozza NISTIR 8228</a:t>
            </a:r>
            <a:r>
              <a:rPr lang="en-US" sz="900">
                <a:latin typeface="Verdana"/>
                <a:ea typeface="Verdana"/>
                <a:cs typeface="Verdana"/>
                <a:sym typeface="Verdana"/>
              </a:rPr>
              <a:t>: Considerazioni sulla gestione dei rischi per la sicurezza informatica e la privacy dell'Internet degli oggetti (IoT)</a:t>
            </a:r>
            <a:endParaRPr sz="900">
              <a:latin typeface="Verdana"/>
              <a:ea typeface="Verdana"/>
              <a:cs typeface="Verdana"/>
              <a:sym typeface="Verdana"/>
            </a:endParaRPr>
          </a:p>
          <a:p>
            <a:pPr indent="-77469" lvl="0" marL="668020" rtl="0" algn="l">
              <a:lnSpc>
                <a:spcPct val="100000"/>
              </a:lnSpc>
              <a:spcBef>
                <a:spcPts val="675"/>
              </a:spcBef>
              <a:spcAft>
                <a:spcPts val="0"/>
              </a:spcAft>
              <a:buClr>
                <a:srgbClr val="FFBA00"/>
              </a:buClr>
              <a:buSzPts val="900"/>
              <a:buFont typeface="Arial"/>
              <a:buChar char="•"/>
            </a:pPr>
            <a:r>
              <a:rPr b="1" lang="en-US" sz="900">
                <a:latin typeface="Tahoma"/>
                <a:ea typeface="Tahoma"/>
                <a:cs typeface="Tahoma"/>
                <a:sym typeface="Tahoma"/>
              </a:rPr>
              <a:t>IEC 62351</a:t>
            </a:r>
            <a:r>
              <a:rPr lang="en-US" sz="900">
                <a:latin typeface="Verdana"/>
                <a:ea typeface="Verdana"/>
                <a:cs typeface="Verdana"/>
                <a:sym typeface="Verdana"/>
              </a:rPr>
              <a:t>: Standard di sicurezza per l'infrastruttura informativa del sistema elettrico</a:t>
            </a:r>
            <a:endParaRPr sz="900">
              <a:latin typeface="Verdana"/>
              <a:ea typeface="Verdana"/>
              <a:cs typeface="Verdana"/>
              <a:sym typeface="Verdana"/>
            </a:endParaRPr>
          </a:p>
          <a:p>
            <a:pPr indent="-77469" lvl="0" marL="668020" rtl="0" algn="l">
              <a:lnSpc>
                <a:spcPct val="100000"/>
              </a:lnSpc>
              <a:spcBef>
                <a:spcPts val="575"/>
              </a:spcBef>
              <a:spcAft>
                <a:spcPts val="0"/>
              </a:spcAft>
              <a:buClr>
                <a:srgbClr val="FFBA00"/>
              </a:buClr>
              <a:buSzPts val="900"/>
              <a:buFont typeface="Arial"/>
              <a:buChar char="•"/>
            </a:pPr>
            <a:r>
              <a:rPr b="1" lang="en-US" sz="900">
                <a:latin typeface="Tahoma"/>
                <a:ea typeface="Tahoma"/>
                <a:cs typeface="Tahoma"/>
                <a:sym typeface="Tahoma"/>
              </a:rPr>
              <a:t>NISTIR 8183</a:t>
            </a:r>
            <a:r>
              <a:rPr lang="en-US" sz="900">
                <a:latin typeface="Verdana"/>
                <a:ea typeface="Verdana"/>
                <a:cs typeface="Verdana"/>
                <a:sym typeface="Verdana"/>
              </a:rPr>
              <a:t>: Profilo di produzione del Cybersecurity Framework</a:t>
            </a:r>
            <a:endParaRPr sz="900">
              <a:latin typeface="Verdana"/>
              <a:ea typeface="Verdana"/>
              <a:cs typeface="Verdana"/>
              <a:sym typeface="Verdana"/>
            </a:endParaRPr>
          </a:p>
          <a:p>
            <a:pPr indent="-77469" lvl="0" marL="668020" rtl="0" algn="l">
              <a:lnSpc>
                <a:spcPct val="100000"/>
              </a:lnSpc>
              <a:spcBef>
                <a:spcPts val="575"/>
              </a:spcBef>
              <a:spcAft>
                <a:spcPts val="0"/>
              </a:spcAft>
              <a:buClr>
                <a:srgbClr val="FFBA00"/>
              </a:buClr>
              <a:buSzPts val="900"/>
              <a:buFont typeface="Arial"/>
              <a:buChar char="•"/>
            </a:pPr>
            <a:r>
              <a:rPr lang="en-US" sz="900">
                <a:latin typeface="Verdana"/>
                <a:ea typeface="Verdana"/>
                <a:cs typeface="Verdana"/>
                <a:sym typeface="Verdana"/>
              </a:rPr>
              <a:t>NIST, </a:t>
            </a:r>
            <a:r>
              <a:rPr b="1" lang="en-US" sz="900">
                <a:latin typeface="Tahoma"/>
                <a:ea typeface="Tahoma"/>
                <a:cs typeface="Tahoma"/>
                <a:sym typeface="Tahoma"/>
              </a:rPr>
              <a:t>Framework for Improving Critical Infrastructure Cybersecurity (Quadro per il miglioramento della sicurezza informatica delle infrastrutture critiche</a:t>
            </a:r>
            <a:r>
              <a:rPr lang="en-US" sz="900">
                <a:latin typeface="Verdana"/>
                <a:ea typeface="Verdana"/>
                <a:cs typeface="Verdana"/>
                <a:sym typeface="Verdana"/>
              </a:rPr>
              <a:t>), v1.1.</a:t>
            </a:r>
            <a:endParaRPr sz="900">
              <a:latin typeface="Verdana"/>
              <a:ea typeface="Verdana"/>
              <a:cs typeface="Verdana"/>
              <a:sym typeface="Verdana"/>
            </a:endParaRPr>
          </a:p>
          <a:p>
            <a:pPr indent="-77469" lvl="0" marL="668020" rtl="0" algn="l">
              <a:lnSpc>
                <a:spcPct val="100000"/>
              </a:lnSpc>
              <a:spcBef>
                <a:spcPts val="575"/>
              </a:spcBef>
              <a:spcAft>
                <a:spcPts val="0"/>
              </a:spcAft>
              <a:buClr>
                <a:srgbClr val="FFBA00"/>
              </a:buClr>
              <a:buSzPts val="900"/>
              <a:buFont typeface="Arial"/>
              <a:buChar char="•"/>
            </a:pPr>
            <a:r>
              <a:rPr lang="en-US" sz="900">
                <a:solidFill>
                  <a:srgbClr val="C00000"/>
                </a:solidFill>
                <a:latin typeface="Verdana"/>
                <a:ea typeface="Verdana"/>
                <a:cs typeface="Verdana"/>
                <a:sym typeface="Verdana"/>
              </a:rPr>
              <a:t>NIST, </a:t>
            </a:r>
            <a:r>
              <a:rPr b="1" lang="en-US" sz="900">
                <a:solidFill>
                  <a:srgbClr val="C00000"/>
                </a:solidFill>
                <a:latin typeface="Tahoma"/>
                <a:ea typeface="Tahoma"/>
                <a:cs typeface="Tahoma"/>
                <a:sym typeface="Tahoma"/>
              </a:rPr>
              <a:t>NIST Cybersecurity Framework, CSF 2.0</a:t>
            </a:r>
            <a:r>
              <a:rPr lang="en-US" sz="900">
                <a:solidFill>
                  <a:srgbClr val="C00000"/>
                </a:solidFill>
                <a:latin typeface="Verdana"/>
                <a:ea typeface="Verdana"/>
                <a:cs typeface="Verdana"/>
                <a:sym typeface="Verdana"/>
              </a:rPr>
              <a:t>, NIST CSWP 29, 2024</a:t>
            </a:r>
            <a:endParaRPr sz="900">
              <a:latin typeface="Verdana"/>
              <a:ea typeface="Verdana"/>
              <a:cs typeface="Verdana"/>
              <a:sym typeface="Verdana"/>
            </a:endParaRPr>
          </a:p>
          <a:p>
            <a:pPr indent="-77469" lvl="0" marL="66802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BA00"/>
              </a:buClr>
              <a:buSzPts val="900"/>
              <a:buFont typeface="Arial"/>
              <a:buChar char="•"/>
            </a:pPr>
            <a:r>
              <a:rPr lang="en-US" sz="900">
                <a:latin typeface="Verdana"/>
                <a:ea typeface="Verdana"/>
                <a:cs typeface="Verdana"/>
                <a:sym typeface="Verdana"/>
              </a:rPr>
              <a:t>...</a:t>
            </a:r>
            <a:endParaRPr sz="900">
              <a:latin typeface="Verdana"/>
              <a:ea typeface="Verdana"/>
              <a:cs typeface="Verdana"/>
              <a:sym typeface="Verdana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925"/>
              </a:spcBef>
              <a:spcAft>
                <a:spcPts val="0"/>
              </a:spcAft>
              <a:buNone/>
            </a:pP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CSP004_C_E - ARGOMENTO 2: Cristina Alcaraz, Università di Malaga, Spagna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7"/>
          <p:cNvSpPr txBox="1"/>
          <p:nvPr/>
        </p:nvSpPr>
        <p:spPr>
          <a:xfrm>
            <a:off x="11204473" y="6324600"/>
            <a:ext cx="102870" cy="193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7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29" name="Google Shape;129;p7"/>
          <p:cNvSpPr txBox="1"/>
          <p:nvPr>
            <p:ph type="title"/>
          </p:nvPr>
        </p:nvSpPr>
        <p:spPr>
          <a:xfrm>
            <a:off x="855396" y="387603"/>
            <a:ext cx="6432550" cy="8331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3500">
            <a:spAutoFit/>
          </a:bodyPr>
          <a:lstStyle/>
          <a:p>
            <a:pPr indent="0" lvl="0" marL="12700" marR="5080" rtl="0" algn="l">
              <a:lnSpc>
                <a:spcPct val="10714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Molteplici risorse per quadri normativi completi</a:t>
            </a:r>
            <a:endParaRPr/>
          </a:p>
        </p:txBody>
      </p:sp>
      <p:grpSp>
        <p:nvGrpSpPr>
          <p:cNvPr id="130" name="Google Shape;130;p7"/>
          <p:cNvGrpSpPr/>
          <p:nvPr/>
        </p:nvGrpSpPr>
        <p:grpSpPr>
          <a:xfrm>
            <a:off x="318708" y="0"/>
            <a:ext cx="10524669" cy="6858000"/>
            <a:chOff x="318708" y="0"/>
            <a:chExt cx="10524669" cy="6858000"/>
          </a:xfrm>
        </p:grpSpPr>
        <p:pic>
          <p:nvPicPr>
            <p:cNvPr id="131" name="Google Shape;131;p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549376" y="6167335"/>
              <a:ext cx="3294001" cy="612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2" name="Google Shape;132;p7"/>
            <p:cNvSpPr/>
            <p:nvPr/>
          </p:nvSpPr>
          <p:spPr>
            <a:xfrm>
              <a:off x="7377173" y="0"/>
              <a:ext cx="2555240" cy="6858000"/>
            </a:xfrm>
            <a:custGeom>
              <a:rect b="b" l="l" r="r" t="t"/>
              <a:pathLst>
                <a:path extrusionOk="0" h="6858000" w="2555240">
                  <a:moveTo>
                    <a:pt x="1541856" y="1537132"/>
                  </a:moveTo>
                  <a:lnTo>
                    <a:pt x="1494490" y="1543598"/>
                  </a:lnTo>
                  <a:lnTo>
                    <a:pt x="1450943" y="1561725"/>
                  </a:lnTo>
                  <a:lnTo>
                    <a:pt x="1413442" y="1590241"/>
                  </a:lnTo>
                  <a:lnTo>
                    <a:pt x="1384216" y="1627873"/>
                  </a:lnTo>
                  <a:lnTo>
                    <a:pt x="1365493" y="1673349"/>
                  </a:lnTo>
                  <a:lnTo>
                    <a:pt x="970859" y="3128578"/>
                  </a:lnTo>
                  <a:lnTo>
                    <a:pt x="0" y="6858000"/>
                  </a:lnTo>
                  <a:lnTo>
                    <a:pt x="25956" y="6858000"/>
                  </a:lnTo>
                  <a:lnTo>
                    <a:pt x="996320" y="3136211"/>
                  </a:lnTo>
                  <a:lnTo>
                    <a:pt x="1390952" y="1680980"/>
                  </a:lnTo>
                  <a:lnTo>
                    <a:pt x="1411941" y="1634902"/>
                  </a:lnTo>
                  <a:lnTo>
                    <a:pt x="1445212" y="1598715"/>
                  </a:lnTo>
                  <a:lnTo>
                    <a:pt x="1487466" y="1574373"/>
                  </a:lnTo>
                  <a:lnTo>
                    <a:pt x="1535403" y="1563830"/>
                  </a:lnTo>
                  <a:lnTo>
                    <a:pt x="1637281" y="1563830"/>
                  </a:lnTo>
                  <a:lnTo>
                    <a:pt x="1625324" y="1556399"/>
                  </a:lnTo>
                  <a:lnTo>
                    <a:pt x="1590814" y="1543598"/>
                  </a:lnTo>
                  <a:lnTo>
                    <a:pt x="1541856" y="1537132"/>
                  </a:lnTo>
                  <a:close/>
                </a:path>
                <a:path extrusionOk="0" h="6858000" w="2555240">
                  <a:moveTo>
                    <a:pt x="1637281" y="1563830"/>
                  </a:moveTo>
                  <a:lnTo>
                    <a:pt x="1535403" y="1563830"/>
                  </a:lnTo>
                  <a:lnTo>
                    <a:pt x="1585722" y="1569040"/>
                  </a:lnTo>
                  <a:lnTo>
                    <a:pt x="1614962" y="1580210"/>
                  </a:lnTo>
                  <a:lnTo>
                    <a:pt x="1663416" y="1617338"/>
                  </a:lnTo>
                  <a:lnTo>
                    <a:pt x="1694326" y="1671361"/>
                  </a:lnTo>
                  <a:lnTo>
                    <a:pt x="1701964" y="1732261"/>
                  </a:lnTo>
                  <a:lnTo>
                    <a:pt x="1696474" y="1763665"/>
                  </a:lnTo>
                  <a:lnTo>
                    <a:pt x="1436780" y="2721522"/>
                  </a:lnTo>
                  <a:lnTo>
                    <a:pt x="1430309" y="2770443"/>
                  </a:lnTo>
                  <a:lnTo>
                    <a:pt x="1436780" y="2817773"/>
                  </a:lnTo>
                  <a:lnTo>
                    <a:pt x="1454921" y="2861288"/>
                  </a:lnTo>
                  <a:lnTo>
                    <a:pt x="1483458" y="2898760"/>
                  </a:lnTo>
                  <a:lnTo>
                    <a:pt x="1521118" y="2927964"/>
                  </a:lnTo>
                  <a:lnTo>
                    <a:pt x="1566627" y="2946674"/>
                  </a:lnTo>
                  <a:lnTo>
                    <a:pt x="1618576" y="2952831"/>
                  </a:lnTo>
                  <a:lnTo>
                    <a:pt x="1668753" y="2944640"/>
                  </a:lnTo>
                  <a:lnTo>
                    <a:pt x="1704059" y="2928175"/>
                  </a:lnTo>
                  <a:lnTo>
                    <a:pt x="1617364" y="2928175"/>
                  </a:lnTo>
                  <a:lnTo>
                    <a:pt x="1572991" y="2922507"/>
                  </a:lnTo>
                  <a:lnTo>
                    <a:pt x="1526878" y="2901533"/>
                  </a:lnTo>
                  <a:lnTo>
                    <a:pt x="1490664" y="2868286"/>
                  </a:lnTo>
                  <a:lnTo>
                    <a:pt x="1466303" y="2826064"/>
                  </a:lnTo>
                  <a:lnTo>
                    <a:pt x="1455753" y="2778164"/>
                  </a:lnTo>
                  <a:lnTo>
                    <a:pt x="1460967" y="2727882"/>
                  </a:lnTo>
                  <a:lnTo>
                    <a:pt x="1720661" y="1770024"/>
                  </a:lnTo>
                  <a:lnTo>
                    <a:pt x="1726648" y="1734387"/>
                  </a:lnTo>
                  <a:lnTo>
                    <a:pt x="1725674" y="1701333"/>
                  </a:lnTo>
                  <a:lnTo>
                    <a:pt x="1725594" y="1698631"/>
                  </a:lnTo>
                  <a:lnTo>
                    <a:pt x="1717618" y="1663589"/>
                  </a:lnTo>
                  <a:lnTo>
                    <a:pt x="1702839" y="1630098"/>
                  </a:lnTo>
                  <a:lnTo>
                    <a:pt x="1681934" y="1600125"/>
                  </a:lnTo>
                  <a:lnTo>
                    <a:pt x="1655897" y="1575400"/>
                  </a:lnTo>
                  <a:lnTo>
                    <a:pt x="1637281" y="1563830"/>
                  </a:lnTo>
                  <a:close/>
                </a:path>
                <a:path extrusionOk="0" h="6858000" w="2555240">
                  <a:moveTo>
                    <a:pt x="2555219" y="0"/>
                  </a:moveTo>
                  <a:lnTo>
                    <a:pt x="2528139" y="0"/>
                  </a:lnTo>
                  <a:lnTo>
                    <a:pt x="2100017" y="1561407"/>
                  </a:lnTo>
                  <a:lnTo>
                    <a:pt x="1757578" y="2837279"/>
                  </a:lnTo>
                  <a:lnTo>
                    <a:pt x="1732760" y="2874962"/>
                  </a:lnTo>
                  <a:lnTo>
                    <a:pt x="1699570" y="2903364"/>
                  </a:lnTo>
                  <a:lnTo>
                    <a:pt x="1660330" y="2921448"/>
                  </a:lnTo>
                  <a:lnTo>
                    <a:pt x="1617364" y="2928175"/>
                  </a:lnTo>
                  <a:lnTo>
                    <a:pt x="1704059" y="2928175"/>
                  </a:lnTo>
                  <a:lnTo>
                    <a:pt x="1714469" y="2923320"/>
                  </a:lnTo>
                  <a:lnTo>
                    <a:pt x="1753036" y="2890094"/>
                  </a:lnTo>
                  <a:lnTo>
                    <a:pt x="1781765" y="2846183"/>
                  </a:lnTo>
                  <a:lnTo>
                    <a:pt x="1781765" y="2844910"/>
                  </a:lnTo>
                  <a:lnTo>
                    <a:pt x="2124204" y="1567768"/>
                  </a:lnTo>
                  <a:lnTo>
                    <a:pt x="2555219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33" name="Google Shape;133;p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18938" y="1442252"/>
              <a:ext cx="4249846" cy="459033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4" name="Google Shape;134;p7"/>
            <p:cNvSpPr/>
            <p:nvPr/>
          </p:nvSpPr>
          <p:spPr>
            <a:xfrm>
              <a:off x="318708" y="1437490"/>
              <a:ext cx="4631690" cy="4650740"/>
            </a:xfrm>
            <a:custGeom>
              <a:rect b="b" l="l" r="r" t="t"/>
              <a:pathLst>
                <a:path extrusionOk="0" h="4650740" w="4631690">
                  <a:moveTo>
                    <a:pt x="0" y="0"/>
                  </a:moveTo>
                  <a:lnTo>
                    <a:pt x="4631391" y="0"/>
                  </a:lnTo>
                  <a:lnTo>
                    <a:pt x="4631391" y="4650307"/>
                  </a:lnTo>
                  <a:lnTo>
                    <a:pt x="0" y="4650307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FFF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35" name="Google Shape;135;p7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502539" y="1773546"/>
              <a:ext cx="3779560" cy="431250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6" name="Google Shape;136;p7"/>
            <p:cNvSpPr/>
            <p:nvPr/>
          </p:nvSpPr>
          <p:spPr>
            <a:xfrm>
              <a:off x="1497777" y="1768783"/>
              <a:ext cx="3789679" cy="4322445"/>
            </a:xfrm>
            <a:custGeom>
              <a:rect b="b" l="l" r="r" t="t"/>
              <a:pathLst>
                <a:path extrusionOk="0" h="4322445" w="3789679">
                  <a:moveTo>
                    <a:pt x="0" y="0"/>
                  </a:moveTo>
                  <a:lnTo>
                    <a:pt x="3789087" y="0"/>
                  </a:lnTo>
                  <a:lnTo>
                    <a:pt x="3789087" y="4322033"/>
                  </a:lnTo>
                  <a:lnTo>
                    <a:pt x="0" y="4322033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7030A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37" name="Google Shape;137;p7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2554710" y="1902657"/>
              <a:ext cx="3657427" cy="432433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8" name="Google Shape;138;p7"/>
            <p:cNvSpPr/>
            <p:nvPr/>
          </p:nvSpPr>
          <p:spPr>
            <a:xfrm>
              <a:off x="2549948" y="1897894"/>
              <a:ext cx="3667125" cy="4333875"/>
            </a:xfrm>
            <a:custGeom>
              <a:rect b="b" l="l" r="r" t="t"/>
              <a:pathLst>
                <a:path extrusionOk="0" h="4333875" w="3667125">
                  <a:moveTo>
                    <a:pt x="0" y="0"/>
                  </a:moveTo>
                  <a:lnTo>
                    <a:pt x="3666952" y="0"/>
                  </a:lnTo>
                  <a:lnTo>
                    <a:pt x="3666952" y="4333864"/>
                  </a:lnTo>
                  <a:lnTo>
                    <a:pt x="0" y="4333864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CF2E1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39" name="Google Shape;139;p7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3826749" y="2029446"/>
              <a:ext cx="3541789" cy="432433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0" name="Google Shape;140;p7"/>
            <p:cNvSpPr/>
            <p:nvPr/>
          </p:nvSpPr>
          <p:spPr>
            <a:xfrm>
              <a:off x="3821987" y="2024683"/>
              <a:ext cx="3551554" cy="4333875"/>
            </a:xfrm>
            <a:custGeom>
              <a:rect b="b" l="l" r="r" t="t"/>
              <a:pathLst>
                <a:path extrusionOk="0" h="4333875" w="3551554">
                  <a:moveTo>
                    <a:pt x="0" y="0"/>
                  </a:moveTo>
                  <a:lnTo>
                    <a:pt x="3551316" y="0"/>
                  </a:lnTo>
                  <a:lnTo>
                    <a:pt x="3551316" y="4333864"/>
                  </a:lnTo>
                  <a:lnTo>
                    <a:pt x="0" y="4333864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C62FE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41" name="Google Shape;141;p7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5804886" y="1204150"/>
              <a:ext cx="2037502" cy="199544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2" name="Google Shape;142;p7"/>
          <p:cNvSpPr txBox="1"/>
          <p:nvPr/>
        </p:nvSpPr>
        <p:spPr>
          <a:xfrm rot="5400000">
            <a:off x="8490145" y="3065843"/>
            <a:ext cx="6686550" cy="6330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2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00">
                <a:solidFill>
                  <a:srgbClr val="D9D9D9"/>
                </a:solidFill>
                <a:latin typeface="Verdana"/>
                <a:ea typeface="Verdana"/>
                <a:cs typeface="Verdana"/>
                <a:sym typeface="Verdana"/>
              </a:rPr>
              <a:t>QUADRI NORMATIVI</a:t>
            </a:r>
            <a:endParaRPr sz="39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43" name="Google Shape;143;p7"/>
          <p:cNvSpPr txBox="1"/>
          <p:nvPr/>
        </p:nvSpPr>
        <p:spPr>
          <a:xfrm>
            <a:off x="126875" y="6539475"/>
            <a:ext cx="6995400" cy="22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latin typeface="Verdana"/>
                <a:ea typeface="Verdana"/>
                <a:cs typeface="Verdana"/>
                <a:sym typeface="Verdana"/>
              </a:rPr>
              <a:t>CSP004_C_E - ARGOMENTO 2: Cristina Alcaraz, Università di Malaga, Spagna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44" name="Google Shape;144;p7"/>
          <p:cNvSpPr txBox="1"/>
          <p:nvPr/>
        </p:nvSpPr>
        <p:spPr>
          <a:xfrm>
            <a:off x="171649" y="6271259"/>
            <a:ext cx="3553460" cy="147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latin typeface="Verdana"/>
                <a:ea typeface="Verdana"/>
                <a:cs typeface="Verdana"/>
                <a:sym typeface="Verdana"/>
              </a:rPr>
              <a:t>Fonte: NIST, "Cybersecurity Framework (CSF) 2.0 Reference Tool", 2024.</a:t>
            </a:r>
            <a:endParaRPr sz="8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45" name="Google Shape;145;p7"/>
          <p:cNvSpPr txBox="1"/>
          <p:nvPr/>
        </p:nvSpPr>
        <p:spPr>
          <a:xfrm>
            <a:off x="171649" y="6387084"/>
            <a:ext cx="3797300" cy="147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latin typeface="Verdana"/>
                <a:ea typeface="Verdana"/>
                <a:cs typeface="Verdana"/>
                <a:sym typeface="Verdana"/>
              </a:rPr>
              <a:t>URL: </a:t>
            </a:r>
            <a:r>
              <a:rPr lang="en-US" sz="800" u="sng">
                <a:solidFill>
                  <a:srgbClr val="87882D"/>
                </a:solidFill>
                <a:latin typeface="Verdana"/>
                <a:ea typeface="Verdana"/>
                <a:cs typeface="Verdana"/>
                <a:sym typeface="Verdana"/>
              </a:rPr>
              <a:t>https://csrc.nist.gov/Projects/Cybersecurity-Framework/Filters#/csf/filters</a:t>
            </a:r>
            <a:endParaRPr sz="800"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8"/>
          <p:cNvSpPr txBox="1"/>
          <p:nvPr/>
        </p:nvSpPr>
        <p:spPr>
          <a:xfrm>
            <a:off x="11204473" y="6324600"/>
            <a:ext cx="102870" cy="193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8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51" name="Google Shape;151;p8"/>
          <p:cNvSpPr txBox="1"/>
          <p:nvPr>
            <p:ph type="title"/>
          </p:nvPr>
        </p:nvSpPr>
        <p:spPr>
          <a:xfrm>
            <a:off x="855396" y="387603"/>
            <a:ext cx="6432550" cy="8331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3500">
            <a:spAutoFit/>
          </a:bodyPr>
          <a:lstStyle/>
          <a:p>
            <a:pPr indent="0" lvl="0" marL="12700" marR="5080" rtl="0" algn="l">
              <a:lnSpc>
                <a:spcPct val="10714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Molteplici risorse per quadri normativi completi</a:t>
            </a:r>
            <a:endParaRPr/>
          </a:p>
        </p:txBody>
      </p:sp>
      <p:grpSp>
        <p:nvGrpSpPr>
          <p:cNvPr id="152" name="Google Shape;152;p8"/>
          <p:cNvGrpSpPr/>
          <p:nvPr/>
        </p:nvGrpSpPr>
        <p:grpSpPr>
          <a:xfrm>
            <a:off x="7377174" y="0"/>
            <a:ext cx="3466203" cy="6858000"/>
            <a:chOff x="7377174" y="0"/>
            <a:chExt cx="3466203" cy="6858000"/>
          </a:xfrm>
        </p:grpSpPr>
        <p:pic>
          <p:nvPicPr>
            <p:cNvPr id="153" name="Google Shape;153;p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549376" y="6167335"/>
              <a:ext cx="3294001" cy="612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4" name="Google Shape;154;p8"/>
            <p:cNvSpPr/>
            <p:nvPr/>
          </p:nvSpPr>
          <p:spPr>
            <a:xfrm>
              <a:off x="7377174" y="0"/>
              <a:ext cx="2555240" cy="6858000"/>
            </a:xfrm>
            <a:custGeom>
              <a:rect b="b" l="l" r="r" t="t"/>
              <a:pathLst>
                <a:path extrusionOk="0" h="6858000" w="2555240">
                  <a:moveTo>
                    <a:pt x="1541856" y="1537132"/>
                  </a:moveTo>
                  <a:lnTo>
                    <a:pt x="1494490" y="1543598"/>
                  </a:lnTo>
                  <a:lnTo>
                    <a:pt x="1450943" y="1561725"/>
                  </a:lnTo>
                  <a:lnTo>
                    <a:pt x="1413442" y="1590241"/>
                  </a:lnTo>
                  <a:lnTo>
                    <a:pt x="1384216" y="1627873"/>
                  </a:lnTo>
                  <a:lnTo>
                    <a:pt x="1365493" y="1673349"/>
                  </a:lnTo>
                  <a:lnTo>
                    <a:pt x="970859" y="3128578"/>
                  </a:lnTo>
                  <a:lnTo>
                    <a:pt x="0" y="6858000"/>
                  </a:lnTo>
                  <a:lnTo>
                    <a:pt x="25956" y="6858000"/>
                  </a:lnTo>
                  <a:lnTo>
                    <a:pt x="996320" y="3136211"/>
                  </a:lnTo>
                  <a:lnTo>
                    <a:pt x="1390952" y="1680980"/>
                  </a:lnTo>
                  <a:lnTo>
                    <a:pt x="1411941" y="1634902"/>
                  </a:lnTo>
                  <a:lnTo>
                    <a:pt x="1445212" y="1598715"/>
                  </a:lnTo>
                  <a:lnTo>
                    <a:pt x="1487466" y="1574373"/>
                  </a:lnTo>
                  <a:lnTo>
                    <a:pt x="1535403" y="1563830"/>
                  </a:lnTo>
                  <a:lnTo>
                    <a:pt x="1637281" y="1563830"/>
                  </a:lnTo>
                  <a:lnTo>
                    <a:pt x="1625324" y="1556399"/>
                  </a:lnTo>
                  <a:lnTo>
                    <a:pt x="1590814" y="1543598"/>
                  </a:lnTo>
                  <a:lnTo>
                    <a:pt x="1541856" y="1537132"/>
                  </a:lnTo>
                  <a:close/>
                </a:path>
                <a:path extrusionOk="0" h="6858000" w="2555240">
                  <a:moveTo>
                    <a:pt x="1637281" y="1563830"/>
                  </a:moveTo>
                  <a:lnTo>
                    <a:pt x="1535403" y="1563830"/>
                  </a:lnTo>
                  <a:lnTo>
                    <a:pt x="1585722" y="1569040"/>
                  </a:lnTo>
                  <a:lnTo>
                    <a:pt x="1614962" y="1580210"/>
                  </a:lnTo>
                  <a:lnTo>
                    <a:pt x="1663416" y="1617338"/>
                  </a:lnTo>
                  <a:lnTo>
                    <a:pt x="1694326" y="1671361"/>
                  </a:lnTo>
                  <a:lnTo>
                    <a:pt x="1701964" y="1732261"/>
                  </a:lnTo>
                  <a:lnTo>
                    <a:pt x="1696474" y="1763665"/>
                  </a:lnTo>
                  <a:lnTo>
                    <a:pt x="1436780" y="2721522"/>
                  </a:lnTo>
                  <a:lnTo>
                    <a:pt x="1430309" y="2770443"/>
                  </a:lnTo>
                  <a:lnTo>
                    <a:pt x="1436780" y="2817773"/>
                  </a:lnTo>
                  <a:lnTo>
                    <a:pt x="1454921" y="2861288"/>
                  </a:lnTo>
                  <a:lnTo>
                    <a:pt x="1483458" y="2898760"/>
                  </a:lnTo>
                  <a:lnTo>
                    <a:pt x="1521118" y="2927964"/>
                  </a:lnTo>
                  <a:lnTo>
                    <a:pt x="1566627" y="2946674"/>
                  </a:lnTo>
                  <a:lnTo>
                    <a:pt x="1618576" y="2952831"/>
                  </a:lnTo>
                  <a:lnTo>
                    <a:pt x="1668753" y="2944640"/>
                  </a:lnTo>
                  <a:lnTo>
                    <a:pt x="1704059" y="2928175"/>
                  </a:lnTo>
                  <a:lnTo>
                    <a:pt x="1617364" y="2928175"/>
                  </a:lnTo>
                  <a:lnTo>
                    <a:pt x="1572991" y="2922507"/>
                  </a:lnTo>
                  <a:lnTo>
                    <a:pt x="1526878" y="2901533"/>
                  </a:lnTo>
                  <a:lnTo>
                    <a:pt x="1490664" y="2868286"/>
                  </a:lnTo>
                  <a:lnTo>
                    <a:pt x="1466303" y="2826064"/>
                  </a:lnTo>
                  <a:lnTo>
                    <a:pt x="1455753" y="2778164"/>
                  </a:lnTo>
                  <a:lnTo>
                    <a:pt x="1460967" y="2727882"/>
                  </a:lnTo>
                  <a:lnTo>
                    <a:pt x="1720661" y="1770024"/>
                  </a:lnTo>
                  <a:lnTo>
                    <a:pt x="1726648" y="1734387"/>
                  </a:lnTo>
                  <a:lnTo>
                    <a:pt x="1725674" y="1701333"/>
                  </a:lnTo>
                  <a:lnTo>
                    <a:pt x="1725594" y="1698631"/>
                  </a:lnTo>
                  <a:lnTo>
                    <a:pt x="1717618" y="1663589"/>
                  </a:lnTo>
                  <a:lnTo>
                    <a:pt x="1702839" y="1630098"/>
                  </a:lnTo>
                  <a:lnTo>
                    <a:pt x="1681934" y="1600125"/>
                  </a:lnTo>
                  <a:lnTo>
                    <a:pt x="1655897" y="1575400"/>
                  </a:lnTo>
                  <a:lnTo>
                    <a:pt x="1637281" y="1563830"/>
                  </a:lnTo>
                  <a:close/>
                </a:path>
                <a:path extrusionOk="0" h="6858000" w="2555240">
                  <a:moveTo>
                    <a:pt x="2555219" y="0"/>
                  </a:moveTo>
                  <a:lnTo>
                    <a:pt x="2528139" y="0"/>
                  </a:lnTo>
                  <a:lnTo>
                    <a:pt x="2100017" y="1561407"/>
                  </a:lnTo>
                  <a:lnTo>
                    <a:pt x="1757578" y="2837279"/>
                  </a:lnTo>
                  <a:lnTo>
                    <a:pt x="1732760" y="2874962"/>
                  </a:lnTo>
                  <a:lnTo>
                    <a:pt x="1699570" y="2903364"/>
                  </a:lnTo>
                  <a:lnTo>
                    <a:pt x="1660330" y="2921448"/>
                  </a:lnTo>
                  <a:lnTo>
                    <a:pt x="1617364" y="2928175"/>
                  </a:lnTo>
                  <a:lnTo>
                    <a:pt x="1704059" y="2928175"/>
                  </a:lnTo>
                  <a:lnTo>
                    <a:pt x="1714469" y="2923320"/>
                  </a:lnTo>
                  <a:lnTo>
                    <a:pt x="1753036" y="2890094"/>
                  </a:lnTo>
                  <a:lnTo>
                    <a:pt x="1781765" y="2846183"/>
                  </a:lnTo>
                  <a:lnTo>
                    <a:pt x="1781765" y="2844910"/>
                  </a:lnTo>
                  <a:lnTo>
                    <a:pt x="2124204" y="1567768"/>
                  </a:lnTo>
                  <a:lnTo>
                    <a:pt x="2555219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5" name="Google Shape;155;p8"/>
          <p:cNvSpPr txBox="1"/>
          <p:nvPr>
            <p:ph idx="1" type="body"/>
          </p:nvPr>
        </p:nvSpPr>
        <p:spPr>
          <a:xfrm>
            <a:off x="692056" y="1566164"/>
            <a:ext cx="6680100" cy="15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950">
            <a:spAutoFit/>
          </a:bodyPr>
          <a:lstStyle/>
          <a:p>
            <a:pPr indent="-101600" lvl="0" marL="103504" marR="5080" rtl="0" algn="just">
              <a:lnSpc>
                <a:spcPct val="994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1600"/>
              <a:t>	L'Agenzia dell'Unione Europea per la Cybersecurity (ENISA) fornisce anche strumenti interessanti per identificare e implementare le migliori azioni in ambiti critici come il settore energetico.</a:t>
            </a:r>
            <a:endParaRPr sz="1600"/>
          </a:p>
          <a:p>
            <a:pPr indent="-134620" lvl="0" marL="160020" rtl="0" algn="just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FFBA00"/>
              </a:buClr>
              <a:buSzPts val="1400"/>
              <a:buFont typeface="Arial"/>
              <a:buChar char="•"/>
            </a:pPr>
            <a:r>
              <a:rPr lang="en-US" sz="1400"/>
              <a:t>Tra gli strumenti, segnaliamo:</a:t>
            </a:r>
            <a:endParaRPr sz="1400"/>
          </a:p>
          <a:p>
            <a:pPr indent="-78104" lvl="1" marL="285750" rtl="0" algn="just">
              <a:lnSpc>
                <a:spcPct val="100000"/>
              </a:lnSpc>
              <a:spcBef>
                <a:spcPts val="680"/>
              </a:spcBef>
              <a:spcAft>
                <a:spcPts val="0"/>
              </a:spcAft>
              <a:buClr>
                <a:srgbClr val="FFBA00"/>
              </a:buClr>
              <a:buSzPts val="1200"/>
              <a:buFont typeface="Arial"/>
              <a:buChar char="•"/>
            </a:pP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"</a:t>
            </a:r>
            <a:r>
              <a:rPr b="1" i="1" lang="en-US" sz="1200">
                <a:latin typeface="Verdana"/>
                <a:ea typeface="Verdana"/>
                <a:cs typeface="Verdana"/>
                <a:sym typeface="Verdana"/>
              </a:rPr>
              <a:t>Misure minime di sicurezza per gli operatori dei servizi essenziali</a:t>
            </a: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".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56" name="Google Shape;156;p8"/>
          <p:cNvSpPr txBox="1"/>
          <p:nvPr/>
        </p:nvSpPr>
        <p:spPr>
          <a:xfrm rot="5400000">
            <a:off x="8490145" y="3065843"/>
            <a:ext cx="6686550" cy="6330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52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00">
                <a:solidFill>
                  <a:srgbClr val="D9D9D9"/>
                </a:solidFill>
                <a:latin typeface="Verdana"/>
                <a:ea typeface="Verdana"/>
                <a:cs typeface="Verdana"/>
                <a:sym typeface="Verdana"/>
              </a:rPr>
              <a:t>QUADRI NORMATIVI</a:t>
            </a:r>
            <a:endParaRPr sz="39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57" name="Google Shape;157;p8"/>
          <p:cNvSpPr txBox="1"/>
          <p:nvPr/>
        </p:nvSpPr>
        <p:spPr>
          <a:xfrm>
            <a:off x="126877" y="6271259"/>
            <a:ext cx="7122300" cy="49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57150" rtl="0" algn="l">
              <a:lnSpc>
                <a:spcPct val="11687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latin typeface="Verdana"/>
                <a:ea typeface="Verdana"/>
                <a:cs typeface="Verdana"/>
                <a:sym typeface="Verdana"/>
              </a:rPr>
              <a:t>Fonte: ENISA, "Misure minime di sicurezza per gli operatori di servizi essenziali", 2024.</a:t>
            </a:r>
            <a:endParaRPr sz="700">
              <a:latin typeface="Verdana"/>
              <a:ea typeface="Verdana"/>
              <a:cs typeface="Verdana"/>
              <a:sym typeface="Verdana"/>
            </a:endParaRPr>
          </a:p>
          <a:p>
            <a:pPr indent="0" lvl="0" marL="57150" rtl="0" algn="l">
              <a:lnSpc>
                <a:spcPct val="11687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latin typeface="Verdana"/>
                <a:ea typeface="Verdana"/>
                <a:cs typeface="Verdana"/>
                <a:sym typeface="Verdana"/>
              </a:rPr>
              <a:t>URL: </a:t>
            </a:r>
            <a:r>
              <a:rPr lang="en-US" sz="700" u="sng">
                <a:solidFill>
                  <a:srgbClr val="87882D"/>
                </a:solidFill>
                <a:latin typeface="Verdana"/>
                <a:ea typeface="Verdana"/>
                <a:cs typeface="Verdana"/>
                <a:sym typeface="Verdana"/>
              </a:rPr>
              <a:t>https:</a:t>
            </a:r>
            <a:r>
              <a:rPr lang="en-US" sz="700" u="sng">
                <a:solidFill>
                  <a:srgbClr val="87882D"/>
                </a:solidFill>
                <a:latin typeface="Verdana"/>
                <a:ea typeface="Verdana"/>
                <a:cs typeface="Verdana"/>
                <a:sym typeface="Verdana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//www.enisa.europa.eu/topics/cybersecurity-policy/nis-directive-new/minimum-security-measures-for-operators-of-essentials-services</a:t>
            </a:r>
            <a:endParaRPr sz="700">
              <a:latin typeface="Verdana"/>
              <a:ea typeface="Verdana"/>
              <a:cs typeface="Verdana"/>
              <a:sym typeface="Verdana"/>
            </a:endParaRPr>
          </a:p>
          <a:p>
            <a:pPr indent="0" lvl="0" marL="12700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None/>
            </a:pPr>
            <a:r>
              <a:rPr lang="en-US" sz="1300">
                <a:latin typeface="Verdana"/>
                <a:ea typeface="Verdana"/>
                <a:cs typeface="Verdana"/>
                <a:sym typeface="Verdana"/>
              </a:rPr>
              <a:t>CSP004_C_E - ARGOMENTO 2: Cristina Alcaraz, Università di Malaga, Spagna</a:t>
            </a:r>
            <a:endParaRPr sz="13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158" name="Google Shape;158;p8"/>
          <p:cNvGrpSpPr/>
          <p:nvPr/>
        </p:nvGrpSpPr>
        <p:grpSpPr>
          <a:xfrm>
            <a:off x="1018370" y="3174151"/>
            <a:ext cx="5592445" cy="2906395"/>
            <a:chOff x="1018370" y="3174151"/>
            <a:chExt cx="5592445" cy="2906395"/>
          </a:xfrm>
        </p:grpSpPr>
        <p:pic>
          <p:nvPicPr>
            <p:cNvPr id="159" name="Google Shape;159;p8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023132" y="3178914"/>
              <a:ext cx="5582808" cy="287781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0" name="Google Shape;160;p8"/>
            <p:cNvSpPr/>
            <p:nvPr/>
          </p:nvSpPr>
          <p:spPr>
            <a:xfrm>
              <a:off x="1018370" y="3174151"/>
              <a:ext cx="5592445" cy="2906395"/>
            </a:xfrm>
            <a:custGeom>
              <a:rect b="b" l="l" r="r" t="t"/>
              <a:pathLst>
                <a:path extrusionOk="0" h="2906395" w="5592445">
                  <a:moveTo>
                    <a:pt x="0" y="0"/>
                  </a:moveTo>
                  <a:lnTo>
                    <a:pt x="5592334" y="0"/>
                  </a:lnTo>
                  <a:lnTo>
                    <a:pt x="5592334" y="2906123"/>
                  </a:lnTo>
                  <a:lnTo>
                    <a:pt x="0" y="2906123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" name="Google Shape;161;p8"/>
            <p:cNvSpPr/>
            <p:nvPr/>
          </p:nvSpPr>
          <p:spPr>
            <a:xfrm>
              <a:off x="3021390" y="4387710"/>
              <a:ext cx="3438525" cy="1687830"/>
            </a:xfrm>
            <a:custGeom>
              <a:rect b="b" l="l" r="r" t="t"/>
              <a:pathLst>
                <a:path extrusionOk="0" h="1687829" w="3438525">
                  <a:moveTo>
                    <a:pt x="0" y="0"/>
                  </a:moveTo>
                  <a:lnTo>
                    <a:pt x="3438524" y="0"/>
                  </a:lnTo>
                  <a:lnTo>
                    <a:pt x="3438524" y="1687801"/>
                  </a:lnTo>
                  <a:lnTo>
                    <a:pt x="0" y="1687801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flat" cmpd="sng" w="15875">
              <a:solidFill>
                <a:srgbClr val="CF2E1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2" name="Google Shape;162;p8"/>
          <p:cNvSpPr txBox="1"/>
          <p:nvPr/>
        </p:nvSpPr>
        <p:spPr>
          <a:xfrm>
            <a:off x="1097340" y="4387710"/>
            <a:ext cx="1924050" cy="1689100"/>
          </a:xfrm>
          <a:prstGeom prst="rect">
            <a:avLst/>
          </a:prstGeom>
          <a:noFill/>
          <a:ln cap="flat" cmpd="sng" w="15875">
            <a:solidFill>
              <a:srgbClr val="CF2E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6350">
            <a:spAutoFit/>
          </a:bodyPr>
          <a:lstStyle/>
          <a:p>
            <a:pPr indent="111125" lvl="0" marL="1240155" marR="48260" rtl="0" algn="l">
              <a:lnSpc>
                <a:spcPct val="11818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rgbClr val="C00000"/>
                </a:solidFill>
                <a:latin typeface="Tahoma"/>
                <a:ea typeface="Tahoma"/>
                <a:cs typeface="Tahoma"/>
                <a:sym typeface="Tahoma"/>
              </a:rPr>
              <a:t>Misure di sicurezza</a:t>
            </a:r>
            <a:endParaRPr sz="1100"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3" name="Google Shape;163;p8"/>
          <p:cNvSpPr txBox="1"/>
          <p:nvPr/>
        </p:nvSpPr>
        <p:spPr>
          <a:xfrm>
            <a:off x="5781946" y="4379976"/>
            <a:ext cx="655320" cy="193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rgbClr val="C00000"/>
                </a:solidFill>
                <a:latin typeface="Tahoma"/>
                <a:ea typeface="Tahoma"/>
                <a:cs typeface="Tahoma"/>
                <a:sym typeface="Tahoma"/>
              </a:rPr>
              <a:t>Standard</a:t>
            </a:r>
            <a:endParaRPr sz="1100">
              <a:latin typeface="Tahoma"/>
              <a:ea typeface="Tahoma"/>
              <a:cs typeface="Tahoma"/>
              <a:sym typeface="Tahoma"/>
            </a:endParaRPr>
          </a:p>
        </p:txBody>
      </p:sp>
      <p:grpSp>
        <p:nvGrpSpPr>
          <p:cNvPr id="164" name="Google Shape;164;p8"/>
          <p:cNvGrpSpPr/>
          <p:nvPr/>
        </p:nvGrpSpPr>
        <p:grpSpPr>
          <a:xfrm>
            <a:off x="6470048" y="4679846"/>
            <a:ext cx="1016635" cy="464185"/>
            <a:chOff x="6470048" y="4679846"/>
            <a:chExt cx="1016635" cy="464185"/>
          </a:xfrm>
        </p:grpSpPr>
        <p:sp>
          <p:nvSpPr>
            <p:cNvPr id="165" name="Google Shape;165;p8"/>
            <p:cNvSpPr/>
            <p:nvPr/>
          </p:nvSpPr>
          <p:spPr>
            <a:xfrm>
              <a:off x="6470048" y="4679847"/>
              <a:ext cx="1016635" cy="464184"/>
            </a:xfrm>
            <a:custGeom>
              <a:rect b="b" l="l" r="r" t="t"/>
              <a:pathLst>
                <a:path extrusionOk="0" h="464185" w="1016634">
                  <a:moveTo>
                    <a:pt x="784165" y="0"/>
                  </a:moveTo>
                  <a:lnTo>
                    <a:pt x="784165" y="115957"/>
                  </a:lnTo>
                  <a:lnTo>
                    <a:pt x="0" y="115957"/>
                  </a:lnTo>
                  <a:lnTo>
                    <a:pt x="0" y="347869"/>
                  </a:lnTo>
                  <a:lnTo>
                    <a:pt x="784165" y="347869"/>
                  </a:lnTo>
                  <a:lnTo>
                    <a:pt x="784165" y="463825"/>
                  </a:lnTo>
                  <a:lnTo>
                    <a:pt x="1016077" y="231912"/>
                  </a:lnTo>
                  <a:lnTo>
                    <a:pt x="784165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" name="Google Shape;166;p8"/>
            <p:cNvSpPr/>
            <p:nvPr/>
          </p:nvSpPr>
          <p:spPr>
            <a:xfrm>
              <a:off x="6470048" y="4679846"/>
              <a:ext cx="1016635" cy="464184"/>
            </a:xfrm>
            <a:custGeom>
              <a:rect b="b" l="l" r="r" t="t"/>
              <a:pathLst>
                <a:path extrusionOk="0" h="464185" w="1016634">
                  <a:moveTo>
                    <a:pt x="784165" y="463826"/>
                  </a:moveTo>
                  <a:lnTo>
                    <a:pt x="784165" y="347869"/>
                  </a:lnTo>
                  <a:lnTo>
                    <a:pt x="0" y="347869"/>
                  </a:lnTo>
                  <a:lnTo>
                    <a:pt x="0" y="115956"/>
                  </a:lnTo>
                  <a:lnTo>
                    <a:pt x="784165" y="115956"/>
                  </a:lnTo>
                  <a:lnTo>
                    <a:pt x="784165" y="0"/>
                  </a:lnTo>
                  <a:lnTo>
                    <a:pt x="1016077" y="231912"/>
                  </a:lnTo>
                  <a:lnTo>
                    <a:pt x="784165" y="463826"/>
                  </a:lnTo>
                  <a:close/>
                </a:path>
              </a:pathLst>
            </a:custGeom>
            <a:noFill/>
            <a:ln cap="flat" cmpd="sng" w="15875">
              <a:solidFill>
                <a:srgbClr val="C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7" name="Google Shape;167;p8"/>
          <p:cNvSpPr txBox="1"/>
          <p:nvPr/>
        </p:nvSpPr>
        <p:spPr>
          <a:xfrm>
            <a:off x="7486125" y="1635685"/>
            <a:ext cx="4582795" cy="4430395"/>
          </a:xfrm>
          <a:prstGeom prst="rect">
            <a:avLst/>
          </a:prstGeom>
          <a:solidFill>
            <a:srgbClr val="FFFFFF"/>
          </a:solidFill>
          <a:ln cap="flat" cmpd="sng" w="41275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85075">
            <a:spAutoFit/>
          </a:bodyPr>
          <a:lstStyle/>
          <a:p>
            <a:pPr indent="0" lvl="0" marL="118745" marR="457834" rtl="0" algn="l">
              <a:lnSpc>
                <a:spcPct val="1158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Tenendo conto delle caratteristiche di questo modulo, la </a:t>
            </a:r>
            <a:r>
              <a:rPr b="1" lang="en-US" sz="1200">
                <a:latin typeface="Tahoma"/>
                <a:ea typeface="Tahoma"/>
                <a:cs typeface="Tahoma"/>
                <a:sym typeface="Tahoma"/>
              </a:rPr>
              <a:t>protezione a livello di rete </a:t>
            </a:r>
            <a:r>
              <a:rPr lang="en-US" sz="1200">
                <a:latin typeface="Verdana"/>
                <a:ea typeface="Verdana"/>
                <a:cs typeface="Verdana"/>
                <a:sym typeface="Verdana"/>
              </a:rPr>
              <a:t>dovrebbe contemplare: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  <a:p>
            <a:pPr indent="-168909" lvl="0" marL="287655" rtl="0" algn="l">
              <a:lnSpc>
                <a:spcPct val="113636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•"/>
            </a:pPr>
            <a:r>
              <a:rPr i="1" lang="en-US" sz="1100">
                <a:latin typeface="Verdana"/>
                <a:ea typeface="Verdana"/>
                <a:cs typeface="Verdana"/>
                <a:sym typeface="Verdana"/>
              </a:rPr>
              <a:t>Rapporto sull'incidente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  <a:p>
            <a:pPr indent="-168909" lvl="0" marL="287655" rtl="0" algn="l">
              <a:lnSpc>
                <a:spcPct val="113636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•"/>
            </a:pPr>
            <a:r>
              <a:rPr i="1" lang="en-US" sz="1100">
                <a:latin typeface="Verdana"/>
                <a:ea typeface="Verdana"/>
                <a:cs typeface="Verdana"/>
                <a:sym typeface="Verdana"/>
              </a:rPr>
              <a:t>Registrazione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  <a:p>
            <a:pPr indent="-168909" lvl="0" marL="287655" rtl="0" algn="l">
              <a:lnSpc>
                <a:spcPct val="113636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•"/>
            </a:pPr>
            <a:r>
              <a:rPr i="1" lang="en-US" sz="1100">
                <a:latin typeface="Verdana"/>
                <a:ea typeface="Verdana"/>
                <a:cs typeface="Verdana"/>
                <a:sym typeface="Verdana"/>
              </a:rPr>
              <a:t>Correlazione e analisi dei log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  <a:p>
            <a:pPr indent="-168909" lvl="0" marL="287655" rtl="0" algn="l">
              <a:lnSpc>
                <a:spcPct val="113636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•"/>
            </a:pPr>
            <a:r>
              <a:rPr i="1" lang="en-US" sz="1100">
                <a:latin typeface="Verdana"/>
                <a:ea typeface="Verdana"/>
                <a:cs typeface="Verdana"/>
                <a:sym typeface="Verdana"/>
              </a:rPr>
              <a:t>Rilevamento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  <a:p>
            <a:pPr indent="-168909" lvl="0" marL="287655" rtl="0" algn="l">
              <a:lnSpc>
                <a:spcPct val="113636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•"/>
            </a:pPr>
            <a:r>
              <a:rPr i="1" lang="en-US" sz="1100">
                <a:latin typeface="Verdana"/>
                <a:ea typeface="Verdana"/>
                <a:cs typeface="Verdana"/>
                <a:sym typeface="Verdana"/>
              </a:rPr>
              <a:t>Risposta agli incidenti di sicurezza del sistema informativo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  <a:p>
            <a:pPr indent="-168909" lvl="0" marL="287655" rtl="0" algn="l">
              <a:lnSpc>
                <a:spcPct val="117727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•"/>
            </a:pPr>
            <a:r>
              <a:rPr i="1" lang="en-US" sz="1100">
                <a:latin typeface="Verdana"/>
                <a:ea typeface="Verdana"/>
                <a:cs typeface="Verdana"/>
                <a:sym typeface="Verdana"/>
              </a:rPr>
              <a:t>Sicurezza delle risorse umane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  <a:p>
            <a:pPr indent="-168909" lvl="0" marL="287655" rtl="0" algn="l">
              <a:lnSpc>
                <a:spcPct val="113636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•"/>
            </a:pPr>
            <a:r>
              <a:rPr i="1" lang="en-US" sz="1100">
                <a:latin typeface="Verdana"/>
                <a:ea typeface="Verdana"/>
                <a:cs typeface="Verdana"/>
                <a:sym typeface="Verdana"/>
              </a:rPr>
              <a:t>Indicatori di sicurezza del sistema informativo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  <a:p>
            <a:pPr indent="-168909" lvl="0" marL="287655" rtl="0" algn="l">
              <a:lnSpc>
                <a:spcPct val="113636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•"/>
            </a:pPr>
            <a:r>
              <a:rPr i="1" lang="en-US" sz="1100">
                <a:latin typeface="Verdana"/>
                <a:ea typeface="Verdana"/>
                <a:cs typeface="Verdana"/>
                <a:sym typeface="Verdana"/>
              </a:rPr>
              <a:t>Analisi dei rischi per la sicurezza dei sistemi informativi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  <a:p>
            <a:pPr indent="-168909" lvl="0" marL="287655" rtl="0" algn="l">
              <a:lnSpc>
                <a:spcPct val="113636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•"/>
            </a:pPr>
            <a:r>
              <a:rPr i="1" lang="en-US" sz="1100">
                <a:latin typeface="Verdana"/>
                <a:ea typeface="Verdana"/>
                <a:cs typeface="Verdana"/>
                <a:sym typeface="Verdana"/>
              </a:rPr>
              <a:t>Audit sulla sicurezza del sistema informativo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  <a:p>
            <a:pPr indent="-168909" lvl="0" marL="287655" rtl="0" algn="l">
              <a:lnSpc>
                <a:spcPct val="114545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•"/>
            </a:pPr>
            <a:r>
              <a:rPr i="1" lang="en-US" sz="1100">
                <a:latin typeface="Verdana"/>
                <a:ea typeface="Verdana"/>
                <a:cs typeface="Verdana"/>
                <a:sym typeface="Verdana"/>
              </a:rPr>
              <a:t>Accreditamento della sicurezza del sistema informativo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  <a:p>
            <a:pPr indent="-168909" lvl="0" marL="287655" rtl="0" algn="l">
              <a:lnSpc>
                <a:spcPct val="11909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•"/>
            </a:pPr>
            <a:r>
              <a:rPr i="1" lang="en-US" sz="1100">
                <a:latin typeface="Verdana"/>
                <a:ea typeface="Verdana"/>
                <a:cs typeface="Verdana"/>
                <a:sym typeface="Verdana"/>
              </a:rPr>
              <a:t>Politica di sicurezza del sistema informativo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  <a:p>
            <a:pPr indent="-168909" lvl="0" marL="287655" rtl="0" algn="l">
              <a:lnSpc>
                <a:spcPct val="113636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•"/>
            </a:pPr>
            <a:r>
              <a:rPr i="1" lang="en-US" sz="1100">
                <a:latin typeface="Verdana"/>
                <a:ea typeface="Verdana"/>
                <a:cs typeface="Verdana"/>
                <a:sym typeface="Verdana"/>
              </a:rPr>
              <a:t>Autenticazione e identificazione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  <a:p>
            <a:pPr indent="-168909" lvl="0" marL="287655" rtl="0" algn="l">
              <a:lnSpc>
                <a:spcPct val="113636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•"/>
            </a:pPr>
            <a:r>
              <a:rPr i="1" lang="en-US" sz="1100">
                <a:latin typeface="Verdana"/>
                <a:ea typeface="Verdana"/>
                <a:cs typeface="Verdana"/>
                <a:sym typeface="Verdana"/>
              </a:rPr>
              <a:t>Procedura di manutenzione della sicurezza informatica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  <a:p>
            <a:pPr indent="-168909" lvl="0" marL="287655" rtl="0" algn="l">
              <a:lnSpc>
                <a:spcPct val="113636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•"/>
            </a:pPr>
            <a:r>
              <a:rPr i="1" lang="en-US" sz="1100">
                <a:latin typeface="Verdana"/>
                <a:ea typeface="Verdana"/>
                <a:cs typeface="Verdana"/>
                <a:sym typeface="Verdana"/>
              </a:rPr>
              <a:t>Segregazione del sistema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  <a:p>
            <a:pPr indent="-168909" lvl="0" marL="287655" rtl="0" algn="l">
              <a:lnSpc>
                <a:spcPct val="113636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•"/>
            </a:pPr>
            <a:r>
              <a:rPr i="1" lang="en-US" sz="1100">
                <a:latin typeface="Verdana"/>
                <a:ea typeface="Verdana"/>
                <a:cs typeface="Verdana"/>
                <a:sym typeface="Verdana"/>
              </a:rPr>
              <a:t>Crittografia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  <a:p>
            <a:pPr indent="-168909" lvl="0" marL="287655" rtl="0" algn="l">
              <a:lnSpc>
                <a:spcPct val="117727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•"/>
            </a:pPr>
            <a:r>
              <a:rPr i="1" lang="en-US" sz="1100">
                <a:latin typeface="Verdana"/>
                <a:ea typeface="Verdana"/>
                <a:cs typeface="Verdana"/>
                <a:sym typeface="Verdana"/>
              </a:rPr>
              <a:t>Sistemi di controllo industriale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  <a:p>
            <a:pPr indent="-168909" lvl="0" marL="287655" rtl="0" algn="l">
              <a:lnSpc>
                <a:spcPct val="113636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•"/>
            </a:pPr>
            <a:r>
              <a:rPr i="1" lang="en-US" sz="1100">
                <a:latin typeface="Verdana"/>
                <a:ea typeface="Verdana"/>
                <a:cs typeface="Verdana"/>
                <a:sym typeface="Verdana"/>
              </a:rPr>
              <a:t>Conti amministrativi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  <a:p>
            <a:pPr indent="-168909" lvl="0" marL="287655" rtl="0" algn="l">
              <a:lnSpc>
                <a:spcPct val="113636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•"/>
            </a:pPr>
            <a:r>
              <a:rPr i="1" lang="en-US" sz="1100">
                <a:latin typeface="Verdana"/>
                <a:ea typeface="Verdana"/>
                <a:cs typeface="Verdana"/>
                <a:sym typeface="Verdana"/>
              </a:rPr>
              <a:t>Sicurezza fisica e ambientale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  <a:p>
            <a:pPr indent="-168909" lvl="0" marL="287655" rtl="0" algn="l">
              <a:lnSpc>
                <a:spcPct val="113636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•"/>
            </a:pPr>
            <a:r>
              <a:rPr i="1" lang="en-US" sz="1100">
                <a:latin typeface="Verdana"/>
                <a:ea typeface="Verdana"/>
                <a:cs typeface="Verdana"/>
                <a:sym typeface="Verdana"/>
              </a:rPr>
              <a:t>Diritti di accesso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  <a:p>
            <a:pPr indent="-168909" lvl="0" marL="287655" rtl="0" algn="l">
              <a:lnSpc>
                <a:spcPct val="114545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•"/>
            </a:pPr>
            <a:r>
              <a:rPr i="1" lang="en-US" sz="1100">
                <a:latin typeface="Verdana"/>
                <a:ea typeface="Verdana"/>
                <a:cs typeface="Verdana"/>
                <a:sym typeface="Verdana"/>
              </a:rPr>
              <a:t>Filtraggio del traffico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  <a:p>
            <a:pPr indent="-168909" lvl="0" marL="287655" rtl="0" algn="l">
              <a:lnSpc>
                <a:spcPct val="11909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•"/>
            </a:pPr>
            <a:r>
              <a:rPr i="1" lang="en-US" sz="1100">
                <a:latin typeface="Verdana"/>
                <a:ea typeface="Verdana"/>
                <a:cs typeface="Verdana"/>
                <a:sym typeface="Verdana"/>
              </a:rPr>
              <a:t>Sistemi informativi dell'amministrazione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  <a:p>
            <a:pPr indent="-168909" lvl="0" marL="287655" rtl="0" algn="l">
              <a:lnSpc>
                <a:spcPct val="113636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•"/>
            </a:pPr>
            <a:r>
              <a:rPr i="1" lang="en-US" sz="1100">
                <a:latin typeface="Verdana"/>
                <a:ea typeface="Verdana"/>
                <a:cs typeface="Verdana"/>
                <a:sym typeface="Verdana"/>
              </a:rPr>
              <a:t>Configurazione dei sistemi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  <a:p>
            <a:pPr indent="-168909" lvl="0" marL="287655" rtl="0" algn="l">
              <a:lnSpc>
                <a:spcPct val="113636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•"/>
            </a:pPr>
            <a:r>
              <a:rPr i="1" lang="en-US" sz="1100">
                <a:latin typeface="Verdana"/>
                <a:ea typeface="Verdana"/>
                <a:cs typeface="Verdana"/>
                <a:sym typeface="Verdana"/>
              </a:rPr>
              <a:t>Gestione del disaster recovery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  <a:p>
            <a:pPr indent="-168909" lvl="0" marL="287655" rtl="0" algn="l">
              <a:lnSpc>
                <a:spcPct val="119090"/>
              </a:lnSpc>
              <a:spcBef>
                <a:spcPts val="0"/>
              </a:spcBef>
              <a:spcAft>
                <a:spcPts val="0"/>
              </a:spcAft>
              <a:buSzPts val="1100"/>
              <a:buFont typeface="Arial"/>
              <a:buChar char="•"/>
            </a:pPr>
            <a:r>
              <a:rPr i="1" lang="en-US" sz="1100">
                <a:latin typeface="Verdana"/>
                <a:ea typeface="Verdana"/>
                <a:cs typeface="Verdana"/>
                <a:sym typeface="Verdana"/>
              </a:rPr>
              <a:t>Gestione della continuità operativa</a:t>
            </a:r>
            <a:endParaRPr sz="1100"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2" name="Google Shape;172;p9"/>
          <p:cNvGrpSpPr/>
          <p:nvPr/>
        </p:nvGrpSpPr>
        <p:grpSpPr>
          <a:xfrm>
            <a:off x="4561976" y="0"/>
            <a:ext cx="6535790" cy="6858000"/>
            <a:chOff x="4561976" y="0"/>
            <a:chExt cx="6535790" cy="6858000"/>
          </a:xfrm>
        </p:grpSpPr>
        <p:pic>
          <p:nvPicPr>
            <p:cNvPr id="173" name="Google Shape;173;p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029199" y="0"/>
              <a:ext cx="6068567" cy="685190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4" name="Google Shape;174;p9"/>
            <p:cNvSpPr/>
            <p:nvPr/>
          </p:nvSpPr>
          <p:spPr>
            <a:xfrm>
              <a:off x="4561976" y="0"/>
              <a:ext cx="1925320" cy="6858000"/>
            </a:xfrm>
            <a:custGeom>
              <a:rect b="b" l="l" r="r" t="t"/>
              <a:pathLst>
                <a:path extrusionOk="0" h="6858000" w="1925320">
                  <a:moveTo>
                    <a:pt x="1924730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25400">
              <a:solidFill>
                <a:srgbClr val="D87A1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75" name="Google Shape;175;p9"/>
          <p:cNvSpPr txBox="1"/>
          <p:nvPr>
            <p:ph type="title"/>
          </p:nvPr>
        </p:nvSpPr>
        <p:spPr>
          <a:xfrm>
            <a:off x="875061" y="308355"/>
            <a:ext cx="4183379" cy="1214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63500">
            <a:spAutoFit/>
          </a:bodyPr>
          <a:lstStyle/>
          <a:p>
            <a:pPr indent="0" lvl="0" marL="12700" marR="5080" rtl="0" algn="l">
              <a:lnSpc>
                <a:spcPct val="10714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BA00"/>
                </a:solidFill>
              </a:rPr>
              <a:t>Connettersi con CyberSecPro: </a:t>
            </a:r>
            <a:r>
              <a:rPr lang="en-US"/>
              <a:t>come registrarsi e altre informazioni pratiche</a:t>
            </a:r>
            <a:endParaRPr/>
          </a:p>
        </p:txBody>
      </p:sp>
      <p:sp>
        <p:nvSpPr>
          <p:cNvPr id="176" name="Google Shape;176;p9"/>
          <p:cNvSpPr txBox="1"/>
          <p:nvPr/>
        </p:nvSpPr>
        <p:spPr>
          <a:xfrm>
            <a:off x="875061" y="2234692"/>
            <a:ext cx="4279200" cy="213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36825">
            <a:spAutoFit/>
          </a:bodyPr>
          <a:lstStyle/>
          <a:p>
            <a:pPr indent="-335915" lvl="0" marL="35496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A00"/>
              </a:buClr>
              <a:buSzPts val="1500"/>
              <a:buFont typeface="Verdana"/>
              <a:buAutoNum type="arabicPeriod"/>
            </a:pPr>
            <a:r>
              <a:rPr lang="en-US" sz="1500">
                <a:latin typeface="Verdana"/>
                <a:ea typeface="Verdana"/>
                <a:cs typeface="Verdana"/>
                <a:sym typeface="Verdana"/>
              </a:rPr>
              <a:t>Sito web:</a:t>
            </a:r>
            <a:endParaRPr sz="1500">
              <a:latin typeface="Verdana"/>
              <a:ea typeface="Verdana"/>
              <a:cs typeface="Verdana"/>
              <a:sym typeface="Verdana"/>
            </a:endParaRPr>
          </a:p>
          <a:p>
            <a:pPr indent="0" lvl="0" marL="304800" rtl="0" algn="l">
              <a:lnSpc>
                <a:spcPct val="100000"/>
              </a:lnSpc>
              <a:spcBef>
                <a:spcPts val="190"/>
              </a:spcBef>
              <a:spcAft>
                <a:spcPts val="0"/>
              </a:spcAft>
              <a:buNone/>
            </a:pPr>
            <a:r>
              <a:rPr lang="en-US" sz="1500" u="sng">
                <a:solidFill>
                  <a:srgbClr val="87882D"/>
                </a:solidFill>
                <a:latin typeface="Verdana"/>
                <a:ea typeface="Verdana"/>
                <a:cs typeface="Verdana"/>
                <a:sym typeface="Verdana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www.cybersecpro-project.eu</a:t>
            </a:r>
            <a:endParaRPr sz="1500">
              <a:latin typeface="Verdana"/>
              <a:ea typeface="Verdana"/>
              <a:cs typeface="Verdana"/>
              <a:sym typeface="Verdana"/>
            </a:endParaRPr>
          </a:p>
          <a:p>
            <a:pPr indent="-336550" lvl="0" marL="355600" marR="351790" rtl="0" algn="l">
              <a:lnSpc>
                <a:spcPct val="112500"/>
              </a:lnSpc>
              <a:spcBef>
                <a:spcPts val="1530"/>
              </a:spcBef>
              <a:spcAft>
                <a:spcPts val="0"/>
              </a:spcAft>
              <a:buClr>
                <a:srgbClr val="FFBA00"/>
              </a:buClr>
              <a:buSzPts val="1500"/>
              <a:buFont typeface="Verdana"/>
              <a:buAutoNum type="arabicPeriod" startAt="2"/>
            </a:pPr>
            <a:r>
              <a:rPr lang="en-US" sz="1500">
                <a:latin typeface="Verdana"/>
                <a:ea typeface="Verdana"/>
                <a:cs typeface="Verdana"/>
                <a:sym typeface="Verdana"/>
              </a:rPr>
              <a:t>X (Twitter): </a:t>
            </a:r>
            <a:r>
              <a:rPr lang="en-US" sz="1500" u="sng">
                <a:solidFill>
                  <a:srgbClr val="87882D"/>
                </a:solidFill>
                <a:latin typeface="Verdana"/>
                <a:ea typeface="Verdana"/>
                <a:cs typeface="Verdana"/>
                <a:sym typeface="Verdana"/>
              </a:rPr>
              <a:t>https://twitter.com/CyberSecPro_eu</a:t>
            </a:r>
            <a:endParaRPr sz="1500">
              <a:latin typeface="Verdana"/>
              <a:ea typeface="Verdana"/>
              <a:cs typeface="Verdana"/>
              <a:sym typeface="Verdana"/>
            </a:endParaRPr>
          </a:p>
          <a:p>
            <a:pPr indent="-336550" lvl="0" marL="355600" marR="5080" rtl="0" algn="l">
              <a:lnSpc>
                <a:spcPct val="106250"/>
              </a:lnSpc>
              <a:spcBef>
                <a:spcPts val="1375"/>
              </a:spcBef>
              <a:spcAft>
                <a:spcPts val="0"/>
              </a:spcAft>
              <a:buClr>
                <a:srgbClr val="FFBA00"/>
              </a:buClr>
              <a:buSzPts val="1500"/>
              <a:buFont typeface="Verdana"/>
              <a:buAutoNum type="arabicPeriod" startAt="2"/>
            </a:pPr>
            <a:r>
              <a:rPr lang="en-US" sz="1500">
                <a:latin typeface="Verdana"/>
                <a:ea typeface="Verdana"/>
                <a:cs typeface="Verdana"/>
                <a:sym typeface="Verdana"/>
              </a:rPr>
              <a:t>LinkedIn: </a:t>
            </a:r>
            <a:r>
              <a:rPr lang="en-US" sz="1500" u="sng">
                <a:solidFill>
                  <a:srgbClr val="87882D"/>
                </a:solidFill>
                <a:latin typeface="Verdana"/>
                <a:ea typeface="Verdana"/>
                <a:cs typeface="Verdana"/>
                <a:sym typeface="Verdana"/>
              </a:rPr>
              <a:t>https:</a:t>
            </a:r>
            <a:r>
              <a:rPr lang="en-US" sz="1500" u="sng">
                <a:solidFill>
                  <a:srgbClr val="87882D"/>
                </a:solidFill>
                <a:latin typeface="Verdana"/>
                <a:ea typeface="Verdana"/>
                <a:cs typeface="Verdana"/>
                <a:sym typeface="Verdana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//www.linkedin.com/company/cy </a:t>
            </a:r>
            <a:r>
              <a:rPr lang="en-US" sz="1500" u="sng">
                <a:solidFill>
                  <a:srgbClr val="87882D"/>
                </a:solidFill>
                <a:latin typeface="Verdana"/>
                <a:ea typeface="Verdana"/>
                <a:cs typeface="Verdana"/>
                <a:sym typeface="Verdana"/>
              </a:rPr>
              <a:t>bersecpro-euproject/</a:t>
            </a:r>
            <a:endParaRPr sz="15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177" name="Google Shape;177;p9"/>
          <p:cNvGrpSpPr/>
          <p:nvPr/>
        </p:nvGrpSpPr>
        <p:grpSpPr>
          <a:xfrm>
            <a:off x="796321" y="60959"/>
            <a:ext cx="11392631" cy="6797040"/>
            <a:chOff x="796321" y="60959"/>
            <a:chExt cx="11392631" cy="6797040"/>
          </a:xfrm>
        </p:grpSpPr>
        <p:pic>
          <p:nvPicPr>
            <p:cNvPr id="178" name="Google Shape;178;p9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5154168" y="60959"/>
              <a:ext cx="7034784" cy="67970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9" name="Google Shape;179;p9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5347717" y="255581"/>
              <a:ext cx="6557564" cy="63468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0" name="Google Shape;180;p9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796321" y="4458984"/>
              <a:ext cx="4201416" cy="214343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0"/>
          <p:cNvSpPr/>
          <p:nvPr/>
        </p:nvSpPr>
        <p:spPr>
          <a:xfrm>
            <a:off x="0" y="0"/>
            <a:ext cx="12192000" cy="6858000"/>
          </a:xfrm>
          <a:custGeom>
            <a:rect b="b" l="l" r="r" t="t"/>
            <a:pathLst>
              <a:path extrusionOk="0" h="6858000" w="12192000">
                <a:moveTo>
                  <a:pt x="12192000" y="0"/>
                </a:moveTo>
                <a:lnTo>
                  <a:pt x="0" y="0"/>
                </a:lnTo>
                <a:lnTo>
                  <a:pt x="0" y="6857999"/>
                </a:lnTo>
                <a:lnTo>
                  <a:pt x="12192000" y="6857999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86" name="Google Shape;186;p10"/>
          <p:cNvGrpSpPr/>
          <p:nvPr/>
        </p:nvGrpSpPr>
        <p:grpSpPr>
          <a:xfrm>
            <a:off x="0" y="0"/>
            <a:ext cx="12188951" cy="6858000"/>
            <a:chOff x="0" y="0"/>
            <a:chExt cx="12188951" cy="6858000"/>
          </a:xfrm>
        </p:grpSpPr>
        <p:pic>
          <p:nvPicPr>
            <p:cNvPr id="187" name="Google Shape;187;p1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138671" y="0"/>
              <a:ext cx="6050280" cy="68579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8" name="Google Shape;188;p1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379720" y="5059679"/>
              <a:ext cx="932688" cy="179832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9" name="Google Shape;189;p10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0" y="0"/>
              <a:ext cx="6784017" cy="68580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0" name="Google Shape;190;p10"/>
          <p:cNvSpPr txBox="1"/>
          <p:nvPr>
            <p:ph type="title"/>
          </p:nvPr>
        </p:nvSpPr>
        <p:spPr>
          <a:xfrm>
            <a:off x="7049065" y="2175764"/>
            <a:ext cx="3787775" cy="93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>
                <a:solidFill>
                  <a:srgbClr val="FFBA00"/>
                </a:solidFill>
              </a:rPr>
              <a:t>Grazie</a:t>
            </a:r>
            <a:endParaRPr sz="6000"/>
          </a:p>
        </p:txBody>
      </p:sp>
      <p:sp>
        <p:nvSpPr>
          <p:cNvPr id="191" name="Google Shape;191;p10"/>
          <p:cNvSpPr txBox="1"/>
          <p:nvPr/>
        </p:nvSpPr>
        <p:spPr>
          <a:xfrm>
            <a:off x="7049065" y="3575811"/>
            <a:ext cx="4004310" cy="1732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Per qualsiasi domanda, non esitate a contattarci:</a:t>
            </a:r>
            <a:endParaRPr sz="1600">
              <a:latin typeface="Verdana"/>
              <a:ea typeface="Verdana"/>
              <a:cs typeface="Verdana"/>
              <a:sym typeface="Verdana"/>
            </a:endParaRPr>
          </a:p>
          <a:p>
            <a:pPr indent="-285750" lvl="0" marL="298450" marR="1706245" rtl="0" algn="l">
              <a:lnSpc>
                <a:spcPct val="100800"/>
              </a:lnSpc>
              <a:spcBef>
                <a:spcPts val="1855"/>
              </a:spcBef>
              <a:spcAft>
                <a:spcPts val="0"/>
              </a:spcAft>
              <a:buClr>
                <a:srgbClr val="FFBA00"/>
              </a:buClr>
              <a:buSzPts val="1600"/>
              <a:buFont typeface="Arial"/>
              <a:buChar char="•"/>
            </a:pPr>
            <a:r>
              <a:rPr lang="en-US" sz="1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Cristina Alcaraz Professore associato Università di Malaga </a:t>
            </a:r>
            <a:r>
              <a:rPr lang="en-US" sz="1600" u="sng">
                <a:solidFill>
                  <a:srgbClr val="87882D"/>
                </a:solidFill>
                <a:latin typeface="Verdana"/>
                <a:ea typeface="Verdana"/>
                <a:cs typeface="Verdana"/>
                <a:sym typeface="Verdana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alcaraz@uma.es</a:t>
            </a:r>
            <a:endParaRPr sz="1600"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192" name="Google Shape;192;p10"/>
          <p:cNvGrpSpPr/>
          <p:nvPr/>
        </p:nvGrpSpPr>
        <p:grpSpPr>
          <a:xfrm>
            <a:off x="4063270" y="0"/>
            <a:ext cx="6780107" cy="6858000"/>
            <a:chOff x="4063270" y="0"/>
            <a:chExt cx="6780107" cy="6858000"/>
          </a:xfrm>
        </p:grpSpPr>
        <p:pic>
          <p:nvPicPr>
            <p:cNvPr id="193" name="Google Shape;193;p10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7549376" y="6167335"/>
              <a:ext cx="3294001" cy="612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4" name="Google Shape;194;p10"/>
            <p:cNvSpPr/>
            <p:nvPr/>
          </p:nvSpPr>
          <p:spPr>
            <a:xfrm>
              <a:off x="4443585" y="5020"/>
              <a:ext cx="2545080" cy="6837680"/>
            </a:xfrm>
            <a:custGeom>
              <a:rect b="b" l="l" r="r" t="t"/>
              <a:pathLst>
                <a:path extrusionOk="0" h="6837680" w="2545079">
                  <a:moveTo>
                    <a:pt x="1321419" y="2283050"/>
                  </a:moveTo>
                  <a:lnTo>
                    <a:pt x="1271586" y="2291185"/>
                  </a:lnTo>
                  <a:lnTo>
                    <a:pt x="1226183" y="2312359"/>
                  </a:lnTo>
                  <a:lnTo>
                    <a:pt x="1187880" y="2345357"/>
                  </a:lnTo>
                  <a:lnTo>
                    <a:pt x="1159347" y="2388967"/>
                  </a:lnTo>
                  <a:lnTo>
                    <a:pt x="1159347" y="2390231"/>
                  </a:lnTo>
                  <a:lnTo>
                    <a:pt x="819255" y="3658619"/>
                  </a:lnTo>
                  <a:lnTo>
                    <a:pt x="0" y="6835910"/>
                  </a:lnTo>
                  <a:lnTo>
                    <a:pt x="6637" y="6836640"/>
                  </a:lnTo>
                  <a:lnTo>
                    <a:pt x="13275" y="6837015"/>
                  </a:lnTo>
                  <a:lnTo>
                    <a:pt x="20860" y="6837173"/>
                  </a:lnTo>
                  <a:lnTo>
                    <a:pt x="26549" y="6837173"/>
                  </a:lnTo>
                  <a:lnTo>
                    <a:pt x="843276" y="3664936"/>
                  </a:lnTo>
                  <a:lnTo>
                    <a:pt x="1183368" y="2397810"/>
                  </a:lnTo>
                  <a:lnTo>
                    <a:pt x="1208017" y="2360385"/>
                  </a:lnTo>
                  <a:lnTo>
                    <a:pt x="1240979" y="2332178"/>
                  </a:lnTo>
                  <a:lnTo>
                    <a:pt x="1279950" y="2314218"/>
                  </a:lnTo>
                  <a:lnTo>
                    <a:pt x="1322622" y="2307538"/>
                  </a:lnTo>
                  <a:lnTo>
                    <a:pt x="1417704" y="2307538"/>
                  </a:lnTo>
                  <a:lnTo>
                    <a:pt x="1373012" y="2289164"/>
                  </a:lnTo>
                  <a:lnTo>
                    <a:pt x="1321419" y="2283050"/>
                  </a:lnTo>
                  <a:close/>
                </a:path>
                <a:path extrusionOk="0" h="6837680" w="2545079">
                  <a:moveTo>
                    <a:pt x="1417704" y="2307538"/>
                  </a:moveTo>
                  <a:lnTo>
                    <a:pt x="1322622" y="2307538"/>
                  </a:lnTo>
                  <a:lnTo>
                    <a:pt x="1366690" y="2313167"/>
                  </a:lnTo>
                  <a:lnTo>
                    <a:pt x="1412487" y="2333998"/>
                  </a:lnTo>
                  <a:lnTo>
                    <a:pt x="1448453" y="2367016"/>
                  </a:lnTo>
                  <a:lnTo>
                    <a:pt x="1472646" y="2408949"/>
                  </a:lnTo>
                  <a:lnTo>
                    <a:pt x="1483125" y="2456521"/>
                  </a:lnTo>
                  <a:lnTo>
                    <a:pt x="1477947" y="2506458"/>
                  </a:lnTo>
                  <a:lnTo>
                    <a:pt x="1220033" y="3457750"/>
                  </a:lnTo>
                  <a:lnTo>
                    <a:pt x="1214086" y="3493143"/>
                  </a:lnTo>
                  <a:lnTo>
                    <a:pt x="1215054" y="3525971"/>
                  </a:lnTo>
                  <a:lnTo>
                    <a:pt x="1215133" y="3528655"/>
                  </a:lnTo>
                  <a:lnTo>
                    <a:pt x="1223055" y="3563456"/>
                  </a:lnTo>
                  <a:lnTo>
                    <a:pt x="1258495" y="3626484"/>
                  </a:lnTo>
                  <a:lnTo>
                    <a:pt x="1314716" y="3669911"/>
                  </a:lnTo>
                  <a:lnTo>
                    <a:pt x="1397612" y="3689046"/>
                  </a:lnTo>
                  <a:lnTo>
                    <a:pt x="1444654" y="3682624"/>
                  </a:lnTo>
                  <a:lnTo>
                    <a:pt x="1487903" y="3664621"/>
                  </a:lnTo>
                  <a:lnTo>
                    <a:pt x="1490651" y="3662531"/>
                  </a:lnTo>
                  <a:lnTo>
                    <a:pt x="1404021" y="3662531"/>
                  </a:lnTo>
                  <a:lnTo>
                    <a:pt x="1354047" y="3657357"/>
                  </a:lnTo>
                  <a:lnTo>
                    <a:pt x="1299051" y="3630195"/>
                  </a:lnTo>
                  <a:lnTo>
                    <a:pt x="1259225" y="3584084"/>
                  </a:lnTo>
                  <a:lnTo>
                    <a:pt x="1239313" y="3525971"/>
                  </a:lnTo>
                  <a:lnTo>
                    <a:pt x="1238602" y="3495255"/>
                  </a:lnTo>
                  <a:lnTo>
                    <a:pt x="1244055" y="3464067"/>
                  </a:lnTo>
                  <a:lnTo>
                    <a:pt x="1501968" y="2512775"/>
                  </a:lnTo>
                  <a:lnTo>
                    <a:pt x="1508395" y="2464189"/>
                  </a:lnTo>
                  <a:lnTo>
                    <a:pt x="1501968" y="2417182"/>
                  </a:lnTo>
                  <a:lnTo>
                    <a:pt x="1483952" y="2373966"/>
                  </a:lnTo>
                  <a:lnTo>
                    <a:pt x="1455611" y="2336750"/>
                  </a:lnTo>
                  <a:lnTo>
                    <a:pt x="1418210" y="2307746"/>
                  </a:lnTo>
                  <a:lnTo>
                    <a:pt x="1417704" y="2307538"/>
                  </a:lnTo>
                  <a:close/>
                </a:path>
                <a:path extrusionOk="0" h="6837680" w="2545079">
                  <a:moveTo>
                    <a:pt x="2545001" y="0"/>
                  </a:moveTo>
                  <a:lnTo>
                    <a:pt x="2518451" y="0"/>
                  </a:lnTo>
                  <a:lnTo>
                    <a:pt x="1939410" y="2100927"/>
                  </a:lnTo>
                  <a:lnTo>
                    <a:pt x="1547482" y="3546182"/>
                  </a:lnTo>
                  <a:lnTo>
                    <a:pt x="1526636" y="3591946"/>
                  </a:lnTo>
                  <a:lnTo>
                    <a:pt x="1493593" y="3627886"/>
                  </a:lnTo>
                  <a:lnTo>
                    <a:pt x="1451629" y="3652061"/>
                  </a:lnTo>
                  <a:lnTo>
                    <a:pt x="1404021" y="3662531"/>
                  </a:lnTo>
                  <a:lnTo>
                    <a:pt x="1490651" y="3662531"/>
                  </a:lnTo>
                  <a:lnTo>
                    <a:pt x="1525146" y="3636302"/>
                  </a:lnTo>
                  <a:lnTo>
                    <a:pt x="1554173" y="3598928"/>
                  </a:lnTo>
                  <a:lnTo>
                    <a:pt x="1572769" y="3553764"/>
                  </a:lnTo>
                  <a:lnTo>
                    <a:pt x="1964695" y="2108507"/>
                  </a:lnTo>
                  <a:lnTo>
                    <a:pt x="2539944" y="16423"/>
                  </a:lnTo>
                  <a:lnTo>
                    <a:pt x="2543737" y="3790"/>
                  </a:lnTo>
                  <a:lnTo>
                    <a:pt x="2545001" y="0"/>
                  </a:lnTo>
                  <a:close/>
                </a:path>
              </a:pathLst>
            </a:custGeom>
            <a:solidFill>
              <a:srgbClr val="FFBA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" name="Google Shape;195;p10"/>
            <p:cNvSpPr/>
            <p:nvPr/>
          </p:nvSpPr>
          <p:spPr>
            <a:xfrm>
              <a:off x="4063270" y="0"/>
              <a:ext cx="1818639" cy="6858000"/>
            </a:xfrm>
            <a:custGeom>
              <a:rect b="b" l="l" r="r" t="t"/>
              <a:pathLst>
                <a:path extrusionOk="0" h="6858000" w="1818639">
                  <a:moveTo>
                    <a:pt x="1818556" y="0"/>
                  </a:moveTo>
                  <a:lnTo>
                    <a:pt x="0" y="6858000"/>
                  </a:lnTo>
                </a:path>
              </a:pathLst>
            </a:custGeom>
            <a:noFill/>
            <a:ln cap="flat" cmpd="sng" w="22225">
              <a:solidFill>
                <a:srgbClr val="D87A1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96" name="Google Shape;196;p10"/>
          <p:cNvSpPr txBox="1"/>
          <p:nvPr/>
        </p:nvSpPr>
        <p:spPr>
          <a:xfrm>
            <a:off x="84510" y="6341364"/>
            <a:ext cx="3769360" cy="4432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174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CSP004_C_E - ARGOMENTO 2: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  <a:p>
            <a:pPr indent="0" lvl="0" marL="12700" rtl="0" algn="l">
              <a:lnSpc>
                <a:spcPct val="1174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Cristina Alcaraz, Università di Malaga, Spagna</a:t>
            </a:r>
            <a:endParaRPr sz="1400"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87882D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2025-03-31T11:04:00.0000000Z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2024-06-06T00:00:00Z</vt:filetime>
  </property>
  <property fmtid="{D5CDD505-2E9C-101B-9397-08002B2CF9AE}" pid="3" name="LastSaved">
    <vt:filetime>2025-03-31T00:00:00Z</vt:filetime>
  </property>
  <property fmtid="{D5CDD505-2E9C-101B-9397-08002B2CF9AE}" pid="4" name="Producer">
    <vt:lpwstr>macOS Versión 10.15.7 (Compilación 19H2026) Quartz PDFContext</vt:lpwstr>
  </property>
</Properties>
</file>