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saveSubsetFonts="1" autoCompressPictures="0">
  <p:sldMasterIdLst>
    <p:sldMasterId id="2147483725" r:id="rId4"/>
  </p:sldMasterIdLst>
  <p:notesMasterIdLst>
    <p:notesMasterId r:id="rId24"/>
  </p:notesMasterIdLst>
  <p:handoutMasterIdLst>
    <p:handoutMasterId r:id="rId25"/>
  </p:handoutMasterIdLst>
  <p:sldIdLst>
    <p:sldId id="376" r:id="rId5"/>
    <p:sldId id="407" r:id="rId6"/>
    <p:sldId id="388" r:id="rId7"/>
    <p:sldId id="382" r:id="rId8"/>
    <p:sldId id="391" r:id="rId9"/>
    <p:sldId id="396" r:id="rId10"/>
    <p:sldId id="398" r:id="rId11"/>
    <p:sldId id="408" r:id="rId12"/>
    <p:sldId id="393" r:id="rId13"/>
    <p:sldId id="394" r:id="rId14"/>
    <p:sldId id="395" r:id="rId15"/>
    <p:sldId id="384" r:id="rId16"/>
    <p:sldId id="397" r:id="rId17"/>
    <p:sldId id="406" r:id="rId18"/>
    <p:sldId id="402" r:id="rId19"/>
    <p:sldId id="403" r:id="rId20"/>
    <p:sldId id="380" r:id="rId21"/>
    <p:sldId id="379" r:id="rId22"/>
    <p:sldId id="387" r:id="rId2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0D0D"/>
    <a:srgbClr val="2C4A52"/>
    <a:srgbClr val="2626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6749A03-47B0-4C85-B90C-9F2E4BDB0CB1}" v="1" dt="2024-04-29T18:26:52.36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3" d="100"/>
          <a:sy n="93" d="100"/>
        </p:scale>
        <p:origin x="1272" y="3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169671B-947A-44A3-A764-A91E66D4692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4B23CC-4610-41C4-A0CF-67A30700C47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7299BE-0F96-4D8C-8AC3-AFAE1A841C66}" type="datetimeFigureOut">
              <a:rPr lang="en-US" smtClean="0"/>
              <a:t>30/04/2025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F94FC55-2324-40BC-8420-15EC835D957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3EC604-E5A5-4A58-AC5A-211F83D37CA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3B048B-0EBA-466F-928F-37073F3BF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55076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4692AC-01A2-4EFF-966B-504F28E82D7A}" type="datetimeFigureOut">
              <a:rPr lang="en-US" noProof="0" smtClean="0"/>
              <a:t>30/04/2025</a:t>
            </a:fld>
            <a:endParaRPr lang="en-US" noProof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" noProof="0"/>
              <a:t>Κάντε κλικ για να επεξεργαστείτε στυλ κειμένου υποδείγματος</a:t>
            </a:r>
          </a:p>
          <a:p>
            <a:pPr lvl="1"/>
            <a:r>
              <a:rPr lang="el" noProof="0"/>
              <a:t>Δεύτερο επίπεδο</a:t>
            </a:r>
          </a:p>
          <a:p>
            <a:pPr lvl="2"/>
            <a:r>
              <a:rPr lang="el" noProof="0"/>
              <a:t>Τρίτο επίπεδο</a:t>
            </a:r>
          </a:p>
          <a:p>
            <a:pPr lvl="3"/>
            <a:r>
              <a:rPr lang="el" noProof="0"/>
              <a:t>Τέταρτο επίπεδο</a:t>
            </a:r>
          </a:p>
          <a:p>
            <a:pPr lvl="4"/>
            <a:r>
              <a:rPr lang="el" noProof="0"/>
              <a:t>Πέμπτο επίπεδο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ED498D-6977-40EC-8E5E-7EB644D5E759}" type="slidenum">
              <a:rPr lang="en-US" noProof="0" smtClean="0"/>
              <a:t>‹#›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3522643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1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2787111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2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600559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ED498D-6977-40EC-8E5E-7EB644D5E759}" type="slidenum">
              <a:rPr lang="en-US" noProof="0" smtClean="0"/>
              <a:t>3</a:t>
            </a:fld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18802751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phic 17">
            <a:extLst>
              <a:ext uri="{FF2B5EF4-FFF2-40B4-BE49-F238E27FC236}">
                <a16:creationId xmlns:a16="http://schemas.microsoft.com/office/drawing/2014/main" id="{7FAC3601-9744-9840-0229-E000CCFBEA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32131" y="-30007"/>
            <a:ext cx="6064493" cy="68798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119890" y="723440"/>
            <a:ext cx="4323426" cy="2579052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-5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128152" y="5248834"/>
            <a:ext cx="4323426" cy="1008925"/>
          </a:xfrm>
        </p:spPr>
        <p:txBody>
          <a:bodyPr lIns="91440" rIns="9144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cap="all" spc="1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119274" y="3373515"/>
            <a:ext cx="4323426" cy="1008926"/>
          </a:xfrm>
        </p:spPr>
        <p:txBody>
          <a:bodyPr lIns="91440" rIns="91440">
            <a:noAutofit/>
          </a:bodyPr>
          <a:lstStyle>
            <a:lvl1pPr marL="0" indent="0">
              <a:buNone/>
              <a:defRPr sz="6000" b="1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###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7ADF7228-F4CB-A1B9-79EA-6324053164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4559556" y="-10665"/>
            <a:ext cx="1930144" cy="6877290"/>
          </a:xfrm>
          <a:prstGeom prst="line">
            <a:avLst/>
          </a:prstGeom>
          <a:ln w="254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531648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7EC4C7D-9F32-3DD5-0898-0A64AB3E48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3CD56122-AE93-63D3-9B51-14AA353EC02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Ο1.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0B457C0-C5F0-38B3-A5A4-4CF83DA5DCA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8" name="Text Placeholder 7">
            <a:extLst>
              <a:ext uri="{FF2B5EF4-FFF2-40B4-BE49-F238E27FC236}">
                <a16:creationId xmlns:a16="http://schemas.microsoft.com/office/drawing/2014/main" id="{A608DDE2-7690-8BBF-1E41-BF40F26AF1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Ο3.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4A70176D-1CA9-F362-DA0D-140ADC80AB7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0B557568-DAFA-B892-D220-F9088C6909A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Ο4.</a:t>
            </a:r>
          </a:p>
        </p:txBody>
      </p:sp>
      <p:sp>
        <p:nvSpPr>
          <p:cNvPr id="26" name="Text Placeholder 12">
            <a:extLst>
              <a:ext uri="{FF2B5EF4-FFF2-40B4-BE49-F238E27FC236}">
                <a16:creationId xmlns:a16="http://schemas.microsoft.com/office/drawing/2014/main" id="{5920ECF3-A4B7-A9A1-C23F-56EDD775AC7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27" name="Text Placeholder 7">
            <a:extLst>
              <a:ext uri="{FF2B5EF4-FFF2-40B4-BE49-F238E27FC236}">
                <a16:creationId xmlns:a16="http://schemas.microsoft.com/office/drawing/2014/main" id="{0A92B7FF-F522-FFD6-3A37-5C7F5CB3AE4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Ο5.</a:t>
            </a:r>
          </a:p>
        </p:txBody>
      </p:sp>
      <p:sp>
        <p:nvSpPr>
          <p:cNvPr id="28" name="Text Placeholder 12">
            <a:extLst>
              <a:ext uri="{FF2B5EF4-FFF2-40B4-BE49-F238E27FC236}">
                <a16:creationId xmlns:a16="http://schemas.microsoft.com/office/drawing/2014/main" id="{718010FC-71DC-C4A0-BBE6-35E03F05FE2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29" name="Text Placeholder 7">
            <a:extLst>
              <a:ext uri="{FF2B5EF4-FFF2-40B4-BE49-F238E27FC236}">
                <a16:creationId xmlns:a16="http://schemas.microsoft.com/office/drawing/2014/main" id="{2512EE29-359B-8558-2A40-DB8D4D2566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Ο2.</a:t>
            </a:r>
          </a:p>
        </p:txBody>
      </p:sp>
      <p:sp>
        <p:nvSpPr>
          <p:cNvPr id="30" name="Text Placeholder 12">
            <a:extLst>
              <a:ext uri="{FF2B5EF4-FFF2-40B4-BE49-F238E27FC236}">
                <a16:creationId xmlns:a16="http://schemas.microsoft.com/office/drawing/2014/main" id="{70CCBBEB-A224-6D89-748B-8053ED48B25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</p:spTree>
    <p:extLst>
      <p:ext uri="{BB962C8B-B14F-4D97-AF65-F5344CB8AC3E}">
        <p14:creationId xmlns:p14="http://schemas.microsoft.com/office/powerpoint/2010/main" val="2473709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615541" y="715654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605708" y="2431477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605708" y="3348617"/>
            <a:ext cx="2699066" cy="2569866"/>
          </a:xfrm>
        </p:spPr>
        <p:txBody>
          <a:bodyPr lIns="91440" tIns="0">
            <a:normAutofit/>
          </a:bodyPr>
          <a:lstStyle>
            <a:lvl1pPr marL="274320" indent="-274320">
              <a:spcAft>
                <a:spcPts val="600"/>
              </a:spcAft>
              <a:buFont typeface="Courier New" panose="02070309020205020404" pitchFamily="49" charset="0"/>
              <a:buChar char="o"/>
              <a:defRPr sz="14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3767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3EF88AD-4B54-9DC5-D315-825BE9FCEEF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l"/>
              <a:t>Κάντε κλικ για να επεξεργαστείτε στυλ κειμένου υποδείγματος</a:t>
            </a:r>
          </a:p>
          <a:p>
            <a:pPr lvl="1"/>
            <a:r>
              <a:rPr lang="el"/>
              <a:t>Δεύτερο επίπεδο</a:t>
            </a:r>
          </a:p>
          <a:p>
            <a:pPr lvl="2"/>
            <a:r>
              <a:rPr lang="el"/>
              <a:t>Τρίτο επίπεδο</a:t>
            </a:r>
          </a:p>
          <a:p>
            <a:pPr lvl="3"/>
            <a:r>
              <a:rPr lang="el"/>
              <a:t>Τέταρτο επίπεδο</a:t>
            </a:r>
          </a:p>
          <a:p>
            <a:pPr lvl="4"/>
            <a:r>
              <a:rPr lang="el"/>
              <a:t>Πέμπτο επίπεδο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55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(Single lin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408820"/>
            <a:ext cx="8935507" cy="94946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0D7E9A-1E17-C6A0-31A6-F6F620FF9E84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1986061"/>
            <a:ext cx="5797550" cy="4015244"/>
          </a:xfrm>
        </p:spPr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l"/>
              <a:t>Κάντε κλικ για να επεξεργαστείτε στυλ κειμένου υποδείγματος</a:t>
            </a:r>
          </a:p>
          <a:p>
            <a:pPr lvl="1"/>
            <a:r>
              <a:rPr lang="el"/>
              <a:t>Δεύτερο επίπεδο</a:t>
            </a:r>
          </a:p>
          <a:p>
            <a:pPr lvl="2"/>
            <a:r>
              <a:rPr lang="el"/>
              <a:t>Τρίτο επίπεδο</a:t>
            </a:r>
          </a:p>
          <a:p>
            <a:pPr lvl="3"/>
            <a:r>
              <a:rPr lang="el"/>
              <a:t>Τέταρτο επίπεδο</a:t>
            </a:r>
          </a:p>
          <a:p>
            <a:pPr lvl="4"/>
            <a:r>
              <a:rPr lang="el"/>
              <a:t>Πέμπτο επίπεδο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905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52400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6322" y="2252394"/>
            <a:ext cx="5797518" cy="2532966"/>
          </a:xfrm>
        </p:spPr>
        <p:txBody>
          <a:bodyPr lIns="91440" bIns="0" anchor="t">
            <a:normAutofit/>
          </a:bodyPr>
          <a:lstStyle>
            <a:lvl1pPr marL="0" indent="0">
              <a:spcBef>
                <a:spcPts val="600"/>
              </a:spcBef>
              <a:spcAft>
                <a:spcPts val="1800"/>
              </a:spcAft>
              <a:buNone/>
              <a:defRPr sz="1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B38829F9-FA07-E84B-ED85-A3958046CB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804430" y="5008931"/>
            <a:ext cx="3842918" cy="435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979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4D27DC4C-0653-4DB5-ABFE-50764C59AD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447368" y="270880"/>
            <a:ext cx="11297264" cy="1524000"/>
          </a:xfrm>
        </p:spPr>
        <p:txBody>
          <a:bodyPr anchor="ctr">
            <a:normAutofit/>
          </a:bodyPr>
          <a:lstStyle>
            <a:lvl1pPr algn="ctr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accent1">
              <a:alpha val="10000"/>
            </a:schemeClr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tx2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00124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mparison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>
            <a:extLst>
              <a:ext uri="{FF2B5EF4-FFF2-40B4-BE49-F238E27FC236}">
                <a16:creationId xmlns:a16="http://schemas.microsoft.com/office/drawing/2014/main" id="{8319A446-9DC9-77CB-F6E0-D5CC1C0C8D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8233290" y="0"/>
            <a:ext cx="2740011" cy="6850028"/>
            <a:chOff x="8233290" y="0"/>
            <a:chExt cx="2740011" cy="6850028"/>
          </a:xfrm>
        </p:grpSpPr>
        <p:pic>
          <p:nvPicPr>
            <p:cNvPr id="5" name="Graphic 4">
              <a:extLst>
                <a:ext uri="{FF2B5EF4-FFF2-40B4-BE49-F238E27FC236}">
                  <a16:creationId xmlns:a16="http://schemas.microsoft.com/office/drawing/2014/main" id="{E51D0537-C777-0B20-2AE3-6DD522E2421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8233290" y="0"/>
              <a:ext cx="2740011" cy="6850028"/>
            </a:xfrm>
            <a:prstGeom prst="rect">
              <a:avLst/>
            </a:prstGeom>
          </p:spPr>
        </p:pic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64F46914-ADE7-0BE9-0C39-280FE8F3B9C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9001841" y="4372451"/>
              <a:ext cx="878334" cy="1705001"/>
            </a:xfrm>
            <a:prstGeom prst="rect">
              <a:avLst/>
            </a:prstGeom>
          </p:spPr>
        </p:pic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id="{30CF8376-A762-054E-EA3C-FF9430AD9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9099" y="286603"/>
            <a:ext cx="11373803" cy="1450757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31835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7E0A2EC-564E-BDA2-2E74-CEA1D54B10C9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2239419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96DA7890-E49A-5536-1939-2B9589558EF6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05817" y="3989405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4A1E2517-8244-627B-E6B6-4EF4FEDCA10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651092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8" name="Picture Placeholder 16">
            <a:extLst>
              <a:ext uri="{FF2B5EF4-FFF2-40B4-BE49-F238E27FC236}">
                <a16:creationId xmlns:a16="http://schemas.microsoft.com/office/drawing/2014/main" id="{054FC79A-A756-FC67-CBF8-0078E8F8C1A3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5572159" y="2954840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EBE00383-F339-E668-9399-D2DC9718C39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938557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1A788CA-392F-F29F-08CD-FBCB24BA793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995403" y="1894376"/>
            <a:ext cx="2847975" cy="3390899"/>
          </a:xfrm>
          <a:prstGeom prst="roundRect">
            <a:avLst/>
          </a:prstGeom>
          <a:solidFill>
            <a:schemeClr val="tx1"/>
          </a:solidFill>
          <a:ln w="31750">
            <a:solidFill>
              <a:schemeClr val="accent1"/>
            </a:solidFill>
          </a:ln>
        </p:spPr>
        <p:txBody>
          <a:bodyPr lIns="0" tIns="274320" bIns="0" anchor="t">
            <a:normAutofit/>
          </a:bodyPr>
          <a:lstStyle>
            <a:lvl1pPr marL="0" indent="0" algn="ctr">
              <a:spcBef>
                <a:spcPts val="600"/>
              </a:spcBef>
              <a:spcAft>
                <a:spcPts val="1800"/>
              </a:spcAft>
              <a:buNone/>
              <a:defRPr sz="2400">
                <a:solidFill>
                  <a:schemeClr val="accent1"/>
                </a:solidFill>
                <a:latin typeface="+mj-lt"/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9" name="Picture Placeholder 16">
            <a:extLst>
              <a:ext uri="{FF2B5EF4-FFF2-40B4-BE49-F238E27FC236}">
                <a16:creationId xmlns:a16="http://schemas.microsoft.com/office/drawing/2014/main" id="{6E7FBECC-1456-B16C-B42F-61BAE986F27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8916470" y="2833688"/>
            <a:ext cx="1005840" cy="914400"/>
          </a:xfrm>
        </p:spPr>
        <p:txBody>
          <a:bodyPr>
            <a:normAutofit/>
          </a:bodyPr>
          <a:lstStyle>
            <a:lvl1pPr algn="ctr">
              <a:defRPr sz="1400"/>
            </a:lvl1pPr>
          </a:lstStyle>
          <a:p>
            <a:endParaRPr lang="en-US"/>
          </a:p>
        </p:txBody>
      </p:sp>
      <p:sp>
        <p:nvSpPr>
          <p:cNvPr id="15" name="Text Placeholder 10">
            <a:extLst>
              <a:ext uri="{FF2B5EF4-FFF2-40B4-BE49-F238E27FC236}">
                <a16:creationId xmlns:a16="http://schemas.microsoft.com/office/drawing/2014/main" id="{984A0CD0-C9DF-C8B2-FEE6-05F2F04032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282868" y="3989404"/>
            <a:ext cx="2275880" cy="893763"/>
          </a:xfrm>
        </p:spPr>
        <p:txBody>
          <a:bodyPr>
            <a:noAutofit/>
          </a:bodyPr>
          <a:lstStyle>
            <a:lvl1pPr marL="0" indent="0" algn="ctr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/>
            </a:lvl2pPr>
            <a:lvl3pPr marL="384048" indent="0">
              <a:buNone/>
              <a:defRPr sz="1200"/>
            </a:lvl3pPr>
            <a:lvl4pPr marL="566928" indent="0">
              <a:buNone/>
              <a:defRPr sz="1200"/>
            </a:lvl4pPr>
            <a:lvl5pPr marL="749808" indent="0">
              <a:buNone/>
              <a:defRPr sz="1200"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4176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esson Summary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599788" y="353962"/>
            <a:ext cx="4786877" cy="98322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bg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6599788" y="1517074"/>
            <a:ext cx="4786877" cy="763899"/>
          </a:xfrm>
        </p:spPr>
        <p:txBody>
          <a:bodyPr lIns="91440" tIns="91440" rIns="91440" bIns="0">
            <a:norm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2400" cap="none" spc="0" baseline="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l"/>
              <a:t>Προσθέστε υπότιτλους εδώ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-2235"/>
            <a:ext cx="5840730" cy="686227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5840730" h="6887937">
                <a:moveTo>
                  <a:pt x="0" y="0"/>
                </a:moveTo>
                <a:lnTo>
                  <a:pt x="5840730" y="0"/>
                </a:lnTo>
                <a:lnTo>
                  <a:pt x="5090160" y="2775915"/>
                </a:lnTo>
                <a:cubicBezTo>
                  <a:pt x="5057140" y="2883865"/>
                  <a:pt x="5020310" y="2976575"/>
                  <a:pt x="4853940" y="2962605"/>
                </a:cubicBezTo>
                <a:cubicBezTo>
                  <a:pt x="4668520" y="2845765"/>
                  <a:pt x="4761230" y="2747975"/>
                  <a:pt x="4754880" y="2692095"/>
                </a:cubicBezTo>
                <a:cubicBezTo>
                  <a:pt x="4845050" y="2355545"/>
                  <a:pt x="4904740" y="2121865"/>
                  <a:pt x="4979670" y="1846275"/>
                </a:cubicBezTo>
                <a:cubicBezTo>
                  <a:pt x="5021580" y="1687525"/>
                  <a:pt x="4996180" y="1615135"/>
                  <a:pt x="4872990" y="1571955"/>
                </a:cubicBezTo>
                <a:cubicBezTo>
                  <a:pt x="4738370" y="1563065"/>
                  <a:pt x="4699000" y="1597355"/>
                  <a:pt x="4655820" y="1770075"/>
                </a:cubicBezTo>
                <a:cubicBezTo>
                  <a:pt x="4671060" y="1858975"/>
                  <a:pt x="3878580" y="4599635"/>
                  <a:pt x="3893820" y="4688535"/>
                </a:cubicBezTo>
                <a:cubicBezTo>
                  <a:pt x="3858895" y="4824425"/>
                  <a:pt x="3925570" y="4880305"/>
                  <a:pt x="3992880" y="4905705"/>
                </a:cubicBezTo>
                <a:cubicBezTo>
                  <a:pt x="4102100" y="4904435"/>
                  <a:pt x="4158615" y="4917135"/>
                  <a:pt x="4213860" y="4757115"/>
                </a:cubicBezTo>
                <a:lnTo>
                  <a:pt x="4457700" y="3842715"/>
                </a:lnTo>
                <a:cubicBezTo>
                  <a:pt x="4481830" y="3756355"/>
                  <a:pt x="4555490" y="3692855"/>
                  <a:pt x="4686300" y="3713175"/>
                </a:cubicBezTo>
                <a:cubicBezTo>
                  <a:pt x="4829810" y="3791915"/>
                  <a:pt x="4782820" y="3882085"/>
                  <a:pt x="4785360" y="3926535"/>
                </a:cubicBezTo>
                <a:lnTo>
                  <a:pt x="4028621" y="6887937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599788" y="2341261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A9BC9EC3-C68A-CC9E-C220-8D585A8B43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99789" y="2753247"/>
            <a:ext cx="3852296" cy="817345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6FE873-5DC1-BDE4-557B-F186950336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4426666" y="5060315"/>
            <a:ext cx="927943" cy="1801301"/>
          </a:xfrm>
          <a:prstGeom prst="rect">
            <a:avLst/>
          </a:prstGeom>
        </p:spPr>
      </p:pic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DE3FA6A1-74D7-3926-C0BF-FECA6C0B03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99788" y="3563285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9487AC4B-B367-6BC8-2DCA-61A43B32644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599788" y="3982578"/>
            <a:ext cx="3860546" cy="529133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4E9A44E-6692-ACFA-4EB0-368490BF35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99788" y="4564818"/>
            <a:ext cx="4796710" cy="401939"/>
          </a:xfrm>
        </p:spPr>
        <p:txBody>
          <a:bodyPr lIns="91440" tIns="0" anchor="b">
            <a:normAutofit/>
          </a:bodyPr>
          <a:lstStyle>
            <a:lvl1pPr marL="0" indent="0">
              <a:spcAft>
                <a:spcPts val="600"/>
              </a:spcAft>
              <a:buFont typeface="Courier New" panose="02070309020205020404" pitchFamily="49" charset="0"/>
              <a:buNone/>
              <a:defRPr sz="2000">
                <a:solidFill>
                  <a:schemeClr val="accent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3" name="Text Placeholder 10">
            <a:extLst>
              <a:ext uri="{FF2B5EF4-FFF2-40B4-BE49-F238E27FC236}">
                <a16:creationId xmlns:a16="http://schemas.microsoft.com/office/drawing/2014/main" id="{AB0B6725-F963-746B-381A-0F998539A0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599788" y="4975138"/>
            <a:ext cx="3860546" cy="852906"/>
          </a:xfrm>
        </p:spPr>
        <p:txBody>
          <a:bodyPr lIns="91440">
            <a:noAutofit/>
          </a:bodyPr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  <a:lvl2pPr marL="201168" indent="0">
              <a:buNone/>
              <a:defRPr sz="1200">
                <a:solidFill>
                  <a:schemeClr val="bg1"/>
                </a:solidFill>
              </a:defRPr>
            </a:lvl2pPr>
            <a:lvl3pPr marL="384048" indent="0">
              <a:buNone/>
              <a:defRPr sz="1200">
                <a:solidFill>
                  <a:schemeClr val="bg1"/>
                </a:solidFill>
              </a:defRPr>
            </a:lvl3pPr>
            <a:lvl4pPr marL="566928" indent="0">
              <a:buNone/>
              <a:defRPr sz="1200">
                <a:solidFill>
                  <a:schemeClr val="bg1"/>
                </a:solidFill>
              </a:defRPr>
            </a:lvl4pPr>
            <a:lvl5pPr marL="749808" indent="0">
              <a:buNone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</p:spTree>
    <p:extLst>
      <p:ext uri="{BB962C8B-B14F-4D97-AF65-F5344CB8AC3E}">
        <p14:creationId xmlns:p14="http://schemas.microsoft.com/office/powerpoint/2010/main" val="141920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33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/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3725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7609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81956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- Topic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7B8C35C0-4758-2887-0763-E78795846CD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093537" y="-1946"/>
            <a:ext cx="3601340" cy="6881814"/>
          </a:xfrm>
          <a:custGeom>
            <a:avLst/>
            <a:gdLst>
              <a:gd name="connsiteX0" fmla="*/ 3601340 w 3601340"/>
              <a:gd name="connsiteY0" fmla="*/ 0 h 6881814"/>
              <a:gd name="connsiteX1" fmla="*/ 0 w 3601340"/>
              <a:gd name="connsiteY1" fmla="*/ 0 h 6881814"/>
              <a:gd name="connsiteX2" fmla="*/ 0 w 3601340"/>
              <a:gd name="connsiteY2" fmla="*/ 6881815 h 6881814"/>
              <a:gd name="connsiteX3" fmla="*/ 1064235 w 3601340"/>
              <a:gd name="connsiteY3" fmla="*/ 6881815 h 6881814"/>
              <a:gd name="connsiteX4" fmla="*/ 1441045 w 3601340"/>
              <a:gd name="connsiteY4" fmla="*/ 5490188 h 6881814"/>
              <a:gd name="connsiteX5" fmla="*/ 1835678 w 3601340"/>
              <a:gd name="connsiteY5" fmla="*/ 4034957 h 6881814"/>
              <a:gd name="connsiteX6" fmla="*/ 2045724 w 3601340"/>
              <a:gd name="connsiteY6" fmla="*/ 3914112 h 6881814"/>
              <a:gd name="connsiteX7" fmla="*/ 2166660 w 3601340"/>
              <a:gd name="connsiteY7" fmla="*/ 4124001 h 6881814"/>
              <a:gd name="connsiteX8" fmla="*/ 1906966 w 3601340"/>
              <a:gd name="connsiteY8" fmla="*/ 5081858 h 6881814"/>
              <a:gd name="connsiteX9" fmla="*/ 2027902 w 3601340"/>
              <a:gd name="connsiteY9" fmla="*/ 5291747 h 6881814"/>
              <a:gd name="connsiteX10" fmla="*/ 2227765 w 3601340"/>
              <a:gd name="connsiteY10" fmla="*/ 5198887 h 6881814"/>
              <a:gd name="connsiteX11" fmla="*/ 2570204 w 3601340"/>
              <a:gd name="connsiteY11" fmla="*/ 3923016 h 6881814"/>
              <a:gd name="connsiteX12" fmla="*/ 2602029 w 3601340"/>
              <a:gd name="connsiteY12" fmla="*/ 3799627 h 6881814"/>
              <a:gd name="connsiteX13" fmla="*/ 3601340 w 3601340"/>
              <a:gd name="connsiteY13" fmla="*/ 0 h 68818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601340" h="6881814">
                <a:moveTo>
                  <a:pt x="3601340" y="0"/>
                </a:moveTo>
                <a:lnTo>
                  <a:pt x="0" y="0"/>
                </a:lnTo>
                <a:lnTo>
                  <a:pt x="0" y="6881815"/>
                </a:lnTo>
                <a:lnTo>
                  <a:pt x="1064235" y="6881815"/>
                </a:lnTo>
                <a:lnTo>
                  <a:pt x="1441045" y="5490188"/>
                </a:lnTo>
                <a:lnTo>
                  <a:pt x="1835678" y="4034957"/>
                </a:lnTo>
                <a:cubicBezTo>
                  <a:pt x="1859865" y="3943369"/>
                  <a:pt x="1954068" y="3889943"/>
                  <a:pt x="2045724" y="3914112"/>
                </a:cubicBezTo>
                <a:cubicBezTo>
                  <a:pt x="2137381" y="3938281"/>
                  <a:pt x="2190847" y="4032413"/>
                  <a:pt x="2166660" y="4124001"/>
                </a:cubicBezTo>
                <a:lnTo>
                  <a:pt x="1906966" y="5081858"/>
                </a:lnTo>
                <a:cubicBezTo>
                  <a:pt x="1882779" y="5173446"/>
                  <a:pt x="1936246" y="5267578"/>
                  <a:pt x="2027902" y="5291747"/>
                </a:cubicBezTo>
                <a:cubicBezTo>
                  <a:pt x="2109375" y="5313372"/>
                  <a:pt x="2193393" y="5272666"/>
                  <a:pt x="2227765" y="5198887"/>
                </a:cubicBezTo>
                <a:lnTo>
                  <a:pt x="2570204" y="3923016"/>
                </a:lnTo>
                <a:lnTo>
                  <a:pt x="2602029" y="3799627"/>
                </a:lnTo>
                <a:lnTo>
                  <a:pt x="3601340" y="0"/>
                </a:lnTo>
                <a:close/>
              </a:path>
            </a:pathLst>
          </a:custGeom>
          <a:solidFill>
            <a:srgbClr val="FFFFFF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 flipH="1">
            <a:off x="7163691" y="0"/>
            <a:ext cx="5024825" cy="6858000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655820 w 5840730"/>
              <a:gd name="connsiteY6" fmla="*/ 1770075 h 6887937"/>
              <a:gd name="connsiteX7" fmla="*/ 3893820 w 5840730"/>
              <a:gd name="connsiteY7" fmla="*/ 4688535 h 6887937"/>
              <a:gd name="connsiteX8" fmla="*/ 3992880 w 5840730"/>
              <a:gd name="connsiteY8" fmla="*/ 490570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3893820 w 5840730"/>
              <a:gd name="connsiteY6" fmla="*/ 4688535 h 6887937"/>
              <a:gd name="connsiteX7" fmla="*/ 3992880 w 5840730"/>
              <a:gd name="connsiteY7" fmla="*/ 490570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686300 w 5840730"/>
              <a:gd name="connsiteY10" fmla="*/ 371317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3893820 w 5840730"/>
              <a:gd name="connsiteY5" fmla="*/ 4688535 h 6887937"/>
              <a:gd name="connsiteX6" fmla="*/ 3992880 w 5840730"/>
              <a:gd name="connsiteY6" fmla="*/ 490570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686300 w 5840730"/>
              <a:gd name="connsiteY9" fmla="*/ 371317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3893820 w 5840730"/>
              <a:gd name="connsiteY4" fmla="*/ 4688535 h 6887937"/>
              <a:gd name="connsiteX5" fmla="*/ 3992880 w 5840730"/>
              <a:gd name="connsiteY5" fmla="*/ 4905705 h 6887937"/>
              <a:gd name="connsiteX6" fmla="*/ 4213860 w 5840730"/>
              <a:gd name="connsiteY6" fmla="*/ 4757115 h 6887937"/>
              <a:gd name="connsiteX7" fmla="*/ 4457700 w 5840730"/>
              <a:gd name="connsiteY7" fmla="*/ 3842715 h 6887937"/>
              <a:gd name="connsiteX8" fmla="*/ 4686300 w 5840730"/>
              <a:gd name="connsiteY8" fmla="*/ 371317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3893820 w 5840730"/>
              <a:gd name="connsiteY3" fmla="*/ 4688535 h 6887937"/>
              <a:gd name="connsiteX4" fmla="*/ 3992880 w 5840730"/>
              <a:gd name="connsiteY4" fmla="*/ 4905705 h 6887937"/>
              <a:gd name="connsiteX5" fmla="*/ 4213860 w 5840730"/>
              <a:gd name="connsiteY5" fmla="*/ 4757115 h 6887937"/>
              <a:gd name="connsiteX6" fmla="*/ 4457700 w 5840730"/>
              <a:gd name="connsiteY6" fmla="*/ 3842715 h 6887937"/>
              <a:gd name="connsiteX7" fmla="*/ 4686300 w 5840730"/>
              <a:gd name="connsiteY7" fmla="*/ 371317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3893820 w 5840730"/>
              <a:gd name="connsiteY2" fmla="*/ 4688535 h 6887937"/>
              <a:gd name="connsiteX3" fmla="*/ 3992880 w 5840730"/>
              <a:gd name="connsiteY3" fmla="*/ 4905705 h 6887937"/>
              <a:gd name="connsiteX4" fmla="*/ 4213860 w 5840730"/>
              <a:gd name="connsiteY4" fmla="*/ 4757115 h 6887937"/>
              <a:gd name="connsiteX5" fmla="*/ 4457700 w 5840730"/>
              <a:gd name="connsiteY5" fmla="*/ 3842715 h 6887937"/>
              <a:gd name="connsiteX6" fmla="*/ 4686300 w 5840730"/>
              <a:gd name="connsiteY6" fmla="*/ 371317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4790753"/>
              <a:gd name="connsiteY0" fmla="*/ 0 h 6887937"/>
              <a:gd name="connsiteX1" fmla="*/ 2674743 w 4790753"/>
              <a:gd name="connsiteY1" fmla="*/ 49345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893820 w 4790753"/>
              <a:gd name="connsiteY2" fmla="*/ 4688535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97763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310950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90698 w 4790753"/>
              <a:gd name="connsiteY2" fmla="*/ 3504252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412040 w 4790753"/>
              <a:gd name="connsiteY2" fmla="*/ 3464777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244891 w 4790753"/>
              <a:gd name="connsiteY2" fmla="*/ 3464778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4790753"/>
              <a:gd name="connsiteY0" fmla="*/ 0 h 6887937"/>
              <a:gd name="connsiteX1" fmla="*/ 2487931 w 4790753"/>
              <a:gd name="connsiteY1" fmla="*/ 0 h 6887937"/>
              <a:gd name="connsiteX2" fmla="*/ 3392375 w 4790753"/>
              <a:gd name="connsiteY2" fmla="*/ 3464779 h 6887937"/>
              <a:gd name="connsiteX3" fmla="*/ 3992880 w 4790753"/>
              <a:gd name="connsiteY3" fmla="*/ 4905705 h 6887937"/>
              <a:gd name="connsiteX4" fmla="*/ 4213860 w 4790753"/>
              <a:gd name="connsiteY4" fmla="*/ 4757115 h 6887937"/>
              <a:gd name="connsiteX5" fmla="*/ 4457700 w 4790753"/>
              <a:gd name="connsiteY5" fmla="*/ 3842715 h 6887937"/>
              <a:gd name="connsiteX6" fmla="*/ 4686300 w 4790753"/>
              <a:gd name="connsiteY6" fmla="*/ 3713175 h 6887937"/>
              <a:gd name="connsiteX7" fmla="*/ 4785360 w 4790753"/>
              <a:gd name="connsiteY7" fmla="*/ 3926535 h 6887937"/>
              <a:gd name="connsiteX8" fmla="*/ 4028621 w 4790753"/>
              <a:gd name="connsiteY8" fmla="*/ 6887937 h 6887937"/>
              <a:gd name="connsiteX9" fmla="*/ 0 w 4790753"/>
              <a:gd name="connsiteY9" fmla="*/ 6877051 h 6887937"/>
              <a:gd name="connsiteX10" fmla="*/ 0 w 4790753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392375 w 5110169"/>
              <a:gd name="connsiteY2" fmla="*/ 3464779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66000 w 5110169"/>
              <a:gd name="connsiteY2" fmla="*/ 4629324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16839 w 5110169"/>
              <a:gd name="connsiteY2" fmla="*/ 4550372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589019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92880 w 5110169"/>
              <a:gd name="connsiteY3" fmla="*/ 4905705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034002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3953550 w 5110169"/>
              <a:gd name="connsiteY3" fmla="*/ 5300466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42040 w 5110169"/>
              <a:gd name="connsiteY3" fmla="*/ 5566930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677510 w 5110169"/>
              <a:gd name="connsiteY2" fmla="*/ 4510896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05329 w 5110169"/>
              <a:gd name="connsiteY2" fmla="*/ 4974740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775832 w 5110169"/>
              <a:gd name="connsiteY2" fmla="*/ 503395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32208 w 5110169"/>
              <a:gd name="connsiteY3" fmla="*/ 5379419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213860 w 5110169"/>
              <a:gd name="connsiteY4" fmla="*/ 4757115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4457700 w 5110169"/>
              <a:gd name="connsiteY5" fmla="*/ 384271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686300 w 5110169"/>
              <a:gd name="connsiteY6" fmla="*/ 3713175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785360 w 5110169"/>
              <a:gd name="connsiteY7" fmla="*/ 3926535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198620 w 5110169"/>
              <a:gd name="connsiteY7" fmla="*/ 4133044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110169"/>
              <a:gd name="connsiteY0" fmla="*/ 0 h 6887937"/>
              <a:gd name="connsiteX1" fmla="*/ 2487931 w 5110169"/>
              <a:gd name="connsiteY1" fmla="*/ 0 h 6887937"/>
              <a:gd name="connsiteX2" fmla="*/ 3834825 w 5110169"/>
              <a:gd name="connsiteY2" fmla="*/ 5142514 h 6887937"/>
              <a:gd name="connsiteX3" fmla="*/ 4074118 w 5110169"/>
              <a:gd name="connsiteY3" fmla="*/ 5314407 h 6887937"/>
              <a:gd name="connsiteX4" fmla="*/ 4168140 w 5110169"/>
              <a:gd name="connsiteY4" fmla="*/ 5055407 h 6887937"/>
              <a:gd name="connsiteX5" fmla="*/ 3935730 w 5110169"/>
              <a:gd name="connsiteY5" fmla="*/ 4175425 h 6887937"/>
              <a:gd name="connsiteX6" fmla="*/ 4061460 w 5110169"/>
              <a:gd name="connsiteY6" fmla="*/ 3931157 h 6887937"/>
              <a:gd name="connsiteX7" fmla="*/ 4251960 w 5110169"/>
              <a:gd name="connsiteY7" fmla="*/ 4071856 h 6887937"/>
              <a:gd name="connsiteX8" fmla="*/ 5110169 w 5110169"/>
              <a:gd name="connsiteY8" fmla="*/ 6887937 h 6887937"/>
              <a:gd name="connsiteX9" fmla="*/ 0 w 5110169"/>
              <a:gd name="connsiteY9" fmla="*/ 6877051 h 6887937"/>
              <a:gd name="connsiteX10" fmla="*/ 0 w 5110169"/>
              <a:gd name="connsiteY10" fmla="*/ 0 h 6887937"/>
              <a:gd name="connsiteX0" fmla="*/ 0 w 5030921"/>
              <a:gd name="connsiteY0" fmla="*/ 0 h 6877051"/>
              <a:gd name="connsiteX1" fmla="*/ 2487931 w 5030921"/>
              <a:gd name="connsiteY1" fmla="*/ 0 h 6877051"/>
              <a:gd name="connsiteX2" fmla="*/ 3834825 w 5030921"/>
              <a:gd name="connsiteY2" fmla="*/ 5142514 h 6877051"/>
              <a:gd name="connsiteX3" fmla="*/ 4074118 w 5030921"/>
              <a:gd name="connsiteY3" fmla="*/ 5314407 h 6877051"/>
              <a:gd name="connsiteX4" fmla="*/ 4168140 w 5030921"/>
              <a:gd name="connsiteY4" fmla="*/ 5055407 h 6877051"/>
              <a:gd name="connsiteX5" fmla="*/ 3935730 w 5030921"/>
              <a:gd name="connsiteY5" fmla="*/ 4175425 h 6877051"/>
              <a:gd name="connsiteX6" fmla="*/ 4061460 w 5030921"/>
              <a:gd name="connsiteY6" fmla="*/ 3931157 h 6877051"/>
              <a:gd name="connsiteX7" fmla="*/ 4251960 w 5030921"/>
              <a:gd name="connsiteY7" fmla="*/ 4071856 h 6877051"/>
              <a:gd name="connsiteX8" fmla="*/ 5030921 w 5030921"/>
              <a:gd name="connsiteY8" fmla="*/ 6875699 h 6877051"/>
              <a:gd name="connsiteX9" fmla="*/ 0 w 5030921"/>
              <a:gd name="connsiteY9" fmla="*/ 6877051 h 6877051"/>
              <a:gd name="connsiteX10" fmla="*/ 0 w 5030921"/>
              <a:gd name="connsiteY10" fmla="*/ 0 h 6877051"/>
              <a:gd name="connsiteX0" fmla="*/ 0 w 4963865"/>
              <a:gd name="connsiteY0" fmla="*/ 0 h 6877051"/>
              <a:gd name="connsiteX1" fmla="*/ 2487931 w 4963865"/>
              <a:gd name="connsiteY1" fmla="*/ 0 h 6877051"/>
              <a:gd name="connsiteX2" fmla="*/ 3834825 w 4963865"/>
              <a:gd name="connsiteY2" fmla="*/ 5142514 h 6877051"/>
              <a:gd name="connsiteX3" fmla="*/ 4074118 w 4963865"/>
              <a:gd name="connsiteY3" fmla="*/ 5314407 h 6877051"/>
              <a:gd name="connsiteX4" fmla="*/ 4168140 w 4963865"/>
              <a:gd name="connsiteY4" fmla="*/ 5055407 h 6877051"/>
              <a:gd name="connsiteX5" fmla="*/ 3935730 w 4963865"/>
              <a:gd name="connsiteY5" fmla="*/ 4175425 h 6877051"/>
              <a:gd name="connsiteX6" fmla="*/ 4061460 w 4963865"/>
              <a:gd name="connsiteY6" fmla="*/ 3931157 h 6877051"/>
              <a:gd name="connsiteX7" fmla="*/ 4251960 w 4963865"/>
              <a:gd name="connsiteY7" fmla="*/ 4071856 h 6877051"/>
              <a:gd name="connsiteX8" fmla="*/ 4963865 w 4963865"/>
              <a:gd name="connsiteY8" fmla="*/ 6875699 h 6877051"/>
              <a:gd name="connsiteX9" fmla="*/ 0 w 4963865"/>
              <a:gd name="connsiteY9" fmla="*/ 6877051 h 6877051"/>
              <a:gd name="connsiteX10" fmla="*/ 0 w 4963865"/>
              <a:gd name="connsiteY10" fmla="*/ 0 h 6877051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31157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41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79198 w 5024825"/>
              <a:gd name="connsiteY3" fmla="*/ 5441882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  <a:gd name="connsiteX0" fmla="*/ 0 w 5024825"/>
              <a:gd name="connsiteY0" fmla="*/ 0 h 6881818"/>
              <a:gd name="connsiteX1" fmla="*/ 2487931 w 5024825"/>
              <a:gd name="connsiteY1" fmla="*/ 0 h 6881818"/>
              <a:gd name="connsiteX2" fmla="*/ 3834825 w 5024825"/>
              <a:gd name="connsiteY2" fmla="*/ 5142514 h 6881818"/>
              <a:gd name="connsiteX3" fmla="*/ 4048718 w 5024825"/>
              <a:gd name="connsiteY3" fmla="*/ 5314407 h 6881818"/>
              <a:gd name="connsiteX4" fmla="*/ 4168140 w 5024825"/>
              <a:gd name="connsiteY4" fmla="*/ 5055407 h 6881818"/>
              <a:gd name="connsiteX5" fmla="*/ 3935730 w 5024825"/>
              <a:gd name="connsiteY5" fmla="*/ 4175425 h 6881818"/>
              <a:gd name="connsiteX6" fmla="*/ 4061460 w 5024825"/>
              <a:gd name="connsiteY6" fmla="*/ 3941355 h 6881818"/>
              <a:gd name="connsiteX7" fmla="*/ 4251960 w 5024825"/>
              <a:gd name="connsiteY7" fmla="*/ 4071856 h 6881818"/>
              <a:gd name="connsiteX8" fmla="*/ 5024825 w 5024825"/>
              <a:gd name="connsiteY8" fmla="*/ 6881818 h 6881818"/>
              <a:gd name="connsiteX9" fmla="*/ 0 w 5024825"/>
              <a:gd name="connsiteY9" fmla="*/ 6877051 h 6881818"/>
              <a:gd name="connsiteX10" fmla="*/ 0 w 5024825"/>
              <a:gd name="connsiteY10" fmla="*/ 0 h 6881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024825" h="6881818">
                <a:moveTo>
                  <a:pt x="0" y="0"/>
                </a:moveTo>
                <a:lnTo>
                  <a:pt x="2487931" y="0"/>
                </a:lnTo>
                <a:lnTo>
                  <a:pt x="3834825" y="5142514"/>
                </a:lnTo>
                <a:cubicBezTo>
                  <a:pt x="3851116" y="5182666"/>
                  <a:pt x="3878538" y="5351369"/>
                  <a:pt x="4048718" y="5314407"/>
                </a:cubicBezTo>
                <a:cubicBezTo>
                  <a:pt x="4218898" y="5277445"/>
                  <a:pt x="4184015" y="5205230"/>
                  <a:pt x="4168140" y="5055407"/>
                </a:cubicBezTo>
                <a:lnTo>
                  <a:pt x="3935730" y="4175425"/>
                </a:lnTo>
                <a:cubicBezTo>
                  <a:pt x="3924300" y="4083966"/>
                  <a:pt x="3902710" y="3989870"/>
                  <a:pt x="4061460" y="3941355"/>
                </a:cubicBezTo>
                <a:cubicBezTo>
                  <a:pt x="4194810" y="3923207"/>
                  <a:pt x="4213860" y="4007005"/>
                  <a:pt x="4251960" y="4071856"/>
                </a:cubicBezTo>
                <a:lnTo>
                  <a:pt x="5024825" y="6881818"/>
                </a:lnTo>
                <a:lnTo>
                  <a:pt x="0" y="6877051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96322" y="320040"/>
            <a:ext cx="6732237" cy="1017147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3600" spc="100" baseline="0">
                <a:solidFill>
                  <a:schemeClr val="tx1"/>
                </a:solidFill>
              </a:defRPr>
            </a:lvl1pPr>
          </a:lstStyle>
          <a:p>
            <a:r>
              <a:rPr lang="el"/>
              <a:t>Προσθέστε τίτλο εδώ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5E91AD6-E4A6-F082-0E76-DAF7D57B51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4242" y="174947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Ο1.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B00516E-9699-821C-0371-67A8478E10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43379" y="174947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7C72C187-9B88-8558-E9E7-CA189DF0EF3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4242" y="2378035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Ο2.</a:t>
            </a:r>
          </a:p>
        </p:txBody>
      </p:sp>
      <p:sp>
        <p:nvSpPr>
          <p:cNvPr id="15" name="Text Placeholder 12">
            <a:extLst>
              <a:ext uri="{FF2B5EF4-FFF2-40B4-BE49-F238E27FC236}">
                <a16:creationId xmlns:a16="http://schemas.microsoft.com/office/drawing/2014/main" id="{9366E515-A368-5E2D-8A9F-6BDBB76BC87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643379" y="2378035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1F522536-6FE3-2618-BC24-8C518818587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24242" y="3006909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Ο3.</a:t>
            </a:r>
          </a:p>
        </p:txBody>
      </p:sp>
      <p:sp>
        <p:nvSpPr>
          <p:cNvPr id="16" name="Text Placeholder 12">
            <a:extLst>
              <a:ext uri="{FF2B5EF4-FFF2-40B4-BE49-F238E27FC236}">
                <a16:creationId xmlns:a16="http://schemas.microsoft.com/office/drawing/2014/main" id="{89C1155B-B06D-77D5-B3DC-9CEAEDF2D61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643379" y="3009613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F3A36BC1-799A-6623-E5E3-1190C0C7C47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24242" y="3635783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4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Ο4.</a:t>
            </a:r>
          </a:p>
        </p:txBody>
      </p:sp>
      <p:sp>
        <p:nvSpPr>
          <p:cNvPr id="17" name="Text Placeholder 12">
            <a:extLst>
              <a:ext uri="{FF2B5EF4-FFF2-40B4-BE49-F238E27FC236}">
                <a16:creationId xmlns:a16="http://schemas.microsoft.com/office/drawing/2014/main" id="{92954362-36EF-4B42-19C7-6132A7E2A87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643379" y="3638169"/>
            <a:ext cx="5885179" cy="533400"/>
          </a:xfrm>
        </p:spPr>
        <p:txBody>
          <a:bodyPr bIns="0" anchor="b"/>
          <a:lstStyle>
            <a:lvl1pPr marL="0" indent="0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9EF1DED4-DCEF-D1F3-17B9-BC29651F7D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24242" y="4264656"/>
            <a:ext cx="788639" cy="533400"/>
          </a:xfrm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None/>
              <a:defRPr sz="5400" b="0" spc="100" baseline="-25000">
                <a:solidFill>
                  <a:schemeClr val="tx2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Ο5.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A57B871C-EE51-327F-62B1-79B005BD932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643379" y="4269747"/>
            <a:ext cx="5885179" cy="533400"/>
          </a:xfrm>
        </p:spPr>
        <p:txBody>
          <a:bodyPr bIns="0" anchor="b">
            <a:normAutofit/>
          </a:bodyPr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201168" indent="0">
              <a:buNone/>
              <a:defRPr/>
            </a:lvl2pPr>
            <a:lvl3pPr marL="384048" indent="0">
              <a:buNone/>
              <a:defRPr/>
            </a:lvl3pPr>
            <a:lvl4pPr marL="566928" indent="0">
              <a:buNone/>
              <a:defRPr/>
            </a:lvl4pPr>
            <a:lvl5pPr marL="749808" indent="0">
              <a:buNone/>
              <a:defRPr/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01359A1-A1B1-9DC6-08B9-8042E7FBA1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0800000" flipH="1">
            <a:off x="6889763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Footer Placeholder 8">
            <a:extLst>
              <a:ext uri="{FF2B5EF4-FFF2-40B4-BE49-F238E27FC236}">
                <a16:creationId xmlns:a16="http://schemas.microsoft.com/office/drawing/2014/main" id="{28D89004-F984-BB7D-2489-E7EC551298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24241" y="6290774"/>
            <a:ext cx="6637071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21" name="Slide Number Placeholder 9">
            <a:extLst>
              <a:ext uri="{FF2B5EF4-FFF2-40B4-BE49-F238E27FC236}">
                <a16:creationId xmlns:a16="http://schemas.microsoft.com/office/drawing/2014/main" id="{E2790754-E9EF-9F79-825B-5AB348DFA62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bg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12268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osing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8CD5142E-2E7B-1488-E5DB-290186766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5382569" y="2242"/>
            <a:ext cx="6806909" cy="6862481"/>
            <a:chOff x="5382569" y="2242"/>
            <a:chExt cx="6806909" cy="6862481"/>
          </a:xfrm>
        </p:grpSpPr>
        <p:pic>
          <p:nvPicPr>
            <p:cNvPr id="6" name="Graphic 5">
              <a:extLst>
                <a:ext uri="{FF2B5EF4-FFF2-40B4-BE49-F238E27FC236}">
                  <a16:creationId xmlns:a16="http://schemas.microsoft.com/office/drawing/2014/main" id="{02299C1B-36CA-1E4A-2BE2-A212B68067E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6140328" y="2242"/>
              <a:ext cx="6049150" cy="6862481"/>
            </a:xfrm>
            <a:prstGeom prst="rect">
              <a:avLst/>
            </a:prstGeom>
          </p:spPr>
        </p:pic>
        <p:pic>
          <p:nvPicPr>
            <p:cNvPr id="8" name="Graphic 7">
              <a:extLst>
                <a:ext uri="{FF2B5EF4-FFF2-40B4-BE49-F238E27FC236}">
                  <a16:creationId xmlns:a16="http://schemas.microsoft.com/office/drawing/2014/main" id="{37875AA7-8584-C85D-D920-B6F36122116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0800000">
              <a:off x="5382569" y="5060315"/>
              <a:ext cx="927943" cy="1801301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970326" y="1679216"/>
            <a:ext cx="4786877" cy="1518315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6000" spc="100" baseline="0">
                <a:solidFill>
                  <a:schemeClr val="accent1"/>
                </a:solidFill>
              </a:defRPr>
            </a:lvl1pPr>
          </a:lstStyle>
          <a:p>
            <a:r>
              <a:rPr lang="el"/>
              <a:t>Προσθήκη τίτλου 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4F200699-2797-D741-1EC1-B83FCA4B197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9499" y="-2236"/>
            <a:ext cx="6814124" cy="6871095"/>
          </a:xfrm>
          <a:custGeom>
            <a:avLst/>
            <a:gdLst>
              <a:gd name="connsiteX0" fmla="*/ 0 w 6064250"/>
              <a:gd name="connsiteY0" fmla="*/ 0 h 6877051"/>
              <a:gd name="connsiteX1" fmla="*/ 606425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6064250"/>
              <a:gd name="connsiteY0" fmla="*/ 0 h 6877051"/>
              <a:gd name="connsiteX1" fmla="*/ 5840730 w 6064250"/>
              <a:gd name="connsiteY1" fmla="*/ 0 h 6877051"/>
              <a:gd name="connsiteX2" fmla="*/ 6064250 w 6064250"/>
              <a:gd name="connsiteY2" fmla="*/ 6877051 h 6877051"/>
              <a:gd name="connsiteX3" fmla="*/ 0 w 6064250"/>
              <a:gd name="connsiteY3" fmla="*/ 6877051 h 6877051"/>
              <a:gd name="connsiteX4" fmla="*/ 0 w 6064250"/>
              <a:gd name="connsiteY4" fmla="*/ 0 h 6877051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4028621 w 5840730"/>
              <a:gd name="connsiteY2" fmla="*/ 6887937 h 6887937"/>
              <a:gd name="connsiteX3" fmla="*/ 0 w 5840730"/>
              <a:gd name="connsiteY3" fmla="*/ 6877051 h 6887937"/>
              <a:gd name="connsiteX4" fmla="*/ 0 w 5840730"/>
              <a:gd name="connsiteY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028621 w 5840730"/>
              <a:gd name="connsiteY3" fmla="*/ 6887937 h 6887937"/>
              <a:gd name="connsiteX4" fmla="*/ 0 w 5840730"/>
              <a:gd name="connsiteY4" fmla="*/ 6877051 h 6887937"/>
              <a:gd name="connsiteX5" fmla="*/ 0 w 5840730"/>
              <a:gd name="connsiteY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028621 w 5840730"/>
              <a:gd name="connsiteY4" fmla="*/ 6887937 h 6887937"/>
              <a:gd name="connsiteX5" fmla="*/ 0 w 5840730"/>
              <a:gd name="connsiteY5" fmla="*/ 6877051 h 6887937"/>
              <a:gd name="connsiteX6" fmla="*/ 0 w 5840730"/>
              <a:gd name="connsiteY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785360 w 5840730"/>
              <a:gd name="connsiteY4" fmla="*/ 3926535 h 6887937"/>
              <a:gd name="connsiteX5" fmla="*/ 4028621 w 5840730"/>
              <a:gd name="connsiteY5" fmla="*/ 6887937 h 6887937"/>
              <a:gd name="connsiteX6" fmla="*/ 0 w 5840730"/>
              <a:gd name="connsiteY6" fmla="*/ 6877051 h 6887937"/>
              <a:gd name="connsiteX7" fmla="*/ 0 w 5840730"/>
              <a:gd name="connsiteY7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91100 w 5840730"/>
              <a:gd name="connsiteY3" fmla="*/ 313405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22520 w 5840730"/>
              <a:gd name="connsiteY4" fmla="*/ 3415995 h 6887937"/>
              <a:gd name="connsiteX5" fmla="*/ 4785360 w 5840730"/>
              <a:gd name="connsiteY5" fmla="*/ 3926535 h 6887937"/>
              <a:gd name="connsiteX6" fmla="*/ 4028621 w 5840730"/>
              <a:gd name="connsiteY6" fmla="*/ 6887937 h 6887937"/>
              <a:gd name="connsiteX7" fmla="*/ 0 w 5840730"/>
              <a:gd name="connsiteY7" fmla="*/ 6877051 h 6887937"/>
              <a:gd name="connsiteX8" fmla="*/ 0 w 5840730"/>
              <a:gd name="connsiteY8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22520 w 5840730"/>
              <a:gd name="connsiteY5" fmla="*/ 3415995 h 6887937"/>
              <a:gd name="connsiteX6" fmla="*/ 4785360 w 5840730"/>
              <a:gd name="connsiteY6" fmla="*/ 3926535 h 6887937"/>
              <a:gd name="connsiteX7" fmla="*/ 4028621 w 5840730"/>
              <a:gd name="connsiteY7" fmla="*/ 6887937 h 6887937"/>
              <a:gd name="connsiteX8" fmla="*/ 0 w 5840730"/>
              <a:gd name="connsiteY8" fmla="*/ 6877051 h 6887937"/>
              <a:gd name="connsiteX9" fmla="*/ 0 w 5840730"/>
              <a:gd name="connsiteY9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4922520 w 5840730"/>
              <a:gd name="connsiteY6" fmla="*/ 3415995 h 6887937"/>
              <a:gd name="connsiteX7" fmla="*/ 4785360 w 5840730"/>
              <a:gd name="connsiteY7" fmla="*/ 3926535 h 6887937"/>
              <a:gd name="connsiteX8" fmla="*/ 4028621 w 5840730"/>
              <a:gd name="connsiteY8" fmla="*/ 6887937 h 6887937"/>
              <a:gd name="connsiteX9" fmla="*/ 0 w 5840730"/>
              <a:gd name="connsiteY9" fmla="*/ 6877051 h 6887937"/>
              <a:gd name="connsiteX10" fmla="*/ 0 w 5840730"/>
              <a:gd name="connsiteY10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922520 w 5840730"/>
              <a:gd name="connsiteY7" fmla="*/ 341599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457700 w 5840730"/>
              <a:gd name="connsiteY7" fmla="*/ 3842715 h 6887937"/>
              <a:gd name="connsiteX8" fmla="*/ 4785360 w 5840730"/>
              <a:gd name="connsiteY8" fmla="*/ 3926535 h 6887937"/>
              <a:gd name="connsiteX9" fmla="*/ 4028621 w 5840730"/>
              <a:gd name="connsiteY9" fmla="*/ 6887937 h 6887937"/>
              <a:gd name="connsiteX10" fmla="*/ 0 w 5840730"/>
              <a:gd name="connsiteY10" fmla="*/ 6877051 h 6887937"/>
              <a:gd name="connsiteX11" fmla="*/ 0 w 5840730"/>
              <a:gd name="connsiteY11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655820 w 5840730"/>
              <a:gd name="connsiteY5" fmla="*/ 1770075 h 6887937"/>
              <a:gd name="connsiteX6" fmla="*/ 3901440 w 5840730"/>
              <a:gd name="connsiteY6" fmla="*/ 4696155 h 6887937"/>
              <a:gd name="connsiteX7" fmla="*/ 4213860 w 5840730"/>
              <a:gd name="connsiteY7" fmla="*/ 4757115 h 6887937"/>
              <a:gd name="connsiteX8" fmla="*/ 4457700 w 5840730"/>
              <a:gd name="connsiteY8" fmla="*/ 3842715 h 6887937"/>
              <a:gd name="connsiteX9" fmla="*/ 4785360 w 5840730"/>
              <a:gd name="connsiteY9" fmla="*/ 3926535 h 6887937"/>
              <a:gd name="connsiteX10" fmla="*/ 4028621 w 5840730"/>
              <a:gd name="connsiteY10" fmla="*/ 6887937 h 6887937"/>
              <a:gd name="connsiteX11" fmla="*/ 0 w 5840730"/>
              <a:gd name="connsiteY11" fmla="*/ 6877051 h 6887937"/>
              <a:gd name="connsiteX12" fmla="*/ 0 w 5840730"/>
              <a:gd name="connsiteY12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937760 w 5840730"/>
              <a:gd name="connsiteY5" fmla="*/ 16100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95850 w 5840730"/>
              <a:gd name="connsiteY5" fmla="*/ 160243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5006340 w 5840730"/>
              <a:gd name="connsiteY4" fmla="*/ 182341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94910 w 5840730"/>
              <a:gd name="connsiteY4" fmla="*/ 185770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56810 w 5840730"/>
              <a:gd name="connsiteY4" fmla="*/ 186532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754880 w 5840730"/>
              <a:gd name="connsiteY3" fmla="*/ 2692095 h 6887937"/>
              <a:gd name="connsiteX4" fmla="*/ 4979670 w 5840730"/>
              <a:gd name="connsiteY4" fmla="*/ 1846275 h 6887937"/>
              <a:gd name="connsiteX5" fmla="*/ 4872990 w 5840730"/>
              <a:gd name="connsiteY5" fmla="*/ 1571955 h 6887937"/>
              <a:gd name="connsiteX6" fmla="*/ 4655820 w 5840730"/>
              <a:gd name="connsiteY6" fmla="*/ 1770075 h 6887937"/>
              <a:gd name="connsiteX7" fmla="*/ 3901440 w 5840730"/>
              <a:gd name="connsiteY7" fmla="*/ 4696155 h 6887937"/>
              <a:gd name="connsiteX8" fmla="*/ 4213860 w 5840730"/>
              <a:gd name="connsiteY8" fmla="*/ 4757115 h 6887937"/>
              <a:gd name="connsiteX9" fmla="*/ 4457700 w 5840730"/>
              <a:gd name="connsiteY9" fmla="*/ 3842715 h 6887937"/>
              <a:gd name="connsiteX10" fmla="*/ 4785360 w 5840730"/>
              <a:gd name="connsiteY10" fmla="*/ 3926535 h 6887937"/>
              <a:gd name="connsiteX11" fmla="*/ 4028621 w 5840730"/>
              <a:gd name="connsiteY11" fmla="*/ 6887937 h 6887937"/>
              <a:gd name="connsiteX12" fmla="*/ 0 w 5840730"/>
              <a:gd name="connsiteY12" fmla="*/ 6877051 h 6887937"/>
              <a:gd name="connsiteX13" fmla="*/ 0 w 5840730"/>
              <a:gd name="connsiteY13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933950 w 5840730"/>
              <a:gd name="connsiteY3" fmla="*/ 273781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61560 w 5840730"/>
              <a:gd name="connsiteY3" fmla="*/ 29435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42510 w 5840730"/>
              <a:gd name="connsiteY3" fmla="*/ 301975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85360 w 5840730"/>
              <a:gd name="connsiteY11" fmla="*/ 3926535 h 6887937"/>
              <a:gd name="connsiteX12" fmla="*/ 4028621 w 5840730"/>
              <a:gd name="connsiteY12" fmla="*/ 6887937 h 6887937"/>
              <a:gd name="connsiteX13" fmla="*/ 0 w 5840730"/>
              <a:gd name="connsiteY13" fmla="*/ 6877051 h 6887937"/>
              <a:gd name="connsiteX14" fmla="*/ 0 w 5840730"/>
              <a:gd name="connsiteY14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560570 w 5840730"/>
              <a:gd name="connsiteY11" fmla="*/ 412084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709160 w 5840730"/>
              <a:gd name="connsiteY11" fmla="*/ 363316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4213860 w 5840730"/>
              <a:gd name="connsiteY9" fmla="*/ 4757115 h 6887937"/>
              <a:gd name="connsiteX10" fmla="*/ 4457700 w 5840730"/>
              <a:gd name="connsiteY10" fmla="*/ 3842715 h 6887937"/>
              <a:gd name="connsiteX11" fmla="*/ 4686300 w 5840730"/>
              <a:gd name="connsiteY11" fmla="*/ 3713175 h 6887937"/>
              <a:gd name="connsiteX12" fmla="*/ 4785360 w 5840730"/>
              <a:gd name="connsiteY12" fmla="*/ 3926535 h 6887937"/>
              <a:gd name="connsiteX13" fmla="*/ 4028621 w 5840730"/>
              <a:gd name="connsiteY13" fmla="*/ 6887937 h 6887937"/>
              <a:gd name="connsiteX14" fmla="*/ 0 w 5840730"/>
              <a:gd name="connsiteY14" fmla="*/ 6877051 h 6887937"/>
              <a:gd name="connsiteX15" fmla="*/ 0 w 5840730"/>
              <a:gd name="connsiteY15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901440 w 5840730"/>
              <a:gd name="connsiteY8" fmla="*/ 469615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5840730"/>
              <a:gd name="connsiteY0" fmla="*/ 0 h 6887937"/>
              <a:gd name="connsiteX1" fmla="*/ 5840730 w 5840730"/>
              <a:gd name="connsiteY1" fmla="*/ 0 h 6887937"/>
              <a:gd name="connsiteX2" fmla="*/ 5090160 w 5840730"/>
              <a:gd name="connsiteY2" fmla="*/ 2775915 h 6887937"/>
              <a:gd name="connsiteX3" fmla="*/ 4853940 w 5840730"/>
              <a:gd name="connsiteY3" fmla="*/ 2962605 h 6887937"/>
              <a:gd name="connsiteX4" fmla="*/ 4754880 w 5840730"/>
              <a:gd name="connsiteY4" fmla="*/ 2692095 h 6887937"/>
              <a:gd name="connsiteX5" fmla="*/ 4979670 w 5840730"/>
              <a:gd name="connsiteY5" fmla="*/ 1846275 h 6887937"/>
              <a:gd name="connsiteX6" fmla="*/ 4872990 w 5840730"/>
              <a:gd name="connsiteY6" fmla="*/ 1571955 h 6887937"/>
              <a:gd name="connsiteX7" fmla="*/ 4655820 w 5840730"/>
              <a:gd name="connsiteY7" fmla="*/ 1770075 h 6887937"/>
              <a:gd name="connsiteX8" fmla="*/ 3893820 w 5840730"/>
              <a:gd name="connsiteY8" fmla="*/ 4688535 h 6887937"/>
              <a:gd name="connsiteX9" fmla="*/ 3992880 w 5840730"/>
              <a:gd name="connsiteY9" fmla="*/ 4905705 h 6887937"/>
              <a:gd name="connsiteX10" fmla="*/ 4213860 w 5840730"/>
              <a:gd name="connsiteY10" fmla="*/ 4757115 h 6887937"/>
              <a:gd name="connsiteX11" fmla="*/ 4457700 w 5840730"/>
              <a:gd name="connsiteY11" fmla="*/ 3842715 h 6887937"/>
              <a:gd name="connsiteX12" fmla="*/ 4686300 w 5840730"/>
              <a:gd name="connsiteY12" fmla="*/ 3713175 h 6887937"/>
              <a:gd name="connsiteX13" fmla="*/ 4785360 w 5840730"/>
              <a:gd name="connsiteY13" fmla="*/ 3926535 h 6887937"/>
              <a:gd name="connsiteX14" fmla="*/ 4028621 w 5840730"/>
              <a:gd name="connsiteY14" fmla="*/ 6887937 h 6887937"/>
              <a:gd name="connsiteX15" fmla="*/ 0 w 5840730"/>
              <a:gd name="connsiteY15" fmla="*/ 6877051 h 6887937"/>
              <a:gd name="connsiteX16" fmla="*/ 0 w 5840730"/>
              <a:gd name="connsiteY16" fmla="*/ 0 h 688793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97807"/>
              <a:gd name="connsiteX1" fmla="*/ 6814124 w 6814124"/>
              <a:gd name="connsiteY1" fmla="*/ 9870 h 6897807"/>
              <a:gd name="connsiteX2" fmla="*/ 6063554 w 6814124"/>
              <a:gd name="connsiteY2" fmla="*/ 2785785 h 6897807"/>
              <a:gd name="connsiteX3" fmla="*/ 5827334 w 6814124"/>
              <a:gd name="connsiteY3" fmla="*/ 2972475 h 6897807"/>
              <a:gd name="connsiteX4" fmla="*/ 5728274 w 6814124"/>
              <a:gd name="connsiteY4" fmla="*/ 2701965 h 6897807"/>
              <a:gd name="connsiteX5" fmla="*/ 5953064 w 6814124"/>
              <a:gd name="connsiteY5" fmla="*/ 1856145 h 6897807"/>
              <a:gd name="connsiteX6" fmla="*/ 5846384 w 6814124"/>
              <a:gd name="connsiteY6" fmla="*/ 1581825 h 6897807"/>
              <a:gd name="connsiteX7" fmla="*/ 5629214 w 6814124"/>
              <a:gd name="connsiteY7" fmla="*/ 1779945 h 6897807"/>
              <a:gd name="connsiteX8" fmla="*/ 4867214 w 6814124"/>
              <a:gd name="connsiteY8" fmla="*/ 4698405 h 6897807"/>
              <a:gd name="connsiteX9" fmla="*/ 4966274 w 6814124"/>
              <a:gd name="connsiteY9" fmla="*/ 4915575 h 6897807"/>
              <a:gd name="connsiteX10" fmla="*/ 5187254 w 6814124"/>
              <a:gd name="connsiteY10" fmla="*/ 4766985 h 6897807"/>
              <a:gd name="connsiteX11" fmla="*/ 5431094 w 6814124"/>
              <a:gd name="connsiteY11" fmla="*/ 3852585 h 6897807"/>
              <a:gd name="connsiteX12" fmla="*/ 5659694 w 6814124"/>
              <a:gd name="connsiteY12" fmla="*/ 3723045 h 6897807"/>
              <a:gd name="connsiteX13" fmla="*/ 5758754 w 6814124"/>
              <a:gd name="connsiteY13" fmla="*/ 3936405 h 6897807"/>
              <a:gd name="connsiteX14" fmla="*/ 5002015 w 6814124"/>
              <a:gd name="connsiteY14" fmla="*/ 6897807 h 6897807"/>
              <a:gd name="connsiteX15" fmla="*/ 973394 w 6814124"/>
              <a:gd name="connsiteY15" fmla="*/ 6886921 h 6897807"/>
              <a:gd name="connsiteX16" fmla="*/ 0 w 6814124"/>
              <a:gd name="connsiteY16" fmla="*/ 0 h 6897807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973394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87938"/>
              <a:gd name="connsiteX1" fmla="*/ 6814124 w 6814124"/>
              <a:gd name="connsiteY1" fmla="*/ 1 h 6887938"/>
              <a:gd name="connsiteX2" fmla="*/ 6063554 w 6814124"/>
              <a:gd name="connsiteY2" fmla="*/ 2775916 h 6887938"/>
              <a:gd name="connsiteX3" fmla="*/ 5827334 w 6814124"/>
              <a:gd name="connsiteY3" fmla="*/ 2962606 h 6887938"/>
              <a:gd name="connsiteX4" fmla="*/ 5728274 w 6814124"/>
              <a:gd name="connsiteY4" fmla="*/ 2692096 h 6887938"/>
              <a:gd name="connsiteX5" fmla="*/ 5953064 w 6814124"/>
              <a:gd name="connsiteY5" fmla="*/ 1846276 h 6887938"/>
              <a:gd name="connsiteX6" fmla="*/ 5846384 w 6814124"/>
              <a:gd name="connsiteY6" fmla="*/ 1571956 h 6887938"/>
              <a:gd name="connsiteX7" fmla="*/ 5629214 w 6814124"/>
              <a:gd name="connsiteY7" fmla="*/ 1770076 h 6887938"/>
              <a:gd name="connsiteX8" fmla="*/ 4867214 w 6814124"/>
              <a:gd name="connsiteY8" fmla="*/ 4688536 h 6887938"/>
              <a:gd name="connsiteX9" fmla="*/ 4966274 w 6814124"/>
              <a:gd name="connsiteY9" fmla="*/ 4905706 h 6887938"/>
              <a:gd name="connsiteX10" fmla="*/ 5187254 w 6814124"/>
              <a:gd name="connsiteY10" fmla="*/ 4757116 h 6887938"/>
              <a:gd name="connsiteX11" fmla="*/ 5431094 w 6814124"/>
              <a:gd name="connsiteY11" fmla="*/ 3842716 h 6887938"/>
              <a:gd name="connsiteX12" fmla="*/ 5659694 w 6814124"/>
              <a:gd name="connsiteY12" fmla="*/ 3713176 h 6887938"/>
              <a:gd name="connsiteX13" fmla="*/ 5758754 w 6814124"/>
              <a:gd name="connsiteY13" fmla="*/ 3926536 h 6887938"/>
              <a:gd name="connsiteX14" fmla="*/ 5002015 w 6814124"/>
              <a:gd name="connsiteY14" fmla="*/ 6887938 h 6887938"/>
              <a:gd name="connsiteX15" fmla="*/ 0 w 6814124"/>
              <a:gd name="connsiteY15" fmla="*/ 6877052 h 6887938"/>
              <a:gd name="connsiteX16" fmla="*/ 0 w 6814124"/>
              <a:gd name="connsiteY16" fmla="*/ 0 h 6887938"/>
              <a:gd name="connsiteX0" fmla="*/ 0 w 6814124"/>
              <a:gd name="connsiteY0" fmla="*/ 0 h 6896790"/>
              <a:gd name="connsiteX1" fmla="*/ 6814124 w 6814124"/>
              <a:gd name="connsiteY1" fmla="*/ 1 h 6896790"/>
              <a:gd name="connsiteX2" fmla="*/ 6063554 w 6814124"/>
              <a:gd name="connsiteY2" fmla="*/ 2775916 h 6896790"/>
              <a:gd name="connsiteX3" fmla="*/ 5827334 w 6814124"/>
              <a:gd name="connsiteY3" fmla="*/ 2962606 h 6896790"/>
              <a:gd name="connsiteX4" fmla="*/ 5728274 w 6814124"/>
              <a:gd name="connsiteY4" fmla="*/ 2692096 h 6896790"/>
              <a:gd name="connsiteX5" fmla="*/ 5953064 w 6814124"/>
              <a:gd name="connsiteY5" fmla="*/ 1846276 h 6896790"/>
              <a:gd name="connsiteX6" fmla="*/ 5846384 w 6814124"/>
              <a:gd name="connsiteY6" fmla="*/ 1571956 h 6896790"/>
              <a:gd name="connsiteX7" fmla="*/ 5629214 w 6814124"/>
              <a:gd name="connsiteY7" fmla="*/ 1770076 h 6896790"/>
              <a:gd name="connsiteX8" fmla="*/ 4867214 w 6814124"/>
              <a:gd name="connsiteY8" fmla="*/ 4688536 h 6896790"/>
              <a:gd name="connsiteX9" fmla="*/ 4966274 w 6814124"/>
              <a:gd name="connsiteY9" fmla="*/ 4905706 h 6896790"/>
              <a:gd name="connsiteX10" fmla="*/ 5187254 w 6814124"/>
              <a:gd name="connsiteY10" fmla="*/ 4757116 h 6896790"/>
              <a:gd name="connsiteX11" fmla="*/ 5431094 w 6814124"/>
              <a:gd name="connsiteY11" fmla="*/ 3842716 h 6896790"/>
              <a:gd name="connsiteX12" fmla="*/ 5659694 w 6814124"/>
              <a:gd name="connsiteY12" fmla="*/ 3713176 h 6896790"/>
              <a:gd name="connsiteX13" fmla="*/ 5758754 w 6814124"/>
              <a:gd name="connsiteY13" fmla="*/ 3926536 h 6896790"/>
              <a:gd name="connsiteX14" fmla="*/ 5002015 w 6814124"/>
              <a:gd name="connsiteY14" fmla="*/ 6887938 h 6896790"/>
              <a:gd name="connsiteX15" fmla="*/ 0 w 6814124"/>
              <a:gd name="connsiteY15" fmla="*/ 6896790 h 6896790"/>
              <a:gd name="connsiteX16" fmla="*/ 0 w 6814124"/>
              <a:gd name="connsiteY16" fmla="*/ 0 h 68967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814124" h="6896790">
                <a:moveTo>
                  <a:pt x="0" y="0"/>
                </a:moveTo>
                <a:lnTo>
                  <a:pt x="6814124" y="1"/>
                </a:lnTo>
                <a:lnTo>
                  <a:pt x="6063554" y="2775916"/>
                </a:lnTo>
                <a:cubicBezTo>
                  <a:pt x="6030534" y="2883866"/>
                  <a:pt x="5993704" y="2976576"/>
                  <a:pt x="5827334" y="2962606"/>
                </a:cubicBezTo>
                <a:cubicBezTo>
                  <a:pt x="5641914" y="2845766"/>
                  <a:pt x="5734624" y="2747976"/>
                  <a:pt x="5728274" y="2692096"/>
                </a:cubicBezTo>
                <a:cubicBezTo>
                  <a:pt x="5818444" y="2355546"/>
                  <a:pt x="5878134" y="2121866"/>
                  <a:pt x="5953064" y="1846276"/>
                </a:cubicBezTo>
                <a:cubicBezTo>
                  <a:pt x="5994974" y="1687526"/>
                  <a:pt x="5969574" y="1615136"/>
                  <a:pt x="5846384" y="1571956"/>
                </a:cubicBezTo>
                <a:cubicBezTo>
                  <a:pt x="5711764" y="1563066"/>
                  <a:pt x="5672394" y="1597356"/>
                  <a:pt x="5629214" y="1770076"/>
                </a:cubicBezTo>
                <a:cubicBezTo>
                  <a:pt x="5644454" y="1858976"/>
                  <a:pt x="4851974" y="4599636"/>
                  <a:pt x="4867214" y="4688536"/>
                </a:cubicBezTo>
                <a:cubicBezTo>
                  <a:pt x="4832289" y="4824426"/>
                  <a:pt x="4898964" y="4880306"/>
                  <a:pt x="4966274" y="4905706"/>
                </a:cubicBezTo>
                <a:cubicBezTo>
                  <a:pt x="5075494" y="4904436"/>
                  <a:pt x="5132009" y="4917136"/>
                  <a:pt x="5187254" y="4757116"/>
                </a:cubicBezTo>
                <a:lnTo>
                  <a:pt x="5431094" y="3842716"/>
                </a:lnTo>
                <a:cubicBezTo>
                  <a:pt x="5455224" y="3756356"/>
                  <a:pt x="5528884" y="3692856"/>
                  <a:pt x="5659694" y="3713176"/>
                </a:cubicBezTo>
                <a:cubicBezTo>
                  <a:pt x="5803204" y="3791916"/>
                  <a:pt x="5756214" y="3882086"/>
                  <a:pt x="5758754" y="3926536"/>
                </a:cubicBezTo>
                <a:lnTo>
                  <a:pt x="5002015" y="6887938"/>
                </a:lnTo>
                <a:lnTo>
                  <a:pt x="0" y="689679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txBody>
          <a:bodyPr anchor="ctr"/>
          <a:lstStyle>
            <a:lvl1pPr algn="ctr">
              <a:defRPr baseline="-25000"/>
            </a:lvl1pPr>
          </a:lstStyle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1A56017-320A-546E-A749-7145642CB96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970326" y="3748958"/>
            <a:ext cx="4786878" cy="2258013"/>
          </a:xfrm>
        </p:spPr>
        <p:txBody>
          <a:bodyPr lIns="91440" tIns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None/>
              <a:defRPr sz="1600">
                <a:solidFill>
                  <a:schemeClr val="bg1"/>
                </a:solidFill>
              </a:defRPr>
            </a:lvl1pPr>
            <a:lvl2pPr marL="274320" indent="-274320">
              <a:buFont typeface="Courier New" panose="02070309020205020404" pitchFamily="49" charset="0"/>
              <a:buChar char="o"/>
              <a:defRPr sz="1200">
                <a:solidFill>
                  <a:schemeClr val="bg1"/>
                </a:solidFill>
              </a:defRPr>
            </a:lvl2pPr>
            <a:lvl3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3pPr>
            <a:lvl4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4pPr>
            <a:lvl5pPr marL="274320" indent="-274320">
              <a:buFont typeface="Courier New" panose="02070309020205020404" pitchFamily="49" charset="0"/>
              <a:buChar char="o"/>
              <a:defRPr sz="1050">
                <a:solidFill>
                  <a:schemeClr val="bg1"/>
                </a:solidFill>
              </a:defRPr>
            </a:lvl5pPr>
          </a:lstStyle>
          <a:p>
            <a:pPr lvl="0"/>
            <a:r>
              <a:rPr lang="el"/>
              <a:t>Κάντε κλικ για να προσθέσετε κείμενο</a:t>
            </a:r>
          </a:p>
        </p:txBody>
      </p:sp>
    </p:spTree>
    <p:extLst>
      <p:ext uri="{BB962C8B-B14F-4D97-AF65-F5344CB8AC3E}">
        <p14:creationId xmlns:p14="http://schemas.microsoft.com/office/powerpoint/2010/main" val="462742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l"/>
              <a:t>Προσθέστε τίτλο εδώ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l"/>
              <a:t>Κάντε κλικ για να επεξεργαστείτε στυλ κειμένου υποδείγματος</a:t>
            </a:r>
          </a:p>
          <a:p>
            <a:pPr lvl="1"/>
            <a:r>
              <a:rPr lang="el"/>
              <a:t>Δεύτερο επίπεδο</a:t>
            </a:r>
          </a:p>
          <a:p>
            <a:pPr lvl="2"/>
            <a:r>
              <a:rPr lang="el"/>
              <a:t>Τρίτο επίπεδο</a:t>
            </a:r>
          </a:p>
          <a:p>
            <a:pPr lvl="3"/>
            <a:r>
              <a:rPr lang="el"/>
              <a:t>Τέταρτο επίπεδο</a:t>
            </a:r>
          </a:p>
          <a:p>
            <a:pPr lvl="4"/>
            <a:r>
              <a:rPr lang="el"/>
              <a:t>Πέμπτο επίπεδο</a:t>
            </a:r>
          </a:p>
        </p:txBody>
      </p:sp>
      <p:sp>
        <p:nvSpPr>
          <p:cNvPr id="7" name="Footer Placeholder 8">
            <a:extLst>
              <a:ext uri="{FF2B5EF4-FFF2-40B4-BE49-F238E27FC236}">
                <a16:creationId xmlns:a16="http://schemas.microsoft.com/office/drawing/2014/main" id="{16BCAC9C-7B8B-A7E5-574A-2C2D473655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43051" y="6221324"/>
            <a:ext cx="6818262" cy="365125"/>
          </a:xfrm>
          <a:prstGeom prst="rect">
            <a:avLst/>
          </a:prstGeom>
        </p:spPr>
        <p:txBody>
          <a:bodyPr/>
          <a:lstStyle>
            <a:lvl1pPr>
              <a:defRPr sz="1100" b="0" i="0" cap="all" baseline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8" name="Slide Number Placeholder 9">
            <a:extLst>
              <a:ext uri="{FF2B5EF4-FFF2-40B4-BE49-F238E27FC236}">
                <a16:creationId xmlns:a16="http://schemas.microsoft.com/office/drawing/2014/main" id="{E44D41BF-45CF-B60E-08D3-A8C49332E5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30596" y="6221324"/>
            <a:ext cx="617912" cy="365125"/>
          </a:xfrm>
          <a:prstGeom prst="rect">
            <a:avLst/>
          </a:prstGeom>
        </p:spPr>
        <p:txBody>
          <a:bodyPr/>
          <a:lstStyle>
            <a:lvl1pPr algn="r">
              <a:defRPr sz="1100" b="0" i="0">
                <a:solidFill>
                  <a:schemeClr val="tx1"/>
                </a:solidFill>
                <a:latin typeface="+mn-lt"/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32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9" r:id="rId5"/>
    <p:sldLayoutId id="2147483746" r:id="rId6"/>
    <p:sldLayoutId id="2147483747" r:id="rId7"/>
    <p:sldLayoutId id="2147483748" r:id="rId8"/>
    <p:sldLayoutId id="2147483750" r:id="rId9"/>
    <p:sldLayoutId id="2147483756" r:id="rId10"/>
    <p:sldLayoutId id="2147483751" r:id="rId11"/>
    <p:sldLayoutId id="2147483752" r:id="rId12"/>
    <p:sldLayoutId id="2147483754" r:id="rId13"/>
    <p:sldLayoutId id="2147483755" r:id="rId14"/>
    <p:sldLayoutId id="2147483753" r:id="rId1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60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7.svg"/><Relationship Id="rId7" Type="http://schemas.openxmlformats.org/officeDocument/2006/relationships/image" Target="../media/image2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20.png"/><Relationship Id="rId5" Type="http://schemas.openxmlformats.org/officeDocument/2006/relationships/image" Target="../media/image19.svg"/><Relationship Id="rId4" Type="http://schemas.openxmlformats.org/officeDocument/2006/relationships/image" Target="../media/image18.png"/><Relationship Id="rId9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3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itle 94">
            <a:extLst>
              <a:ext uri="{FF2B5EF4-FFF2-40B4-BE49-F238E27FC236}">
                <a16:creationId xmlns:a16="http://schemas.microsoft.com/office/drawing/2014/main" id="{7643F50D-950F-5A7E-722A-79E4F5D315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119890" y="723440"/>
            <a:ext cx="4323426" cy="2579052"/>
          </a:xfrm>
        </p:spPr>
        <p:txBody>
          <a:bodyPr>
            <a:noAutofit/>
          </a:bodyPr>
          <a:lstStyle/>
          <a:p>
            <a:r>
              <a:rPr lang="el" sz="3600" dirty="0"/>
              <a:t>ΤΕΧΝΟΛΟΓΙΕΣ ΠΡΟΣΤΑΣΙΑΣ ΔΕΔΟΜΕΝΩΝ ΚΑΙ ΙΔΙΩΤΙΚΟΤΗΤΑΣ ΓΙΑ ΤΗΝ ΕΝΕΡΓΕΙΑ</a:t>
            </a:r>
          </a:p>
        </p:txBody>
      </p:sp>
      <p:sp>
        <p:nvSpPr>
          <p:cNvPr id="96" name="Subtitle 95">
            <a:extLst>
              <a:ext uri="{FF2B5EF4-FFF2-40B4-BE49-F238E27FC236}">
                <a16:creationId xmlns:a16="http://schemas.microsoft.com/office/drawing/2014/main" id="{1C5A4B6C-BAC7-A685-A9B1-2F354B1283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28152" y="5248834"/>
            <a:ext cx="4323426" cy="1008925"/>
          </a:xfrm>
        </p:spPr>
        <p:txBody>
          <a:bodyPr/>
          <a:lstStyle/>
          <a:p>
            <a:r>
              <a:rPr lang="el"/>
              <a:t>Παρουσίαση από: </a:t>
            </a:r>
          </a:p>
          <a:p>
            <a:r>
              <a:rPr lang="el" dirty="0"/>
              <a:t>ΔΆΣΚΑΛΟΣ. ΒΑΣΙΛΕΙΟΣ ΠΡΕΒΕΛΑΚΗΣ</a:t>
            </a:r>
          </a:p>
          <a:p>
            <a:r>
              <a:rPr lang="el" dirty="0"/>
              <a:t>ΑΝΤΩΝΙΟΣ ΝΤΙΜΠ</a:t>
            </a:r>
          </a:p>
        </p:txBody>
      </p:sp>
      <p:sp>
        <p:nvSpPr>
          <p:cNvPr id="97" name="Text Placeholder 96">
            <a:extLst>
              <a:ext uri="{FF2B5EF4-FFF2-40B4-BE49-F238E27FC236}">
                <a16:creationId xmlns:a16="http://schemas.microsoft.com/office/drawing/2014/main" id="{2A924E96-9B1C-6D19-49F6-49CA70E6553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292645" y="3373515"/>
            <a:ext cx="5150055" cy="1008926"/>
          </a:xfrm>
        </p:spPr>
        <p:txBody>
          <a:bodyPr/>
          <a:lstStyle/>
          <a:p>
            <a:r>
              <a:rPr lang="el" dirty="0"/>
              <a:t>CSP005_S_E</a:t>
            </a: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47" name="Picture Placeholder 46" descr="Ασπρόμαυρο εξώφυλλο με μπλε τετράγωνα&#10;&#10;Περιγραφή που δημιουργείται αυτόματα">
            <a:extLst>
              <a:ext uri="{FF2B5EF4-FFF2-40B4-BE49-F238E27FC236}">
                <a16:creationId xmlns:a16="http://schemas.microsoft.com/office/drawing/2014/main" id="{5F839494-0FF9-BB9C-71F6-77CFACA7DA7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t="784" b="78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BF25152-ECFC-F87E-6A60-9E7B0D98374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56048E62-9FDC-6A86-C84F-4D7DFCAA182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4A6FF37-150C-0183-163E-54E5A9398F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42DE8EBA-735C-587B-6F26-EB2EA7541EA8}"/>
              </a:ext>
            </a:extLst>
          </p:cNvPr>
          <p:cNvSpPr txBox="1"/>
          <p:nvPr/>
        </p:nvSpPr>
        <p:spPr>
          <a:xfrm>
            <a:off x="5840731" y="4569372"/>
            <a:ext cx="5389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" b="1" i="1">
                <a:solidFill>
                  <a:srgbClr val="FF0000"/>
                </a:solidFill>
              </a:rPr>
              <a:t>ΣΕΤ ΔΙΑΦΑΝΕΙΏΝ ΓΙΑ ΤΑ ΠΕΡΙΕΧΌΜΕΝΑ ΤΟΥ ΕΚΠΑΙΔΕΥΤΙΚΟΎ ΥΛΙΚΟΎ</a:t>
            </a:r>
            <a:endParaRPr lang="en-US" b="1" i="1"/>
          </a:p>
        </p:txBody>
      </p:sp>
    </p:spTree>
    <p:extLst>
      <p:ext uri="{BB962C8B-B14F-4D97-AF65-F5344CB8AC3E}">
        <p14:creationId xmlns:p14="http://schemas.microsoft.com/office/powerpoint/2010/main" val="3503979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D96C8D99-3232-849B-9CC8-6E4982208F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507757" y="-11160"/>
            <a:ext cx="2553080" cy="6858841"/>
          </a:xfrm>
          <a:custGeom>
            <a:avLst/>
            <a:gdLst>
              <a:gd name="connsiteX0" fmla="*/ 2526446 w 2553080"/>
              <a:gd name="connsiteY0" fmla="*/ 0 h 6858841"/>
              <a:gd name="connsiteX1" fmla="*/ 1707127 w 2553080"/>
              <a:gd name="connsiteY1" fmla="*/ 3182290 h 6858841"/>
              <a:gd name="connsiteX2" fmla="*/ 1365955 w 2553080"/>
              <a:gd name="connsiteY2" fmla="*/ 4453431 h 6858841"/>
              <a:gd name="connsiteX3" fmla="*/ 1182052 w 2553080"/>
              <a:gd name="connsiteY3" fmla="*/ 4538343 h 6858841"/>
              <a:gd name="connsiteX4" fmla="*/ 1070442 w 2553080"/>
              <a:gd name="connsiteY4" fmla="*/ 4344440 h 6858841"/>
              <a:gd name="connsiteX5" fmla="*/ 1329175 w 2553080"/>
              <a:gd name="connsiteY5" fmla="*/ 3390133 h 6858841"/>
              <a:gd name="connsiteX6" fmla="*/ 1311418 w 2553080"/>
              <a:gd name="connsiteY6" fmla="*/ 3250726 h 6858841"/>
              <a:gd name="connsiteX7" fmla="*/ 1199808 w 2553080"/>
              <a:gd name="connsiteY7" fmla="*/ 3164547 h 6858841"/>
              <a:gd name="connsiteX8" fmla="*/ 975320 w 2553080"/>
              <a:gd name="connsiteY8" fmla="*/ 3293816 h 6858841"/>
              <a:gd name="connsiteX9" fmla="*/ 582148 w 2553080"/>
              <a:gd name="connsiteY9" fmla="*/ 4743652 h 6858841"/>
              <a:gd name="connsiteX10" fmla="*/ 5073 w 2553080"/>
              <a:gd name="connsiteY10" fmla="*/ 6842367 h 6858841"/>
              <a:gd name="connsiteX11" fmla="*/ 0 w 2553080"/>
              <a:gd name="connsiteY11" fmla="*/ 6858842 h 6858841"/>
              <a:gd name="connsiteX12" fmla="*/ 26634 w 2553080"/>
              <a:gd name="connsiteY12" fmla="*/ 6858842 h 6858841"/>
              <a:gd name="connsiteX13" fmla="*/ 607514 w 2553080"/>
              <a:gd name="connsiteY13" fmla="*/ 4751256 h 6858841"/>
              <a:gd name="connsiteX14" fmla="*/ 1000686 w 2553080"/>
              <a:gd name="connsiteY14" fmla="*/ 3301420 h 6858841"/>
              <a:gd name="connsiteX15" fmla="*/ 1194735 w 2553080"/>
              <a:gd name="connsiteY15" fmla="*/ 3189894 h 6858841"/>
              <a:gd name="connsiteX16" fmla="*/ 1289857 w 2553080"/>
              <a:gd name="connsiteY16" fmla="*/ 3263399 h 6858841"/>
              <a:gd name="connsiteX17" fmla="*/ 1305077 w 2553080"/>
              <a:gd name="connsiteY17" fmla="*/ 3383797 h 6858841"/>
              <a:gd name="connsiteX18" fmla="*/ 1046345 w 2553080"/>
              <a:gd name="connsiteY18" fmla="*/ 4338103 h 6858841"/>
              <a:gd name="connsiteX19" fmla="*/ 1175711 w 2553080"/>
              <a:gd name="connsiteY19" fmla="*/ 4562423 h 6858841"/>
              <a:gd name="connsiteX20" fmla="*/ 1390053 w 2553080"/>
              <a:gd name="connsiteY20" fmla="*/ 4462303 h 6858841"/>
              <a:gd name="connsiteX21" fmla="*/ 1390053 w 2553080"/>
              <a:gd name="connsiteY21" fmla="*/ 4461035 h 6858841"/>
              <a:gd name="connsiteX22" fmla="*/ 1731225 w 2553080"/>
              <a:gd name="connsiteY22" fmla="*/ 3188627 h 6858841"/>
              <a:gd name="connsiteX23" fmla="*/ 2553081 w 2553080"/>
              <a:gd name="connsiteY23" fmla="*/ 1267 h 6858841"/>
              <a:gd name="connsiteX24" fmla="*/ 2526446 w 2553080"/>
              <a:gd name="connsiteY24" fmla="*/ 0 h 6858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53080" h="6858841">
                <a:moveTo>
                  <a:pt x="2526446" y="0"/>
                </a:moveTo>
                <a:lnTo>
                  <a:pt x="1707127" y="3182290"/>
                </a:lnTo>
                <a:lnTo>
                  <a:pt x="1365955" y="4453431"/>
                </a:lnTo>
                <a:cubicBezTo>
                  <a:pt x="1332979" y="4523135"/>
                  <a:pt x="1255613" y="4558621"/>
                  <a:pt x="1182052" y="4538343"/>
                </a:cubicBezTo>
                <a:cubicBezTo>
                  <a:pt x="1098345" y="4515531"/>
                  <a:pt x="1047613" y="4428085"/>
                  <a:pt x="1070442" y="4344440"/>
                </a:cubicBezTo>
                <a:lnTo>
                  <a:pt x="1329175" y="3390133"/>
                </a:lnTo>
                <a:cubicBezTo>
                  <a:pt x="1341858" y="3343242"/>
                  <a:pt x="1335516" y="3293816"/>
                  <a:pt x="1311418" y="3250726"/>
                </a:cubicBezTo>
                <a:cubicBezTo>
                  <a:pt x="1287321" y="3207637"/>
                  <a:pt x="1248004" y="3177220"/>
                  <a:pt x="1199808" y="3164547"/>
                </a:cubicBezTo>
                <a:cubicBezTo>
                  <a:pt x="1102150" y="3137933"/>
                  <a:pt x="1000686" y="3196230"/>
                  <a:pt x="975320" y="3293816"/>
                </a:cubicBezTo>
                <a:lnTo>
                  <a:pt x="582148" y="4743652"/>
                </a:lnTo>
                <a:lnTo>
                  <a:pt x="5073" y="6842367"/>
                </a:lnTo>
                <a:cubicBezTo>
                  <a:pt x="5073" y="6842367"/>
                  <a:pt x="1268" y="6855040"/>
                  <a:pt x="0" y="6858842"/>
                </a:cubicBezTo>
                <a:lnTo>
                  <a:pt x="26634" y="6858842"/>
                </a:lnTo>
                <a:lnTo>
                  <a:pt x="607514" y="4751256"/>
                </a:lnTo>
                <a:lnTo>
                  <a:pt x="1000686" y="3301420"/>
                </a:lnTo>
                <a:cubicBezTo>
                  <a:pt x="1023515" y="3217775"/>
                  <a:pt x="1111028" y="3167082"/>
                  <a:pt x="1194735" y="3189894"/>
                </a:cubicBezTo>
                <a:cubicBezTo>
                  <a:pt x="1235321" y="3201300"/>
                  <a:pt x="1269565" y="3226647"/>
                  <a:pt x="1289857" y="3263399"/>
                </a:cubicBezTo>
                <a:cubicBezTo>
                  <a:pt x="1311418" y="3300152"/>
                  <a:pt x="1316492" y="3341975"/>
                  <a:pt x="1305077" y="3383797"/>
                </a:cubicBezTo>
                <a:lnTo>
                  <a:pt x="1046345" y="4338103"/>
                </a:lnTo>
                <a:cubicBezTo>
                  <a:pt x="1019710" y="4435689"/>
                  <a:pt x="1078052" y="4537076"/>
                  <a:pt x="1175711" y="4562423"/>
                </a:cubicBezTo>
                <a:cubicBezTo>
                  <a:pt x="1261955" y="4585235"/>
                  <a:pt x="1352004" y="4543413"/>
                  <a:pt x="1390053" y="4462303"/>
                </a:cubicBezTo>
                <a:lnTo>
                  <a:pt x="1390053" y="4461035"/>
                </a:lnTo>
                <a:lnTo>
                  <a:pt x="1731225" y="3188627"/>
                </a:lnTo>
                <a:lnTo>
                  <a:pt x="2553081" y="1267"/>
                </a:lnTo>
                <a:cubicBezTo>
                  <a:pt x="2544203" y="0"/>
                  <a:pt x="2535325" y="0"/>
                  <a:pt x="2526446" y="0"/>
                </a:cubicBezTo>
                <a:close/>
              </a:path>
            </a:pathLst>
          </a:custGeom>
          <a:solidFill>
            <a:schemeClr val="accent1"/>
          </a:solidFill>
          <a:ln w="9116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DB6AA25F-3B8C-8721-288B-2F31C107F7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702" y="1338943"/>
            <a:ext cx="11808595" cy="41801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3451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Picture Placeholder 82" descr="Ένα άτομο που γράφει σε ένα γραφείο">
            <a:extLst>
              <a:ext uri="{FF2B5EF4-FFF2-40B4-BE49-F238E27FC236}">
                <a16:creationId xmlns:a16="http://schemas.microsoft.com/office/drawing/2014/main" id="{9F2CBF26-9F88-C836-7BBE-2C8D15399C2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7594" r="7594"/>
          <a:stretch/>
        </p:blipFill>
        <p:spPr>
          <a:xfrm flipH="1">
            <a:off x="7163691" y="0"/>
            <a:ext cx="5024825" cy="6858000"/>
          </a:xfrm>
        </p:spPr>
      </p:pic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3</a:t>
            </a:fld>
            <a:endParaRPr lang="en-US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732237" cy="1017147"/>
          </a:xfrm>
        </p:spPr>
        <p:txBody>
          <a:bodyPr>
            <a:noAutofit/>
          </a:bodyPr>
          <a:lstStyle/>
          <a:p>
            <a:r>
              <a:rPr lang="el" b="0" i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Τεχνολογίες προστασίας δεδομένων και απορρήτου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FB8BB2-2253-F694-3F4B-48B1830907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24242" y="1749479"/>
            <a:ext cx="788639" cy="533400"/>
          </a:xfrm>
        </p:spPr>
        <p:txBody>
          <a:bodyPr vert="horz" lIns="0" tIns="0" rIns="0" bIns="0" rtlCol="0" anchor="ctr">
            <a:noAutofit/>
          </a:bodyPr>
          <a:lstStyle/>
          <a:p>
            <a:r>
              <a:rPr lang="el"/>
              <a:t>Ο1.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C2F10C-DD1E-58B2-DE8A-900B513BB4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643379" y="1749479"/>
            <a:ext cx="5885179" cy="533400"/>
          </a:xfrm>
        </p:spPr>
        <p:txBody>
          <a:bodyPr>
            <a:normAutofit fontScale="92500" lnSpcReduction="20000"/>
          </a:bodyPr>
          <a:lstStyle/>
          <a:p>
            <a:r>
              <a:rPr lang="el"/>
              <a:t>Στόχοι: Ποιος-τι-Γιατί πρέπει να πάρετε αυτή την εκπαίδευση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BF3FD88-1E1E-60D7-6DBA-54883EB495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4242" y="3006909"/>
            <a:ext cx="788639" cy="533400"/>
          </a:xfrm>
        </p:spPr>
        <p:txBody>
          <a:bodyPr/>
          <a:lstStyle/>
          <a:p>
            <a:r>
              <a:rPr lang="el"/>
              <a:t>Ο3.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FDE41E67-4B27-8ADF-D2D1-675182477DD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643379" y="3009613"/>
            <a:ext cx="5885179" cy="533400"/>
          </a:xfrm>
        </p:spPr>
        <p:txBody>
          <a:bodyPr/>
          <a:lstStyle/>
          <a:p>
            <a:r>
              <a:rPr lang="el"/>
              <a:t>Μαθησιακά αποτελέσματα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56ADDB23-D709-216E-09BB-D24BECACD4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24242" y="3635783"/>
            <a:ext cx="788639" cy="533400"/>
          </a:xfrm>
        </p:spPr>
        <p:txBody>
          <a:bodyPr/>
          <a:lstStyle/>
          <a:p>
            <a:r>
              <a:rPr lang="el"/>
              <a:t>Ο4.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8154CB8-8FD8-4E91-99AF-E3CF7342282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643379" y="3638169"/>
            <a:ext cx="5885179" cy="533400"/>
          </a:xfrm>
        </p:spPr>
        <p:txBody>
          <a:bodyPr/>
          <a:lstStyle/>
          <a:p>
            <a:r>
              <a:rPr lang="el"/>
              <a:t>Περιγράμματα κατάρτισης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1E1F72F-5806-46E4-AC01-9413DBC58B5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24242" y="4264656"/>
            <a:ext cx="788639" cy="533400"/>
          </a:xfrm>
        </p:spPr>
        <p:txBody>
          <a:bodyPr/>
          <a:lstStyle/>
          <a:p>
            <a:r>
              <a:rPr lang="el"/>
              <a:t>Ο5.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EF673EE5-354A-FD54-2A4E-F922E5E16253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43379" y="4269747"/>
            <a:ext cx="5885179" cy="533400"/>
          </a:xfrm>
        </p:spPr>
        <p:txBody>
          <a:bodyPr/>
          <a:lstStyle/>
          <a:p>
            <a:r>
              <a:rPr lang="el"/>
              <a:t>Λεπτομέρειες ασκήσεων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4EFEB83-8DF8-9418-13FD-C034C8279A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4242" y="2378035"/>
            <a:ext cx="788639" cy="533400"/>
          </a:xfrm>
        </p:spPr>
        <p:txBody>
          <a:bodyPr/>
          <a:lstStyle/>
          <a:p>
            <a:r>
              <a:rPr lang="el"/>
              <a:t>Ο2.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27C4889-BB27-08A2-E9DE-947634C2E25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643379" y="2378035"/>
            <a:ext cx="5885179" cy="533400"/>
          </a:xfrm>
        </p:spPr>
        <p:txBody>
          <a:bodyPr>
            <a:normAutofit/>
          </a:bodyPr>
          <a:lstStyle/>
          <a:p>
            <a:r>
              <a:rPr lang="el"/>
              <a:t>Εκπαιδευτική εφοδιαστική: Πότε-Πού-Πώς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D331A928-7D63-B78C-FAE3-45A3106D5F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40699" y="6290774"/>
            <a:ext cx="6637071" cy="365125"/>
          </a:xfrm>
        </p:spPr>
        <p:txBody>
          <a:bodyPr/>
          <a:lstStyle/>
          <a:p>
            <a:r>
              <a:rPr lang="el" dirty="0"/>
              <a:t>Όνομα εκπαιδευτικής ενότητας CSP: Πρότυπο παρουσίασης που δημιουργήθηκε από PR</a:t>
            </a: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EE773C5-4ADF-018F-93E2-0BFF82EEF346}"/>
              </a:ext>
            </a:extLst>
          </p:cNvPr>
          <p:cNvSpPr txBox="1">
            <a:spLocks/>
          </p:cNvSpPr>
          <p:nvPr/>
        </p:nvSpPr>
        <p:spPr>
          <a:xfrm>
            <a:off x="807966" y="4986668"/>
            <a:ext cx="788639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kern="1200" spc="100" baseline="-25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"/>
              <a:t>Ο6.</a:t>
            </a:r>
          </a:p>
        </p:txBody>
      </p:sp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F729409D-37AC-27D4-75DB-B10526DA2D95}"/>
              </a:ext>
            </a:extLst>
          </p:cNvPr>
          <p:cNvSpPr txBox="1">
            <a:spLocks/>
          </p:cNvSpPr>
          <p:nvPr/>
        </p:nvSpPr>
        <p:spPr>
          <a:xfrm>
            <a:off x="1627103" y="4989054"/>
            <a:ext cx="5885179" cy="533400"/>
          </a:xfrm>
          <a:prstGeom prst="rect">
            <a:avLst/>
          </a:prstGeom>
        </p:spPr>
        <p:txBody>
          <a:bodyPr vert="horz" lIns="0" tIns="45720" rIns="0" bIns="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"/>
              <a:t>Πρακτικές πληροφορίες και απαιτήσεις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81DAEF32-315B-9B68-8D10-FCE1224D4907}"/>
              </a:ext>
            </a:extLst>
          </p:cNvPr>
          <p:cNvSpPr txBox="1">
            <a:spLocks/>
          </p:cNvSpPr>
          <p:nvPr/>
        </p:nvSpPr>
        <p:spPr>
          <a:xfrm>
            <a:off x="807966" y="5615541"/>
            <a:ext cx="788639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kern="1200" spc="100" baseline="-25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"/>
              <a:t>Ο7.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69A9B1DE-889E-82BE-68D9-04D72C3D1E11}"/>
              </a:ext>
            </a:extLst>
          </p:cNvPr>
          <p:cNvSpPr txBox="1">
            <a:spLocks/>
          </p:cNvSpPr>
          <p:nvPr/>
        </p:nvSpPr>
        <p:spPr>
          <a:xfrm>
            <a:off x="1627103" y="5620632"/>
            <a:ext cx="5885179" cy="533400"/>
          </a:xfrm>
          <a:prstGeom prst="rect">
            <a:avLst/>
          </a:prstGeom>
        </p:spPr>
        <p:txBody>
          <a:bodyPr vert="horz" lIns="0" tIns="45720" rIns="0" bIns="0" rtlCol="0" anchor="b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"/>
              <a:t>Πληροφορίες εγγραφής και επικοινωνία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F61E353-DA53-56F1-49CB-7426B4E4ED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4C985692-9D93-B2CA-C09C-F2CA3F05ADE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F93FF775-4134-4229-0B44-8DCF3D12DA79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485015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C970F9-17DA-839C-44F9-7397A5EFC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>
            <a:normAutofit/>
          </a:bodyPr>
          <a:lstStyle/>
          <a:p>
            <a:r>
              <a:rPr lang="el" dirty="0">
                <a:solidFill>
                  <a:schemeClr val="accent1"/>
                </a:solidFill>
              </a:rPr>
              <a:t>Στόχοι: </a:t>
            </a:r>
            <a:r>
              <a:rPr lang="el" sz="3600" spc="-6" dirty="0">
                <a:solidFill>
                  <a:srgbClr val="FFFFFF"/>
                </a:solidFill>
                <a:latin typeface="Arial MT"/>
                <a:cs typeface="Arial MT"/>
              </a:rPr>
              <a:t>Ποιος-τι-Γιατί </a:t>
            </a:r>
            <a:r>
              <a:rPr lang="el" sz="3600" dirty="0">
                <a:solidFill>
                  <a:srgbClr val="FFFFFF"/>
                </a:solidFill>
                <a:latin typeface="Arial MT"/>
                <a:cs typeface="Arial MT"/>
              </a:rPr>
              <a:t>χρειάζεσαι για να κάνεις αυτή την εκπαίδευση 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7B49AB-9182-5EB7-E03A-3E144B8F0EE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18352" y="1894376"/>
            <a:ext cx="2847975" cy="3390899"/>
          </a:xfrm>
        </p:spPr>
        <p:txBody>
          <a:bodyPr/>
          <a:lstStyle/>
          <a:p>
            <a:r>
              <a:rPr lang="el"/>
              <a:t>ΠΟΙΟΣ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A1EECEA-D837-E96C-CC5D-8C8B986DA33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33252" y="3867778"/>
            <a:ext cx="2275880" cy="893763"/>
          </a:xfrm>
        </p:spPr>
        <p:txBody>
          <a:bodyPr/>
          <a:lstStyle/>
          <a:p>
            <a:pPr lvl="0"/>
            <a:r>
              <a:rPr lang="el" dirty="0"/>
              <a:t>Επαγγελματίες που θέλουν να αποκτήσουν γνώσεις σχετικά με τα βασικά των Πολιτικών Απορρήτου και των Τεχνικών Προστασίας Δεδομένων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BD828F9-B330-B117-FF6A-8F0C124447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1092" y="1894376"/>
            <a:ext cx="2847975" cy="3390899"/>
          </a:xfrm>
        </p:spPr>
        <p:txBody>
          <a:bodyPr/>
          <a:lstStyle/>
          <a:p>
            <a:r>
              <a:rPr lang="el"/>
              <a:t>ΤΙ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FFA0DAA-37F3-A33A-6A49-3568311D08A7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988540" y="3637297"/>
            <a:ext cx="2275880" cy="1443344"/>
          </a:xfrm>
        </p:spPr>
        <p:txBody>
          <a:bodyPr/>
          <a:lstStyle/>
          <a:p>
            <a:r>
              <a:rPr lang="el" dirty="0"/>
              <a:t>Εκπαιδευτικό υλικό για τη δημιουργία των θεμελίων των Πολιτικών Απορρήτου και των Τεχνικών Προστασίας Δεδομένων που απευθύνονται ειδικά στον τομέα της ενέργειας 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16C42F-6E4C-CC8A-0CCC-46E1AAF5C77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95403" y="1894376"/>
            <a:ext cx="2847975" cy="3390899"/>
          </a:xfrm>
        </p:spPr>
        <p:txBody>
          <a:bodyPr/>
          <a:lstStyle/>
          <a:p>
            <a:r>
              <a:rPr lang="el"/>
              <a:t>ΓΙΑΤΊ</a:t>
            </a:r>
          </a:p>
        </p:txBody>
      </p:sp>
      <p:pic>
        <p:nvPicPr>
          <p:cNvPr id="21" name="Picture Placeholder 20" descr="Κύκλωμα">
            <a:extLst>
              <a:ext uri="{FF2B5EF4-FFF2-40B4-BE49-F238E27FC236}">
                <a16:creationId xmlns:a16="http://schemas.microsoft.com/office/drawing/2014/main" id="{F759999E-0FBE-FE5E-0E5E-0AC62ECF5895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502" b="4502"/>
          <a:stretch/>
        </p:blipFill>
        <p:spPr>
          <a:xfrm>
            <a:off x="8916470" y="2833688"/>
            <a:ext cx="1005840" cy="914400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6EADD7E-590E-81AB-52E8-354DDB041D1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81450" y="3718260"/>
            <a:ext cx="2275880" cy="1202028"/>
          </a:xfrm>
        </p:spPr>
        <p:txBody>
          <a:bodyPr/>
          <a:lstStyle/>
          <a:p>
            <a:pPr lvl="0"/>
            <a:r>
              <a:rPr lang="el" sz="1200" dirty="0"/>
              <a:t>Εξοπλίζοντας τους συμμετέχοντες με τις γνώσεις και τις δεξιότητες που απαιτούνται για τη χάραξη στρατηγικής για την προστασία κρίσιμων συστημάτων και δεδομένων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057039E5-2916-97DA-297D-8FEA442FE1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5" name="Picture Placeholder 18" descr="3d Γυαλιά">
            <a:extLst>
              <a:ext uri="{FF2B5EF4-FFF2-40B4-BE49-F238E27FC236}">
                <a16:creationId xmlns:a16="http://schemas.microsoft.com/office/drawing/2014/main" id="{92AC78A8-CC3E-B1FF-D807-9C85B98DF8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74" b="4574"/>
          <a:stretch/>
        </p:blipFill>
        <p:spPr>
          <a:xfrm>
            <a:off x="2239419" y="2833688"/>
            <a:ext cx="1005840" cy="914400"/>
          </a:xfrm>
          <a:prstGeom prst="rect">
            <a:avLst/>
          </a:prstGeom>
        </p:spPr>
      </p:pic>
      <p:pic>
        <p:nvPicPr>
          <p:cNvPr id="8" name="Picture Placeholder 16" descr="Άβακας">
            <a:extLst>
              <a:ext uri="{FF2B5EF4-FFF2-40B4-BE49-F238E27FC236}">
                <a16:creationId xmlns:a16="http://schemas.microsoft.com/office/drawing/2014/main" id="{45869592-51F2-1ECF-C54B-B100517634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02" b="4502"/>
          <a:stretch/>
        </p:blipFill>
        <p:spPr>
          <a:xfrm>
            <a:off x="5572159" y="2833688"/>
            <a:ext cx="1005840" cy="914400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1277B87-7E9B-70DE-5877-4EA7A79BB1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l"/>
              <a:t>Όνομα εκπαιδευτικής ενότητας CSP: Πρότυπο παρουσίασης που δημιουργήθηκε από PR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84F3D55-657A-4041-4AFF-49E463AAECF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6F4FF58-BFA2-73F8-15B7-C2654283FF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E88491F3-1743-683A-2308-D19EF74DC0B5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162829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8BD71C-DCE9-9855-DCBE-675F20E9468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318352" y="1894376"/>
            <a:ext cx="2847975" cy="3390899"/>
          </a:xfrm>
        </p:spPr>
        <p:txBody>
          <a:bodyPr/>
          <a:lstStyle/>
          <a:p>
            <a:r>
              <a:rPr lang="el" dirty="0"/>
              <a:t>ΠΟΤΕ</a:t>
            </a:r>
          </a:p>
        </p:txBody>
      </p:sp>
      <p:pic>
        <p:nvPicPr>
          <p:cNvPr id="51" name="Picture Placeholder 50" descr="Άβακας">
            <a:extLst>
              <a:ext uri="{FF2B5EF4-FFF2-40B4-BE49-F238E27FC236}">
                <a16:creationId xmlns:a16="http://schemas.microsoft.com/office/drawing/2014/main" id="{F1A5F630-1971-68D5-BEDA-6FC11471C8E1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4502" b="4502"/>
          <a:stretch/>
        </p:blipFill>
        <p:spPr>
          <a:xfrm>
            <a:off x="2239419" y="2833688"/>
            <a:ext cx="1005840" cy="914400"/>
          </a:xfr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42063B1-AD32-CF53-B792-70C1B67D527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605817" y="3989405"/>
            <a:ext cx="2275880" cy="893763"/>
          </a:xfrm>
        </p:spPr>
        <p:txBody>
          <a:bodyPr/>
          <a:lstStyle/>
          <a:p>
            <a:pPr lvl="0"/>
            <a:r>
              <a:rPr lang="el"/>
              <a:t>Χρονοδιάγραμμα: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EAC814C-D211-009A-190F-549B7A0D6398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651092" y="1894376"/>
            <a:ext cx="2847975" cy="3390899"/>
          </a:xfrm>
        </p:spPr>
        <p:txBody>
          <a:bodyPr/>
          <a:lstStyle/>
          <a:p>
            <a:r>
              <a:rPr lang="el"/>
              <a:t>ΠΟΎ</a:t>
            </a:r>
          </a:p>
        </p:txBody>
      </p:sp>
      <p:pic>
        <p:nvPicPr>
          <p:cNvPr id="53" name="Picture Placeholder 52" descr="3d Γυαλιά">
            <a:extLst>
              <a:ext uri="{FF2B5EF4-FFF2-40B4-BE49-F238E27FC236}">
                <a16:creationId xmlns:a16="http://schemas.microsoft.com/office/drawing/2014/main" id="{6D152620-03B9-AECD-503A-E23309285EA7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t="4574" b="4574"/>
          <a:stretch/>
        </p:blipFill>
        <p:spPr>
          <a:xfrm>
            <a:off x="5572159" y="2954840"/>
            <a:ext cx="1005840" cy="914400"/>
          </a:xfr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BB0AEFB-9FA8-4379-DA69-49759E72608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938557" y="3989404"/>
            <a:ext cx="2275880" cy="893763"/>
          </a:xfrm>
        </p:spPr>
        <p:txBody>
          <a:bodyPr/>
          <a:lstStyle/>
          <a:p>
            <a:r>
              <a:rPr lang="el"/>
              <a:t>ΣΕ ΑΠΕΥΘΕΊΑΣ ΣΎΝΔΕΣΗ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5B8455C-CEA2-F7C8-E898-97C86849DC0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995403" y="1894376"/>
            <a:ext cx="2847975" cy="3390899"/>
          </a:xfrm>
        </p:spPr>
        <p:txBody>
          <a:bodyPr/>
          <a:lstStyle/>
          <a:p>
            <a:r>
              <a:rPr lang="el"/>
              <a:t>ΠΏΣ</a:t>
            </a:r>
          </a:p>
        </p:txBody>
      </p:sp>
      <p:pic>
        <p:nvPicPr>
          <p:cNvPr id="55" name="Picture Placeholder 54" descr="Κύκλωμα">
            <a:extLst>
              <a:ext uri="{FF2B5EF4-FFF2-40B4-BE49-F238E27FC236}">
                <a16:creationId xmlns:a16="http://schemas.microsoft.com/office/drawing/2014/main" id="{415585AE-96E0-81D6-0A31-2A13ECB76808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4502" b="4502"/>
          <a:stretch/>
        </p:blipFill>
        <p:spPr>
          <a:xfrm>
            <a:off x="8916470" y="2833688"/>
            <a:ext cx="1005840" cy="914400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C0563BBD-CFF8-BAAA-D1C5-C6AC7B376BC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282868" y="3989404"/>
            <a:ext cx="2275880" cy="893763"/>
          </a:xfrm>
        </p:spPr>
        <p:txBody>
          <a:bodyPr/>
          <a:lstStyle/>
          <a:p>
            <a:pPr lvl="0"/>
            <a:r>
              <a:rPr lang="el"/>
              <a:t>Τρόπος παράδοσης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4DC98-ED35-A03F-CA2C-D54F23D0FD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A452AF8-DBC0-33A2-73F3-147F82F5E9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32361" y="6163176"/>
            <a:ext cx="6637071" cy="365125"/>
          </a:xfrm>
        </p:spPr>
        <p:txBody>
          <a:bodyPr/>
          <a:lstStyle/>
          <a:p>
            <a:r>
              <a:rPr lang="el" b="1"/>
              <a:t>Όνομα εκπαιδευτικής ενότητας CSP: Πρότυπο παρουσίασης που δημιουργήθηκε από τους Cristiana &amp;; Paresh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0CCD53A-3321-FDB9-CA50-70544F935C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7368" y="270880"/>
            <a:ext cx="11297264" cy="1524000"/>
          </a:xfrm>
        </p:spPr>
        <p:txBody>
          <a:bodyPr/>
          <a:lstStyle/>
          <a:p>
            <a:r>
              <a:rPr lang="el">
                <a:solidFill>
                  <a:schemeClr val="accent1"/>
                </a:solidFill>
              </a:rPr>
              <a:t>CSP Training Logistic: </a:t>
            </a:r>
            <a:r>
              <a:rPr lang="el"/>
              <a:t>Πότε-Πού-Πώς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8B101EF-089E-8B8E-C653-8EF4BB6BEF09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EBD66521-2733-B3CC-973F-FADC3604571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9337557-1D57-5D39-131C-8760D2CC703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177993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4786877" cy="763899"/>
          </a:xfrm>
        </p:spPr>
        <p:txBody>
          <a:bodyPr/>
          <a:lstStyle/>
          <a:p>
            <a:r>
              <a:rPr lang="el"/>
              <a:t>Προτάσεις Αξίας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>
            <a:normAutofit/>
          </a:bodyPr>
          <a:lstStyle/>
          <a:p>
            <a:r>
              <a:rPr lang="el"/>
              <a:t>Οφέλη για τους συμμετέχοντες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0" y="1977017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" sz="1200"/>
              <a:t>Επίπεδο εκπαιδευτικής ενότητας: Βασικό</a:t>
            </a:r>
          </a:p>
          <a:p>
            <a:pPr>
              <a:spcBef>
                <a:spcPts val="600"/>
              </a:spcBef>
            </a:pPr>
            <a:r>
              <a:rPr lang="el" sz="1200"/>
              <a:t>Επαγγελματική εκπαίδευση στον τομέα της ασφάλειας στον κυβερνοχώρο </a:t>
            </a:r>
          </a:p>
          <a:p>
            <a:pPr>
              <a:spcBef>
                <a:spcPts val="600"/>
              </a:spcBef>
            </a:pPr>
            <a:r>
              <a:rPr lang="el" sz="1200"/>
              <a:t>Πρακτική και πρακτική ανάπτυξη δεξιοτήτων </a:t>
            </a:r>
          </a:p>
          <a:p>
            <a:pPr>
              <a:spcBef>
                <a:spcPts val="600"/>
              </a:spcBef>
            </a:pPr>
            <a:r>
              <a:rPr lang="el" sz="1200"/>
              <a:t>Βασίζεται στο ευρωπαϊκό πλαίσιο δεξιοτήτων κυβερνοασφάλειας</a:t>
            </a:r>
          </a:p>
          <a:p>
            <a:pPr>
              <a:spcBef>
                <a:spcPts val="600"/>
              </a:spcBef>
            </a:pPr>
            <a:r>
              <a:rPr lang="el" sz="1200"/>
              <a:t>Πρωτοποριακές γνώσεις από ακαδημαϊκούς εμπειρογνώμονες του κλάδου</a:t>
            </a:r>
          </a:p>
          <a:p>
            <a:pPr>
              <a:spcBef>
                <a:spcPts val="600"/>
              </a:spcBef>
            </a:pPr>
            <a:r>
              <a:rPr lang="el" sz="1200"/>
              <a:t>Πιστοποιητικό ολοκλήρωσης </a:t>
            </a:r>
          </a:p>
          <a:p>
            <a:pPr>
              <a:spcBef>
                <a:spcPts val="600"/>
              </a:spcBef>
            </a:pPr>
            <a:r>
              <a:rPr lang="el" sz="1200"/>
              <a:t>Βοηθά στην ανάπτυξη δεξιοτήτων και στην εξέλιξη της σταδιοδρομίας </a:t>
            </a:r>
          </a:p>
          <a:p>
            <a:pPr marL="0" indent="0">
              <a:spcBef>
                <a:spcPts val="600"/>
              </a:spcBef>
              <a:buNone/>
            </a:pPr>
            <a:endParaRPr lang="en-US" sz="12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5" name="Picture Placeholder 4" descr="Μια ομάδα ανθρώπων κοιτάζει μια πινακίδα">
            <a:extLst>
              <a:ext uri="{FF2B5EF4-FFF2-40B4-BE49-F238E27FC236}">
                <a16:creationId xmlns:a16="http://schemas.microsoft.com/office/drawing/2014/main" id="{44253FF7-02C0-C9E0-BD85-AF1E1076941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6288" r="6288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2A28E6F5-17AA-C2E2-4830-E809B2508E7B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866D668E-62C0-62F3-8740-82DD531563B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29FD837F-7605-A3B7-46BC-D7FF90D532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0064216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4786877" cy="763899"/>
          </a:xfrm>
        </p:spPr>
        <p:txBody>
          <a:bodyPr/>
          <a:lstStyle/>
          <a:p>
            <a:r>
              <a:rPr lang="el"/>
              <a:t>ΠΟΙΟΣ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/>
          <a:lstStyle/>
          <a:p>
            <a:r>
              <a:rPr lang="el"/>
              <a:t>Προφίλ Εκπαιδευτή</a:t>
            </a:r>
          </a:p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84723" y="1977017"/>
            <a:ext cx="6096289" cy="401082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"/>
              <a:t>Καθηγητής Βασίλειος Πρεβελάκης:</a:t>
            </a:r>
          </a:p>
          <a:p>
            <a:pPr marL="0" indent="0" algn="l">
              <a:buNone/>
            </a:pPr>
            <a:r>
              <a:rPr lang="el" b="1" i="0">
                <a:effectLst/>
                <a:latin typeface="Times New Roman" panose="02020603050405020304" pitchFamily="18" charset="0"/>
              </a:rPr>
              <a:t>Ερευνητικά Ενδιαφέροντα:</a:t>
            </a:r>
          </a:p>
          <a:p>
            <a:pPr marL="0" indent="0" algn="l">
              <a:buNone/>
            </a:pPr>
            <a:r>
              <a:rPr lang="el" b="0" i="0">
                <a:effectLst/>
                <a:latin typeface="Times New Roman" panose="02020603050405020304" pitchFamily="18" charset="0"/>
              </a:rPr>
              <a:t>Ασφάλεια Υπολογιστών και Δικτύων, Δίκτυα Οικιακού Αυτοματισμού, Ενσωματωμένα Συστήματα.</a:t>
            </a:r>
          </a:p>
          <a:p>
            <a:pPr marL="0" indent="0" algn="l">
              <a:buNone/>
            </a:pPr>
            <a:endParaRPr lang="en-US" b="1" i="0">
              <a:effectLst/>
              <a:latin typeface="Times New Roman" panose="02020603050405020304" pitchFamily="18" charset="0"/>
            </a:endParaRPr>
          </a:p>
          <a:p>
            <a:pPr marL="0" indent="0" algn="l">
              <a:buNone/>
            </a:pPr>
            <a:r>
              <a:rPr lang="el" b="1" i="0">
                <a:effectLst/>
                <a:latin typeface="Times New Roman" panose="02020603050405020304" pitchFamily="18" charset="0"/>
              </a:rPr>
              <a:t>Εκπαίδευση</a:t>
            </a:r>
          </a:p>
          <a:p>
            <a:pPr marL="0" indent="0" algn="l">
              <a:buNone/>
            </a:pPr>
            <a:r>
              <a:rPr lang="el" b="0" i="0">
                <a:effectLst/>
                <a:latin typeface="Times New Roman" panose="02020603050405020304" pitchFamily="18" charset="0"/>
              </a:rPr>
              <a:t>Οκτώβριος 1996 - Ph.D. (Επιστήμη Υπολογιστών), </a:t>
            </a:r>
            <a:r>
              <a:rPr lang="el" b="1" i="0">
                <a:effectLst/>
                <a:latin typeface="Times New Roman" panose="02020603050405020304" pitchFamily="18" charset="0"/>
              </a:rPr>
              <a:t>Πανεπιστήμιο της Γενεύης</a:t>
            </a:r>
            <a:r>
              <a:rPr lang="el" b="0" i="0">
                <a:effectLst/>
                <a:latin typeface="Times New Roman" panose="02020603050405020304" pitchFamily="18" charset="0"/>
              </a:rPr>
              <a:t>, Ελβετία.</a:t>
            </a:r>
          </a:p>
          <a:p>
            <a:pPr marL="0" indent="0" algn="l">
              <a:buNone/>
            </a:pPr>
            <a:r>
              <a:rPr lang="el" b="0" i="0">
                <a:effectLst/>
                <a:latin typeface="Times New Roman" panose="02020603050405020304" pitchFamily="18" charset="0"/>
              </a:rPr>
              <a:t>Νοέμβριος 1986 - M.Sc. (Επιστήμη Υπολογιστών), Πανεπιστήμιο </a:t>
            </a:r>
            <a:r>
              <a:rPr lang="el" b="1" i="0">
                <a:effectLst/>
                <a:latin typeface="Times New Roman" panose="02020603050405020304" pitchFamily="18" charset="0"/>
              </a:rPr>
              <a:t>του Kent</a:t>
            </a:r>
            <a:r>
              <a:rPr lang="el" b="0" i="0">
                <a:effectLst/>
                <a:latin typeface="Times New Roman" panose="02020603050405020304" pitchFamily="18" charset="0"/>
              </a:rPr>
              <a:t> στο Canterbury, Ηνωμένο Βασίλειο</a:t>
            </a:r>
          </a:p>
          <a:p>
            <a:pPr marL="0" indent="0" algn="l">
              <a:buNone/>
            </a:pPr>
            <a:r>
              <a:rPr lang="el" b="0" i="0">
                <a:effectLst/>
                <a:latin typeface="Times New Roman" panose="02020603050405020304" pitchFamily="18" charset="0"/>
              </a:rPr>
              <a:t>Ιούνιος 1984 - B.Sc. με τιμητική διάκριση (Μαθηματικά και Επιστήμη Υπολογιστών), Πανεπιστήμιο </a:t>
            </a:r>
            <a:r>
              <a:rPr lang="el" b="1" i="0">
                <a:effectLst/>
                <a:latin typeface="Times New Roman" panose="02020603050405020304" pitchFamily="18" charset="0"/>
              </a:rPr>
              <a:t>του Kent</a:t>
            </a:r>
            <a:r>
              <a:rPr lang="el" b="0" i="0">
                <a:effectLst/>
                <a:latin typeface="Times New Roman" panose="02020603050405020304" pitchFamily="18" charset="0"/>
              </a:rPr>
              <a:t> στο Canterbury, Ηνωμένο Βασίλειο</a:t>
            </a:r>
          </a:p>
          <a:p>
            <a:pPr marL="0" indent="0">
              <a:buNone/>
            </a:pPr>
            <a:endParaRPr lang="en-US" sz="10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1" name="Picture Placeholder 20" descr="Ένα άτομο που μιλάει σε μικρόφωνο&#10;&#10;Περιγραφή που δημιουργείται αυτόματα">
            <a:extLst>
              <a:ext uri="{FF2B5EF4-FFF2-40B4-BE49-F238E27FC236}">
                <a16:creationId xmlns:a16="http://schemas.microsoft.com/office/drawing/2014/main" id="{D5480851-9AA6-A6C6-659E-CA81E0E733A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39" r="239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7F9CCA8-81F8-BC8A-F026-769F61FD4892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1FF5C16-C350-EE08-D717-AB0106E32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2C9606-D832-B925-BD58-AB3AA5209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71830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4786877" cy="763899"/>
          </a:xfrm>
        </p:spPr>
        <p:txBody>
          <a:bodyPr/>
          <a:lstStyle/>
          <a:p>
            <a:r>
              <a:rPr lang="el"/>
              <a:t>ΠΟΙΟΣ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07963" y="702071"/>
            <a:ext cx="4786877" cy="763899"/>
          </a:xfrm>
        </p:spPr>
        <p:txBody>
          <a:bodyPr/>
          <a:lstStyle/>
          <a:p>
            <a:r>
              <a:rPr lang="el" dirty="0"/>
              <a:t>Προφίλ Εκπαιδευτή</a:t>
            </a:r>
          </a:p>
          <a:p>
            <a:endParaRPr lang="en-US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545701" y="1273914"/>
            <a:ext cx="5997967" cy="4548640"/>
          </a:xfrm>
        </p:spPr>
        <p:txBody>
          <a:bodyPr>
            <a:noAutofit/>
          </a:bodyPr>
          <a:lstStyle/>
          <a:p>
            <a:pPr marL="0" indent="0" algn="l">
              <a:buNone/>
            </a:pPr>
            <a:r>
              <a:rPr lang="el" sz="1200" b="1" i="0" dirty="0">
                <a:effectLst/>
                <a:latin typeface="Times New Roman" panose="02020603050405020304" pitchFamily="18" charset="0"/>
              </a:rPr>
              <a:t>Ακαδημαϊκές θέσεις που κατείχε</a:t>
            </a:r>
          </a:p>
          <a:p>
            <a:pPr marL="0" indent="0" algn="l">
              <a:buNone/>
            </a:pPr>
            <a:r>
              <a:rPr lang="el" sz="1200" b="0" i="1" dirty="0">
                <a:effectLst/>
                <a:latin typeface="Times New Roman" panose="02020603050405020304" pitchFamily="18" charset="0"/>
              </a:rPr>
              <a:t>Σεπτέμβριος 2010 έως σήμερα</a:t>
            </a:r>
            <a:r>
              <a:rPr lang="el" sz="1200" b="0" i="0" dirty="0">
                <a:effectLst/>
                <a:latin typeface="Times New Roman" panose="02020603050405020304" pitchFamily="18" charset="0"/>
              </a:rPr>
              <a:t> - Καθηγητής (W3) στο </a:t>
            </a:r>
            <a:r>
              <a:rPr lang="el" sz="1200" b="1" i="0" dirty="0">
                <a:effectLst/>
                <a:latin typeface="Times New Roman" panose="02020603050405020304" pitchFamily="18" charset="0"/>
              </a:rPr>
              <a:t>Technische Universität Braunschweig</a:t>
            </a:r>
            <a:r>
              <a:rPr lang="el" sz="1200" b="0" i="0" dirty="0">
                <a:effectLst/>
                <a:latin typeface="Times New Roman" panose="02020603050405020304" pitchFamily="18" charset="0"/>
              </a:rPr>
              <a:t> στη Γερμανία.</a:t>
            </a:r>
          </a:p>
          <a:p>
            <a:pPr marL="0" indent="0" algn="l">
              <a:buNone/>
            </a:pPr>
            <a:r>
              <a:rPr lang="el" sz="1200" b="0" i="1" dirty="0">
                <a:effectLst/>
                <a:latin typeface="Times New Roman" panose="02020603050405020304" pitchFamily="18" charset="0"/>
              </a:rPr>
              <a:t>Σεπτέμβριος 2001 έως Φεβρουάριος 2008</a:t>
            </a:r>
            <a:r>
              <a:rPr lang="el" sz="1200" b="0" i="0" dirty="0">
                <a:effectLst/>
                <a:latin typeface="Times New Roman" panose="02020603050405020304" pitchFamily="18" charset="0"/>
              </a:rPr>
              <a:t> - Επίκουρος Καθηγητής στο Τμήμα Επιστήμης Υπολογιστών, Πανεπιστήμιο </a:t>
            </a:r>
            <a:r>
              <a:rPr lang="el" sz="1200" b="1" i="0" dirty="0">
                <a:effectLst/>
                <a:latin typeface="Times New Roman" panose="02020603050405020304" pitchFamily="18" charset="0"/>
              </a:rPr>
              <a:t>Drexel</a:t>
            </a:r>
            <a:r>
              <a:rPr lang="el" sz="1200" b="0" i="0" dirty="0">
                <a:effectLst/>
                <a:latin typeface="Times New Roman" panose="02020603050405020304" pitchFamily="18" charset="0"/>
              </a:rPr>
              <a:t>.</a:t>
            </a:r>
          </a:p>
          <a:p>
            <a:pPr marL="0" indent="0" algn="l">
              <a:buNone/>
            </a:pPr>
            <a:r>
              <a:rPr lang="el" sz="1200" b="0" i="1" dirty="0">
                <a:effectLst/>
                <a:latin typeface="Times New Roman" panose="02020603050405020304" pitchFamily="18" charset="0"/>
              </a:rPr>
              <a:t>Μάιος 2000 έως Αύγουστος 2001</a:t>
            </a:r>
            <a:r>
              <a:rPr lang="el" sz="1200" b="0" i="0" dirty="0">
                <a:effectLst/>
                <a:latin typeface="Times New Roman" panose="02020603050405020304" pitchFamily="18" charset="0"/>
              </a:rPr>
              <a:t> - Μεταδιδακτορικός ερευνητής στο Τμήμα Επιστήμης Υπολογιστών και Πληροφορικής του Πανεπιστημίου </a:t>
            </a:r>
            <a:r>
              <a:rPr lang="el" sz="1200" b="1" i="0" dirty="0">
                <a:effectLst/>
                <a:latin typeface="Times New Roman" panose="02020603050405020304" pitchFamily="18" charset="0"/>
              </a:rPr>
              <a:t>της Πενσυλβάνια</a:t>
            </a:r>
            <a:r>
              <a:rPr lang="el" sz="1200" b="0" i="0" dirty="0">
                <a:effectLst/>
                <a:latin typeface="Times New Roman" panose="02020603050405020304" pitchFamily="18" charset="0"/>
              </a:rPr>
              <a:t>.</a:t>
            </a:r>
          </a:p>
          <a:p>
            <a:pPr marL="0" indent="0" algn="l">
              <a:buNone/>
            </a:pPr>
            <a:r>
              <a:rPr lang="el" sz="1200" b="0" i="1" dirty="0">
                <a:effectLst/>
                <a:latin typeface="Times New Roman" panose="02020603050405020304" pitchFamily="18" charset="0"/>
              </a:rPr>
              <a:t>Νοέμβριος 1996 έως Μάρτιος 2000</a:t>
            </a:r>
            <a:r>
              <a:rPr lang="el" sz="1200" b="0" i="0" dirty="0">
                <a:effectLst/>
                <a:latin typeface="Times New Roman" panose="02020603050405020304" pitchFamily="18" charset="0"/>
              </a:rPr>
              <a:t> - Σύμβουλος Έρευνας &amp; Ανάπτυξης στο Ελληνικό Πανεπιστημιακό Δίκτυο (GUnet). Συν-αρχιτέκτονας του νέου κλιμακούμενου και ασφαλούς σχεδιασμού δικτύου. νέα υποδομή ασφαλούς διαχείρισης δικτύου· Πιλότος ασφάλειας δικτύου GUnet.</a:t>
            </a:r>
          </a:p>
          <a:p>
            <a:pPr marL="0" indent="0" algn="l">
              <a:buNone/>
            </a:pPr>
            <a:r>
              <a:rPr lang="el" sz="1200" b="0" i="1" dirty="0">
                <a:effectLst/>
                <a:latin typeface="Times New Roman" panose="02020603050405020304" pitchFamily="18" charset="0"/>
              </a:rPr>
              <a:t>Φεβρουάριος 1989 έως Ιανουάριος 1991 και Μάρτιος 1996 έως Οκτώβριος 1996</a:t>
            </a:r>
            <a:r>
              <a:rPr lang="el" sz="1200" b="0" i="0" dirty="0">
                <a:effectLst/>
                <a:latin typeface="Times New Roman" panose="02020603050405020304" pitchFamily="18" charset="0"/>
              </a:rPr>
              <a:t> - Έρευνα στο Centre Universitaire d'Informatique του </a:t>
            </a:r>
            <a:r>
              <a:rPr lang="el" sz="1200" b="1" i="0" dirty="0">
                <a:effectLst/>
                <a:latin typeface="Times New Roman" panose="02020603050405020304" pitchFamily="18" charset="0"/>
              </a:rPr>
              <a:t>Πανεπιστημίου της Γενεύης</a:t>
            </a:r>
            <a:r>
              <a:rPr lang="el" sz="1200" b="0" i="0" dirty="0">
                <a:effectLst/>
                <a:latin typeface="Times New Roman" panose="02020603050405020304" pitchFamily="18" charset="0"/>
              </a:rPr>
              <a:t> στην Ελβετία. Συνεργάστηκε με. Δ. Τσιχριτζής σε (α) θέματα αναδιαμόρφωσης πληροφοριακών δικτύων, διαχείρισης εκδόσεων και παραμετροποίησης, (β) στον XOS eXtensible Object Server, (γ) στο έργο DVP real time tele-presence, και (δ) στο πλαίσιο ασφαλείας για την ασφαλή διανομή ηλεκτρονικών εγγράφων.</a:t>
            </a:r>
          </a:p>
          <a:p>
            <a:pPr marL="0" indent="0" algn="l">
              <a:buNone/>
            </a:pPr>
            <a:r>
              <a:rPr lang="el" sz="1200" b="0" i="1" dirty="0">
                <a:effectLst/>
                <a:latin typeface="Times New Roman" panose="02020603050405020304" pitchFamily="18" charset="0"/>
              </a:rPr>
              <a:t>Οκτώβριος 1987 έως Δεκέμβριος 1988</a:t>
            </a:r>
            <a:r>
              <a:rPr lang="el" sz="1200" b="0" i="0" dirty="0">
                <a:effectLst/>
                <a:latin typeface="Times New Roman" panose="02020603050405020304" pitchFamily="18" charset="0"/>
              </a:rPr>
              <a:t> - Ερευνητής στο </a:t>
            </a:r>
            <a:r>
              <a:rPr lang="el" sz="1200" b="1" i="0" dirty="0">
                <a:effectLst/>
                <a:latin typeface="Times New Roman" panose="02020603050405020304" pitchFamily="18" charset="0"/>
              </a:rPr>
              <a:t>INRIA, </a:t>
            </a:r>
            <a:r>
              <a:rPr lang="el" sz="1200" b="0" i="0" dirty="0">
                <a:effectLst/>
                <a:latin typeface="Times New Roman" panose="02020603050405020304" pitchFamily="18" charset="0"/>
              </a:rPr>
              <a:t>Παρίσι, Γαλλία, έργο SOR (αντικειμενοστραφής κατανεμημένο λειτουργικό σύστημα).</a:t>
            </a:r>
          </a:p>
          <a:p>
            <a:pPr marL="0" indent="0">
              <a:buNone/>
            </a:pPr>
            <a:br>
              <a:rPr lang="en-US" sz="1000" dirty="0"/>
            </a:br>
            <a:endParaRPr lang="en-US" sz="1000" dirty="0"/>
          </a:p>
          <a:p>
            <a:pPr marL="0" indent="0">
              <a:buNone/>
            </a:pPr>
            <a:endParaRPr lang="en-US" sz="10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21" name="Picture Placeholder 20" descr="Ένα άτομο που μιλάει σε μικρόφωνο&#10;&#10;Περιγραφή που δημιουργείται αυτόματα">
            <a:extLst>
              <a:ext uri="{FF2B5EF4-FFF2-40B4-BE49-F238E27FC236}">
                <a16:creationId xmlns:a16="http://schemas.microsoft.com/office/drawing/2014/main" id="{D5480851-9AA6-A6C6-659E-CA81E0E733A8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239" r="239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87F9CCA8-81F8-BC8A-F026-769F61FD4892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D1FF5C16-C350-EE08-D717-AB0106E3259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62C9606-D832-B925-BD58-AB3AA5209AA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830215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4786877" cy="763899"/>
          </a:xfrm>
        </p:spPr>
        <p:txBody>
          <a:bodyPr/>
          <a:lstStyle/>
          <a:p>
            <a:r>
              <a:rPr lang="el"/>
              <a:t>ΤΙ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98131" y="1059877"/>
            <a:ext cx="4786877" cy="763899"/>
          </a:xfrm>
        </p:spPr>
        <p:txBody>
          <a:bodyPr/>
          <a:lstStyle/>
          <a:p>
            <a:r>
              <a:rPr lang="el"/>
              <a:t>Θέματα Εκπαίδευσης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498131" y="1977017"/>
            <a:ext cx="4543496" cy="382110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" sz="1200"/>
              <a:t>Ανάλυση των αδυναμιών της DAC </a:t>
            </a:r>
          </a:p>
          <a:p>
            <a:pPr>
              <a:spcBef>
                <a:spcPts val="600"/>
              </a:spcBef>
            </a:pPr>
            <a:r>
              <a:rPr lang="el" sz="1200"/>
              <a:t>Κρυπτογράφηση και κρυπτογράφηση ροής ασφαλείας κρυπτογράφηση μπλοκ κρυπτογράφησης τέλεια μυστικότητα και ασφάλεια IND-CPA </a:t>
            </a:r>
          </a:p>
          <a:p>
            <a:pPr>
              <a:spcBef>
                <a:spcPts val="600"/>
              </a:spcBef>
            </a:pPr>
            <a:r>
              <a:rPr lang="el" sz="1200"/>
              <a:t>Κρυπτογραφική ορολογία &amp;; κλασικοί αλγόριθμοι κρυπτογράφησης</a:t>
            </a:r>
          </a:p>
          <a:p>
            <a:pPr>
              <a:spcBef>
                <a:spcPts val="600"/>
              </a:spcBef>
            </a:pPr>
            <a:r>
              <a:rPr lang="el" sz="1200"/>
              <a:t>Μονάδες ασφαλείας υλικού </a:t>
            </a:r>
          </a:p>
          <a:p>
            <a:pPr>
              <a:spcBef>
                <a:spcPts val="600"/>
              </a:spcBef>
            </a:pPr>
            <a:r>
              <a:rPr lang="el" sz="1200"/>
              <a:t>Μοντέλα προστασίας ακεραιότητας </a:t>
            </a:r>
          </a:p>
          <a:p>
            <a:pPr>
              <a:spcBef>
                <a:spcPts val="600"/>
              </a:spcBef>
            </a:pPr>
            <a:r>
              <a:rPr lang="el" sz="1200"/>
              <a:t>Βασικά στοιχεία ασφάλειας λειτουργικών συστημάτων &amp; έλεγχος πρόσβασης Unix</a:t>
            </a:r>
          </a:p>
          <a:p>
            <a:pPr>
              <a:spcBef>
                <a:spcPts val="600"/>
              </a:spcBef>
            </a:pPr>
            <a:r>
              <a:rPr lang="el" sz="1200"/>
              <a:t>Κρυπτογράφηση δημόσιου κλειδιού και ψηφιακές υπογραφές</a:t>
            </a:r>
          </a:p>
          <a:p>
            <a:pPr>
              <a:spcBef>
                <a:spcPts val="600"/>
              </a:spcBef>
            </a:pPr>
            <a:r>
              <a:rPr lang="el" sz="1200"/>
              <a:t>Έλεγχος ταυτότητας χρήστη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31" name="Picture Placeholder 30" descr="Ένα άτομο με κοστούμι που κρατά ένα βιβλίο&#10;&#10;Περιγραφή που δημιουργείται αυτόματα">
            <a:extLst>
              <a:ext uri="{FF2B5EF4-FFF2-40B4-BE49-F238E27FC236}">
                <a16:creationId xmlns:a16="http://schemas.microsoft.com/office/drawing/2014/main" id="{460A1600-5184-3B60-8343-BC4FE5B96AB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t="10829" b="10829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327E3AE-7CC6-ECAD-1B4E-FBFA3E3944DC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F87EFE5-A9DF-7E96-786E-049674597C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C013D68-43B2-35DA-268D-830FEE0F5B7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321770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4786877" cy="763899"/>
          </a:xfrm>
        </p:spPr>
        <p:txBody>
          <a:bodyPr/>
          <a:lstStyle/>
          <a:p>
            <a:r>
              <a:rPr lang="el"/>
              <a:t>ΓΙΑΤΊ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9837" y="784841"/>
            <a:ext cx="4786877" cy="763899"/>
          </a:xfrm>
        </p:spPr>
        <p:txBody>
          <a:bodyPr>
            <a:normAutofit/>
          </a:bodyPr>
          <a:lstStyle/>
          <a:p>
            <a:r>
              <a:rPr lang="el" dirty="0"/>
              <a:t>Μαθησιακά Αποτελέσματα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05014" y="1443617"/>
            <a:ext cx="5577329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-GR" sz="1200" dirty="0"/>
              <a:t>Επίδειξη ηθικής και επαγγελματικής συμπεριφοράς σε όλες τις πτυχές της διαχείρισης πληροφοριών και της ασφάλειας στον κυβερνοχώρο.</a:t>
            </a:r>
          </a:p>
          <a:p>
            <a:pPr>
              <a:spcBef>
                <a:spcPts val="600"/>
              </a:spcBef>
            </a:pPr>
            <a:r>
              <a:rPr lang="el-GR" sz="1200" dirty="0"/>
              <a:t>Να κατανοούν και να διατυπώνουν τις βασικές έννοιες και αρχές της ασφάλειας των πληροφοριών και του κυβερνοχώρου.</a:t>
            </a:r>
          </a:p>
          <a:p>
            <a:pPr>
              <a:spcBef>
                <a:spcPts val="600"/>
              </a:spcBef>
            </a:pPr>
            <a:r>
              <a:rPr lang="el-GR" sz="1200" dirty="0"/>
              <a:t>Να κατανοούν το εξελισσόμενο τοπίο των κυβερνοαπειλών και το ποικίλο φάσμα των κυβερνοεπιθέσεων.</a:t>
            </a:r>
          </a:p>
          <a:p>
            <a:pPr>
              <a:spcBef>
                <a:spcPts val="600"/>
              </a:spcBef>
            </a:pPr>
            <a:r>
              <a:rPr lang="el-GR" sz="1200" dirty="0"/>
              <a:t>Προσδιορίζει τις απειλές, τα τρωτά σημεία και τους κινδύνους για την κυβερνοασφάλεια ενός οργανισμού.</a:t>
            </a:r>
          </a:p>
          <a:p>
            <a:pPr>
              <a:spcBef>
                <a:spcPts val="600"/>
              </a:spcBef>
            </a:pPr>
            <a:r>
              <a:rPr lang="el-GR" sz="1200" dirty="0"/>
              <a:t>Αναγνωρίζει το ρόλο του ανθρώπινου παράγοντα στις παραβιάσεις της κυβερνοασφάλειας και τις στρατηγικές μετριασμού των κινδύνων.</a:t>
            </a:r>
          </a:p>
          <a:p>
            <a:pPr>
              <a:spcBef>
                <a:spcPts val="600"/>
              </a:spcBef>
            </a:pPr>
            <a:r>
              <a:rPr lang="el-GR" sz="1200" dirty="0"/>
              <a:t>Στοχεύει στρατηγικά στο σχεδιασμό και την ανάπτυξη ενός ισχυρού πλαισίου διακυβέρνησης της ασφάλειας πληροφοριών και διαχείρισης κινδύνων, ευθυγραμμισμένου με τους οργανωτικούς στόχους.</a:t>
            </a:r>
          </a:p>
          <a:p>
            <a:pPr>
              <a:spcBef>
                <a:spcPts val="600"/>
              </a:spcBef>
            </a:pPr>
            <a:r>
              <a:rPr lang="el-GR" sz="1200" dirty="0"/>
              <a:t>Ικανότητα σχεδιασμού μιας ασφαλούς αρχιτεκτονικής ασφάλειας πληροφοριών που διασφαλίζει κρίσιμα περιουσιακά στοιχεία.</a:t>
            </a:r>
          </a:p>
          <a:p>
            <a:pPr>
              <a:spcBef>
                <a:spcPts val="600"/>
              </a:spcBef>
            </a:pPr>
            <a:r>
              <a:rPr lang="el-GR" sz="1200" dirty="0"/>
              <a:t>Ικανότητα βοήθειας και επιλογής των κατάλληλων ελέγχων ασφαλείας για την προστασία από εντοπισμένες απειλές και κινδύνους κυβερνοασφάλειας.</a:t>
            </a:r>
            <a:endParaRPr lang="el" sz="1200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" name="Picture Placeholder 6" descr="Ένα άτομο που δείχνει χαρτιά&#10;&#10;Περιγραφή που δημιουργείται αυτόματα">
            <a:extLst>
              <a:ext uri="{FF2B5EF4-FFF2-40B4-BE49-F238E27FC236}">
                <a16:creationId xmlns:a16="http://schemas.microsoft.com/office/drawing/2014/main" id="{411E2CAA-211E-DCAC-3A97-522C2D95BBD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4194" r="4194"/>
          <a:stretch>
            <a:fillRect/>
          </a:stretch>
        </p:blipFill>
        <p:spPr/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5EED617C-3BFB-3F15-1246-08627E58E103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BA3D68F1-9E2A-8D87-B375-2CD03C37E30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9BA10068-EE82-6CCD-AF1D-0E1A272E16B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19446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>
            <a:extLst>
              <a:ext uri="{FF2B5EF4-FFF2-40B4-BE49-F238E27FC236}">
                <a16:creationId xmlns:a16="http://schemas.microsoft.com/office/drawing/2014/main" id="{E2EA33AE-2E4E-2AD0-7AAD-FF06CBACB6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7964" y="98470"/>
            <a:ext cx="4786877" cy="763899"/>
          </a:xfrm>
        </p:spPr>
        <p:txBody>
          <a:bodyPr/>
          <a:lstStyle/>
          <a:p>
            <a:r>
              <a:rPr lang="el" dirty="0"/>
              <a:t>ΓΙΑΤΊ-2</a:t>
            </a:r>
          </a:p>
        </p:txBody>
      </p:sp>
      <p:sp>
        <p:nvSpPr>
          <p:cNvPr id="14" name="Subtitle 13">
            <a:extLst>
              <a:ext uri="{FF2B5EF4-FFF2-40B4-BE49-F238E27FC236}">
                <a16:creationId xmlns:a16="http://schemas.microsoft.com/office/drawing/2014/main" id="{BA498B66-C42E-029B-6F9F-FF45F4C14B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09837" y="655793"/>
            <a:ext cx="4786877" cy="763899"/>
          </a:xfrm>
        </p:spPr>
        <p:txBody>
          <a:bodyPr>
            <a:normAutofit/>
          </a:bodyPr>
          <a:lstStyle/>
          <a:p>
            <a:r>
              <a:rPr lang="el" dirty="0"/>
              <a:t>Μαθησιακά Αποτελέσματα</a:t>
            </a:r>
          </a:p>
        </p:txBody>
      </p:sp>
      <p:pic>
        <p:nvPicPr>
          <p:cNvPr id="11" name="Picture Placeholder 10" descr="Ένα άτομο με το χέρι του στο πηγούνι του">
            <a:extLst>
              <a:ext uri="{FF2B5EF4-FFF2-40B4-BE49-F238E27FC236}">
                <a16:creationId xmlns:a16="http://schemas.microsoft.com/office/drawing/2014/main" id="{8FB04EF3-CC57-2C94-49E0-6F49EAA5217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72" r="172"/>
          <a:stretch/>
        </p:blipFill>
        <p:spPr>
          <a:xfrm>
            <a:off x="0" y="-2235"/>
            <a:ext cx="5840730" cy="6862275"/>
          </a:xfrm>
        </p:spPr>
      </p:pic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43B8BFA9-FBE9-EDA2-FBB1-C2B55CD7C82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30667" y="1223648"/>
            <a:ext cx="5541470" cy="256986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l" sz="1050" dirty="0"/>
              <a:t>Βοηθά τους τεχνικούς συναδέλφους στον κυβερνοχώρο με κατάλληλους ελέγχους ασφαλείας και μέτρα για τη διασφάλιση της ασφάλειας και του απορρήτου των δεδομένων.</a:t>
            </a:r>
          </a:p>
          <a:p>
            <a:pPr>
              <a:spcBef>
                <a:spcPts val="600"/>
              </a:spcBef>
            </a:pPr>
            <a:r>
              <a:rPr lang="el" sz="1050" dirty="0"/>
              <a:t>Ανάπτυξη ενός αρχικού σχεδίου για την αποτελεσματική αντιμετώπιση περιστατικών στον κυβερνοχώρο, εφαρμόζοντας σχετικές έννοιες ασφάλειας πληροφοριών.</a:t>
            </a:r>
          </a:p>
          <a:p>
            <a:pPr>
              <a:spcBef>
                <a:spcPts val="600"/>
              </a:spcBef>
            </a:pPr>
            <a:r>
              <a:rPr lang="el" sz="1050" dirty="0"/>
              <a:t>Ευαισθητοποίηση των εργαζομένων σχετικά με τις βέλτιστες πρακτικές ασφάλειας στον κυβερνοχώρο για την προώθηση μιας κουλτούρας συνειδητοποίησης της ασφάλειας.</a:t>
            </a:r>
          </a:p>
          <a:p>
            <a:pPr>
              <a:spcBef>
                <a:spcPts val="600"/>
              </a:spcBef>
            </a:pPr>
            <a:r>
              <a:rPr lang="el" sz="1050" dirty="0"/>
              <a:t>Βασική γνώση της συμμόρφωσης και εφαρμογή των νομικών και δεοντολογικών πτυχών της ασφάλειας στον κυβερνοχώρο εντός του οργανισμού.</a:t>
            </a:r>
          </a:p>
          <a:p>
            <a:pPr>
              <a:spcBef>
                <a:spcPts val="600"/>
              </a:spcBef>
            </a:pPr>
            <a:r>
              <a:rPr lang="el" sz="1050" dirty="0"/>
              <a:t>Ευρεία γνώση της εφαρμογής προτύπων και πλαισίων διαχείρισης ασφάλειας, όπως το ISO / IEC 27001, για την ενίσχυση της στάσης στον κυβερνοχώρο.</a:t>
            </a:r>
          </a:p>
          <a:p>
            <a:pPr>
              <a:spcBef>
                <a:spcPts val="600"/>
              </a:spcBef>
            </a:pPr>
            <a:r>
              <a:rPr lang="el" sz="1050" dirty="0"/>
              <a:t>Ενίσχυση των μαλακών δεξιοτήτων, συμπεριλαμβανομένης της ομαδικής εργασίας, της επικοινωνίας, της επίλυσης προβλημάτων, της κριτικής σκέψης, της ηγεσίας και της προσαρμοστικότητας, για να ευδοκιμήσουν στον τομέα της ασφάλειας στον κυβερνοχώρο.</a:t>
            </a:r>
          </a:p>
          <a:p>
            <a:pPr>
              <a:spcBef>
                <a:spcPts val="600"/>
              </a:spcBef>
            </a:pPr>
            <a:r>
              <a:rPr lang="el" sz="1050" dirty="0"/>
              <a:t>Τεκμηριώστε αποτελεσματικά τις δραστηριότητες, τις εργασίες και τα αποτελέσματα που σχετίζονται με την εργασία και παρουσιάστε τα σε διάφορα ακροατήρια και φόρουμ.</a:t>
            </a:r>
          </a:p>
          <a:p>
            <a:pPr>
              <a:spcBef>
                <a:spcPts val="600"/>
              </a:spcBef>
            </a:pPr>
            <a:r>
              <a:rPr lang="el" sz="1050" dirty="0"/>
              <a:t>Να προβληματίζονται συνεχώς και να αναπτύσσουν τη δική τους μαθησιακή διαδικασία και τις δεξιότητές τους στην επαγγελματική ζωή για να διατηρήσουν την επαγγελματική τους ικανότητα.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D73E677C-B30B-9361-1557-EE90A7448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 flipH="1">
            <a:off x="2929081" y="0"/>
            <a:ext cx="1822122" cy="6871447"/>
          </a:xfrm>
          <a:prstGeom prst="line">
            <a:avLst/>
          </a:prstGeom>
          <a:ln w="2222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99511001-6F2E-D16C-C5A6-4486407F67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10800000">
            <a:off x="3498189" y="17722"/>
            <a:ext cx="2545001" cy="6837172"/>
          </a:xfrm>
          <a:custGeom>
            <a:avLst/>
            <a:gdLst>
              <a:gd name="connsiteX0" fmla="*/ 2518452 w 2545001"/>
              <a:gd name="connsiteY0" fmla="*/ 0 h 6837172"/>
              <a:gd name="connsiteX1" fmla="*/ 1701725 w 2545001"/>
              <a:gd name="connsiteY1" fmla="*/ 3172236 h 6837172"/>
              <a:gd name="connsiteX2" fmla="*/ 1361633 w 2545001"/>
              <a:gd name="connsiteY2" fmla="*/ 4439362 h 6837172"/>
              <a:gd name="connsiteX3" fmla="*/ 1178312 w 2545001"/>
              <a:gd name="connsiteY3" fmla="*/ 4524005 h 6837172"/>
              <a:gd name="connsiteX4" fmla="*/ 1067055 w 2545001"/>
              <a:gd name="connsiteY4" fmla="*/ 4330715 h 6837172"/>
              <a:gd name="connsiteX5" fmla="*/ 1324969 w 2545001"/>
              <a:gd name="connsiteY5" fmla="*/ 3379423 h 6837172"/>
              <a:gd name="connsiteX6" fmla="*/ 1307268 w 2545001"/>
              <a:gd name="connsiteY6" fmla="*/ 3240456 h 6837172"/>
              <a:gd name="connsiteX7" fmla="*/ 1196012 w 2545001"/>
              <a:gd name="connsiteY7" fmla="*/ 3154549 h 6837172"/>
              <a:gd name="connsiteX8" fmla="*/ 972233 w 2545001"/>
              <a:gd name="connsiteY8" fmla="*/ 3283409 h 6837172"/>
              <a:gd name="connsiteX9" fmla="*/ 580306 w 2545001"/>
              <a:gd name="connsiteY9" fmla="*/ 4728666 h 6837172"/>
              <a:gd name="connsiteX10" fmla="*/ 5057 w 2545001"/>
              <a:gd name="connsiteY10" fmla="*/ 6820750 h 6837172"/>
              <a:gd name="connsiteX11" fmla="*/ 0 w 2545001"/>
              <a:gd name="connsiteY11" fmla="*/ 6837173 h 6837172"/>
              <a:gd name="connsiteX12" fmla="*/ 26550 w 2545001"/>
              <a:gd name="connsiteY12" fmla="*/ 6837173 h 6837172"/>
              <a:gd name="connsiteX13" fmla="*/ 605591 w 2545001"/>
              <a:gd name="connsiteY13" fmla="*/ 4736246 h 6837172"/>
              <a:gd name="connsiteX14" fmla="*/ 997519 w 2545001"/>
              <a:gd name="connsiteY14" fmla="*/ 3290990 h 6837172"/>
              <a:gd name="connsiteX15" fmla="*/ 1190954 w 2545001"/>
              <a:gd name="connsiteY15" fmla="*/ 3179816 h 6837172"/>
              <a:gd name="connsiteX16" fmla="*/ 1285776 w 2545001"/>
              <a:gd name="connsiteY16" fmla="*/ 3253089 h 6837172"/>
              <a:gd name="connsiteX17" fmla="*/ 1300947 w 2545001"/>
              <a:gd name="connsiteY17" fmla="*/ 3373106 h 6837172"/>
              <a:gd name="connsiteX18" fmla="*/ 1043033 w 2545001"/>
              <a:gd name="connsiteY18" fmla="*/ 4324398 h 6837172"/>
              <a:gd name="connsiteX19" fmla="*/ 1171990 w 2545001"/>
              <a:gd name="connsiteY19" fmla="*/ 4548009 h 6837172"/>
              <a:gd name="connsiteX20" fmla="*/ 1385654 w 2545001"/>
              <a:gd name="connsiteY20" fmla="*/ 4448205 h 6837172"/>
              <a:gd name="connsiteX21" fmla="*/ 1385654 w 2545001"/>
              <a:gd name="connsiteY21" fmla="*/ 4446942 h 6837172"/>
              <a:gd name="connsiteX22" fmla="*/ 1725746 w 2545001"/>
              <a:gd name="connsiteY22" fmla="*/ 3178553 h 6837172"/>
              <a:gd name="connsiteX23" fmla="*/ 2545002 w 2545001"/>
              <a:gd name="connsiteY23" fmla="*/ 1263 h 6837172"/>
              <a:gd name="connsiteX24" fmla="*/ 2518452 w 2545001"/>
              <a:gd name="connsiteY24" fmla="*/ 0 h 68371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45001" h="6837172">
                <a:moveTo>
                  <a:pt x="2518452" y="0"/>
                </a:moveTo>
                <a:lnTo>
                  <a:pt x="1701725" y="3172236"/>
                </a:lnTo>
                <a:lnTo>
                  <a:pt x="1361633" y="4439362"/>
                </a:lnTo>
                <a:cubicBezTo>
                  <a:pt x="1328761" y="4508845"/>
                  <a:pt x="1251640" y="4544219"/>
                  <a:pt x="1178312" y="4524005"/>
                </a:cubicBezTo>
                <a:cubicBezTo>
                  <a:pt x="1094869" y="4501265"/>
                  <a:pt x="1044298" y="4414095"/>
                  <a:pt x="1067055" y="4330715"/>
                </a:cubicBezTo>
                <a:lnTo>
                  <a:pt x="1324969" y="3379423"/>
                </a:lnTo>
                <a:cubicBezTo>
                  <a:pt x="1337611" y="3332679"/>
                  <a:pt x="1331290" y="3283409"/>
                  <a:pt x="1307268" y="3240456"/>
                </a:cubicBezTo>
                <a:cubicBezTo>
                  <a:pt x="1283247" y="3197503"/>
                  <a:pt x="1244054" y="3167183"/>
                  <a:pt x="1196012" y="3154549"/>
                </a:cubicBezTo>
                <a:cubicBezTo>
                  <a:pt x="1098662" y="3128019"/>
                  <a:pt x="997519" y="3186133"/>
                  <a:pt x="972233" y="3283409"/>
                </a:cubicBezTo>
                <a:lnTo>
                  <a:pt x="580306" y="4728666"/>
                </a:lnTo>
                <a:lnTo>
                  <a:pt x="5057" y="6820750"/>
                </a:lnTo>
                <a:cubicBezTo>
                  <a:pt x="5057" y="6820750"/>
                  <a:pt x="1264" y="6833383"/>
                  <a:pt x="0" y="6837173"/>
                </a:cubicBezTo>
                <a:lnTo>
                  <a:pt x="26550" y="6837173"/>
                </a:lnTo>
                <a:lnTo>
                  <a:pt x="605591" y="4736246"/>
                </a:lnTo>
                <a:lnTo>
                  <a:pt x="997519" y="3290990"/>
                </a:lnTo>
                <a:cubicBezTo>
                  <a:pt x="1020276" y="3207609"/>
                  <a:pt x="1107512" y="3157076"/>
                  <a:pt x="1190954" y="3179816"/>
                </a:cubicBezTo>
                <a:cubicBezTo>
                  <a:pt x="1231411" y="3191186"/>
                  <a:pt x="1265547" y="3216453"/>
                  <a:pt x="1285776" y="3253089"/>
                </a:cubicBezTo>
                <a:cubicBezTo>
                  <a:pt x="1307268" y="3289726"/>
                  <a:pt x="1312326" y="3331416"/>
                  <a:pt x="1300947" y="3373106"/>
                </a:cubicBezTo>
                <a:lnTo>
                  <a:pt x="1043033" y="4324398"/>
                </a:lnTo>
                <a:cubicBezTo>
                  <a:pt x="1016483" y="4421675"/>
                  <a:pt x="1074640" y="4522742"/>
                  <a:pt x="1171990" y="4548009"/>
                </a:cubicBezTo>
                <a:cubicBezTo>
                  <a:pt x="1257961" y="4570749"/>
                  <a:pt x="1347725" y="4529059"/>
                  <a:pt x="1385654" y="4448205"/>
                </a:cubicBezTo>
                <a:lnTo>
                  <a:pt x="1385654" y="4446942"/>
                </a:lnTo>
                <a:lnTo>
                  <a:pt x="1725746" y="3178553"/>
                </a:lnTo>
                <a:lnTo>
                  <a:pt x="2545002" y="1263"/>
                </a:lnTo>
                <a:cubicBezTo>
                  <a:pt x="2536151" y="0"/>
                  <a:pt x="2527302" y="0"/>
                  <a:pt x="2518452" y="0"/>
                </a:cubicBezTo>
                <a:close/>
              </a:path>
            </a:pathLst>
          </a:custGeom>
          <a:solidFill>
            <a:schemeClr val="accent1"/>
          </a:solidFill>
          <a:ln w="1263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E29837F-191A-2CAF-C620-46DB82DE98E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91CD2267-9FF0-C5D3-F84E-772D2949F77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FF59F19-D600-42DE-BBBA-D718BD73BFA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77541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5D3917-072D-B98F-53A4-46496DCB7D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26436" y="184704"/>
            <a:ext cx="4786877" cy="983225"/>
          </a:xfrm>
        </p:spPr>
        <p:txBody>
          <a:bodyPr>
            <a:normAutofit fontScale="90000"/>
          </a:bodyPr>
          <a:lstStyle/>
          <a:p>
            <a:r>
              <a:rPr lang="el" dirty="0"/>
              <a:t>Περίγραμμα Εκπαίδευσης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6C1B1B9-02C9-EF1E-AFBE-E40015F082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148812" y="1535027"/>
            <a:ext cx="4796710" cy="516808"/>
          </a:xfrm>
        </p:spPr>
        <p:txBody>
          <a:bodyPr>
            <a:noAutofit/>
          </a:bodyPr>
          <a:lstStyle/>
          <a:p>
            <a:r>
              <a:rPr lang="el" sz="1600" dirty="0"/>
              <a:t>Θέμα-1: Ανάλυση των αδυναμιών των DAC </a:t>
            </a:r>
          </a:p>
        </p:txBody>
      </p:sp>
      <p:sp>
        <p:nvSpPr>
          <p:cNvPr id="23" name="Text Placeholder 22">
            <a:extLst>
              <a:ext uri="{FF2B5EF4-FFF2-40B4-BE49-F238E27FC236}">
                <a16:creationId xmlns:a16="http://schemas.microsoft.com/office/drawing/2014/main" id="{E8F44E43-BD27-EF72-1581-53AA4AF310D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120020" y="2086563"/>
            <a:ext cx="5592211" cy="564625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l" dirty="0"/>
              <a:t>Εισαγωγή στους τύπους ελέγχου πρόσβασης</a:t>
            </a:r>
            <a:endParaRPr lang="en-US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45E210F-6B8D-736F-B141-2B3CBE61357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20020" y="2801643"/>
            <a:ext cx="5592210" cy="65665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l" sz="1600" dirty="0"/>
              <a:t>Θέμα-2: </a:t>
            </a:r>
            <a:r>
              <a:rPr lang="el-GR" sz="1600" dirty="0"/>
              <a:t>κρυπτογράφηση, ασφάλεια κρυπτογράφησης, κρυπτογράφηση ροής, κρυπτογράφηση μπλοκ, τέλεια μυστικότητα και ασφάλεια IND-CPA</a:t>
            </a:r>
            <a:endParaRPr lang="el" sz="1600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5DD8B99-A215-EB84-183A-F3B1E73A45B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106134" y="3436444"/>
            <a:ext cx="5502565" cy="69515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l" dirty="0"/>
              <a:t>Κρυπτογράφηση δεδομένων, πρότυπα, παράδειγμα σπάσιμο κρυπτογράφησης, μαθηματική βάση πίσω από κρυπτογράφηση για βαθύτερη κατανόηση, μονάδες ασφαλείας υλικού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9847AB5-5442-A3C4-87F1-C737DF1C6D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120020" y="4212767"/>
            <a:ext cx="4796710" cy="40193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l" sz="1600" dirty="0"/>
              <a:t>Θέμα-3: Κρυπτογραφία</a:t>
            </a:r>
          </a:p>
        </p:txBody>
      </p:sp>
      <p:sp>
        <p:nvSpPr>
          <p:cNvPr id="25" name="Text Placeholder 24">
            <a:extLst>
              <a:ext uri="{FF2B5EF4-FFF2-40B4-BE49-F238E27FC236}">
                <a16:creationId xmlns:a16="http://schemas.microsoft.com/office/drawing/2014/main" id="{CBF28C9E-02B3-7B82-54FB-BB732FF1E97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120020" y="4623087"/>
            <a:ext cx="5502564" cy="695153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l" dirty="0"/>
              <a:t>Εισαγωγή στην Κρυπτογραφία, Χρησιμοποιούμενη ορολογία, κρυπτογράφηση, κρυπτογραφική μηχανική, βασικά κρυπτογραφικά πρωτόκολλα (κρυπτογράφηση δημόσιου κλειδιού)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9A1C40A-BC04-C14E-7867-E3D7B15979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3084061" y="0"/>
            <a:ext cx="2959129" cy="6871447"/>
            <a:chOff x="3084061" y="0"/>
            <a:chExt cx="2959129" cy="6871447"/>
          </a:xfrm>
        </p:grpSpPr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45521D96-1220-9A5F-FB15-764C14CD87A4}"/>
                </a:ext>
              </a:extLst>
            </p:cNvPr>
            <p:cNvSpPr/>
            <p:nvPr/>
          </p:nvSpPr>
          <p:spPr>
            <a:xfrm rot="10800000">
              <a:off x="3498189" y="177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cxnSp>
          <p:nvCxnSpPr>
            <p:cNvPr id="46" name="Straight Connector 45">
              <a:extLst>
                <a:ext uri="{FF2B5EF4-FFF2-40B4-BE49-F238E27FC236}">
                  <a16:creationId xmlns:a16="http://schemas.microsoft.com/office/drawing/2014/main" id="{937359AB-4FC7-AF1F-096F-69BD733B87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084061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5" name="Picture Placeholder 14" descr="Ένα φλιτζάνι καφέ και ένα σημειωματάριο σε ένα τραπέζι&#10;&#10;Περιγραφή που δημιουργείται αυτόματα">
            <a:extLst>
              <a:ext uri="{FF2B5EF4-FFF2-40B4-BE49-F238E27FC236}">
                <a16:creationId xmlns:a16="http://schemas.microsoft.com/office/drawing/2014/main" id="{5379627D-9B2A-E0CB-76C0-3EADE6FC7807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3124" r="13124"/>
          <a:stretch>
            <a:fillRect/>
          </a:stretch>
        </p:blipFill>
        <p:spPr/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82147BC-C4E1-4495-E0FB-4CD835EBA7B5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6DB005A3-ACFE-FF2D-CA01-74294B0E7B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89872A76-81F0-C262-1CF5-CDDB82B8A2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71989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835925-3D21-0B99-9A6C-587FBAE4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</p:spPr>
        <p:txBody>
          <a:bodyPr>
            <a:normAutofit/>
          </a:bodyPr>
          <a:lstStyle/>
          <a:p>
            <a:r>
              <a:rPr lang="el" dirty="0">
                <a:solidFill>
                  <a:schemeClr val="accent1"/>
                </a:solidFill>
              </a:rPr>
              <a:t>Περίγραμμα εκπαίδευσης: </a:t>
            </a:r>
            <a:endParaRPr lang="en-US" dirty="0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27" name="Text Placeholder 10">
            <a:extLst>
              <a:ext uri="{FF2B5EF4-FFF2-40B4-BE49-F238E27FC236}">
                <a16:creationId xmlns:a16="http://schemas.microsoft.com/office/drawing/2014/main" id="{E8DD6800-C7FC-6A10-2B0A-C4B64CC05C22}"/>
              </a:ext>
            </a:extLst>
          </p:cNvPr>
          <p:cNvSpPr txBox="1">
            <a:spLocks/>
          </p:cNvSpPr>
          <p:nvPr/>
        </p:nvSpPr>
        <p:spPr>
          <a:xfrm>
            <a:off x="849110" y="2164080"/>
            <a:ext cx="6980092" cy="830136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" sz="1600" dirty="0">
                <a:solidFill>
                  <a:schemeClr val="accent1"/>
                </a:solidFill>
              </a:rPr>
              <a:t>Θέμα-4: Μοντέλα προστασίας ακεραιότητας </a:t>
            </a:r>
          </a:p>
        </p:txBody>
      </p:sp>
      <p:sp>
        <p:nvSpPr>
          <p:cNvPr id="28" name="Text Placeholder 22">
            <a:extLst>
              <a:ext uri="{FF2B5EF4-FFF2-40B4-BE49-F238E27FC236}">
                <a16:creationId xmlns:a16="http://schemas.microsoft.com/office/drawing/2014/main" id="{5421A4BB-2BFD-0743-5BB3-6C4D92B8EC15}"/>
              </a:ext>
            </a:extLst>
          </p:cNvPr>
          <p:cNvSpPr txBox="1">
            <a:spLocks/>
          </p:cNvSpPr>
          <p:nvPr/>
        </p:nvSpPr>
        <p:spPr>
          <a:xfrm>
            <a:off x="849110" y="2501154"/>
            <a:ext cx="6980091" cy="469065"/>
          </a:xfrm>
          <a:prstGeom prst="rect">
            <a:avLst/>
          </a:prstGeom>
        </p:spPr>
        <p:txBody>
          <a:bodyPr/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el" sz="1400" dirty="0"/>
              <a:t>Μοντέλα ασφαλείας: ακεραιότητα, εμπιστευτικότητα και προστασία των δεδομένων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61C6165D-1CE5-9474-8E2F-E7C58C8CABBE}"/>
              </a:ext>
            </a:extLst>
          </p:cNvPr>
          <p:cNvSpPr txBox="1">
            <a:spLocks/>
          </p:cNvSpPr>
          <p:nvPr/>
        </p:nvSpPr>
        <p:spPr>
          <a:xfrm>
            <a:off x="824241" y="2971829"/>
            <a:ext cx="6980092" cy="873830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" sz="1600" dirty="0">
                <a:solidFill>
                  <a:schemeClr val="accent1"/>
                </a:solidFill>
              </a:rPr>
              <a:t>Θέμα-5: Βασικά στοιχεία ασφάλειας λειτουργικού συστήματος – Έλεγχος πρόσβασης</a:t>
            </a:r>
          </a:p>
          <a:p>
            <a:r>
              <a:rPr lang="el" sz="1600" dirty="0"/>
              <a:t>Πολιτικές λειτουργικού συστήματος, πολιτικές χρήστη σε λειτουργικά συστήματα Unix/Linux κ.λπ.... </a:t>
            </a:r>
          </a:p>
        </p:txBody>
      </p:sp>
      <p:pic>
        <p:nvPicPr>
          <p:cNvPr id="34" name="Picture Placeholder 33" descr="Ένα φλιτζάνι καφέ και ένα σημειωματάριο σε ένα τραπέζι&#10;&#10;Περιγραφή που δημιουργείται αυτόματα">
            <a:extLst>
              <a:ext uri="{FF2B5EF4-FFF2-40B4-BE49-F238E27FC236}">
                <a16:creationId xmlns:a16="http://schemas.microsoft.com/office/drawing/2014/main" id="{BE76F2C8-60D2-404A-08F8-F956BC2489D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8261" r="18261"/>
          <a:stretch>
            <a:fillRect/>
          </a:stretch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6E31E1F-04A7-FD67-CD24-E41E73A985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7372" y="6285523"/>
            <a:ext cx="6637071" cy="365125"/>
          </a:xfrm>
          <a:ln>
            <a:solidFill>
              <a:schemeClr val="accent1"/>
            </a:solidFill>
          </a:ln>
        </p:spPr>
        <p:txBody>
          <a:bodyPr/>
          <a:lstStyle/>
          <a:p>
            <a:r>
              <a:rPr lang="el" dirty="0"/>
              <a:t>Όνομα εκπαιδευτικής ενότητας CSP: Πρότυπο παρουσίασης που δημιουργήθηκε από PR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2E7B04D-E6C3-1A50-96CC-C863D387E4E8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2BB7346-D27E-E7B5-1793-E50B8F9C20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E39C830-72D8-B9BC-4DBD-C47324325E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  <p:sp>
        <p:nvSpPr>
          <p:cNvPr id="7" name="Text Placeholder 10">
            <a:extLst>
              <a:ext uri="{FF2B5EF4-FFF2-40B4-BE49-F238E27FC236}">
                <a16:creationId xmlns:a16="http://schemas.microsoft.com/office/drawing/2014/main" id="{3772DC0F-8063-9A24-609D-3AB146B71F9B}"/>
              </a:ext>
            </a:extLst>
          </p:cNvPr>
          <p:cNvSpPr txBox="1">
            <a:spLocks/>
          </p:cNvSpPr>
          <p:nvPr/>
        </p:nvSpPr>
        <p:spPr>
          <a:xfrm>
            <a:off x="796322" y="4181242"/>
            <a:ext cx="6980092" cy="469065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" sz="1600" dirty="0">
                <a:solidFill>
                  <a:schemeClr val="accent1"/>
                </a:solidFill>
              </a:rPr>
              <a:t>Θέμα-6: Έλεγχος ταυτότητας χρήστη</a:t>
            </a:r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CBD1E2CB-8930-A8FC-18EA-74361D330E73}"/>
              </a:ext>
            </a:extLst>
          </p:cNvPr>
          <p:cNvSpPr txBox="1">
            <a:spLocks/>
          </p:cNvSpPr>
          <p:nvPr/>
        </p:nvSpPr>
        <p:spPr>
          <a:xfrm>
            <a:off x="796322" y="4494439"/>
            <a:ext cx="6980092" cy="1125168"/>
          </a:xfrm>
          <a:prstGeom prst="rect">
            <a:avLst/>
          </a:prstGeom>
        </p:spPr>
        <p:txBody>
          <a:bodyPr>
            <a:noAutofit/>
          </a:bodyPr>
          <a:lstStyle>
            <a:lvl1pPr marL="91440" indent="-9144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Char char="◦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" sz="1600" dirty="0">
                <a:solidFill>
                  <a:schemeClr val="accent1"/>
                </a:solidFill>
              </a:rPr>
              <a:t>Θέμα-7: GDPR</a:t>
            </a:r>
          </a:p>
          <a:p>
            <a:r>
              <a:rPr lang="el" sz="1600" dirty="0"/>
              <a:t>Γενική ανάλυση, παρουσίαση και σε βάθος ανάλυση κρίσιμων</a:t>
            </a:r>
          </a:p>
          <a:p>
            <a:r>
              <a:rPr lang="el" sz="1600" dirty="0"/>
              <a:t>Κανόνες</a:t>
            </a:r>
          </a:p>
        </p:txBody>
      </p:sp>
    </p:spTree>
    <p:extLst>
      <p:ext uri="{BB962C8B-B14F-4D97-AF65-F5344CB8AC3E}">
        <p14:creationId xmlns:p14="http://schemas.microsoft.com/office/powerpoint/2010/main" val="31137975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AC51E62-7F55-3B6A-FF5F-39D8CFE741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45299" y="120834"/>
            <a:ext cx="6732237" cy="1017147"/>
          </a:xfrm>
        </p:spPr>
        <p:txBody>
          <a:bodyPr/>
          <a:lstStyle/>
          <a:p>
            <a:r>
              <a:rPr lang="el" dirty="0"/>
              <a:t>Μέθοδος αξιολόγησης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A0F88C39-60B8-7163-0602-9B68A9FCDB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pPr/>
              <a:t>14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8B1A91E-7D63-4E15-B7EA-0453BC1526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370364" y="-23539"/>
            <a:ext cx="2562565" cy="6885155"/>
            <a:chOff x="7370364" y="-23539"/>
            <a:chExt cx="2562565" cy="6885155"/>
          </a:xfrm>
        </p:grpSpPr>
        <p:pic>
          <p:nvPicPr>
            <p:cNvPr id="18" name="Graphic 17">
              <a:extLst>
                <a:ext uri="{FF2B5EF4-FFF2-40B4-BE49-F238E27FC236}">
                  <a16:creationId xmlns:a16="http://schemas.microsoft.com/office/drawing/2014/main" id="{F0A32002-CC31-2B6D-7A5D-66EDF27611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7829202" y="5156615"/>
              <a:ext cx="878334" cy="1705001"/>
            </a:xfrm>
            <a:prstGeom prst="rect">
              <a:avLst/>
            </a:prstGeom>
          </p:spPr>
        </p:pic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519D6ED2-972A-D3E9-ADCE-6524C82786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370364" y="-23539"/>
              <a:ext cx="2562565" cy="6884359"/>
            </a:xfrm>
            <a:custGeom>
              <a:avLst/>
              <a:gdLst>
                <a:gd name="connsiteX0" fmla="*/ 2535833 w 2562565"/>
                <a:gd name="connsiteY0" fmla="*/ 0 h 6884359"/>
                <a:gd name="connsiteX1" fmla="*/ 2106829 w 2562565"/>
                <a:gd name="connsiteY1" fmla="*/ 1564627 h 6884359"/>
                <a:gd name="connsiteX2" fmla="*/ 1764389 w 2562565"/>
                <a:gd name="connsiteY2" fmla="*/ 2840498 h 6884359"/>
                <a:gd name="connsiteX3" fmla="*/ 1579803 w 2562565"/>
                <a:gd name="connsiteY3" fmla="*/ 2925726 h 6884359"/>
                <a:gd name="connsiteX4" fmla="*/ 1467779 w 2562565"/>
                <a:gd name="connsiteY4" fmla="*/ 2731101 h 6884359"/>
                <a:gd name="connsiteX5" fmla="*/ 1727472 w 2562565"/>
                <a:gd name="connsiteY5" fmla="*/ 1773244 h 6884359"/>
                <a:gd name="connsiteX6" fmla="*/ 1709650 w 2562565"/>
                <a:gd name="connsiteY6" fmla="*/ 1633318 h 6884359"/>
                <a:gd name="connsiteX7" fmla="*/ 1597625 w 2562565"/>
                <a:gd name="connsiteY7" fmla="*/ 1546818 h 6884359"/>
                <a:gd name="connsiteX8" fmla="*/ 1372303 w 2562565"/>
                <a:gd name="connsiteY8" fmla="*/ 1676568 h 6884359"/>
                <a:gd name="connsiteX9" fmla="*/ 977670 w 2562565"/>
                <a:gd name="connsiteY9" fmla="*/ 3131798 h 6884359"/>
                <a:gd name="connsiteX10" fmla="*/ 5092 w 2562565"/>
                <a:gd name="connsiteY10" fmla="*/ 6867823 h 6884359"/>
                <a:gd name="connsiteX11" fmla="*/ 0 w 2562565"/>
                <a:gd name="connsiteY11" fmla="*/ 6884360 h 6884359"/>
                <a:gd name="connsiteX12" fmla="*/ 26733 w 2562565"/>
                <a:gd name="connsiteY12" fmla="*/ 6884360 h 6884359"/>
                <a:gd name="connsiteX13" fmla="*/ 1003131 w 2562565"/>
                <a:gd name="connsiteY13" fmla="*/ 3139431 h 6884359"/>
                <a:gd name="connsiteX14" fmla="*/ 1397763 w 2562565"/>
                <a:gd name="connsiteY14" fmla="*/ 1684200 h 6884359"/>
                <a:gd name="connsiteX15" fmla="*/ 1592533 w 2562565"/>
                <a:gd name="connsiteY15" fmla="*/ 1572259 h 6884359"/>
                <a:gd name="connsiteX16" fmla="*/ 1688009 w 2562565"/>
                <a:gd name="connsiteY16" fmla="*/ 1646039 h 6884359"/>
                <a:gd name="connsiteX17" fmla="*/ 1703285 w 2562565"/>
                <a:gd name="connsiteY17" fmla="*/ 1766884 h 6884359"/>
                <a:gd name="connsiteX18" fmla="*/ 1443591 w 2562565"/>
                <a:gd name="connsiteY18" fmla="*/ 2724741 h 6884359"/>
                <a:gd name="connsiteX19" fmla="*/ 1573438 w 2562565"/>
                <a:gd name="connsiteY19" fmla="*/ 2949894 h 6884359"/>
                <a:gd name="connsiteX20" fmla="*/ 1788577 w 2562565"/>
                <a:gd name="connsiteY20" fmla="*/ 2849402 h 6884359"/>
                <a:gd name="connsiteX21" fmla="*/ 1788577 w 2562565"/>
                <a:gd name="connsiteY21" fmla="*/ 2848130 h 6884359"/>
                <a:gd name="connsiteX22" fmla="*/ 2131016 w 2562565"/>
                <a:gd name="connsiteY22" fmla="*/ 1570987 h 6884359"/>
                <a:gd name="connsiteX23" fmla="*/ 2562566 w 2562565"/>
                <a:gd name="connsiteY23" fmla="*/ 1272 h 6884359"/>
                <a:gd name="connsiteX24" fmla="*/ 2535833 w 2562565"/>
                <a:gd name="connsiteY24" fmla="*/ 0 h 6884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62565" h="6884359">
                  <a:moveTo>
                    <a:pt x="2535833" y="0"/>
                  </a:moveTo>
                  <a:lnTo>
                    <a:pt x="2106829" y="1564627"/>
                  </a:lnTo>
                  <a:lnTo>
                    <a:pt x="1764389" y="2840498"/>
                  </a:lnTo>
                  <a:cubicBezTo>
                    <a:pt x="1731291" y="2910461"/>
                    <a:pt x="1653638" y="2946078"/>
                    <a:pt x="1579803" y="2925726"/>
                  </a:cubicBezTo>
                  <a:cubicBezTo>
                    <a:pt x="1495785" y="2902829"/>
                    <a:pt x="1444864" y="2815057"/>
                    <a:pt x="1467779" y="2731101"/>
                  </a:cubicBezTo>
                  <a:lnTo>
                    <a:pt x="1727472" y="1773244"/>
                  </a:lnTo>
                  <a:cubicBezTo>
                    <a:pt x="1740202" y="1726178"/>
                    <a:pt x="1733837" y="1676568"/>
                    <a:pt x="1709650" y="1633318"/>
                  </a:cubicBezTo>
                  <a:cubicBezTo>
                    <a:pt x="1685463" y="1590068"/>
                    <a:pt x="1646000" y="1559539"/>
                    <a:pt x="1597625" y="1546818"/>
                  </a:cubicBezTo>
                  <a:cubicBezTo>
                    <a:pt x="1499604" y="1520105"/>
                    <a:pt x="1397763" y="1578620"/>
                    <a:pt x="1372303" y="1676568"/>
                  </a:cubicBezTo>
                  <a:lnTo>
                    <a:pt x="977670" y="3131798"/>
                  </a:lnTo>
                  <a:lnTo>
                    <a:pt x="5092" y="6867823"/>
                  </a:lnTo>
                  <a:cubicBezTo>
                    <a:pt x="5092" y="6867823"/>
                    <a:pt x="1273" y="6880544"/>
                    <a:pt x="0" y="6884360"/>
                  </a:cubicBezTo>
                  <a:lnTo>
                    <a:pt x="26733" y="6884360"/>
                  </a:lnTo>
                  <a:lnTo>
                    <a:pt x="1003131" y="3139431"/>
                  </a:lnTo>
                  <a:lnTo>
                    <a:pt x="1397763" y="1684200"/>
                  </a:lnTo>
                  <a:cubicBezTo>
                    <a:pt x="1420677" y="1600245"/>
                    <a:pt x="1508515" y="1549363"/>
                    <a:pt x="1592533" y="1572259"/>
                  </a:cubicBezTo>
                  <a:cubicBezTo>
                    <a:pt x="1633270" y="1583708"/>
                    <a:pt x="1667641" y="1609149"/>
                    <a:pt x="1688009" y="1646039"/>
                  </a:cubicBezTo>
                  <a:cubicBezTo>
                    <a:pt x="1709650" y="1682928"/>
                    <a:pt x="1714742" y="1724906"/>
                    <a:pt x="1703285" y="1766884"/>
                  </a:cubicBezTo>
                  <a:lnTo>
                    <a:pt x="1443591" y="2724741"/>
                  </a:lnTo>
                  <a:cubicBezTo>
                    <a:pt x="1416858" y="2822689"/>
                    <a:pt x="1475417" y="2924453"/>
                    <a:pt x="1573438" y="2949894"/>
                  </a:cubicBezTo>
                  <a:cubicBezTo>
                    <a:pt x="1660003" y="2972792"/>
                    <a:pt x="1750386" y="2930814"/>
                    <a:pt x="1788577" y="2849402"/>
                  </a:cubicBezTo>
                  <a:lnTo>
                    <a:pt x="1788577" y="2848130"/>
                  </a:lnTo>
                  <a:lnTo>
                    <a:pt x="2131016" y="1570987"/>
                  </a:lnTo>
                  <a:lnTo>
                    <a:pt x="2562566" y="1272"/>
                  </a:lnTo>
                  <a:cubicBezTo>
                    <a:pt x="2553655" y="0"/>
                    <a:pt x="2544744" y="0"/>
                    <a:pt x="2535833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aphicFrame>
        <p:nvGraphicFramePr>
          <p:cNvPr id="39" name="Table 39">
            <a:extLst>
              <a:ext uri="{FF2B5EF4-FFF2-40B4-BE49-F238E27FC236}">
                <a16:creationId xmlns:a16="http://schemas.microsoft.com/office/drawing/2014/main" id="{C8C8D0BF-0710-38CC-57A6-1BC86173A1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570031"/>
              </p:ext>
            </p:extLst>
          </p:nvPr>
        </p:nvGraphicFramePr>
        <p:xfrm>
          <a:off x="540465" y="1568846"/>
          <a:ext cx="6637071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12357">
                  <a:extLst>
                    <a:ext uri="{9D8B030D-6E8A-4147-A177-3AD203B41FA5}">
                      <a16:colId xmlns:a16="http://schemas.microsoft.com/office/drawing/2014/main" val="1250756599"/>
                    </a:ext>
                  </a:extLst>
                </a:gridCol>
                <a:gridCol w="2212357">
                  <a:extLst>
                    <a:ext uri="{9D8B030D-6E8A-4147-A177-3AD203B41FA5}">
                      <a16:colId xmlns:a16="http://schemas.microsoft.com/office/drawing/2014/main" val="637806288"/>
                    </a:ext>
                  </a:extLst>
                </a:gridCol>
                <a:gridCol w="2212357">
                  <a:extLst>
                    <a:ext uri="{9D8B030D-6E8A-4147-A177-3AD203B41FA5}">
                      <a16:colId xmlns:a16="http://schemas.microsoft.com/office/drawing/2014/main" val="4869327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l"/>
                        <a:t>Στοιχείο αξιολόγησης</a:t>
                      </a:r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"/>
                        <a:t>Πώς</a:t>
                      </a:r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"/>
                        <a:t>Σημειώσεις</a:t>
                      </a:r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4980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l"/>
                        <a:t>Κουίζ πολλαπλών επιλογών</a:t>
                      </a:r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"/>
                        <a:t>Διαδικτυακά κουίζ</a:t>
                      </a:r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37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"/>
                        <a:t>Εφαρμοσμένες Εργασίες (Ατομικές)</a:t>
                      </a:r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" dirty="0"/>
                        <a:t>Η λύση</a:t>
                      </a:r>
                      <a:r>
                        <a:rPr lang="el-GR" dirty="0"/>
                        <a:t> του</a:t>
                      </a:r>
                      <a:r>
                        <a:rPr lang="el" dirty="0"/>
                        <a:t> προβλήματος θα υποβληθεί αργότερα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509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"/>
                        <a:t>Ομαδική εργασία</a:t>
                      </a:r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"/>
                        <a:t>Το ομαδικό έργο θα υποβληθεί αργότερα</a:t>
                      </a:r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612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" dirty="0"/>
                        <a:t>Ομαδική συζήτηση</a:t>
                      </a: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l"/>
                        <a:t>Κατά τη διάρκεια του εργαστηρίου</a:t>
                      </a:r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7776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i-FI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i-FI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012516"/>
                  </a:ext>
                </a:extLst>
              </a:tr>
            </a:tbl>
          </a:graphicData>
        </a:graphic>
      </p:graphicFrame>
      <p:sp>
        <p:nvSpPr>
          <p:cNvPr id="40" name="object 4">
            <a:extLst>
              <a:ext uri="{FF2B5EF4-FFF2-40B4-BE49-F238E27FC236}">
                <a16:creationId xmlns:a16="http://schemas.microsoft.com/office/drawing/2014/main" id="{B7B95F84-E42B-FC4D-090D-D31FD86A7249}"/>
              </a:ext>
            </a:extLst>
          </p:cNvPr>
          <p:cNvSpPr txBox="1"/>
          <p:nvPr/>
        </p:nvSpPr>
        <p:spPr>
          <a:xfrm>
            <a:off x="540465" y="1188742"/>
            <a:ext cx="8730716" cy="302896"/>
          </a:xfrm>
          <a:prstGeom prst="rect">
            <a:avLst/>
          </a:prstGeom>
        </p:spPr>
        <p:txBody>
          <a:bodyPr vert="horz" wrap="square" lIns="0" tIns="14852" rIns="0" bIns="0" rtlCol="0">
            <a:spAutoFit/>
          </a:bodyPr>
          <a:lstStyle/>
          <a:p>
            <a:pPr marL="14851">
              <a:spcBef>
                <a:spcPts val="117"/>
              </a:spcBef>
            </a:pPr>
            <a:r>
              <a:rPr lang="el" sz="1871" spc="-6" dirty="0">
                <a:latin typeface="Arial MT"/>
                <a:cs typeface="Arial MT"/>
              </a:rPr>
              <a:t>Περιγράψτε τα στοιχεία αξιολόγησης και τη διαδικασία αξιολόγησης</a:t>
            </a:r>
            <a:endParaRPr sz="1871" dirty="0">
              <a:latin typeface="Arial MT"/>
              <a:cs typeface="Arial MT"/>
            </a:endParaRP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0BC6EDFF-B65B-CF98-E039-F97E2729FD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464" y="6190660"/>
            <a:ext cx="6637071" cy="365125"/>
          </a:xfrm>
        </p:spPr>
        <p:txBody>
          <a:bodyPr/>
          <a:lstStyle/>
          <a:p>
            <a:r>
              <a:rPr lang="el" dirty="0"/>
              <a:t>Όνομα εκπαιδευτικής ενότητας CSP: Πρότυπο παρουσίασης που δημιουργήθηκε από PR</a:t>
            </a:r>
          </a:p>
        </p:txBody>
      </p:sp>
      <p:pic>
        <p:nvPicPr>
          <p:cNvPr id="7" name="Picture Placeholder 6" descr="Ένα άτομο που κάθεται σε ένα γραφείο γράφοντας σε ένα χαρτί&#10;&#10;Περιγραφή που δημιουργείται αυτόματα">
            <a:extLst>
              <a:ext uri="{FF2B5EF4-FFF2-40B4-BE49-F238E27FC236}">
                <a16:creationId xmlns:a16="http://schemas.microsoft.com/office/drawing/2014/main" id="{48D0F593-DE77-0D7C-9756-4FBEE80ADB3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3621" r="13621"/>
          <a:stretch>
            <a:fillRect/>
          </a:stretch>
        </p:blipFill>
        <p:spPr/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677ED940-934B-51ED-91DC-B090C9871BF6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9274483-176D-F76D-FA4E-0D50FFA3D9F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D72B7BF4-1D82-88B2-6319-95446E475F2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857357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732237" cy="1017147"/>
          </a:xfrm>
        </p:spPr>
        <p:txBody>
          <a:bodyPr>
            <a:noAutofit/>
          </a:bodyPr>
          <a:lstStyle/>
          <a:p>
            <a:r>
              <a:rPr lang="el" sz="3600"/>
              <a:t>Βασικές γνώσεις και προαπαιτούμενα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FB8BB2-2253-F694-3F4B-48B1830907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3304" y="1808873"/>
            <a:ext cx="5710505" cy="533400"/>
          </a:xfrm>
        </p:spPr>
        <p:txBody>
          <a:bodyPr vert="horz" lIns="0" tIns="0" rIns="0" bIns="0" rtlCol="0" anchor="ctr">
            <a:noAutofit/>
          </a:bodyPr>
          <a:lstStyle/>
          <a:p>
            <a:pPr algn="l"/>
            <a:r>
              <a:rPr lang="el" dirty="0"/>
              <a:t>Βασικές γνώσεις: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C2F10C-DD1E-58B2-DE8A-900B513BB4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93303" y="2444090"/>
            <a:ext cx="5885179" cy="1632299"/>
          </a:xfrm>
        </p:spPr>
        <p:txBody>
          <a:bodyPr>
            <a:noAutofit/>
          </a:bodyPr>
          <a:lstStyle/>
          <a:p>
            <a:r>
              <a:rPr lang="el" sz="1600" dirty="0"/>
              <a:t>Βασική κατανόηση υπολογιστών και δικτύων</a:t>
            </a:r>
          </a:p>
          <a:p>
            <a:r>
              <a:rPr lang="el" sz="1600" dirty="0"/>
              <a:t>Εξοικείωση με κοινές απειλές και ευπάθειες για την ασφάλεια στο διαδίκτυο</a:t>
            </a:r>
          </a:p>
          <a:p>
            <a:r>
              <a:rPr lang="el" sz="1600" dirty="0"/>
              <a:t>Ευαισθητοποίηση σχετικά με την ασφάλεια στον κυβερνοχώρο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CB8B4797-4723-9D92-DF5E-86CBB705F93C}"/>
              </a:ext>
            </a:extLst>
          </p:cNvPr>
          <p:cNvSpPr txBox="1">
            <a:spLocks/>
          </p:cNvSpPr>
          <p:nvPr/>
        </p:nvSpPr>
        <p:spPr>
          <a:xfrm>
            <a:off x="893304" y="4258088"/>
            <a:ext cx="5710505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kern="1200" spc="100" baseline="-25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"/>
              <a:t>Προϋποθέσεις: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2BED4F96-A04E-C9DC-CC14-D7BF90874C22}"/>
              </a:ext>
            </a:extLst>
          </p:cNvPr>
          <p:cNvSpPr txBox="1">
            <a:spLocks/>
          </p:cNvSpPr>
          <p:nvPr/>
        </p:nvSpPr>
        <p:spPr>
          <a:xfrm>
            <a:off x="893304" y="4791489"/>
            <a:ext cx="5885179" cy="365126"/>
          </a:xfrm>
          <a:prstGeom prst="rect">
            <a:avLst/>
          </a:prstGeom>
        </p:spPr>
        <p:txBody>
          <a:bodyPr vert="horz" lIns="0" tIns="4572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" sz="1600"/>
              <a:t>Κανένας</a:t>
            </a:r>
          </a:p>
        </p:txBody>
      </p:sp>
      <p:pic>
        <p:nvPicPr>
          <p:cNvPr id="39" name="Picture Placeholder 38" descr="Ένα άτομο που κρατά βιβλία σε μια βιβλιοθήκη&#10;&#10;Περιγραφή που δημιουργείται αυτόματα">
            <a:extLst>
              <a:ext uri="{FF2B5EF4-FFF2-40B4-BE49-F238E27FC236}">
                <a16:creationId xmlns:a16="http://schemas.microsoft.com/office/drawing/2014/main" id="{10FE2B7C-AE61-BE40-0320-C82DDDDF7AAA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3161" r="13161"/>
          <a:stretch>
            <a:fillRect/>
          </a:stretch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AC3DC07-F818-1125-FACC-4A6351FB69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90019" y="6224734"/>
            <a:ext cx="6637071" cy="365125"/>
          </a:xfrm>
        </p:spPr>
        <p:txBody>
          <a:bodyPr/>
          <a:lstStyle/>
          <a:p>
            <a:r>
              <a:rPr lang="el" dirty="0"/>
              <a:t>Όνομα εκπαιδευτικής ενότητας CSP: Πρότυπο παρουσίασης που δημιουργήθηκε από PR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169937E-4762-A841-5ED2-63F229D7CE1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22C05AC-D440-E4A3-0C62-59178149B51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D1F28938-2670-AF32-94BE-6AFC2DCB1D3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6115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lide Number Placeholder 95">
            <a:extLst>
              <a:ext uri="{FF2B5EF4-FFF2-40B4-BE49-F238E27FC236}">
                <a16:creationId xmlns:a16="http://schemas.microsoft.com/office/drawing/2014/main" id="{3BD80834-FB15-847A-2C6B-65FA4C1A99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119" name="Title 118">
            <a:extLst>
              <a:ext uri="{FF2B5EF4-FFF2-40B4-BE49-F238E27FC236}">
                <a16:creationId xmlns:a16="http://schemas.microsoft.com/office/drawing/2014/main" id="{34974D2A-D531-9065-F011-B2A52FD62A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732237" cy="1017147"/>
          </a:xfrm>
        </p:spPr>
        <p:txBody>
          <a:bodyPr>
            <a:noAutofit/>
          </a:bodyPr>
          <a:lstStyle/>
          <a:p>
            <a:r>
              <a:rPr lang="el" sz="3600"/>
              <a:t>Τεχνικά εργαλεία και άλλες απαιτήσεις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2FB8BB2-2253-F694-3F4B-48B18309072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37415" y="1657227"/>
            <a:ext cx="5710505" cy="533400"/>
          </a:xfrm>
        </p:spPr>
        <p:txBody>
          <a:bodyPr vert="horz" lIns="0" tIns="0" rIns="0" bIns="0" rtlCol="0" anchor="ctr">
            <a:noAutofit/>
          </a:bodyPr>
          <a:lstStyle/>
          <a:p>
            <a:pPr algn="l"/>
            <a:r>
              <a:rPr lang="el" dirty="0"/>
              <a:t>Τεχνικά εργαλεία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0C2F10C-DD1E-58B2-DE8A-900B513BB48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37417" y="2429100"/>
            <a:ext cx="5885179" cy="783933"/>
          </a:xfrm>
        </p:spPr>
        <p:txBody>
          <a:bodyPr>
            <a:noAutofit/>
          </a:bodyPr>
          <a:lstStyle/>
          <a:p>
            <a:r>
              <a:rPr lang="el" sz="1600" dirty="0"/>
              <a:t>PC/Laptop</a:t>
            </a:r>
          </a:p>
          <a:p>
            <a:r>
              <a:rPr lang="el" sz="1600" dirty="0"/>
              <a:t>Τεχνικά εργαλεία: Αναφέρονται κατά τη διάρκεια της εκπαίδευσης</a:t>
            </a: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E3A78732-6A77-06C0-D931-D7D8673862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73" name="Graphic 72">
            <a:extLst>
              <a:ext uri="{FF2B5EF4-FFF2-40B4-BE49-F238E27FC236}">
                <a16:creationId xmlns:a16="http://schemas.microsoft.com/office/drawing/2014/main" id="{7B7D90C8-A3E9-289E-DC74-AFF053EFBA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28" name="Text Placeholder 5">
            <a:extLst>
              <a:ext uri="{FF2B5EF4-FFF2-40B4-BE49-F238E27FC236}">
                <a16:creationId xmlns:a16="http://schemas.microsoft.com/office/drawing/2014/main" id="{CB8B4797-4723-9D92-DF5E-86CBB705F93C}"/>
              </a:ext>
            </a:extLst>
          </p:cNvPr>
          <p:cNvSpPr txBox="1">
            <a:spLocks/>
          </p:cNvSpPr>
          <p:nvPr/>
        </p:nvSpPr>
        <p:spPr>
          <a:xfrm>
            <a:off x="1037416" y="3547280"/>
            <a:ext cx="5710505" cy="5334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4400" b="0" kern="1200" spc="100" baseline="-25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l" dirty="0"/>
              <a:t>Άλλες απαιτήσεις</a:t>
            </a:r>
          </a:p>
        </p:txBody>
      </p:sp>
      <p:sp>
        <p:nvSpPr>
          <p:cNvPr id="29" name="Text Placeholder 10">
            <a:extLst>
              <a:ext uri="{FF2B5EF4-FFF2-40B4-BE49-F238E27FC236}">
                <a16:creationId xmlns:a16="http://schemas.microsoft.com/office/drawing/2014/main" id="{2BED4F96-A04E-C9DC-CC14-D7BF90874C22}"/>
              </a:ext>
            </a:extLst>
          </p:cNvPr>
          <p:cNvSpPr txBox="1">
            <a:spLocks/>
          </p:cNvSpPr>
          <p:nvPr/>
        </p:nvSpPr>
        <p:spPr>
          <a:xfrm>
            <a:off x="1051377" y="4372682"/>
            <a:ext cx="5885179" cy="783933"/>
          </a:xfrm>
          <a:prstGeom prst="rect">
            <a:avLst/>
          </a:prstGeom>
        </p:spPr>
        <p:txBody>
          <a:bodyPr vert="horz" lIns="0" tIns="45720" rIns="0" bIns="0" rtlCol="0" anchor="b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None/>
              <a:defRPr sz="2000" kern="120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0116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8404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692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49808" indent="0" algn="l" defTabSz="914400" rtl="0" eaLnBrk="1" latinLnBrk="0" hangingPunct="1">
              <a:lnSpc>
                <a:spcPct val="100000"/>
              </a:lnSpc>
              <a:spcBef>
                <a:spcPts val="200"/>
              </a:spcBef>
              <a:spcAft>
                <a:spcPts val="400"/>
              </a:spcAft>
              <a:buClrTx/>
              <a:buFont typeface="Calibri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" sz="1600"/>
              <a:t>Γνώση Βασικών Εννοιών Πληροφορικής / Επίγνωση Πρακτικών Ασφάλειας Διαδικτύου / Προθυμία για Μάθηση και Πειραματισμό / Ενεργός Συμμετοχή</a:t>
            </a:r>
          </a:p>
        </p:txBody>
      </p:sp>
      <p:pic>
        <p:nvPicPr>
          <p:cNvPr id="8" name="Picture Placeholder 7" descr="Μια ομάδα ανθρώπων που εργάζονται σε ένα έργο&#10;&#10;Περιγραφή που δημιουργείται αυτόματα">
            <a:extLst>
              <a:ext uri="{FF2B5EF4-FFF2-40B4-BE49-F238E27FC236}">
                <a16:creationId xmlns:a16="http://schemas.microsoft.com/office/drawing/2014/main" id="{F7F2A728-0495-F970-08BB-DF29D017CE61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4408" r="14408"/>
          <a:stretch>
            <a:fillRect/>
          </a:stretch>
        </p:blipFill>
        <p:spPr/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2DCF1690-F867-61DD-C636-7C0CAA5692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465" y="6248528"/>
            <a:ext cx="6637071" cy="365125"/>
          </a:xfrm>
        </p:spPr>
        <p:txBody>
          <a:bodyPr/>
          <a:lstStyle/>
          <a:p>
            <a:r>
              <a:rPr lang="el" dirty="0"/>
              <a:t>Όνομα εκπαιδευτικής ενότητας CSP: Πρότυπο παρουσίασης που δημιουργήθηκε από PR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933669F-5C4B-B0FC-DB16-1F4BC811F7B6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8D095A1C-CDDB-C88C-2B53-170E7D9BD1B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04FB183-0DAF-72A4-331C-2E89BDFB09D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13528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FE0F2054-FE7E-B49A-E17F-5DE1864D8F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967113" cy="1524000"/>
          </a:xfrm>
        </p:spPr>
        <p:txBody>
          <a:bodyPr/>
          <a:lstStyle/>
          <a:p>
            <a:r>
              <a:rPr lang="el" dirty="0">
                <a:solidFill>
                  <a:schemeClr val="accent1"/>
                </a:solidFill>
              </a:rPr>
              <a:t>Πηγές: </a:t>
            </a:r>
            <a:r>
              <a:rPr lang="el" dirty="0"/>
              <a:t>Βιβλία και υλικό αναφοράς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8CBC01B8-FB52-27EE-1CD6-0180333CE55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96322" y="2271444"/>
            <a:ext cx="6732237" cy="2576782"/>
          </a:xfrm>
        </p:spPr>
        <p:txBody>
          <a:bodyPr>
            <a:normAutofit fontScale="92500" lnSpcReduction="20000"/>
          </a:bodyPr>
          <a:lstStyle/>
          <a:p>
            <a:pPr marL="228600" indent="-228600">
              <a:spcAft>
                <a:spcPts val="0"/>
              </a:spcAft>
              <a:buFont typeface="+mj-lt"/>
              <a:buAutoNum type="arabicPeriod"/>
            </a:pPr>
            <a:r>
              <a:rPr lang="el" sz="1100" dirty="0"/>
              <a:t>«Ευρωπαϊκό πλαίσιο δεξιοτήτων κυβερνοασφάλειας»: Δημοσίευση του Οργανισμού της Ευρωπαϊκής Ένωσης για την Κυβερνοασφάλεια (ENISA) 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</a:pPr>
            <a:r>
              <a:rPr lang="el" sz="1100" dirty="0"/>
              <a:t>"Cybersecurity Essentials: A Study Guide for CISSP" των Mike Chapple και David Gibson: Αυτός ο περιεκτικός οδηγός σπουδών καλύπτει ολόκληρο το κοινό σώμα γνώσεων (CBK) του CISSP (Certified Information Systems Security Professional).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</a:pPr>
            <a:r>
              <a:rPr lang="el" sz="1100" dirty="0"/>
              <a:t>"Cybersecurity: A Beginner's Guide" του Raef Meeuwisse: Αυτό το φιλικό προς τους αρχάριους βιβλίο εισάγει τα βασικά στοιχεία της ασφάλειας στον κυβερνοχώρο, συμπεριλαμβανομένων των απειλών, των τρωτών σημείων, της άμυνας και των βέλτιστων πρακτικών.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</a:pPr>
            <a:r>
              <a:rPr lang="el" sz="1100" dirty="0"/>
              <a:t>"Εγχειρίδιο Διαχείρισης Ασφάλειας Πληροφοριών" από τους M. E. Whitman και Herbert J. Mattord: Αυτό το περιεκτικό εγχειρίδιο καλύπτει όλες τις πτυχές της διαχείρισης της ασφάλειας πληροφοριών, από την αξιολόγηση κινδύνου έως την αντιμετώπιση περιστατικών.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</a:pPr>
            <a:r>
              <a:rPr lang="el" sz="1100" dirty="0"/>
              <a:t>"Cybersecurity: Principles and Practice" από τον William Stallings: Αυτό το εγχειρίδιο παρέχει μια ολοκληρωμένη επισκόπηση των αρχών ασφάλειας στον κυβερνοχώρο, συμπεριλαμβανομένης της κρυπτογραφίας, της ασφάλειας δικτύων και της ασφάλειας εφαρμογών.</a:t>
            </a:r>
          </a:p>
          <a:p>
            <a:pPr marL="228600" indent="-228600">
              <a:spcAft>
                <a:spcPts val="0"/>
              </a:spcAft>
              <a:buFont typeface="+mj-lt"/>
              <a:buAutoNum type="arabicPeriod"/>
            </a:pPr>
            <a:r>
              <a:rPr lang="el" sz="1100" dirty="0"/>
              <a:t>"NIST Cybersecurity Framework" από το NIST (National Institute of Standards and Technology): Αυτό το πλαίσιο παρέχει έναν οδικό χάρτη για τους οργανισμούς να διαχειρίζονται τους κινδύνους στον κυβερνοχώρο και να βελτιώνουν τη στάση τους στον κυβερνοχώρο.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768C54-1820-3B00-1C96-88D7349FD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17</a:t>
            </a:fld>
            <a:endParaRPr lang="en-US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C1EF105-497F-4EFD-8E5D-D4573ED813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7370364" y="-23539"/>
            <a:ext cx="2562565" cy="6885155"/>
            <a:chOff x="7370364" y="-23539"/>
            <a:chExt cx="2562565" cy="6885155"/>
          </a:xfrm>
        </p:grpSpPr>
        <p:pic>
          <p:nvPicPr>
            <p:cNvPr id="13" name="Graphic 12">
              <a:extLst>
                <a:ext uri="{FF2B5EF4-FFF2-40B4-BE49-F238E27FC236}">
                  <a16:creationId xmlns:a16="http://schemas.microsoft.com/office/drawing/2014/main" id="{2F08D551-B30D-FCB1-C8B2-0160EC5309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0800000">
              <a:off x="7829202" y="5156615"/>
              <a:ext cx="878334" cy="1705001"/>
            </a:xfrm>
            <a:prstGeom prst="rect">
              <a:avLst/>
            </a:prstGeom>
          </p:spPr>
        </p:pic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F5AA2D64-53A7-BC77-FBA2-EC723D31145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/>
          </p:nvSpPr>
          <p:spPr>
            <a:xfrm>
              <a:off x="7370364" y="-23539"/>
              <a:ext cx="2562565" cy="6884359"/>
            </a:xfrm>
            <a:custGeom>
              <a:avLst/>
              <a:gdLst>
                <a:gd name="connsiteX0" fmla="*/ 2535833 w 2562565"/>
                <a:gd name="connsiteY0" fmla="*/ 0 h 6884359"/>
                <a:gd name="connsiteX1" fmla="*/ 2106829 w 2562565"/>
                <a:gd name="connsiteY1" fmla="*/ 1564627 h 6884359"/>
                <a:gd name="connsiteX2" fmla="*/ 1764389 w 2562565"/>
                <a:gd name="connsiteY2" fmla="*/ 2840498 h 6884359"/>
                <a:gd name="connsiteX3" fmla="*/ 1579803 w 2562565"/>
                <a:gd name="connsiteY3" fmla="*/ 2925726 h 6884359"/>
                <a:gd name="connsiteX4" fmla="*/ 1467779 w 2562565"/>
                <a:gd name="connsiteY4" fmla="*/ 2731101 h 6884359"/>
                <a:gd name="connsiteX5" fmla="*/ 1727472 w 2562565"/>
                <a:gd name="connsiteY5" fmla="*/ 1773244 h 6884359"/>
                <a:gd name="connsiteX6" fmla="*/ 1709650 w 2562565"/>
                <a:gd name="connsiteY6" fmla="*/ 1633318 h 6884359"/>
                <a:gd name="connsiteX7" fmla="*/ 1597625 w 2562565"/>
                <a:gd name="connsiteY7" fmla="*/ 1546818 h 6884359"/>
                <a:gd name="connsiteX8" fmla="*/ 1372303 w 2562565"/>
                <a:gd name="connsiteY8" fmla="*/ 1676568 h 6884359"/>
                <a:gd name="connsiteX9" fmla="*/ 977670 w 2562565"/>
                <a:gd name="connsiteY9" fmla="*/ 3131798 h 6884359"/>
                <a:gd name="connsiteX10" fmla="*/ 5092 w 2562565"/>
                <a:gd name="connsiteY10" fmla="*/ 6867823 h 6884359"/>
                <a:gd name="connsiteX11" fmla="*/ 0 w 2562565"/>
                <a:gd name="connsiteY11" fmla="*/ 6884360 h 6884359"/>
                <a:gd name="connsiteX12" fmla="*/ 26733 w 2562565"/>
                <a:gd name="connsiteY12" fmla="*/ 6884360 h 6884359"/>
                <a:gd name="connsiteX13" fmla="*/ 1003131 w 2562565"/>
                <a:gd name="connsiteY13" fmla="*/ 3139431 h 6884359"/>
                <a:gd name="connsiteX14" fmla="*/ 1397763 w 2562565"/>
                <a:gd name="connsiteY14" fmla="*/ 1684200 h 6884359"/>
                <a:gd name="connsiteX15" fmla="*/ 1592533 w 2562565"/>
                <a:gd name="connsiteY15" fmla="*/ 1572259 h 6884359"/>
                <a:gd name="connsiteX16" fmla="*/ 1688009 w 2562565"/>
                <a:gd name="connsiteY16" fmla="*/ 1646039 h 6884359"/>
                <a:gd name="connsiteX17" fmla="*/ 1703285 w 2562565"/>
                <a:gd name="connsiteY17" fmla="*/ 1766884 h 6884359"/>
                <a:gd name="connsiteX18" fmla="*/ 1443591 w 2562565"/>
                <a:gd name="connsiteY18" fmla="*/ 2724741 h 6884359"/>
                <a:gd name="connsiteX19" fmla="*/ 1573438 w 2562565"/>
                <a:gd name="connsiteY19" fmla="*/ 2949894 h 6884359"/>
                <a:gd name="connsiteX20" fmla="*/ 1788577 w 2562565"/>
                <a:gd name="connsiteY20" fmla="*/ 2849402 h 6884359"/>
                <a:gd name="connsiteX21" fmla="*/ 1788577 w 2562565"/>
                <a:gd name="connsiteY21" fmla="*/ 2848130 h 6884359"/>
                <a:gd name="connsiteX22" fmla="*/ 2131016 w 2562565"/>
                <a:gd name="connsiteY22" fmla="*/ 1570987 h 6884359"/>
                <a:gd name="connsiteX23" fmla="*/ 2562566 w 2562565"/>
                <a:gd name="connsiteY23" fmla="*/ 1272 h 6884359"/>
                <a:gd name="connsiteX24" fmla="*/ 2535833 w 2562565"/>
                <a:gd name="connsiteY24" fmla="*/ 0 h 68843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62565" h="6884359">
                  <a:moveTo>
                    <a:pt x="2535833" y="0"/>
                  </a:moveTo>
                  <a:lnTo>
                    <a:pt x="2106829" y="1564627"/>
                  </a:lnTo>
                  <a:lnTo>
                    <a:pt x="1764389" y="2840498"/>
                  </a:lnTo>
                  <a:cubicBezTo>
                    <a:pt x="1731291" y="2910461"/>
                    <a:pt x="1653638" y="2946078"/>
                    <a:pt x="1579803" y="2925726"/>
                  </a:cubicBezTo>
                  <a:cubicBezTo>
                    <a:pt x="1495785" y="2902829"/>
                    <a:pt x="1444864" y="2815057"/>
                    <a:pt x="1467779" y="2731101"/>
                  </a:cubicBezTo>
                  <a:lnTo>
                    <a:pt x="1727472" y="1773244"/>
                  </a:lnTo>
                  <a:cubicBezTo>
                    <a:pt x="1740202" y="1726178"/>
                    <a:pt x="1733837" y="1676568"/>
                    <a:pt x="1709650" y="1633318"/>
                  </a:cubicBezTo>
                  <a:cubicBezTo>
                    <a:pt x="1685463" y="1590068"/>
                    <a:pt x="1646000" y="1559539"/>
                    <a:pt x="1597625" y="1546818"/>
                  </a:cubicBezTo>
                  <a:cubicBezTo>
                    <a:pt x="1499604" y="1520105"/>
                    <a:pt x="1397763" y="1578620"/>
                    <a:pt x="1372303" y="1676568"/>
                  </a:cubicBezTo>
                  <a:lnTo>
                    <a:pt x="977670" y="3131798"/>
                  </a:lnTo>
                  <a:lnTo>
                    <a:pt x="5092" y="6867823"/>
                  </a:lnTo>
                  <a:cubicBezTo>
                    <a:pt x="5092" y="6867823"/>
                    <a:pt x="1273" y="6880544"/>
                    <a:pt x="0" y="6884360"/>
                  </a:cubicBezTo>
                  <a:lnTo>
                    <a:pt x="26733" y="6884360"/>
                  </a:lnTo>
                  <a:lnTo>
                    <a:pt x="1003131" y="3139431"/>
                  </a:lnTo>
                  <a:lnTo>
                    <a:pt x="1397763" y="1684200"/>
                  </a:lnTo>
                  <a:cubicBezTo>
                    <a:pt x="1420677" y="1600245"/>
                    <a:pt x="1508515" y="1549363"/>
                    <a:pt x="1592533" y="1572259"/>
                  </a:cubicBezTo>
                  <a:cubicBezTo>
                    <a:pt x="1633270" y="1583708"/>
                    <a:pt x="1667641" y="1609149"/>
                    <a:pt x="1688009" y="1646039"/>
                  </a:cubicBezTo>
                  <a:cubicBezTo>
                    <a:pt x="1709650" y="1682928"/>
                    <a:pt x="1714742" y="1724906"/>
                    <a:pt x="1703285" y="1766884"/>
                  </a:cubicBezTo>
                  <a:lnTo>
                    <a:pt x="1443591" y="2724741"/>
                  </a:lnTo>
                  <a:cubicBezTo>
                    <a:pt x="1416858" y="2822689"/>
                    <a:pt x="1475417" y="2924453"/>
                    <a:pt x="1573438" y="2949894"/>
                  </a:cubicBezTo>
                  <a:cubicBezTo>
                    <a:pt x="1660003" y="2972792"/>
                    <a:pt x="1750386" y="2930814"/>
                    <a:pt x="1788577" y="2849402"/>
                  </a:cubicBezTo>
                  <a:lnTo>
                    <a:pt x="1788577" y="2848130"/>
                  </a:lnTo>
                  <a:lnTo>
                    <a:pt x="2131016" y="1570987"/>
                  </a:lnTo>
                  <a:lnTo>
                    <a:pt x="2562566" y="1272"/>
                  </a:lnTo>
                  <a:cubicBezTo>
                    <a:pt x="2553655" y="0"/>
                    <a:pt x="2544744" y="0"/>
                    <a:pt x="2535833" y="0"/>
                  </a:cubicBez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pic>
        <p:nvPicPr>
          <p:cNvPr id="14" name="Picture Placeholder 13" descr="Μια ομάδα ατόμων που εργάζονται σε έναν υπολογιστή&#10;&#10;Περιγραφή που δημιουργείται αυτόματα">
            <a:extLst>
              <a:ext uri="{FF2B5EF4-FFF2-40B4-BE49-F238E27FC236}">
                <a16:creationId xmlns:a16="http://schemas.microsoft.com/office/drawing/2014/main" id="{CA8E4ABB-563C-C656-566F-6422D163C30C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/>
          <a:srcRect l="13162" r="13162"/>
          <a:stretch>
            <a:fillRect/>
          </a:stretch>
        </p:blipFill>
        <p:spPr/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465F72-F670-64FE-073D-4BF210CDD8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4099" y="6172835"/>
            <a:ext cx="6637071" cy="365125"/>
          </a:xfrm>
        </p:spPr>
        <p:txBody>
          <a:bodyPr/>
          <a:lstStyle/>
          <a:p>
            <a:r>
              <a:rPr lang="el" dirty="0"/>
              <a:t>Όνομα εκπαιδευτικής ενότητας CSP: Πρότυπο παρουσίασης που δημιουργήθηκε από PR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719C09F1-E50A-0FEB-1118-D5097197CCAF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5E06F535-C40A-529C-CB28-6DD487AF34F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8E2A628-5092-F573-51CD-A8AE819834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812175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22">
            <a:extLst>
              <a:ext uri="{FF2B5EF4-FFF2-40B4-BE49-F238E27FC236}">
                <a16:creationId xmlns:a16="http://schemas.microsoft.com/office/drawing/2014/main" id="{4D835925-3D21-0B99-9A6C-587FBAE43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96322" y="320040"/>
            <a:ext cx="6732237" cy="1524000"/>
          </a:xfrm>
        </p:spPr>
        <p:txBody>
          <a:bodyPr>
            <a:normAutofit fontScale="90000"/>
          </a:bodyPr>
          <a:lstStyle/>
          <a:p>
            <a:r>
              <a:rPr lang="el">
                <a:solidFill>
                  <a:schemeClr val="accent1"/>
                </a:solidFill>
              </a:rPr>
              <a:t>Εγγραφή: Πώς </a:t>
            </a:r>
            <a:r>
              <a:rPr lang="el"/>
              <a:t>να εγγραφείτε και άλλες πρακτικές πληροφορίες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A67690BC-58BE-BD46-38A4-61EC504EA898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796322" y="2252076"/>
            <a:ext cx="5797550" cy="3051762"/>
          </a:xfrm>
        </p:spPr>
        <p:txBody>
          <a:bodyPr>
            <a:normAutofit/>
          </a:bodyPr>
          <a:lstStyle/>
          <a:p>
            <a:r>
              <a:rPr lang="el" dirty="0"/>
              <a:t>Η συγκεκριμένη διαδικασία εγγραφής για τα βασικά στοιχεία κυβερνοασφάλειας και την κατάρτιση διαχείρισης ενδέχεται να διαφέρει ανάλογα με τον πάροχο κατάρτισης ή το ίδρυμα. Ωστόσο, τα γενικά βήματα είναι συνήθως απλά και μπορούν να ολοκληρωθούν διαδικτυακά ή αυτοπροσώπως.</a:t>
            </a:r>
          </a:p>
          <a:p>
            <a:endParaRPr lang="en-US" dirty="0"/>
          </a:p>
          <a:p>
            <a:pPr marL="342900" indent="-342900">
              <a:buFont typeface="+mj-lt"/>
              <a:buAutoNum type="arabicPeriod"/>
            </a:pPr>
            <a:r>
              <a:rPr lang="el" dirty="0"/>
              <a:t>Online Εγγραφή</a:t>
            </a:r>
          </a:p>
          <a:p>
            <a:pPr marL="342900" indent="-342900">
              <a:buFont typeface="+mj-lt"/>
              <a:buAutoNum type="arabicPeriod"/>
            </a:pPr>
            <a:r>
              <a:rPr lang="el" dirty="0"/>
              <a:t>Προσωπική εγγραφή</a:t>
            </a:r>
          </a:p>
          <a:p>
            <a:pPr marL="342900" indent="-342900">
              <a:buFont typeface="+mj-lt"/>
              <a:buAutoNum type="arabicPeriod"/>
            </a:pPr>
            <a:r>
              <a:rPr lang="el" dirty="0"/>
              <a:t>Πρόσθετες πρακτικές πληροφορίες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19" name="Picture Placeholder 18" descr="Ένα άτομο που εργάζεται σε ένα γραφείο">
            <a:extLst>
              <a:ext uri="{FF2B5EF4-FFF2-40B4-BE49-F238E27FC236}">
                <a16:creationId xmlns:a16="http://schemas.microsoft.com/office/drawing/2014/main" id="{52D45C27-4F4D-5A89-8C52-CB8FC47BCEFF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3565" r="3565"/>
          <a:stretch/>
        </p:blipFill>
        <p:spPr>
          <a:xfrm flipH="1">
            <a:off x="7163691" y="0"/>
            <a:ext cx="5024825" cy="6858000"/>
          </a:xfr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7466B0-B69A-FEBF-B8E0-FDA9AEAC70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70364" y="-3219"/>
            <a:ext cx="2562565" cy="6884359"/>
          </a:xfrm>
          <a:custGeom>
            <a:avLst/>
            <a:gdLst>
              <a:gd name="connsiteX0" fmla="*/ 2535833 w 2562565"/>
              <a:gd name="connsiteY0" fmla="*/ 0 h 6884359"/>
              <a:gd name="connsiteX1" fmla="*/ 2106829 w 2562565"/>
              <a:gd name="connsiteY1" fmla="*/ 1564627 h 6884359"/>
              <a:gd name="connsiteX2" fmla="*/ 1764389 w 2562565"/>
              <a:gd name="connsiteY2" fmla="*/ 2840498 h 6884359"/>
              <a:gd name="connsiteX3" fmla="*/ 1579803 w 2562565"/>
              <a:gd name="connsiteY3" fmla="*/ 2925726 h 6884359"/>
              <a:gd name="connsiteX4" fmla="*/ 1467779 w 2562565"/>
              <a:gd name="connsiteY4" fmla="*/ 2731101 h 6884359"/>
              <a:gd name="connsiteX5" fmla="*/ 1727472 w 2562565"/>
              <a:gd name="connsiteY5" fmla="*/ 1773244 h 6884359"/>
              <a:gd name="connsiteX6" fmla="*/ 1709650 w 2562565"/>
              <a:gd name="connsiteY6" fmla="*/ 1633318 h 6884359"/>
              <a:gd name="connsiteX7" fmla="*/ 1597625 w 2562565"/>
              <a:gd name="connsiteY7" fmla="*/ 1546818 h 6884359"/>
              <a:gd name="connsiteX8" fmla="*/ 1372303 w 2562565"/>
              <a:gd name="connsiteY8" fmla="*/ 1676568 h 6884359"/>
              <a:gd name="connsiteX9" fmla="*/ 977670 w 2562565"/>
              <a:gd name="connsiteY9" fmla="*/ 3131798 h 6884359"/>
              <a:gd name="connsiteX10" fmla="*/ 5092 w 2562565"/>
              <a:gd name="connsiteY10" fmla="*/ 6867823 h 6884359"/>
              <a:gd name="connsiteX11" fmla="*/ 0 w 2562565"/>
              <a:gd name="connsiteY11" fmla="*/ 6884360 h 6884359"/>
              <a:gd name="connsiteX12" fmla="*/ 26733 w 2562565"/>
              <a:gd name="connsiteY12" fmla="*/ 6884360 h 6884359"/>
              <a:gd name="connsiteX13" fmla="*/ 1003131 w 2562565"/>
              <a:gd name="connsiteY13" fmla="*/ 3139431 h 6884359"/>
              <a:gd name="connsiteX14" fmla="*/ 1397763 w 2562565"/>
              <a:gd name="connsiteY14" fmla="*/ 1684200 h 6884359"/>
              <a:gd name="connsiteX15" fmla="*/ 1592533 w 2562565"/>
              <a:gd name="connsiteY15" fmla="*/ 1572259 h 6884359"/>
              <a:gd name="connsiteX16" fmla="*/ 1688009 w 2562565"/>
              <a:gd name="connsiteY16" fmla="*/ 1646039 h 6884359"/>
              <a:gd name="connsiteX17" fmla="*/ 1703285 w 2562565"/>
              <a:gd name="connsiteY17" fmla="*/ 1766884 h 6884359"/>
              <a:gd name="connsiteX18" fmla="*/ 1443591 w 2562565"/>
              <a:gd name="connsiteY18" fmla="*/ 2724741 h 6884359"/>
              <a:gd name="connsiteX19" fmla="*/ 1573438 w 2562565"/>
              <a:gd name="connsiteY19" fmla="*/ 2949894 h 6884359"/>
              <a:gd name="connsiteX20" fmla="*/ 1788577 w 2562565"/>
              <a:gd name="connsiteY20" fmla="*/ 2849402 h 6884359"/>
              <a:gd name="connsiteX21" fmla="*/ 1788577 w 2562565"/>
              <a:gd name="connsiteY21" fmla="*/ 2848130 h 6884359"/>
              <a:gd name="connsiteX22" fmla="*/ 2131016 w 2562565"/>
              <a:gd name="connsiteY22" fmla="*/ 1570987 h 6884359"/>
              <a:gd name="connsiteX23" fmla="*/ 2562566 w 2562565"/>
              <a:gd name="connsiteY23" fmla="*/ 1272 h 6884359"/>
              <a:gd name="connsiteX24" fmla="*/ 2535833 w 2562565"/>
              <a:gd name="connsiteY24" fmla="*/ 0 h 6884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2562565" h="6884359">
                <a:moveTo>
                  <a:pt x="2535833" y="0"/>
                </a:moveTo>
                <a:lnTo>
                  <a:pt x="2106829" y="1564627"/>
                </a:lnTo>
                <a:lnTo>
                  <a:pt x="1764389" y="2840498"/>
                </a:lnTo>
                <a:cubicBezTo>
                  <a:pt x="1731291" y="2910461"/>
                  <a:pt x="1653638" y="2946078"/>
                  <a:pt x="1579803" y="2925726"/>
                </a:cubicBezTo>
                <a:cubicBezTo>
                  <a:pt x="1495785" y="2902829"/>
                  <a:pt x="1444864" y="2815057"/>
                  <a:pt x="1467779" y="2731101"/>
                </a:cubicBezTo>
                <a:lnTo>
                  <a:pt x="1727472" y="1773244"/>
                </a:lnTo>
                <a:cubicBezTo>
                  <a:pt x="1740202" y="1726178"/>
                  <a:pt x="1733837" y="1676568"/>
                  <a:pt x="1709650" y="1633318"/>
                </a:cubicBezTo>
                <a:cubicBezTo>
                  <a:pt x="1685463" y="1590068"/>
                  <a:pt x="1646000" y="1559539"/>
                  <a:pt x="1597625" y="1546818"/>
                </a:cubicBezTo>
                <a:cubicBezTo>
                  <a:pt x="1499604" y="1520105"/>
                  <a:pt x="1397763" y="1578620"/>
                  <a:pt x="1372303" y="1676568"/>
                </a:cubicBezTo>
                <a:lnTo>
                  <a:pt x="977670" y="3131798"/>
                </a:lnTo>
                <a:lnTo>
                  <a:pt x="5092" y="6867823"/>
                </a:lnTo>
                <a:cubicBezTo>
                  <a:pt x="5092" y="6867823"/>
                  <a:pt x="1273" y="6880544"/>
                  <a:pt x="0" y="6884360"/>
                </a:cubicBezTo>
                <a:lnTo>
                  <a:pt x="26733" y="6884360"/>
                </a:lnTo>
                <a:lnTo>
                  <a:pt x="1003131" y="3139431"/>
                </a:lnTo>
                <a:lnTo>
                  <a:pt x="1397763" y="1684200"/>
                </a:lnTo>
                <a:cubicBezTo>
                  <a:pt x="1420677" y="1600245"/>
                  <a:pt x="1508515" y="1549363"/>
                  <a:pt x="1592533" y="1572259"/>
                </a:cubicBezTo>
                <a:cubicBezTo>
                  <a:pt x="1633270" y="1583708"/>
                  <a:pt x="1667641" y="1609149"/>
                  <a:pt x="1688009" y="1646039"/>
                </a:cubicBezTo>
                <a:cubicBezTo>
                  <a:pt x="1709650" y="1682928"/>
                  <a:pt x="1714742" y="1724906"/>
                  <a:pt x="1703285" y="1766884"/>
                </a:cubicBezTo>
                <a:lnTo>
                  <a:pt x="1443591" y="2724741"/>
                </a:lnTo>
                <a:cubicBezTo>
                  <a:pt x="1416858" y="2822689"/>
                  <a:pt x="1475417" y="2924453"/>
                  <a:pt x="1573438" y="2949894"/>
                </a:cubicBezTo>
                <a:cubicBezTo>
                  <a:pt x="1660003" y="2972792"/>
                  <a:pt x="1750386" y="2930814"/>
                  <a:pt x="1788577" y="2849402"/>
                </a:cubicBezTo>
                <a:lnTo>
                  <a:pt x="1788577" y="2848130"/>
                </a:lnTo>
                <a:lnTo>
                  <a:pt x="2131016" y="1570987"/>
                </a:lnTo>
                <a:lnTo>
                  <a:pt x="2562566" y="1272"/>
                </a:lnTo>
                <a:cubicBezTo>
                  <a:pt x="2553655" y="0"/>
                  <a:pt x="2544744" y="0"/>
                  <a:pt x="2535833" y="0"/>
                </a:cubicBezTo>
                <a:close/>
              </a:path>
            </a:pathLst>
          </a:custGeom>
          <a:solidFill>
            <a:schemeClr val="accent1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756CFB8-E805-3CF9-61D2-C02341EC76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7829202" y="5156615"/>
            <a:ext cx="878334" cy="1705001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D96053-DF7F-7AFE-4D23-78CFF34D0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68546" y="6290774"/>
            <a:ext cx="617912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8E39E862-557A-EE8F-7F6E-9D4CE1F05B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94497" y="6186634"/>
            <a:ext cx="6637071" cy="365125"/>
          </a:xfrm>
        </p:spPr>
        <p:txBody>
          <a:bodyPr/>
          <a:lstStyle/>
          <a:p>
            <a:r>
              <a:rPr lang="el" dirty="0"/>
              <a:t>Όνομα εκπαιδευτικής ενότητας CSP: Πρότυπο παρουσίασης που δημιουργήθηκε από PR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35201A9-E926-7AB9-66DE-F49549196321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BD94BE53-2C4A-8673-6789-126A2BB17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271F107-858F-675B-6862-73821EA44E7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13285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9452219-785E-4657-C5F4-A53FEF2EB0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970326" y="1679216"/>
            <a:ext cx="4786877" cy="1518315"/>
          </a:xfrm>
        </p:spPr>
        <p:txBody>
          <a:bodyPr/>
          <a:lstStyle/>
          <a:p>
            <a:r>
              <a:rPr lang="el"/>
              <a:t>Ευχαριστώ</a:t>
            </a:r>
          </a:p>
        </p:txBody>
      </p:sp>
      <p:pic>
        <p:nvPicPr>
          <p:cNvPr id="6" name="Picture Placeholder 5" descr="Ένα άτομο και ένα άτομο που κοιτάζει μια οθόνη υπολογιστή">
            <a:extLst>
              <a:ext uri="{FF2B5EF4-FFF2-40B4-BE49-F238E27FC236}">
                <a16:creationId xmlns:a16="http://schemas.microsoft.com/office/drawing/2014/main" id="{AA35CD3A-9896-7953-C82D-AAE87F6124DB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2"/>
          <a:srcRect l="127" r="127"/>
          <a:stretch/>
        </p:blipFill>
        <p:spPr>
          <a:xfrm>
            <a:off x="-29499" y="-2236"/>
            <a:ext cx="6814124" cy="6871095"/>
          </a:xfrm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6A8DFC8D-4AE6-170E-C27A-DA97EBD7DC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059704" y="0"/>
            <a:ext cx="2928883" cy="6871447"/>
            <a:chOff x="4059704" y="0"/>
            <a:chExt cx="2928883" cy="6871447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CF966C9E-A9A2-BF8C-EDCB-B7F6AE51C425}"/>
                </a:ext>
              </a:extLst>
            </p:cNvPr>
            <p:cNvSpPr/>
            <p:nvPr/>
          </p:nvSpPr>
          <p:spPr>
            <a:xfrm rot="10800000">
              <a:off x="4443586" y="5022"/>
              <a:ext cx="2545001" cy="6837172"/>
            </a:xfrm>
            <a:custGeom>
              <a:avLst/>
              <a:gdLst>
                <a:gd name="connsiteX0" fmla="*/ 2518452 w 2545001"/>
                <a:gd name="connsiteY0" fmla="*/ 0 h 6837172"/>
                <a:gd name="connsiteX1" fmla="*/ 1701725 w 2545001"/>
                <a:gd name="connsiteY1" fmla="*/ 3172236 h 6837172"/>
                <a:gd name="connsiteX2" fmla="*/ 1361633 w 2545001"/>
                <a:gd name="connsiteY2" fmla="*/ 4439362 h 6837172"/>
                <a:gd name="connsiteX3" fmla="*/ 1178312 w 2545001"/>
                <a:gd name="connsiteY3" fmla="*/ 4524005 h 6837172"/>
                <a:gd name="connsiteX4" fmla="*/ 1067055 w 2545001"/>
                <a:gd name="connsiteY4" fmla="*/ 4330715 h 6837172"/>
                <a:gd name="connsiteX5" fmla="*/ 1324969 w 2545001"/>
                <a:gd name="connsiteY5" fmla="*/ 3379423 h 6837172"/>
                <a:gd name="connsiteX6" fmla="*/ 1307268 w 2545001"/>
                <a:gd name="connsiteY6" fmla="*/ 3240456 h 6837172"/>
                <a:gd name="connsiteX7" fmla="*/ 1196012 w 2545001"/>
                <a:gd name="connsiteY7" fmla="*/ 3154549 h 6837172"/>
                <a:gd name="connsiteX8" fmla="*/ 972233 w 2545001"/>
                <a:gd name="connsiteY8" fmla="*/ 3283409 h 6837172"/>
                <a:gd name="connsiteX9" fmla="*/ 580306 w 2545001"/>
                <a:gd name="connsiteY9" fmla="*/ 4728666 h 6837172"/>
                <a:gd name="connsiteX10" fmla="*/ 5057 w 2545001"/>
                <a:gd name="connsiteY10" fmla="*/ 6820750 h 6837172"/>
                <a:gd name="connsiteX11" fmla="*/ 0 w 2545001"/>
                <a:gd name="connsiteY11" fmla="*/ 6837173 h 6837172"/>
                <a:gd name="connsiteX12" fmla="*/ 26550 w 2545001"/>
                <a:gd name="connsiteY12" fmla="*/ 6837173 h 6837172"/>
                <a:gd name="connsiteX13" fmla="*/ 605591 w 2545001"/>
                <a:gd name="connsiteY13" fmla="*/ 4736246 h 6837172"/>
                <a:gd name="connsiteX14" fmla="*/ 997519 w 2545001"/>
                <a:gd name="connsiteY14" fmla="*/ 3290990 h 6837172"/>
                <a:gd name="connsiteX15" fmla="*/ 1190954 w 2545001"/>
                <a:gd name="connsiteY15" fmla="*/ 3179816 h 6837172"/>
                <a:gd name="connsiteX16" fmla="*/ 1285776 w 2545001"/>
                <a:gd name="connsiteY16" fmla="*/ 3253089 h 6837172"/>
                <a:gd name="connsiteX17" fmla="*/ 1300947 w 2545001"/>
                <a:gd name="connsiteY17" fmla="*/ 3373106 h 6837172"/>
                <a:gd name="connsiteX18" fmla="*/ 1043033 w 2545001"/>
                <a:gd name="connsiteY18" fmla="*/ 4324398 h 6837172"/>
                <a:gd name="connsiteX19" fmla="*/ 1171990 w 2545001"/>
                <a:gd name="connsiteY19" fmla="*/ 4548009 h 6837172"/>
                <a:gd name="connsiteX20" fmla="*/ 1385654 w 2545001"/>
                <a:gd name="connsiteY20" fmla="*/ 4448205 h 6837172"/>
                <a:gd name="connsiteX21" fmla="*/ 1385654 w 2545001"/>
                <a:gd name="connsiteY21" fmla="*/ 4446942 h 6837172"/>
                <a:gd name="connsiteX22" fmla="*/ 1725746 w 2545001"/>
                <a:gd name="connsiteY22" fmla="*/ 3178553 h 6837172"/>
                <a:gd name="connsiteX23" fmla="*/ 2545002 w 2545001"/>
                <a:gd name="connsiteY23" fmla="*/ 1263 h 6837172"/>
                <a:gd name="connsiteX24" fmla="*/ 2518452 w 2545001"/>
                <a:gd name="connsiteY24" fmla="*/ 0 h 6837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2545001" h="6837172">
                  <a:moveTo>
                    <a:pt x="2518452" y="0"/>
                  </a:moveTo>
                  <a:lnTo>
                    <a:pt x="1701725" y="3172236"/>
                  </a:lnTo>
                  <a:lnTo>
                    <a:pt x="1361633" y="4439362"/>
                  </a:lnTo>
                  <a:cubicBezTo>
                    <a:pt x="1328761" y="4508845"/>
                    <a:pt x="1251640" y="4544219"/>
                    <a:pt x="1178312" y="4524005"/>
                  </a:cubicBezTo>
                  <a:cubicBezTo>
                    <a:pt x="1094869" y="4501265"/>
                    <a:pt x="1044298" y="4414095"/>
                    <a:pt x="1067055" y="4330715"/>
                  </a:cubicBezTo>
                  <a:lnTo>
                    <a:pt x="1324969" y="3379423"/>
                  </a:lnTo>
                  <a:cubicBezTo>
                    <a:pt x="1337611" y="3332679"/>
                    <a:pt x="1331290" y="3283409"/>
                    <a:pt x="1307268" y="3240456"/>
                  </a:cubicBezTo>
                  <a:cubicBezTo>
                    <a:pt x="1283247" y="3197503"/>
                    <a:pt x="1244054" y="3167183"/>
                    <a:pt x="1196012" y="3154549"/>
                  </a:cubicBezTo>
                  <a:cubicBezTo>
                    <a:pt x="1098662" y="3128019"/>
                    <a:pt x="997519" y="3186133"/>
                    <a:pt x="972233" y="3283409"/>
                  </a:cubicBezTo>
                  <a:lnTo>
                    <a:pt x="580306" y="4728666"/>
                  </a:lnTo>
                  <a:lnTo>
                    <a:pt x="5057" y="6820750"/>
                  </a:lnTo>
                  <a:cubicBezTo>
                    <a:pt x="5057" y="6820750"/>
                    <a:pt x="1264" y="6833383"/>
                    <a:pt x="0" y="6837173"/>
                  </a:cubicBezTo>
                  <a:lnTo>
                    <a:pt x="26550" y="6837173"/>
                  </a:lnTo>
                  <a:lnTo>
                    <a:pt x="605591" y="4736246"/>
                  </a:lnTo>
                  <a:lnTo>
                    <a:pt x="997519" y="3290990"/>
                  </a:lnTo>
                  <a:cubicBezTo>
                    <a:pt x="1020276" y="3207609"/>
                    <a:pt x="1107512" y="3157076"/>
                    <a:pt x="1190954" y="3179816"/>
                  </a:cubicBezTo>
                  <a:cubicBezTo>
                    <a:pt x="1231411" y="3191186"/>
                    <a:pt x="1265547" y="3216453"/>
                    <a:pt x="1285776" y="3253089"/>
                  </a:cubicBezTo>
                  <a:cubicBezTo>
                    <a:pt x="1307268" y="3289726"/>
                    <a:pt x="1312326" y="3331416"/>
                    <a:pt x="1300947" y="3373106"/>
                  </a:cubicBezTo>
                  <a:lnTo>
                    <a:pt x="1043033" y="4324398"/>
                  </a:lnTo>
                  <a:cubicBezTo>
                    <a:pt x="1016483" y="4421675"/>
                    <a:pt x="1074640" y="4522742"/>
                    <a:pt x="1171990" y="4548009"/>
                  </a:cubicBezTo>
                  <a:cubicBezTo>
                    <a:pt x="1257961" y="4570749"/>
                    <a:pt x="1347725" y="4529059"/>
                    <a:pt x="1385654" y="4448205"/>
                  </a:cubicBezTo>
                  <a:lnTo>
                    <a:pt x="1385654" y="4446942"/>
                  </a:lnTo>
                  <a:lnTo>
                    <a:pt x="1725746" y="3178553"/>
                  </a:lnTo>
                  <a:lnTo>
                    <a:pt x="2545002" y="1263"/>
                  </a:lnTo>
                  <a:cubicBezTo>
                    <a:pt x="2536151" y="0"/>
                    <a:pt x="2527302" y="0"/>
                    <a:pt x="2518452" y="0"/>
                  </a:cubicBezTo>
                  <a:close/>
                </a:path>
              </a:pathLst>
            </a:custGeom>
            <a:solidFill>
              <a:schemeClr val="accent1"/>
            </a:solidFill>
            <a:ln w="12637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33BC35A-F255-48AA-48B8-D6561A6FAB9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059704" y="0"/>
              <a:ext cx="1822122" cy="6871447"/>
            </a:xfrm>
            <a:prstGeom prst="line">
              <a:avLst/>
            </a:prstGeom>
            <a:ln w="22225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1EC8DADA-109B-196D-817A-1ACB3E3183CA}"/>
              </a:ext>
            </a:extLst>
          </p:cNvPr>
          <p:cNvGrpSpPr/>
          <p:nvPr/>
        </p:nvGrpSpPr>
        <p:grpSpPr>
          <a:xfrm>
            <a:off x="7549377" y="6167336"/>
            <a:ext cx="3294001" cy="612000"/>
            <a:chOff x="5179092" y="5483822"/>
            <a:chExt cx="3294001" cy="612000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2FED455-D30F-6583-EAD1-6FB515A498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179092" y="5483822"/>
              <a:ext cx="1530000" cy="6120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180EE198-6127-5DE1-8134-33FE6A8BE37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709092" y="5483822"/>
              <a:ext cx="1764001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99485134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TM11534312">
      <a:dk1>
        <a:srgbClr val="000000"/>
      </a:dk1>
      <a:lt1>
        <a:srgbClr val="FFFFFF"/>
      </a:lt1>
      <a:dk2>
        <a:srgbClr val="D87A1A"/>
      </a:dk2>
      <a:lt2>
        <a:srgbClr val="E7E6E6"/>
      </a:lt2>
      <a:accent1>
        <a:srgbClr val="FFBA00"/>
      </a:accent1>
      <a:accent2>
        <a:srgbClr val="7229D2"/>
      </a:accent2>
      <a:accent3>
        <a:srgbClr val="C62FE1"/>
      </a:accent3>
      <a:accent4>
        <a:srgbClr val="CF1DA0"/>
      </a:accent4>
      <a:accent5>
        <a:srgbClr val="E12F68"/>
      </a:accent5>
      <a:accent6>
        <a:srgbClr val="CF2E1D"/>
      </a:accent6>
      <a:hlink>
        <a:srgbClr val="87882D"/>
      </a:hlink>
      <a:folHlink>
        <a:srgbClr val="7F7F7F"/>
      </a:folHlink>
    </a:clrScheme>
    <a:fontScheme name="Custom 62">
      <a:majorFont>
        <a:latin typeface="Book Antiqua"/>
        <a:ea typeface=""/>
        <a:cs typeface=""/>
      </a:majorFont>
      <a:minorFont>
        <a:latin typeface="Century Gothic"/>
        <a:ea typeface=""/>
        <a:cs typeface="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M11534312_Win32_SL_V3" id="{A784F2EB-8377-40E2-878D-F359E4F7734D}" vid="{87F4C17B-0668-4D7F-80F5-6507D8EFBB0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7" ma:contentTypeDescription="Create a new document." ma:contentTypeScope="" ma:versionID="c6f9a84f66a9c8b9a21755b9ffafb945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27df39e3e7036dff54f89ddd5805ce72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ackground xmlns="71af3243-3dd4-4a8d-8c0d-dd76da1f02a5">false</Background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89BB42C3-98F0-4E09-AE96-62EE07CAC5CA}">
  <ds:schemaRefs>
    <ds:schemaRef ds:uri="16c05727-aa75-4e4a-9b5f-8a80a1165891"/>
    <ds:schemaRef ds:uri="230e9df3-be65-4c73-a93b-d1236ebd677e"/>
    <ds:schemaRef ds:uri="71af3243-3dd4-4a8d-8c0d-dd76da1f02a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739EAE05-2D90-4440-A098-2E114DBDB54E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C15CCAF-B227-4420-8A82-899C4EC33714}">
  <ds:schemaRefs>
    <ds:schemaRef ds:uri="230e9df3-be65-4c73-a93b-d1236ebd677e"/>
    <ds:schemaRef ds:uri="71af3243-3dd4-4a8d-8c0d-dd76da1f02a5"/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1533</Words>
  <Application>Microsoft Office PowerPoint</Application>
  <PresentationFormat>Widescreen</PresentationFormat>
  <Paragraphs>173</Paragraphs>
  <Slides>19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7" baseType="lpstr">
      <vt:lpstr>Arial</vt:lpstr>
      <vt:lpstr>Arial MT</vt:lpstr>
      <vt:lpstr>Book Antiqua</vt:lpstr>
      <vt:lpstr>Calibri</vt:lpstr>
      <vt:lpstr>Century Gothic</vt:lpstr>
      <vt:lpstr>Courier New</vt:lpstr>
      <vt:lpstr>Times New Roman</vt:lpstr>
      <vt:lpstr>Custom</vt:lpstr>
      <vt:lpstr>ΤΕΧΝΟΛΟΓΙΕΣ ΠΡΟΣΤΑΣΙΑΣ ΔΕΔΟΜΕΝΩΝ ΚΑΙ ΙΔΙΩΤΙΚΟΤΗΤΑΣ ΓΙΑ ΤΗΝ ΕΝΕΡΓΕΙΑ</vt:lpstr>
      <vt:lpstr>PowerPoint Presentation</vt:lpstr>
      <vt:lpstr>Τεχνολογίες προστασίας δεδομένων και απορρήτου</vt:lpstr>
      <vt:lpstr>Στόχοι: Ποιος-τι-Γιατί χρειάζεσαι για να κάνεις αυτή την εκπαίδευση </vt:lpstr>
      <vt:lpstr>CSP Training Logistic: Πότε-Πού-Πώς</vt:lpstr>
      <vt:lpstr>Προτάσεις Αξίας</vt:lpstr>
      <vt:lpstr>ΠΟΙΟΣ</vt:lpstr>
      <vt:lpstr>ΠΟΙΟΣ</vt:lpstr>
      <vt:lpstr>ΤΙ</vt:lpstr>
      <vt:lpstr>ΓΙΑΤΊ</vt:lpstr>
      <vt:lpstr>ΓΙΑΤΊ-2</vt:lpstr>
      <vt:lpstr>Περίγραμμα Εκπαίδευσης</vt:lpstr>
      <vt:lpstr>Περίγραμμα εκπαίδευσης: </vt:lpstr>
      <vt:lpstr>Μέθοδος αξιολόγησης</vt:lpstr>
      <vt:lpstr>Βασικές γνώσεις και προαπαιτούμενα</vt:lpstr>
      <vt:lpstr>Τεχνικά εργαλεία και άλλες απαιτήσεις</vt:lpstr>
      <vt:lpstr>Πηγές: Βιβλία και υλικό αναφοράς</vt:lpstr>
      <vt:lpstr>Εγγραφή: Πώς να εγγραφείτε και άλλες πρακτικές πληροφορίες</vt:lpstr>
      <vt:lpstr>Ευχαριστώ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modified xsi:type="dcterms:W3CDTF">2025-04-30T19:17:14Z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