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 autoCompressPictures="0">
  <p:sldMasterIdLst>
    <p:sldMasterId id="2147483725" r:id="rId4"/>
  </p:sldMasterIdLst>
  <p:notesMasterIdLst>
    <p:notesMasterId r:id="rId34"/>
  </p:notesMasterIdLst>
  <p:handoutMasterIdLst>
    <p:handoutMasterId r:id="rId35"/>
  </p:handoutMasterIdLst>
  <p:sldIdLst>
    <p:sldId id="376" r:id="rId5"/>
    <p:sldId id="433" r:id="rId6"/>
    <p:sldId id="407" r:id="rId7"/>
    <p:sldId id="408" r:id="rId8"/>
    <p:sldId id="409" r:id="rId9"/>
    <p:sldId id="410" r:id="rId10"/>
    <p:sldId id="411" r:id="rId11"/>
    <p:sldId id="412" r:id="rId12"/>
    <p:sldId id="413" r:id="rId13"/>
    <p:sldId id="414" r:id="rId14"/>
    <p:sldId id="415" r:id="rId15"/>
    <p:sldId id="416" r:id="rId16"/>
    <p:sldId id="417" r:id="rId17"/>
    <p:sldId id="418" r:id="rId18"/>
    <p:sldId id="429" r:id="rId19"/>
    <p:sldId id="430" r:id="rId20"/>
    <p:sldId id="431" r:id="rId21"/>
    <p:sldId id="432" r:id="rId22"/>
    <p:sldId id="419" r:id="rId23"/>
    <p:sldId id="420" r:id="rId24"/>
    <p:sldId id="421" r:id="rId25"/>
    <p:sldId id="422" r:id="rId26"/>
    <p:sldId id="423" r:id="rId27"/>
    <p:sldId id="424" r:id="rId28"/>
    <p:sldId id="425" r:id="rId29"/>
    <p:sldId id="426" r:id="rId30"/>
    <p:sldId id="427" r:id="rId31"/>
    <p:sldId id="428" r:id="rId32"/>
    <p:sldId id="38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A9B537-B8C2-419A-A21D-28C2A81AF09E}" v="1" dt="2024-04-29T08:49:28.0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26" autoAdjust="0"/>
    <p:restoredTop sz="95388" autoAdjust="0"/>
  </p:normalViewPr>
  <p:slideViewPr>
    <p:cSldViewPr snapToGrid="0" showGuides="1">
      <p:cViewPr varScale="1">
        <p:scale>
          <a:sx n="78" d="100"/>
          <a:sy n="78" d="100"/>
        </p:scale>
        <p:origin x="41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29-Apr-24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29-Apr-24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>
            <a:extLst>
              <a:ext uri="{FF2B5EF4-FFF2-40B4-BE49-F238E27FC236}">
                <a16:creationId xmlns:a16="http://schemas.microsoft.com/office/drawing/2014/main" id="{94035B18-B015-9FCD-8684-7961FC6A72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>
            <a:extLst>
              <a:ext uri="{FF2B5EF4-FFF2-40B4-BE49-F238E27FC236}">
                <a16:creationId xmlns:a16="http://schemas.microsoft.com/office/drawing/2014/main" id="{79CB03CF-A5ED-B559-D071-D65B68316F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4276" name="Slide Number Placeholder 3">
            <a:extLst>
              <a:ext uri="{FF2B5EF4-FFF2-40B4-BE49-F238E27FC236}">
                <a16:creationId xmlns:a16="http://schemas.microsoft.com/office/drawing/2014/main" id="{37D6C212-4AA1-0131-7112-1D0E903430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A0CC6DF-D78B-4D45-8433-61C6A78140B8}" type="slidenum">
              <a:rPr kumimoji="0" lang="en-US" altLang="en-US" sz="1300"/>
              <a:pPr eaLnBrk="1" hangingPunct="1">
                <a:spcBef>
                  <a:spcPct val="0"/>
                </a:spcBef>
              </a:pPr>
              <a:t>9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83AB1D48-711E-43BF-6853-B1E4ACCA60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36DBFA-FBDF-A06A-54B9-9FB8AA992C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DF598831-A89D-0115-C700-A822AC5EB4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0315AE0-4608-4310-891B-CBBCC65A44EC}" type="slidenum">
              <a:rPr kumimoji="0" lang="en-US" altLang="en-US" sz="1300"/>
              <a:pPr eaLnBrk="1" hangingPunct="1">
                <a:spcBef>
                  <a:spcPct val="0"/>
                </a:spcBef>
              </a:pPr>
              <a:t>10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>
            <a:extLst>
              <a:ext uri="{FF2B5EF4-FFF2-40B4-BE49-F238E27FC236}">
                <a16:creationId xmlns:a16="http://schemas.microsoft.com/office/drawing/2014/main" id="{AF77024D-ECED-5223-CD77-91120AFD39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>
            <a:extLst>
              <a:ext uri="{FF2B5EF4-FFF2-40B4-BE49-F238E27FC236}">
                <a16:creationId xmlns:a16="http://schemas.microsoft.com/office/drawing/2014/main" id="{521D2AA2-9605-3565-F2A2-467D002B5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56324" name="Slide Number Placeholder 3">
            <a:extLst>
              <a:ext uri="{FF2B5EF4-FFF2-40B4-BE49-F238E27FC236}">
                <a16:creationId xmlns:a16="http://schemas.microsoft.com/office/drawing/2014/main" id="{EAA5F250-7708-80E1-B94E-A14802C2DE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C25A865-362E-402D-8CF2-EAA15BBB11EA}" type="slidenum">
              <a:rPr kumimoji="0" lang="en-US" altLang="en-US" sz="1300"/>
              <a:pPr eaLnBrk="1" hangingPunct="1">
                <a:spcBef>
                  <a:spcPct val="0"/>
                </a:spcBef>
              </a:pPr>
              <a:t>11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3A052AC2-92BB-9125-ACCE-C55A4DE6198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F5E39E11-5DC1-8E89-A85B-E3207C731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1"/>
            <a:endParaRPr lang="en-US" altLang="en-US" dirty="0"/>
          </a:p>
        </p:txBody>
      </p:sp>
      <p:sp>
        <p:nvSpPr>
          <p:cNvPr id="57348" name="Slide Number Placeholder 3">
            <a:extLst>
              <a:ext uri="{FF2B5EF4-FFF2-40B4-BE49-F238E27FC236}">
                <a16:creationId xmlns:a16="http://schemas.microsoft.com/office/drawing/2014/main" id="{1A0A9FE6-5262-7F52-57BE-E66BF25A14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05E582-0BF0-4F40-93C6-09A6E4CA2D44}" type="slidenum">
              <a:rPr kumimoji="0" lang="en-US" altLang="en-US" sz="1300"/>
              <a:pPr eaLnBrk="1" hangingPunct="1">
                <a:spcBef>
                  <a:spcPct val="0"/>
                </a:spcBef>
              </a:pPr>
              <a:t>12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66AC467E-66FA-2654-9402-BC107C66C7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C8A0E4A-A785-455F-82CB-C097CEFC9668}" type="slidenum">
              <a:rPr kumimoji="0" lang="en-US" altLang="en-US" sz="1300"/>
              <a:pPr eaLnBrk="1" hangingPunct="1">
                <a:spcBef>
                  <a:spcPct val="0"/>
                </a:spcBef>
              </a:pPr>
              <a:t>13</a:t>
            </a:fld>
            <a:endParaRPr kumimoji="0" lang="en-US" altLang="en-US" sz="1300"/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FD93B437-6077-9A8F-F111-3F775874B7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1963" y="719138"/>
            <a:ext cx="6400800" cy="3600450"/>
          </a:xfrm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DCAB6C9B-D83B-993F-F45A-522C681D09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59300"/>
            <a:ext cx="5851525" cy="4322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27438D3B-A0F5-3CD7-E2FF-D7A37753E8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07058AF-8A4C-4E7E-BD2B-E0604CBE7AF8}" type="slidenum">
              <a:rPr kumimoji="0" lang="en-US" altLang="en-US" sz="1300"/>
              <a:pPr eaLnBrk="1" hangingPunct="1">
                <a:spcBef>
                  <a:spcPct val="0"/>
                </a:spcBef>
              </a:pPr>
              <a:t>18</a:t>
            </a:fld>
            <a:endParaRPr kumimoji="0" lang="en-US" altLang="en-US" sz="1300"/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77217FBA-FB85-B8DC-1907-D0C4AC413D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19138"/>
            <a:ext cx="6399213" cy="3600450"/>
          </a:xfrm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87DB4F22-4196-1B94-A07C-7A7CD2FF63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59300"/>
            <a:ext cx="5365750" cy="4322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DF2AF80B-56D8-76DE-64D7-DE4D7E52C8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18D3197-BB09-4570-87CB-6C3B65699ABD}" type="slidenum">
              <a:rPr kumimoji="0" lang="en-US" altLang="en-US" sz="1300"/>
              <a:pPr eaLnBrk="1" hangingPunct="1">
                <a:spcBef>
                  <a:spcPct val="0"/>
                </a:spcBef>
              </a:pPr>
              <a:t>19</a:t>
            </a:fld>
            <a:endParaRPr kumimoji="0" lang="en-US" altLang="en-US" sz="1300"/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0545B080-2850-1F56-78AE-0183E61947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19138"/>
            <a:ext cx="6399213" cy="3600450"/>
          </a:xfrm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5EBABE3B-F869-A39B-28FA-CA08F1361F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59300"/>
            <a:ext cx="5365750" cy="4322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>
            <a:extLst>
              <a:ext uri="{FF2B5EF4-FFF2-40B4-BE49-F238E27FC236}">
                <a16:creationId xmlns:a16="http://schemas.microsoft.com/office/drawing/2014/main" id="{F9D14F04-59BC-83A7-99DB-3838A380DC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E49824-399E-D197-DD71-81E68B0495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61444" name="Slide Number Placeholder 3">
            <a:extLst>
              <a:ext uri="{FF2B5EF4-FFF2-40B4-BE49-F238E27FC236}">
                <a16:creationId xmlns:a16="http://schemas.microsoft.com/office/drawing/2014/main" id="{7E8F2863-B49C-15D9-338E-3668D9A946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B2D51A1-6664-4A71-8157-5F52E4FDDE0C}" type="slidenum">
              <a:rPr kumimoji="0" lang="en-US" altLang="en-US" sz="1300"/>
              <a:pPr eaLnBrk="1" hangingPunct="1">
                <a:spcBef>
                  <a:spcPct val="0"/>
                </a:spcBef>
              </a:pPr>
              <a:t>21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>
            <a:extLst>
              <a:ext uri="{FF2B5EF4-FFF2-40B4-BE49-F238E27FC236}">
                <a16:creationId xmlns:a16="http://schemas.microsoft.com/office/drawing/2014/main" id="{8757E2F9-C063-09C2-099F-0640F42F23B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>
            <a:extLst>
              <a:ext uri="{FF2B5EF4-FFF2-40B4-BE49-F238E27FC236}">
                <a16:creationId xmlns:a16="http://schemas.microsoft.com/office/drawing/2014/main" id="{7E2EC33E-B77B-8865-8182-2269EC6677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62468" name="Slide Number Placeholder 3">
            <a:extLst>
              <a:ext uri="{FF2B5EF4-FFF2-40B4-BE49-F238E27FC236}">
                <a16:creationId xmlns:a16="http://schemas.microsoft.com/office/drawing/2014/main" id="{63A6CF08-10D8-CBD6-925A-CEE1D1053A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85F3844-A630-4988-B867-750FBE03D0B5}" type="slidenum">
              <a:rPr kumimoji="0" lang="en-US" altLang="en-US" sz="1300"/>
              <a:pPr eaLnBrk="1" hangingPunct="1">
                <a:spcBef>
                  <a:spcPct val="0"/>
                </a:spcBef>
              </a:pPr>
              <a:t>23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0055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138F4EF6-6B6C-253B-CE03-423979F17A0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5DB8810F-2D68-3D79-66A1-24B9C72B63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62A0714D-C392-7AFC-7577-125FC9C9A3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538711E-F88B-455A-B30E-75912DC043BD}" type="slidenum">
              <a:rPr kumimoji="0" lang="en-US" altLang="en-US" sz="1300"/>
              <a:pPr eaLnBrk="1" hangingPunct="1">
                <a:spcBef>
                  <a:spcPct val="0"/>
                </a:spcBef>
              </a:pPr>
              <a:t>2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5CECC1B2-CC9E-E8B0-3832-84874EF2A2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3524D5B-2AAE-45E4-83CF-72AE60FF78B4}" type="slidenum">
              <a:rPr kumimoji="0" lang="en-US" altLang="en-US" sz="1300"/>
              <a:pPr eaLnBrk="1" hangingPunct="1">
                <a:spcBef>
                  <a:spcPct val="0"/>
                </a:spcBef>
              </a:pPr>
              <a:t>3</a:t>
            </a:fld>
            <a:endParaRPr kumimoji="0" lang="en-US" altLang="en-US" sz="1300"/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47B7D39E-67FD-DD4B-242C-5C584F1DE7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1963" y="719138"/>
            <a:ext cx="6400800" cy="3600450"/>
          </a:xfrm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F6003922-9332-F7C1-874B-7A349060DE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59300"/>
            <a:ext cx="5851525" cy="4322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AAD5CF6A-6C5D-04F8-AE7A-3F31F5D0B6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922394C-28D7-4306-9703-6DDDC7E4D763}" type="slidenum">
              <a:rPr kumimoji="0" lang="en-US" altLang="en-US" sz="1300"/>
              <a:pPr eaLnBrk="1" hangingPunct="1">
                <a:spcBef>
                  <a:spcPct val="0"/>
                </a:spcBef>
              </a:pPr>
              <a:t>4</a:t>
            </a:fld>
            <a:endParaRPr kumimoji="0" lang="en-US" altLang="en-US" sz="1300"/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5A2CC8B1-4403-383B-8078-5E96D21B84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19138"/>
            <a:ext cx="6399213" cy="3600450"/>
          </a:xfrm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445D4D7B-34A5-35F5-6DF7-4B7847D33F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59300"/>
            <a:ext cx="5365750" cy="4322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B8346052-A312-6AF7-EC17-EE07D0F63D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C857DB1-EBC9-46E7-9208-5B26A8882029}" type="slidenum">
              <a:rPr kumimoji="0" lang="en-US" altLang="en-US" sz="1300"/>
              <a:pPr eaLnBrk="1" hangingPunct="1">
                <a:spcBef>
                  <a:spcPct val="0"/>
                </a:spcBef>
              </a:pPr>
              <a:t>5</a:t>
            </a:fld>
            <a:endParaRPr kumimoji="0" lang="en-US" altLang="en-US" sz="1300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49EB48EE-F131-D0BD-742F-445BCE6242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19138"/>
            <a:ext cx="6399213" cy="3600450"/>
          </a:xfrm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F300BCE2-A767-560E-8AB7-AF8397CDBD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59300"/>
            <a:ext cx="5365750" cy="4322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9862E380-767D-E3C3-E190-73CEA42130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146024-E8C4-46B8-93CD-ADE14BDAAF6B}" type="slidenum">
              <a:rPr kumimoji="0" lang="en-US" altLang="en-US" sz="1300"/>
              <a:pPr eaLnBrk="1" hangingPunct="1">
                <a:spcBef>
                  <a:spcPct val="0"/>
                </a:spcBef>
              </a:pPr>
              <a:t>6</a:t>
            </a:fld>
            <a:endParaRPr kumimoji="0" lang="en-US" altLang="en-US" sz="1300"/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E6FD6A3E-EE74-60BD-62C6-E5E9A1B63B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19138"/>
            <a:ext cx="6399213" cy="3600450"/>
          </a:xfrm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9E511C2D-DE59-2D58-FD5C-F33C481125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59300"/>
            <a:ext cx="5365750" cy="4322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1CA62469-B2C3-51E7-59E5-9FF6D02EAB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C5C1F9B-7688-4C6A-802C-A9542FCC1F56}" type="slidenum">
              <a:rPr kumimoji="0" lang="en-US" altLang="en-US" sz="1300"/>
              <a:pPr eaLnBrk="1" hangingPunct="1">
                <a:spcBef>
                  <a:spcPct val="0"/>
                </a:spcBef>
              </a:pPr>
              <a:t>7</a:t>
            </a:fld>
            <a:endParaRPr kumimoji="0" lang="en-US" altLang="en-US" sz="1300"/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294BBB1B-8352-A94C-E8EC-3CD313316A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19138"/>
            <a:ext cx="6399213" cy="3600450"/>
          </a:xfrm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548561CE-6326-60B7-D2E5-BB56E9CCB3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59300"/>
            <a:ext cx="5365750" cy="4322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4FA2517A-5AAD-6E57-7F99-A23246ECB4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2CD5D359-7446-935A-3788-3FF21865B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E4E4E53C-C863-6DB0-EA8B-B584F48D9A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AA53A83-5BB4-4398-A5AE-544DCAC05C73}" type="slidenum">
              <a:rPr kumimoji="0" lang="en-US" altLang="en-US" sz="1300"/>
              <a:pPr eaLnBrk="1" hangingPunct="1">
                <a:spcBef>
                  <a:spcPct val="0"/>
                </a:spcBef>
              </a:pPr>
              <a:t>8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F940DD-D260-F4DB-8908-BE9CFCF7D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D035B-56D0-1A06-E2F8-72579136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1A223E-9B83-4196-9814-69472054639C}" type="slidenum">
              <a:rPr lang="en-US" altLang="en-US"/>
              <a:pPr/>
              <a:t>‹#›</a:t>
            </a:fld>
            <a:endParaRPr lang="en-US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704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6253" y="545699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6253" y="2236282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30144" y="3195376"/>
            <a:ext cx="2699066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384048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566928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A15C9C-0CD1-AA51-9C5B-D865648AF0D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Add title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  <p:sldLayoutId id="2147483757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9890" y="723440"/>
            <a:ext cx="4323426" cy="2579052"/>
          </a:xfrm>
        </p:spPr>
        <p:txBody>
          <a:bodyPr>
            <a:noAutofit/>
          </a:bodyPr>
          <a:lstStyle/>
          <a:p>
            <a:r>
              <a:rPr lang="en-US" sz="3800" dirty="0"/>
              <a:t>DATA PROTECTION AND PRIVACY TECHNOLOGIES FOR ENERGY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37951" y="5125635"/>
            <a:ext cx="3574875" cy="57821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Presentation by: </a:t>
            </a:r>
          </a:p>
          <a:p>
            <a:r>
              <a:rPr lang="en-US" dirty="0"/>
              <a:t>ANTONIOS NTIB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60837" y="3373515"/>
            <a:ext cx="5381863" cy="1008926"/>
          </a:xfrm>
        </p:spPr>
        <p:txBody>
          <a:bodyPr/>
          <a:lstStyle/>
          <a:p>
            <a:r>
              <a:rPr lang="en-US" dirty="0"/>
              <a:t>CSP005_S_E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B2A14B1-C6BE-8CFC-F874-5FDEBC2DF260}"/>
              </a:ext>
            </a:extLst>
          </p:cNvPr>
          <p:cNvSpPr txBox="1"/>
          <p:nvPr/>
        </p:nvSpPr>
        <p:spPr>
          <a:xfrm>
            <a:off x="5565058" y="4391366"/>
            <a:ext cx="5665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SLIDE </a:t>
            </a:r>
            <a:r>
              <a:rPr lang="en-US" b="1">
                <a:solidFill>
                  <a:srgbClr val="FF0000"/>
                </a:solidFill>
              </a:rPr>
              <a:t>SET #6: </a:t>
            </a:r>
            <a:r>
              <a:rPr lang="en-US" sz="1800" b="1" dirty="0"/>
              <a:t>Integrity Protection Models</a:t>
            </a:r>
            <a:endParaRPr lang="en-US" b="1" i="1" dirty="0"/>
          </a:p>
        </p:txBody>
      </p:sp>
      <p:pic>
        <p:nvPicPr>
          <p:cNvPr id="6" name="Picture 5" descr="A red sign with white text&#10;&#10;Description automatically generated">
            <a:extLst>
              <a:ext uri="{FF2B5EF4-FFF2-40B4-BE49-F238E27FC236}">
                <a16:creationId xmlns:a16="http://schemas.microsoft.com/office/drawing/2014/main" id="{80FA2723-244E-36DA-A0F4-10423410D1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9377" y="4948135"/>
            <a:ext cx="1532424" cy="56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2">
            <a:extLst>
              <a:ext uri="{FF2B5EF4-FFF2-40B4-BE49-F238E27FC236}">
                <a16:creationId xmlns:a16="http://schemas.microsoft.com/office/drawing/2014/main" id="{1EA891F9-CF80-2B57-55C3-EA974C9DF45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Ring Policy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36C2D7-7DEE-30AF-3EAA-2494C293D7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65115" y="2424385"/>
            <a:ext cx="7985362" cy="3081680"/>
          </a:xfrm>
        </p:spPr>
        <p:txBody>
          <a:bodyPr>
            <a:normAutofit/>
          </a:bodyPr>
          <a:lstStyle/>
          <a:p>
            <a:pPr marL="533400" indent="-533400">
              <a:lnSpc>
                <a:spcPct val="90000"/>
              </a:lnSpc>
            </a:pPr>
            <a:r>
              <a:rPr lang="en-US" altLang="en-US" dirty="0"/>
              <a:t>Rules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altLang="en-US" dirty="0"/>
              <a:t>Any subject can read any object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altLang="en-US" dirty="0"/>
              <a:t>s can write to o 	</a:t>
            </a:r>
            <a:r>
              <a:rPr lang="en-US" altLang="en-US" dirty="0" err="1"/>
              <a:t>iff</a:t>
            </a:r>
            <a:r>
              <a:rPr lang="en-US" altLang="en-US" dirty="0"/>
              <a:t> 	</a:t>
            </a:r>
            <a:r>
              <a:rPr lang="en-US" altLang="en-US" dirty="0">
                <a:cs typeface="Tahoma" panose="020B0604030504040204" pitchFamily="34" charset="0"/>
              </a:rPr>
              <a:t>i(s) </a:t>
            </a:r>
            <a:r>
              <a:rPr lang="en-US" altLang="en-US" dirty="0">
                <a:cs typeface="Tahoma" panose="020B0604030504040204" pitchFamily="34" charset="0"/>
                <a:sym typeface="Symbol" panose="05050102010706020507" pitchFamily="18" charset="2"/>
              </a:rPr>
              <a:t> </a:t>
            </a:r>
            <a:r>
              <a:rPr lang="en-US" altLang="en-US" dirty="0">
                <a:cs typeface="Tahoma" panose="020B0604030504040204" pitchFamily="34" charset="0"/>
              </a:rPr>
              <a:t> i(o)</a:t>
            </a:r>
          </a:p>
          <a:p>
            <a:pPr marL="533400" indent="-533400">
              <a:lnSpc>
                <a:spcPct val="90000"/>
              </a:lnSpc>
            </a:pPr>
            <a:endParaRPr lang="en-US" altLang="en-US" dirty="0">
              <a:cs typeface="Tahoma" panose="020B0604030504040204" pitchFamily="34" charset="0"/>
            </a:endParaRPr>
          </a:p>
          <a:p>
            <a:pPr marL="533400" indent="-533400">
              <a:lnSpc>
                <a:spcPct val="90000"/>
              </a:lnSpc>
            </a:pPr>
            <a:r>
              <a:rPr lang="en-US" altLang="en-US" dirty="0"/>
              <a:t>Integrity levels of subjects and objects are fixed.</a:t>
            </a:r>
          </a:p>
          <a:p>
            <a:pPr marL="533400" indent="-533400">
              <a:lnSpc>
                <a:spcPct val="90000"/>
              </a:lnSpc>
            </a:pPr>
            <a:endParaRPr lang="en-US" altLang="en-US" dirty="0">
              <a:cs typeface="Tahoma" panose="020B0604030504040204" pitchFamily="34" charset="0"/>
            </a:endParaRPr>
          </a:p>
          <a:p>
            <a:pPr marL="533400" indent="-533400">
              <a:lnSpc>
                <a:spcPct val="90000"/>
              </a:lnSpc>
            </a:pPr>
            <a:r>
              <a:rPr lang="en-US" altLang="en-US" dirty="0">
                <a:cs typeface="Tahoma" panose="020B0604030504040204" pitchFamily="34" charset="0"/>
              </a:rPr>
              <a:t>Intuitions: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altLang="en-US" dirty="0">
                <a:cs typeface="Tahoma" panose="020B0604030504040204" pitchFamily="34" charset="0"/>
              </a:rPr>
              <a:t>subjects are trusted to process low-level inputs correctly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D0914D-0F93-3D5B-B895-E0E797EA1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4577" y="5836346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6EC4DE-2A04-FAA3-DF0A-31C988329F3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2">
            <a:extLst>
              <a:ext uri="{FF2B5EF4-FFF2-40B4-BE49-F238E27FC236}">
                <a16:creationId xmlns:a16="http://schemas.microsoft.com/office/drawing/2014/main" id="{9D3F6DE2-C760-9FF6-24B5-9230E5D8BA5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Five Mandatory Policies in Biba</a:t>
            </a:r>
          </a:p>
        </p:txBody>
      </p:sp>
      <p:sp>
        <p:nvSpPr>
          <p:cNvPr id="24582" name="Rectangle 3">
            <a:extLst>
              <a:ext uri="{FF2B5EF4-FFF2-40B4-BE49-F238E27FC236}">
                <a16:creationId xmlns:a16="http://schemas.microsoft.com/office/drawing/2014/main" id="{CF6D8792-6409-B562-FE48-F17164125E51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796322" y="2252076"/>
            <a:ext cx="9419394" cy="3051762"/>
          </a:xfrm>
        </p:spPr>
        <p:txBody>
          <a:bodyPr>
            <a:normAutofit fontScale="62500" lnSpcReduction="20000"/>
          </a:bodyPr>
          <a:lstStyle/>
          <a:p>
            <a:pPr eaLnBrk="1" hangingPunct="1"/>
            <a:r>
              <a:rPr lang="en-US" altLang="en-US" sz="2400" dirty="0"/>
              <a:t>Strict integrity policy</a:t>
            </a:r>
          </a:p>
          <a:p>
            <a:pPr eaLnBrk="1" hangingPunct="1"/>
            <a:r>
              <a:rPr lang="en-US" altLang="en-US" sz="2400" dirty="0"/>
              <a:t>Subject low-water mark policy</a:t>
            </a:r>
          </a:p>
          <a:p>
            <a:pPr eaLnBrk="1" hangingPunct="1"/>
            <a:r>
              <a:rPr lang="en-US" altLang="en-US" sz="2400" dirty="0"/>
              <a:t>Object low-water mark policy</a:t>
            </a:r>
          </a:p>
          <a:p>
            <a:pPr eaLnBrk="1" hangingPunct="1"/>
            <a:r>
              <a:rPr lang="en-US" altLang="en-US" sz="2400" dirty="0"/>
              <a:t>Low-water mark Integrity audit policy</a:t>
            </a:r>
          </a:p>
          <a:p>
            <a:pPr eaLnBrk="1" hangingPunct="1"/>
            <a:r>
              <a:rPr lang="en-US" altLang="en-US" sz="2400" dirty="0"/>
              <a:t>Ring policy</a:t>
            </a:r>
          </a:p>
          <a:p>
            <a:pPr eaLnBrk="1" hangingPunct="1"/>
            <a:endParaRPr lang="en-US" altLang="en-US" sz="2400" dirty="0"/>
          </a:p>
          <a:p>
            <a:pPr eaLnBrk="1" hangingPunct="1"/>
            <a:r>
              <a:rPr lang="en-US" altLang="en-US" sz="2400" dirty="0"/>
              <a:t>In practice, one may be using one or more of these policies, possibly applying different policies to different subjects</a:t>
            </a:r>
          </a:p>
          <a:p>
            <a:pPr lvl="1" eaLnBrk="1" hangingPunct="1"/>
            <a:r>
              <a:rPr lang="en-US" altLang="en-US" sz="2000" dirty="0"/>
              <a:t>E.g., subjects for which ring policy is applied are trusted to be able to correctly handle inputs; </a:t>
            </a:r>
          </a:p>
          <a:p>
            <a:pPr lvl="1" eaLnBrk="1" hangingPunct="1"/>
            <a:endParaRPr lang="en-US" altLang="en-U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A1165D-F88E-5A6B-91FC-4E971FBD8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6900" y="5842871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E43D46-722B-A3B3-ADB0-2E1A2FD4B9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2">
            <a:extLst>
              <a:ext uri="{FF2B5EF4-FFF2-40B4-BE49-F238E27FC236}">
                <a16:creationId xmlns:a16="http://schemas.microsoft.com/office/drawing/2014/main" id="{0A79AF14-BB3D-9CA0-7216-963300EEEA5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Object Integrity Levels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900908-8082-88FC-61F3-0E248F8C4A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63669" y="2483378"/>
            <a:ext cx="9204563" cy="3121009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The integrity level of an object may be based on</a:t>
            </a:r>
          </a:p>
          <a:p>
            <a:pPr lvl="1" eaLnBrk="1" hangingPunct="1">
              <a:lnSpc>
                <a:spcPct val="90000"/>
              </a:lnSpc>
              <a:buClr>
                <a:schemeClr val="bg1"/>
              </a:buClr>
            </a:pPr>
            <a:r>
              <a:rPr lang="en-US" altLang="en-US" dirty="0">
                <a:solidFill>
                  <a:schemeClr val="accent1"/>
                </a:solidFill>
              </a:rPr>
              <a:t>Quality</a:t>
            </a:r>
            <a:r>
              <a:rPr lang="en-US" altLang="en-US" dirty="0"/>
              <a:t> of information  (levels may change)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Degree of trustworthiness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>
                <a:solidFill>
                  <a:schemeClr val="accent1"/>
                </a:solidFill>
              </a:rPr>
              <a:t>Contamination level: </a:t>
            </a:r>
          </a:p>
          <a:p>
            <a:pPr lvl="1" eaLnBrk="1" hangingPunct="1">
              <a:lnSpc>
                <a:spcPct val="90000"/>
              </a:lnSpc>
              <a:buClr>
                <a:schemeClr val="bg1"/>
              </a:buClr>
            </a:pPr>
            <a:r>
              <a:rPr lang="en-US" altLang="en-US" dirty="0">
                <a:solidFill>
                  <a:schemeClr val="accent1"/>
                </a:solidFill>
              </a:rPr>
              <a:t>Importance </a:t>
            </a:r>
            <a:r>
              <a:rPr lang="en-US" altLang="en-US" dirty="0"/>
              <a:t>of the object  (levels do not change)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Degree of being trusted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Protection level: writing to the objects should be protected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What should be the relationship between the two meanings, which level should be higher?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A374B3-2490-8DB3-BBEC-20EB63B4A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3712" y="5787184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0532F9-7A62-2F51-0114-B2BFE3D753A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Rectangle 2">
            <a:extLst>
              <a:ext uri="{FF2B5EF4-FFF2-40B4-BE49-F238E27FC236}">
                <a16:creationId xmlns:a16="http://schemas.microsoft.com/office/drawing/2014/main" id="{FA91F4B7-4F6F-BFC3-B7B8-95ACB5FD8B9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28979" y="511629"/>
            <a:ext cx="6732237" cy="820783"/>
          </a:xfrm>
        </p:spPr>
        <p:txBody>
          <a:bodyPr/>
          <a:lstStyle/>
          <a:p>
            <a:pPr eaLnBrk="1" hangingPunct="1"/>
            <a:r>
              <a:rPr lang="en-US" altLang="en-US" dirty="0"/>
              <a:t>Trusted vs. Trustworthy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EA8B2B-786A-248B-A70A-942E659A75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0217" y="1562239"/>
            <a:ext cx="8602273" cy="4386277"/>
          </a:xfrm>
        </p:spPr>
        <p:txBody>
          <a:bodyPr>
            <a:noAutofit/>
          </a:bodyPr>
          <a:lstStyle/>
          <a:p>
            <a:pPr marL="285750" indent="-285750" eaLnBrk="1" hangingPunct="1">
              <a:buFont typeface="Courier New" panose="02070309020205020404" pitchFamily="49" charset="0"/>
              <a:buChar char="o"/>
            </a:pPr>
            <a:r>
              <a:rPr lang="en-US" altLang="en-US" dirty="0"/>
              <a:t>A component of a system is trusted means that </a:t>
            </a:r>
          </a:p>
          <a:p>
            <a:pPr marL="486918" lvl="1" indent="-285750" eaLnBrk="1" hangingPunct="1">
              <a:buFont typeface="Courier New" panose="02070309020205020404" pitchFamily="49" charset="0"/>
              <a:buChar char="o"/>
            </a:pPr>
            <a:r>
              <a:rPr lang="en-US" altLang="en-US" sz="1400" dirty="0"/>
              <a:t>the security of the system depends on it</a:t>
            </a:r>
          </a:p>
          <a:p>
            <a:pPr marL="486918" lvl="1" indent="-285750" eaLnBrk="1" hangingPunct="1">
              <a:buFont typeface="Courier New" panose="02070309020205020404" pitchFamily="49" charset="0"/>
              <a:buChar char="o"/>
            </a:pPr>
            <a:r>
              <a:rPr lang="en-US" altLang="en-US" sz="1400" dirty="0"/>
              <a:t>failure of component can break the security policy</a:t>
            </a:r>
          </a:p>
          <a:p>
            <a:pPr marL="486918" lvl="1" indent="-285750" eaLnBrk="1" hangingPunct="1">
              <a:buFont typeface="Courier New" panose="02070309020205020404" pitchFamily="49" charset="0"/>
              <a:buChar char="o"/>
            </a:pPr>
            <a:r>
              <a:rPr lang="en-US" altLang="en-US" sz="1400" dirty="0"/>
              <a:t>determined by its role in the system</a:t>
            </a:r>
          </a:p>
          <a:p>
            <a:pPr marL="285750" indent="-285750" eaLnBrk="1" hangingPunct="1">
              <a:buFont typeface="Courier New" panose="02070309020205020404" pitchFamily="49" charset="0"/>
              <a:buChar char="o"/>
            </a:pPr>
            <a:endParaRPr lang="en-US" altLang="en-US" dirty="0"/>
          </a:p>
          <a:p>
            <a:pPr marL="285750" indent="-285750" eaLnBrk="1" hangingPunct="1">
              <a:buFont typeface="Courier New" panose="02070309020205020404" pitchFamily="49" charset="0"/>
              <a:buChar char="o"/>
            </a:pPr>
            <a:r>
              <a:rPr lang="en-US" altLang="en-US" dirty="0"/>
              <a:t>A component is trustworthy means that</a:t>
            </a:r>
          </a:p>
          <a:p>
            <a:pPr marL="486918" lvl="1" indent="-285750" eaLnBrk="1" hangingPunct="1">
              <a:buFont typeface="Courier New" panose="02070309020205020404" pitchFamily="49" charset="0"/>
              <a:buChar char="o"/>
            </a:pPr>
            <a:r>
              <a:rPr lang="en-US" altLang="en-US" sz="1400" dirty="0"/>
              <a:t>the component deserves to be trusted</a:t>
            </a:r>
          </a:p>
          <a:p>
            <a:pPr marL="486918" lvl="1" indent="-285750" eaLnBrk="1" hangingPunct="1">
              <a:buFont typeface="Courier New" panose="02070309020205020404" pitchFamily="49" charset="0"/>
              <a:buChar char="o"/>
            </a:pPr>
            <a:r>
              <a:rPr lang="en-US" altLang="en-US" sz="1400" dirty="0"/>
              <a:t>e.g., it is implemented correctly</a:t>
            </a:r>
          </a:p>
          <a:p>
            <a:pPr marL="486918" lvl="1" indent="-285750" eaLnBrk="1" hangingPunct="1">
              <a:buFont typeface="Courier New" panose="02070309020205020404" pitchFamily="49" charset="0"/>
              <a:buChar char="o"/>
            </a:pPr>
            <a:r>
              <a:rPr lang="en-US" altLang="en-US" sz="1400" dirty="0"/>
              <a:t>determined by intrinsic properties of the component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D5DBCC-36C3-5F53-7F5A-DAB9FAFAD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9751" y="5948516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65F4B9-94C2-ED92-3A80-B9B3115864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2">
            <a:extLst>
              <a:ext uri="{FF2B5EF4-FFF2-40B4-BE49-F238E27FC236}">
                <a16:creationId xmlns:a16="http://schemas.microsoft.com/office/drawing/2014/main" id="{21A4F7EC-3714-FC8A-F582-0A8D3B3842F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Integrity vs. Confidentiality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C02DA7-A08A-55E3-B98B-F791568C03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69339" y="5545553"/>
            <a:ext cx="4298266" cy="3140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Integrity requires trust in subjects!</a:t>
            </a:r>
          </a:p>
          <a:p>
            <a:endParaRPr lang="en-US" dirty="0"/>
          </a:p>
        </p:txBody>
      </p:sp>
      <p:graphicFrame>
        <p:nvGraphicFramePr>
          <p:cNvPr id="688132" name="Group 4">
            <a:extLst>
              <a:ext uri="{FF2B5EF4-FFF2-40B4-BE49-F238E27FC236}">
                <a16:creationId xmlns:a16="http://schemas.microsoft.com/office/drawing/2014/main" id="{264AF4F6-9C08-F54D-AC5E-75F273061D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488363"/>
              </p:ext>
            </p:extLst>
          </p:nvPr>
        </p:nvGraphicFramePr>
        <p:xfrm>
          <a:off x="3096448" y="2487485"/>
          <a:ext cx="5555226" cy="2948693"/>
        </p:xfrm>
        <a:graphic>
          <a:graphicData uri="http://schemas.openxmlformats.org/drawingml/2006/table">
            <a:tbl>
              <a:tblPr/>
              <a:tblGrid>
                <a:gridCol w="2777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7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88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Confidentiality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Integrity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29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Control reading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preserved if confidential info is not read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Control writing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preserved if important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obj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is not changed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68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For subjects who need to read, control writing after reading is sufficient, no need to trust them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For subjects who need to write, has to trust them, control reading before writing is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 not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sufficient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E7923018-05D3-504E-839C-2A9C3DB1E7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7403" y="5702601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91B52F-FC40-F949-106A-6E697A0226B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5D45BFAA-3882-54C3-B29C-CFE79ED283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Analogy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8D8F3C-7D8F-48E9-66FB-2B40B8E283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84777" y="2571868"/>
            <a:ext cx="8329494" cy="3111177"/>
          </a:xfrm>
        </p:spPr>
        <p:txBody>
          <a:bodyPr>
            <a:normAutofit/>
          </a:bodyPr>
          <a:lstStyle/>
          <a:p>
            <a:r>
              <a:rPr lang="en-US" altLang="en-US" dirty="0"/>
              <a:t>Confidentiality violation: leak a secret</a:t>
            </a:r>
          </a:p>
          <a:p>
            <a:pPr lvl="1"/>
            <a:r>
              <a:rPr lang="en-US" altLang="en-US" dirty="0"/>
              <a:t>CAN be prevented even if I tell the secret to a person I do not trust, so long as I can lock the person up AFTERWARDS to prevent further leakage</a:t>
            </a:r>
          </a:p>
          <a:p>
            <a:pPr lvl="2"/>
            <a:r>
              <a:rPr lang="en-US" altLang="en-US" dirty="0"/>
              <a:t>The person cannot leak confidential info w/o talking</a:t>
            </a:r>
          </a:p>
          <a:p>
            <a:r>
              <a:rPr lang="en-US" altLang="en-US" dirty="0"/>
              <a:t>Integrity violation: follow a wrong instruction</a:t>
            </a:r>
          </a:p>
          <a:p>
            <a:pPr lvl="1"/>
            <a:r>
              <a:rPr lang="en-US" altLang="en-US" dirty="0"/>
              <a:t>CANNOT be prevented if I follow instruction from an person I do not trust even if I lock the person up BEFOREHAND to prevent the person from receiving any malicious instruction</a:t>
            </a:r>
          </a:p>
          <a:p>
            <a:pPr lvl="2"/>
            <a:r>
              <a:rPr lang="en-US" altLang="en-US" dirty="0"/>
              <a:t>The person can invent malicious instruction without outside input 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4725E4-40A4-872C-00BF-9C980D7EE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9248" y="5620036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A0B723-65C1-C0C5-8B9C-479081709A5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Rectangle 2">
            <a:extLst>
              <a:ext uri="{FF2B5EF4-FFF2-40B4-BE49-F238E27FC236}">
                <a16:creationId xmlns:a16="http://schemas.microsoft.com/office/drawing/2014/main" id="{47EC2EEA-1BB7-8CA9-AB0B-2A35CC6DE7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Key Difference between Confidentiality and Integrity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A86FF0-EBBF-C198-3DD2-47CC38D64D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84779" y="2522706"/>
            <a:ext cx="8565465" cy="279372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For confidentiality, controlling reading &amp; writing is sufficient</a:t>
            </a:r>
          </a:p>
          <a:p>
            <a:pPr lvl="1" eaLnBrk="1" hangingPunct="1"/>
            <a:r>
              <a:rPr lang="en-US" altLang="en-US" dirty="0"/>
              <a:t>theoretically, no subject needs to be trusted for confidentiality; however, one does need trusted subjects in BLP to make system realistic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For integrity, controlling reading and writing is insufficient</a:t>
            </a:r>
          </a:p>
          <a:p>
            <a:pPr lvl="1" eaLnBrk="1" hangingPunct="1"/>
            <a:r>
              <a:rPr lang="en-US" altLang="en-US" dirty="0"/>
              <a:t>one has to trust all subjects who can write to critical data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0066EB-A281-E219-71E0-38D8DB4C6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1932" y="5775127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FF67ED-1A57-3B7F-F0CA-FA1CBCC4185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386D5113-0F2E-EE5C-32EC-2C33E5A13F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en-US"/>
              <a:t>Impacts of The Need to Trust Subjects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DFEE44B2-9A04-F711-3B7A-EF1669DDBDF0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altLang="en-US"/>
              <a:t>Trusting only a small security kernel is no longer possible</a:t>
            </a:r>
          </a:p>
          <a:p>
            <a:endParaRPr lang="en-US" altLang="en-US"/>
          </a:p>
          <a:p>
            <a:r>
              <a:rPr lang="en-US" altLang="en-US"/>
              <a:t>No need to worry about covert channels for integrity protection</a:t>
            </a:r>
          </a:p>
          <a:p>
            <a:pPr lvl="1"/>
            <a:endParaRPr lang="en-US" altLang="en-US"/>
          </a:p>
          <a:p>
            <a:r>
              <a:rPr lang="en-US" altLang="en-US"/>
              <a:t>How to establish trust in subjects becomes a challenge.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6BE72E-F365-58CE-2969-D139B94F5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7236" y="5783878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49D68F-1C0F-C353-9683-7E85136BCC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70B0EECD-0A3C-25E9-908E-21A8FEE7EB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en-US"/>
              <a:t>Application of Integrity Protection</a:t>
            </a:r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BBFA3A6E-4C17-0728-C3C9-41903EA57E5D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en-US" sz="2400"/>
              <a:t>Mandatory Integrity Control in Windows (since Vista)</a:t>
            </a:r>
          </a:p>
          <a:p>
            <a:pPr lvl="1"/>
            <a:r>
              <a:rPr lang="en-US" altLang="en-US" sz="2000"/>
              <a:t>Uses four integrity levels: Low, Medium, High, and System</a:t>
            </a:r>
          </a:p>
          <a:p>
            <a:pPr lvl="1"/>
            <a:r>
              <a:rPr lang="en-US" altLang="en-US" sz="2000"/>
              <a:t>Each process is assigned a level, which limit resources it can access</a:t>
            </a:r>
          </a:p>
          <a:p>
            <a:pPr lvl="1"/>
            <a:r>
              <a:rPr lang="en-US" altLang="en-US" sz="2000"/>
              <a:t>Processes started by normal users have Medium</a:t>
            </a:r>
          </a:p>
          <a:p>
            <a:pPr lvl="1"/>
            <a:r>
              <a:rPr lang="en-US" altLang="en-US" sz="2000"/>
              <a:t>Elevated processes have High</a:t>
            </a:r>
          </a:p>
          <a:p>
            <a:pPr lvl="2"/>
            <a:r>
              <a:rPr lang="en-US" altLang="en-US" sz="1800"/>
              <a:t>Through the User Account Control feature</a:t>
            </a:r>
          </a:p>
          <a:p>
            <a:pPr lvl="1"/>
            <a:r>
              <a:rPr lang="en-US" altLang="en-US" sz="2000"/>
              <a:t>Some processes run as Low, such as IE in protected mode</a:t>
            </a:r>
          </a:p>
          <a:p>
            <a:pPr lvl="1"/>
            <a:r>
              <a:rPr lang="en-US" altLang="en-US" sz="2000"/>
              <a:t>Reading and writing do not change the integrity level</a:t>
            </a:r>
          </a:p>
          <a:p>
            <a:pPr lvl="2"/>
            <a:r>
              <a:rPr lang="en-US" altLang="en-US" sz="1800"/>
              <a:t>Ring policy.</a:t>
            </a:r>
          </a:p>
          <a:p>
            <a:endParaRPr lang="en-US" altLang="en-US" sz="24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C05322-43A5-DCE8-F8EA-1F9EBF14C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7571" y="5833039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83D0C3-F9AD-3A5B-F3EA-0AAF1E3972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2">
            <a:extLst>
              <a:ext uri="{FF2B5EF4-FFF2-40B4-BE49-F238E27FC236}">
                <a16:creationId xmlns:a16="http://schemas.microsoft.com/office/drawing/2014/main" id="{6CFA5E65-1B7A-2F4C-1D08-47C3858D87F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Clark-Wilson Model</a:t>
            </a:r>
          </a:p>
        </p:txBody>
      </p:sp>
      <p:sp>
        <p:nvSpPr>
          <p:cNvPr id="32774" name="Rectangle 3">
            <a:extLst>
              <a:ext uri="{FF2B5EF4-FFF2-40B4-BE49-F238E27FC236}">
                <a16:creationId xmlns:a16="http://schemas.microsoft.com/office/drawing/2014/main" id="{828BF85E-6A28-1F0F-2433-8240CABDF3D2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796322" y="2252076"/>
            <a:ext cx="8721304" cy="30517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David D. Clark and David R. Wilson.  “A Comparison of Commercial and Military Computer Security Policies.” In IEEE SSP 1987.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Military policies focus on preventing disclosure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In commercial environment, integrity is paramount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no user of the system, even if authorized, may be permitted to modify data items in such a way that assets or accounting records of the company are lost or corrupted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192099-9596-2320-DE06-3B386CB21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6732" y="5842872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AD2299-DBDD-FE24-149C-802FEB4655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6AA25F-3B8C-8721-288B-2F31C107F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02" y="1338943"/>
            <a:ext cx="11808595" cy="4180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451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Rectangle 2">
            <a:extLst>
              <a:ext uri="{FF2B5EF4-FFF2-40B4-BE49-F238E27FC236}">
                <a16:creationId xmlns:a16="http://schemas.microsoft.com/office/drawing/2014/main" id="{1474949B-9ADC-F2DC-4817-57028907E7D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Two High-level Mechanisms for Enforcing Data Integrity</a:t>
            </a:r>
          </a:p>
        </p:txBody>
      </p:sp>
      <p:sp>
        <p:nvSpPr>
          <p:cNvPr id="33798" name="Rectangle 3">
            <a:extLst>
              <a:ext uri="{FF2B5EF4-FFF2-40B4-BE49-F238E27FC236}">
                <a16:creationId xmlns:a16="http://schemas.microsoft.com/office/drawing/2014/main" id="{A468A1A4-B242-6FF7-37BF-AAB8C9C04999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CC0000"/>
                </a:solidFill>
              </a:rPr>
              <a:t>Well-formed transaction</a:t>
            </a:r>
          </a:p>
          <a:p>
            <a:pPr lvl="1" eaLnBrk="1" hangingPunct="1"/>
            <a:r>
              <a:rPr lang="en-US" altLang="en-US" dirty="0"/>
              <a:t>a user should not manipulate data arbitrarily, but only in constrained ways that preserve or ensure data integrity</a:t>
            </a:r>
          </a:p>
          <a:p>
            <a:pPr lvl="2" eaLnBrk="1" hangingPunct="1"/>
            <a:r>
              <a:rPr lang="en-US" altLang="en-US" dirty="0"/>
              <a:t>e.g., use an append-only log to record all transactions</a:t>
            </a:r>
          </a:p>
          <a:p>
            <a:pPr lvl="2" eaLnBrk="1" hangingPunct="1"/>
            <a:r>
              <a:rPr lang="en-US" altLang="en-US" dirty="0"/>
              <a:t>e.g., double-entry bookkeeping</a:t>
            </a:r>
          </a:p>
          <a:p>
            <a:pPr lvl="2" eaLnBrk="1" hangingPunct="1"/>
            <a:r>
              <a:rPr lang="en-US" altLang="en-US" dirty="0"/>
              <a:t>e.g., passwd</a:t>
            </a:r>
          </a:p>
          <a:p>
            <a:pPr lvl="2" eaLnBrk="1" hangingPunct="1"/>
            <a:endParaRPr lang="en-US" altLang="en-US" dirty="0"/>
          </a:p>
          <a:p>
            <a:pPr lvl="2" eaLnBrk="1" hangingPunct="1">
              <a:buFontTx/>
              <a:buNone/>
            </a:pPr>
            <a:endParaRPr lang="en-US" altLang="en-US" dirty="0"/>
          </a:p>
        </p:txBody>
      </p:sp>
      <p:sp>
        <p:nvSpPr>
          <p:cNvPr id="33799" name="Text Box 4">
            <a:extLst>
              <a:ext uri="{FF2B5EF4-FFF2-40B4-BE49-F238E27FC236}">
                <a16:creationId xmlns:a16="http://schemas.microsoft.com/office/drawing/2014/main" id="{D1DB9C29-6C25-3BB2-D517-B90C918C2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322" y="4362055"/>
            <a:ext cx="7848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accent1"/>
                </a:solidFill>
                <a:latin typeface="+mn-lt"/>
              </a:rPr>
              <a:t>Data can be manipulated only through trusted code!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960B42-98FD-2737-E511-16B9B8637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4922" y="5754381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5A979E-4DB7-9CD3-4252-B43C04DBC7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Rectangle 2">
            <a:extLst>
              <a:ext uri="{FF2B5EF4-FFF2-40B4-BE49-F238E27FC236}">
                <a16:creationId xmlns:a16="http://schemas.microsoft.com/office/drawing/2014/main" id="{A937BE5C-A694-B578-C3D0-FC989762F76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Two High-level Mechanisms for Enforcing Data Integrity</a:t>
            </a:r>
          </a:p>
        </p:txBody>
      </p:sp>
      <p:sp>
        <p:nvSpPr>
          <p:cNvPr id="34822" name="Rectangle 3">
            <a:extLst>
              <a:ext uri="{FF2B5EF4-FFF2-40B4-BE49-F238E27FC236}">
                <a16:creationId xmlns:a16="http://schemas.microsoft.com/office/drawing/2014/main" id="{B7E4F8C6-2255-BA41-E4E4-EDF2C11715E0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CC0000"/>
                </a:solidFill>
              </a:rPr>
              <a:t>Separation of duty</a:t>
            </a:r>
          </a:p>
          <a:p>
            <a:pPr lvl="1" eaLnBrk="1" hangingPunct="1"/>
            <a:r>
              <a:rPr lang="en-US" altLang="en-US" dirty="0"/>
              <a:t>ensure external consistency: data objects correspond to the real world objects </a:t>
            </a:r>
          </a:p>
          <a:p>
            <a:pPr lvl="1" eaLnBrk="1" hangingPunct="1"/>
            <a:r>
              <a:rPr lang="en-US" altLang="en-US" dirty="0"/>
              <a:t>separating all operations into several subparts and requiring that each subpart be executed by a different person</a:t>
            </a:r>
          </a:p>
          <a:p>
            <a:pPr lvl="1" eaLnBrk="1" hangingPunct="1"/>
            <a:r>
              <a:rPr lang="en-US" altLang="en-US" dirty="0"/>
              <a:t>e.g., the two-man rule</a:t>
            </a:r>
          </a:p>
          <a:p>
            <a:pPr eaLnBrk="1" hangingPunct="1"/>
            <a:endParaRPr lang="en-US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E7F063-1282-999C-E2DA-EEAF0096A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5119" y="5675723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01A8AB-179B-9948-79CA-F4A808DE3E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2">
            <a:extLst>
              <a:ext uri="{FF2B5EF4-FFF2-40B4-BE49-F238E27FC236}">
                <a16:creationId xmlns:a16="http://schemas.microsoft.com/office/drawing/2014/main" id="{489523F0-90E9-D413-B745-2250A887D43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Implementing the Two High-level Mechanisms</a:t>
            </a:r>
          </a:p>
        </p:txBody>
      </p:sp>
      <p:sp>
        <p:nvSpPr>
          <p:cNvPr id="35846" name="Rectangle 3">
            <a:extLst>
              <a:ext uri="{FF2B5EF4-FFF2-40B4-BE49-F238E27FC236}">
                <a16:creationId xmlns:a16="http://schemas.microsoft.com/office/drawing/2014/main" id="{FD12CA7B-FBF4-C753-4730-4656ABDC7FBF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796322" y="2252076"/>
            <a:ext cx="9507884" cy="3051762"/>
          </a:xfrm>
        </p:spPr>
        <p:txBody>
          <a:bodyPr/>
          <a:lstStyle/>
          <a:p>
            <a:pPr eaLnBrk="1" hangingPunct="1"/>
            <a:r>
              <a:rPr lang="en-US" altLang="en-US" dirty="0"/>
              <a:t>Mechanisms are needed to ensure</a:t>
            </a:r>
          </a:p>
          <a:p>
            <a:pPr lvl="1" eaLnBrk="1" hangingPunct="1"/>
            <a:r>
              <a:rPr lang="en-US" altLang="en-US" dirty="0">
                <a:solidFill>
                  <a:srgbClr val="CC0000"/>
                </a:solidFill>
              </a:rPr>
              <a:t>control access to data</a:t>
            </a:r>
            <a:r>
              <a:rPr lang="en-US" altLang="en-US" dirty="0"/>
              <a:t>: a data item can be manipulated only by a specific set of programs</a:t>
            </a:r>
          </a:p>
          <a:p>
            <a:pPr lvl="1" eaLnBrk="1" hangingPunct="1"/>
            <a:r>
              <a:rPr lang="en-US" altLang="en-US" dirty="0">
                <a:solidFill>
                  <a:srgbClr val="CC0000"/>
                </a:solidFill>
              </a:rPr>
              <a:t>program certification</a:t>
            </a:r>
            <a:r>
              <a:rPr lang="en-US" altLang="en-US" dirty="0"/>
              <a:t>: programs must be inspected for proper construction, controls must be provided on the ability to install and modify these programs</a:t>
            </a:r>
          </a:p>
          <a:p>
            <a:pPr lvl="1" eaLnBrk="1" hangingPunct="1"/>
            <a:r>
              <a:rPr lang="en-US" altLang="en-US" dirty="0">
                <a:solidFill>
                  <a:srgbClr val="CC0000"/>
                </a:solidFill>
              </a:rPr>
              <a:t>control access to programs</a:t>
            </a:r>
            <a:r>
              <a:rPr lang="en-US" altLang="en-US" dirty="0"/>
              <a:t>: each user must be permitted to use only certain sets of programs</a:t>
            </a:r>
          </a:p>
          <a:p>
            <a:pPr lvl="1" eaLnBrk="1" hangingPunct="1"/>
            <a:r>
              <a:rPr lang="en-US" altLang="en-US" dirty="0">
                <a:solidFill>
                  <a:srgbClr val="CC0000"/>
                </a:solidFill>
              </a:rPr>
              <a:t>control administration</a:t>
            </a:r>
            <a:r>
              <a:rPr lang="en-US" altLang="en-US" dirty="0"/>
              <a:t>: assignment of people to programs must be controlled and inspected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028884-2158-76B4-FB07-2EED10657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4783" y="5911697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B0DF9E-D2DF-992A-D362-63512B683D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ctangle 2">
            <a:extLst>
              <a:ext uri="{FF2B5EF4-FFF2-40B4-BE49-F238E27FC236}">
                <a16:creationId xmlns:a16="http://schemas.microsoft.com/office/drawing/2014/main" id="{53D21333-B485-3544-8415-1542427ECCA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The Clarke-Wilson Model for Integrity</a:t>
            </a:r>
          </a:p>
        </p:txBody>
      </p:sp>
      <p:sp>
        <p:nvSpPr>
          <p:cNvPr id="36870" name="Rectangle 3">
            <a:extLst>
              <a:ext uri="{FF2B5EF4-FFF2-40B4-BE49-F238E27FC236}">
                <a16:creationId xmlns:a16="http://schemas.microsoft.com/office/drawing/2014/main" id="{344DE6DE-9760-2FD6-14CF-915B67CBB796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796322" y="2252076"/>
            <a:ext cx="7905226" cy="3051762"/>
          </a:xfrm>
        </p:spPr>
        <p:txBody>
          <a:bodyPr/>
          <a:lstStyle/>
          <a:p>
            <a:pPr eaLnBrk="1" hangingPunct="1"/>
            <a:r>
              <a:rPr lang="en-US" altLang="en-US" dirty="0"/>
              <a:t>Unconstrained Data Items (UDIs)</a:t>
            </a:r>
          </a:p>
          <a:p>
            <a:pPr lvl="1" eaLnBrk="1" hangingPunct="1"/>
            <a:r>
              <a:rPr lang="en-US" altLang="en-US" dirty="0"/>
              <a:t>data with low integrity</a:t>
            </a:r>
          </a:p>
          <a:p>
            <a:pPr eaLnBrk="1" hangingPunct="1"/>
            <a:r>
              <a:rPr lang="en-US" altLang="en-US" dirty="0"/>
              <a:t>Constrained Data Items (CDIs)</a:t>
            </a:r>
          </a:p>
          <a:p>
            <a:pPr lvl="1" eaLnBrk="1" hangingPunct="1"/>
            <a:r>
              <a:rPr lang="en-US" altLang="en-US" dirty="0"/>
              <a:t>data items within the system to which the integrity model must apply</a:t>
            </a:r>
          </a:p>
          <a:p>
            <a:pPr eaLnBrk="1" hangingPunct="1"/>
            <a:r>
              <a:rPr lang="en-US" altLang="en-US" dirty="0"/>
              <a:t>Integrity Verification Procedures (IVPs)</a:t>
            </a:r>
          </a:p>
          <a:p>
            <a:pPr lvl="1" eaLnBrk="1" hangingPunct="1"/>
            <a:r>
              <a:rPr lang="en-US" altLang="en-US" dirty="0"/>
              <a:t>confirm that all of the CDIs in the system conform to the integrity specification</a:t>
            </a:r>
          </a:p>
          <a:p>
            <a:pPr eaLnBrk="1" hangingPunct="1"/>
            <a:r>
              <a:rPr lang="en-US" altLang="en-US" dirty="0"/>
              <a:t>Transformation Procedures (TPs)</a:t>
            </a:r>
          </a:p>
          <a:p>
            <a:pPr lvl="1" eaLnBrk="1" hangingPunct="1"/>
            <a:r>
              <a:rPr lang="en-US" altLang="en-US" dirty="0"/>
              <a:t>well-formed transactions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910705-0530-6277-DD74-AADDCF7B2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8810" y="5711874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46E6CC-3045-7AF8-6376-87DAC52D08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Rectangle 2">
            <a:extLst>
              <a:ext uri="{FF2B5EF4-FFF2-40B4-BE49-F238E27FC236}">
                <a16:creationId xmlns:a16="http://schemas.microsoft.com/office/drawing/2014/main" id="{F2BE0ED8-4452-966E-7B4C-640442EA64E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Differences from MAC/BLP</a:t>
            </a:r>
          </a:p>
        </p:txBody>
      </p:sp>
      <p:sp>
        <p:nvSpPr>
          <p:cNvPr id="37894" name="Rectangle 3">
            <a:extLst>
              <a:ext uri="{FF2B5EF4-FFF2-40B4-BE49-F238E27FC236}">
                <a16:creationId xmlns:a16="http://schemas.microsoft.com/office/drawing/2014/main" id="{7BBC4889-9AFA-871B-93D3-BB7A3D1CFE19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796321" y="2252076"/>
            <a:ext cx="10363291" cy="3051762"/>
          </a:xfrm>
        </p:spPr>
        <p:txBody>
          <a:bodyPr/>
          <a:lstStyle/>
          <a:p>
            <a:pPr eaLnBrk="1" hangingPunct="1"/>
            <a:r>
              <a:rPr lang="en-US" altLang="en-US" dirty="0"/>
              <a:t>A data item is not associated with a particular security level, but rather with a set of TPs 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A user is not given read/write access to data items, but rather permissions to execute certain programs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196ED5-A386-C246-C2B3-BE19E9752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7235" y="5842871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7E0D65-F009-3A09-DBAB-B2C8093030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Rectangle 2">
            <a:extLst>
              <a:ext uri="{FF2B5EF4-FFF2-40B4-BE49-F238E27FC236}">
                <a16:creationId xmlns:a16="http://schemas.microsoft.com/office/drawing/2014/main" id="{5D5A314D-8A8E-E0E8-7831-0BE6D555D2B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Comparison with Biba</a:t>
            </a:r>
          </a:p>
        </p:txBody>
      </p:sp>
      <p:sp>
        <p:nvSpPr>
          <p:cNvPr id="38918" name="Rectangle 3">
            <a:extLst>
              <a:ext uri="{FF2B5EF4-FFF2-40B4-BE49-F238E27FC236}">
                <a16:creationId xmlns:a16="http://schemas.microsoft.com/office/drawing/2014/main" id="{E8163119-6D20-6509-BA3A-DA99352CD607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796322" y="2252076"/>
            <a:ext cx="7580762" cy="3051762"/>
          </a:xfrm>
        </p:spPr>
        <p:txBody>
          <a:bodyPr/>
          <a:lstStyle/>
          <a:p>
            <a:pPr eaLnBrk="1" hangingPunct="1"/>
            <a:r>
              <a:rPr lang="en-US" altLang="en-US" dirty="0"/>
              <a:t>Biba lacks the procedures and requirements on identifying subjects as trusted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Clark-Wilson focuses on how to ensure that programs can be trusted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35FA71-A8E3-FE09-9A10-E0B1F11CA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3210" y="5911697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FF9E1D-F3DA-CCC0-2609-9896DAAE2C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Rectangle 2">
            <a:extLst>
              <a:ext uri="{FF2B5EF4-FFF2-40B4-BE49-F238E27FC236}">
                <a16:creationId xmlns:a16="http://schemas.microsoft.com/office/drawing/2014/main" id="{0AE22F86-8258-64B0-C71A-EA72BA4718C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The Chinese Wall Security Policy</a:t>
            </a:r>
          </a:p>
        </p:txBody>
      </p:sp>
      <p:sp>
        <p:nvSpPr>
          <p:cNvPr id="39942" name="Rectangle 3">
            <a:extLst>
              <a:ext uri="{FF2B5EF4-FFF2-40B4-BE49-F238E27FC236}">
                <a16:creationId xmlns:a16="http://schemas.microsoft.com/office/drawing/2014/main" id="{B559D569-FAA5-41BB-7D83-EDB2F9957F64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796322" y="2252076"/>
            <a:ext cx="7895394" cy="3051762"/>
          </a:xfrm>
        </p:spPr>
        <p:txBody>
          <a:bodyPr/>
          <a:lstStyle/>
          <a:p>
            <a:pPr eaLnBrk="1" hangingPunct="1"/>
            <a:r>
              <a:rPr lang="en-US" altLang="en-US" dirty="0"/>
              <a:t>Goal: </a:t>
            </a:r>
            <a:r>
              <a:rPr lang="en-US" altLang="en-US" dirty="0">
                <a:solidFill>
                  <a:srgbClr val="CC0000"/>
                </a:solidFill>
              </a:rPr>
              <a:t>Avoid Conflict of Interest</a:t>
            </a:r>
          </a:p>
          <a:p>
            <a:pPr eaLnBrk="1" hangingPunct="1"/>
            <a:r>
              <a:rPr lang="en-US" altLang="en-US" dirty="0"/>
              <a:t>Data are stored in a hierarchical arranged system</a:t>
            </a:r>
          </a:p>
          <a:p>
            <a:pPr lvl="1" eaLnBrk="1" hangingPunct="1"/>
            <a:r>
              <a:rPr lang="en-US" altLang="en-US" dirty="0"/>
              <a:t>the lowest level consists of individual data items</a:t>
            </a:r>
          </a:p>
          <a:p>
            <a:pPr lvl="1" eaLnBrk="1" hangingPunct="1"/>
            <a:r>
              <a:rPr lang="en-US" altLang="en-US" dirty="0"/>
              <a:t>the intermediate level group data items into company data sets</a:t>
            </a:r>
          </a:p>
          <a:p>
            <a:pPr lvl="1" eaLnBrk="1" hangingPunct="1"/>
            <a:r>
              <a:rPr lang="en-US" altLang="en-US" dirty="0"/>
              <a:t>the highest level group company datasets whose corporation are in competition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22E903-A042-5BF9-8B74-248B205F19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6396" y="5872368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1ED0F4-4794-E60B-5025-CC63AD6D74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7" name="Picture 2">
            <a:extLst>
              <a:ext uri="{FF2B5EF4-FFF2-40B4-BE49-F238E27FC236}">
                <a16:creationId xmlns:a16="http://schemas.microsoft.com/office/drawing/2014/main" id="{A66EF6BC-D573-BDD9-D724-DEC8960D9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884" y="1305633"/>
            <a:ext cx="5151736" cy="393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FEF775-1608-EA05-E8AF-3EFD55FBB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9377" y="6167336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819FA3-74AC-F9C6-3912-5617EEDE3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2">
            <a:extLst>
              <a:ext uri="{FF2B5EF4-FFF2-40B4-BE49-F238E27FC236}">
                <a16:creationId xmlns:a16="http://schemas.microsoft.com/office/drawing/2014/main" id="{D9806D28-B2C7-01DA-01BA-F043810638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Simple Security Rule in Chinese Wall Policy</a:t>
            </a:r>
          </a:p>
        </p:txBody>
      </p:sp>
      <p:sp>
        <p:nvSpPr>
          <p:cNvPr id="41990" name="Rectangle 3">
            <a:extLst>
              <a:ext uri="{FF2B5EF4-FFF2-40B4-BE49-F238E27FC236}">
                <a16:creationId xmlns:a16="http://schemas.microsoft.com/office/drawing/2014/main" id="{7E0DF17F-7184-C079-917A-C579E36633E5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796321" y="2252076"/>
            <a:ext cx="7708581" cy="305176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1800" dirty="0"/>
              <a:t>Access is only granted if the object requested:</a:t>
            </a:r>
          </a:p>
          <a:p>
            <a:pPr lvl="1" eaLnBrk="1" hangingPunct="1"/>
            <a:r>
              <a:rPr lang="en-US" altLang="en-US" sz="1800" dirty="0"/>
              <a:t>is in the same company dataset as an object already accessed by that subject, i.e., within the Wall,</a:t>
            </a:r>
          </a:p>
          <a:p>
            <a:pPr lvl="1" eaLnBrk="1" hangingPunct="1">
              <a:buFontTx/>
              <a:buNone/>
            </a:pPr>
            <a:r>
              <a:rPr lang="en-US" altLang="en-US" sz="1800" dirty="0"/>
              <a:t>  or</a:t>
            </a:r>
          </a:p>
          <a:p>
            <a:pPr lvl="1" eaLnBrk="1" hangingPunct="1"/>
            <a:r>
              <a:rPr lang="en-US" altLang="en-US" sz="1800" dirty="0"/>
              <a:t>belongs to an entirely different conflict of interest class.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AAEA74-F8A0-0500-F385-D557840A9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5893" y="5823207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DF9A2E-CAE1-5C3C-33F6-7F9B945CC6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452219-785E-4657-C5F4-A53FEF2E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326" y="1679216"/>
            <a:ext cx="4786877" cy="1518315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pic>
        <p:nvPicPr>
          <p:cNvPr id="6" name="Picture Placeholder 5" descr="A person and person looking at a computer screen">
            <a:extLst>
              <a:ext uri="{FF2B5EF4-FFF2-40B4-BE49-F238E27FC236}">
                <a16:creationId xmlns:a16="http://schemas.microsoft.com/office/drawing/2014/main" id="{AA35CD3A-9896-7953-C82D-AAE87F6124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7" r="127"/>
          <a:stretch/>
        </p:blipFill>
        <p:spPr>
          <a:xfrm>
            <a:off x="-29499" y="-2236"/>
            <a:ext cx="6814124" cy="6871095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A8DFC8D-4AE6-170E-C27A-DA97EBD7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966C9E-A9A2-BF8C-EDCB-B7F6AE51C425}"/>
                </a:ext>
              </a:extLst>
            </p:cNvPr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3BC35A-F255-48AA-48B8-D6561A6FA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9704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8DADA-109B-196D-817A-1ACB3E3183C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FED455-D30F-6583-EAD1-6FB515A4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EE198-6127-5DE1-8134-33FE6A8BE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9485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94F779AE-F6C7-DE40-A8D6-245274846A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Motivations</a:t>
            </a: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05FFE7FF-9697-0E5A-78EF-855FE6D65527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 sz="2400" dirty="0"/>
              <a:t>BLP focuses on confidentiality</a:t>
            </a:r>
          </a:p>
          <a:p>
            <a:endParaRPr lang="en-US" altLang="en-US" sz="2400" dirty="0"/>
          </a:p>
          <a:p>
            <a:r>
              <a:rPr lang="en-US" altLang="en-US" sz="2400" dirty="0"/>
              <a:t>In most systems, integrity is equally, if not more, important</a:t>
            </a:r>
          </a:p>
          <a:p>
            <a:endParaRPr lang="en-US" altLang="en-US" dirty="0"/>
          </a:p>
          <a:p>
            <a:r>
              <a:rPr lang="en-US" altLang="en-US" sz="2400" dirty="0"/>
              <a:t>Data integrity vs. System integrity</a:t>
            </a:r>
          </a:p>
          <a:p>
            <a:pPr lvl="1"/>
            <a:r>
              <a:rPr lang="en-US" altLang="en-US" sz="2000" dirty="0"/>
              <a:t>Data integrity means that data cannot be changed without being detected.</a:t>
            </a:r>
          </a:p>
          <a:p>
            <a:pPr lvl="1"/>
            <a:endParaRPr lang="en-US" alt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2BFFBD-B0AE-F257-B5D3-41E5CADAE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5789" y="5901865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4828F4-3146-4875-F6C2-4A14B25C1C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>
            <a:extLst>
              <a:ext uri="{FF2B5EF4-FFF2-40B4-BE49-F238E27FC236}">
                <a16:creationId xmlns:a16="http://schemas.microsoft.com/office/drawing/2014/main" id="{2F113080-9020-A25D-B370-05450BC1811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What is integrity in systems?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C81DFB-A32E-BA91-6E7E-7931E46C40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47126" y="2355557"/>
            <a:ext cx="9656847" cy="290469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Attempt 1: Critical data do not change.</a:t>
            </a:r>
          </a:p>
          <a:p>
            <a:pPr eaLnBrk="1" hangingPunct="1"/>
            <a:r>
              <a:rPr lang="en-US" altLang="en-US" dirty="0"/>
              <a:t>Attempt 2: Critical data changed only in “correct ways”</a:t>
            </a:r>
          </a:p>
          <a:p>
            <a:pPr lvl="1" eaLnBrk="1" hangingPunct="1"/>
            <a:r>
              <a:rPr lang="en-US" altLang="en-US" dirty="0"/>
              <a:t>E.g., in DB, integrity constraints are used for consistency</a:t>
            </a:r>
          </a:p>
          <a:p>
            <a:pPr eaLnBrk="1" hangingPunct="1"/>
            <a:r>
              <a:rPr lang="en-US" altLang="en-US" dirty="0"/>
              <a:t>Attempt 3: Critical data changed only through certain “trusted programs”</a:t>
            </a:r>
          </a:p>
          <a:p>
            <a:pPr eaLnBrk="1" hangingPunct="1"/>
            <a:r>
              <a:rPr lang="en-US" altLang="en-US" dirty="0"/>
              <a:t>Attempt 4: Critical data changed only as intended by authorized users.</a:t>
            </a:r>
          </a:p>
          <a:p>
            <a:pPr eaLnBrk="1" hangingPunct="1"/>
            <a:endParaRPr lang="en-US" alt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9CC311-9DBD-2437-556D-2BE4675A2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0422" y="5688862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DA22A4-EAF4-E4A0-2C16-F13D84B032D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2">
            <a:extLst>
              <a:ext uri="{FF2B5EF4-FFF2-40B4-BE49-F238E27FC236}">
                <a16:creationId xmlns:a16="http://schemas.microsoft.com/office/drawing/2014/main" id="{11873553-20DF-BC29-8DDD-B8F8AD2B6C4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Biba: Integrity Levels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154780-F828-98AC-BDA7-877A3C2200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56253" y="2483378"/>
            <a:ext cx="9216779" cy="290469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Each subject (process) has an integrity level</a:t>
            </a:r>
          </a:p>
          <a:p>
            <a:pPr eaLnBrk="1" hangingPunct="1"/>
            <a:r>
              <a:rPr lang="en-US" altLang="en-US" dirty="0"/>
              <a:t>Each object has an integrity level</a:t>
            </a:r>
          </a:p>
          <a:p>
            <a:pPr eaLnBrk="1" hangingPunct="1"/>
            <a:r>
              <a:rPr lang="en-US" altLang="en-US" dirty="0"/>
              <a:t>Integrity levels are totally ordered</a:t>
            </a:r>
          </a:p>
          <a:p>
            <a:pPr eaLnBrk="1" hangingPunct="1"/>
            <a:endParaRPr lang="en-US" altLang="en-US" dirty="0">
              <a:solidFill>
                <a:srgbClr val="008000"/>
              </a:solidFill>
            </a:endParaRPr>
          </a:p>
          <a:p>
            <a:pPr eaLnBrk="1" hangingPunct="1"/>
            <a:r>
              <a:rPr lang="en-US" altLang="en-US" dirty="0">
                <a:solidFill>
                  <a:schemeClr val="accent1"/>
                </a:solidFill>
              </a:rPr>
              <a:t>Integrity levels different from security levels in confidentiality protection</a:t>
            </a:r>
          </a:p>
          <a:p>
            <a:pPr lvl="1" eaLnBrk="1" hangingPunct="1"/>
            <a:r>
              <a:rPr lang="en-US" altLang="en-US" dirty="0"/>
              <a:t>Highly sensitive data may have low integrity</a:t>
            </a:r>
          </a:p>
          <a:p>
            <a:pPr lvl="1" eaLnBrk="1" hangingPunct="1"/>
            <a:r>
              <a:rPr lang="en-US" altLang="en-US" dirty="0"/>
              <a:t>What is an example of a piece of data that needs high integrity, but no confidentiality?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CEC13C-FC2F-F6CC-90D0-29426619F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8745" y="5688862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C6E1F6-FDC3-E5E8-F651-DF6D0E4039E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2">
            <a:extLst>
              <a:ext uri="{FF2B5EF4-FFF2-40B4-BE49-F238E27FC236}">
                <a16:creationId xmlns:a16="http://schemas.microsoft.com/office/drawing/2014/main" id="{C6075C5F-16C7-B732-2C1A-83A4AAC3A8D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/>
              <a:t>Strict Integrity Policy (BLP reversed)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B97FE2-F608-96A7-BDE5-81493EB270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56253" y="2453881"/>
            <a:ext cx="9541244" cy="3258660"/>
          </a:xfrm>
        </p:spPr>
        <p:txBody>
          <a:bodyPr>
            <a:normAutofit fontScale="92500" lnSpcReduction="20000"/>
          </a:bodyPr>
          <a:lstStyle/>
          <a:p>
            <a:pPr marL="533400" indent="-533400">
              <a:lnSpc>
                <a:spcPct val="90000"/>
              </a:lnSpc>
            </a:pPr>
            <a:r>
              <a:rPr lang="en-US" altLang="en-US" sz="1800" dirty="0"/>
              <a:t>Rules: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altLang="en-US" sz="1800" dirty="0"/>
              <a:t>s can read o 		</a:t>
            </a:r>
            <a:r>
              <a:rPr lang="en-US" altLang="en-US" sz="1800" dirty="0" err="1"/>
              <a:t>iff</a:t>
            </a:r>
            <a:r>
              <a:rPr lang="en-US" altLang="en-US" sz="1800" dirty="0"/>
              <a:t> 	i(s) </a:t>
            </a:r>
            <a:r>
              <a:rPr lang="en-US" altLang="en-US" sz="1800" dirty="0">
                <a:cs typeface="Tahoma" panose="020B0604030504040204" pitchFamily="34" charset="0"/>
                <a:sym typeface="Symbol" panose="05050102010706020507" pitchFamily="18" charset="2"/>
              </a:rPr>
              <a:t></a:t>
            </a:r>
            <a:r>
              <a:rPr lang="en-US" altLang="en-US" sz="1800" dirty="0">
                <a:cs typeface="Tahoma" panose="020B0604030504040204" pitchFamily="34" charset="0"/>
              </a:rPr>
              <a:t> i(o)</a:t>
            </a:r>
          </a:p>
          <a:p>
            <a:pPr marL="1333500" lvl="2" indent="-419100">
              <a:lnSpc>
                <a:spcPct val="90000"/>
              </a:lnSpc>
            </a:pPr>
            <a:r>
              <a:rPr lang="en-US" altLang="en-US" sz="1800" dirty="0">
                <a:cs typeface="Tahoma" panose="020B0604030504040204" pitchFamily="34" charset="0"/>
              </a:rPr>
              <a:t>no read down</a:t>
            </a:r>
          </a:p>
          <a:p>
            <a:pPr marL="1333500" lvl="2" indent="-419100">
              <a:lnSpc>
                <a:spcPct val="90000"/>
              </a:lnSpc>
            </a:pPr>
            <a:r>
              <a:rPr lang="en-US" altLang="en-US" sz="1800" dirty="0">
                <a:cs typeface="Tahoma" panose="020B0604030504040204" pitchFamily="34" charset="0"/>
              </a:rPr>
              <a:t>stops indirect sabotage by contaminated data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altLang="en-US" sz="1800" dirty="0">
                <a:cs typeface="Tahoma" panose="020B0604030504040204" pitchFamily="34" charset="0"/>
              </a:rPr>
              <a:t>s can write to o 	</a:t>
            </a:r>
            <a:r>
              <a:rPr lang="en-US" altLang="en-US" sz="1800" dirty="0" err="1">
                <a:cs typeface="Tahoma" panose="020B0604030504040204" pitchFamily="34" charset="0"/>
              </a:rPr>
              <a:t>iff</a:t>
            </a:r>
            <a:r>
              <a:rPr lang="en-US" altLang="en-US" sz="1800" dirty="0">
                <a:cs typeface="Tahoma" panose="020B0604030504040204" pitchFamily="34" charset="0"/>
              </a:rPr>
              <a:t>	i(s) </a:t>
            </a:r>
            <a:r>
              <a:rPr lang="en-US" altLang="en-US" sz="1800" dirty="0">
                <a:cs typeface="Tahoma" panose="020B0604030504040204" pitchFamily="34" charset="0"/>
                <a:sym typeface="Symbol" panose="05050102010706020507" pitchFamily="18" charset="2"/>
              </a:rPr>
              <a:t> </a:t>
            </a:r>
            <a:r>
              <a:rPr lang="en-US" altLang="en-US" sz="1800" dirty="0">
                <a:cs typeface="Tahoma" panose="020B0604030504040204" pitchFamily="34" charset="0"/>
              </a:rPr>
              <a:t> i(o)</a:t>
            </a:r>
          </a:p>
          <a:p>
            <a:pPr marL="1333500" lvl="2" indent="-419100">
              <a:lnSpc>
                <a:spcPct val="90000"/>
              </a:lnSpc>
            </a:pPr>
            <a:r>
              <a:rPr lang="en-US" altLang="en-US" sz="1800" dirty="0">
                <a:cs typeface="Tahoma" panose="020B0604030504040204" pitchFamily="34" charset="0"/>
              </a:rPr>
              <a:t>no write up</a:t>
            </a:r>
          </a:p>
          <a:p>
            <a:pPr marL="1333500" lvl="2" indent="-419100">
              <a:lnSpc>
                <a:spcPct val="90000"/>
              </a:lnSpc>
            </a:pPr>
            <a:r>
              <a:rPr lang="en-US" altLang="en-US" sz="1800" dirty="0">
                <a:cs typeface="Tahoma" panose="020B0604030504040204" pitchFamily="34" charset="0"/>
              </a:rPr>
              <a:t>stops directly malicious modification</a:t>
            </a:r>
          </a:p>
          <a:p>
            <a:pPr marL="533400" indent="-533400">
              <a:lnSpc>
                <a:spcPct val="90000"/>
              </a:lnSpc>
            </a:pPr>
            <a:endParaRPr lang="en-US" altLang="en-US" sz="1800" dirty="0">
              <a:cs typeface="Tahoma" panose="020B0604030504040204" pitchFamily="34" charset="0"/>
            </a:endParaRPr>
          </a:p>
          <a:p>
            <a:pPr marL="533400" indent="-533400">
              <a:lnSpc>
                <a:spcPct val="90000"/>
              </a:lnSpc>
            </a:pPr>
            <a:r>
              <a:rPr lang="en-US" altLang="en-US" sz="1800" dirty="0">
                <a:cs typeface="Tahoma" panose="020B0604030504040204" pitchFamily="34" charset="0"/>
              </a:rPr>
              <a:t>Fixed integrity levels</a:t>
            </a:r>
          </a:p>
          <a:p>
            <a:pPr marL="533400" indent="-533400">
              <a:lnSpc>
                <a:spcPct val="90000"/>
              </a:lnSpc>
            </a:pPr>
            <a:r>
              <a:rPr lang="en-US" altLang="en-US" sz="1800" dirty="0">
                <a:cs typeface="Tahoma" panose="020B0604030504040204" pitchFamily="34" charset="0"/>
              </a:rPr>
              <a:t>No information path from low object/subject to high object/subject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0022E4-9294-E4A3-E87B-D4074BC699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6900" y="5796408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5912F6-CF27-939A-4A83-32316B4BF4A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2">
            <a:extLst>
              <a:ext uri="{FF2B5EF4-FFF2-40B4-BE49-F238E27FC236}">
                <a16:creationId xmlns:a16="http://schemas.microsoft.com/office/drawing/2014/main" id="{74F96766-491B-8DFA-F4AD-C82A3C0E7D9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Subject Low-Water Policy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D0E5A-BF02-5E79-AF38-D3B7C5075F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6792" y="2444048"/>
            <a:ext cx="9627349" cy="303252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Rules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s can always read o; after reading 			i(s)</a:t>
            </a:r>
            <a:r>
              <a:rPr lang="en-US" altLang="en-US" dirty="0">
                <a:sym typeface="Symbol" panose="05050102010706020507" pitchFamily="18" charset="2"/>
              </a:rPr>
              <a:t> </a:t>
            </a:r>
            <a:r>
              <a:rPr lang="en-US" altLang="en-US" dirty="0"/>
              <a:t>min[i(s), i(o)]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cs typeface="Tahoma" panose="020B0604030504040204" pitchFamily="34" charset="0"/>
              </a:rPr>
              <a:t>s can write to o 	</a:t>
            </a:r>
            <a:r>
              <a:rPr lang="en-US" altLang="en-US" dirty="0" err="1">
                <a:cs typeface="Tahoma" panose="020B0604030504040204" pitchFamily="34" charset="0"/>
              </a:rPr>
              <a:t>iff</a:t>
            </a:r>
            <a:r>
              <a:rPr lang="en-US" altLang="en-US" dirty="0">
                <a:cs typeface="Tahoma" panose="020B0604030504040204" pitchFamily="34" charset="0"/>
              </a:rPr>
              <a:t>	 i(s) </a:t>
            </a:r>
            <a:r>
              <a:rPr lang="en-US" altLang="en-US" dirty="0">
                <a:cs typeface="Tahoma" panose="020B0604030504040204" pitchFamily="34" charset="0"/>
                <a:sym typeface="Symbol" panose="05050102010706020507" pitchFamily="18" charset="2"/>
              </a:rPr>
              <a:t> </a:t>
            </a:r>
            <a:r>
              <a:rPr lang="en-US" altLang="en-US" dirty="0">
                <a:cs typeface="Tahoma" panose="020B0604030504040204" pitchFamily="34" charset="0"/>
              </a:rPr>
              <a:t> i(o)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dirty="0"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Subject’s integrity level decreases as reading lower integrity data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No information path from low-object to high-object 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50E42E-E933-72E6-154B-F188174CD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0423" y="5767520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7073AC-CEAA-D26D-0305-8FF8B3D2311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2">
            <a:extLst>
              <a:ext uri="{FF2B5EF4-FFF2-40B4-BE49-F238E27FC236}">
                <a16:creationId xmlns:a16="http://schemas.microsoft.com/office/drawing/2014/main" id="{38EECA7F-1928-879D-DA10-C9B0068B3F0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Object Low-Water Mark Policy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83627F-549F-2ABC-3588-9FC9C1B323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80893" y="2630862"/>
            <a:ext cx="8323546" cy="303251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Rules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s can read o;	</a:t>
            </a:r>
            <a:r>
              <a:rPr lang="en-US" altLang="en-US" dirty="0" err="1">
                <a:cs typeface="Tahoma" panose="020B0604030504040204" pitchFamily="34" charset="0"/>
              </a:rPr>
              <a:t>iff</a:t>
            </a:r>
            <a:r>
              <a:rPr lang="en-US" altLang="en-US" dirty="0">
                <a:cs typeface="Tahoma" panose="020B0604030504040204" pitchFamily="34" charset="0"/>
              </a:rPr>
              <a:t>	</a:t>
            </a:r>
            <a:r>
              <a:rPr lang="en-US" altLang="en-US" dirty="0"/>
              <a:t>i(s) </a:t>
            </a:r>
            <a:r>
              <a:rPr lang="en-US" altLang="en-US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</a:t>
            </a:r>
            <a:r>
              <a:rPr lang="en-US" altLang="en-US" dirty="0">
                <a:cs typeface="Tahoma" panose="020B0604030504040204" pitchFamily="34" charset="0"/>
              </a:rPr>
              <a:t> i(o)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s can always write to o; after writing 						i(o)</a:t>
            </a:r>
            <a:r>
              <a:rPr lang="en-US" altLang="en-US" dirty="0">
                <a:sym typeface="Symbol" panose="05050102010706020507" pitchFamily="18" charset="2"/>
              </a:rPr>
              <a:t> </a:t>
            </a:r>
            <a:r>
              <a:rPr lang="en-US" altLang="en-US" dirty="0"/>
              <a:t>min[i(s), i(o)]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Object’s integrity level decreases as it is contaminated by subjects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In the end, objects that have high labels have not been contaminated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0304E6-139C-CB86-7F57-EA01449BF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0254" y="5836346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7536D8-1147-6673-20D1-8C79B71BAD8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>
            <a:extLst>
              <a:ext uri="{FF2B5EF4-FFF2-40B4-BE49-F238E27FC236}">
                <a16:creationId xmlns:a16="http://schemas.microsoft.com/office/drawing/2014/main" id="{A6CDB01E-AECE-3459-1C56-CA5150595AE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Low-Water Mark Integrity Audit Policy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0B3A2C-2AD1-FC09-0464-BD730E0056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56253" y="2283131"/>
            <a:ext cx="7850095" cy="342941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Rules</a:t>
            </a:r>
          </a:p>
          <a:p>
            <a:pPr lvl="1" eaLnBrk="1" hangingPunct="1"/>
            <a:r>
              <a:rPr lang="en-US" altLang="en-US" dirty="0"/>
              <a:t>s can always read o; after reading		i(s)</a:t>
            </a:r>
            <a:r>
              <a:rPr lang="en-US" altLang="en-US" dirty="0">
                <a:sym typeface="Symbol" panose="05050102010706020507" pitchFamily="18" charset="2"/>
              </a:rPr>
              <a:t> </a:t>
            </a:r>
            <a:r>
              <a:rPr lang="en-US" altLang="en-US" dirty="0"/>
              <a:t>min[i(s), i(o)]</a:t>
            </a:r>
          </a:p>
          <a:p>
            <a:pPr lvl="1" eaLnBrk="1" hangingPunct="1"/>
            <a:r>
              <a:rPr lang="en-US" altLang="en-US" dirty="0"/>
              <a:t>s can always write to o; after </a:t>
            </a:r>
            <a:r>
              <a:rPr lang="en-US" altLang="en-US" dirty="0" err="1"/>
              <a:t>writin</a:t>
            </a:r>
            <a:r>
              <a:rPr lang="en-US" altLang="en-US" dirty="0"/>
              <a:t>		i(o)</a:t>
            </a:r>
            <a:r>
              <a:rPr lang="en-US" altLang="en-US" dirty="0">
                <a:sym typeface="Symbol" panose="05050102010706020507" pitchFamily="18" charset="2"/>
              </a:rPr>
              <a:t> </a:t>
            </a:r>
            <a:r>
              <a:rPr lang="en-US" altLang="en-US" dirty="0"/>
              <a:t>min[i(s), i(o)]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Tracing, but not preventing contamination</a:t>
            </a:r>
          </a:p>
          <a:p>
            <a:pPr eaLnBrk="1" hangingPunct="1"/>
            <a:r>
              <a:rPr lang="en-US" altLang="en-US" dirty="0"/>
              <a:t>Similar to the notion of tainting in software security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79ABA7-1B10-1728-29A4-D30B0C966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4281" y="5712543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F30A96D-A234-69E0-200F-6F9496B66B1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C15CCAF-B227-4420-8A82-899C4EC3371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1589</Words>
  <Application>Microsoft Office PowerPoint</Application>
  <PresentationFormat>Widescreen</PresentationFormat>
  <Paragraphs>233</Paragraphs>
  <Slides>29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Book Antiqua</vt:lpstr>
      <vt:lpstr>Calibri</vt:lpstr>
      <vt:lpstr>Century Gothic</vt:lpstr>
      <vt:lpstr>Courier New</vt:lpstr>
      <vt:lpstr>Symbol</vt:lpstr>
      <vt:lpstr>Tahoma</vt:lpstr>
      <vt:lpstr>Times</vt:lpstr>
      <vt:lpstr>Custom</vt:lpstr>
      <vt:lpstr>DATA PROTECTION AND PRIVACY TECHNOLOGIES FOR ENERGY</vt:lpstr>
      <vt:lpstr>PowerPoint Presentation</vt:lpstr>
      <vt:lpstr>Motivations</vt:lpstr>
      <vt:lpstr>What is integrity in systems?</vt:lpstr>
      <vt:lpstr>Biba: Integrity Levels</vt:lpstr>
      <vt:lpstr>Strict Integrity Policy (BLP reversed)</vt:lpstr>
      <vt:lpstr>Subject Low-Water Policy</vt:lpstr>
      <vt:lpstr>Object Low-Water Mark Policy</vt:lpstr>
      <vt:lpstr>Low-Water Mark Integrity Audit Policy</vt:lpstr>
      <vt:lpstr>The Ring Policy</vt:lpstr>
      <vt:lpstr>Five Mandatory Policies in Biba</vt:lpstr>
      <vt:lpstr>Object Integrity Levels</vt:lpstr>
      <vt:lpstr>Trusted vs. Trustworthy</vt:lpstr>
      <vt:lpstr>Integrity vs. Confidentiality</vt:lpstr>
      <vt:lpstr>Analogy</vt:lpstr>
      <vt:lpstr>Key Difference between Confidentiality and Integrity</vt:lpstr>
      <vt:lpstr>Impacts of The Need to Trust Subjects</vt:lpstr>
      <vt:lpstr>Application of Integrity Protection</vt:lpstr>
      <vt:lpstr>The Clark-Wilson Model</vt:lpstr>
      <vt:lpstr>Two High-level Mechanisms for Enforcing Data Integrity</vt:lpstr>
      <vt:lpstr>Two High-level Mechanisms for Enforcing Data Integrity</vt:lpstr>
      <vt:lpstr>Implementing the Two High-level Mechanisms</vt:lpstr>
      <vt:lpstr>The Clarke-Wilson Model for Integrity</vt:lpstr>
      <vt:lpstr>Differences from MAC/BLP</vt:lpstr>
      <vt:lpstr>Comparison with Biba</vt:lpstr>
      <vt:lpstr>The Chinese Wall Security Policy</vt:lpstr>
      <vt:lpstr>PowerPoint Presentation</vt:lpstr>
      <vt:lpstr>Simple Security Rule in Chinese Wall Policy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CyberSecPro Training Presentation Template</dc:title>
  <dc:subject>CyberSecPro Modules</dc:subject>
  <dc:creator/>
  <cp:lastModifiedBy/>
  <cp:revision>1</cp:revision>
  <dcterms:created xsi:type="dcterms:W3CDTF">2023-07-18T15:28:54Z</dcterms:created>
  <dcterms:modified xsi:type="dcterms:W3CDTF">2024-04-29T18:22:43Z</dcterms:modified>
  <cp:version>Ver-1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