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</p:sldIdLst>
  <p:sldSz cy="6858000" cx="12192000"/>
  <p:notesSz cx="6858000" cy="9144000"/>
  <p:embeddedFontLst>
    <p:embeddedFont>
      <p:font typeface="Raleway"/>
      <p:regular r:id="rId73"/>
      <p:bold r:id="rId74"/>
      <p:italic r:id="rId75"/>
      <p:boldItalic r:id="rId76"/>
    </p:embeddedFont>
    <p:embeddedFont>
      <p:font typeface="Corbel"/>
      <p:regular r:id="rId77"/>
      <p:bold r:id="rId78"/>
      <p:italic r:id="rId79"/>
      <p:boldItalic r:id="rId80"/>
    </p:embeddedFont>
    <p:embeddedFont>
      <p:font typeface="Book Antiqua"/>
      <p:regular r:id="rId81"/>
      <p:bold r:id="rId82"/>
      <p:italic r:id="rId83"/>
      <p:boldItalic r:id="rId84"/>
    </p:embeddedFont>
    <p:embeddedFont>
      <p:font typeface="Helvetica Neue"/>
      <p:regular r:id="rId85"/>
      <p:bold r:id="rId86"/>
      <p:italic r:id="rId87"/>
      <p:boldItalic r:id="rId88"/>
    </p:embeddedFont>
    <p:embeddedFont>
      <p:font typeface="Gill Sans"/>
      <p:regular r:id="rId89"/>
      <p:bold r:id="rId90"/>
    </p:embeddedFont>
    <p:embeddedFont>
      <p:font typeface="Century Gothic"/>
      <p:regular r:id="rId91"/>
      <p:bold r:id="rId92"/>
      <p:italic r:id="rId93"/>
      <p:boldItalic r:id="rId9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:go="http://customooxmlschemas.google.com/" r:id="rId95" roundtripDataSignature="AMtx7mixvHXDt8rOMVSQr42FOMgxtz1t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E6391B7-01CF-4567-A4A6-28CC9F9712D0}">
  <a:tblStyle styleId="{3E6391B7-01CF-4567-A4A6-28CC9F9712D0}" styleName="Table_0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3E6"/>
          </a:solidFill>
        </a:fill>
      </a:tcStyle>
    </a:wholeTbl>
    <a:band1H>
      <a:tcTxStyle/>
      <a:tcStyle>
        <a:fill>
          <a:solidFill>
            <a:srgbClr val="FFE6CA"/>
          </a:solidFill>
        </a:fill>
      </a:tcStyle>
    </a:band1H>
    <a:band2H>
      <a:tcTxStyle/>
    </a:band2H>
    <a:band1V>
      <a:tcTxStyle/>
      <a:tcStyle>
        <a:fill>
          <a:solidFill>
            <a:srgbClr val="FFE6CA"/>
          </a:solidFill>
        </a:fill>
      </a:tcStyle>
    </a:band1V>
    <a:band2V>
      <a:tcTxStyle/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84" Type="http://schemas.openxmlformats.org/officeDocument/2006/relationships/font" Target="fonts/BookAntiqua-boldItalic.fntdata"/><Relationship Id="rId83" Type="http://schemas.openxmlformats.org/officeDocument/2006/relationships/font" Target="fonts/BookAntiqua-italic.fntdata"/><Relationship Id="rId42" Type="http://schemas.openxmlformats.org/officeDocument/2006/relationships/slide" Target="slides/slide36.xml"/><Relationship Id="rId86" Type="http://schemas.openxmlformats.org/officeDocument/2006/relationships/font" Target="fonts/HelveticaNeue-bold.fntdata"/><Relationship Id="rId41" Type="http://schemas.openxmlformats.org/officeDocument/2006/relationships/slide" Target="slides/slide35.xml"/><Relationship Id="rId85" Type="http://schemas.openxmlformats.org/officeDocument/2006/relationships/font" Target="fonts/HelveticaNeue-regular.fntdata"/><Relationship Id="rId44" Type="http://schemas.openxmlformats.org/officeDocument/2006/relationships/slide" Target="slides/slide38.xml"/><Relationship Id="rId88" Type="http://schemas.openxmlformats.org/officeDocument/2006/relationships/font" Target="fonts/HelveticaNeue-boldItalic.fntdata"/><Relationship Id="rId43" Type="http://schemas.openxmlformats.org/officeDocument/2006/relationships/slide" Target="slides/slide37.xml"/><Relationship Id="rId87" Type="http://schemas.openxmlformats.org/officeDocument/2006/relationships/font" Target="fonts/HelveticaNeue-italic.fntdata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89" Type="http://schemas.openxmlformats.org/officeDocument/2006/relationships/font" Target="fonts/GillSans-regular.fntdata"/><Relationship Id="rId80" Type="http://schemas.openxmlformats.org/officeDocument/2006/relationships/font" Target="fonts/Corbel-boldItalic.fntdata"/><Relationship Id="rId82" Type="http://schemas.openxmlformats.org/officeDocument/2006/relationships/font" Target="fonts/BookAntiqua-bold.fntdata"/><Relationship Id="rId81" Type="http://schemas.openxmlformats.org/officeDocument/2006/relationships/font" Target="fonts/BookAntiqua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font" Target="fonts/Raleway-regular.fntdata"/><Relationship Id="rId72" Type="http://schemas.openxmlformats.org/officeDocument/2006/relationships/slide" Target="slides/slide66.xml"/><Relationship Id="rId31" Type="http://schemas.openxmlformats.org/officeDocument/2006/relationships/slide" Target="slides/slide25.xml"/><Relationship Id="rId75" Type="http://schemas.openxmlformats.org/officeDocument/2006/relationships/font" Target="fonts/Raleway-italic.fntdata"/><Relationship Id="rId30" Type="http://schemas.openxmlformats.org/officeDocument/2006/relationships/slide" Target="slides/slide24.xml"/><Relationship Id="rId74" Type="http://schemas.openxmlformats.org/officeDocument/2006/relationships/font" Target="fonts/Raleway-bold.fntdata"/><Relationship Id="rId33" Type="http://schemas.openxmlformats.org/officeDocument/2006/relationships/slide" Target="slides/slide27.xml"/><Relationship Id="rId77" Type="http://schemas.openxmlformats.org/officeDocument/2006/relationships/font" Target="fonts/Corbel-regular.fntdata"/><Relationship Id="rId32" Type="http://schemas.openxmlformats.org/officeDocument/2006/relationships/slide" Target="slides/slide26.xml"/><Relationship Id="rId76" Type="http://schemas.openxmlformats.org/officeDocument/2006/relationships/font" Target="fonts/Raleway-boldItalic.fntdata"/><Relationship Id="rId35" Type="http://schemas.openxmlformats.org/officeDocument/2006/relationships/slide" Target="slides/slide29.xml"/><Relationship Id="rId79" Type="http://schemas.openxmlformats.org/officeDocument/2006/relationships/font" Target="fonts/Corbel-italic.fntdata"/><Relationship Id="rId34" Type="http://schemas.openxmlformats.org/officeDocument/2006/relationships/slide" Target="slides/slide28.xml"/><Relationship Id="rId78" Type="http://schemas.openxmlformats.org/officeDocument/2006/relationships/font" Target="fonts/Corbel-bold.fntdata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slide" Target="slides/slide60.xml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slide" Target="slides/slide62.xml"/><Relationship Id="rId23" Type="http://schemas.openxmlformats.org/officeDocument/2006/relationships/slide" Target="slides/slide17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slide" Target="slides/slide6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95" Type="http://customschemas.google.com/relationships/presentationmetadata" Target="metadata"/><Relationship Id="rId50" Type="http://schemas.openxmlformats.org/officeDocument/2006/relationships/slide" Target="slides/slide44.xml"/><Relationship Id="rId94" Type="http://schemas.openxmlformats.org/officeDocument/2006/relationships/font" Target="fonts/CenturyGothic-boldItalic.fntdata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91" Type="http://schemas.openxmlformats.org/officeDocument/2006/relationships/font" Target="fonts/CenturyGothic-regular.fntdata"/><Relationship Id="rId90" Type="http://schemas.openxmlformats.org/officeDocument/2006/relationships/font" Target="fonts/GillSans-bold.fntdata"/><Relationship Id="rId93" Type="http://schemas.openxmlformats.org/officeDocument/2006/relationships/font" Target="fonts/CenturyGothic-italic.fntdata"/><Relationship Id="rId92" Type="http://schemas.openxmlformats.org/officeDocument/2006/relationships/font" Target="fonts/CenturyGothic-bold.fntdata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4" name="Google Shape;36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4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5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5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5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5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5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5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5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5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5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6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6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6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6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6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p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6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6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032131" y="-30007"/>
            <a:ext cx="6064493" cy="687988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68"/>
          <p:cNvSpPr txBox="1"/>
          <p:nvPr>
            <p:ph type="ctrTitle"/>
          </p:nvPr>
        </p:nvSpPr>
        <p:spPr>
          <a:xfrm>
            <a:off x="7119890" y="723440"/>
            <a:ext cx="4323426" cy="25790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ok Antiqua"/>
              <a:buNone/>
              <a:defRPr sz="6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8"/>
          <p:cNvSpPr txBox="1"/>
          <p:nvPr>
            <p:ph idx="1" type="subTitle"/>
          </p:nvPr>
        </p:nvSpPr>
        <p:spPr>
          <a:xfrm>
            <a:off x="7128152" y="5248834"/>
            <a:ext cx="4323426" cy="100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8" name="Google Shape;18;p68"/>
          <p:cNvSpPr/>
          <p:nvPr>
            <p:ph idx="2" type="pic"/>
          </p:nvPr>
        </p:nvSpPr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9" name="Google Shape;19;p68"/>
          <p:cNvSpPr txBox="1"/>
          <p:nvPr>
            <p:ph idx="3" type="body"/>
          </p:nvPr>
        </p:nvSpPr>
        <p:spPr>
          <a:xfrm>
            <a:off x="7119274" y="3373515"/>
            <a:ext cx="4323426" cy="10089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6000"/>
              <a:buNone/>
              <a:defRPr b="1" sz="6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20" name="Google Shape;20;p68"/>
          <p:cNvCxnSpPr/>
          <p:nvPr/>
        </p:nvCxnSpPr>
        <p:spPr>
          <a:xfrm flipH="1">
            <a:off x="4559556" y="-10665"/>
            <a:ext cx="1930144" cy="6877290"/>
          </a:xfrm>
          <a:prstGeom prst="straightConnector1">
            <a:avLst/>
          </a:prstGeom>
          <a:noFill/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 showMasterSp="0">
  <p:cSld name="Agenda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9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" name="Google Shape;23;p69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cxnSp>
        <p:nvCxnSpPr>
          <p:cNvPr id="24" name="Google Shape;24;p69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69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9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7" name="Google Shape;27;p69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9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9" name="Google Shape;29;p69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0" name="Google Shape;30;p69"/>
          <p:cNvSpPr txBox="1"/>
          <p:nvPr>
            <p:ph idx="4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1" name="Google Shape;31;p69"/>
          <p:cNvSpPr txBox="1"/>
          <p:nvPr>
            <p:ph idx="5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2" name="Google Shape;32;p69"/>
          <p:cNvSpPr txBox="1"/>
          <p:nvPr>
            <p:ph idx="6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3" name="Google Shape;33;p69"/>
          <p:cNvSpPr txBox="1"/>
          <p:nvPr>
            <p:ph idx="7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4" name="Google Shape;34;p69"/>
          <p:cNvSpPr txBox="1"/>
          <p:nvPr>
            <p:ph idx="8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5" name="Google Shape;35;p69"/>
          <p:cNvSpPr txBox="1"/>
          <p:nvPr>
            <p:ph idx="9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6" name="Google Shape;36;p69"/>
          <p:cNvSpPr txBox="1"/>
          <p:nvPr>
            <p:ph idx="13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37" name="Google Shape;37;p69"/>
          <p:cNvSpPr txBox="1"/>
          <p:nvPr>
            <p:ph idx="14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 Dark" showMasterSp="0">
  <p:cSld name="Comparison Dark">
    <p:bg>
      <p:bgPr>
        <a:solidFill>
          <a:schemeClr val="dk1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oogle Shape;39;p70"/>
          <p:cNvGrpSpPr/>
          <p:nvPr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40" name="Google Shape;40;p70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8233290" y="0"/>
              <a:ext cx="2740011" cy="68500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" name="Google Shape;41;p7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2" name="Google Shape;42;p70"/>
          <p:cNvSpPr txBox="1"/>
          <p:nvPr>
            <p:ph type="title"/>
          </p:nvPr>
        </p:nvSpPr>
        <p:spPr>
          <a:xfrm>
            <a:off x="409099" y="286603"/>
            <a:ext cx="11373803" cy="14507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0"/>
          <p:cNvSpPr/>
          <p:nvPr>
            <p:ph idx="1" type="body"/>
          </p:nvPr>
        </p:nvSpPr>
        <p:spPr>
          <a:xfrm>
            <a:off x="131835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4" name="Google Shape;44;p70"/>
          <p:cNvSpPr/>
          <p:nvPr>
            <p:ph idx="2" type="pic"/>
          </p:nvPr>
        </p:nvSpPr>
        <p:spPr>
          <a:xfrm>
            <a:off x="2239419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70"/>
          <p:cNvSpPr txBox="1"/>
          <p:nvPr>
            <p:ph idx="3" type="body"/>
          </p:nvPr>
        </p:nvSpPr>
        <p:spPr>
          <a:xfrm>
            <a:off x="1605817" y="3989405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6" name="Google Shape;46;p70"/>
          <p:cNvSpPr/>
          <p:nvPr>
            <p:ph idx="4" type="body"/>
          </p:nvPr>
        </p:nvSpPr>
        <p:spPr>
          <a:xfrm>
            <a:off x="465109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7" name="Google Shape;47;p70"/>
          <p:cNvSpPr/>
          <p:nvPr>
            <p:ph idx="5" type="pic"/>
          </p:nvPr>
        </p:nvSpPr>
        <p:spPr>
          <a:xfrm>
            <a:off x="5572159" y="2954840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70"/>
          <p:cNvSpPr txBox="1"/>
          <p:nvPr>
            <p:ph idx="6" type="body"/>
          </p:nvPr>
        </p:nvSpPr>
        <p:spPr>
          <a:xfrm>
            <a:off x="4938557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9" name="Google Shape;49;p70"/>
          <p:cNvSpPr/>
          <p:nvPr>
            <p:ph idx="7" type="body"/>
          </p:nvPr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accen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0" name="Google Shape;50;p70"/>
          <p:cNvSpPr/>
          <p:nvPr>
            <p:ph idx="8" type="pic"/>
          </p:nvPr>
        </p:nvSpPr>
        <p:spPr>
          <a:xfrm>
            <a:off x="8916470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51" name="Google Shape;51;p70"/>
          <p:cNvSpPr txBox="1"/>
          <p:nvPr>
            <p:ph idx="9" type="body"/>
          </p:nvPr>
        </p:nvSpPr>
        <p:spPr>
          <a:xfrm>
            <a:off x="8282868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2" name="Google Shape;52;p70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0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showMasterSp="0">
  <p:cSld name="Comparison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71"/>
          <p:cNvGrpSpPr/>
          <p:nvPr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6" name="Google Shape;56;p7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8233290" y="0"/>
              <a:ext cx="2740011" cy="68500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7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8" name="Google Shape;58;p71"/>
          <p:cNvSpPr/>
          <p:nvPr/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9" name="Google Shape;59;p71"/>
          <p:cNvSpPr txBox="1"/>
          <p:nvPr>
            <p:ph type="ctrTitle"/>
          </p:nvPr>
        </p:nvSpPr>
        <p:spPr>
          <a:xfrm>
            <a:off x="447368" y="270880"/>
            <a:ext cx="11297264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71"/>
          <p:cNvSpPr/>
          <p:nvPr>
            <p:ph idx="1" type="body"/>
          </p:nvPr>
        </p:nvSpPr>
        <p:spPr>
          <a:xfrm>
            <a:off x="131835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803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1" name="Google Shape;61;p71"/>
          <p:cNvSpPr/>
          <p:nvPr>
            <p:ph idx="2" type="pic"/>
          </p:nvPr>
        </p:nvSpPr>
        <p:spPr>
          <a:xfrm>
            <a:off x="2239419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71"/>
          <p:cNvSpPr txBox="1"/>
          <p:nvPr>
            <p:ph idx="3" type="body"/>
          </p:nvPr>
        </p:nvSpPr>
        <p:spPr>
          <a:xfrm>
            <a:off x="1605817" y="3989405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3" name="Google Shape;63;p71"/>
          <p:cNvSpPr/>
          <p:nvPr>
            <p:ph idx="4" type="body"/>
          </p:nvPr>
        </p:nvSpPr>
        <p:spPr>
          <a:xfrm>
            <a:off x="465109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803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4" name="Google Shape;64;p71"/>
          <p:cNvSpPr/>
          <p:nvPr>
            <p:ph idx="5" type="pic"/>
          </p:nvPr>
        </p:nvSpPr>
        <p:spPr>
          <a:xfrm>
            <a:off x="5572159" y="2954840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71"/>
          <p:cNvSpPr txBox="1"/>
          <p:nvPr>
            <p:ph idx="6" type="body"/>
          </p:nvPr>
        </p:nvSpPr>
        <p:spPr>
          <a:xfrm>
            <a:off x="4938557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6" name="Google Shape;66;p71"/>
          <p:cNvSpPr/>
          <p:nvPr>
            <p:ph idx="7" type="body"/>
          </p:nvPr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803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2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7" name="Google Shape;67;p71"/>
          <p:cNvSpPr/>
          <p:nvPr>
            <p:ph idx="8" type="pic"/>
          </p:nvPr>
        </p:nvSpPr>
        <p:spPr>
          <a:xfrm>
            <a:off x="8916470" y="2833688"/>
            <a:ext cx="1005840" cy="9144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71"/>
          <p:cNvSpPr txBox="1"/>
          <p:nvPr>
            <p:ph idx="9" type="body"/>
          </p:nvPr>
        </p:nvSpPr>
        <p:spPr>
          <a:xfrm>
            <a:off x="8282868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69" name="Google Shape;69;p71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71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 showMasterSp="0">
  <p:cSld name="3_Title Slide">
    <p:bg>
      <p:bgPr>
        <a:solidFill>
          <a:schemeClr val="dk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72"/>
          <p:cNvSpPr txBox="1"/>
          <p:nvPr>
            <p:ph type="ctrTitle"/>
          </p:nvPr>
        </p:nvSpPr>
        <p:spPr>
          <a:xfrm>
            <a:off x="6615541" y="715654"/>
            <a:ext cx="4786877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72"/>
          <p:cNvSpPr txBox="1"/>
          <p:nvPr>
            <p:ph idx="1" type="subTitle"/>
          </p:nvPr>
        </p:nvSpPr>
        <p:spPr>
          <a:xfrm>
            <a:off x="6605708" y="24314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74" name="Google Shape;74;p72"/>
          <p:cNvSpPr/>
          <p:nvPr>
            <p:ph idx="2" type="pic"/>
          </p:nvPr>
        </p:nvSpPr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75" name="Google Shape;75;p72"/>
          <p:cNvSpPr txBox="1"/>
          <p:nvPr>
            <p:ph idx="3" type="body"/>
          </p:nvPr>
        </p:nvSpPr>
        <p:spPr>
          <a:xfrm>
            <a:off x="6605708" y="3348617"/>
            <a:ext cx="2699066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Courier New"/>
              <a:buChar char="o"/>
              <a:defRPr sz="1400">
                <a:solidFill>
                  <a:schemeClr val="l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pic>
        <p:nvPicPr>
          <p:cNvPr id="76" name="Google Shape;76;p7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4426666" y="5060315"/>
            <a:ext cx="927943" cy="1801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>
  <p:cSld name="Title and Conte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3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73"/>
          <p:cNvSpPr txBox="1"/>
          <p:nvPr>
            <p:ph idx="1" type="body"/>
          </p:nvPr>
        </p:nvSpPr>
        <p:spPr>
          <a:xfrm>
            <a:off x="796322" y="2252076"/>
            <a:ext cx="5797550" cy="305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 "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0" name="Google Shape;80;p73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81" name="Google Shape;81;p73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82" name="Google Shape;82;p73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3" name="Google Shape;83;p73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73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" showMasterSp="0">
  <p:cSld name="Title and Content 2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74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7" name="Google Shape;87;p74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74"/>
          <p:cNvSpPr txBox="1"/>
          <p:nvPr>
            <p:ph idx="1" type="body"/>
          </p:nvPr>
        </p:nvSpPr>
        <p:spPr>
          <a:xfrm>
            <a:off x="796322" y="2252394"/>
            <a:ext cx="5797518" cy="25329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89" name="Google Shape;89;p74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0" name="Google Shape;90;p74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74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92" name="Google Shape;92;p74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3" name="Google Shape;93;p7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804430" y="5008931"/>
            <a:ext cx="3842918" cy="435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 type="obj">
  <p:cSld name="OBJEC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75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ok Antiqu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75"/>
          <p:cNvSpPr txBox="1"/>
          <p:nvPr>
            <p:ph idx="1" type="body"/>
          </p:nvPr>
        </p:nvSpPr>
        <p:spPr>
          <a:xfrm>
            <a:off x="666712" y="1500175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Char char=" "/>
              <a:defRPr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2"/>
              </a:buClr>
              <a:buSzPts val="1800"/>
              <a:buChar char="◦"/>
              <a:defRPr>
                <a:solidFill>
                  <a:schemeClr val="dk2"/>
                </a:solidFill>
              </a:defRPr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◦"/>
              <a:defRPr>
                <a:solidFill>
                  <a:schemeClr val="dk2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◦"/>
              <a:defRPr>
                <a:solidFill>
                  <a:schemeClr val="dk2"/>
                </a:solidFill>
              </a:defRPr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Char char="◦"/>
              <a:defRPr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(Single line)" showMasterSp="0">
  <p:cSld name="Title and Content (Single line)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6"/>
          <p:cNvSpPr txBox="1"/>
          <p:nvPr>
            <p:ph type="ctrTitle"/>
          </p:nvPr>
        </p:nvSpPr>
        <p:spPr>
          <a:xfrm>
            <a:off x="796322" y="408820"/>
            <a:ext cx="8935507" cy="94946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76"/>
          <p:cNvSpPr txBox="1"/>
          <p:nvPr>
            <p:ph idx="1" type="body"/>
          </p:nvPr>
        </p:nvSpPr>
        <p:spPr>
          <a:xfrm>
            <a:off x="796322" y="1986061"/>
            <a:ext cx="5797550" cy="4015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 "/>
              <a:defRPr sz="1400"/>
            </a:lvl1pPr>
            <a:lvl2pPr indent="-3175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◦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0" name="Google Shape;100;p76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01" name="Google Shape;101;p76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76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sson Summary" showMasterSp="0">
  <p:cSld name="Lesson Summary">
    <p:bg>
      <p:bgPr>
        <a:solidFill>
          <a:schemeClr val="dk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77"/>
          <p:cNvSpPr txBox="1"/>
          <p:nvPr>
            <p:ph type="ctrTitle"/>
          </p:nvPr>
        </p:nvSpPr>
        <p:spPr>
          <a:xfrm>
            <a:off x="6599788" y="353962"/>
            <a:ext cx="4786877" cy="9832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77"/>
          <p:cNvSpPr txBox="1"/>
          <p:nvPr>
            <p:ph idx="1" type="subTitle"/>
          </p:nvPr>
        </p:nvSpPr>
        <p:spPr>
          <a:xfrm>
            <a:off x="6599788" y="1517074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6" name="Google Shape;106;p77"/>
          <p:cNvSpPr/>
          <p:nvPr>
            <p:ph idx="2" type="pic"/>
          </p:nvPr>
        </p:nvSpPr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07" name="Google Shape;107;p77"/>
          <p:cNvSpPr txBox="1"/>
          <p:nvPr>
            <p:ph idx="3" type="body"/>
          </p:nvPr>
        </p:nvSpPr>
        <p:spPr>
          <a:xfrm>
            <a:off x="6599788" y="2341261"/>
            <a:ext cx="4796710" cy="401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ourier New"/>
              <a:buNone/>
              <a:defRPr sz="2000">
                <a:solidFill>
                  <a:schemeClr val="accen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08" name="Google Shape;108;p77"/>
          <p:cNvSpPr txBox="1"/>
          <p:nvPr>
            <p:ph idx="4" type="body"/>
          </p:nvPr>
        </p:nvSpPr>
        <p:spPr>
          <a:xfrm>
            <a:off x="6599789" y="2753247"/>
            <a:ext cx="3852296" cy="817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pic>
        <p:nvPicPr>
          <p:cNvPr id="109" name="Google Shape;109;p7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4426666" y="5060315"/>
            <a:ext cx="927943" cy="180130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77"/>
          <p:cNvSpPr txBox="1"/>
          <p:nvPr>
            <p:ph idx="5" type="body"/>
          </p:nvPr>
        </p:nvSpPr>
        <p:spPr>
          <a:xfrm>
            <a:off x="6599788" y="3563285"/>
            <a:ext cx="4796710" cy="401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ourier New"/>
              <a:buNone/>
              <a:defRPr sz="2000">
                <a:solidFill>
                  <a:schemeClr val="accen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1" name="Google Shape;111;p77"/>
          <p:cNvSpPr txBox="1"/>
          <p:nvPr>
            <p:ph idx="6" type="body"/>
          </p:nvPr>
        </p:nvSpPr>
        <p:spPr>
          <a:xfrm>
            <a:off x="6599788" y="3982578"/>
            <a:ext cx="3860546" cy="5291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2" name="Google Shape;112;p77"/>
          <p:cNvSpPr txBox="1"/>
          <p:nvPr>
            <p:ph idx="7" type="body"/>
          </p:nvPr>
        </p:nvSpPr>
        <p:spPr>
          <a:xfrm>
            <a:off x="6599788" y="4564818"/>
            <a:ext cx="4796710" cy="4019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Courier New"/>
              <a:buNone/>
              <a:defRPr sz="2000">
                <a:solidFill>
                  <a:schemeClr val="accen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3" name="Google Shape;113;p77"/>
          <p:cNvSpPr txBox="1"/>
          <p:nvPr>
            <p:ph idx="8" type="body"/>
          </p:nvPr>
        </p:nvSpPr>
        <p:spPr>
          <a:xfrm>
            <a:off x="6599788" y="4975138"/>
            <a:ext cx="3860546" cy="8529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1" showMasterSp="0">
  <p:cSld name="Agenda - Topic 1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8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6" name="Google Shape;116;p78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17" name="Google Shape;117;p78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78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19" name="Google Shape;119;p78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0" name="Google Shape;120;p78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1" name="Google Shape;121;p78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2" name="Google Shape;122;p78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3" name="Google Shape;123;p78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4" name="Google Shape;124;p78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5" name="Google Shape;125;p78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6" name="Google Shape;126;p78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27" name="Google Shape;127;p78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28" name="Google Shape;128;p78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9" name="Google Shape;129;p78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78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2" showMasterSp="0">
  <p:cSld name="Agenda - Topic 2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9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3" name="Google Shape;133;p79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34" name="Google Shape;134;p79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79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6" name="Google Shape;136;p79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7" name="Google Shape;137;p79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8" name="Google Shape;138;p79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/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39" name="Google Shape;139;p79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0" name="Google Shape;140;p79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1" name="Google Shape;141;p79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2" name="Google Shape;142;p79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3" name="Google Shape;143;p79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44" name="Google Shape;144;p79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45" name="Google Shape;145;p79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6" name="Google Shape;146;p79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79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3" showMasterSp="0">
  <p:cSld name="Agenda - Topic 3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0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0" name="Google Shape;150;p80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51" name="Google Shape;151;p80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80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3" name="Google Shape;153;p80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4" name="Google Shape;154;p80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5" name="Google Shape;155;p80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6" name="Google Shape;156;p80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7" name="Google Shape;157;p80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8" name="Google Shape;158;p80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59" name="Google Shape;159;p80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0" name="Google Shape;160;p80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61" name="Google Shape;161;p80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62" name="Google Shape;162;p80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3" name="Google Shape;163;p80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80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4" showMasterSp="0">
  <p:cSld name="Agenda - Topic 4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1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7" name="Google Shape;167;p81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68" name="Google Shape;168;p81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81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0" name="Google Shape;170;p81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1" name="Google Shape;171;p81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2" name="Google Shape;172;p81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3" name="Google Shape;173;p81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4" name="Google Shape;174;p81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5" name="Google Shape;175;p81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6" name="Google Shape;176;p81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7" name="Google Shape;177;p81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78" name="Google Shape;178;p81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79" name="Google Shape;179;p81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0" name="Google Shape;180;p81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81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Topic 5" showMasterSp="0">
  <p:cSld name="Agenda - Topic 5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2"/>
          <p:cNvSpPr/>
          <p:nvPr/>
        </p:nvSpPr>
        <p:spPr>
          <a:xfrm>
            <a:off x="6093537" y="-1946"/>
            <a:ext cx="3601340" cy="6881814"/>
          </a:xfrm>
          <a:custGeom>
            <a:rect b="b" l="l" r="r" t="t"/>
            <a:pathLst>
              <a:path extrusionOk="0" h="6881814" w="360134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4" name="Google Shape;184;p82"/>
          <p:cNvSpPr/>
          <p:nvPr>
            <p:ph idx="2" type="pic"/>
          </p:nvPr>
        </p:nvSpPr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85" name="Google Shape;185;p82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82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87" name="Google Shape;187;p82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88" name="Google Shape;188;p82"/>
          <p:cNvSpPr txBox="1"/>
          <p:nvPr>
            <p:ph idx="4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89" name="Google Shape;189;p82"/>
          <p:cNvSpPr txBox="1"/>
          <p:nvPr>
            <p:ph idx="5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0" name="Google Shape;190;p82"/>
          <p:cNvSpPr txBox="1"/>
          <p:nvPr>
            <p:ph idx="6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1" name="Google Shape;191;p82"/>
          <p:cNvSpPr txBox="1"/>
          <p:nvPr>
            <p:ph idx="7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2" name="Google Shape;192;p82"/>
          <p:cNvSpPr txBox="1"/>
          <p:nvPr>
            <p:ph idx="8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0" baseline="-25000" sz="4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3" name="Google Shape;193;p82"/>
          <p:cNvSpPr txBox="1"/>
          <p:nvPr>
            <p:ph idx="9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4" name="Google Shape;194;p82"/>
          <p:cNvSpPr txBox="1"/>
          <p:nvPr>
            <p:ph idx="13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b="0" baseline="-25000" sz="5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195" name="Google Shape;195;p82"/>
          <p:cNvSpPr txBox="1"/>
          <p:nvPr>
            <p:ph idx="14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cxnSp>
        <p:nvCxnSpPr>
          <p:cNvPr id="196" name="Google Shape;196;p82"/>
          <p:cNvCxnSpPr/>
          <p:nvPr/>
        </p:nvCxnSpPr>
        <p:spPr>
          <a:xfrm flipH="1" rot="10800000">
            <a:off x="6889763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7" name="Google Shape;197;p82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82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algn="r">
              <a:spcBef>
                <a:spcPts val="0"/>
              </a:spcBef>
              <a:buNone/>
              <a:defRPr b="0" i="0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" showMasterSp="0">
  <p:cSld name="Closing Slide">
    <p:bg>
      <p:bgPr>
        <a:solidFill>
          <a:schemeClr val="dk1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oogle Shape;200;p83"/>
          <p:cNvGrpSpPr/>
          <p:nvPr/>
        </p:nvGrpSpPr>
        <p:grpSpPr>
          <a:xfrm>
            <a:off x="5382569" y="2242"/>
            <a:ext cx="6806909" cy="6862481"/>
            <a:chOff x="5382569" y="2242"/>
            <a:chExt cx="6806909" cy="6862481"/>
          </a:xfrm>
        </p:grpSpPr>
        <p:pic>
          <p:nvPicPr>
            <p:cNvPr id="201" name="Google Shape;201;p83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140328" y="2242"/>
              <a:ext cx="6049150" cy="68624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Google Shape;202;p8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rot="10800000">
              <a:off x="5382569" y="5060315"/>
              <a:ext cx="927943" cy="18013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3" name="Google Shape;203;p83"/>
          <p:cNvSpPr txBox="1"/>
          <p:nvPr>
            <p:ph type="ctrTitle"/>
          </p:nvPr>
        </p:nvSpPr>
        <p:spPr>
          <a:xfrm>
            <a:off x="6970326" y="1679216"/>
            <a:ext cx="4786877" cy="15183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Book Antiqua"/>
              <a:buNone/>
              <a:defRPr sz="6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83"/>
          <p:cNvSpPr/>
          <p:nvPr>
            <p:ph idx="2" type="pic"/>
          </p:nvPr>
        </p:nvSpPr>
        <p:spPr>
          <a:xfrm>
            <a:off x="-29499" y="-2236"/>
            <a:ext cx="6814124" cy="687109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05" name="Google Shape;205;p83"/>
          <p:cNvSpPr txBox="1"/>
          <p:nvPr>
            <p:ph idx="1" type="body"/>
          </p:nvPr>
        </p:nvSpPr>
        <p:spPr>
          <a:xfrm>
            <a:off x="6970326" y="3748958"/>
            <a:ext cx="4786878" cy="2258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ourier New"/>
              <a:buNone/>
              <a:defRPr sz="1600">
                <a:solidFill>
                  <a:schemeClr val="l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ourier New"/>
              <a:buChar char="o"/>
              <a:defRPr sz="1200">
                <a:solidFill>
                  <a:schemeClr val="lt1"/>
                </a:solidFill>
              </a:defRPr>
            </a:lvl2pPr>
            <a:lvl3pPr indent="-295275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3pPr>
            <a:lvl4pPr indent="-295275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4pPr>
            <a:lvl5pPr indent="-295275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Courier New"/>
              <a:buChar char="o"/>
              <a:defRPr sz="105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7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ok Antiqua"/>
              <a:buNone/>
              <a:defRPr b="0" i="0" sz="6000" u="none" cap="none" strike="noStrik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7"/>
          <p:cNvSpPr txBox="1"/>
          <p:nvPr>
            <p:ph idx="1" type="body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5560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2" name="Google Shape;12;p67"/>
          <p:cNvSpPr txBox="1"/>
          <p:nvPr>
            <p:ph idx="11" type="ftr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3" name="Google Shape;13;p67"/>
          <p:cNvSpPr txBox="1"/>
          <p:nvPr>
            <p:ph idx="12" type="sldNum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2.png"/><Relationship Id="rId5" Type="http://schemas.openxmlformats.org/officeDocument/2006/relationships/image" Target="../media/image2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30.png"/><Relationship Id="rId5" Type="http://schemas.openxmlformats.org/officeDocument/2006/relationships/image" Target="../media/image2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jp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ec.europa.eu/justice/data-protection/reform/index_en.htm" TargetMode="External"/><Relationship Id="rId4" Type="http://schemas.openxmlformats.org/officeDocument/2006/relationships/hyperlink" Target="http://ec.europa.eu/justice/data-protection/reform/index_en.htm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2.png"/><Relationship Id="rId4" Type="http://schemas.openxmlformats.org/officeDocument/2006/relationships/image" Target="../media/image19.png"/><Relationship Id="rId5" Type="http://schemas.openxmlformats.org/officeDocument/2006/relationships/image" Target="../media/image1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6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1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5.xml"/><Relationship Id="rId3" Type="http://schemas.openxmlformats.org/officeDocument/2006/relationships/hyperlink" Target="https://kalimbassieris.com/privacy-policy/" TargetMode="Externa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25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28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33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32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3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"/>
          <p:cNvSpPr txBox="1"/>
          <p:nvPr>
            <p:ph type="ctrTitle"/>
          </p:nvPr>
        </p:nvSpPr>
        <p:spPr>
          <a:xfrm>
            <a:off x="7119890" y="723440"/>
            <a:ext cx="4323426" cy="25790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ook Antiqua"/>
              <a:buNone/>
            </a:pPr>
            <a:r>
              <a:rPr lang="en-GB" sz="4000"/>
              <a:t>Tecnologie di protezione dei dati e della privacy per il settore marittimo</a:t>
            </a:r>
            <a:endParaRPr sz="4000"/>
          </a:p>
        </p:txBody>
      </p:sp>
      <p:sp>
        <p:nvSpPr>
          <p:cNvPr id="212" name="Google Shape;212;p1"/>
          <p:cNvSpPr txBox="1"/>
          <p:nvPr>
            <p:ph idx="1" type="subTitle"/>
          </p:nvPr>
        </p:nvSpPr>
        <p:spPr>
          <a:xfrm>
            <a:off x="7128152" y="5248834"/>
            <a:ext cx="4323426" cy="1008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GB"/>
              <a:t>PRESENTAZIONE A CURA DI: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GB"/>
              <a:t>PROF. DR. SHAREEFUL ISLAM</a:t>
            </a:r>
            <a:endParaRPr/>
          </a:p>
        </p:txBody>
      </p:sp>
      <p:sp>
        <p:nvSpPr>
          <p:cNvPr id="213" name="Google Shape;213;p1"/>
          <p:cNvSpPr txBox="1"/>
          <p:nvPr>
            <p:ph idx="3" type="body"/>
          </p:nvPr>
        </p:nvSpPr>
        <p:spPr>
          <a:xfrm>
            <a:off x="6481482" y="3373515"/>
            <a:ext cx="4961218" cy="10089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lang="en-GB" sz="5400"/>
              <a:t>CSP005_SA_M</a:t>
            </a:r>
            <a:endParaRPr/>
          </a:p>
        </p:txBody>
      </p:sp>
      <p:sp>
        <p:nvSpPr>
          <p:cNvPr id="214" name="Google Shape;214;p1"/>
          <p:cNvSpPr/>
          <p:nvPr/>
        </p:nvSpPr>
        <p:spPr>
          <a:xfrm rot="10800000">
            <a:off x="3507757" y="-11160"/>
            <a:ext cx="2553080" cy="6858841"/>
          </a:xfrm>
          <a:custGeom>
            <a:rect b="b" l="l" r="r" t="t"/>
            <a:pathLst>
              <a:path extrusionOk="0" h="6858841" w="2553080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black and white cover with blue squares&#10;&#10;Description automatically generated" id="215" name="Google Shape;215;p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783" l="0" r="0" t="784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erson writing at a desk&#10;" id="220" name="Google Shape;220;p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594" r="7594" t="0"/>
          <a:stretch/>
        </p:blipFill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221" name="Google Shape;221;p2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22" name="Google Shape;222;p2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GB" sz="3600"/>
              <a:t>Schema</a:t>
            </a:r>
            <a:br>
              <a:rPr lang="en-GB" sz="3600"/>
            </a:br>
            <a:endParaRPr/>
          </a:p>
        </p:txBody>
      </p:sp>
      <p:sp>
        <p:nvSpPr>
          <p:cNvPr id="223" name="Google Shape;223;p2"/>
          <p:cNvSpPr txBox="1"/>
          <p:nvPr>
            <p:ph idx="1" type="body"/>
          </p:nvPr>
        </p:nvSpPr>
        <p:spPr>
          <a:xfrm>
            <a:off x="824242" y="174947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o1.</a:t>
            </a:r>
            <a:endParaRPr/>
          </a:p>
        </p:txBody>
      </p:sp>
      <p:sp>
        <p:nvSpPr>
          <p:cNvPr id="224" name="Google Shape;224;p2"/>
          <p:cNvSpPr txBox="1"/>
          <p:nvPr>
            <p:ph idx="3" type="body"/>
          </p:nvPr>
        </p:nvSpPr>
        <p:spPr>
          <a:xfrm>
            <a:off x="1643379" y="174947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 fontScale="92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GB"/>
              <a:t>Obiettivi: Chi-Cosa-Perché è necessario partecipare a questa formazione</a:t>
            </a:r>
            <a:endParaRPr/>
          </a:p>
        </p:txBody>
      </p:sp>
      <p:sp>
        <p:nvSpPr>
          <p:cNvPr id="225" name="Google Shape;225;p2"/>
          <p:cNvSpPr txBox="1"/>
          <p:nvPr>
            <p:ph idx="4" type="body"/>
          </p:nvPr>
        </p:nvSpPr>
        <p:spPr>
          <a:xfrm>
            <a:off x="824242" y="3006909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o3.</a:t>
            </a:r>
            <a:endParaRPr/>
          </a:p>
        </p:txBody>
      </p:sp>
      <p:sp>
        <p:nvSpPr>
          <p:cNvPr id="226" name="Google Shape;226;p2"/>
          <p:cNvSpPr txBox="1"/>
          <p:nvPr>
            <p:ph idx="5" type="body"/>
          </p:nvPr>
        </p:nvSpPr>
        <p:spPr>
          <a:xfrm>
            <a:off x="1643379" y="3009613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/>
              <a:t>Risultati dell'apprendimento</a:t>
            </a:r>
            <a:endParaRPr/>
          </a:p>
        </p:txBody>
      </p:sp>
      <p:sp>
        <p:nvSpPr>
          <p:cNvPr id="227" name="Google Shape;227;p2"/>
          <p:cNvSpPr txBox="1"/>
          <p:nvPr>
            <p:ph idx="6" type="body"/>
          </p:nvPr>
        </p:nvSpPr>
        <p:spPr>
          <a:xfrm>
            <a:off x="824242" y="3635783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o4.</a:t>
            </a:r>
            <a:endParaRPr/>
          </a:p>
        </p:txBody>
      </p:sp>
      <p:sp>
        <p:nvSpPr>
          <p:cNvPr id="228" name="Google Shape;228;p2"/>
          <p:cNvSpPr txBox="1"/>
          <p:nvPr>
            <p:ph idx="7" type="body"/>
          </p:nvPr>
        </p:nvSpPr>
        <p:spPr>
          <a:xfrm>
            <a:off x="1643379" y="3638169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/>
              <a:t>Schemi di formazione</a:t>
            </a:r>
            <a:endParaRPr/>
          </a:p>
        </p:txBody>
      </p:sp>
      <p:sp>
        <p:nvSpPr>
          <p:cNvPr id="229" name="Google Shape;229;p2"/>
          <p:cNvSpPr txBox="1"/>
          <p:nvPr>
            <p:ph idx="8" type="body"/>
          </p:nvPr>
        </p:nvSpPr>
        <p:spPr>
          <a:xfrm>
            <a:off x="824242" y="4264656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o5.</a:t>
            </a:r>
            <a:endParaRPr/>
          </a:p>
        </p:txBody>
      </p:sp>
      <p:sp>
        <p:nvSpPr>
          <p:cNvPr id="230" name="Google Shape;230;p2"/>
          <p:cNvSpPr txBox="1"/>
          <p:nvPr>
            <p:ph idx="9" type="body"/>
          </p:nvPr>
        </p:nvSpPr>
        <p:spPr>
          <a:xfrm>
            <a:off x="1643379" y="4269747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/>
              <a:t>Dettagli degli esercizi</a:t>
            </a:r>
            <a:endParaRPr/>
          </a:p>
        </p:txBody>
      </p:sp>
      <p:sp>
        <p:nvSpPr>
          <p:cNvPr id="231" name="Google Shape;231;p2"/>
          <p:cNvSpPr txBox="1"/>
          <p:nvPr>
            <p:ph idx="13" type="body"/>
          </p:nvPr>
        </p:nvSpPr>
        <p:spPr>
          <a:xfrm>
            <a:off x="824242" y="2378035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o2.</a:t>
            </a:r>
            <a:endParaRPr/>
          </a:p>
        </p:txBody>
      </p:sp>
      <p:sp>
        <p:nvSpPr>
          <p:cNvPr id="232" name="Google Shape;232;p2"/>
          <p:cNvSpPr txBox="1"/>
          <p:nvPr>
            <p:ph idx="14" type="body"/>
          </p:nvPr>
        </p:nvSpPr>
        <p:spPr>
          <a:xfrm>
            <a:off x="1643379" y="2378035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/>
              <a:t>Logistica della formazione: Quando-Dove-Come</a:t>
            </a:r>
            <a:endParaRPr/>
          </a:p>
        </p:txBody>
      </p:sp>
      <p:sp>
        <p:nvSpPr>
          <p:cNvPr id="233" name="Google Shape;233;p2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34" name="Google Shape;23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MODULO DI FORMAZIONE CSP NOME: MODELLO DI PRESENTAZIONE CREATO DA PR</a:t>
            </a:r>
            <a:endParaRPr/>
          </a:p>
        </p:txBody>
      </p:sp>
      <p:sp>
        <p:nvSpPr>
          <p:cNvPr id="236" name="Google Shape;236;p2"/>
          <p:cNvSpPr txBox="1"/>
          <p:nvPr/>
        </p:nvSpPr>
        <p:spPr>
          <a:xfrm>
            <a:off x="807966" y="4986668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b="0" baseline="-25000" lang="en-GB" sz="44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o6.</a:t>
            </a:r>
            <a:endParaRPr/>
          </a:p>
        </p:txBody>
      </p:sp>
      <p:sp>
        <p:nvSpPr>
          <p:cNvPr id="237" name="Google Shape;237;p2"/>
          <p:cNvSpPr txBox="1"/>
          <p:nvPr/>
        </p:nvSpPr>
        <p:spPr>
          <a:xfrm>
            <a:off x="1627103" y="4989054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en-GB" sz="20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Informazioni pratiche e requisiti</a:t>
            </a:r>
            <a:endParaRPr/>
          </a:p>
        </p:txBody>
      </p:sp>
      <p:sp>
        <p:nvSpPr>
          <p:cNvPr id="238" name="Google Shape;238;p2"/>
          <p:cNvSpPr txBox="1"/>
          <p:nvPr/>
        </p:nvSpPr>
        <p:spPr>
          <a:xfrm>
            <a:off x="807966" y="5615541"/>
            <a:ext cx="788639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b="0" baseline="-25000" lang="en-GB" sz="44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o7.</a:t>
            </a:r>
            <a:endParaRPr/>
          </a:p>
        </p:txBody>
      </p:sp>
      <p:sp>
        <p:nvSpPr>
          <p:cNvPr id="239" name="Google Shape;239;p2"/>
          <p:cNvSpPr txBox="1"/>
          <p:nvPr/>
        </p:nvSpPr>
        <p:spPr>
          <a:xfrm>
            <a:off x="1627103" y="5620632"/>
            <a:ext cx="5885179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</a:pPr>
            <a:r>
              <a:rPr lang="en-GB" sz="20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Informazioni sulla registrazione e contatti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Book Antiqua"/>
              <a:buNone/>
            </a:pPr>
            <a:r>
              <a:rPr lang="en-GB">
                <a:solidFill>
                  <a:schemeClr val="accent1"/>
                </a:solidFill>
              </a:rPr>
              <a:t>Obiettivi: </a:t>
            </a:r>
            <a:r>
              <a:rPr lang="en-GB" sz="3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Chi-Cosa-Perché è necessario partecipare a questa formazione </a:t>
            </a:r>
            <a:endParaRPr/>
          </a:p>
        </p:txBody>
      </p:sp>
      <p:sp>
        <p:nvSpPr>
          <p:cNvPr id="245" name="Google Shape;245;p3"/>
          <p:cNvSpPr/>
          <p:nvPr>
            <p:ph idx="1" type="body"/>
          </p:nvPr>
        </p:nvSpPr>
        <p:spPr>
          <a:xfrm>
            <a:off x="131835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/>
              <a:t>CHI</a:t>
            </a:r>
            <a:endParaRPr/>
          </a:p>
        </p:txBody>
      </p:sp>
      <p:sp>
        <p:nvSpPr>
          <p:cNvPr id="246" name="Google Shape;246;p3"/>
          <p:cNvSpPr txBox="1"/>
          <p:nvPr>
            <p:ph idx="3" type="body"/>
          </p:nvPr>
        </p:nvSpPr>
        <p:spPr>
          <a:xfrm>
            <a:off x="1605817" y="3989405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CHI può partecipare ai moduli di formazione e i profili dei partecipanti</a:t>
            </a:r>
            <a:endParaRPr/>
          </a:p>
        </p:txBody>
      </p:sp>
      <p:sp>
        <p:nvSpPr>
          <p:cNvPr id="247" name="Google Shape;247;p3"/>
          <p:cNvSpPr/>
          <p:nvPr>
            <p:ph idx="4" type="body"/>
          </p:nvPr>
        </p:nvSpPr>
        <p:spPr>
          <a:xfrm>
            <a:off x="465109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/>
              <a:t>COSA</a:t>
            </a:r>
            <a:endParaRPr/>
          </a:p>
        </p:txBody>
      </p:sp>
      <p:sp>
        <p:nvSpPr>
          <p:cNvPr id="248" name="Google Shape;248;p3"/>
          <p:cNvSpPr txBox="1"/>
          <p:nvPr>
            <p:ph idx="6" type="body"/>
          </p:nvPr>
        </p:nvSpPr>
        <p:spPr>
          <a:xfrm>
            <a:off x="4938557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Fondamenti di cybersecurity essenziali e di gestione per manager, leader e professionisti.</a:t>
            </a:r>
            <a:endParaRPr/>
          </a:p>
        </p:txBody>
      </p:sp>
      <p:sp>
        <p:nvSpPr>
          <p:cNvPr id="249" name="Google Shape;249;p3"/>
          <p:cNvSpPr/>
          <p:nvPr>
            <p:ph idx="7" type="body"/>
          </p:nvPr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dk1"/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/>
              <a:t>PERCHÉ</a:t>
            </a:r>
            <a:endParaRPr/>
          </a:p>
        </p:txBody>
      </p:sp>
      <p:pic>
        <p:nvPicPr>
          <p:cNvPr descr="Circuit" id="250" name="Google Shape;250;p3"/>
          <p:cNvPicPr preferRelativeResize="0"/>
          <p:nvPr>
            <p:ph idx="8" type="pic"/>
          </p:nvPr>
        </p:nvPicPr>
        <p:blipFill rotWithShape="1">
          <a:blip r:embed="rId3">
            <a:alphaModFix/>
          </a:blip>
          <a:srcRect b="4501" l="0" r="0" t="4502"/>
          <a:stretch/>
        </p:blipFill>
        <p:spPr>
          <a:xfrm>
            <a:off x="8916470" y="2833688"/>
            <a:ext cx="1005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"/>
          <p:cNvSpPr txBox="1"/>
          <p:nvPr>
            <p:ph idx="9" type="body"/>
          </p:nvPr>
        </p:nvSpPr>
        <p:spPr>
          <a:xfrm>
            <a:off x="8282868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Fornire ai partecipanti le conoscenze e le competenze necessarie per elaborare una strategia di protezione dei sistemi e dei dati critici.</a:t>
            </a:r>
            <a:endParaRPr/>
          </a:p>
        </p:txBody>
      </p:sp>
      <p:sp>
        <p:nvSpPr>
          <p:cNvPr id="252" name="Google Shape;252;p3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3d Glasses" id="253" name="Google Shape;253;p3"/>
          <p:cNvPicPr preferRelativeResize="0"/>
          <p:nvPr/>
        </p:nvPicPr>
        <p:blipFill rotWithShape="1">
          <a:blip r:embed="rId4">
            <a:alphaModFix/>
          </a:blip>
          <a:srcRect b="4573" l="0" r="0" t="4574"/>
          <a:stretch/>
        </p:blipFill>
        <p:spPr>
          <a:xfrm>
            <a:off x="2239419" y="2833688"/>
            <a:ext cx="100584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bacus" id="254" name="Google Shape;254;p3"/>
          <p:cNvPicPr preferRelativeResize="0"/>
          <p:nvPr/>
        </p:nvPicPr>
        <p:blipFill rotWithShape="1">
          <a:blip r:embed="rId5">
            <a:alphaModFix/>
          </a:blip>
          <a:srcRect b="4501" l="0" r="0" t="4502"/>
          <a:stretch/>
        </p:blipFill>
        <p:spPr>
          <a:xfrm>
            <a:off x="5572159" y="2833688"/>
            <a:ext cx="1005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3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MODULO DI FORMAZIONE CSP NOME: MODELLO DI PRESENTAZIONE CREATO DA PR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"/>
          <p:cNvSpPr txBox="1"/>
          <p:nvPr>
            <p:ph type="ctrTitle"/>
          </p:nvPr>
        </p:nvSpPr>
        <p:spPr>
          <a:xfrm>
            <a:off x="447368" y="270880"/>
            <a:ext cx="11297264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Book Antiqua"/>
              <a:buNone/>
            </a:pPr>
            <a:r>
              <a:rPr lang="en-GB">
                <a:solidFill>
                  <a:schemeClr val="accent1"/>
                </a:solidFill>
              </a:rPr>
              <a:t>Logistica della formazione CSP: </a:t>
            </a:r>
            <a:r>
              <a:rPr lang="en-GB"/>
              <a:t>quando-dove-come</a:t>
            </a:r>
            <a:endParaRPr/>
          </a:p>
        </p:txBody>
      </p:sp>
      <p:sp>
        <p:nvSpPr>
          <p:cNvPr id="261" name="Google Shape;261;p4"/>
          <p:cNvSpPr/>
          <p:nvPr>
            <p:ph idx="1" type="body"/>
          </p:nvPr>
        </p:nvSpPr>
        <p:spPr>
          <a:xfrm>
            <a:off x="131835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803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/>
              <a:t>QUANDO</a:t>
            </a:r>
            <a:endParaRPr/>
          </a:p>
        </p:txBody>
      </p:sp>
      <p:pic>
        <p:nvPicPr>
          <p:cNvPr descr="Abacus" id="262" name="Google Shape;262;p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4501" l="0" r="0" t="4502"/>
          <a:stretch/>
        </p:blipFill>
        <p:spPr>
          <a:xfrm>
            <a:off x="2239419" y="2833688"/>
            <a:ext cx="1005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4"/>
          <p:cNvSpPr txBox="1"/>
          <p:nvPr>
            <p:ph idx="3" type="body"/>
          </p:nvPr>
        </p:nvSpPr>
        <p:spPr>
          <a:xfrm>
            <a:off x="1605817" y="3989405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Orario:</a:t>
            </a:r>
            <a:endParaRPr/>
          </a:p>
        </p:txBody>
      </p:sp>
      <p:sp>
        <p:nvSpPr>
          <p:cNvPr id="264" name="Google Shape;264;p4"/>
          <p:cNvSpPr/>
          <p:nvPr>
            <p:ph idx="4" type="body"/>
          </p:nvPr>
        </p:nvSpPr>
        <p:spPr>
          <a:xfrm>
            <a:off x="4651092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803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/>
              <a:t>DOVE</a:t>
            </a:r>
            <a:endParaRPr/>
          </a:p>
        </p:txBody>
      </p:sp>
      <p:pic>
        <p:nvPicPr>
          <p:cNvPr descr="3d Glasses" id="265" name="Google Shape;265;p4"/>
          <p:cNvPicPr preferRelativeResize="0"/>
          <p:nvPr>
            <p:ph idx="5" type="pic"/>
          </p:nvPr>
        </p:nvPicPr>
        <p:blipFill rotWithShape="1">
          <a:blip r:embed="rId4">
            <a:alphaModFix/>
          </a:blip>
          <a:srcRect b="4573" l="0" r="0" t="4574"/>
          <a:stretch/>
        </p:blipFill>
        <p:spPr>
          <a:xfrm>
            <a:off x="5572159" y="2954840"/>
            <a:ext cx="1005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4"/>
          <p:cNvSpPr txBox="1"/>
          <p:nvPr>
            <p:ph idx="6" type="body"/>
          </p:nvPr>
        </p:nvSpPr>
        <p:spPr>
          <a:xfrm>
            <a:off x="4938557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ONLINE-ONSITE-Informazioni sulla sede</a:t>
            </a:r>
            <a:endParaRPr/>
          </a:p>
        </p:txBody>
      </p:sp>
      <p:sp>
        <p:nvSpPr>
          <p:cNvPr id="267" name="Google Shape;267;p4"/>
          <p:cNvSpPr/>
          <p:nvPr>
            <p:ph idx="7" type="body"/>
          </p:nvPr>
        </p:nvSpPr>
        <p:spPr>
          <a:xfrm>
            <a:off x="7995403" y="1894376"/>
            <a:ext cx="2847975" cy="3390899"/>
          </a:xfrm>
          <a:prstGeom prst="roundRect">
            <a:avLst>
              <a:gd fmla="val 16667" name="adj"/>
            </a:avLst>
          </a:prstGeom>
          <a:solidFill>
            <a:schemeClr val="accent1">
              <a:alpha val="9803"/>
            </a:schemeClr>
          </a:solidFill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2743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/>
              <a:t>COME</a:t>
            </a:r>
            <a:endParaRPr/>
          </a:p>
        </p:txBody>
      </p:sp>
      <p:pic>
        <p:nvPicPr>
          <p:cNvPr descr="Circuit" id="268" name="Google Shape;268;p4"/>
          <p:cNvPicPr preferRelativeResize="0"/>
          <p:nvPr>
            <p:ph idx="8" type="pic"/>
          </p:nvPr>
        </p:nvPicPr>
        <p:blipFill rotWithShape="1">
          <a:blip r:embed="rId5">
            <a:alphaModFix/>
          </a:blip>
          <a:srcRect b="4501" l="0" r="0" t="4502"/>
          <a:stretch/>
        </p:blipFill>
        <p:spPr>
          <a:xfrm>
            <a:off x="8916470" y="2833688"/>
            <a:ext cx="100584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4"/>
          <p:cNvSpPr txBox="1"/>
          <p:nvPr>
            <p:ph idx="9" type="body"/>
          </p:nvPr>
        </p:nvSpPr>
        <p:spPr>
          <a:xfrm>
            <a:off x="8282868" y="3989404"/>
            <a:ext cx="2275880" cy="893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Metodo di consegna</a:t>
            </a:r>
            <a:endParaRPr/>
          </a:p>
        </p:txBody>
      </p:sp>
      <p:sp>
        <p:nvSpPr>
          <p:cNvPr id="270" name="Google Shape;270;p4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71" name="Google Shape;271;p4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MODULO DI FORMAZIONE CSP NOME: MODELLO DI PRESENTAZIONE CREATO DA PR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"/>
          <p:cNvSpPr txBox="1"/>
          <p:nvPr>
            <p:ph type="ctrTitle"/>
          </p:nvPr>
        </p:nvSpPr>
        <p:spPr>
          <a:xfrm>
            <a:off x="6507964" y="98470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GB"/>
              <a:t>CHI</a:t>
            </a:r>
            <a:endParaRPr/>
          </a:p>
        </p:txBody>
      </p:sp>
      <p:sp>
        <p:nvSpPr>
          <p:cNvPr id="277" name="Google Shape;277;p5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/>
              <a:t>Profilo dei partecipanti alla formazione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278" name="Google Shape;278;p5"/>
          <p:cNvSpPr txBox="1"/>
          <p:nvPr>
            <p:ph idx="3" type="body"/>
          </p:nvPr>
        </p:nvSpPr>
        <p:spPr>
          <a:xfrm>
            <a:off x="6498130" y="1977017"/>
            <a:ext cx="4250551" cy="256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GB"/>
              <a:t>Professionista dei servizi IT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GB"/>
              <a:t>Governance e conformità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GB"/>
              <a:t>Gestione 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GB"/>
              <a:t>PMI e dipendenti del settore pubblico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Char char="o"/>
            </a:pPr>
            <a:r>
              <a:rPr lang="en-GB"/>
              <a:t>Operatore di sicurezza informatica </a:t>
            </a:r>
            <a:endParaRPr/>
          </a:p>
          <a:p>
            <a:pPr indent="-185420" lvl="0" marL="27432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Courier New"/>
              <a:buNone/>
            </a:pPr>
            <a:r>
              <a:t/>
            </a:r>
            <a:endParaRPr/>
          </a:p>
        </p:txBody>
      </p:sp>
      <p:cxnSp>
        <p:nvCxnSpPr>
          <p:cNvPr id="279" name="Google Shape;279;p5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0" name="Google Shape;280;p5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person standing in front of a table with a person&#10;&#10;Description automatically generated" id="281" name="Google Shape;281;p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073" r="4072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6"/>
          <p:cNvSpPr txBox="1"/>
          <p:nvPr>
            <p:ph type="ctrTitle"/>
          </p:nvPr>
        </p:nvSpPr>
        <p:spPr>
          <a:xfrm>
            <a:off x="6507964" y="98470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GB"/>
              <a:t>CHI</a:t>
            </a:r>
            <a:endParaRPr/>
          </a:p>
        </p:txBody>
      </p:sp>
      <p:sp>
        <p:nvSpPr>
          <p:cNvPr id="287" name="Google Shape;287;p6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/>
              <a:t>Prof. Dr. Shareeful Islam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288" name="Google Shape;288;p6"/>
          <p:cNvSpPr txBox="1"/>
          <p:nvPr>
            <p:ph idx="3" type="body"/>
          </p:nvPr>
        </p:nvSpPr>
        <p:spPr>
          <a:xfrm>
            <a:off x="6498130" y="1977017"/>
            <a:ext cx="5182881" cy="35721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rmAutofit fontScale="85000"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GB"/>
              <a:t>Professionista altamente motivato e impegnato nella sicurezza informatica e nella gestione del rischio con esperienza nella ricerca, nella formazione e nella consulenza.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None/>
            </a:pPr>
            <a:r>
              <a:rPr lang="en-GB"/>
              <a:t>Consulente per la gestione dei rischi di sicurezza informatica e del sistema di gestione della sicurezza delle informazioni per sviluppare un quadro di gestione dei rischi secondo le norme ISO 27001:2013, ISO31000:2018, NIST-CSF, STIX threat modelling, CIS_CSC e altri standard pertinenti in vari ambienti aziendali.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None/>
            </a:pPr>
            <a:r>
              <a:rPr lang="en-GB"/>
              <a:t>Certificato Management of Risks (MoR), professionista PRINCE 2 ed esperto in materia di gestione del rischio.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None/>
            </a:pPr>
            <a:r>
              <a:rPr lang="en-GB"/>
              <a:t>Conoscenza della privacy e della conformità dei dati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None/>
            </a:pPr>
            <a:r>
              <a:rPr lang="en-GB"/>
              <a:t>Oltre 90 pubblicazioni peer reviewed su riviste e conferenze di alto livello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ct val="100000"/>
              <a:buNone/>
            </a:pPr>
            <a:r>
              <a:rPr lang="en-GB"/>
              <a:t> https://scholar.google.com/citations?user=IAxS1lsAAAAJ&amp;hl=en</a:t>
            </a:r>
            <a:endParaRPr/>
          </a:p>
        </p:txBody>
      </p:sp>
      <p:cxnSp>
        <p:nvCxnSpPr>
          <p:cNvPr id="289" name="Google Shape;289;p6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0" name="Google Shape;290;p6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person speaking into a microphone&#10;&#10;Description automatically generated" id="291" name="Google Shape;291;p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39" r="239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"/>
          <p:cNvSpPr txBox="1"/>
          <p:nvPr>
            <p:ph type="ctrTitle"/>
          </p:nvPr>
        </p:nvSpPr>
        <p:spPr>
          <a:xfrm>
            <a:off x="6507964" y="98470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ook Antiqua"/>
              <a:buNone/>
            </a:pPr>
            <a:r>
              <a:rPr lang="en-GB"/>
              <a:t>COSA</a:t>
            </a:r>
            <a:endParaRPr/>
          </a:p>
        </p:txBody>
      </p:sp>
      <p:sp>
        <p:nvSpPr>
          <p:cNvPr id="297" name="Google Shape;297;p7"/>
          <p:cNvSpPr txBox="1"/>
          <p:nvPr>
            <p:ph idx="1" type="subTitle"/>
          </p:nvPr>
        </p:nvSpPr>
        <p:spPr>
          <a:xfrm>
            <a:off x="6498131" y="1059877"/>
            <a:ext cx="4786877" cy="7638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GB"/>
              <a:t>Argomenti di formazione</a:t>
            </a:r>
            <a:endParaRPr/>
          </a:p>
        </p:txBody>
      </p:sp>
      <p:sp>
        <p:nvSpPr>
          <p:cNvPr id="298" name="Google Shape;298;p7"/>
          <p:cNvSpPr txBox="1"/>
          <p:nvPr>
            <p:ph idx="3" type="body"/>
          </p:nvPr>
        </p:nvSpPr>
        <p:spPr>
          <a:xfrm>
            <a:off x="6498130" y="1977017"/>
            <a:ext cx="4546387" cy="22632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0" wrap="square" tIns="0">
            <a:noAutofit/>
          </a:bodyPr>
          <a:lstStyle/>
          <a:p>
            <a:pPr indent="-274320" lvl="0" marL="2743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GB" sz="1800">
                <a:latin typeface="Times New Roman"/>
                <a:ea typeface="Times New Roman"/>
                <a:cs typeface="Times New Roman"/>
                <a:sym typeface="Times New Roman"/>
              </a:rPr>
              <a:t>Principi di privacy dei dati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GB" sz="1800" u="none" strike="noStrike">
                <a:latin typeface="Times New Roman"/>
                <a:ea typeface="Times New Roman"/>
                <a:cs typeface="Times New Roman"/>
                <a:sym typeface="Times New Roman"/>
              </a:rPr>
              <a:t>Una panoramica del GDPR e della sua attuazione</a:t>
            </a:r>
            <a:endParaRPr/>
          </a:p>
          <a:p>
            <a:pPr indent="-274320" lvl="0" marL="27432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o"/>
            </a:pPr>
            <a:r>
              <a:rPr lang="en-GB" sz="1800" u="none" strike="noStrike">
                <a:latin typeface="Times New Roman"/>
                <a:ea typeface="Times New Roman"/>
                <a:cs typeface="Times New Roman"/>
                <a:sym typeface="Times New Roman"/>
              </a:rPr>
              <a:t>Minacce e vulnerabilità marittime in relazione alla privacy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GB" sz="1800" u="none" strike="noStrike">
                <a:latin typeface="Times New Roman"/>
                <a:ea typeface="Times New Roman"/>
                <a:cs typeface="Times New Roman"/>
                <a:sym typeface="Times New Roman"/>
              </a:rPr>
              <a:t>Valutazione dell'impatto sulla privacy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Arial"/>
              <a:buChar char="●"/>
            </a:pPr>
            <a:r>
              <a:rPr lang="en-GB" sz="1800" u="none" strike="noStrike">
                <a:latin typeface="Times New Roman"/>
                <a:ea typeface="Times New Roman"/>
                <a:cs typeface="Times New Roman"/>
                <a:sym typeface="Times New Roman"/>
              </a:rPr>
              <a:t>Analisi di scenari e tecnologie per la privacy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800"/>
              <a:buNone/>
            </a:pPr>
            <a:r>
              <a:rPr lang="en-GB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Politiche e buone pratiche</a:t>
            </a:r>
            <a:endParaRPr sz="1200"/>
          </a:p>
        </p:txBody>
      </p:sp>
      <p:cxnSp>
        <p:nvCxnSpPr>
          <p:cNvPr id="299" name="Google Shape;299;p7"/>
          <p:cNvCxnSpPr/>
          <p:nvPr/>
        </p:nvCxnSpPr>
        <p:spPr>
          <a:xfrm flipH="1">
            <a:off x="2929081" y="0"/>
            <a:ext cx="1822122" cy="6871447"/>
          </a:xfrm>
          <a:prstGeom prst="straightConnector1">
            <a:avLst/>
          </a:prstGeom>
          <a:noFill/>
          <a:ln cap="flat" cmpd="sng" w="222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0" name="Google Shape;300;p7"/>
          <p:cNvSpPr/>
          <p:nvPr/>
        </p:nvSpPr>
        <p:spPr>
          <a:xfrm rot="10800000">
            <a:off x="3498189" y="17722"/>
            <a:ext cx="2545001" cy="6837172"/>
          </a:xfrm>
          <a:custGeom>
            <a:rect b="b" l="l" r="r" t="t"/>
            <a:pathLst>
              <a:path extrusionOk="0" h="6837172" w="2545001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person in a suit holding a book&#10;&#10;Description automatically generated" id="301" name="Google Shape;301;p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0829" l="0" r="0" t="10829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8"/>
          <p:cNvSpPr txBox="1"/>
          <p:nvPr>
            <p:ph type="ctrTitle"/>
          </p:nvPr>
        </p:nvSpPr>
        <p:spPr>
          <a:xfrm>
            <a:off x="475130" y="320040"/>
            <a:ext cx="7996518" cy="5306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Book Antiqua"/>
              <a:buNone/>
            </a:pPr>
            <a:r>
              <a:rPr lang="en-GB">
                <a:solidFill>
                  <a:schemeClr val="accent1"/>
                </a:solidFill>
              </a:rPr>
              <a:t>Schema di formazione: Parte 1 </a:t>
            </a:r>
            <a:endParaRPr/>
          </a:p>
        </p:txBody>
      </p:sp>
      <p:sp>
        <p:nvSpPr>
          <p:cNvPr id="307" name="Google Shape;307;p8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08" name="Google Shape;30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8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10" name="Google Shape;310;p8"/>
          <p:cNvSpPr txBox="1"/>
          <p:nvPr/>
        </p:nvSpPr>
        <p:spPr>
          <a:xfrm>
            <a:off x="590585" y="979592"/>
            <a:ext cx="6980092" cy="3460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1600" lvl="0" marL="91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 "/>
            </a:pPr>
            <a:r>
              <a:rPr lang="en-GB" sz="16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Argomento 1-: Panoramica dei principi della privacy, GDPR, politica  </a:t>
            </a:r>
            <a:endParaRPr sz="16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1" name="Google Shape;311;p8"/>
          <p:cNvSpPr txBox="1"/>
          <p:nvPr/>
        </p:nvSpPr>
        <p:spPr>
          <a:xfrm>
            <a:off x="475131" y="1454528"/>
            <a:ext cx="7151752" cy="1782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1440" lvl="0" marL="91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</a:pPr>
            <a:r>
              <a:rPr lang="en-GB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Principi di privacy dei dati e allineamento con il settore marittimo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</a:pPr>
            <a:r>
              <a:rPr lang="en-GB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Principi chiave del GDPR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</a:pPr>
            <a:r>
              <a:rPr lang="en-GB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Introduzione alle politiche sulla privacy 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</a:pPr>
            <a:r>
              <a:rPr lang="en-GB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Informativa sulla privacy per il settore marittimo 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</a:pPr>
            <a:r>
              <a:rPr lang="en-GB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Gestione del consenso, conservazione e DPIA per gli agenti marittimi</a:t>
            </a:r>
            <a:endParaRPr/>
          </a:p>
          <a:p>
            <a:pPr indent="-2539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539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2" name="Google Shape;312;p8"/>
          <p:cNvSpPr txBox="1"/>
          <p:nvPr/>
        </p:nvSpPr>
        <p:spPr>
          <a:xfrm>
            <a:off x="503920" y="3377143"/>
            <a:ext cx="6980092" cy="3460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1600" lvl="0" marL="91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 "/>
            </a:pPr>
            <a:r>
              <a:rPr lang="en-GB" sz="16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Argomento-2: Rischio di privacy e tecnologie </a:t>
            </a:r>
            <a:endParaRPr/>
          </a:p>
        </p:txBody>
      </p:sp>
      <p:sp>
        <p:nvSpPr>
          <p:cNvPr id="313" name="Google Shape;313;p8"/>
          <p:cNvSpPr txBox="1"/>
          <p:nvPr/>
        </p:nvSpPr>
        <p:spPr>
          <a:xfrm>
            <a:off x="590585" y="3947685"/>
            <a:ext cx="6980091" cy="704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1440" lvl="0" marL="91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</a:pPr>
            <a:r>
              <a:rPr lang="en-GB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Minacce e rischi per la privacy nel settore marittimo 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</a:pPr>
            <a:r>
              <a:rPr lang="en-GB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Panoramica delle tecnologie per la privacy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cup of coffee and a notebook on a table&#10;&#10;Description automatically generated" id="314" name="Google Shape;314;p8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8260" r="18260" t="0"/>
          <a:stretch/>
        </p:blipFill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9"/>
          <p:cNvSpPr txBox="1"/>
          <p:nvPr>
            <p:ph type="ctrTitle"/>
          </p:nvPr>
        </p:nvSpPr>
        <p:spPr>
          <a:xfrm>
            <a:off x="796322" y="320041"/>
            <a:ext cx="6732237" cy="7736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Book Antiqua"/>
              <a:buNone/>
            </a:pPr>
            <a:br>
              <a:rPr lang="en-GB">
                <a:solidFill>
                  <a:schemeClr val="accent1"/>
                </a:solidFill>
              </a:rPr>
            </a:br>
            <a:br>
              <a:rPr lang="en-GB">
                <a:solidFill>
                  <a:schemeClr val="accent1"/>
                </a:solidFill>
              </a:rPr>
            </a:br>
            <a:br>
              <a:rPr lang="en-GB">
                <a:solidFill>
                  <a:schemeClr val="accent1"/>
                </a:solidFill>
              </a:rPr>
            </a:br>
            <a:br>
              <a:rPr lang="en-GB">
                <a:solidFill>
                  <a:schemeClr val="accent1"/>
                </a:solidFill>
              </a:rPr>
            </a:br>
            <a:br>
              <a:rPr lang="en-GB">
                <a:solidFill>
                  <a:schemeClr val="accent1"/>
                </a:solidFill>
              </a:rPr>
            </a:br>
            <a:br>
              <a:rPr lang="en-GB">
                <a:solidFill>
                  <a:schemeClr val="accent1"/>
                </a:solidFill>
              </a:rPr>
            </a:br>
            <a:r>
              <a:rPr lang="en-GB">
                <a:solidFill>
                  <a:schemeClr val="accent1"/>
                </a:solidFill>
              </a:rPr>
              <a:t>Schema di formazione: Parte 2 </a:t>
            </a:r>
            <a:br>
              <a:rPr lang="en-GB">
                <a:solidFill>
                  <a:schemeClr val="accent1"/>
                </a:solidFill>
              </a:rPr>
            </a:br>
            <a:endParaRPr/>
          </a:p>
        </p:txBody>
      </p:sp>
      <p:sp>
        <p:nvSpPr>
          <p:cNvPr id="320" name="Google Shape;320;p9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21" name="Google Shape;32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9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23" name="Google Shape;323;p9"/>
          <p:cNvSpPr txBox="1"/>
          <p:nvPr/>
        </p:nvSpPr>
        <p:spPr>
          <a:xfrm>
            <a:off x="796322" y="1128164"/>
            <a:ext cx="6980092" cy="3460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01600" lvl="0" marL="91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Char char=" "/>
            </a:pPr>
            <a:r>
              <a:rPr lang="en-GB" sz="16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Argomento 3: migliori pratiche</a:t>
            </a:r>
            <a:endParaRPr sz="16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4" name="Google Shape;324;p9"/>
          <p:cNvSpPr txBox="1"/>
          <p:nvPr/>
        </p:nvSpPr>
        <p:spPr>
          <a:xfrm>
            <a:off x="849111" y="1820222"/>
            <a:ext cx="6980091" cy="12089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91440" lvl="0" marL="9144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</a:pPr>
            <a:r>
              <a:rPr lang="en-GB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Analisi degli scenari di privacy e reportistica</a:t>
            </a:r>
            <a:endParaRPr/>
          </a:p>
          <a:p>
            <a:pPr indent="-91440" lvl="0" marL="9144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</a:pPr>
            <a:r>
              <a:rPr lang="en-GB"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linee guida di buone pratiche per la sensibilizzazione generale alla privacy</a:t>
            </a:r>
            <a:endParaRPr sz="1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cup of coffee and a notebook on a table&#10;&#10;Description automatically generated" id="325" name="Google Shape;325;p9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8260" r="18260" t="0"/>
          <a:stretch/>
        </p:blipFill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0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31" name="Google Shape;331;p10"/>
          <p:cNvSpPr txBox="1"/>
          <p:nvPr>
            <p:ph type="ctrTitle"/>
          </p:nvPr>
        </p:nvSpPr>
        <p:spPr>
          <a:xfrm>
            <a:off x="796322" y="320040"/>
            <a:ext cx="6732237" cy="10171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</a:pPr>
            <a:r>
              <a:rPr lang="en-GB" sz="3600"/>
              <a:t>Conoscenze di base e prerequisiti</a:t>
            </a:r>
            <a:endParaRPr/>
          </a:p>
        </p:txBody>
      </p:sp>
      <p:sp>
        <p:nvSpPr>
          <p:cNvPr id="332" name="Google Shape;332;p10"/>
          <p:cNvSpPr txBox="1"/>
          <p:nvPr>
            <p:ph idx="1" type="body"/>
          </p:nvPr>
        </p:nvSpPr>
        <p:spPr>
          <a:xfrm>
            <a:off x="893304" y="1808873"/>
            <a:ext cx="5710505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Conoscenze di base:</a:t>
            </a:r>
            <a:endParaRPr/>
          </a:p>
        </p:txBody>
      </p:sp>
      <p:sp>
        <p:nvSpPr>
          <p:cNvPr id="333" name="Google Shape;333;p10"/>
          <p:cNvSpPr txBox="1"/>
          <p:nvPr>
            <p:ph idx="3" type="body"/>
          </p:nvPr>
        </p:nvSpPr>
        <p:spPr>
          <a:xfrm>
            <a:off x="893304" y="2342273"/>
            <a:ext cx="5885179" cy="16322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GB" sz="1600"/>
              <a:t>Comprensione di base della privacy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600"/>
              <a:buNone/>
            </a:pPr>
            <a:r>
              <a:rPr lang="en-GB" sz="1600"/>
              <a:t>Familiarità con le minacce alla sicurezza di Internet e le vulnerabilità più comuni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600"/>
              <a:buNone/>
            </a:pPr>
            <a:r>
              <a:rPr lang="en-GB" sz="1600"/>
              <a:t>Consapevolezza della sicurezza informatica</a:t>
            </a:r>
            <a:endParaRPr/>
          </a:p>
        </p:txBody>
      </p:sp>
      <p:sp>
        <p:nvSpPr>
          <p:cNvPr id="334" name="Google Shape;334;p10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35" name="Google Shape;33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10"/>
          <p:cNvSpPr txBox="1"/>
          <p:nvPr/>
        </p:nvSpPr>
        <p:spPr>
          <a:xfrm>
            <a:off x="893304" y="4258088"/>
            <a:ext cx="5710505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b="0" baseline="-25000" lang="en-GB" sz="44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Prerequisiti:</a:t>
            </a:r>
            <a:endParaRPr/>
          </a:p>
        </p:txBody>
      </p:sp>
      <p:sp>
        <p:nvSpPr>
          <p:cNvPr id="337" name="Google Shape;337;p10"/>
          <p:cNvSpPr txBox="1"/>
          <p:nvPr/>
        </p:nvSpPr>
        <p:spPr>
          <a:xfrm>
            <a:off x="893304" y="4791489"/>
            <a:ext cx="5885179" cy="36512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Calibri"/>
              <a:buNone/>
            </a:pPr>
            <a:r>
              <a:rPr lang="en-GB" sz="16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Nessuno</a:t>
            </a:r>
            <a:endParaRPr/>
          </a:p>
        </p:txBody>
      </p:sp>
      <p:pic>
        <p:nvPicPr>
          <p:cNvPr descr="A person holding books in a library&#10;&#10;Description automatically generated" id="338" name="Google Shape;338;p10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3161" r="13161" t="0"/>
          <a:stretch/>
        </p:blipFill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339" name="Google Shape;339;p10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MODULO DI FORMAZIONE CSP NOME: MODELLO DI PRESENTAZIONE CREATO DA PR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1"/>
          <p:cNvSpPr txBox="1"/>
          <p:nvPr>
            <p:ph type="ctrTitle"/>
          </p:nvPr>
        </p:nvSpPr>
        <p:spPr>
          <a:xfrm>
            <a:off x="796322" y="320040"/>
            <a:ext cx="6967113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Book Antiqua"/>
              <a:buNone/>
            </a:pPr>
            <a:r>
              <a:rPr lang="en-GB">
                <a:solidFill>
                  <a:schemeClr val="accent1"/>
                </a:solidFill>
              </a:rPr>
              <a:t>Risorse: </a:t>
            </a:r>
            <a:r>
              <a:rPr lang="en-GB"/>
              <a:t>Libri e materiali di riferimento</a:t>
            </a:r>
            <a:endParaRPr/>
          </a:p>
        </p:txBody>
      </p:sp>
      <p:sp>
        <p:nvSpPr>
          <p:cNvPr id="345" name="Google Shape;345;p11"/>
          <p:cNvSpPr txBox="1"/>
          <p:nvPr>
            <p:ph idx="1" type="body"/>
          </p:nvPr>
        </p:nvSpPr>
        <p:spPr>
          <a:xfrm>
            <a:off x="796321" y="2252394"/>
            <a:ext cx="6732237" cy="25329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45700">
            <a:normAutofit/>
          </a:bodyPr>
          <a:lstStyle/>
          <a:p>
            <a:pPr indent="-228600" lvl="1" marL="42976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Book Antiqua"/>
              <a:buAutoNum type="arabicPeriod"/>
            </a:pPr>
            <a:r>
              <a:rPr lang="en-GB" sz="1500"/>
              <a:t>Regolamento generale sulla protezione dei dati</a:t>
            </a:r>
            <a:endParaRPr/>
          </a:p>
          <a:p>
            <a:pPr indent="0" lvl="1" marL="201168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rPr lang="en-GB" sz="1500"/>
              <a:t>https://gdpr-info.eu/</a:t>
            </a:r>
            <a:endParaRPr/>
          </a:p>
        </p:txBody>
      </p:sp>
      <p:sp>
        <p:nvSpPr>
          <p:cNvPr id="346" name="Google Shape;346;p11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347" name="Google Shape;347;p11"/>
          <p:cNvGrpSpPr/>
          <p:nvPr/>
        </p:nvGrpSpPr>
        <p:grpSpPr>
          <a:xfrm>
            <a:off x="7370364" y="-23539"/>
            <a:ext cx="2562565" cy="6885155"/>
            <a:chOff x="7370364" y="-23539"/>
            <a:chExt cx="2562565" cy="6885155"/>
          </a:xfrm>
        </p:grpSpPr>
        <p:pic>
          <p:nvPicPr>
            <p:cNvPr id="348" name="Google Shape;348;p1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rot="10800000">
              <a:off x="7829202" y="5156615"/>
              <a:ext cx="878334" cy="17050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11"/>
            <p:cNvSpPr/>
            <p:nvPr/>
          </p:nvSpPr>
          <p:spPr>
            <a:xfrm>
              <a:off x="7370364" y="-23539"/>
              <a:ext cx="2562565" cy="6884359"/>
            </a:xfrm>
            <a:custGeom>
              <a:rect b="b" l="l" r="r" t="t"/>
              <a:pathLst>
                <a:path extrusionOk="0" h="6884359" w="2562565">
                  <a:moveTo>
                    <a:pt x="2535833" y="0"/>
                  </a:moveTo>
                  <a:lnTo>
                    <a:pt x="2106829" y="1564627"/>
                  </a:lnTo>
                  <a:lnTo>
                    <a:pt x="1764389" y="2840498"/>
                  </a:lnTo>
                  <a:cubicBezTo>
                    <a:pt x="1731291" y="2910461"/>
                    <a:pt x="1653638" y="2946078"/>
                    <a:pt x="1579803" y="2925726"/>
                  </a:cubicBezTo>
                  <a:cubicBezTo>
                    <a:pt x="1495785" y="2902829"/>
                    <a:pt x="1444864" y="2815057"/>
                    <a:pt x="1467779" y="2731101"/>
                  </a:cubicBezTo>
                  <a:lnTo>
                    <a:pt x="1727472" y="1773244"/>
                  </a:lnTo>
                  <a:cubicBezTo>
                    <a:pt x="1740202" y="1726178"/>
                    <a:pt x="1733837" y="1676568"/>
                    <a:pt x="1709650" y="1633318"/>
                  </a:cubicBezTo>
                  <a:cubicBezTo>
                    <a:pt x="1685463" y="1590068"/>
                    <a:pt x="1646000" y="1559539"/>
                    <a:pt x="1597625" y="1546818"/>
                  </a:cubicBezTo>
                  <a:cubicBezTo>
                    <a:pt x="1499604" y="1520105"/>
                    <a:pt x="1397763" y="1578620"/>
                    <a:pt x="1372303" y="1676568"/>
                  </a:cubicBezTo>
                  <a:lnTo>
                    <a:pt x="977670" y="3131798"/>
                  </a:lnTo>
                  <a:lnTo>
                    <a:pt x="5092" y="6867823"/>
                  </a:lnTo>
                  <a:cubicBezTo>
                    <a:pt x="5092" y="6867823"/>
                    <a:pt x="1273" y="6880544"/>
                    <a:pt x="0" y="6884360"/>
                  </a:cubicBezTo>
                  <a:lnTo>
                    <a:pt x="26733" y="6884360"/>
                  </a:lnTo>
                  <a:lnTo>
                    <a:pt x="1003131" y="3139431"/>
                  </a:lnTo>
                  <a:lnTo>
                    <a:pt x="1397763" y="1684200"/>
                  </a:lnTo>
                  <a:cubicBezTo>
                    <a:pt x="1420677" y="1600245"/>
                    <a:pt x="1508515" y="1549363"/>
                    <a:pt x="1592533" y="1572259"/>
                  </a:cubicBezTo>
                  <a:cubicBezTo>
                    <a:pt x="1633270" y="1583708"/>
                    <a:pt x="1667641" y="1609149"/>
                    <a:pt x="1688009" y="1646039"/>
                  </a:cubicBezTo>
                  <a:cubicBezTo>
                    <a:pt x="1709650" y="1682928"/>
                    <a:pt x="1714742" y="1724906"/>
                    <a:pt x="1703285" y="1766884"/>
                  </a:cubicBezTo>
                  <a:lnTo>
                    <a:pt x="1443591" y="2724741"/>
                  </a:lnTo>
                  <a:cubicBezTo>
                    <a:pt x="1416858" y="2822689"/>
                    <a:pt x="1475417" y="2924453"/>
                    <a:pt x="1573438" y="2949894"/>
                  </a:cubicBezTo>
                  <a:cubicBezTo>
                    <a:pt x="1660003" y="2972792"/>
                    <a:pt x="1750386" y="2930814"/>
                    <a:pt x="1788577" y="2849402"/>
                  </a:cubicBezTo>
                  <a:lnTo>
                    <a:pt x="1788577" y="2848130"/>
                  </a:lnTo>
                  <a:lnTo>
                    <a:pt x="2131016" y="1570987"/>
                  </a:lnTo>
                  <a:lnTo>
                    <a:pt x="2562566" y="1272"/>
                  </a:lnTo>
                  <a:cubicBezTo>
                    <a:pt x="2553655" y="0"/>
                    <a:pt x="2544744" y="0"/>
                    <a:pt x="25358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descr="A group of people working on a computer&#10;&#10;Description automatically generated" id="350" name="Google Shape;350;p11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3161" r="13161" t="0"/>
          <a:stretch/>
        </p:blipFill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2"/>
          <p:cNvSpPr txBox="1"/>
          <p:nvPr>
            <p:ph type="ctrTitle"/>
          </p:nvPr>
        </p:nvSpPr>
        <p:spPr>
          <a:xfrm>
            <a:off x="796322" y="320040"/>
            <a:ext cx="6732237" cy="1524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Book Antiqua"/>
              <a:buNone/>
            </a:pPr>
            <a:r>
              <a:rPr lang="en-GB">
                <a:solidFill>
                  <a:schemeClr val="accent1"/>
                </a:solidFill>
              </a:rPr>
              <a:t>Registrazione: </a:t>
            </a:r>
            <a:r>
              <a:rPr lang="en-GB"/>
              <a:t>Come iscriversi e altre informazioni pratiche</a:t>
            </a:r>
            <a:endParaRPr/>
          </a:p>
        </p:txBody>
      </p:sp>
      <p:sp>
        <p:nvSpPr>
          <p:cNvPr id="356" name="Google Shape;356;p12"/>
          <p:cNvSpPr txBox="1"/>
          <p:nvPr>
            <p:ph idx="1" type="body"/>
          </p:nvPr>
        </p:nvSpPr>
        <p:spPr>
          <a:xfrm>
            <a:off x="796322" y="2252076"/>
            <a:ext cx="5797550" cy="305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9144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 "/>
            </a:pPr>
            <a:r>
              <a:rPr lang="en-GB"/>
              <a:t>La procedura di registrazione specifica per la formazione Cybersecurity Essentials e Management può variare a seconda dell'ente di formazione o dell'istituzione. Tuttavia, le fasi generali sono generalmente semplici e possono essere completate online o di persona.</a:t>
            </a:r>
            <a:endParaRPr/>
          </a:p>
          <a:p>
            <a:pPr indent="-2539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Book Antiqua"/>
              <a:buAutoNum type="arabicPeriod"/>
            </a:pPr>
            <a:r>
              <a:rPr lang="en-GB"/>
              <a:t>Registrazione online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Book Antiqua"/>
              <a:buAutoNum type="arabicPeriod"/>
            </a:pPr>
            <a:r>
              <a:rPr lang="en-GB"/>
              <a:t>Registrazione di persona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Font typeface="Book Antiqua"/>
              <a:buAutoNum type="arabicPeriod"/>
            </a:pPr>
            <a:r>
              <a:rPr lang="en-GB"/>
              <a:t>Ulteriori informazioni pratiche</a:t>
            </a:r>
            <a:endParaRPr/>
          </a:p>
          <a:p>
            <a:pPr indent="-2539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2539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2539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2539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pic>
        <p:nvPicPr>
          <p:cNvPr descr="A person working at a desk" id="357" name="Google Shape;357;p1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3565" r="3565" t="0"/>
          <a:stretch/>
        </p:blipFill>
        <p:spPr>
          <a:xfrm flipH="1">
            <a:off x="7163691" y="0"/>
            <a:ext cx="5024825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358" name="Google Shape;358;p12"/>
          <p:cNvSpPr/>
          <p:nvPr/>
        </p:nvSpPr>
        <p:spPr>
          <a:xfrm>
            <a:off x="7370364" y="-3219"/>
            <a:ext cx="2562565" cy="6884359"/>
          </a:xfrm>
          <a:custGeom>
            <a:rect b="b" l="l" r="r" t="t"/>
            <a:pathLst>
              <a:path extrusionOk="0" h="6884359" w="2562565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59" name="Google Shape;35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7829202" y="5156615"/>
            <a:ext cx="878334" cy="17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12"/>
          <p:cNvSpPr txBox="1"/>
          <p:nvPr>
            <p:ph idx="12" type="sldNum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61" name="Google Shape;361;p12"/>
          <p:cNvSpPr txBox="1"/>
          <p:nvPr>
            <p:ph idx="11" type="ftr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MODULO DI FORMAZIONE CSP NOME: MODELLO DI PRESENTAZIONE CREATO DA PR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3"/>
          <p:cNvSpPr txBox="1"/>
          <p:nvPr>
            <p:ph type="title"/>
          </p:nvPr>
        </p:nvSpPr>
        <p:spPr>
          <a:xfrm>
            <a:off x="1847528" y="188640"/>
            <a:ext cx="8820472" cy="6480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Book Antiqua"/>
              <a:buNone/>
            </a:pPr>
            <a:r>
              <a:rPr lang="en-GB" sz="3600">
                <a:solidFill>
                  <a:srgbClr val="00B0F0"/>
                </a:solidFill>
              </a:rPr>
              <a:t> Protezione dei dati personali</a:t>
            </a:r>
            <a:endParaRPr sz="3600">
              <a:solidFill>
                <a:srgbClr val="00B0F0"/>
              </a:solidFill>
            </a:endParaRPr>
          </a:p>
        </p:txBody>
      </p:sp>
      <p:sp>
        <p:nvSpPr>
          <p:cNvPr id="368" name="Google Shape;368;p13"/>
          <p:cNvSpPr txBox="1"/>
          <p:nvPr>
            <p:ph idx="1" type="body"/>
          </p:nvPr>
        </p:nvSpPr>
        <p:spPr>
          <a:xfrm>
            <a:off x="1919536" y="980728"/>
            <a:ext cx="8496944" cy="5616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92500" lnSpcReduction="10000"/>
          </a:bodyPr>
          <a:lstStyle/>
          <a:p>
            <a:pPr indent="-14097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 "/>
            </a:pPr>
            <a:r>
              <a:rPr lang="en-GB" sz="2400">
                <a:solidFill>
                  <a:srgbClr val="000000"/>
                </a:solidFill>
              </a:rPr>
              <a:t>Nel gennaio 2012, la Commissione europea ha proposto una </a:t>
            </a:r>
            <a:r>
              <a:rPr lang="en-GB" sz="2400" u="sng">
                <a:solidFill>
                  <a:srgbClr val="00000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riforma </a:t>
            </a:r>
            <a:r>
              <a:rPr lang="en-GB" sz="2400">
                <a:solidFill>
                  <a:srgbClr val="000000"/>
                </a:solidFill>
              </a:rPr>
              <a:t>completa </a:t>
            </a:r>
            <a:r>
              <a:rPr lang="en-GB" sz="2400" u="sng">
                <a:solidFill>
                  <a:srgbClr val="000000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delle norme sulla protezione dei dati nell'UE</a:t>
            </a:r>
            <a:r>
              <a:rPr lang="en-GB" sz="2400">
                <a:solidFill>
                  <a:srgbClr val="000000"/>
                </a:solidFill>
              </a:rPr>
              <a:t>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400">
                <a:solidFill>
                  <a:srgbClr val="000000"/>
                </a:solidFill>
              </a:rPr>
              <a:t>Riprendere il controllo dei propri dati personali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400">
                <a:solidFill>
                  <a:srgbClr val="000000"/>
                </a:solidFill>
              </a:rPr>
              <a:t>semplificare il contesto normativo per le imprese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400">
                <a:solidFill>
                  <a:srgbClr val="000000"/>
                </a:solidFill>
              </a:rPr>
              <a:t>I dati personali possono essere raccolti legalmente solo a condizioni rigorose (conto bancario, social media).</a:t>
            </a:r>
            <a:endParaRPr sz="2000">
              <a:solidFill>
                <a:srgbClr val="000000"/>
              </a:solidFill>
            </a:endParaRPr>
          </a:p>
          <a:p>
            <a:pPr indent="-14097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Char char=" "/>
            </a:pPr>
            <a:r>
              <a:rPr lang="en-GB" sz="2400">
                <a:solidFill>
                  <a:srgbClr val="000000"/>
                </a:solidFill>
              </a:rPr>
              <a:t>Ufficialmente Direttiva 95/46/CE relativa alla tutela delle persone fisiche con riguardo al trattamento dei dati personali, nonché alla libera circolazione di tali dati.</a:t>
            </a:r>
            <a:endParaRPr/>
          </a:p>
          <a:p>
            <a:pPr indent="-14097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Char char=" "/>
            </a:pPr>
            <a:r>
              <a:rPr b="1" lang="en-GB" sz="2400">
                <a:solidFill>
                  <a:srgbClr val="000000"/>
                </a:solidFill>
              </a:rPr>
              <a:t>Ambito di applicazione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000">
                <a:solidFill>
                  <a:srgbClr val="000000"/>
                </a:solidFill>
              </a:rPr>
              <a:t>I dati personali sono definiti come "qualsiasi informazione riguardante una persona fisica identificata o identificabile ("interessato"); si considera identificabile la persona che può essere identificata, direttamente o indirettamente, in particolare mediante riferimento a un numero di identificazione o a uno o più elementi caratteristici della sua identità fisica, fisiologica, psichica, economica, culturale o sociale". </a:t>
            </a:r>
            <a:endParaRPr/>
          </a:p>
          <a:p>
            <a:pPr indent="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sz="2400"/>
          </a:p>
          <a:p>
            <a:pPr indent="-53657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ct val="100000"/>
              <a:buNone/>
            </a:pPr>
            <a:r>
              <a:t/>
            </a:r>
            <a:endParaRPr sz="2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4"/>
          <p:cNvSpPr txBox="1"/>
          <p:nvPr>
            <p:ph type="title"/>
          </p:nvPr>
        </p:nvSpPr>
        <p:spPr>
          <a:xfrm>
            <a:off x="1204856" y="627261"/>
            <a:ext cx="10058400" cy="9774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br>
              <a:rPr lang="en-GB" sz="3600">
                <a:solidFill>
                  <a:srgbClr val="00B0F0"/>
                </a:solidFill>
              </a:rPr>
            </a:br>
            <a:br>
              <a:rPr lang="en-GB" sz="3600">
                <a:solidFill>
                  <a:srgbClr val="00B0F0"/>
                </a:solidFill>
              </a:rPr>
            </a:br>
            <a:br>
              <a:rPr lang="en-GB" sz="3600">
                <a:solidFill>
                  <a:srgbClr val="00B0F0"/>
                </a:solidFill>
              </a:rPr>
            </a:br>
            <a:br>
              <a:rPr lang="en-GB" sz="3600">
                <a:solidFill>
                  <a:srgbClr val="00B0F0"/>
                </a:solidFill>
              </a:rPr>
            </a:br>
            <a:br>
              <a:rPr lang="en-GB" sz="3600">
                <a:solidFill>
                  <a:srgbClr val="00B0F0"/>
                </a:solidFill>
              </a:rPr>
            </a:br>
            <a:br>
              <a:rPr lang="en-GB" sz="3600">
                <a:solidFill>
                  <a:srgbClr val="00B0F0"/>
                </a:solidFill>
              </a:rPr>
            </a:br>
            <a:br>
              <a:rPr lang="en-GB" sz="3600">
                <a:solidFill>
                  <a:srgbClr val="00B0F0"/>
                </a:solidFill>
              </a:rPr>
            </a:br>
            <a:br>
              <a:rPr lang="en-GB" sz="3600">
                <a:solidFill>
                  <a:srgbClr val="00B0F0"/>
                </a:solidFill>
              </a:rPr>
            </a:br>
            <a:br>
              <a:rPr lang="en-GB" sz="3600">
                <a:solidFill>
                  <a:srgbClr val="00B0F0"/>
                </a:solidFill>
              </a:rPr>
            </a:br>
            <a:br>
              <a:rPr lang="en-GB" sz="3600">
                <a:solidFill>
                  <a:srgbClr val="00B0F0"/>
                </a:solidFill>
              </a:rPr>
            </a:br>
            <a:br>
              <a:rPr lang="en-GB" sz="3600">
                <a:solidFill>
                  <a:srgbClr val="00B0F0"/>
                </a:solidFill>
              </a:rPr>
            </a:br>
            <a:br>
              <a:rPr lang="en-GB" sz="3600">
                <a:solidFill>
                  <a:srgbClr val="00B0F0"/>
                </a:solidFill>
              </a:rPr>
            </a:br>
            <a:br>
              <a:rPr lang="en-GB" sz="3600">
                <a:solidFill>
                  <a:srgbClr val="00B0F0"/>
                </a:solidFill>
              </a:rPr>
            </a:br>
            <a:br>
              <a:rPr lang="en-GB" sz="3600">
                <a:solidFill>
                  <a:srgbClr val="00B0F0"/>
                </a:solidFill>
              </a:rPr>
            </a:br>
            <a:br>
              <a:rPr lang="en-GB" sz="3600">
                <a:solidFill>
                  <a:srgbClr val="00B0F0"/>
                </a:solidFill>
              </a:rPr>
            </a:br>
            <a:r>
              <a:rPr lang="en-GB" sz="3600">
                <a:solidFill>
                  <a:srgbClr val="00B0F0"/>
                </a:solidFill>
              </a:rPr>
              <a:t>Che cos'è la protezione dei dati?</a:t>
            </a:r>
            <a:br>
              <a:rPr lang="en-GB" sz="3600">
                <a:solidFill>
                  <a:srgbClr val="00B0F0"/>
                </a:solidFill>
              </a:rPr>
            </a:br>
            <a:br>
              <a:rPr lang="en-GB" sz="3600">
                <a:solidFill>
                  <a:srgbClr val="00B0F0"/>
                </a:solidFill>
              </a:rPr>
            </a:br>
            <a:endParaRPr sz="3600">
              <a:solidFill>
                <a:srgbClr val="00B0F0"/>
              </a:solidFill>
            </a:endParaRPr>
          </a:p>
        </p:txBody>
      </p:sp>
      <p:sp>
        <p:nvSpPr>
          <p:cNvPr id="374" name="Google Shape;374;p14"/>
          <p:cNvSpPr txBox="1"/>
          <p:nvPr>
            <p:ph idx="1" type="body"/>
          </p:nvPr>
        </p:nvSpPr>
        <p:spPr>
          <a:xfrm>
            <a:off x="609600" y="1057835"/>
            <a:ext cx="10972800" cy="51729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GB" sz="2200">
                <a:solidFill>
                  <a:srgbClr val="000000"/>
                </a:solidFill>
              </a:rPr>
              <a:t>La protezione dei dati è l'uso corretto e appropriato delle informazioni sulle persone. </a:t>
            </a:r>
            <a:endParaRPr/>
          </a:p>
          <a:p>
            <a:pPr indent="0" lvl="0" marL="0" rtl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200"/>
              <a:buNone/>
            </a:pPr>
            <a:r>
              <a:rPr lang="en-GB" sz="2200">
                <a:solidFill>
                  <a:srgbClr val="000000"/>
                </a:solidFill>
              </a:rPr>
              <a:t>Fa parte del diritto fondamentale alla privacy, ma su un piano più pratico. </a:t>
            </a:r>
            <a:endParaRPr/>
          </a:p>
          <a:p>
            <a:pPr indent="0" lvl="0" marL="0" rtl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200"/>
              <a:buNone/>
            </a:pPr>
            <a:r>
              <a:rPr lang="en-GB" sz="2200">
                <a:solidFill>
                  <a:srgbClr val="000000"/>
                </a:solidFill>
              </a:rPr>
              <a:t>Si tratta di costruire la fiducia tra le persone e le organizzazioni. Si tratta di trattare le persone in modo equo e aperto, riconoscendo loro il diritto di avere il controllo sulla propria identità e sulle interazioni con gli altri e trovando un equilibrio con gli interessi più ampi della società. Si tratta anche di eliminare le barriere non necessarie al commercio e alla cooperazione. Esiste in parte grazie ai trattati internazionali per gli standard comuni che consentono il libero flusso di dati attraverso le frontiere.</a:t>
            </a:r>
            <a:endParaRPr/>
          </a:p>
          <a:p>
            <a:pPr indent="0" lvl="0" marL="0" rtl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200"/>
              <a:buNone/>
            </a:pPr>
            <a:r>
              <a:rPr lang="en-GB" sz="2200">
                <a:solidFill>
                  <a:srgbClr val="000000"/>
                </a:solidFill>
              </a:rPr>
              <a:t>La protezione dei dati è essenziale per l'innovazione. Le buone pratiche in materia di protezione dei dati sono fondamentali per garantire la fiducia del pubblico, il suo impegno e il suo sostegno agli usi innovativi dei dati sia nel settore pubblico che in quello privato. </a:t>
            </a:r>
            <a:endParaRPr/>
          </a:p>
          <a:p>
            <a:pPr indent="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"/>
          <p:cNvSpPr txBox="1"/>
          <p:nvPr>
            <p:ph type="title"/>
          </p:nvPr>
        </p:nvSpPr>
        <p:spPr>
          <a:xfrm>
            <a:off x="980739" y="466165"/>
            <a:ext cx="10058400" cy="5109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br>
              <a:rPr lang="en-GB" sz="3600">
                <a:solidFill>
                  <a:srgbClr val="00B0F0"/>
                </a:solidFill>
              </a:rPr>
            </a:br>
            <a:br>
              <a:rPr lang="en-GB" sz="3600">
                <a:solidFill>
                  <a:srgbClr val="00B0F0"/>
                </a:solidFill>
              </a:rPr>
            </a:br>
            <a:r>
              <a:rPr lang="en-GB" sz="3600">
                <a:solidFill>
                  <a:srgbClr val="00B0F0"/>
                </a:solidFill>
              </a:rPr>
              <a:t> Principi di privacy </a:t>
            </a:r>
            <a:endParaRPr/>
          </a:p>
        </p:txBody>
      </p:sp>
      <p:sp>
        <p:nvSpPr>
          <p:cNvPr id="380" name="Google Shape;380;p15"/>
          <p:cNvSpPr txBox="1"/>
          <p:nvPr>
            <p:ph idx="1" type="body"/>
          </p:nvPr>
        </p:nvSpPr>
        <p:spPr>
          <a:xfrm>
            <a:off x="666712" y="1500175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lnSpcReduction="10000"/>
          </a:bodyPr>
          <a:lstStyle/>
          <a:p>
            <a:pPr indent="-19685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Char char=" "/>
            </a:pPr>
            <a:r>
              <a:rPr lang="en-GB" sz="3100">
                <a:solidFill>
                  <a:srgbClr val="000000"/>
                </a:solidFill>
              </a:rPr>
              <a:t>I sette principi che regolano la protezione dei dati personali erano: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B0F0"/>
              </a:buClr>
              <a:buSzPts val="2600"/>
              <a:buChar char="◦"/>
            </a:pPr>
            <a:r>
              <a:rPr lang="en-GB" sz="2600">
                <a:solidFill>
                  <a:srgbClr val="00B0F0"/>
                </a:solidFill>
              </a:rPr>
              <a:t>Avviso: </a:t>
            </a:r>
            <a:r>
              <a:rPr lang="en-GB" sz="2600">
                <a:solidFill>
                  <a:srgbClr val="000000"/>
                </a:solidFill>
              </a:rPr>
              <a:t>gli interessati devono essere informati della raccolta dei loro dati;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SzPts val="2600"/>
              <a:buChar char="◦"/>
            </a:pPr>
            <a:r>
              <a:rPr lang="en-GB" sz="2600">
                <a:solidFill>
                  <a:srgbClr val="00B0F0"/>
                </a:solidFill>
              </a:rPr>
              <a:t>Scopo: i dati </a:t>
            </a:r>
            <a:r>
              <a:rPr lang="en-GB" sz="2600">
                <a:solidFill>
                  <a:srgbClr val="000000"/>
                </a:solidFill>
              </a:rPr>
              <a:t>devono essere utilizzati solo per lo scopo indicato e non per altri scopi;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SzPts val="2600"/>
              <a:buChar char="◦"/>
            </a:pPr>
            <a:r>
              <a:rPr lang="en-GB" sz="2600">
                <a:solidFill>
                  <a:srgbClr val="00B0F0"/>
                </a:solidFill>
              </a:rPr>
              <a:t>Consenso: i dati </a:t>
            </a:r>
            <a:r>
              <a:rPr lang="en-GB" sz="2600">
                <a:solidFill>
                  <a:srgbClr val="000000"/>
                </a:solidFill>
              </a:rPr>
              <a:t>non devono essere divulgati senza il consenso dell'interessato;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600"/>
              <a:buChar char="◦"/>
            </a:pPr>
            <a:r>
              <a:rPr lang="en-GB" sz="2600">
                <a:solidFill>
                  <a:srgbClr val="000000"/>
                </a:solidFill>
              </a:rPr>
              <a:t>l'individuo ha fornito un chiaro consenso al trattamento dei suoi dati personali per uno scopo specifico</a:t>
            </a:r>
            <a:endParaRPr/>
          </a:p>
          <a:p>
            <a:pPr indent="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6"/>
          <p:cNvSpPr txBox="1"/>
          <p:nvPr>
            <p:ph type="title"/>
          </p:nvPr>
        </p:nvSpPr>
        <p:spPr>
          <a:xfrm>
            <a:off x="1066800" y="1"/>
            <a:ext cx="10058400" cy="8318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Principi di privacy </a:t>
            </a:r>
            <a:endParaRPr/>
          </a:p>
        </p:txBody>
      </p:sp>
      <p:sp>
        <p:nvSpPr>
          <p:cNvPr id="386" name="Google Shape;386;p16"/>
          <p:cNvSpPr txBox="1"/>
          <p:nvPr>
            <p:ph idx="1" type="body"/>
          </p:nvPr>
        </p:nvSpPr>
        <p:spPr>
          <a:xfrm>
            <a:off x="666712" y="1500175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270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 "/>
            </a:pPr>
            <a:r>
              <a:rPr lang="en-GB" sz="2000">
                <a:solidFill>
                  <a:srgbClr val="000000"/>
                </a:solidFill>
              </a:rPr>
              <a:t>I dati </a:t>
            </a:r>
            <a:r>
              <a:rPr lang="en-GB" sz="2000">
                <a:solidFill>
                  <a:srgbClr val="00B0F0"/>
                </a:solidFill>
              </a:rPr>
              <a:t>raccolti per la sicurezza </a:t>
            </a:r>
            <a:r>
              <a:rPr lang="en-GB" sz="2000">
                <a:solidFill>
                  <a:srgbClr val="000000"/>
                </a:solidFill>
              </a:rPr>
              <a:t>devono essere tenuti al sicuro da ogni potenziale abuso;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Char char=" "/>
            </a:pPr>
            <a:r>
              <a:rPr lang="en-GB" sz="2000">
                <a:solidFill>
                  <a:srgbClr val="00B0F0"/>
                </a:solidFill>
              </a:rPr>
              <a:t>Divulgazione: </a:t>
            </a:r>
            <a:r>
              <a:rPr lang="en-GB" sz="2000">
                <a:solidFill>
                  <a:srgbClr val="000000"/>
                </a:solidFill>
              </a:rPr>
              <a:t>i soggetti interessati devono essere informati su chi sta raccogliendo i loro dati;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Char char=" "/>
            </a:pPr>
            <a:r>
              <a:rPr lang="en-GB" sz="2000">
                <a:solidFill>
                  <a:srgbClr val="00B0F0"/>
                </a:solidFill>
              </a:rPr>
              <a:t>Accesso: </a:t>
            </a:r>
            <a:r>
              <a:rPr lang="en-GB" sz="2000">
                <a:solidFill>
                  <a:srgbClr val="000000"/>
                </a:solidFill>
              </a:rPr>
              <a:t>gli interessati devono poter accedere ai propri dati e correggere eventuali dati inesatti.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Char char=" "/>
            </a:pPr>
            <a:r>
              <a:rPr lang="en-GB" sz="2000">
                <a:solidFill>
                  <a:srgbClr val="00B0F0"/>
                </a:solidFill>
              </a:rPr>
              <a:t>Responsabilità: </a:t>
            </a:r>
            <a:r>
              <a:rPr lang="en-GB" sz="2000">
                <a:solidFill>
                  <a:srgbClr val="000000"/>
                </a:solidFill>
              </a:rPr>
              <a:t>gli interessati devono avere a disposizione un metodo per ritenere gli addetti alla raccolta dei dati responsabili del rispetto dei principi di cui sopra.</a:t>
            </a:r>
            <a:endParaRPr/>
          </a:p>
          <a:p>
            <a:pPr indent="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7"/>
          <p:cNvSpPr txBox="1"/>
          <p:nvPr>
            <p:ph type="title"/>
          </p:nvPr>
        </p:nvSpPr>
        <p:spPr>
          <a:xfrm>
            <a:off x="1066800" y="1"/>
            <a:ext cx="10058400" cy="8318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Termini dei dati personali</a:t>
            </a:r>
            <a:endParaRPr sz="3200">
              <a:solidFill>
                <a:srgbClr val="00B0F0"/>
              </a:solidFill>
            </a:endParaRPr>
          </a:p>
        </p:txBody>
      </p:sp>
      <p:sp>
        <p:nvSpPr>
          <p:cNvPr id="392" name="Google Shape;392;p17"/>
          <p:cNvSpPr txBox="1"/>
          <p:nvPr>
            <p:ph idx="1" type="body"/>
          </p:nvPr>
        </p:nvSpPr>
        <p:spPr>
          <a:xfrm>
            <a:off x="675676" y="1166018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>
                <a:solidFill>
                  <a:srgbClr val="000000"/>
                </a:solidFill>
              </a:rPr>
              <a:t>Tipi di dati:</a:t>
            </a:r>
            <a:endParaRPr/>
          </a:p>
          <a:p>
            <a:pPr indent="-127000" lvl="1" marL="4000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◦"/>
            </a:pPr>
            <a:r>
              <a:rPr lang="en-GB" sz="2000">
                <a:solidFill>
                  <a:srgbClr val="000000"/>
                </a:solidFill>
              </a:rPr>
              <a:t>Dati personali:  Dati che identificano un individuo vivente o come risultato di combinazioni di dati relativi a una persona o che la riguardano.</a:t>
            </a:r>
            <a:endParaRPr/>
          </a:p>
          <a:p>
            <a:pPr indent="-127000" lvl="1" marL="4000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Char char="◦"/>
            </a:pPr>
            <a:r>
              <a:rPr lang="en-GB" sz="2000">
                <a:solidFill>
                  <a:srgbClr val="000000"/>
                </a:solidFill>
              </a:rPr>
              <a:t>l'identificabilità di un individuo dipenderà da tutti i mezzi che possono essere ragionevolmente utilizzati dal responsabile del trattamento o da qualsiasi altra persona per identificare l'individuo.</a:t>
            </a:r>
            <a:endParaRPr/>
          </a:p>
          <a:p>
            <a:pPr indent="-127000" lvl="1" marL="4000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Char char="◦"/>
            </a:pPr>
            <a:r>
              <a:rPr lang="en-GB" sz="2000">
                <a:solidFill>
                  <a:srgbClr val="000000"/>
                </a:solidFill>
              </a:rPr>
              <a:t>Es: nome, indirizzo, codice postale, e-mail, DoB, estratto conto bancario.</a:t>
            </a:r>
            <a:endParaRPr/>
          </a:p>
          <a:p>
            <a:pPr indent="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393" name="Google Shape;39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78265" y="4663196"/>
            <a:ext cx="2133785" cy="16521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8"/>
          <p:cNvSpPr txBox="1"/>
          <p:nvPr>
            <p:ph type="title"/>
          </p:nvPr>
        </p:nvSpPr>
        <p:spPr>
          <a:xfrm>
            <a:off x="1097280" y="286604"/>
            <a:ext cx="10058400" cy="54525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Ancora poche parole...</a:t>
            </a:r>
            <a:endParaRPr/>
          </a:p>
        </p:txBody>
      </p:sp>
      <p:sp>
        <p:nvSpPr>
          <p:cNvPr id="399" name="Google Shape;399;p18"/>
          <p:cNvSpPr txBox="1"/>
          <p:nvPr>
            <p:ph idx="1" type="body"/>
          </p:nvPr>
        </p:nvSpPr>
        <p:spPr>
          <a:xfrm>
            <a:off x="666712" y="1500175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>
                <a:solidFill>
                  <a:srgbClr val="000000"/>
                </a:solidFill>
              </a:rPr>
              <a:t>Per dati personali si intendono le informazioni relative a un particolare individuo vivente. Può trattarsi di chiunque, compreso un cliente, un collaboratore, un socio, un sostenitore, un contatto commerciale, un funzionario pubblico o un membro del pubblico. Non è necessario che si tratti di informazioni "private": anche le informazioni di dominio pubblico o che riguardano la vita professionale di una persona possono essere dati personali. </a:t>
            </a:r>
            <a:endParaRPr/>
          </a:p>
          <a:p>
            <a:pPr indent="0" lvl="0" marL="0" rtl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rPr lang="en-GB">
                <a:solidFill>
                  <a:srgbClr val="000000"/>
                </a:solidFill>
              </a:rPr>
              <a:t>Anche le diverse informazioni che, raccolte insieme, possono portare all'identificazione di una determinata persona, costituiscono dati personali. </a:t>
            </a:r>
            <a:endParaRPr/>
          </a:p>
          <a:p>
            <a:pPr indent="0" lvl="0" marL="0" rtl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rPr lang="en-GB">
                <a:solidFill>
                  <a:srgbClr val="000000"/>
                </a:solidFill>
              </a:rPr>
              <a:t>I dati personali che sono stati de-identificati, criptati o pseudonimizzati ma che possono essere utilizzati per identificare nuovamente una persona rimangono dati personali e rientrano nell'ambito di applicazione del GDPR. I dati personali resi anonimi in modo tale che l'individuo non sia o non sia più identificabile non sono più considerati dati personali. Affinché i dati siano veramente anonimizzati, l'anonimizzazione deve essere irreversibile. </a:t>
            </a:r>
            <a:endParaRPr/>
          </a:p>
          <a:p>
            <a:pPr indent="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9"/>
          <p:cNvSpPr txBox="1"/>
          <p:nvPr>
            <p:ph type="title"/>
          </p:nvPr>
        </p:nvSpPr>
        <p:spPr>
          <a:xfrm>
            <a:off x="1066800" y="1"/>
            <a:ext cx="10058400" cy="8318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Categorie particolari di dati personali</a:t>
            </a:r>
            <a:endParaRPr/>
          </a:p>
        </p:txBody>
      </p:sp>
      <p:sp>
        <p:nvSpPr>
          <p:cNvPr id="405" name="Google Shape;405;p19"/>
          <p:cNvSpPr txBox="1"/>
          <p:nvPr/>
        </p:nvSpPr>
        <p:spPr>
          <a:xfrm>
            <a:off x="806824" y="942990"/>
            <a:ext cx="10650070" cy="1561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825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DBFBE"/>
              </a:buClr>
              <a:buSzPts val="1600"/>
              <a:buFont typeface="Noto Sans Symbols"/>
              <a:buNone/>
            </a:pPr>
            <a:r>
              <a:rPr lang="en-GB" sz="20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dati che rivelino: l'origine razziale o etnica, le opinioni politiche, le convinzioni religiose o filosofiche, o l'appartenenza sindacale, e il trattamento di dati genetici, dati biometrici al fine di identificare in modo univoco una persona fisica, dati relativi alla salute o dati relativi alla vita sessuale o all'orientamento sessuale di una persona fisica</a:t>
            </a:r>
            <a:endParaRPr sz="20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6" name="Google Shape;406;p19"/>
          <p:cNvSpPr txBox="1"/>
          <p:nvPr/>
        </p:nvSpPr>
        <p:spPr>
          <a:xfrm>
            <a:off x="386281" y="2685728"/>
            <a:ext cx="9125272" cy="30943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365125" marR="0" rtl="0" algn="just">
              <a:spcBef>
                <a:spcPts val="0"/>
              </a:spcBef>
              <a:spcAft>
                <a:spcPts val="0"/>
              </a:spcAft>
              <a:buClr>
                <a:srgbClr val="9DBFBE"/>
              </a:buClr>
              <a:buSzPts val="1440"/>
              <a:buFont typeface="Noto Sans Symbols"/>
              <a:buChar char="⚫"/>
            </a:pPr>
            <a:r>
              <a:rPr b="0" i="0" lang="en-GB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b="1" lang="en-GB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dati genetici</a:t>
            </a:r>
            <a:r>
              <a:rPr b="0" i="0" lang="en-GB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": </a:t>
            </a:r>
            <a:r>
              <a:rPr lang="en-GB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dati relativi alle caratteristiche genetiche ereditate o acquisite di una persona fisica che forniscono informazioni univoche sulla fisiologia o sulla salute di tale persona fisica e che risultano, in particolare, dall'analisi di un campione biologico della persona fisica in questione</a:t>
            </a:r>
            <a:r>
              <a:rPr b="0" i="0" lang="en-GB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/>
          </a:p>
          <a:p>
            <a:pPr indent="-282575" lvl="0" marL="365125" marR="0" rtl="0" algn="just">
              <a:spcBef>
                <a:spcPts val="600"/>
              </a:spcBef>
              <a:spcAft>
                <a:spcPts val="0"/>
              </a:spcAft>
              <a:buClr>
                <a:srgbClr val="9DBFBE"/>
              </a:buClr>
              <a:buSzPts val="1440"/>
              <a:buFont typeface="Noto Sans Symbols"/>
              <a:buChar char="⚫"/>
            </a:pPr>
            <a:r>
              <a:rPr b="0" i="0" lang="en-GB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b="1" i="0" lang="en-GB" sz="1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dati biometrici</a:t>
            </a:r>
            <a:r>
              <a:rPr b="0" i="0" lang="en-GB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": </a:t>
            </a:r>
            <a:r>
              <a:rPr lang="en-GB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dati risultanti da uno specifico trattamento tecnico relativo alle caratteristiche fisiche, fisiologiche o comportamentali di una persona fisica, che ne consentono o confermano l'identificazione univoca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36537" lvl="1" marL="639763" marR="0" rtl="0" algn="just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rgbClr val="9DBFBE"/>
              </a:buClr>
              <a:buSzPts val="1800"/>
              <a:buFont typeface="Verdana"/>
              <a:buChar char="◦"/>
            </a:pPr>
            <a:r>
              <a:rPr b="0" i="0" lang="en-GB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es. immagini del viso o dati dattiloscopici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2575" lvl="0" marL="365125" marR="0" rtl="0" algn="just">
              <a:spcBef>
                <a:spcPts val="600"/>
              </a:spcBef>
              <a:spcAft>
                <a:spcPts val="0"/>
              </a:spcAft>
              <a:buClr>
                <a:srgbClr val="9DBFBE"/>
              </a:buClr>
              <a:buSzPts val="1440"/>
              <a:buFont typeface="Noto Sans Symbols"/>
              <a:buChar char="⚫"/>
            </a:pPr>
            <a:r>
              <a:rPr b="1" i="0" lang="en-GB" sz="1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"Dati sulla salute</a:t>
            </a:r>
            <a:r>
              <a:rPr b="0" i="0" lang="en-GB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": </a:t>
            </a:r>
            <a:r>
              <a:rPr lang="en-GB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dati relativi alla salute fisica o mentale di una persona fisica</a:t>
            </a:r>
            <a:r>
              <a:rPr b="0" i="0" lang="en-GB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2575" lvl="0" marL="365125" marR="0" rtl="0" algn="just">
              <a:spcBef>
                <a:spcPts val="600"/>
              </a:spcBef>
              <a:spcAft>
                <a:spcPts val="0"/>
              </a:spcAft>
              <a:buClr>
                <a:srgbClr val="9DBFBE"/>
              </a:buClr>
              <a:buSzPts val="1440"/>
              <a:buFont typeface="Noto Sans Symbols"/>
              <a:buChar char="⚫"/>
            </a:pPr>
            <a:r>
              <a:rPr b="0" i="0" lang="en-GB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Categoria "speciale" </a:t>
            </a:r>
            <a:r>
              <a:rPr lang="en-GB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separata</a:t>
            </a:r>
            <a:r>
              <a:rPr b="0" i="0" lang="en-GB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b="1" i="0" lang="en-GB" sz="1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condanne </a:t>
            </a:r>
            <a:r>
              <a:rPr b="1" i="0" lang="en-GB" sz="1800" u="none" cap="none" strike="noStrike">
                <a:solidFill>
                  <a:srgbClr val="0A6212"/>
                </a:solidFill>
                <a:latin typeface="Calibri"/>
                <a:ea typeface="Calibri"/>
                <a:cs typeface="Calibri"/>
                <a:sym typeface="Calibri"/>
              </a:rPr>
              <a:t>e </a:t>
            </a:r>
            <a:r>
              <a:rPr b="1" i="0" lang="en-GB" sz="1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reati penali</a:t>
            </a:r>
            <a:endParaRPr b="1" i="0" sz="18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7" name="Google Shape;407;p1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97506" y="3079433"/>
            <a:ext cx="1908213" cy="16521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20"/>
          <p:cNvSpPr txBox="1"/>
          <p:nvPr>
            <p:ph type="title"/>
          </p:nvPr>
        </p:nvSpPr>
        <p:spPr>
          <a:xfrm>
            <a:off x="1066800" y="1"/>
            <a:ext cx="10058400" cy="8318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Definire le informazioni</a:t>
            </a:r>
            <a:endParaRPr/>
          </a:p>
        </p:txBody>
      </p:sp>
      <p:sp>
        <p:nvSpPr>
          <p:cNvPr id="413" name="Google Shape;413;p20"/>
          <p:cNvSpPr txBox="1"/>
          <p:nvPr>
            <p:ph idx="1" type="body"/>
          </p:nvPr>
        </p:nvSpPr>
        <p:spPr>
          <a:xfrm>
            <a:off x="666712" y="1500175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graphicFrame>
        <p:nvGraphicFramePr>
          <p:cNvPr id="414" name="Google Shape;414;p20"/>
          <p:cNvGraphicFramePr/>
          <p:nvPr/>
        </p:nvGraphicFramePr>
        <p:xfrm>
          <a:off x="863588" y="129091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{3E6391B7-01CF-4567-A4A6-28CC9F9712D0}</a:tableStyleId>
              </a:tblPr>
              <a:tblGrid>
                <a:gridCol w="3888425"/>
                <a:gridCol w="3528400"/>
              </a:tblGrid>
              <a:tr h="8644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GB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Informazioni personali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Informazioni personali sensibili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00B0F0"/>
                    </a:solidFill>
                  </a:tcPr>
                </a:tc>
              </a:tr>
              <a:tr h="259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Nome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9D3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Gara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9D3DF"/>
                    </a:solidFill>
                  </a:tcPr>
                </a:tc>
              </a:tr>
              <a:tr h="259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Indirizzo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9D3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La religione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9D3DF"/>
                    </a:solidFill>
                  </a:tcPr>
                </a:tc>
              </a:tr>
              <a:tr h="259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Data di nascita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9D3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Opinione politica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9D3DF"/>
                    </a:solidFill>
                  </a:tcPr>
                </a:tc>
              </a:tr>
              <a:tr h="259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Indirizzo e-mail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9D3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Iscrizione ai sindacati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9D3DF"/>
                    </a:solidFill>
                  </a:tcPr>
                </a:tc>
              </a:tr>
              <a:tr h="436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Fotografie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9D3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Orientamento sessuale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9D3DF"/>
                    </a:solidFill>
                  </a:tcPr>
                </a:tc>
              </a:tr>
              <a:tr h="259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Indirizzo IP: l'indirizzo digitale univoco attribuito ai vostri dispositivi digitali.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9D3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Vita sessuale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9D3DF"/>
                    </a:solidFill>
                  </a:tcPr>
                </a:tc>
              </a:tr>
              <a:tr h="314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Dati sulla posizione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9D3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Identità di genere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9D3DF"/>
                    </a:solidFill>
                  </a:tcPr>
                </a:tc>
              </a:tr>
              <a:tr h="259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Comportamenti online - tracciati attraverso i 'cookies'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9D3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Informazioni sulla salute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9D3DF"/>
                    </a:solidFill>
                  </a:tcPr>
                </a:tc>
              </a:tr>
              <a:tr h="2917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Profilazione e dati analitici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9D3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Dati biometrici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9D3DF"/>
                    </a:solidFill>
                  </a:tcPr>
                </a:tc>
              </a:tr>
              <a:tr h="259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9D3D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Dati genetici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F9D3D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1"/>
          <p:cNvSpPr txBox="1"/>
          <p:nvPr>
            <p:ph type="title"/>
          </p:nvPr>
        </p:nvSpPr>
        <p:spPr>
          <a:xfrm>
            <a:off x="1066800" y="1"/>
            <a:ext cx="10058400" cy="8318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Elaborazione dati</a:t>
            </a:r>
            <a:endParaRPr/>
          </a:p>
        </p:txBody>
      </p:sp>
      <p:sp>
        <p:nvSpPr>
          <p:cNvPr id="420" name="Google Shape;420;p21"/>
          <p:cNvSpPr txBox="1"/>
          <p:nvPr>
            <p:ph idx="1" type="body"/>
          </p:nvPr>
        </p:nvSpPr>
        <p:spPr>
          <a:xfrm>
            <a:off x="666712" y="1500175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778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 "/>
            </a:pPr>
            <a:r>
              <a:rPr lang="en-GB" sz="2800">
                <a:solidFill>
                  <a:srgbClr val="000000"/>
                </a:solidFill>
              </a:rPr>
              <a:t>Qualsiasi operazione o insieme di operazioni eseguite sui dati personali o su insiemi di dati personali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>
                <a:solidFill>
                  <a:srgbClr val="000000"/>
                </a:solidFill>
              </a:rPr>
              <a:t>raccolta, registrazione, ricezione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>
                <a:solidFill>
                  <a:srgbClr val="000000"/>
                </a:solidFill>
              </a:rPr>
              <a:t>stoccaggio, backup, archiviazione, conservazione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>
                <a:solidFill>
                  <a:srgbClr val="000000"/>
                </a:solidFill>
              </a:rPr>
              <a:t>display, scansione, recensione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>
                <a:solidFill>
                  <a:srgbClr val="000000"/>
                </a:solidFill>
              </a:rPr>
              <a:t>cancellazione, distruzione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>
                <a:solidFill>
                  <a:srgbClr val="000000"/>
                </a:solidFill>
              </a:rPr>
              <a:t>editing, aggiornamento, modifica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>
                <a:solidFill>
                  <a:srgbClr val="000000"/>
                </a:solidFill>
              </a:rPr>
              <a:t>copia, trasmissione, trasferimento, rilascio</a:t>
            </a:r>
            <a:endParaRPr/>
          </a:p>
          <a:p>
            <a:pPr indent="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2"/>
          <p:cNvSpPr txBox="1"/>
          <p:nvPr>
            <p:ph type="title"/>
          </p:nvPr>
        </p:nvSpPr>
        <p:spPr>
          <a:xfrm>
            <a:off x="1097280" y="286604"/>
            <a:ext cx="10058400" cy="7981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Esempi di elaborazione </a:t>
            </a:r>
            <a:endParaRPr sz="3200">
              <a:solidFill>
                <a:srgbClr val="00B0F0"/>
              </a:solidFill>
            </a:endParaRPr>
          </a:p>
        </p:txBody>
      </p:sp>
      <p:sp>
        <p:nvSpPr>
          <p:cNvPr id="426" name="Google Shape;426;p22"/>
          <p:cNvSpPr txBox="1"/>
          <p:nvPr>
            <p:ph idx="1" type="body"/>
          </p:nvPr>
        </p:nvSpPr>
        <p:spPr>
          <a:xfrm>
            <a:off x="1097280" y="1516517"/>
            <a:ext cx="10972800" cy="31809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143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1800">
                <a:solidFill>
                  <a:srgbClr val="000000"/>
                </a:solidFill>
              </a:rPr>
              <a:t>gestione del personale e amministrazione delle retribuzioni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1800">
                <a:solidFill>
                  <a:srgbClr val="000000"/>
                </a:solidFill>
              </a:rPr>
              <a:t>accesso/consultazione di una banca dati di contatti contenente dati personali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1800">
                <a:solidFill>
                  <a:srgbClr val="000000"/>
                </a:solidFill>
              </a:rPr>
              <a:t>invio di e-mail promozionali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1800">
                <a:solidFill>
                  <a:srgbClr val="000000"/>
                </a:solidFill>
              </a:rPr>
              <a:t>distruggere i documenti contenenti dati personali 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1800">
                <a:solidFill>
                  <a:srgbClr val="000000"/>
                </a:solidFill>
              </a:rPr>
              <a:t>pubblicare/inserire la foto di una persona su un sito web 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1800">
                <a:solidFill>
                  <a:srgbClr val="000000"/>
                </a:solidFill>
              </a:rPr>
              <a:t>memorizzazione di indirizzi IP o MAC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1800">
                <a:solidFill>
                  <a:srgbClr val="000000"/>
                </a:solidFill>
              </a:rPr>
              <a:t> registrazione video (CCTV)</a:t>
            </a:r>
            <a:endParaRPr sz="1800">
              <a:solidFill>
                <a:srgbClr val="000000"/>
              </a:solidFill>
            </a:endParaRPr>
          </a:p>
          <a:p>
            <a:pPr indent="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23"/>
          <p:cNvSpPr txBox="1"/>
          <p:nvPr>
            <p:ph type="title"/>
          </p:nvPr>
        </p:nvSpPr>
        <p:spPr>
          <a:xfrm>
            <a:off x="1066800" y="197223"/>
            <a:ext cx="10058400" cy="9412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ct val="100000"/>
              <a:buFont typeface="Book Antiqua"/>
              <a:buNone/>
            </a:pPr>
            <a:br>
              <a:rPr lang="en-GB" sz="3200">
                <a:solidFill>
                  <a:srgbClr val="00B0F0"/>
                </a:solidFill>
              </a:rPr>
            </a:br>
            <a:br>
              <a:rPr lang="en-GB" sz="3200">
                <a:solidFill>
                  <a:srgbClr val="00B0F0"/>
                </a:solidFill>
              </a:rPr>
            </a:br>
            <a:br>
              <a:rPr lang="en-GB" sz="3200">
                <a:solidFill>
                  <a:srgbClr val="00B0F0"/>
                </a:solidFill>
              </a:rPr>
            </a:br>
            <a:br>
              <a:rPr lang="en-GB" sz="3200">
                <a:solidFill>
                  <a:srgbClr val="00B0F0"/>
                </a:solidFill>
              </a:rPr>
            </a:br>
            <a:br>
              <a:rPr lang="en-GB" sz="3200">
                <a:solidFill>
                  <a:srgbClr val="00B0F0"/>
                </a:solidFill>
              </a:rPr>
            </a:br>
            <a:br>
              <a:rPr lang="en-GB" sz="3200">
                <a:solidFill>
                  <a:srgbClr val="00B0F0"/>
                </a:solidFill>
              </a:rPr>
            </a:br>
            <a:r>
              <a:rPr lang="en-GB" sz="3200">
                <a:solidFill>
                  <a:srgbClr val="00B0F0"/>
                </a:solidFill>
              </a:rPr>
              <a:t> </a:t>
            </a:r>
            <a:endParaRPr/>
          </a:p>
        </p:txBody>
      </p:sp>
      <p:sp>
        <p:nvSpPr>
          <p:cNvPr id="432" name="Google Shape;432;p23"/>
          <p:cNvSpPr txBox="1"/>
          <p:nvPr/>
        </p:nvSpPr>
        <p:spPr>
          <a:xfrm>
            <a:off x="1272989" y="197223"/>
            <a:ext cx="8417858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rgbClr val="00B0F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Quando è possibile trattare i dati personali?</a:t>
            </a:r>
            <a:br>
              <a:rPr b="1" lang="en-GB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3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aphicFrame>
        <p:nvGraphicFramePr>
          <p:cNvPr id="433" name="Google Shape;433;p23"/>
          <p:cNvGraphicFramePr/>
          <p:nvPr/>
        </p:nvGraphicFramePr>
        <p:xfrm>
          <a:off x="1985991" y="113851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{3E6391B7-01CF-4567-A4A6-28CC9F9712D0}</a:tableStyleId>
              </a:tblPr>
              <a:tblGrid>
                <a:gridCol w="3487450"/>
                <a:gridCol w="4217400"/>
              </a:tblGrid>
              <a:tr h="4803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DATI </a:t>
                      </a:r>
                      <a:r>
                        <a:rPr lang="en-GB" sz="1600"/>
                        <a:t>PERSONALI</a:t>
                      </a:r>
                      <a:endParaRPr sz="1600"/>
                    </a:p>
                  </a:txBody>
                  <a:tcPr marT="45725" marB="45725" marR="91450" marL="91450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CATEGORIE SPECIALI </a:t>
                      </a:r>
                      <a:r>
                        <a:rPr lang="en-GB" sz="1600"/>
                        <a:t>DI PD</a:t>
                      </a:r>
                      <a:endParaRPr sz="16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480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/>
                        <a:t>  Consenso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/>
                        <a:t>  Consenso   esplicito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8150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/>
                        <a:t>  Necessario per l'esecuzione di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/>
                        <a:t>  contratto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/>
                        <a:t>  Richiesto il rispetto dell'impiego,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/>
                        <a:t>  sicurezza sociale o protezione sociale</a:t>
                      </a:r>
                      <a:endParaRPr sz="1400" u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/>
                        <a:t>  legislazione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621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/>
                        <a:t>  Necessario per la conformità con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/>
                        <a:t>  obbligo legale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entury Gothic"/>
                        <a:buNone/>
                      </a:pPr>
                      <a:r>
                        <a:rPr lang="en-GB" sz="1400" u="none" strike="noStrike"/>
                        <a:t>  Proteggere gli interessi vitali dell'individuo</a:t>
                      </a:r>
                      <a:endParaRPr sz="14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621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/>
                        <a:t>  Proteggere gli interessi vitali di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/>
                        <a:t>  individuale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/>
                        <a:t>  In relazione a procedimenti legali e</a:t>
                      </a:r>
                      <a:endParaRPr sz="1400" u="none" strike="noStrike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/>
                        <a:t>  amministrazione della giustizia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621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/>
                        <a:t>  Necessario per l'esecuzione di un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/>
                        <a:t>  compito di interesse pubblico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/>
                        <a:t>  Informazioni già rese </a:t>
                      </a:r>
                      <a:r>
                        <a:rPr lang="en-GB" sz="1400" u="none" strike="noStrike"/>
                        <a:t>pubbliche dai dati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/>
                        <a:t>  soggetto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621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/>
                        <a:t>  Necessario </a:t>
                      </a:r>
                      <a:r>
                        <a:rPr lang="en-GB" sz="1400" u="none" strike="noStrike"/>
                        <a:t>ai fini di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/>
                        <a:t>  interessi legittimi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/>
                        <a:t>  Necessario per motivi medici o pubblici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/>
                        <a:t>  interesse in relazione alla salute pubblica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5628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/>
                        <a:t>  Necessario per l'archiviazione, scientifica </a:t>
                      </a:r>
                      <a:r>
                        <a:rPr lang="en-GB" sz="1400" u="none" strike="noStrike"/>
                        <a:t>o storica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/>
                        <a:t>  ricerca o a fini statistici</a:t>
                      </a:r>
                      <a:endParaRPr b="0" i="0" sz="1400" u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24"/>
          <p:cNvSpPr txBox="1"/>
          <p:nvPr>
            <p:ph type="title"/>
          </p:nvPr>
        </p:nvSpPr>
        <p:spPr>
          <a:xfrm>
            <a:off x="926951" y="49418"/>
            <a:ext cx="10058400" cy="70361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Dati dell'interessato</a:t>
            </a:r>
            <a:endParaRPr/>
          </a:p>
        </p:txBody>
      </p:sp>
      <p:sp>
        <p:nvSpPr>
          <p:cNvPr id="439" name="Google Shape;439;p24"/>
          <p:cNvSpPr txBox="1"/>
          <p:nvPr>
            <p:ph idx="1" type="body"/>
          </p:nvPr>
        </p:nvSpPr>
        <p:spPr>
          <a:xfrm>
            <a:off x="666712" y="1500175"/>
            <a:ext cx="10972800" cy="38786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GB" sz="2000"/>
              <a:t>Per "dati personali" si intende qualsiasi informazione relativa a </a:t>
            </a:r>
            <a:r>
              <a:rPr i="1" lang="en-GB" sz="2000">
                <a:solidFill>
                  <a:srgbClr val="C00000"/>
                </a:solidFill>
              </a:rPr>
              <a:t>una persona fisica identificata o identificabile</a:t>
            </a:r>
            <a:r>
              <a:rPr lang="en-GB" sz="2000"/>
              <a:t>...".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rPr lang="en-GB" sz="2000">
                <a:latin typeface="Times New Roman"/>
                <a:ea typeface="Times New Roman"/>
                <a:cs typeface="Times New Roman"/>
                <a:sym typeface="Times New Roman"/>
              </a:rPr>
              <a:t>È il termine tecnico per indicare l'individuo che riguarda determinati dati personali.</a:t>
            </a:r>
            <a:endParaRPr/>
          </a:p>
          <a:p>
            <a:pPr indent="0" lvl="0" marL="0" rtl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rPr lang="en-GB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Cosa sono gli </a:t>
            </a:r>
            <a:r>
              <a:rPr lang="en-GB" sz="20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identificatori </a:t>
            </a:r>
            <a:r>
              <a:rPr lang="en-GB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 i fattori </a:t>
            </a:r>
            <a:r>
              <a:rPr lang="en-GB" sz="20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correlati</a:t>
            </a:r>
            <a:r>
              <a:rPr lang="en-GB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 </a:t>
            </a:r>
            <a:endParaRPr/>
          </a:p>
          <a:p>
            <a:pPr indent="0" lvl="0" marL="0" rtl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rPr lang="en-GB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 individuo è "identificato" o "identificabile" se è possibile distinguerlo da altri individui. </a:t>
            </a:r>
            <a:endParaRPr/>
          </a:p>
          <a:p>
            <a:pPr indent="0" lvl="0" marL="0" rtl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rPr b="1" lang="en-GB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 nome </a:t>
            </a:r>
            <a:r>
              <a:rPr lang="en-GB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è forse il mezzo più comune per identificare una persona. </a:t>
            </a:r>
            <a:endParaRPr/>
          </a:p>
          <a:p>
            <a:pPr indent="0" lvl="0" marL="0" rtl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rPr lang="en-GB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Tuttavia, il fatto che un potenziale identificatore identifichi effettivamente un individuo dipende dal contesto. </a:t>
            </a:r>
            <a:endParaRPr/>
          </a:p>
          <a:p>
            <a:pPr indent="0" lvl="0" marL="0" rtl="0" algn="just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rPr lang="en-GB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 identificare un individuo può essere necessaria </a:t>
            </a:r>
            <a:r>
              <a:rPr b="1" lang="en-GB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una combinazione di identificatori</a:t>
            </a:r>
            <a:r>
              <a:rPr lang="en-GB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/>
          </a:p>
          <a:p>
            <a:pPr indent="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440" name="Google Shape;440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59558" y="132453"/>
            <a:ext cx="1113152" cy="12411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5"/>
          <p:cNvSpPr txBox="1"/>
          <p:nvPr>
            <p:ph type="title"/>
          </p:nvPr>
        </p:nvSpPr>
        <p:spPr>
          <a:xfrm>
            <a:off x="995082" y="116541"/>
            <a:ext cx="10058400" cy="5898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Book Antiqua"/>
              <a:buNone/>
            </a:pPr>
            <a:r>
              <a:rPr lang="en-GB" sz="3600">
                <a:solidFill>
                  <a:srgbClr val="00B0F0"/>
                </a:solidFill>
              </a:rPr>
              <a:t>Violazione dei dati</a:t>
            </a:r>
            <a:endParaRPr sz="4800">
              <a:solidFill>
                <a:srgbClr val="00B0F0"/>
              </a:solidFill>
            </a:endParaRPr>
          </a:p>
        </p:txBody>
      </p:sp>
      <p:sp>
        <p:nvSpPr>
          <p:cNvPr id="446" name="Google Shape;446;p25"/>
          <p:cNvSpPr txBox="1"/>
          <p:nvPr>
            <p:ph idx="1" type="body"/>
          </p:nvPr>
        </p:nvSpPr>
        <p:spPr>
          <a:xfrm>
            <a:off x="693606" y="1177447"/>
            <a:ext cx="10972800" cy="3923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lnSpcReduction="10000"/>
          </a:bodyPr>
          <a:lstStyle/>
          <a:p>
            <a:pPr indent="-1778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 "/>
            </a:pPr>
            <a:r>
              <a:rPr lang="en-GB" sz="2800">
                <a:solidFill>
                  <a:srgbClr val="000000"/>
                </a:solidFill>
              </a:rPr>
              <a:t>Qualcuno che non ha il diritto di vedere i dati ma ottiene l'accesso senza consenso </a:t>
            </a:r>
            <a:endParaRPr/>
          </a:p>
          <a:p>
            <a:pPr indent="-17780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800"/>
              <a:buChar char=" "/>
            </a:pPr>
            <a:r>
              <a:rPr lang="en-GB" sz="2800">
                <a:solidFill>
                  <a:srgbClr val="000000"/>
                </a:solidFill>
              </a:rPr>
              <a:t>Quando i dati vengono persi, distrutti o visti da terzi non autorizzati.</a:t>
            </a:r>
            <a:endParaRPr/>
          </a:p>
          <a:p>
            <a:pPr indent="-152400" lvl="1" marL="4000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◦"/>
            </a:pPr>
            <a:r>
              <a:rPr lang="en-GB" sz="2400">
                <a:solidFill>
                  <a:srgbClr val="000000"/>
                </a:solidFill>
              </a:rPr>
              <a:t>Questo può avvenire accidentalmente, ad esempio lasciando informazioni su un treno o distruggendo per sbaglio il pezzo di carta sbagliato.</a:t>
            </a:r>
            <a:endParaRPr/>
          </a:p>
          <a:p>
            <a:pPr indent="-152400" lvl="1" marL="4000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◦"/>
            </a:pPr>
            <a:r>
              <a:rPr lang="en-GB" sz="2400">
                <a:solidFill>
                  <a:srgbClr val="000000"/>
                </a:solidFill>
              </a:rPr>
              <a:t>Può essere dannoso </a:t>
            </a:r>
            <a:endParaRPr/>
          </a:p>
          <a:p>
            <a:pPr indent="-17780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800"/>
              <a:buChar char=" "/>
            </a:pPr>
            <a:r>
              <a:rPr lang="en-GB" sz="2800">
                <a:solidFill>
                  <a:srgbClr val="000000"/>
                </a:solidFill>
              </a:rPr>
              <a:t>È necessario notificare qualsiasi violazione entro 72 ore all'Autorità nazionale per la protezione dei dati.</a:t>
            </a:r>
            <a:endParaRPr/>
          </a:p>
          <a:p>
            <a:pPr indent="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447" name="Google Shape;447;p25"/>
          <p:cNvSpPr txBox="1"/>
          <p:nvPr/>
        </p:nvSpPr>
        <p:spPr>
          <a:xfrm>
            <a:off x="1174376" y="6032801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https://ico.org.uk/for-organisations/report-a-breach/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6"/>
          <p:cNvSpPr txBox="1"/>
          <p:nvPr>
            <p:ph type="title"/>
          </p:nvPr>
        </p:nvSpPr>
        <p:spPr>
          <a:xfrm>
            <a:off x="1066800" y="1"/>
            <a:ext cx="10058400" cy="8318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Termini dei dati personali</a:t>
            </a:r>
            <a:endParaRPr sz="4400">
              <a:solidFill>
                <a:srgbClr val="00B0F0"/>
              </a:solidFill>
            </a:endParaRPr>
          </a:p>
        </p:txBody>
      </p:sp>
      <p:sp>
        <p:nvSpPr>
          <p:cNvPr id="453" name="Google Shape;453;p26"/>
          <p:cNvSpPr txBox="1"/>
          <p:nvPr>
            <p:ph idx="1" type="body"/>
          </p:nvPr>
        </p:nvSpPr>
        <p:spPr>
          <a:xfrm>
            <a:off x="666712" y="1500175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92500" lnSpcReduction="20000"/>
          </a:bodyPr>
          <a:lstStyle/>
          <a:p>
            <a:pPr indent="-14097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 "/>
            </a:pPr>
            <a:r>
              <a:rPr lang="en-GB" sz="2400">
                <a:solidFill>
                  <a:srgbClr val="000000"/>
                </a:solidFill>
              </a:rPr>
              <a:t>Titolare del trattamento dei dati 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400">
                <a:solidFill>
                  <a:srgbClr val="000000"/>
                </a:solidFill>
              </a:rPr>
              <a:t>Il Titolare del trattamento determina le finalità e le modalità di trattamento dei dati personali.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400">
                <a:solidFill>
                  <a:srgbClr val="000000"/>
                </a:solidFill>
              </a:rPr>
              <a:t> Può farlo sia da sola che congiuntamente o in comune con altre organizzazioni (che sarebbero controllori congiunti).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400">
                <a:solidFill>
                  <a:srgbClr val="000000"/>
                </a:solidFill>
              </a:rPr>
              <a:t>Il responsabile del trattamento è la persona che decide come e perché raccogliere e utilizzare i dati. Di solito si tratta di un'organizzazione, ma può anche essere un individuo (ad esempio, un'impresa individuale, un medico, un avvocato, ecc.) </a:t>
            </a:r>
            <a:endParaRPr/>
          </a:p>
          <a:p>
            <a:pPr indent="-41909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00000"/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400">
                <a:solidFill>
                  <a:srgbClr val="000000"/>
                </a:solidFill>
              </a:rPr>
              <a:t>Esercita un controllo globale sul "perché" e sul "come" di un'attività di trattamento dei dati.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400">
                <a:solidFill>
                  <a:srgbClr val="000000"/>
                </a:solidFill>
              </a:rPr>
              <a:t>Es: in generale, l'azienda/università agisce come responsabile del trattamento dei dati, i dipendenti sono agenti del responsabile del trattamento dei dati e saranno trattati come responsabili del trattamento dei dati ai fini del GDPR.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Google Shape;45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7347" y="3907431"/>
            <a:ext cx="1597290" cy="1005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65279" y="3907431"/>
            <a:ext cx="1542422" cy="627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48343" y="3718439"/>
            <a:ext cx="1414395" cy="1402202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27"/>
          <p:cNvSpPr txBox="1"/>
          <p:nvPr/>
        </p:nvSpPr>
        <p:spPr>
          <a:xfrm>
            <a:off x="1116644" y="1138949"/>
            <a:ext cx="9927874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Qualsiasi persona fisica o giuridica, autorità pubblica, agenzia o altro organismo che, da solo o insieme ad altri, determini le finalità e i mezzi del trattamento dei dati personali".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ATTENZIONE: qualora le finalità e i mezzi di tale trattamento siano determinati dal diritto dell'Unione o degli Stati membri, il responsabile del trattamento o i criteri specifici per la sua nomina possono essere previsti dal diritto dell'Unione o degli Stati membri.</a:t>
            </a:r>
            <a:endParaRPr sz="16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28"/>
          <p:cNvSpPr txBox="1"/>
          <p:nvPr>
            <p:ph type="title"/>
          </p:nvPr>
        </p:nvSpPr>
        <p:spPr>
          <a:xfrm>
            <a:off x="1097280" y="286604"/>
            <a:ext cx="10058400" cy="636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Titolare del trattamento -KALIMBASIERIS MARITIME</a:t>
            </a:r>
            <a:endParaRPr/>
          </a:p>
        </p:txBody>
      </p:sp>
      <p:sp>
        <p:nvSpPr>
          <p:cNvPr id="467" name="Google Shape;467;p28"/>
          <p:cNvSpPr txBox="1"/>
          <p:nvPr/>
        </p:nvSpPr>
        <p:spPr>
          <a:xfrm>
            <a:off x="1097280" y="1275891"/>
            <a:ext cx="8283388" cy="3970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 qualità di Titolare del trattamento raccogliamo e trattiamo le informazioni dei nostri clienti, dei nostri dipendenti attuali o candidati, dei nostri fornitori o dei nostri collaboratori per la corretta esecuzione dei nostri obblighi contrattuali. In particolare, raccogliamo e trattiamo in base a determinate basi giuridiche e finalità specifiche: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Dati di contatto relativi a clienti, broker, gestori di navi, officine, servizi pubblici e/o altri collegamenti rilevanti per l'attività di Kalimbassieris Maritime.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Dati di pagamento: fatture e registrazioni di pagamento, indirizzo di fatturazione, numero di conto bancario o di carta di credito, nome del titolare della carta o del conto, dati SWIFT e IBAN, data e importo del pagamento, registrazioni di assegni.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Informazioni su dipendenti e/o ex dipendenti, rappresentanti del personale e manodopera temporanea.</a:t>
            </a:r>
            <a:endParaRPr/>
          </a:p>
        </p:txBody>
      </p:sp>
      <p:sp>
        <p:nvSpPr>
          <p:cNvPr id="468" name="Google Shape;468;p28"/>
          <p:cNvSpPr txBox="1"/>
          <p:nvPr/>
        </p:nvSpPr>
        <p:spPr>
          <a:xfrm>
            <a:off x="1586753" y="6202065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https://kalimbassieris.com/privacy-policy/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29"/>
          <p:cNvSpPr txBox="1"/>
          <p:nvPr>
            <p:ph type="title"/>
          </p:nvPr>
        </p:nvSpPr>
        <p:spPr>
          <a:xfrm>
            <a:off x="1066800" y="1"/>
            <a:ext cx="10058400" cy="8318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Termini dei dati personali</a:t>
            </a:r>
            <a:endParaRPr sz="3200">
              <a:solidFill>
                <a:srgbClr val="00B0F0"/>
              </a:solidFill>
            </a:endParaRPr>
          </a:p>
        </p:txBody>
      </p:sp>
      <p:sp>
        <p:nvSpPr>
          <p:cNvPr id="474" name="Google Shape;474;p29"/>
          <p:cNvSpPr txBox="1"/>
          <p:nvPr>
            <p:ph idx="1" type="body"/>
          </p:nvPr>
        </p:nvSpPr>
        <p:spPr>
          <a:xfrm>
            <a:off x="666712" y="1500175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lnSpcReduction="10000"/>
          </a:bodyPr>
          <a:lstStyle/>
          <a:p>
            <a:pPr indent="-1524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GB" sz="2400">
                <a:solidFill>
                  <a:srgbClr val="000000"/>
                </a:solidFill>
              </a:rPr>
              <a:t>Elaboratore dati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◦"/>
            </a:pPr>
            <a:r>
              <a:rPr lang="en-GB" sz="2400">
                <a:solidFill>
                  <a:srgbClr val="000000"/>
                </a:solidFill>
              </a:rPr>
              <a:t>L'incaricato del trattamento è una persona (diversa da un dipendente del titolare del trattamento) o un'organizzazione che tratta i dati per conto del titolare del trattamento.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Char char="◦"/>
            </a:pPr>
            <a:r>
              <a:rPr lang="en-GB" sz="2000">
                <a:solidFill>
                  <a:srgbClr val="000000"/>
                </a:solidFill>
              </a:rPr>
              <a:t>Ex: Fornitore,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◦"/>
            </a:pPr>
            <a:r>
              <a:rPr lang="en-GB" sz="2400">
                <a:solidFill>
                  <a:srgbClr val="000000"/>
                </a:solidFill>
              </a:rPr>
              <a:t>L'Incaricato non può prendere decisioni sul "perché" e sul "come" di un'attività di trattamento dei dati per trattare i dati personali che gli sono stati forniti tramite il Titolare del trattamento.</a:t>
            </a:r>
            <a:endParaRPr/>
          </a:p>
          <a:p>
            <a:pPr indent="-15240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 "/>
            </a:pPr>
            <a:r>
              <a:rPr lang="en-GB" sz="2400">
                <a:solidFill>
                  <a:srgbClr val="000000"/>
                </a:solidFill>
              </a:rPr>
              <a:t>Soggetto interessato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◦"/>
            </a:pPr>
            <a:r>
              <a:rPr lang="en-GB" sz="2400">
                <a:solidFill>
                  <a:srgbClr val="000000"/>
                </a:solidFill>
              </a:rPr>
              <a:t>una persona fisica i cui dati personali sono trattati da un responsabile del trattamento o da un incaricato del trattamento.  </a:t>
            </a:r>
            <a:endParaRPr/>
          </a:p>
          <a:p>
            <a:pPr indent="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30"/>
          <p:cNvSpPr txBox="1"/>
          <p:nvPr>
            <p:ph type="title"/>
          </p:nvPr>
        </p:nvSpPr>
        <p:spPr>
          <a:xfrm>
            <a:off x="1066800" y="1"/>
            <a:ext cx="10058400" cy="8318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Termini dei dati personali</a:t>
            </a:r>
            <a:endParaRPr sz="3200">
              <a:solidFill>
                <a:srgbClr val="00B0F0"/>
              </a:solidFill>
            </a:endParaRPr>
          </a:p>
        </p:txBody>
      </p:sp>
      <p:sp>
        <p:nvSpPr>
          <p:cNvPr id="480" name="Google Shape;480;p30"/>
          <p:cNvSpPr txBox="1"/>
          <p:nvPr>
            <p:ph idx="1" type="body"/>
          </p:nvPr>
        </p:nvSpPr>
        <p:spPr>
          <a:xfrm>
            <a:off x="666712" y="1500175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524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GB" sz="2400">
                <a:solidFill>
                  <a:srgbClr val="000000"/>
                </a:solidFill>
              </a:rPr>
              <a:t>Il responsabile della protezione dei dati (DPO) è un ruolo specifico che sarà un requisito legale per molte organizzazioni.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◦"/>
            </a:pPr>
            <a:r>
              <a:rPr lang="en-GB" sz="2000">
                <a:solidFill>
                  <a:srgbClr val="000000"/>
                </a:solidFill>
              </a:rPr>
              <a:t>La legge prevede che in determinate circostanze le organizzazioni debbano avere un responsabile della protezione dei dati (DPO). Una di queste è il caso di trattamenti su larga scala di "categorie speciali di dati personali".</a:t>
            </a:r>
            <a:endParaRPr sz="2000">
              <a:solidFill>
                <a:srgbClr val="000000"/>
              </a:solidFill>
            </a:endParaRPr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Char char="◦"/>
            </a:pPr>
            <a:r>
              <a:rPr lang="en-GB" sz="2000">
                <a:solidFill>
                  <a:srgbClr val="000000"/>
                </a:solidFill>
              </a:rPr>
              <a:t>Il DPO ha un ruolo di formazione e di conformità al GDPR ed è il primo punto di contatto per il mondo esterno. Deve riferire a un livello superiore dell'organizzazione ed essere indipendente, quindi simile all'Internal Audit.</a:t>
            </a:r>
            <a:endParaRPr/>
          </a:p>
          <a:p>
            <a:pPr indent="-15240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Char char=" "/>
            </a:pPr>
            <a:r>
              <a:rPr lang="en-GB" sz="2400">
                <a:solidFill>
                  <a:srgbClr val="000000"/>
                </a:solidFill>
              </a:rPr>
              <a:t>Profilazione dei dati - </a:t>
            </a:r>
            <a:r>
              <a:rPr lang="en-GB" sz="2000">
                <a:solidFill>
                  <a:srgbClr val="000000"/>
                </a:solidFill>
              </a:rPr>
              <a:t>di solito un processo automatizzato di valutazione di aspetti personali quali l'età o il sesso </a:t>
            </a:r>
            <a:endParaRPr/>
          </a:p>
          <a:p>
            <a:pPr indent="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31"/>
          <p:cNvSpPr txBox="1"/>
          <p:nvPr>
            <p:ph type="title"/>
          </p:nvPr>
        </p:nvSpPr>
        <p:spPr>
          <a:xfrm>
            <a:off x="1066800" y="1"/>
            <a:ext cx="10058400" cy="8318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Regolamento generale sulla protezione dei dati (GDPR)</a:t>
            </a:r>
            <a:endParaRPr/>
          </a:p>
        </p:txBody>
      </p:sp>
      <p:sp>
        <p:nvSpPr>
          <p:cNvPr id="486" name="Google Shape;486;p31"/>
          <p:cNvSpPr txBox="1"/>
          <p:nvPr>
            <p:ph idx="1" type="body"/>
          </p:nvPr>
        </p:nvSpPr>
        <p:spPr>
          <a:xfrm>
            <a:off x="666712" y="1500175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524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GB" sz="2400">
                <a:solidFill>
                  <a:srgbClr val="000000"/>
                </a:solidFill>
              </a:rPr>
              <a:t>Il GDPR sostituisce la direttiva 95/46/CE sulla protezione dei dati. </a:t>
            </a:r>
            <a:endParaRPr/>
          </a:p>
          <a:p>
            <a:pPr indent="-1524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GB" sz="2400">
                <a:solidFill>
                  <a:srgbClr val="000000"/>
                </a:solidFill>
              </a:rPr>
              <a:t>Progettato per armonizzare le leggi sulla privacy dei dati in tutta Europa, per proteggere e rafforzare la privacy dei dati di tutti i cittadini dell'UE e per rimodellare il modo in cui le organizzazioni della regione affrontano la privacy dei dati.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◦"/>
            </a:pPr>
            <a:r>
              <a:rPr lang="en-GB" sz="2400">
                <a:solidFill>
                  <a:srgbClr val="000000"/>
                </a:solidFill>
              </a:rPr>
              <a:t>Multe più severe per non conformità e violazioni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1400"/>
              <a:buChar char="◦"/>
            </a:pPr>
            <a:r>
              <a:rPr lang="en-GB">
                <a:solidFill>
                  <a:srgbClr val="C00000"/>
                </a:solidFill>
              </a:rPr>
              <a:t>In base al GDPR, le organizzazioni che lo violano possono essere multate fino al 4% del fatturato globale annuo o fino a 20 milioni di euro (il maggiore dei due).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1400"/>
              <a:buChar char="◦"/>
            </a:pPr>
            <a:r>
              <a:rPr lang="en-GB">
                <a:solidFill>
                  <a:srgbClr val="C00000"/>
                </a:solidFill>
              </a:rPr>
              <a:t>Esiste un approccio graduale alle multe, ad esempio un'azienda può essere multata del 2% per non avere i propri registri in ordine.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◦"/>
            </a:pPr>
            <a:r>
              <a:rPr lang="en-GB" sz="2400">
                <a:solidFill>
                  <a:srgbClr val="000000"/>
                </a:solidFill>
              </a:rPr>
              <a:t>Dà alle persone un maggiore controllo su ciò che le aziende possono fare con i loro dati.</a:t>
            </a:r>
            <a:endParaRPr/>
          </a:p>
          <a:p>
            <a:pPr indent="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32"/>
          <p:cNvSpPr txBox="1"/>
          <p:nvPr>
            <p:ph type="title"/>
          </p:nvPr>
        </p:nvSpPr>
        <p:spPr>
          <a:xfrm>
            <a:off x="1066800" y="1"/>
            <a:ext cx="10058400" cy="8318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Regolamento generale sulla protezione dei dati (GDPR)</a:t>
            </a:r>
            <a:endParaRPr/>
          </a:p>
        </p:txBody>
      </p:sp>
      <p:sp>
        <p:nvSpPr>
          <p:cNvPr id="492" name="Google Shape;492;p32"/>
          <p:cNvSpPr txBox="1"/>
          <p:nvPr>
            <p:ph idx="1" type="body"/>
          </p:nvPr>
        </p:nvSpPr>
        <p:spPr>
          <a:xfrm>
            <a:off x="666712" y="1500175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85000" lnSpcReduction="20000"/>
          </a:bodyPr>
          <a:lstStyle/>
          <a:p>
            <a:pPr indent="-9144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1" lang="en-GB" sz="2200">
                <a:solidFill>
                  <a:srgbClr val="000000"/>
                </a:solidFill>
              </a:rPr>
              <a:t>Principi relativi al trattamento dei dati personali (articolo 5 GDPR)</a:t>
            </a:r>
            <a:endParaRPr/>
          </a:p>
          <a:p>
            <a:pPr indent="-140335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Char char=" "/>
            </a:pPr>
            <a:r>
              <a:rPr lang="en-GB" sz="2600">
                <a:solidFill>
                  <a:srgbClr val="000000"/>
                </a:solidFill>
              </a:rPr>
              <a:t>Legalità, equità e trasparenza</a:t>
            </a:r>
            <a:endParaRPr/>
          </a:p>
          <a:p>
            <a:pPr indent="-342900" lvl="2" marL="7429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200">
                <a:solidFill>
                  <a:srgbClr val="000000"/>
                </a:solidFill>
              </a:rPr>
              <a:t>I dati personali saranno trattati in modo lecito, equo e trasparente in relazione all'interessato.</a:t>
            </a:r>
            <a:endParaRPr/>
          </a:p>
          <a:p>
            <a:pPr indent="-140335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Char char=" "/>
            </a:pPr>
            <a:r>
              <a:rPr lang="en-GB" sz="2600">
                <a:solidFill>
                  <a:srgbClr val="000000"/>
                </a:solidFill>
              </a:rPr>
              <a:t>Limitazione dello scopo</a:t>
            </a:r>
            <a:endParaRPr/>
          </a:p>
          <a:p>
            <a:pPr indent="-342900" lvl="2" marL="74295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200">
                <a:solidFill>
                  <a:srgbClr val="000000"/>
                </a:solidFill>
              </a:rPr>
              <a:t>I dati personali devono essere raccolti per finalità specifiche, esplicite e legittime, e non devono essere ulteriormente trattati in modo incompatibile con tali finalità.</a:t>
            </a:r>
            <a:endParaRPr/>
          </a:p>
          <a:p>
            <a:pPr indent="-342900" lvl="1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GB" sz="2600">
                <a:solidFill>
                  <a:srgbClr val="000000"/>
                </a:solidFill>
              </a:rPr>
              <a:t>Minimizzazione dei dati</a:t>
            </a:r>
            <a:endParaRPr/>
          </a:p>
          <a:p>
            <a:pPr indent="-342900" lvl="2" marL="74295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200">
                <a:solidFill>
                  <a:srgbClr val="000000"/>
                </a:solidFill>
              </a:rPr>
              <a:t>I dati devono essere "adeguati, pertinenti e limitati a quanto necessario in relazione alle finalità per le quali sono trattati".</a:t>
            </a:r>
            <a:endParaRPr/>
          </a:p>
          <a:p>
            <a:pPr indent="-342900" lvl="1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GB" sz="2600">
                <a:solidFill>
                  <a:srgbClr val="000000"/>
                </a:solidFill>
              </a:rPr>
              <a:t>Precisione</a:t>
            </a:r>
            <a:endParaRPr/>
          </a:p>
          <a:p>
            <a:pPr indent="-342900" lvl="3" marL="8001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200">
                <a:solidFill>
                  <a:srgbClr val="000000"/>
                </a:solidFill>
              </a:rPr>
              <a:t>I dati personali devono essere accurati e, se necessario, aggiornati.</a:t>
            </a:r>
            <a:endParaRPr/>
          </a:p>
          <a:p>
            <a:pPr indent="-342900" lvl="3" marL="8001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200">
                <a:solidFill>
                  <a:srgbClr val="000000"/>
                </a:solidFill>
              </a:rPr>
              <a:t>I dati inesatti o obsoleti devono essere cancellati o modificati e i responsabili del trattamento dei dati sono tenuti ad adottare "ogni misura ragionevole" per rispettare questo principio.</a:t>
            </a:r>
            <a:endParaRPr/>
          </a:p>
          <a:p>
            <a:pPr indent="-224155" lvl="3" marL="8001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00000"/>
              <a:buNone/>
            </a:pPr>
            <a:r>
              <a:t/>
            </a:r>
            <a:endParaRPr sz="2200">
              <a:solidFill>
                <a:srgbClr val="000000"/>
              </a:solidFill>
            </a:endParaRPr>
          </a:p>
          <a:p>
            <a:pPr indent="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3"/>
          <p:cNvSpPr txBox="1"/>
          <p:nvPr>
            <p:ph type="title"/>
          </p:nvPr>
        </p:nvSpPr>
        <p:spPr>
          <a:xfrm>
            <a:off x="1066800" y="1"/>
            <a:ext cx="10058400" cy="8318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Regolamento generale sulla protezione dei dati (GDPR)</a:t>
            </a:r>
            <a:endParaRPr/>
          </a:p>
        </p:txBody>
      </p:sp>
      <p:sp>
        <p:nvSpPr>
          <p:cNvPr id="498" name="Google Shape;498;p33"/>
          <p:cNvSpPr txBox="1"/>
          <p:nvPr>
            <p:ph idx="1" type="body"/>
          </p:nvPr>
        </p:nvSpPr>
        <p:spPr>
          <a:xfrm>
            <a:off x="666712" y="1500175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92500" lnSpcReduction="20000"/>
          </a:bodyPr>
          <a:lstStyle/>
          <a:p>
            <a:pPr indent="-342900" lvl="1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GB" sz="2600">
                <a:solidFill>
                  <a:srgbClr val="000000"/>
                </a:solidFill>
              </a:rPr>
              <a:t>Limitazione dello stoccaggio</a:t>
            </a:r>
            <a:endParaRPr/>
          </a:p>
          <a:p>
            <a:pPr indent="-342900" lvl="3" marL="8001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200">
                <a:solidFill>
                  <a:srgbClr val="000000"/>
                </a:solidFill>
              </a:rPr>
              <a:t>I dati personali saranno conservati in una forma che consenta l'identificazione degli interessati per un periodo di tempo non superiore a quello necessario per il conseguimento delle finalità per le quali sono trattati.</a:t>
            </a:r>
            <a:endParaRPr/>
          </a:p>
          <a:p>
            <a:pPr indent="-342900" lvl="3" marL="8001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200">
                <a:solidFill>
                  <a:srgbClr val="000000"/>
                </a:solidFill>
              </a:rPr>
              <a:t>Ciò significa che deve essere attuato un processo di revisione regolare con una pulizia metodica dei database.</a:t>
            </a:r>
            <a:endParaRPr/>
          </a:p>
          <a:p>
            <a:pPr indent="-342900" lvl="1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GB" sz="2600">
                <a:solidFill>
                  <a:srgbClr val="000000"/>
                </a:solidFill>
              </a:rPr>
              <a:t>Integrità e riservatezza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200">
                <a:solidFill>
                  <a:srgbClr val="000000"/>
                </a:solidFill>
              </a:rPr>
              <a:t>I dati personali saranno trattati in modo da garantire un'adeguata sicurezza dei dati personali, compresa la protezione da un trattamento non autorizzato o illegale e dalla perdita, dalla distruzione o dal danneggiamento accidentali, utilizzando misure tecniche o organizzative adeguate.</a:t>
            </a:r>
            <a:endParaRPr/>
          </a:p>
          <a:p>
            <a:pPr indent="-342900" lvl="1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GB" sz="2600">
                <a:solidFill>
                  <a:srgbClr val="000000"/>
                </a:solidFill>
              </a:rPr>
              <a:t>Responsabilità</a:t>
            </a:r>
            <a:endParaRPr/>
          </a:p>
          <a:p>
            <a:pPr indent="-182911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100">
                <a:solidFill>
                  <a:srgbClr val="000000"/>
                </a:solidFill>
              </a:rPr>
              <a:t>Il responsabile del trattamento deve essere responsabile e in grado di dimostrare la conformità al GDPR.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34"/>
          <p:cNvSpPr txBox="1"/>
          <p:nvPr>
            <p:ph type="title"/>
          </p:nvPr>
        </p:nvSpPr>
        <p:spPr>
          <a:xfrm>
            <a:off x="1066800" y="1"/>
            <a:ext cx="10058400" cy="8318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Regolamento generale sulla protezione dei dati (GDPR)</a:t>
            </a:r>
            <a:endParaRPr/>
          </a:p>
        </p:txBody>
      </p:sp>
      <p:sp>
        <p:nvSpPr>
          <p:cNvPr id="504" name="Google Shape;504;p34"/>
          <p:cNvSpPr txBox="1"/>
          <p:nvPr>
            <p:ph idx="1" type="body"/>
          </p:nvPr>
        </p:nvSpPr>
        <p:spPr>
          <a:xfrm>
            <a:off x="666712" y="1500175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397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 "/>
            </a:pPr>
            <a:r>
              <a:rPr lang="en-GB" sz="2200">
                <a:solidFill>
                  <a:srgbClr val="000000"/>
                </a:solidFill>
              </a:rPr>
              <a:t>Politiche e procedure (articolo 5)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200"/>
              <a:buChar char="◦"/>
            </a:pPr>
            <a:r>
              <a:rPr lang="en-GB" sz="2200">
                <a:solidFill>
                  <a:srgbClr val="000000"/>
                </a:solidFill>
              </a:rPr>
              <a:t>l'azienda deve disporre e attuare politiche di protezione dei dati. 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200"/>
              <a:buChar char="◦"/>
            </a:pPr>
            <a:r>
              <a:rPr lang="en-GB" sz="2200">
                <a:solidFill>
                  <a:srgbClr val="000000"/>
                </a:solidFill>
              </a:rPr>
              <a:t>Politica generale di protezione dei dati 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200"/>
              <a:buChar char="◦"/>
            </a:pPr>
            <a:r>
              <a:rPr lang="en-GB" sz="2200">
                <a:solidFill>
                  <a:srgbClr val="000000"/>
                </a:solidFill>
              </a:rPr>
              <a:t>Procedura per i diritti di accesso ai dati personali 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200"/>
              <a:buChar char="◦"/>
            </a:pPr>
            <a:r>
              <a:rPr lang="en-GB" sz="2200">
                <a:solidFill>
                  <a:srgbClr val="000000"/>
                </a:solidFill>
              </a:rPr>
              <a:t>Politica di conservazione dei dati 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200"/>
              <a:buChar char="◦"/>
            </a:pPr>
            <a:r>
              <a:rPr lang="en-GB" sz="2200">
                <a:solidFill>
                  <a:srgbClr val="000000"/>
                </a:solidFill>
              </a:rPr>
              <a:t>Escalation della violazione dei dati e lista di controllo 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200"/>
              <a:buChar char="◦"/>
            </a:pPr>
            <a:r>
              <a:rPr lang="en-GB" sz="2200">
                <a:solidFill>
                  <a:srgbClr val="000000"/>
                </a:solidFill>
              </a:rPr>
              <a:t>Informativa sulla privacy e avviso ai dipendenti 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200"/>
              <a:buChar char="◦"/>
            </a:pPr>
            <a:r>
              <a:rPr lang="en-GB" sz="2200">
                <a:solidFill>
                  <a:srgbClr val="000000"/>
                </a:solidFill>
              </a:rPr>
              <a:t>Politica di trattamento dei dati dei clienti 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200"/>
              <a:buChar char="◦"/>
            </a:pPr>
            <a:r>
              <a:rPr lang="en-GB" sz="2200">
                <a:solidFill>
                  <a:srgbClr val="000000"/>
                </a:solidFill>
              </a:rPr>
              <a:t>Guida alle informazioni sulla privacy </a:t>
            </a:r>
            <a:endParaRPr/>
          </a:p>
          <a:p>
            <a:pPr indent="-228600" lvl="1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35"/>
          <p:cNvSpPr txBox="1"/>
          <p:nvPr>
            <p:ph type="title"/>
          </p:nvPr>
        </p:nvSpPr>
        <p:spPr>
          <a:xfrm>
            <a:off x="1066800" y="1"/>
            <a:ext cx="10058400" cy="8318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Regolamento generale sulla protezione dei dati (GDPR)</a:t>
            </a:r>
            <a:endParaRPr/>
          </a:p>
        </p:txBody>
      </p:sp>
      <p:sp>
        <p:nvSpPr>
          <p:cNvPr id="510" name="Google Shape;510;p35"/>
          <p:cNvSpPr txBox="1"/>
          <p:nvPr>
            <p:ph idx="1" type="body"/>
          </p:nvPr>
        </p:nvSpPr>
        <p:spPr>
          <a:xfrm>
            <a:off x="666712" y="1500175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397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 "/>
            </a:pPr>
            <a:r>
              <a:rPr lang="en-GB" sz="2200">
                <a:solidFill>
                  <a:srgbClr val="000000"/>
                </a:solidFill>
              </a:rPr>
              <a:t>Notifica della violazione (articolo 33)</a:t>
            </a:r>
            <a:endParaRPr/>
          </a:p>
          <a:p>
            <a:pPr indent="-182880" lvl="1" marL="384048" rtl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200"/>
              <a:buChar char="◦"/>
            </a:pPr>
            <a:r>
              <a:rPr lang="en-GB" sz="2200">
                <a:solidFill>
                  <a:srgbClr val="000000"/>
                </a:solidFill>
              </a:rPr>
              <a:t>L'azienda dispone di procedure che le consentono di segnalare una violazione all'autorità di regolamentazione entro 72 ore dal momento in cui ne viene a conoscenza? </a:t>
            </a:r>
            <a:endParaRPr/>
          </a:p>
          <a:p>
            <a:pPr indent="-182880" lvl="1" marL="384048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200"/>
              <a:buChar char="◦"/>
            </a:pPr>
            <a:r>
              <a:rPr lang="en-GB" sz="2200">
                <a:solidFill>
                  <a:srgbClr val="000000"/>
                </a:solidFill>
              </a:rPr>
              <a:t>La violazione deve essere indagata e devono essere forniti al regolatore dettagli sulla natura della violazione, sulle probabili conseguenze e sulle misure di mitigazione adottate per affrontarla.</a:t>
            </a:r>
            <a:endParaRPr/>
          </a:p>
          <a:p>
            <a:pPr indent="-182880" lvl="1" marL="384048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200"/>
              <a:buChar char="◦"/>
            </a:pPr>
            <a:r>
              <a:rPr lang="en-GB" sz="2200">
                <a:solidFill>
                  <a:srgbClr val="000000"/>
                </a:solidFill>
              </a:rPr>
              <a:t>I responsabili del trattamento saranno inoltre tenuti a notificare ai loro clienti, i responsabili del trattamento, "senza indebito ritardo" dopo essere venuti a conoscenza di una violazione dei dati.  	</a:t>
            </a:r>
            <a:endParaRPr/>
          </a:p>
          <a:p>
            <a:pPr indent="-228600" lvl="1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36"/>
          <p:cNvSpPr txBox="1"/>
          <p:nvPr>
            <p:ph type="title"/>
          </p:nvPr>
        </p:nvSpPr>
        <p:spPr>
          <a:xfrm>
            <a:off x="1066800" y="1"/>
            <a:ext cx="10058400" cy="8318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Attuazione del GDPR</a:t>
            </a:r>
            <a:endParaRPr/>
          </a:p>
        </p:txBody>
      </p:sp>
      <p:sp>
        <p:nvSpPr>
          <p:cNvPr id="516" name="Google Shape;516;p36"/>
          <p:cNvSpPr txBox="1"/>
          <p:nvPr>
            <p:ph idx="1" type="body"/>
          </p:nvPr>
        </p:nvSpPr>
        <p:spPr>
          <a:xfrm>
            <a:off x="675677" y="968188"/>
            <a:ext cx="10972800" cy="49216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55000" lnSpcReduction="20000"/>
          </a:bodyPr>
          <a:lstStyle/>
          <a:p>
            <a:pPr indent="-118745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GB" sz="3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Elenco delle azioni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GB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Sensibilizzare tutti su questo tema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GB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Nominare un responsabile dedicato a questo aspetto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GB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Elenco dei luoghi in cui vengono memorizzati i dati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GB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Creare una spiegazione semplice del motivo per cui è necessario conservare i dati: qual è lo scopo?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GB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Contattare tutti, spiegare e chiedere il consenso alla conservazione dei dati.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GB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Aggiornamento dei dati dopo il consenso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GB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Scrivete questo punto in una polizza</a:t>
            </a:r>
            <a:endParaRPr/>
          </a:p>
          <a:p>
            <a:pPr indent="-9779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Char char=" "/>
            </a:pPr>
            <a:r>
              <a:rPr lang="en-GB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Avete informato tutti di questo?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b="1" lang="en-GB" sz="1800">
                <a:solidFill>
                  <a:srgbClr val="000000"/>
                </a:solidFill>
              </a:rPr>
              <a:t>Dipendenti/Consiglio/Amministratori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b="1" lang="en-GB" sz="1800">
                <a:solidFill>
                  <a:srgbClr val="000000"/>
                </a:solidFill>
              </a:rPr>
              <a:t>Utenti del servizio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b="1" lang="en-GB" sz="1800">
                <a:solidFill>
                  <a:srgbClr val="000000"/>
                </a:solidFill>
              </a:rPr>
              <a:t>Membri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b="1" lang="en-GB" sz="1800">
                <a:solidFill>
                  <a:srgbClr val="000000"/>
                </a:solidFill>
              </a:rPr>
              <a:t>Sostenitori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b="1" lang="en-GB" sz="1800">
                <a:solidFill>
                  <a:srgbClr val="000000"/>
                </a:solidFill>
              </a:rPr>
              <a:t>Donatori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b="1" lang="en-GB" sz="1800">
                <a:solidFill>
                  <a:srgbClr val="000000"/>
                </a:solidFill>
              </a:rPr>
              <a:t>Qualcun altro? </a:t>
            </a:r>
            <a:endParaRPr/>
          </a:p>
          <a:p>
            <a:pPr indent="-94297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Char char=" "/>
            </a:pPr>
            <a:r>
              <a:rPr lang="en-GB" sz="2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Chi è il vostro leader?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DPO come persona di contatto per la politica </a:t>
            </a:r>
            <a:br>
              <a:rPr lang="en-GB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0035" lvl="1" marL="3429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37"/>
          <p:cNvSpPr txBox="1"/>
          <p:nvPr>
            <p:ph type="title"/>
          </p:nvPr>
        </p:nvSpPr>
        <p:spPr>
          <a:xfrm>
            <a:off x="1066800" y="1"/>
            <a:ext cx="10058400" cy="8318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Attuazione del GDPR</a:t>
            </a:r>
            <a:endParaRPr/>
          </a:p>
        </p:txBody>
      </p:sp>
      <p:sp>
        <p:nvSpPr>
          <p:cNvPr id="522" name="Google Shape;522;p37"/>
          <p:cNvSpPr txBox="1"/>
          <p:nvPr>
            <p:ph idx="1" type="body"/>
          </p:nvPr>
        </p:nvSpPr>
        <p:spPr>
          <a:xfrm>
            <a:off x="666712" y="1500175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92500"/>
          </a:bodyPr>
          <a:lstStyle/>
          <a:p>
            <a:pPr indent="-164465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 "/>
            </a:pPr>
            <a:r>
              <a:rPr lang="en-GB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Dove si trova l'archivio dati?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200">
                <a:solidFill>
                  <a:srgbClr val="000000"/>
                </a:solidFill>
              </a:rPr>
              <a:t>Sistemi operativi locali e basati su cloud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200">
                <a:solidFill>
                  <a:srgbClr val="000000"/>
                </a:solidFill>
              </a:rPr>
              <a:t>Fogli di calcolo e database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200">
                <a:solidFill>
                  <a:srgbClr val="000000"/>
                </a:solidFill>
              </a:rPr>
              <a:t>Registrazioni cartacee di quanto sopra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200">
                <a:solidFill>
                  <a:srgbClr val="000000"/>
                </a:solidFill>
              </a:rPr>
              <a:t>File elettronici e cartacei personali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200">
                <a:solidFill>
                  <a:srgbClr val="000000"/>
                </a:solidFill>
              </a:rPr>
              <a:t>Appunti ed elenchi scritti a mano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200">
                <a:solidFill>
                  <a:srgbClr val="000000"/>
                </a:solidFill>
              </a:rPr>
              <a:t>C'è qualcos'altro/da qualche altra parte? </a:t>
            </a:r>
            <a:endParaRPr/>
          </a:p>
          <a:p>
            <a:pPr indent="-164465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Char char=" "/>
            </a:pPr>
            <a:r>
              <a:rPr lang="en-GB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Scopo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200">
                <a:solidFill>
                  <a:srgbClr val="000000"/>
                </a:solidFill>
              </a:rPr>
              <a:t>Gli scopi devono essere "specificati, espliciti e legittimi".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200">
                <a:solidFill>
                  <a:srgbClr val="000000"/>
                </a:solidFill>
              </a:rPr>
              <a:t>Dovete esporre le vostre finalità in modo chiaro e inequivocabile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200">
                <a:solidFill>
                  <a:srgbClr val="000000"/>
                </a:solidFill>
              </a:rPr>
              <a:t>In Maritime, è necessario essere molto precisi quando si condividono i dati dei passeggeri con terzi.</a:t>
            </a:r>
            <a:endParaRPr/>
          </a:p>
          <a:p>
            <a:pPr indent="-237172" lvl="1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38"/>
          <p:cNvSpPr txBox="1"/>
          <p:nvPr>
            <p:ph type="title"/>
          </p:nvPr>
        </p:nvSpPr>
        <p:spPr>
          <a:xfrm>
            <a:off x="1066800" y="1"/>
            <a:ext cx="10058400" cy="8318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Attuazione del GDPR</a:t>
            </a:r>
            <a:endParaRPr/>
          </a:p>
        </p:txBody>
      </p:sp>
      <p:sp>
        <p:nvSpPr>
          <p:cNvPr id="528" name="Google Shape;528;p38"/>
          <p:cNvSpPr txBox="1"/>
          <p:nvPr>
            <p:ph idx="1" type="body"/>
          </p:nvPr>
        </p:nvSpPr>
        <p:spPr>
          <a:xfrm>
            <a:off x="666712" y="1138518"/>
            <a:ext cx="10972800" cy="5495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77500" lnSpcReduction="20000"/>
          </a:bodyPr>
          <a:lstStyle/>
          <a:p>
            <a:pPr indent="-98425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 "/>
            </a:pPr>
            <a:r>
              <a:rPr lang="en-GB">
                <a:solidFill>
                  <a:srgbClr val="000000"/>
                </a:solidFill>
              </a:rPr>
              <a:t>Ottenere il consenso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200">
                <a:solidFill>
                  <a:srgbClr val="000000"/>
                </a:solidFill>
              </a:rPr>
              <a:t>Essere trasparenti e fornire informazioni accessibili alle persone su come utilizzerete i loro dati personali è un elemento chiave di questo approccio.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200">
                <a:solidFill>
                  <a:srgbClr val="000000"/>
                </a:solidFill>
              </a:rPr>
              <a:t>Il modo più comune per fornire queste informazioni è una </a:t>
            </a:r>
            <a:r>
              <a:rPr b="1" lang="en-GB" sz="2200">
                <a:solidFill>
                  <a:srgbClr val="000000"/>
                </a:solidFill>
              </a:rPr>
              <a:t>nota sulla privacy.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200">
                <a:solidFill>
                  <a:srgbClr val="000000"/>
                </a:solidFill>
              </a:rPr>
              <a:t>Le migliori informative sulla privacy sono il più possibile brevi, scritte in un linguaggio semplice e comprensibile.</a:t>
            </a:r>
            <a:endParaRPr/>
          </a:p>
          <a:p>
            <a:pPr indent="-182911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100">
                <a:solidFill>
                  <a:srgbClr val="000000"/>
                </a:solidFill>
              </a:rPr>
              <a:t>Dovreste chiedere alle persone di fare un opt-in positivo</a:t>
            </a:r>
            <a:endParaRPr/>
          </a:p>
          <a:p>
            <a:pPr indent="-182911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100">
                <a:solidFill>
                  <a:srgbClr val="000000"/>
                </a:solidFill>
              </a:rPr>
              <a:t>Dovete fornire loro informazioni sufficienti per poter scegliere se aderire o meno.</a:t>
            </a:r>
            <a:endParaRPr/>
          </a:p>
          <a:p>
            <a:pPr indent="-182911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100">
                <a:solidFill>
                  <a:srgbClr val="000000"/>
                </a:solidFill>
              </a:rPr>
              <a:t>Se il meccanismo di consenso consiste unicamente in una casella "Sono d'accordo" senza informazioni di supporto, è improbabile che le persone siano pienamente informate e il consenso non può essere considerato valido.</a:t>
            </a:r>
            <a:endParaRPr sz="2200">
              <a:solidFill>
                <a:srgbClr val="000000"/>
              </a:solidFill>
            </a:endParaRPr>
          </a:p>
          <a:p>
            <a:pPr indent="-11811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Char char=" "/>
            </a:pPr>
            <a:r>
              <a:rPr lang="en-GB" sz="2400">
                <a:solidFill>
                  <a:srgbClr val="000000"/>
                </a:solidFill>
              </a:rPr>
              <a:t>Il punto di partenza di un'informativa sulla privacy dovrebbe essere quello di informare le persone: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000">
                <a:solidFill>
                  <a:srgbClr val="000000"/>
                </a:solidFill>
              </a:rPr>
              <a:t>Chi siete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000">
                <a:solidFill>
                  <a:srgbClr val="000000"/>
                </a:solidFill>
              </a:rPr>
              <a:t>Cosa farete con le loro informazioni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000">
                <a:solidFill>
                  <a:srgbClr val="000000"/>
                </a:solidFill>
              </a:rPr>
              <a:t>E con chi sarà condiviso</a:t>
            </a:r>
            <a:endParaRPr/>
          </a:p>
          <a:p>
            <a:pPr indent="-103346" lvl="0" marL="91440" rtl="0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ct val="100000"/>
              <a:buChar char=" "/>
            </a:pPr>
            <a:r>
              <a:rPr lang="en-GB" sz="2100">
                <a:solidFill>
                  <a:srgbClr val="000000"/>
                </a:solidFill>
              </a:rPr>
              <a:t>Su consenso</a:t>
            </a:r>
            <a:endParaRPr/>
          </a:p>
          <a:p>
            <a:pPr indent="-182880" lvl="1" marL="384048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400">
                <a:solidFill>
                  <a:srgbClr val="000000"/>
                </a:solidFill>
              </a:rPr>
              <a:t>quanto dura il consenso e quando devono essere inviati i promemoria</a:t>
            </a:r>
            <a:endParaRPr/>
          </a:p>
          <a:p>
            <a:pPr indent="-182880" lvl="1" marL="384048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400">
                <a:solidFill>
                  <a:srgbClr val="000000"/>
                </a:solidFill>
              </a:rPr>
              <a:t>Siate chiari su quali parti una persona sta acconsentendo, poiché potrebbe non accettare tutte le opzioni.</a:t>
            </a:r>
            <a:endParaRPr/>
          </a:p>
          <a:p>
            <a:pPr indent="-137795" lvl="0" marL="91440" rtl="0" algn="l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ct val="100000"/>
              <a:buChar char=" "/>
            </a:pPr>
            <a:r>
              <a:rPr lang="en-GB" sz="2800">
                <a:solidFill>
                  <a:srgbClr val="000000"/>
                </a:solidFill>
              </a:rPr>
              <a:t>Politiche</a:t>
            </a:r>
            <a:endParaRPr/>
          </a:p>
          <a:p>
            <a:pPr indent="-182880" lvl="1" marL="384048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400">
                <a:solidFill>
                  <a:srgbClr val="000000"/>
                </a:solidFill>
              </a:rPr>
              <a:t> Un elenco di politiche è necessario per conformarsi al GDPR. </a:t>
            </a:r>
            <a:endParaRPr/>
          </a:p>
          <a:p>
            <a:pPr indent="-84455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00000"/>
              <a:buNone/>
            </a:pPr>
            <a:r>
              <a:t/>
            </a:r>
            <a:endParaRPr sz="2000">
              <a:solidFill>
                <a:srgbClr val="000000"/>
              </a:solidFill>
            </a:endParaRPr>
          </a:p>
          <a:p>
            <a:pPr indent="-254317" lvl="1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39"/>
          <p:cNvSpPr txBox="1"/>
          <p:nvPr>
            <p:ph type="title"/>
          </p:nvPr>
        </p:nvSpPr>
        <p:spPr>
          <a:xfrm>
            <a:off x="1066800" y="1"/>
            <a:ext cx="10058400" cy="8318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GDPR: Politiche di attuazione</a:t>
            </a:r>
            <a:endParaRPr/>
          </a:p>
        </p:txBody>
      </p:sp>
      <p:sp>
        <p:nvSpPr>
          <p:cNvPr id="534" name="Google Shape;534;p39"/>
          <p:cNvSpPr txBox="1"/>
          <p:nvPr>
            <p:ph idx="1" type="body"/>
          </p:nvPr>
        </p:nvSpPr>
        <p:spPr>
          <a:xfrm>
            <a:off x="666712" y="1500175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92500" lnSpcReduction="10000"/>
          </a:bodyPr>
          <a:lstStyle/>
          <a:p>
            <a:pPr indent="-14097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 "/>
            </a:pPr>
            <a:r>
              <a:rPr b="1" lang="en-GB" sz="2400">
                <a:solidFill>
                  <a:srgbClr val="000000"/>
                </a:solidFill>
              </a:rPr>
              <a:t>Politica di protezione dei dati personali (articolo 24)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000">
                <a:solidFill>
                  <a:srgbClr val="000000"/>
                </a:solidFill>
              </a:rPr>
              <a:t>Una politica di protezione dei dati è una dichiarazione che stabilisce come la vostra organizzazione protegge i dati personali.</a:t>
            </a:r>
            <a:endParaRPr/>
          </a:p>
          <a:p>
            <a:pPr indent="-14097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Char char=" "/>
            </a:pPr>
            <a:r>
              <a:rPr b="1" lang="en-GB" sz="2400">
                <a:solidFill>
                  <a:srgbClr val="000000"/>
                </a:solidFill>
              </a:rPr>
              <a:t>Informativa sulla privacy (articoli 12, 13 e 14)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000">
                <a:solidFill>
                  <a:srgbClr val="000000"/>
                </a:solidFill>
              </a:rPr>
              <a:t>Una nota sulla privacy è una dichiarazione pubblica di come la vostra organizzazione applica (e rispetta) i principi di trattamento dei dati del GDPR.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000">
                <a:solidFill>
                  <a:srgbClr val="000000"/>
                </a:solidFill>
              </a:rPr>
              <a:t>Una parte essenziale della conformità, che ha un duplice scopo: promuovere la trasparenza e fornire agli individui un maggiore controllo sul modo in cui i loro dati vengono utilizzati.</a:t>
            </a:r>
            <a:endParaRPr/>
          </a:p>
          <a:p>
            <a:pPr indent="-14097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Char char=" "/>
            </a:pPr>
            <a:r>
              <a:rPr b="1" lang="en-GB" sz="2400">
                <a:solidFill>
                  <a:srgbClr val="000000"/>
                </a:solidFill>
              </a:rPr>
              <a:t>Informativa sulla privacy dei dipendenti (articoli 12, 13 e 14)</a:t>
            </a:r>
            <a:endParaRPr/>
          </a:p>
          <a:p>
            <a:pPr indent="-182911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100">
                <a:solidFill>
                  <a:srgbClr val="000000"/>
                </a:solidFill>
              </a:rPr>
              <a:t>In base al GDPR, dovete essere più trasparenti e aperti che mai sui dati dei dipendenti che trattate.</a:t>
            </a:r>
            <a:endParaRPr/>
          </a:p>
          <a:p>
            <a:pPr indent="-182911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100">
                <a:solidFill>
                  <a:srgbClr val="000000"/>
                </a:solidFill>
              </a:rPr>
              <a:t>È anche un principio fondamentale del GDPR per i datori di lavoro trattare i dati relativi alle risorse umane in modo equo e trasparente.</a:t>
            </a:r>
            <a:endParaRPr/>
          </a:p>
          <a:p>
            <a:pPr indent="-59563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00000"/>
              <a:buNone/>
            </a:pPr>
            <a:r>
              <a:t/>
            </a:r>
            <a:endParaRPr sz="2100">
              <a:solidFill>
                <a:srgbClr val="000000"/>
              </a:solidFill>
            </a:endParaRPr>
          </a:p>
          <a:p>
            <a:pPr indent="-237172" lvl="1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40"/>
          <p:cNvSpPr txBox="1"/>
          <p:nvPr>
            <p:ph type="title"/>
          </p:nvPr>
        </p:nvSpPr>
        <p:spPr>
          <a:xfrm>
            <a:off x="1066800" y="1"/>
            <a:ext cx="10058400" cy="8318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GDPR: Politiche di attuazione</a:t>
            </a:r>
            <a:endParaRPr/>
          </a:p>
        </p:txBody>
      </p:sp>
      <p:sp>
        <p:nvSpPr>
          <p:cNvPr id="540" name="Google Shape;540;p40"/>
          <p:cNvSpPr txBox="1"/>
          <p:nvPr>
            <p:ph idx="1" type="body"/>
          </p:nvPr>
        </p:nvSpPr>
        <p:spPr>
          <a:xfrm>
            <a:off x="666712" y="1500175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lnSpcReduction="10000"/>
          </a:bodyPr>
          <a:lstStyle/>
          <a:p>
            <a:pPr indent="-1270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 "/>
            </a:pPr>
            <a:r>
              <a:rPr b="1" lang="en-GB">
                <a:solidFill>
                  <a:srgbClr val="000000"/>
                </a:solidFill>
              </a:rPr>
              <a:t>Politica di conservazione dei dati (articoli 5, 13, 17 e 30)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◦"/>
            </a:pPr>
            <a:r>
              <a:rPr lang="en-GB">
                <a:solidFill>
                  <a:srgbClr val="000000"/>
                </a:solidFill>
              </a:rPr>
              <a:t>Una politica di conservazione dei dati (o di conservazione dei record) delinea il protocollo della vostra organizzazione per la conservazione delle informazioni.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◦"/>
            </a:pPr>
            <a:r>
              <a:rPr lang="en-GB">
                <a:solidFill>
                  <a:srgbClr val="000000"/>
                </a:solidFill>
              </a:rPr>
              <a:t>È importante che la vostra organizzazione conservi i dati solo per il tempo necessario.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◦"/>
            </a:pPr>
            <a:r>
              <a:rPr lang="en-GB">
                <a:solidFill>
                  <a:srgbClr val="000000"/>
                </a:solidFill>
              </a:rPr>
              <a:t>Questo perché conservare i dati più a lungo del necessario può occupare spazio prezioso e comportare costi inutili.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◦"/>
            </a:pPr>
            <a:r>
              <a:rPr lang="en-GB">
                <a:solidFill>
                  <a:srgbClr val="000000"/>
                </a:solidFill>
              </a:rPr>
              <a:t>Quando scrivete la vostra politica di conservazione dei dati, dovete considerare due fattori chiave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◦"/>
            </a:pPr>
            <a:r>
              <a:rPr lang="en-GB">
                <a:solidFill>
                  <a:srgbClr val="000000"/>
                </a:solidFill>
              </a:rPr>
              <a:t> Come organizzerete le informazioni in modo da potervi accedere in un secondo momento; e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◦"/>
            </a:pPr>
            <a:r>
              <a:rPr lang="en-GB">
                <a:solidFill>
                  <a:srgbClr val="000000"/>
                </a:solidFill>
              </a:rPr>
              <a:t>Come smaltire le informazioni non più necessarie.</a:t>
            </a:r>
            <a:endParaRPr/>
          </a:p>
          <a:p>
            <a:pPr indent="-19685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100"/>
              <a:buChar char=" "/>
            </a:pPr>
            <a:r>
              <a:rPr b="1" lang="en-GB" sz="3100">
                <a:solidFill>
                  <a:srgbClr val="000000"/>
                </a:solidFill>
              </a:rPr>
              <a:t>Programma di conservazione dei dati (articolo 30)</a:t>
            </a:r>
            <a:endParaRPr/>
          </a:p>
          <a:p>
            <a:pPr indent="-18415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900"/>
              <a:buChar char="◦"/>
            </a:pPr>
            <a:r>
              <a:rPr lang="en-GB" sz="2900">
                <a:solidFill>
                  <a:srgbClr val="000000"/>
                </a:solidFill>
              </a:rPr>
              <a:t>Un piano di conservazione dei dati (o conservazione dei record) è una politica che definisce per quanto tempo i dati devono essere conservati.</a:t>
            </a:r>
            <a:endParaRPr/>
          </a:p>
          <a:p>
            <a:pPr indent="-228600" lvl="1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41"/>
          <p:cNvSpPr txBox="1"/>
          <p:nvPr>
            <p:ph type="title"/>
          </p:nvPr>
        </p:nvSpPr>
        <p:spPr>
          <a:xfrm>
            <a:off x="1066800" y="1"/>
            <a:ext cx="10058400" cy="8318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000"/>
              <a:buFont typeface="Book Antiqua"/>
              <a:buNone/>
            </a:pPr>
            <a:r>
              <a:rPr lang="en-GB" sz="2000">
                <a:solidFill>
                  <a:srgbClr val="00B0F0"/>
                </a:solidFill>
              </a:rPr>
              <a:t>GDPR: Politiche di attuazione</a:t>
            </a:r>
            <a:endParaRPr sz="3200">
              <a:solidFill>
                <a:srgbClr val="00B0F0"/>
              </a:solidFill>
            </a:endParaRPr>
          </a:p>
        </p:txBody>
      </p:sp>
      <p:sp>
        <p:nvSpPr>
          <p:cNvPr id="546" name="Google Shape;546;p41"/>
          <p:cNvSpPr txBox="1"/>
          <p:nvPr>
            <p:ph idx="1" type="body"/>
          </p:nvPr>
        </p:nvSpPr>
        <p:spPr>
          <a:xfrm>
            <a:off x="666712" y="1500175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270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 "/>
            </a:pPr>
            <a:r>
              <a:rPr b="1" lang="en-GB">
                <a:solidFill>
                  <a:srgbClr val="000000"/>
                </a:solidFill>
              </a:rPr>
              <a:t>Inventario delle attività di trattamento </a:t>
            </a:r>
            <a:r>
              <a:rPr lang="en-GB">
                <a:solidFill>
                  <a:srgbClr val="000000"/>
                </a:solidFill>
              </a:rPr>
              <a:t>(articolo 30)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◦"/>
            </a:pPr>
            <a:r>
              <a:rPr lang="en-GB">
                <a:solidFill>
                  <a:srgbClr val="000000"/>
                </a:solidFill>
              </a:rPr>
              <a:t>Questo documento è obbligatorio se: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◦"/>
            </a:pPr>
            <a:r>
              <a:rPr lang="en-GB">
                <a:solidFill>
                  <a:srgbClr val="000000"/>
                </a:solidFill>
              </a:rPr>
              <a:t>più di 250 dipendenti; oppure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◦"/>
            </a:pPr>
            <a:r>
              <a:rPr lang="en-GB">
                <a:solidFill>
                  <a:srgbClr val="000000"/>
                </a:solidFill>
              </a:rPr>
              <a:t>Il trattamento da voi effettuato può comportare un rischio per i diritti e le libertà degli interessati; oppure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◦"/>
            </a:pPr>
            <a:r>
              <a:rPr lang="en-GB">
                <a:solidFill>
                  <a:srgbClr val="000000"/>
                </a:solidFill>
              </a:rPr>
              <a:t> Il trattamento non è occasionale; oppure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◦"/>
            </a:pPr>
            <a:r>
              <a:rPr lang="en-GB">
                <a:solidFill>
                  <a:srgbClr val="000000"/>
                </a:solidFill>
              </a:rPr>
              <a:t>Il trattamento comprende categorie particolari di dati; 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◦"/>
            </a:pPr>
            <a:r>
              <a:rPr lang="en-GB">
                <a:solidFill>
                  <a:srgbClr val="000000"/>
                </a:solidFill>
              </a:rPr>
              <a:t>Il trattamento comprende dati personali relativi a condanne penali e reati.</a:t>
            </a:r>
            <a:endParaRPr/>
          </a:p>
          <a:p>
            <a:pPr indent="-228600" lvl="1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42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ok Antiqua"/>
              <a:buNone/>
            </a:pPr>
            <a:r>
              <a:t/>
            </a:r>
            <a:endParaRPr/>
          </a:p>
        </p:txBody>
      </p:sp>
      <p:pic>
        <p:nvPicPr>
          <p:cNvPr descr="GDPR-Compliance-Roadmap - CBC Networking, High Wycombe" id="552" name="Google Shape;552;p4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9838" y="286603"/>
            <a:ext cx="11473284" cy="68495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43"/>
          <p:cNvSpPr txBox="1"/>
          <p:nvPr>
            <p:ph type="title"/>
          </p:nvPr>
        </p:nvSpPr>
        <p:spPr>
          <a:xfrm>
            <a:off x="1066800" y="1"/>
            <a:ext cx="10058400" cy="8318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Tecnologie per la privacy</a:t>
            </a:r>
            <a:endParaRPr/>
          </a:p>
        </p:txBody>
      </p:sp>
      <p:sp>
        <p:nvSpPr>
          <p:cNvPr id="558" name="Google Shape;558;p43"/>
          <p:cNvSpPr txBox="1"/>
          <p:nvPr>
            <p:ph idx="1" type="body"/>
          </p:nvPr>
        </p:nvSpPr>
        <p:spPr>
          <a:xfrm>
            <a:off x="666712" y="1210235"/>
            <a:ext cx="10972800" cy="48159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524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GB" sz="2400">
                <a:solidFill>
                  <a:srgbClr val="000000"/>
                </a:solidFill>
              </a:rPr>
              <a:t>misure di tutela della privacy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en-GB" sz="2400">
                <a:solidFill>
                  <a:srgbClr val="000000"/>
                </a:solidFill>
              </a:rPr>
              <a:t>come la minimizzazione dei dati, la pseudonimizzazione e la crittografia, le organizzazioni marittime possono ridurre i rischi per la privacy e proteggere in modo proattivo i dati personali.</a:t>
            </a:r>
            <a:endParaRPr/>
          </a:p>
          <a:p>
            <a:pPr indent="-15240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GB" sz="2400">
                <a:solidFill>
                  <a:srgbClr val="000000"/>
                </a:solidFill>
              </a:rPr>
              <a:t>Controlli di accesso rigorosi per impedire l'accesso non autorizzato ai dati personali</a:t>
            </a:r>
            <a:endParaRPr/>
          </a:p>
          <a:p>
            <a:pPr indent="-1524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GB" sz="2400">
                <a:solidFill>
                  <a:srgbClr val="000000"/>
                </a:solidFill>
              </a:rPr>
              <a:t>I dati personali sensibili devono essere criptati sia in transito che a riposo.</a:t>
            </a:r>
            <a:endParaRPr/>
          </a:p>
          <a:p>
            <a:pPr indent="-1524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GB" sz="2400">
                <a:solidFill>
                  <a:srgbClr val="000000"/>
                </a:solidFill>
              </a:rPr>
              <a:t>accordi di protezione dei dati con responsabilità e obblighi nei confronti di terzi fornitori in ambito marittimo</a:t>
            </a:r>
            <a:endParaRPr/>
          </a:p>
          <a:p>
            <a:pPr indent="-43179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None/>
            </a:pPr>
            <a:r>
              <a:t/>
            </a:r>
            <a:endParaRPr sz="2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44"/>
          <p:cNvSpPr txBox="1"/>
          <p:nvPr>
            <p:ph type="title"/>
          </p:nvPr>
        </p:nvSpPr>
        <p:spPr>
          <a:xfrm>
            <a:off x="1097280" y="286603"/>
            <a:ext cx="10058400" cy="5452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Tecnologia per il miglioramento della privacy</a:t>
            </a:r>
            <a:endParaRPr/>
          </a:p>
        </p:txBody>
      </p:sp>
      <p:sp>
        <p:nvSpPr>
          <p:cNvPr id="564" name="Google Shape;564;p44"/>
          <p:cNvSpPr txBox="1"/>
          <p:nvPr>
            <p:ph idx="1" type="body"/>
          </p:nvPr>
        </p:nvSpPr>
        <p:spPr>
          <a:xfrm>
            <a:off x="666712" y="1500175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524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GB" sz="2400">
                <a:solidFill>
                  <a:srgbClr val="000000"/>
                </a:solidFill>
              </a:rPr>
              <a:t>Tecnologia che migliora il controllo dell'utente e rimuove gli identificatori personali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GB">
                <a:solidFill>
                  <a:srgbClr val="000000"/>
                </a:solidFill>
              </a:rPr>
              <a:t>Privacy differenziale: iniezione di rumore nei set di dati o nei risultati delle query, che consente di estrarre informazioni preziose senza compromettere la privacy individuale. 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GB">
                <a:solidFill>
                  <a:srgbClr val="000000"/>
                </a:solidFill>
              </a:rPr>
              <a:t>Crittografia omomorfa: Calcolo da eseguire su dati criptati senza decifrarli prima, garantendo la privacy durante l'elaborazione dei dati.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GB">
                <a:solidFill>
                  <a:srgbClr val="000000"/>
                </a:solidFill>
              </a:rPr>
              <a:t>Dati sintetici: Dati artificiali generati da algoritmi di sintesi dei dati. Replicare i dati reali 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GB">
                <a:solidFill>
                  <a:srgbClr val="000000"/>
                </a:solidFill>
              </a:rPr>
              <a:t>Mascheramento: rimozione o sostituzione di informazioni di identificazione personale da un insieme di dati per impedire l'identificazione individuale. 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45"/>
          <p:cNvSpPr txBox="1"/>
          <p:nvPr>
            <p:ph type="title"/>
          </p:nvPr>
        </p:nvSpPr>
        <p:spPr>
          <a:xfrm>
            <a:off x="1097280" y="286604"/>
            <a:ext cx="10058400" cy="636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600"/>
              <a:buFont typeface="Book Antiqua"/>
              <a:buNone/>
            </a:pPr>
            <a:r>
              <a:rPr lang="en-GB" sz="3600">
                <a:solidFill>
                  <a:srgbClr val="00B0F0"/>
                </a:solidFill>
              </a:rPr>
              <a:t>Tecnologia per il miglioramento della privacy</a:t>
            </a:r>
            <a:endParaRPr sz="3600"/>
          </a:p>
        </p:txBody>
      </p:sp>
      <p:sp>
        <p:nvSpPr>
          <p:cNvPr id="570" name="Google Shape;570;p45"/>
          <p:cNvSpPr txBox="1"/>
          <p:nvPr>
            <p:ph idx="1" type="body"/>
          </p:nvPr>
        </p:nvSpPr>
        <p:spPr>
          <a:xfrm>
            <a:off x="666712" y="1500175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270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 "/>
            </a:pPr>
            <a:r>
              <a:rPr lang="en-GB">
                <a:solidFill>
                  <a:srgbClr val="000000"/>
                </a:solidFill>
              </a:rPr>
              <a:t>Strumenti di crittografia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◦"/>
            </a:pPr>
            <a:r>
              <a:rPr lang="en-GB">
                <a:solidFill>
                  <a:srgbClr val="000000"/>
                </a:solidFill>
              </a:rPr>
              <a:t>SSL-Livello di connessione sicuro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◦"/>
            </a:pPr>
            <a:r>
              <a:rPr lang="en-GB">
                <a:solidFill>
                  <a:srgbClr val="000000"/>
                </a:solidFill>
              </a:rPr>
              <a:t>P3P (Platform for Privacy Preferences): gli utenti dichiarano la loro politica sulla privacy sui loro browser.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GB">
                <a:solidFill>
                  <a:srgbClr val="000000"/>
                </a:solidFill>
              </a:rPr>
              <a:t>Pseudonimizzazione:  Consente di sostituire le informazioni identificabili all'interno di un set di dati con identificatori artificiali, alias o pseudonimi.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GB">
                <a:solidFill>
                  <a:srgbClr val="000000"/>
                </a:solidFill>
              </a:rPr>
              <a:t>Apprendimento federato: Il modello ML consente di addestrarsi su dispositivi o server decentralizzati, mantenendo i dati localizzati e privati.</a:t>
            </a:r>
            <a:endParaRPr>
              <a:solidFill>
                <a:srgbClr val="000000"/>
              </a:solidFill>
            </a:endParaRPr>
          </a:p>
          <a:p>
            <a:pPr indent="-215900" lvl="1" marL="34290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000000"/>
              </a:solidFill>
            </a:endParaRPr>
          </a:p>
          <a:p>
            <a:pPr indent="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46"/>
          <p:cNvSpPr txBox="1"/>
          <p:nvPr>
            <p:ph type="title"/>
          </p:nvPr>
        </p:nvSpPr>
        <p:spPr>
          <a:xfrm>
            <a:off x="1097280" y="286603"/>
            <a:ext cx="10058400" cy="7801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GDPR - Contesto marittimo</a:t>
            </a:r>
            <a:endParaRPr/>
          </a:p>
        </p:txBody>
      </p:sp>
      <p:sp>
        <p:nvSpPr>
          <p:cNvPr id="576" name="Google Shape;576;p46"/>
          <p:cNvSpPr txBox="1"/>
          <p:nvPr>
            <p:ph idx="1" type="body"/>
          </p:nvPr>
        </p:nvSpPr>
        <p:spPr>
          <a:xfrm>
            <a:off x="666712" y="1500175"/>
            <a:ext cx="10972800" cy="43806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92500"/>
          </a:bodyPr>
          <a:lstStyle/>
          <a:p>
            <a:pPr indent="-14097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GB" sz="2400">
                <a:solidFill>
                  <a:srgbClr val="000000"/>
                </a:solidFill>
              </a:rPr>
              <a:t>Il GDPR si applica all'armatore, all'operatore o all'agente di equipaggio che tratta dati personali e che è stabilito nel SEE, indipendentemente dalla bandiera della nave e dalla nazionalità dell'equipaggio.</a:t>
            </a:r>
            <a:endParaRPr/>
          </a:p>
          <a:p>
            <a:pPr indent="-14097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GB" sz="2400">
                <a:solidFill>
                  <a:srgbClr val="000000"/>
                </a:solidFill>
              </a:rPr>
              <a:t>Trattamento dei dati: Trattamento automatizzato e non automatizzato dei dati.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Char char="•"/>
            </a:pPr>
            <a:r>
              <a:rPr b="0" i="0" lang="en-GB" sz="2400">
                <a:solidFill>
                  <a:srgbClr val="333333"/>
                </a:solidFill>
                <a:latin typeface="Raleway"/>
                <a:ea typeface="Raleway"/>
                <a:cs typeface="Raleway"/>
                <a:sym typeface="Raleway"/>
              </a:rPr>
              <a:t>la raccolta, la registrazione, l'organizzazione, la strutturazione, l'archiviazione, l'adattamento o l'alterazione</a:t>
            </a:r>
            <a:endParaRPr/>
          </a:p>
          <a:p>
            <a:pPr indent="-14097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GB" sz="2400">
                <a:solidFill>
                  <a:srgbClr val="333333"/>
                </a:solidFill>
                <a:latin typeface="Raleway"/>
                <a:ea typeface="Raleway"/>
                <a:cs typeface="Raleway"/>
                <a:sym typeface="Raleway"/>
              </a:rPr>
              <a:t>Titolare del trattamento dei dati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Char char="•"/>
            </a:pPr>
            <a:r>
              <a:rPr b="0" i="0" lang="en-GB" sz="2400">
                <a:solidFill>
                  <a:srgbClr val="333333"/>
                </a:solidFill>
                <a:latin typeface="Raleway"/>
                <a:ea typeface="Raleway"/>
                <a:cs typeface="Raleway"/>
                <a:sym typeface="Raleway"/>
              </a:rPr>
              <a:t> il responsabile del trattamento incarica una terza parte (ad esempio, un fornitore di servizi) di trattare i dati personali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Char char="•"/>
            </a:pPr>
            <a:r>
              <a:rPr lang="en-GB" sz="2400">
                <a:solidFill>
                  <a:srgbClr val="333333"/>
                </a:solidFill>
                <a:latin typeface="Raleway"/>
                <a:ea typeface="Raleway"/>
                <a:cs typeface="Raleway"/>
                <a:sym typeface="Raleway"/>
              </a:rPr>
              <a:t>Es: l'armatore raccoglie i dati dell'equipaggio e l'armatore </a:t>
            </a:r>
            <a:r>
              <a:rPr b="0" i="0" lang="en-GB" sz="2400">
                <a:solidFill>
                  <a:srgbClr val="333333"/>
                </a:solidFill>
                <a:latin typeface="Raleway"/>
                <a:ea typeface="Raleway"/>
                <a:cs typeface="Raleway"/>
                <a:sym typeface="Raleway"/>
              </a:rPr>
              <a:t>sarà considerato un responsabile del trattamento per la raccolta dei dati dell'equipaggio</a:t>
            </a:r>
            <a:r>
              <a:rPr lang="en-GB" sz="2400">
                <a:solidFill>
                  <a:srgbClr val="333333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GB" sz="1800">
                <a:solidFill>
                  <a:srgbClr val="000000"/>
                </a:solidFill>
              </a:rPr>
              <a:t>L'armatore è il responsabile del trattamento per la comunicazione dei dati personali dei membri dell'equipaggio alle autorità portuali.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Char char="•"/>
            </a:pPr>
            <a:r>
              <a:rPr b="0" i="0" lang="en-GB" sz="2000">
                <a:solidFill>
                  <a:srgbClr val="333333"/>
                </a:solidFill>
                <a:latin typeface="Raleway"/>
                <a:ea typeface="Raleway"/>
                <a:cs typeface="Raleway"/>
                <a:sym typeface="Raleway"/>
              </a:rPr>
              <a:t>il gestore di una nave è un responsabile del trattamento quando gestisce la trasmissione di tali dati alle autorità</a:t>
            </a:r>
            <a:endParaRPr sz="1800">
              <a:solidFill>
                <a:srgbClr val="000000"/>
              </a:solidFill>
            </a:endParaRPr>
          </a:p>
        </p:txBody>
      </p:sp>
      <p:sp>
        <p:nvSpPr>
          <p:cNvPr id="577" name="Google Shape;577;p46"/>
          <p:cNvSpPr txBox="1"/>
          <p:nvPr/>
        </p:nvSpPr>
        <p:spPr>
          <a:xfrm>
            <a:off x="1326775" y="6202065"/>
            <a:ext cx="1108037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https://shipip.com/eu-general-data-protection-regulation-gdpr-in-the-shipping-sector/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47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Book Antiqua"/>
              <a:buNone/>
            </a:pPr>
            <a:r>
              <a:t/>
            </a:r>
            <a:endParaRPr/>
          </a:p>
        </p:txBody>
      </p:sp>
      <p:pic>
        <p:nvPicPr>
          <p:cNvPr descr="Maritime cyber security" id="583" name="Google Shape;583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38873" y="1814793"/>
            <a:ext cx="8401867" cy="3752290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7"/>
          <p:cNvSpPr txBox="1"/>
          <p:nvPr/>
        </p:nvSpPr>
        <p:spPr>
          <a:xfrm>
            <a:off x="1407458" y="5925066"/>
            <a:ext cx="840186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https://www.dnv.com/maritime/insights/topics/maritime-cyber-security/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48"/>
          <p:cNvSpPr txBox="1"/>
          <p:nvPr>
            <p:ph type="title"/>
          </p:nvPr>
        </p:nvSpPr>
        <p:spPr>
          <a:xfrm>
            <a:off x="735106" y="224119"/>
            <a:ext cx="10058400" cy="8318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Dati personali utilizzati in ambito marittimo</a:t>
            </a:r>
            <a:endParaRPr/>
          </a:p>
        </p:txBody>
      </p:sp>
      <p:sp>
        <p:nvSpPr>
          <p:cNvPr id="590" name="Google Shape;590;p48"/>
          <p:cNvSpPr txBox="1"/>
          <p:nvPr>
            <p:ph idx="1" type="body"/>
          </p:nvPr>
        </p:nvSpPr>
        <p:spPr>
          <a:xfrm>
            <a:off x="666712" y="1317813"/>
            <a:ext cx="10972800" cy="4708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82880" lvl="1" marL="38404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◦"/>
            </a:pPr>
            <a:r>
              <a:rPr lang="en-GB" sz="2000">
                <a:solidFill>
                  <a:srgbClr val="000000"/>
                </a:solidFill>
              </a:rPr>
              <a:t> I settori marittimi sono probabilmente interessati in quanto detengono un grande volume di dati personali e sensibili dei principali stakeholder. 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Char char="◦"/>
            </a:pPr>
            <a:r>
              <a:rPr lang="en-GB" sz="2000">
                <a:solidFill>
                  <a:srgbClr val="000000"/>
                </a:solidFill>
              </a:rPr>
              <a:t>Passeggeri, equipaggio delle navi, fornitori, dipendenti, autorità portuali, enti normativi, fornitori di tecnologia e associazioni di settore.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◦"/>
            </a:pPr>
            <a:r>
              <a:rPr lang="en-GB" sz="2400">
                <a:solidFill>
                  <a:srgbClr val="000000"/>
                </a:solidFill>
              </a:rPr>
              <a:t>Dati personali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◦"/>
            </a:pPr>
            <a:r>
              <a:rPr lang="en-GB" sz="1600">
                <a:solidFill>
                  <a:srgbClr val="000000"/>
                </a:solidFill>
              </a:rPr>
              <a:t>informazioni sui passeggeri, informazioni sull'equipaggio, documenti di viaggio, registri di formazione, dati bancari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◦"/>
            </a:pPr>
            <a:r>
              <a:rPr lang="en-GB" sz="1600">
                <a:solidFill>
                  <a:srgbClr val="000000"/>
                </a:solidFill>
              </a:rPr>
              <a:t>manifesti di carico, piani di spedizione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Char char="◦"/>
            </a:pPr>
            <a:r>
              <a:rPr lang="en-GB" sz="2000">
                <a:solidFill>
                  <a:srgbClr val="000000"/>
                </a:solidFill>
              </a:rPr>
              <a:t>Dati sensibili 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◦"/>
            </a:pPr>
            <a:r>
              <a:rPr lang="en-GB" sz="1600">
                <a:solidFill>
                  <a:srgbClr val="000000"/>
                </a:solidFill>
              </a:rPr>
              <a:t> richiesta di risarcimento per lesioni personali o per una richiesta di risarcimento che coinvolge un minore;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◦"/>
            </a:pPr>
            <a:r>
              <a:rPr lang="en-GB" sz="2400">
                <a:solidFill>
                  <a:srgbClr val="000000"/>
                </a:solidFill>
              </a:rPr>
              <a:t>le compagnie di navigazione condividono queste informazioni con terzi, come gli agenti portuali e i club P&amp;I</a:t>
            </a:r>
            <a:endParaRPr sz="3000">
              <a:solidFill>
                <a:srgbClr val="000000"/>
              </a:solidFill>
            </a:endParaRPr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◦"/>
            </a:pPr>
            <a:r>
              <a:rPr lang="en-GB" sz="1600">
                <a:solidFill>
                  <a:srgbClr val="000000"/>
                </a:solidFill>
              </a:rPr>
              <a:t>settori delle crociere e dei traghetti: le richieste di risarcimento possono essere presentate da singoli individui in base alla legislazione sulla privacy. </a:t>
            </a:r>
            <a:endParaRPr/>
          </a:p>
          <a:p>
            <a:pPr indent="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>
              <a:solidFill>
                <a:srgbClr val="000000"/>
              </a:solidFill>
            </a:endParaRPr>
          </a:p>
          <a:p>
            <a:pPr indent="-81280" lvl="2" marL="56692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49"/>
          <p:cNvSpPr txBox="1"/>
          <p:nvPr>
            <p:ph type="title"/>
          </p:nvPr>
        </p:nvSpPr>
        <p:spPr>
          <a:xfrm>
            <a:off x="995082" y="233083"/>
            <a:ext cx="10058400" cy="8318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Attacco informatico nel settore marittimo</a:t>
            </a:r>
            <a:endParaRPr/>
          </a:p>
        </p:txBody>
      </p:sp>
      <p:sp>
        <p:nvSpPr>
          <p:cNvPr id="596" name="Google Shape;596;p49"/>
          <p:cNvSpPr txBox="1"/>
          <p:nvPr>
            <p:ph idx="1" type="body"/>
          </p:nvPr>
        </p:nvSpPr>
        <p:spPr>
          <a:xfrm>
            <a:off x="666711" y="1154628"/>
            <a:ext cx="10972800" cy="43806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lnSpcReduction="10000"/>
          </a:bodyPr>
          <a:lstStyle/>
          <a:p>
            <a:pPr indent="-1270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 "/>
            </a:pPr>
            <a:r>
              <a:rPr lang="en-GB">
                <a:solidFill>
                  <a:srgbClr val="000000"/>
                </a:solidFill>
              </a:rPr>
              <a:t> 5 luglio 2023, il porto di Nagoya (il più grande e trafficato del Giappone) colpito da un attacco ransomware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◦"/>
            </a:pPr>
            <a:r>
              <a:rPr lang="en-GB" sz="2000">
                <a:solidFill>
                  <a:srgbClr val="000000"/>
                </a:solidFill>
              </a:rPr>
              <a:t>ha interrotto i sistemi di comunicazione del porto, ostacolando l'elaborazione delle operazioni di importazione ed esportazione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Char char="◦"/>
            </a:pPr>
            <a:r>
              <a:rPr lang="en-GB" sz="2000">
                <a:solidFill>
                  <a:srgbClr val="000000"/>
                </a:solidFill>
              </a:rPr>
              <a:t>Tempi di inattività operativa, perdite finanziarie e ritardi nella consegna delle merci.</a:t>
            </a:r>
            <a:endParaRPr/>
          </a:p>
          <a:p>
            <a:pPr indent="0" lvl="1" marL="20116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</a:pPr>
            <a:r>
              <a:t/>
            </a:r>
            <a:endParaRPr sz="2000">
              <a:solidFill>
                <a:srgbClr val="000000"/>
              </a:solidFill>
            </a:endParaRPr>
          </a:p>
          <a:p>
            <a:pPr indent="0" lvl="1" marL="20116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n-GB" sz="2000">
                <a:solidFill>
                  <a:srgbClr val="000000"/>
                </a:solidFill>
              </a:rPr>
              <a:t>Giugno 2017Attacco informatico di Maersk, colpito da un malware non-Petya </a:t>
            </a:r>
            <a:endParaRPr sz="2000">
              <a:solidFill>
                <a:srgbClr val="000000"/>
              </a:solidFill>
            </a:endParaRPr>
          </a:p>
          <a:p>
            <a:pPr indent="0" lvl="1" marL="20116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n-GB" sz="2000">
                <a:solidFill>
                  <a:srgbClr val="000000"/>
                </a:solidFill>
              </a:rPr>
              <a:t>Il virus ha bloccato le operazioni della compagnia a Rotterdam, Los Angeles, Mumbai, Auckland e in molti altri porti del mondo.</a:t>
            </a:r>
            <a:endParaRPr/>
          </a:p>
          <a:p>
            <a:pPr indent="0" lvl="1" marL="20116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</a:pPr>
            <a:r>
              <a:rPr lang="en-GB" sz="2000">
                <a:solidFill>
                  <a:srgbClr val="000000"/>
                </a:solidFill>
              </a:rPr>
              <a:t>250-300 milioni di dollari di perdita a causa dell'interruzione delle attività commerciali nel mese di luglio</a:t>
            </a:r>
            <a:endParaRPr sz="2000">
              <a:solidFill>
                <a:srgbClr val="000000"/>
              </a:solidFill>
            </a:endParaRPr>
          </a:p>
          <a:p>
            <a:pPr indent="0" lvl="1" marL="20116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-GB">
                <a:solidFill>
                  <a:srgbClr val="000000"/>
                </a:solidFill>
              </a:rPr>
              <a:t>Che altro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Char char=" "/>
            </a:pPr>
            <a:r>
              <a:rPr lang="en-GB">
                <a:solidFill>
                  <a:srgbClr val="000000"/>
                </a:solidFill>
              </a:rPr>
              <a:t>Interruzione dell'operatività: I cyberattacchi possono compromettere i sistemi di navigazione, propulsione e comunicazione, causando caos operativo e rischi per la sicurezza.</a:t>
            </a:r>
            <a:endParaRPr/>
          </a:p>
        </p:txBody>
      </p:sp>
      <p:sp>
        <p:nvSpPr>
          <p:cNvPr id="597" name="Google Shape;597;p49"/>
          <p:cNvSpPr txBox="1"/>
          <p:nvPr/>
        </p:nvSpPr>
        <p:spPr>
          <a:xfrm>
            <a:off x="331693" y="5703372"/>
            <a:ext cx="118603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https://www.txone.com/blog/protecting-global-trade-from-rising-maritime-risks/</a:t>
            </a:r>
            <a:endParaRPr/>
          </a:p>
        </p:txBody>
      </p:sp>
      <p:sp>
        <p:nvSpPr>
          <p:cNvPr id="598" name="Google Shape;598;p49"/>
          <p:cNvSpPr txBox="1"/>
          <p:nvPr/>
        </p:nvSpPr>
        <p:spPr>
          <a:xfrm>
            <a:off x="438110" y="6150258"/>
            <a:ext cx="994301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https://linkedin.com/pulse/4-cases-cyber-security-failures-shipping-history-chronis-kapalidis/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50"/>
          <p:cNvSpPr txBox="1"/>
          <p:nvPr>
            <p:ph type="title"/>
          </p:nvPr>
        </p:nvSpPr>
        <p:spPr>
          <a:xfrm>
            <a:off x="1066800" y="1"/>
            <a:ext cx="10058400" cy="8318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Impatto del GDPR nel settore marittimo</a:t>
            </a:r>
            <a:endParaRPr/>
          </a:p>
        </p:txBody>
      </p:sp>
      <p:sp>
        <p:nvSpPr>
          <p:cNvPr id="604" name="Google Shape;604;p50"/>
          <p:cNvSpPr txBox="1"/>
          <p:nvPr>
            <p:ph idx="1" type="body"/>
          </p:nvPr>
        </p:nvSpPr>
        <p:spPr>
          <a:xfrm>
            <a:off x="666712" y="1174377"/>
            <a:ext cx="10972800" cy="4851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82880" lvl="1" marL="38404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◦"/>
            </a:pPr>
            <a:r>
              <a:rPr lang="en-GB" sz="2000">
                <a:solidFill>
                  <a:srgbClr val="000000"/>
                </a:solidFill>
              </a:rPr>
              <a:t>Richiedono una risposta a vari livelli tecnologici e politici, con la collaborazione di tutte le parti interessate.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Char char="◦"/>
            </a:pPr>
            <a:r>
              <a:rPr lang="en-GB" sz="2000">
                <a:solidFill>
                  <a:srgbClr val="000000"/>
                </a:solidFill>
              </a:rPr>
              <a:t>Impegnativo a causa di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◦"/>
            </a:pPr>
            <a:r>
              <a:rPr lang="en-GB" sz="1600">
                <a:solidFill>
                  <a:srgbClr val="000000"/>
                </a:solidFill>
              </a:rPr>
              <a:t>l'adozione di tecnologie avanzate, come l'Internet degli oggetti (IoT), l'automazione e l'analisi dei dati,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◦"/>
            </a:pPr>
            <a:r>
              <a:rPr lang="en-GB" sz="1600">
                <a:solidFill>
                  <a:srgbClr val="000000"/>
                </a:solidFill>
              </a:rPr>
              <a:t>Mancanza di un quadro di governance che affronti efficacemente le minacce emergenti relative alla privacy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◦"/>
            </a:pPr>
            <a:r>
              <a:rPr lang="en-GB" sz="1600">
                <a:solidFill>
                  <a:srgbClr val="000000"/>
                </a:solidFill>
              </a:rPr>
              <a:t>gli uffici a terra delle compagnie di navigazione sono spesso bersaglio degli hacker 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◦"/>
            </a:pPr>
            <a:r>
              <a:rPr lang="en-GB" sz="1600">
                <a:solidFill>
                  <a:srgbClr val="000000"/>
                </a:solidFill>
              </a:rPr>
              <a:t>le navi diventano sempre più connesse a Internet</a:t>
            </a:r>
            <a:endParaRPr/>
          </a:p>
          <a:p>
            <a:pPr indent="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51"/>
          <p:cNvSpPr txBox="1"/>
          <p:nvPr>
            <p:ph type="title"/>
          </p:nvPr>
        </p:nvSpPr>
        <p:spPr>
          <a:xfrm>
            <a:off x="1066800" y="1"/>
            <a:ext cx="10058400" cy="8318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 Settore marittimo</a:t>
            </a:r>
            <a:endParaRPr/>
          </a:p>
        </p:txBody>
      </p:sp>
      <p:sp>
        <p:nvSpPr>
          <p:cNvPr id="610" name="Google Shape;610;p51"/>
          <p:cNvSpPr txBox="1"/>
          <p:nvPr>
            <p:ph idx="1" type="body"/>
          </p:nvPr>
        </p:nvSpPr>
        <p:spPr>
          <a:xfrm>
            <a:off x="801183" y="1166018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92500" lnSpcReduction="10000"/>
          </a:bodyPr>
          <a:lstStyle/>
          <a:p>
            <a:pPr indent="-117475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GB">
                <a:solidFill>
                  <a:srgbClr val="000000"/>
                </a:solidFill>
              </a:rPr>
              <a:t>Sensibilizzazione e formazione sulla privacy dei dati </a:t>
            </a:r>
            <a:endParaRPr/>
          </a:p>
          <a:p>
            <a:pPr indent="-117475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GB">
                <a:solidFill>
                  <a:srgbClr val="000000"/>
                </a:solidFill>
              </a:rPr>
              <a:t>Informativa sulla privacy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2000">
                <a:solidFill>
                  <a:srgbClr val="000000"/>
                </a:solidFill>
              </a:rPr>
              <a:t>Politiche e procedure chiare per la raccolta, l'archiviazione, l'elaborazione, la conservazione e l'eliminazione dei dati e la garanzia di verifiche e revisioni periodiche per assicurare la conformità ai requisiti di protezione dei dati.</a:t>
            </a:r>
            <a:endParaRPr/>
          </a:p>
          <a:p>
            <a:pPr indent="-117475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GB">
                <a:solidFill>
                  <a:srgbClr val="000000"/>
                </a:solidFill>
              </a:rPr>
              <a:t> Nominare un responsabile della protezione dei dati per garantire la conformità</a:t>
            </a:r>
            <a:endParaRPr/>
          </a:p>
          <a:p>
            <a:pPr indent="-182879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Char char="•"/>
            </a:pPr>
            <a:r>
              <a:rPr b="0" i="0" lang="en-GB">
                <a:solidFill>
                  <a:srgbClr val="333333"/>
                </a:solidFill>
                <a:latin typeface="Raleway"/>
                <a:ea typeface="Raleway"/>
                <a:cs typeface="Raleway"/>
                <a:sym typeface="Raleway"/>
              </a:rPr>
              <a:t>responsabilità per la conformità alla protezione dei dati</a:t>
            </a:r>
            <a:endParaRPr b="0" i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117475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GB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Gestione del consenso </a:t>
            </a:r>
            <a:endParaRPr/>
          </a:p>
          <a:p>
            <a:pPr indent="-182879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Char char="•"/>
            </a:pPr>
            <a:r>
              <a:rPr b="0" i="0" lang="en-GB">
                <a:solidFill>
                  <a:srgbClr val="333333"/>
                </a:solidFill>
                <a:latin typeface="Raleway"/>
                <a:ea typeface="Raleway"/>
                <a:cs typeface="Raleway"/>
                <a:sym typeface="Raleway"/>
              </a:rPr>
              <a:t> registra e gestisce il consenso.</a:t>
            </a:r>
            <a:endParaRPr/>
          </a:p>
          <a:p>
            <a:pPr indent="-117475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GB">
                <a:solidFill>
                  <a:srgbClr val="000000"/>
                </a:solidFill>
              </a:rPr>
              <a:t>Notifica di violazione dei dati </a:t>
            </a:r>
            <a:endParaRPr/>
          </a:p>
          <a:p>
            <a:pPr indent="-182879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33333"/>
              </a:buClr>
              <a:buSzPct val="100000"/>
              <a:buFont typeface="Arial"/>
              <a:buChar char="•"/>
            </a:pPr>
            <a:r>
              <a:rPr b="0" i="0" lang="en-GB">
                <a:solidFill>
                  <a:srgbClr val="333333"/>
                </a:solidFill>
                <a:latin typeface="Raleway"/>
                <a:ea typeface="Raleway"/>
                <a:cs typeface="Raleway"/>
                <a:sym typeface="Raleway"/>
              </a:rPr>
              <a:t>Sono in atto procedure corrette per rilevare, segnalare e indagare su una violazione dei dati personali,</a:t>
            </a:r>
            <a:endParaRPr>
              <a:solidFill>
                <a:srgbClr val="000000"/>
              </a:solidFill>
            </a:endParaRPr>
          </a:p>
          <a:p>
            <a:pPr indent="-117475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Char char=" "/>
            </a:pPr>
            <a:r>
              <a:rPr lang="en-GB">
                <a:solidFill>
                  <a:srgbClr val="000000"/>
                </a:solidFill>
              </a:rPr>
              <a:t>Valutazione dell'impatto sulla privacy e gestione del rischio </a:t>
            </a:r>
            <a:endParaRPr/>
          </a:p>
          <a:p>
            <a:pPr indent="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52"/>
          <p:cNvSpPr txBox="1"/>
          <p:nvPr>
            <p:ph type="title"/>
          </p:nvPr>
        </p:nvSpPr>
        <p:spPr>
          <a:xfrm>
            <a:off x="1097280" y="286604"/>
            <a:ext cx="10058400" cy="6188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Informativa sulla privacy</a:t>
            </a:r>
            <a:endParaRPr/>
          </a:p>
        </p:txBody>
      </p:sp>
      <p:sp>
        <p:nvSpPr>
          <p:cNvPr id="616" name="Google Shape;616;p52"/>
          <p:cNvSpPr txBox="1"/>
          <p:nvPr>
            <p:ph idx="1" type="body"/>
          </p:nvPr>
        </p:nvSpPr>
        <p:spPr>
          <a:xfrm>
            <a:off x="666712" y="1500175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270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GB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Una policy è un documento che indica per iscritto come un'azienda intende proteggere le risorse fisiche e informatiche dell'azienda.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GB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 insieme di regole che definiscono i comportamenti accettabili e non accettabili.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Intenzioni e principi dell'organizzazione in materia di sicurezza delle informazioni.  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GB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Elemento di una politica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lang="en-GB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Copertura: </a:t>
            </a:r>
            <a:r>
              <a:rPr lang="en-GB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completa, si applica esplicitamente a tutte le possibili situazioni già esistenti o che si verificheranno in futuro all'interno dell'organizzazione.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lang="en-GB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Durevolezza: </a:t>
            </a:r>
            <a:r>
              <a:rPr lang="en-GB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crescere e adattarsi bene, in particolare sopravvivere alla crescita e all'espansione del sistema senza cambiamenti.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lang="en-GB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Supporto della direzione: </a:t>
            </a:r>
            <a:r>
              <a:rPr lang="en-GB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Fornire una direzione e un impegno chiari da parte del management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lang="en-GB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Ruolo e responsabilità: </a:t>
            </a:r>
            <a:r>
              <a:rPr lang="en-GB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Tutti i ruoli e le responsabilità devono essere concordati tra tutte le parti responsabili.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1" lang="en-GB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Revisione periodica: </a:t>
            </a:r>
            <a:r>
              <a:rPr lang="en-GB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 essere effettuata dopo un certo intervallo di tempo</a:t>
            </a:r>
            <a:r>
              <a:rPr b="1" lang="en-GB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  <a:p>
            <a:pPr indent="-68579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68579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68579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68579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53"/>
          <p:cNvSpPr txBox="1"/>
          <p:nvPr>
            <p:ph type="title"/>
          </p:nvPr>
        </p:nvSpPr>
        <p:spPr>
          <a:xfrm>
            <a:off x="1097280" y="286603"/>
            <a:ext cx="10058400" cy="6277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Informazioni sulla privacy ai sensi del GDPR</a:t>
            </a:r>
            <a:endParaRPr/>
          </a:p>
        </p:txBody>
      </p:sp>
      <p:sp>
        <p:nvSpPr>
          <p:cNvPr id="622" name="Google Shape;622;p53"/>
          <p:cNvSpPr txBox="1"/>
          <p:nvPr>
            <p:ph idx="1" type="body"/>
          </p:nvPr>
        </p:nvSpPr>
        <p:spPr>
          <a:xfrm>
            <a:off x="756359" y="1177446"/>
            <a:ext cx="10972800" cy="37352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55000" lnSpcReduction="20000"/>
          </a:bodyPr>
          <a:lstStyle/>
          <a:p>
            <a:pPr indent="-118745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 "/>
            </a:pPr>
            <a:r>
              <a:rPr lang="en-GB" sz="3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Presentato all'interessato ogni volta che viene intrapreso un nuovo trattamento</a:t>
            </a:r>
            <a:endParaRPr/>
          </a:p>
          <a:p>
            <a:pPr indent="-118745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Char char=" "/>
            </a:pPr>
            <a:r>
              <a:rPr lang="en-GB" sz="3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Considerare un approccio stratificato alla notifica</a:t>
            </a:r>
            <a:endParaRPr/>
          </a:p>
          <a:p>
            <a:pPr indent="-118745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Char char=" "/>
            </a:pPr>
            <a:r>
              <a:rPr lang="en-GB" sz="3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 spiegare: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3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trattamento dei dati personali con finalità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3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finalità del trattamento,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3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base giuridica del trattamento, compresa un'analisi del legittimo interesse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3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periodi di conservazione previsti,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3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 diritti dell'interessato e le modalità di presentazione di un reclamo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3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fonte dei dati e condizioni di trattamento,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3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destinatari e trasferimenti internazionali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◦"/>
            </a:pPr>
            <a:r>
              <a:rPr lang="en-GB" sz="3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esistenza di un processo decisionale automatizzato, compresa la profilazione</a:t>
            </a:r>
            <a:endParaRPr/>
          </a:p>
          <a:p>
            <a:pPr indent="-21589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54"/>
          <p:cNvSpPr txBox="1"/>
          <p:nvPr>
            <p:ph type="title"/>
          </p:nvPr>
        </p:nvSpPr>
        <p:spPr>
          <a:xfrm>
            <a:off x="1097280" y="286603"/>
            <a:ext cx="10058400" cy="5452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800"/>
              <a:buFont typeface="Book Antiqua"/>
              <a:buNone/>
            </a:pPr>
            <a:r>
              <a:rPr lang="en-GB" sz="2800">
                <a:solidFill>
                  <a:srgbClr val="00B0F0"/>
                </a:solidFill>
              </a:rPr>
              <a:t>Informazioni sulla privacy ai sensi del GDPR</a:t>
            </a:r>
            <a:endParaRPr sz="2800"/>
          </a:p>
        </p:txBody>
      </p:sp>
      <p:sp>
        <p:nvSpPr>
          <p:cNvPr id="628" name="Google Shape;628;p54"/>
          <p:cNvSpPr txBox="1"/>
          <p:nvPr>
            <p:ph idx="1" type="body"/>
          </p:nvPr>
        </p:nvSpPr>
        <p:spPr>
          <a:xfrm>
            <a:off x="666712" y="1228165"/>
            <a:ext cx="10972800" cy="47979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2065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Arial"/>
              <a:buChar char="•"/>
            </a:pPr>
            <a:r>
              <a:rPr lang="en-GB" sz="1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L'articolo 12 stabilisce che le informazioni o le comunicazioni in questione devono essere conformi alle seguenti regole:</a:t>
            </a:r>
            <a:endParaRPr/>
          </a:p>
          <a:p>
            <a:pPr indent="-12065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900"/>
              <a:buFont typeface="Arial"/>
              <a:buChar char="•"/>
            </a:pPr>
            <a:r>
              <a:rPr lang="en-GB" sz="1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 essere conciso, trasparente, comprensibile e facilmente accessibile (articolo 12.1);</a:t>
            </a:r>
            <a:endParaRPr/>
          </a:p>
          <a:p>
            <a:pPr indent="-12065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900"/>
              <a:buFont typeface="Arial"/>
              <a:buChar char="•"/>
            </a:pPr>
            <a:r>
              <a:rPr lang="en-GB" sz="1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 essere utilizzato un linguaggio chiaro e semplice (articolo 12.1);</a:t>
            </a:r>
            <a:endParaRPr/>
          </a:p>
          <a:p>
            <a:pPr indent="-12065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900"/>
              <a:buFont typeface="Arial"/>
              <a:buChar char="•"/>
            </a:pPr>
            <a:r>
              <a:rPr lang="en-GB" sz="1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 requisito di un linguaggio chiaro e lineare è di particolare importanza quando</a:t>
            </a:r>
            <a:endParaRPr/>
          </a:p>
          <a:p>
            <a:pPr indent="-12065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900"/>
              <a:buFont typeface="Arial"/>
              <a:buChar char="•"/>
            </a:pPr>
            <a:r>
              <a:rPr lang="en-GB" sz="1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fornire informazioni ai bambini (articolo 12.1);</a:t>
            </a:r>
            <a:endParaRPr/>
          </a:p>
          <a:p>
            <a:pPr indent="-12065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900"/>
              <a:buFont typeface="Arial"/>
              <a:buChar char="•"/>
            </a:pPr>
            <a:r>
              <a:rPr lang="en-GB" sz="1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 avvenire per iscritto "o con altri mezzi, compresi, se del caso, quelli elettronici" (articolo 12.1);</a:t>
            </a:r>
            <a:endParaRPr/>
          </a:p>
          <a:p>
            <a:pPr indent="-12065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900"/>
              <a:buFont typeface="Arial"/>
              <a:buChar char="•"/>
            </a:pPr>
            <a:r>
              <a:rPr lang="en-GB" sz="1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 richiesta dell'interessato, può essere fornita oralmente (articolo 12.1); e</a:t>
            </a:r>
            <a:endParaRPr/>
          </a:p>
          <a:p>
            <a:pPr indent="-12065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900"/>
              <a:buFont typeface="Arial"/>
              <a:buChar char="•"/>
            </a:pPr>
            <a:r>
              <a:rPr lang="en-GB" sz="19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genere deve essere fornita gratuitamente (articolo 12.5).</a:t>
            </a:r>
            <a:endParaRPr/>
          </a:p>
          <a:p>
            <a:pPr indent="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55"/>
          <p:cNvSpPr txBox="1"/>
          <p:nvPr>
            <p:ph type="title"/>
          </p:nvPr>
        </p:nvSpPr>
        <p:spPr>
          <a:xfrm>
            <a:off x="1097280" y="286603"/>
            <a:ext cx="10058400" cy="65469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Informativa sulla privacy in ambito marittimo </a:t>
            </a:r>
            <a:endParaRPr/>
          </a:p>
        </p:txBody>
      </p:sp>
      <p:sp>
        <p:nvSpPr>
          <p:cNvPr id="634" name="Google Shape;634;p55"/>
          <p:cNvSpPr txBox="1"/>
          <p:nvPr>
            <p:ph idx="1" type="body"/>
          </p:nvPr>
        </p:nvSpPr>
        <p:spPr>
          <a:xfrm>
            <a:off x="666712" y="1500175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270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GB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https://kalimbassieris.com/privacy-policy/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270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GB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https://kbsmaritime.com/privacy-policy/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56"/>
          <p:cNvSpPr txBox="1"/>
          <p:nvPr>
            <p:ph type="title"/>
          </p:nvPr>
        </p:nvSpPr>
        <p:spPr>
          <a:xfrm>
            <a:off x="1097280" y="286604"/>
            <a:ext cx="10058400" cy="6457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Consenso</a:t>
            </a:r>
            <a:endParaRPr sz="3200">
              <a:solidFill>
                <a:srgbClr val="00B0F0"/>
              </a:solidFill>
            </a:endParaRPr>
          </a:p>
        </p:txBody>
      </p:sp>
      <p:sp>
        <p:nvSpPr>
          <p:cNvPr id="640" name="Google Shape;640;p56"/>
          <p:cNvSpPr txBox="1"/>
          <p:nvPr>
            <p:ph idx="1" type="body"/>
          </p:nvPr>
        </p:nvSpPr>
        <p:spPr>
          <a:xfrm>
            <a:off x="666712" y="1500175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77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8312"/>
              </a:buClr>
              <a:buSzPct val="100000"/>
              <a:buNone/>
            </a:pPr>
            <a:r>
              <a:rPr b="0" i="0" lang="en-GB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Definizione: </a:t>
            </a:r>
            <a:r>
              <a:rPr i="1" lang="en-GB" sz="2000">
                <a:solidFill>
                  <a:srgbClr val="FF0000"/>
                </a:solidFill>
              </a:rPr>
              <a:t>Il consenso deve essere </a:t>
            </a:r>
            <a:r>
              <a:rPr i="1" lang="en-GB" sz="2000" u="sng">
                <a:solidFill>
                  <a:srgbClr val="FF0000"/>
                </a:solidFill>
              </a:rPr>
              <a:t>un'indicazione libera, specifica, informata e non ambigua dei desideri di un equipaggio, di un passeggero e di altre parti interessate.</a:t>
            </a:r>
            <a:endParaRPr b="0" i="1" sz="20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E48312"/>
              </a:buClr>
              <a:buSzPct val="100000"/>
              <a:buNone/>
            </a:pPr>
            <a:r>
              <a:rPr lang="en-GB" sz="2000"/>
              <a:t>                    con cui l'interessato, attraverso </a:t>
            </a:r>
            <a:r>
              <a:rPr i="1" lang="en-GB" sz="2000">
                <a:solidFill>
                  <a:srgbClr val="FF0000"/>
                </a:solidFill>
              </a:rPr>
              <a:t>una dichiarazione </a:t>
            </a:r>
            <a:r>
              <a:rPr lang="en-GB" sz="2000"/>
              <a:t>o un'</a:t>
            </a:r>
            <a:r>
              <a:rPr i="1" lang="en-GB" sz="2000">
                <a:solidFill>
                  <a:srgbClr val="FF0000"/>
                </a:solidFill>
              </a:rPr>
              <a:t>azione affermativa chiara</a:t>
            </a:r>
            <a:r>
              <a:rPr lang="en-GB" sz="2000"/>
              <a:t>, esprime il proprio consenso al trattamento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E48312"/>
              </a:buClr>
              <a:buSzPct val="100000"/>
              <a:buNone/>
            </a:pPr>
            <a:r>
              <a:rPr lang="en-GB" sz="2000"/>
              <a:t>                    dei dati personali che lo riguardano</a:t>
            </a:r>
            <a:endParaRPr b="0" i="0" sz="20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E48312"/>
              </a:buClr>
              <a:buSzPct val="100000"/>
              <a:buFont typeface="Calibri"/>
              <a:buNone/>
            </a:pPr>
            <a:r>
              <a:rPr b="1" i="0" lang="en-GB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Il consenso è solo uno dei motivi legittimi per il trattamento dei dati personali ai sensi del GDPR.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E48312"/>
              </a:buClr>
              <a:buSzPct val="100000"/>
              <a:buFont typeface="Calibri"/>
              <a:buNone/>
            </a:pPr>
            <a:r>
              <a:rPr b="0" i="0" lang="en-GB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Dovrebbe essere utilizzato solo quando a un individuo viene offerta una </a:t>
            </a:r>
            <a:r>
              <a:rPr b="0" i="0" lang="en-GB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vera scelta </a:t>
            </a:r>
            <a:r>
              <a:rPr b="0" i="0" lang="en-GB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di accettare o rifiutare ciò che gli viene proposto. Non sarebbe appropriato affidarsi al consenso se, ad esempio, l'individuo non avesse altra scelta se non quella di utilizzare il servizio o di accettarne le condizioni: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E48312"/>
              </a:buClr>
              <a:buSzPct val="100000"/>
              <a:buFont typeface="Calibri"/>
              <a:buNone/>
            </a:pPr>
            <a:r>
              <a:rPr b="0" i="1" lang="en-GB" sz="2000" u="sng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Ad esempio, l'accesso al wifi gratuito solo se l'utente acconsente a ricevere materiale di marketing sarebbe inaccettabile, poiché le due cose non sono correlate</a:t>
            </a:r>
            <a:r>
              <a:rPr b="0" i="1" lang="en-GB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E48312"/>
              </a:buClr>
              <a:buSzPct val="100000"/>
              <a:buFont typeface="Calibri"/>
              <a:buNone/>
            </a:pPr>
            <a:r>
              <a:rPr b="0" i="0" lang="en-GB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Ci deve essere una forma di </a:t>
            </a:r>
            <a:r>
              <a:rPr b="0" i="0" lang="en-GB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chiara azione affermativa </a:t>
            </a:r>
            <a:r>
              <a:rPr b="0" i="0" lang="en-GB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- un "opt-in positivo".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E48312"/>
              </a:buClr>
              <a:buSzPct val="100000"/>
              <a:buFont typeface="Calibri"/>
              <a:buNone/>
            </a:pPr>
            <a:r>
              <a:rPr b="0" i="0" lang="en-GB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Il consenso </a:t>
            </a:r>
            <a:r>
              <a:rPr b="0" i="0" lang="en-GB" sz="2000" u="none" cap="none" strike="noStrike">
                <a:latin typeface="Calibri"/>
                <a:ea typeface="Calibri"/>
                <a:cs typeface="Calibri"/>
                <a:sym typeface="Calibri"/>
              </a:rPr>
              <a:t>non può essere dedotto dal </a:t>
            </a:r>
            <a:r>
              <a:rPr b="0" i="0" lang="en-GB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silenzio</a:t>
            </a:r>
            <a:r>
              <a:rPr b="0" i="0" lang="en-GB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, dalle </a:t>
            </a:r>
            <a:r>
              <a:rPr b="0" i="0" lang="en-GB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caselle pre-selezionate </a:t>
            </a:r>
            <a:r>
              <a:rPr b="0" i="0" lang="en-GB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o dall'</a:t>
            </a:r>
            <a:r>
              <a:rPr b="0" i="0" lang="en-GB" sz="20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inattività</a:t>
            </a:r>
            <a:r>
              <a:rPr b="0" i="0" lang="en-GB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E48312"/>
              </a:buClr>
              <a:buSzPct val="100000"/>
              <a:buFont typeface="Calibri"/>
              <a:buNone/>
            </a:pPr>
            <a:r>
              <a:rPr b="0" i="0" lang="en-GB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Il consenso deve poter essere </a:t>
            </a:r>
            <a:r>
              <a:rPr b="0" i="0" lang="en-GB" sz="20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revocato con la stessa facilità </a:t>
            </a:r>
            <a:r>
              <a:rPr b="0" i="0" lang="en-GB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con cui è stato dato, e quindi devono essere previsti processi chiari per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E48312"/>
              </a:buClr>
              <a:buSzPct val="100000"/>
              <a:buFont typeface="Calibri"/>
              <a:buNone/>
            </a:pPr>
            <a:r>
              <a:rPr b="0" i="0" lang="en-GB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individui di </a:t>
            </a:r>
            <a:r>
              <a:rPr b="0" i="0" lang="en-GB" sz="20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ritirare il consenso</a:t>
            </a:r>
            <a:r>
              <a:rPr b="0" i="0" lang="en-GB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b="0" i="0" sz="20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641" name="Google Shape;641;p56"/>
          <p:cNvSpPr/>
          <p:nvPr/>
        </p:nvSpPr>
        <p:spPr>
          <a:xfrm>
            <a:off x="3390520" y="101635"/>
            <a:ext cx="576064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☑</a:t>
            </a:r>
            <a:endParaRPr sz="600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57"/>
          <p:cNvSpPr txBox="1"/>
          <p:nvPr>
            <p:ph type="title"/>
          </p:nvPr>
        </p:nvSpPr>
        <p:spPr>
          <a:xfrm>
            <a:off x="1097280" y="286603"/>
            <a:ext cx="10058400" cy="69951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Componenti di un consenso valido</a:t>
            </a:r>
            <a:endParaRPr sz="3200">
              <a:solidFill>
                <a:srgbClr val="00B0F0"/>
              </a:solidFill>
            </a:endParaRPr>
          </a:p>
        </p:txBody>
      </p:sp>
      <p:sp>
        <p:nvSpPr>
          <p:cNvPr id="647" name="Google Shape;647;p57"/>
          <p:cNvSpPr txBox="1"/>
          <p:nvPr/>
        </p:nvSpPr>
        <p:spPr>
          <a:xfrm>
            <a:off x="1327610" y="1158822"/>
            <a:ext cx="8685965" cy="22701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82550" marR="0" rtl="0" algn="l">
              <a:spcBef>
                <a:spcPts val="0"/>
              </a:spcBef>
              <a:spcAft>
                <a:spcPts val="0"/>
              </a:spcAft>
              <a:buClr>
                <a:srgbClr val="3891A7"/>
              </a:buClr>
              <a:buSzPts val="1440"/>
              <a:buFont typeface="Noto Sans Symbols"/>
              <a:buNone/>
            </a:pPr>
            <a:r>
              <a:rPr lang="en-GB" sz="18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Libertà significa reale possibilità di scelta per l'interessato</a:t>
            </a:r>
            <a:endParaRPr sz="1800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282575" lvl="0" marL="365125" marR="0" rtl="0" algn="l"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ts val="1440"/>
              <a:buFont typeface="Noto Sans Symbols"/>
              <a:buChar char="⚫"/>
            </a:pPr>
            <a:r>
              <a:rPr lang="en-GB" sz="18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Quando esiste una chiara disuguaglianza tra l'interessato e il responsabile del trattamento, il consenso non può essere considerato "liberamente dato".</a:t>
            </a:r>
            <a:endParaRPr sz="1800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171450" lvl="1" marL="528638" marR="0" rtl="0" algn="l">
              <a:spcBef>
                <a:spcPts val="550"/>
              </a:spcBef>
              <a:spcAft>
                <a:spcPts val="0"/>
              </a:spcAft>
              <a:buClr>
                <a:srgbClr val="3891A7"/>
              </a:buClr>
              <a:buSzPts val="1800"/>
              <a:buFont typeface="Verdana"/>
              <a:buChar char="◦"/>
            </a:pPr>
            <a:r>
              <a:rPr b="0" i="0" lang="en-GB" sz="18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Nei casi in cui il responsabile del trattamento è un'autorità pubblica è davvero difficile che il consenso sia considerato libero.</a:t>
            </a:r>
            <a:endParaRPr/>
          </a:p>
          <a:p>
            <a:pPr indent="-282575" lvl="0" marL="365125" marR="0" rtl="0" algn="l"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ts val="1440"/>
              <a:buFont typeface="Noto Sans Symbols"/>
              <a:buChar char="⚫"/>
            </a:pPr>
            <a:r>
              <a:rPr lang="en-GB" sz="18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L'interessato può sempre avere il diritto di opporsi o di revocare il proprio consenso </a:t>
            </a:r>
            <a:r>
              <a:rPr lang="en-GB" sz="1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senza subire alcun pregiudizio.</a:t>
            </a:r>
            <a:endParaRPr b="1" sz="1800">
              <a:solidFill>
                <a:srgbClr val="C00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648" name="Google Shape;648;p57"/>
          <p:cNvSpPr/>
          <p:nvPr/>
        </p:nvSpPr>
        <p:spPr>
          <a:xfrm>
            <a:off x="309374" y="1279467"/>
            <a:ext cx="1151873" cy="459686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9BD13D"/>
              </a:gs>
              <a:gs pos="15000">
                <a:srgbClr val="9AD03C"/>
              </a:gs>
              <a:gs pos="62000">
                <a:srgbClr val="87BC23"/>
              </a:gs>
              <a:gs pos="97000">
                <a:srgbClr val="78A914"/>
              </a:gs>
              <a:gs pos="100000">
                <a:srgbClr val="76A90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  <a:effectLst>
            <a:outerShdw blurRad="63500" rotWithShape="0" dir="5400000" dist="25400">
              <a:srgbClr val="000000">
                <a:alpha val="4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Liberamente dato</a:t>
            </a:r>
            <a:endParaRPr b="1" sz="1400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649" name="Google Shape;649;p57"/>
          <p:cNvSpPr/>
          <p:nvPr/>
        </p:nvSpPr>
        <p:spPr>
          <a:xfrm>
            <a:off x="309374" y="3722349"/>
            <a:ext cx="1368152" cy="648072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9BD13D"/>
              </a:gs>
              <a:gs pos="15000">
                <a:srgbClr val="9AD03C"/>
              </a:gs>
              <a:gs pos="62000">
                <a:srgbClr val="87BC23"/>
              </a:gs>
              <a:gs pos="97000">
                <a:srgbClr val="78A914"/>
              </a:gs>
              <a:gs pos="100000">
                <a:srgbClr val="76A90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  <a:effectLst>
            <a:outerShdw blurRad="63500" rotWithShape="0" dir="5400000" dist="25400">
              <a:srgbClr val="000000">
                <a:alpha val="4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Specificato</a:t>
            </a:r>
            <a:endParaRPr b="1" sz="1400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650" name="Google Shape;650;p57"/>
          <p:cNvSpPr txBox="1"/>
          <p:nvPr/>
        </p:nvSpPr>
        <p:spPr>
          <a:xfrm>
            <a:off x="1846730" y="3722349"/>
            <a:ext cx="6096000" cy="24622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425450" marR="0" rtl="0" algn="l">
              <a:spcBef>
                <a:spcPts val="0"/>
              </a:spcBef>
              <a:spcAft>
                <a:spcPts val="0"/>
              </a:spcAft>
              <a:buClr>
                <a:srgbClr val="3891A7"/>
              </a:buClr>
              <a:buSzPts val="1400"/>
              <a:buFont typeface="Book Antiqua"/>
              <a:buAutoNum type="arabicPeriod"/>
            </a:pPr>
            <a:r>
              <a:rPr b="1" lang="en-GB" sz="1400">
                <a:solidFill>
                  <a:srgbClr val="C00000"/>
                </a:solidFill>
                <a:latin typeface="Corbel"/>
                <a:ea typeface="Corbel"/>
                <a:cs typeface="Corbel"/>
                <a:sym typeface="Corbel"/>
              </a:rPr>
              <a:t>Determinazione dello scopo</a:t>
            </a:r>
            <a:endParaRPr b="1" sz="1400">
              <a:solidFill>
                <a:srgbClr val="C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2899" lvl="1" marL="70008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2900" lvl="0" marL="425450" marR="0" rtl="0" algn="l">
              <a:spcBef>
                <a:spcPts val="0"/>
              </a:spcBef>
              <a:spcAft>
                <a:spcPts val="0"/>
              </a:spcAft>
              <a:buClr>
                <a:srgbClr val="3891A7"/>
              </a:buClr>
              <a:buSzPts val="1400"/>
              <a:buFont typeface="Book Antiqua"/>
              <a:buAutoNum type="arabicPeriod"/>
            </a:pPr>
            <a:r>
              <a:rPr b="1" lang="en-GB" sz="1400">
                <a:solidFill>
                  <a:srgbClr val="C00000"/>
                </a:solidFill>
                <a:latin typeface="Corbel"/>
                <a:ea typeface="Corbel"/>
                <a:cs typeface="Corbel"/>
                <a:sym typeface="Corbel"/>
              </a:rPr>
              <a:t>Consenso separato per ogni scopo</a:t>
            </a:r>
            <a:endParaRPr sz="1400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2899" lvl="1" marL="70008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Gli scopi generali devono essere evitati</a:t>
            </a:r>
            <a:endParaRPr b="0" i="0" sz="14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2899" lvl="1" marL="70008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Può riguardare più lavorazioni, purché abbiano lo stesso scopo principale.</a:t>
            </a:r>
            <a:endParaRPr b="0" i="0" sz="14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342900" lvl="0" marL="425450" marR="0" rtl="0" algn="l">
              <a:spcBef>
                <a:spcPts val="0"/>
              </a:spcBef>
              <a:spcAft>
                <a:spcPts val="0"/>
              </a:spcAft>
              <a:buClr>
                <a:srgbClr val="3891A7"/>
              </a:buClr>
              <a:buSzPts val="1400"/>
              <a:buFont typeface="Book Antiqua"/>
              <a:buAutoNum type="arabicPeriod"/>
            </a:pPr>
            <a:r>
              <a:rPr b="1" lang="en-GB" sz="1400">
                <a:solidFill>
                  <a:srgbClr val="C00000"/>
                </a:solidFill>
                <a:latin typeface="Corbel"/>
                <a:ea typeface="Corbel"/>
                <a:cs typeface="Corbel"/>
                <a:sym typeface="Corbel"/>
              </a:rPr>
              <a:t>Informazioni separate e chiare sul trattamento prima del consenso</a:t>
            </a:r>
            <a:endParaRPr b="1" sz="1400">
              <a:solidFill>
                <a:srgbClr val="C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82550" marR="0" rtl="0" algn="l">
              <a:spcBef>
                <a:spcPts val="0"/>
              </a:spcBef>
              <a:spcAft>
                <a:spcPts val="0"/>
              </a:spcAft>
              <a:buClr>
                <a:srgbClr val="3891A7"/>
              </a:buClr>
              <a:buSzPts val="1400"/>
              <a:buFont typeface="Noto Sans Symbols"/>
              <a:buNone/>
            </a:pPr>
            <a:r>
              <a:t/>
            </a:r>
            <a:endParaRPr sz="1400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82550" marR="0" rtl="0" algn="just">
              <a:spcBef>
                <a:spcPts val="0"/>
              </a:spcBef>
              <a:spcAft>
                <a:spcPts val="0"/>
              </a:spcAft>
              <a:buClr>
                <a:srgbClr val="3891A7"/>
              </a:buClr>
              <a:buSzPts val="1400"/>
              <a:buFont typeface="Noto Sans Symbols"/>
              <a:buNone/>
            </a:pPr>
            <a:r>
              <a:rPr lang="en-GB" sz="14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I responsabili del trattamento devono fornire agli interessati informazioni sulle categorie di dati trattati per ciascuna finalità, in modo che gli interessati possano conoscere gli effetti o i rischi del trattamento.</a:t>
            </a:r>
            <a:endParaRPr sz="1400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58"/>
          <p:cNvSpPr txBox="1"/>
          <p:nvPr>
            <p:ph type="title"/>
          </p:nvPr>
        </p:nvSpPr>
        <p:spPr>
          <a:xfrm>
            <a:off x="1097280" y="286604"/>
            <a:ext cx="10058400" cy="6905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Componenti di un consenso valido</a:t>
            </a:r>
            <a:endParaRPr sz="3200"/>
          </a:p>
        </p:txBody>
      </p:sp>
      <p:sp>
        <p:nvSpPr>
          <p:cNvPr id="656" name="Google Shape;656;p58"/>
          <p:cNvSpPr txBox="1"/>
          <p:nvPr>
            <p:ph idx="1" type="body"/>
          </p:nvPr>
        </p:nvSpPr>
        <p:spPr>
          <a:xfrm>
            <a:off x="2477582" y="977154"/>
            <a:ext cx="7069829" cy="2973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85000" lnSpcReduction="10000"/>
          </a:bodyPr>
          <a:lstStyle/>
          <a:p>
            <a:pPr indent="-97155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891A7"/>
              </a:buClr>
              <a:buSzPct val="100000"/>
              <a:buChar char=" "/>
            </a:pPr>
            <a:r>
              <a:rPr b="1" lang="en-GB" sz="1800">
                <a:solidFill>
                  <a:srgbClr val="C00000"/>
                </a:solidFill>
                <a:latin typeface="Corbel"/>
                <a:ea typeface="Corbel"/>
                <a:cs typeface="Corbel"/>
                <a:sym typeface="Corbel"/>
              </a:rPr>
              <a:t>Le informazioni </a:t>
            </a:r>
            <a:r>
              <a:rPr lang="en-GB" sz="1800">
                <a:latin typeface="Corbel"/>
                <a:ea typeface="Corbel"/>
                <a:cs typeface="Corbel"/>
                <a:sym typeface="Corbel"/>
              </a:rPr>
              <a:t>fornite devono essere almeno le seguenti</a:t>
            </a:r>
            <a:r>
              <a:rPr lang="en-GB" sz="18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: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891A7"/>
              </a:buClr>
              <a:buSzPct val="100000"/>
              <a:buChar char="◦"/>
            </a:pPr>
            <a:r>
              <a:rPr lang="en-GB" sz="18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Identità del controllore</a:t>
            </a:r>
            <a:endParaRPr sz="1800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100000"/>
              <a:buChar char="◦"/>
            </a:pPr>
            <a:r>
              <a:rPr lang="en-GB" sz="18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Finalità di ciascun trattamento per il quale è necessario il consenso</a:t>
            </a:r>
            <a:endParaRPr sz="1800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100000"/>
              <a:buChar char="◦"/>
            </a:pPr>
            <a:r>
              <a:rPr lang="en-GB" sz="18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Categorie di dati raccolti e trattati/ diritto di recesso</a:t>
            </a:r>
            <a:endParaRPr sz="1800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100000"/>
              <a:buChar char="◦"/>
            </a:pPr>
            <a:r>
              <a:rPr lang="en-GB" sz="18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Uso del processo decisionale automatizzato, compresa la profilazione</a:t>
            </a:r>
            <a:endParaRPr sz="1800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100000"/>
              <a:buChar char="◦"/>
            </a:pPr>
            <a:r>
              <a:rPr lang="en-GB" sz="18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In caso di trasferimento verso paesi terzi, informazioni sui rischi</a:t>
            </a:r>
            <a:endParaRPr sz="1800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97155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3891A7"/>
              </a:buClr>
              <a:buSzPct val="100000"/>
              <a:buChar char=" "/>
            </a:pPr>
            <a:r>
              <a:rPr b="1" lang="en-GB" sz="1800">
                <a:solidFill>
                  <a:srgbClr val="C00000"/>
                </a:solidFill>
                <a:latin typeface="Corbel"/>
                <a:ea typeface="Corbel"/>
                <a:cs typeface="Corbel"/>
                <a:sym typeface="Corbel"/>
              </a:rPr>
              <a:t>Modi/metodi </a:t>
            </a:r>
            <a:r>
              <a:rPr lang="en-GB" sz="18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per fornire informazioni</a:t>
            </a:r>
            <a:endParaRPr sz="1800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891A7"/>
              </a:buClr>
              <a:buSzPct val="100000"/>
              <a:buChar char="◦"/>
            </a:pPr>
            <a:r>
              <a:rPr lang="en-GB" sz="18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Il GDPR non fornisce indicazioni specifiche, ma definisce che devono essere chiare e semplici.</a:t>
            </a:r>
            <a:endParaRPr sz="1800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100000"/>
              <a:buChar char="◦"/>
            </a:pPr>
            <a:r>
              <a:rPr lang="en-GB" sz="18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Lingua e testo comprensibili da un cittadino medio .nessun testo o termine giuridico</a:t>
            </a:r>
            <a:endParaRPr sz="1800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657" name="Google Shape;657;p58"/>
          <p:cNvSpPr/>
          <p:nvPr/>
        </p:nvSpPr>
        <p:spPr>
          <a:xfrm>
            <a:off x="569350" y="1285023"/>
            <a:ext cx="1368152" cy="648072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9BD13D"/>
              </a:gs>
              <a:gs pos="15000">
                <a:srgbClr val="9AD03C"/>
              </a:gs>
              <a:gs pos="62000">
                <a:srgbClr val="87BC23"/>
              </a:gs>
              <a:gs pos="97000">
                <a:srgbClr val="78A914"/>
              </a:gs>
              <a:gs pos="100000">
                <a:srgbClr val="76A90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  <a:effectLst>
            <a:outerShdw blurRad="63500" rotWithShape="0" dir="5400000" dist="25400">
              <a:srgbClr val="000000">
                <a:alpha val="4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informato</a:t>
            </a:r>
            <a:endParaRPr b="1" sz="1400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658" name="Google Shape;658;p58"/>
          <p:cNvSpPr/>
          <p:nvPr/>
        </p:nvSpPr>
        <p:spPr>
          <a:xfrm>
            <a:off x="413204" y="4865879"/>
            <a:ext cx="1368152" cy="703817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9BD13D"/>
              </a:gs>
              <a:gs pos="15000">
                <a:srgbClr val="9AD03C"/>
              </a:gs>
              <a:gs pos="62000">
                <a:srgbClr val="87BC23"/>
              </a:gs>
              <a:gs pos="97000">
                <a:srgbClr val="78A914"/>
              </a:gs>
              <a:gs pos="100000">
                <a:srgbClr val="76A90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  <a:effectLst>
            <a:outerShdw blurRad="63500" rotWithShape="0" dir="5400000" dist="25400">
              <a:srgbClr val="000000">
                <a:alpha val="4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rPr>
              <a:t>dichiarazione affermativa di consenso</a:t>
            </a:r>
            <a:endParaRPr b="1" sz="1400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659" name="Google Shape;659;p58"/>
          <p:cNvSpPr txBox="1"/>
          <p:nvPr/>
        </p:nvSpPr>
        <p:spPr>
          <a:xfrm>
            <a:off x="2402541" y="4078406"/>
            <a:ext cx="6096000" cy="28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Il GDPR richiede una dichiarazione o un'azione positiva dell'interessato.</a:t>
            </a:r>
            <a:endParaRPr sz="1400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Non accettazione dopo una semplice informazione senza ulteriori azioni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Le caselle pre-selezionate o di opt-out non sono considerate un consenso valido.</a:t>
            </a:r>
            <a:endParaRPr b="0" i="0" sz="14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Qualsiasi mezzo può essere utilizzato per ricevere il consenso, purché il responsabile del trattamento possa dimostrare che il consenso è stato dato.</a:t>
            </a:r>
            <a:endParaRPr b="0" i="0" sz="14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2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Idealmente in forma scritta!</a:t>
            </a:r>
            <a:endParaRPr b="0" i="0" sz="14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2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Registrare se è stata fornita un'adeguata informazione preventiva</a:t>
            </a:r>
            <a:endParaRPr b="0" i="0" sz="14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Per via elettronica...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I responsabili del trattamento possono creare i propri sistemi purché si basino sulle regole e sui principi del GDPR, ad esempio:</a:t>
            </a:r>
            <a:endParaRPr b="0" i="0" sz="14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  <a:p>
            <a:pPr indent="0" lvl="2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Scorrimento, rotazione mobile in 8 ecc.</a:t>
            </a:r>
            <a:endParaRPr/>
          </a:p>
          <a:p>
            <a:pPr indent="0" lvl="2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Un semplice scorrimento nel testo non soddisfa il requisito</a:t>
            </a:r>
            <a:endParaRPr b="0" i="0" sz="1400" u="none" cap="none" strike="noStrike">
              <a:solidFill>
                <a:srgbClr val="000000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59"/>
          <p:cNvSpPr txBox="1"/>
          <p:nvPr>
            <p:ph type="title"/>
          </p:nvPr>
        </p:nvSpPr>
        <p:spPr>
          <a:xfrm>
            <a:off x="1097280" y="286604"/>
            <a:ext cx="10058400" cy="6188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Valutazione dell'impatto sulla privacy dei dati</a:t>
            </a:r>
            <a:endParaRPr/>
          </a:p>
        </p:txBody>
      </p:sp>
      <p:sp>
        <p:nvSpPr>
          <p:cNvPr id="665" name="Google Shape;665;p59"/>
          <p:cNvSpPr txBox="1"/>
          <p:nvPr>
            <p:ph idx="1" type="body"/>
          </p:nvPr>
        </p:nvSpPr>
        <p:spPr>
          <a:xfrm>
            <a:off x="666712" y="1500175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270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GB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L'obiettivo è identificare i rischi legati al trattamento dei dati personali. 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GB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Mitigare il rischio 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b="0" i="0" lang="en-GB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obbligatorio quando il trattamento dei dati personali può comportare un rischio elevato per i diritti e le libertà dei singoli interessati.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GB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 passi 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b="1" lang="en-GB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Fase 1: determinare la necessità della DPIA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GB" sz="2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L'articolo 35, paragrafo 3, stabilisce tre tipi di trattamento che richiedono sempre una DPIA:</a:t>
            </a:r>
            <a:endParaRPr/>
          </a:p>
          <a:p>
            <a:pPr indent="0" lvl="2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-GB"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1) Profilazione sistematica ed estesa con effetti significativi</a:t>
            </a:r>
            <a:endParaRPr/>
          </a:p>
          <a:p>
            <a:pPr indent="0" lvl="2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-GB"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2) Utilizzo su larga scala di dati sensibili</a:t>
            </a:r>
            <a:endParaRPr/>
          </a:p>
          <a:p>
            <a:pPr indent="0" lvl="2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-GB"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3) Monitoraggio pubblico</a:t>
            </a:r>
            <a:endParaRPr/>
          </a:p>
        </p:txBody>
      </p:sp>
      <p:sp>
        <p:nvSpPr>
          <p:cNvPr id="666" name="Google Shape;666;p59"/>
          <p:cNvSpPr txBox="1"/>
          <p:nvPr/>
        </p:nvSpPr>
        <p:spPr>
          <a:xfrm>
            <a:off x="837041" y="6100958"/>
            <a:ext cx="1080247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https://www.itgovernance.co.uk/blog/gdpr-six-key-stages-of-the-data-protection-impact-assessment-dpia</a:t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60"/>
          <p:cNvSpPr txBox="1"/>
          <p:nvPr>
            <p:ph type="title"/>
          </p:nvPr>
        </p:nvSpPr>
        <p:spPr>
          <a:xfrm>
            <a:off x="1097280" y="286604"/>
            <a:ext cx="10058400" cy="6636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4000"/>
              <a:buFont typeface="Book Antiqua"/>
              <a:buNone/>
            </a:pPr>
            <a:r>
              <a:rPr lang="en-GB" sz="4000">
                <a:solidFill>
                  <a:srgbClr val="00B0F0"/>
                </a:solidFill>
              </a:rPr>
              <a:t>Valutazione dell'impatto sulla privacy dei dati</a:t>
            </a:r>
            <a:endParaRPr sz="4000"/>
          </a:p>
        </p:txBody>
      </p:sp>
      <p:sp>
        <p:nvSpPr>
          <p:cNvPr id="672" name="Google Shape;672;p60"/>
          <p:cNvSpPr txBox="1"/>
          <p:nvPr>
            <p:ph idx="1" type="body"/>
          </p:nvPr>
        </p:nvSpPr>
        <p:spPr>
          <a:xfrm>
            <a:off x="711535" y="1166018"/>
            <a:ext cx="10972800" cy="54947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lnSpcReduction="10000"/>
          </a:bodyPr>
          <a:lstStyle/>
          <a:p>
            <a:pPr indent="-1270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b="1" i="0" lang="en-GB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Fase 2: descrivere la lavorazione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Come e perché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Natura/Scopo/Contesto/scopo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b="1" lang="en-GB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Fase 3: considerare la consultazione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 base ai contatti esistenti 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Nuovi potenziali utenti 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b="1" lang="en-GB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Fase 4: valutare la necessità e la proporzionalità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Necessità -&gt; illiceità del trattamento dei dati personali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 operazioni di trattamento, i periodi di conservazione e le categorie di dati trattati</a:t>
            </a:r>
            <a:endParaRPr/>
          </a:p>
          <a:p>
            <a:pPr indent="-182880" lvl="2" marL="56692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Proporzionalità -&gt; adeguato e pertinente alle finalità del trattamento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Char char=" "/>
            </a:pPr>
            <a:r>
              <a:rPr b="1" i="0" lang="en-GB" sz="18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Fase 5: Identificare e valutare i rischi</a:t>
            </a:r>
            <a:endParaRPr/>
          </a:p>
          <a:p>
            <a:pPr indent="-182880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22222"/>
              </a:buClr>
              <a:buSzPts val="1600"/>
              <a:buChar char="◦"/>
            </a:pPr>
            <a:r>
              <a:rPr b="0" i="0" lang="en-GB" sz="1600">
                <a:solidFill>
                  <a:srgbClr val="222222"/>
                </a:solidFill>
                <a:latin typeface="Verdana"/>
                <a:ea typeface="Verdana"/>
                <a:cs typeface="Verdana"/>
                <a:sym typeface="Verdana"/>
              </a:rPr>
              <a:t>Rischio relativo al </a:t>
            </a:r>
            <a:r>
              <a:rPr lang="en-GB" sz="1600">
                <a:solidFill>
                  <a:srgbClr val="222222"/>
                </a:solidFill>
                <a:latin typeface="Verdana"/>
                <a:ea typeface="Verdana"/>
                <a:cs typeface="Verdana"/>
                <a:sym typeface="Verdana"/>
              </a:rPr>
              <a:t>trattamento dei dati personali 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Char char=" "/>
            </a:pPr>
            <a:r>
              <a:rPr b="1" lang="en-GB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Fase 6: Riduzione del rischio</a:t>
            </a:r>
            <a:endParaRPr/>
          </a:p>
          <a:p>
            <a:pPr indent="-1270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Char char=" "/>
            </a:pPr>
            <a:r>
              <a:rPr b="1" lang="en-GB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Fase 7: Documentazione </a:t>
            </a:r>
            <a:endParaRPr/>
          </a:p>
          <a:p>
            <a:pPr indent="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1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1279" lvl="1" marL="38404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</a:pPr>
            <a:r>
              <a:t/>
            </a:r>
            <a:endParaRPr b="0" i="0" sz="1600">
              <a:solidFill>
                <a:srgbClr val="22222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81279" lvl="1" marL="384048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</a:pPr>
            <a:r>
              <a:t/>
            </a:r>
            <a:endParaRPr sz="16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9144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i="0">
              <a:solidFill>
                <a:srgbClr val="22222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61"/>
          <p:cNvSpPr txBox="1"/>
          <p:nvPr>
            <p:ph type="title"/>
          </p:nvPr>
        </p:nvSpPr>
        <p:spPr>
          <a:xfrm>
            <a:off x="1097280" y="286603"/>
            <a:ext cx="10058400" cy="60090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Book Antiqua"/>
              <a:buNone/>
            </a:pPr>
            <a:r>
              <a:t/>
            </a:r>
            <a:endParaRPr/>
          </a:p>
        </p:txBody>
      </p:sp>
      <p:pic>
        <p:nvPicPr>
          <p:cNvPr descr="Data Protection Impact Assessments: a union guide | Prospect" id="678" name="Google Shape;678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42346" y="776678"/>
            <a:ext cx="4879041" cy="4851631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61"/>
          <p:cNvSpPr txBox="1"/>
          <p:nvPr/>
        </p:nvSpPr>
        <p:spPr>
          <a:xfrm>
            <a:off x="1554480" y="6081322"/>
            <a:ext cx="961016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https://prospect.org.uk/about/data-protection-impact-assessments-a-union-guide/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4" name="Google Shape;684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64111" y="1277952"/>
            <a:ext cx="8466554" cy="4427604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62"/>
          <p:cNvSpPr txBox="1"/>
          <p:nvPr/>
        </p:nvSpPr>
        <p:spPr>
          <a:xfrm>
            <a:off x="1990165" y="6122290"/>
            <a:ext cx="859177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https://www.ocmsolution.com/data-protection-assessment-tool/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63"/>
          <p:cNvSpPr txBox="1"/>
          <p:nvPr>
            <p:ph idx="1" type="body"/>
          </p:nvPr>
        </p:nvSpPr>
        <p:spPr>
          <a:xfrm>
            <a:off x="666712" y="1500175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pic>
        <p:nvPicPr>
          <p:cNvPr id="691" name="Google Shape;691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6712" y="960687"/>
            <a:ext cx="10005205" cy="4936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" name="Google Shape;696;p6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3320" y="1500188"/>
            <a:ext cx="10419659" cy="4525962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64"/>
          <p:cNvSpPr txBox="1"/>
          <p:nvPr/>
        </p:nvSpPr>
        <p:spPr>
          <a:xfrm>
            <a:off x="1568824" y="6026150"/>
            <a:ext cx="1011218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https://assets.publishing.service.gov.uk/media/5ec6a4a5d3bf7f45fa0989e5/SCC__ICO_DPIA_Template_V4_.docx</a:t>
            </a: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65"/>
          <p:cNvSpPr txBox="1"/>
          <p:nvPr>
            <p:ph type="title"/>
          </p:nvPr>
        </p:nvSpPr>
        <p:spPr>
          <a:xfrm>
            <a:off x="1066800" y="439271"/>
            <a:ext cx="10058400" cy="7243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3200"/>
              <a:buFont typeface="Book Antiqua"/>
              <a:buNone/>
            </a:pPr>
            <a:r>
              <a:rPr lang="en-GB" sz="3200">
                <a:solidFill>
                  <a:srgbClr val="00B0F0"/>
                </a:solidFill>
              </a:rPr>
              <a:t>Linee guida di buone pratiche per la sensibilizzazione generale alla privacy</a:t>
            </a:r>
            <a:endParaRPr/>
          </a:p>
        </p:txBody>
      </p:sp>
      <p:sp>
        <p:nvSpPr>
          <p:cNvPr id="703" name="Google Shape;703;p65"/>
          <p:cNvSpPr txBox="1"/>
          <p:nvPr>
            <p:ph idx="1" type="body"/>
          </p:nvPr>
        </p:nvSpPr>
        <p:spPr>
          <a:xfrm>
            <a:off x="666712" y="1500175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14300" lvl="0" marL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18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Sviluppare un programma sulla privacy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18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Informativa sulla privacy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18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condurre regolarmente valutazioni approfondite del rischio per identificare le vulnerabilità e le potenziali minacce informatiche e implementare strategie proattive di gestione del rischio,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18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linee guida rigorose per la raccolta, l'archiviazione, l'elaborazione e la condivisione dei dati personali.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18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Sensibilizzazione e formazione sulla privacy 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18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DPIA accurata </a:t>
            </a:r>
            <a:endParaRPr/>
          </a:p>
          <a:p>
            <a:pPr indent="-11430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GB" sz="1800">
                <a:solidFill>
                  <a:srgbClr val="000000"/>
                </a:solidFill>
                <a:latin typeface="Corbel"/>
                <a:ea typeface="Corbel"/>
                <a:cs typeface="Corbel"/>
                <a:sym typeface="Corbel"/>
              </a:rPr>
              <a:t>Monitoraggio e miglioramento continuo</a:t>
            </a:r>
            <a:endParaRPr/>
          </a:p>
          <a:p>
            <a:pPr indent="0" lvl="0" marL="9144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Shareeful\Desktop\frequently-asked-job-interview-questions.jpeg" id="708" name="Google Shape;708;p6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94019" y="2742781"/>
            <a:ext cx="2718262" cy="204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2023-07-18T15:28:54.0000000Z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