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725" r:id="rId4"/>
  </p:sldMasterIdLst>
  <p:notesMasterIdLst>
    <p:notesMasterId r:id="rId25"/>
  </p:notesMasterIdLst>
  <p:handoutMasterIdLst>
    <p:handoutMasterId r:id="rId26"/>
  </p:handoutMasterIdLst>
  <p:sldIdLst>
    <p:sldId id="376" r:id="rId5"/>
    <p:sldId id="407" r:id="rId6"/>
    <p:sldId id="388" r:id="rId7"/>
    <p:sldId id="408" r:id="rId8"/>
    <p:sldId id="409" r:id="rId9"/>
    <p:sldId id="452" r:id="rId10"/>
    <p:sldId id="451" r:id="rId11"/>
    <p:sldId id="440" r:id="rId12"/>
    <p:sldId id="468" r:id="rId13"/>
    <p:sldId id="469" r:id="rId14"/>
    <p:sldId id="470" r:id="rId15"/>
    <p:sldId id="471" r:id="rId16"/>
    <p:sldId id="439" r:id="rId17"/>
    <p:sldId id="472" r:id="rId18"/>
    <p:sldId id="473" r:id="rId19"/>
    <p:sldId id="474" r:id="rId20"/>
    <p:sldId id="475" r:id="rId21"/>
    <p:sldId id="476" r:id="rId22"/>
    <p:sldId id="477" r:id="rId23"/>
    <p:sldId id="38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6" name="Author" initials="A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2C4A52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1272" y="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69671B-947A-44A3-A764-A91E66D469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4B23CC-4610-41C4-A0CF-67A30700C4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299BE-0F96-4D8C-8AC3-AFAE1A841C66}" type="datetimeFigureOut">
              <a:rPr lang="en-US" smtClean="0"/>
              <a:t>30/04/2025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4FC55-2324-40BC-8420-15EC835D95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C604-E5A5-4A58-AC5A-211F83D37C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B048B-0EBA-466F-928F-37073F3BF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507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692AC-01A2-4EFF-966B-504F28E82D7A}" type="datetimeFigureOut">
              <a:rPr lang="en-US" noProof="0" smtClean="0"/>
              <a:t>30/04/2025</a:t>
            </a:fld>
            <a:endParaRPr lang="en-US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" noProof="0"/>
              <a:t>Κάντε κλικ για να επεξεργαστείτε στυλ κειμένου υποδείγματος</a:t>
            </a:r>
          </a:p>
          <a:p>
            <a:pPr lvl="1"/>
            <a:r>
              <a:rPr lang="el" noProof="0"/>
              <a:t>Δεύτερο επίπεδο</a:t>
            </a:r>
          </a:p>
          <a:p>
            <a:pPr lvl="2"/>
            <a:r>
              <a:rPr lang="el" noProof="0"/>
              <a:t>Τρίτο επίπεδο</a:t>
            </a:r>
          </a:p>
          <a:p>
            <a:pPr lvl="3"/>
            <a:r>
              <a:rPr lang="el" noProof="0"/>
              <a:t>Τέταρτο επίπεδο</a:t>
            </a:r>
          </a:p>
          <a:p>
            <a:pPr lvl="4"/>
            <a:r>
              <a:rPr lang="el" noProof="0"/>
              <a:t>Πέμπτο επίπεδο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D498D-6977-40EC-8E5E-7EB644D5E759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5226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278711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60055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Καλωσορίστε τους συμμετέχοντες στη συνεδρία.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Παρουσιάστε τον εαυτό σας και περιγράψτε εν συντομία το υπόβαθρό σας στην ασφάλεια στον κυβερνοχώρο και τις ενεργειακές τεχνολογίες.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Αναφέρετε τον στόχο της σημερινής παρουσίασης: να παρέχει μια επισκόπηση των προκλήσεων στον τομέα της ασφάλειας στον κυβερνοχώρο στις αναδυόμενες ενεργειακές τεχνολογίες.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4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13310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Εξηγήστε τη σημασία των αναδυόμενων τεχνολογιών στον τομέα της ενέργειας.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Περιγράψτε συνοπτικά το IoT, το Cloud Computing, το Blockchain και το AI.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Επισημάνετε τον τρόπο με τον οποίο αυτές οι τεχνολογίες ενισχύουν την αποτελεσματικότητα και την αξιοπιστία, αλλά και εισάγουν νέες προκλήσεις στον τομέα της ασφάλειας στον κυβερνοχώρο.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Αναφέρετε ότι αυτή η συνεδρία θα καλύψει τα μοναδικά ζητήματα ασφάλειας που σχετίζονται με κάθε τεχνολογία.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5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425497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Εξηγήστε τη σημασία των αναδυόμενων τεχνολογιών στον τομέα της ενέργειας.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Περιγράψτε συνοπτικά το IoT, το Cloud Computing, το Blockchain και το AI.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Επισημάνετε τον τρόπο με τον οποίο αυτές οι τεχνολογίες ενισχύουν την αποτελεσματικότητα και την αξιοπιστία, αλλά και εισάγουν νέες προκλήσεις στον τομέα της ασφάλειας στον κυβερνοχώρο.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Αναφέρετε ότι αυτή η συνεδρία θα καλύψει τα μοναδικά ζητήματα ασφάλειας που σχετίζονται με κάθε τεχνολογία.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6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074055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Ορισμός του IoT και παροχή παραδειγμάτων σχετικών με τον ενεργειακό τομέα, όπως έξυπνοι μετρητές και αισθητήρες δικτύου.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Εξηγήστε την ετερογένεια των συσκευών και την πρόκληση που θέτει για την ασφάλεια.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Συζητήστε τις δυσκολίες στη διαχείριση της ασφάλειας για αναπτύξεις μεγάλης κλίμακας.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Επισημάνετε κοινές αδυναμίες ασφαλείας στις συσκευές IoT.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7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88431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Εξηγήστε το μοντέλο κοινής ευθύνης στο υπολογιστικό νέφος και τις επιπτώσεις του στην ασφάλεια.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Συζητήστε κοινά ζητήματα ασφάλειας στο cloud, συμπεριλαμβανομένων παραβιάσεων δεδομένων και εσφαλμένων διαμορφώσεων.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Δώστε ένα παράδειγμα εσφαλμένα διαμορφωμένου κάδου αποθήκευσης cloud που οδηγεί σε έκθεση δεδομένων.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Τονίστε τη σημασία της σωστής διαμόρφωσης και διαχείρισης.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8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95653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Εξηγήστε εν συντομία την τεχνολογία blockchain και τις περιπτώσεις χρήσης της στον ενεργειακό τομέα.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Συζητήστε την έννοια μιας επίθεσης 51% και τις επιπτώσεις της.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Εξηγήστε τις ευπάθειες έξυπνων συμβολαίων και δώστε ένα παράδειγμα, όπως το hack DAO.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Τονίστε την ανάγκη για ασφαλείς πρακτικές κωδικοποίησης και διεξοδικές δοκιμές.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9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65986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Ορισμός της τεχνητής νοημοσύνης και των εφαρμογών της στον τομέα της ενέργειας.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Εξηγήστε τις αντίπαλες επιθέσεις και πώς μπορούν να χειριστούν τα μοντέλα AI.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Συζητήστε θέματα απορρήτου δεδομένων που σχετίζονται με την εκπαίδευση μοντέλων AI.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Δώστε παραδείγματα εχθρικών επιθέσεων που προκαλούν εσφαλμένη ταξινόμηση.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Τονίστε τη σημασία της διασφάλισης των μοντέλων τεχνητής νοημοσύνης και των δεδομένων εκπαίδευσης.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10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618607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Παροχή επισκόπησης των βασικών κανονισμών που επηρεάζουν την ασφάλεια στον κυβερνοχώρο στον τομέα της ενέργειας, όπως ο GDPR και ο NERC CIP.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Συζητήστε τις συνέπειες της μη συμμόρφωσης, συμπεριλαμβανομένων των νομικών και οικονομικών συνεπειών.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Εξηγήστε πώς η τήρηση αυτών των κανονισμών ενισχύει τη συνολική ασφάλεια.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Προτείνετε στρατηγικές για την επίτευξη συμμόρφωσης, όπως τακτικούς ελέγχους και εφαρμογή βέλτιστων πρακτικών.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637868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Ανακεφαλαιώστε τα κύρια σημεία που καλύφθηκαν σε αυτή τη σύνοδο.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Επανάληψη της σημασίας της κυβερνοασφάλειας στις αναδυόμενες ενεργειακές τεχνολογίες.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Επισημάνετε τις μοναδικές προκλήσεις ασφάλειας που σχετίζονται με το IoT, το cloud computing, το blockchain και το AI.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Αναφέρετε ότι το επόμενο θέμα θα εμβαθύνει στις τεχνικές ανίχνευσης ανωμαλιών.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12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073449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Καθορίστε την ανίχνευση ανωμαλιών και τον ρόλο της στην ασφάλεια στον κυβερνοχώρο.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Εξηγήστε γιατί η ανίχνευση ανωμαλιών είναι ζωτικής σημασίας για τον εντοπισμό πιθανών απειλών.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Περιγράψτε τους τρεις τύπους ανωμαλιών: σημειακές, συμφραζόμενες και συλλογικές.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Δώστε παραδείγματα για κάθε τύπο για να δείξετε τη σημασία τους.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ΕΙΚΌΝΑ: https://research.einar.partners/wp-content/uploads/2021/12/Types-of-anomaly-EP-v2.jpg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14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31380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Εισαγωγή μεθόδων που βασίζονται στη μηχανική μάθηση για την ανίχνευση ανωμαλιών.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Διαφοροποίηση μεταξύ εποπτευόμενης και μη εποπτευόμενης μάθησης.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Συζητήστε κοινούς αλγόριθμους που χρησιμοποιούνται στην ανίχνευση ανωμαλιών, όπως k-NN, SVM και νευρωνικά δίκτυα.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Εξηγήστε τα πλεονεκτήματα της χρήσης μηχανικής μάθησης για την ανίχνευση ανωμαλιών, συμπεριλαμβανομένης της προσαρμοστικότητας και της ακρίβειας.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GB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ΕΙΚΟΝΑ: https://miro.medium.com/v2/resize:fit:1200/1*XIlxmGNnjAUwDCjPtLYjcA.png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15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025428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Συζητήστε τη σημασία των δεδομένων χρονοσειρών στον ενεργειακό τομέα, όπως η παρακολούθηση των προτύπων κατανάλωσης ενέργειας.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Εισαγάγετε τεχνικές ARIMA, LSTM και STL για ανίχνευση ανωμαλιών χρονοσειρών.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Εξηγήστε πώς λειτουργεί κάθε τεχνική και τις εφαρμογές της στην ανίχνευση ανωμαλιών στα ενεργειακά δεδομένα.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Δώστε παραδείγματα ανωμαλιών χρονοσειρών σε ενεργειακά συστήματα.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16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94010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Παρουσίαση πραγματικών περιπτωσιολογικών μελετών ανίχνευσης ανωμαλιών στον ενεργειακό τομέα.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Μελέτη περίπτωσης 1: Εξηγήστε πώς η ανίχνευση ανωμαλιών μπορεί να εντοπίσει μη εξουσιοδοτημένη πρόσβαση σε συστήματα SCADA.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Μελέτη περίπτωσης 2: Περιγράψτε πώς η ανίχνευση ανωμαλιών βοηθά στην παρακολούθηση των έξυπνων δικτύων για παρατυπίες.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Μελέτη περίπτωσης 3: Συζητήστε τη χρήση ανίχνευσης ανωμαλιών για προληπτική συντήρηση σε ενεργειακό εξοπλισμό.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Δώστε έμφαση στα οφέλη από την εφαρμογή συστημάτων ανίχνευσης ανωμαλιών.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17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319975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Εισαγάγετε δημοφιλή εργαλεία που χρησιμοποιούνται για την ανίχνευση ανωμαλιών, όπως το Splunk, το ELK Stack και το Apache Spot.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Επισημάνετε τα χαρακτηριστικά και τα οφέλη κάθε εργαλείου.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Εάν είναι δυνατόν, δώστε μια σύντομη επίδειξη ή στιγμιότυπα οθόνης των εργαλείων σε δράση.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Εξηγήστε πώς τα εργαλεία αυτά μπορούν να ενσωματωθούν σε πλαίσια ενεργειακής κυβερνοασφάλειας.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18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583532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Ανακεφαλαιώστε τα βασικά σημεία που καλύφθηκαν σε αυτή τη συνεδρία σχετικά με τις τεχνικές ανίχνευσης ανωμαλιών.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Τονίστε τη σημασία της μηχανικής μάθησης και των μεθόδων χρονοσειρών για την αποτελεσματική ανίχνευση ανωμαλιών.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Επισημάνετε τις πραγματικές εφαρμογές και τα οφέλη αυτών των τεχνικών.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Εισαγωγή στο επόμενο θέμα: Διασφάλιση των αναδυόμενων τεχνολογιών ενέργειας.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19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86661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7FAC3601-9744-9840-0229-E000CCFB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32131" y="-30007"/>
            <a:ext cx="6064493" cy="6879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19890" y="723440"/>
            <a:ext cx="4323426" cy="2579052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8152" y="5248834"/>
            <a:ext cx="4323426" cy="1008925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cap="all" spc="1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l"/>
              <a:t>Προσθέστε υπότιτλους εδώ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9274" y="3373515"/>
            <a:ext cx="4323426" cy="1008926"/>
          </a:xfrm>
        </p:spPr>
        <p:txBody>
          <a:bodyPr lIns="91440" rIns="91440">
            <a:noAutofit/>
          </a:bodyPr>
          <a:lstStyle>
            <a:lvl1pPr marL="0" indent="0">
              <a:buNone/>
              <a:defRPr sz="6000" b="1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###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F7228-F4CB-A1B9-79EA-632405316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4559556" y="-10665"/>
            <a:ext cx="1930144" cy="687729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16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EC4C7D-9F32-3DD5-0898-0A64AB3E48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CD56122-AE93-63D3-9B51-14AA353EC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Ο1.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0B457C0-C5F0-38B3-A5A4-4CF83DA5DC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608DDE2-7690-8BBF-1E41-BF40F26AF1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Ο3.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A70176D-1CA9-F362-DA0D-140ADC80AB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0B557568-DAFA-B892-D220-F9088C690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Ο4.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5920ECF3-A4B7-A9A1-C23F-56EDD775AC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0A92B7FF-F522-FFD6-3A37-5C7F5CB3AE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Ο5.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718010FC-71DC-C4A0-BBE6-35E03F05FE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2512EE29-359B-8558-2A40-DB8D4D256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Ο2.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70CCBBEB-A224-6D89-748B-8053ED48B2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</p:spTree>
    <p:extLst>
      <p:ext uri="{BB962C8B-B14F-4D97-AF65-F5344CB8AC3E}">
        <p14:creationId xmlns:p14="http://schemas.microsoft.com/office/powerpoint/2010/main" val="247370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15541" y="715654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05708" y="2431477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l"/>
              <a:t>Προσθέστε υπότιτλους εδώ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5708" y="3348617"/>
            <a:ext cx="2699066" cy="2569866"/>
          </a:xfrm>
        </p:spPr>
        <p:txBody>
          <a:bodyPr lIns="91440" tIns="0">
            <a:normAutofit/>
          </a:bodyPr>
          <a:lstStyle>
            <a:lvl1pPr marL="274320" indent="-274320">
              <a:spcAft>
                <a:spcPts val="60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6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F88AD-4B54-9DC5-D315-825BE9FCEEF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5797550" cy="30517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l"/>
              <a:t>Κάντε κλικ για να επεξεργαστείτε στυλ κειμένου υποδείγματος</a:t>
            </a:r>
          </a:p>
          <a:p>
            <a:pPr lvl="1"/>
            <a:r>
              <a:rPr lang="el"/>
              <a:t>Δεύτερο επίπεδο</a:t>
            </a:r>
          </a:p>
          <a:p>
            <a:pPr lvl="2"/>
            <a:r>
              <a:rPr lang="el"/>
              <a:t>Τρίτο επίπεδο</a:t>
            </a:r>
          </a:p>
          <a:p>
            <a:pPr lvl="3"/>
            <a:r>
              <a:rPr lang="el"/>
              <a:t>Τέταρτο επίπεδο</a:t>
            </a:r>
          </a:p>
          <a:p>
            <a:pPr lvl="4"/>
            <a:r>
              <a:rPr lang="el"/>
              <a:t>Πέμπτο επίπεδο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5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408820"/>
            <a:ext cx="8935507" cy="94946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7E9A-1E17-C6A0-31A6-F6F620FF9E8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1986061"/>
            <a:ext cx="5797550" cy="401524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l"/>
              <a:t>Κάντε κλικ για να επεξεργαστείτε στυλ κειμένου υποδείγματος</a:t>
            </a:r>
          </a:p>
          <a:p>
            <a:pPr lvl="1"/>
            <a:r>
              <a:rPr lang="el"/>
              <a:t>Δεύτερο επίπεδο</a:t>
            </a:r>
          </a:p>
          <a:p>
            <a:pPr lvl="2"/>
            <a:r>
              <a:rPr lang="el"/>
              <a:t>Τρίτο επίπεδο</a:t>
            </a:r>
          </a:p>
          <a:p>
            <a:pPr lvl="3"/>
            <a:r>
              <a:rPr lang="el"/>
              <a:t>Τέταρτο επίπεδο</a:t>
            </a:r>
          </a:p>
          <a:p>
            <a:pPr lvl="4"/>
            <a:r>
              <a:rPr lang="el"/>
              <a:t>Πέμπτο επίπεδο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9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6322" y="2252394"/>
            <a:ext cx="5797518" cy="2532966"/>
          </a:xfrm>
        </p:spPr>
        <p:txBody>
          <a:bodyPr lIns="91440" bIns="0" anchor="t">
            <a:normAutofit/>
          </a:bodyPr>
          <a:lstStyle>
            <a:lvl1pPr marL="0" indent="0">
              <a:spcBef>
                <a:spcPts val="600"/>
              </a:spcBef>
              <a:spcAft>
                <a:spcPts val="1800"/>
              </a:spcAft>
              <a:buNone/>
              <a:defRPr sz="1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8829F9-FA07-E84B-ED85-A3958046C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4430" y="5008931"/>
            <a:ext cx="3842918" cy="43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D27DC4C-0653-4DB5-ABFE-50764C59A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7368" y="270880"/>
            <a:ext cx="11297264" cy="1524000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l"/>
              <a:t>Προσθέστε υπότιτλους εδώ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l"/>
              <a:t>Προσθέστε υπότιτλους εδώ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l"/>
              <a:t>Προσθέστε υπότιτλους εδώ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0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30CF8376-A762-054E-EA3C-FF9430AD9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099" y="286603"/>
            <a:ext cx="11373803" cy="145075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l"/>
              <a:t>Προσθέστε υπότιτλους εδώ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l"/>
              <a:t>Προσθέστε υπότιτλους εδώ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l"/>
              <a:t>Προσθέστε υπότιτλους εδώ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sson Summar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99788" y="353962"/>
            <a:ext cx="4786877" cy="98322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99788" y="1517074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l"/>
              <a:t>Προσθέστε υπότιτλους εδώ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9788" y="2341261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BC9EC3-C68A-CC9E-C220-8D585A8B4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99789" y="2753247"/>
            <a:ext cx="3852296" cy="817345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E3FA6A1-74D7-3926-C0BF-FECA6C0B03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9788" y="3563285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487AC4B-B367-6BC8-2DCA-61A43B3264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9788" y="3982578"/>
            <a:ext cx="3860546" cy="529133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4E9A44E-6692-ACFA-4EB0-368490BF3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9788" y="4564818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B0B6725-F963-746B-381A-0F998539A0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9788" y="4975138"/>
            <a:ext cx="3860546" cy="852906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</p:spTree>
    <p:extLst>
      <p:ext uri="{BB962C8B-B14F-4D97-AF65-F5344CB8AC3E}">
        <p14:creationId xmlns:p14="http://schemas.microsoft.com/office/powerpoint/2010/main" val="141920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53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7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760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819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22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D5142E-2E7B-1488-E5DB-290186766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02299C1B-36CA-1E4A-2BE2-A212B68067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40328" y="2242"/>
              <a:ext cx="6049150" cy="6862481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37875AA7-8584-C85D-D920-B6F361221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70326" y="1679216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100" baseline="0">
                <a:solidFill>
                  <a:schemeClr val="accent1"/>
                </a:solidFill>
              </a:defRPr>
            </a:lvl1pPr>
          </a:lstStyle>
          <a:p>
            <a:r>
              <a:rPr lang="el"/>
              <a:t>Προσθήκη τίτλου 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9499" y="-2236"/>
            <a:ext cx="6814124" cy="687109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973394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0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96790"/>
              <a:gd name="connsiteX1" fmla="*/ 6814124 w 6814124"/>
              <a:gd name="connsiteY1" fmla="*/ 1 h 6896790"/>
              <a:gd name="connsiteX2" fmla="*/ 6063554 w 6814124"/>
              <a:gd name="connsiteY2" fmla="*/ 2775916 h 6896790"/>
              <a:gd name="connsiteX3" fmla="*/ 5827334 w 6814124"/>
              <a:gd name="connsiteY3" fmla="*/ 2962606 h 6896790"/>
              <a:gd name="connsiteX4" fmla="*/ 5728274 w 6814124"/>
              <a:gd name="connsiteY4" fmla="*/ 2692096 h 6896790"/>
              <a:gd name="connsiteX5" fmla="*/ 5953064 w 6814124"/>
              <a:gd name="connsiteY5" fmla="*/ 1846276 h 6896790"/>
              <a:gd name="connsiteX6" fmla="*/ 5846384 w 6814124"/>
              <a:gd name="connsiteY6" fmla="*/ 1571956 h 6896790"/>
              <a:gd name="connsiteX7" fmla="*/ 5629214 w 6814124"/>
              <a:gd name="connsiteY7" fmla="*/ 1770076 h 6896790"/>
              <a:gd name="connsiteX8" fmla="*/ 4867214 w 6814124"/>
              <a:gd name="connsiteY8" fmla="*/ 4688536 h 6896790"/>
              <a:gd name="connsiteX9" fmla="*/ 4966274 w 6814124"/>
              <a:gd name="connsiteY9" fmla="*/ 4905706 h 6896790"/>
              <a:gd name="connsiteX10" fmla="*/ 5187254 w 6814124"/>
              <a:gd name="connsiteY10" fmla="*/ 4757116 h 6896790"/>
              <a:gd name="connsiteX11" fmla="*/ 5431094 w 6814124"/>
              <a:gd name="connsiteY11" fmla="*/ 3842716 h 6896790"/>
              <a:gd name="connsiteX12" fmla="*/ 5659694 w 6814124"/>
              <a:gd name="connsiteY12" fmla="*/ 3713176 h 6896790"/>
              <a:gd name="connsiteX13" fmla="*/ 5758754 w 6814124"/>
              <a:gd name="connsiteY13" fmla="*/ 3926536 h 6896790"/>
              <a:gd name="connsiteX14" fmla="*/ 5002015 w 6814124"/>
              <a:gd name="connsiteY14" fmla="*/ 6887938 h 6896790"/>
              <a:gd name="connsiteX15" fmla="*/ 0 w 6814124"/>
              <a:gd name="connsiteY15" fmla="*/ 6896790 h 6896790"/>
              <a:gd name="connsiteX16" fmla="*/ 0 w 6814124"/>
              <a:gd name="connsiteY16" fmla="*/ 0 h 689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4124" h="6896790">
                <a:moveTo>
                  <a:pt x="0" y="0"/>
                </a:moveTo>
                <a:lnTo>
                  <a:pt x="6814124" y="1"/>
                </a:lnTo>
                <a:lnTo>
                  <a:pt x="6063554" y="2775916"/>
                </a:lnTo>
                <a:cubicBezTo>
                  <a:pt x="6030534" y="2883866"/>
                  <a:pt x="5993704" y="2976576"/>
                  <a:pt x="5827334" y="2962606"/>
                </a:cubicBezTo>
                <a:cubicBezTo>
                  <a:pt x="5641914" y="2845766"/>
                  <a:pt x="5734624" y="2747976"/>
                  <a:pt x="5728274" y="2692096"/>
                </a:cubicBezTo>
                <a:cubicBezTo>
                  <a:pt x="5818444" y="2355546"/>
                  <a:pt x="5878134" y="2121866"/>
                  <a:pt x="5953064" y="1846276"/>
                </a:cubicBezTo>
                <a:cubicBezTo>
                  <a:pt x="5994974" y="1687526"/>
                  <a:pt x="5969574" y="1615136"/>
                  <a:pt x="5846384" y="1571956"/>
                </a:cubicBezTo>
                <a:cubicBezTo>
                  <a:pt x="5711764" y="1563066"/>
                  <a:pt x="5672394" y="1597356"/>
                  <a:pt x="5629214" y="1770076"/>
                </a:cubicBezTo>
                <a:cubicBezTo>
                  <a:pt x="5644454" y="1858976"/>
                  <a:pt x="4851974" y="4599636"/>
                  <a:pt x="4867214" y="4688536"/>
                </a:cubicBezTo>
                <a:cubicBezTo>
                  <a:pt x="4832289" y="4824426"/>
                  <a:pt x="4898964" y="4880306"/>
                  <a:pt x="4966274" y="4905706"/>
                </a:cubicBezTo>
                <a:cubicBezTo>
                  <a:pt x="5075494" y="4904436"/>
                  <a:pt x="5132009" y="4917136"/>
                  <a:pt x="5187254" y="4757116"/>
                </a:cubicBezTo>
                <a:lnTo>
                  <a:pt x="5431094" y="3842716"/>
                </a:lnTo>
                <a:cubicBezTo>
                  <a:pt x="5455224" y="3756356"/>
                  <a:pt x="5528884" y="3692856"/>
                  <a:pt x="5659694" y="3713176"/>
                </a:cubicBezTo>
                <a:cubicBezTo>
                  <a:pt x="5803204" y="3791916"/>
                  <a:pt x="5756214" y="3882086"/>
                  <a:pt x="5758754" y="3926536"/>
                </a:cubicBezTo>
                <a:lnTo>
                  <a:pt x="5002015" y="6887938"/>
                </a:lnTo>
                <a:lnTo>
                  <a:pt x="0" y="689679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70326" y="3748958"/>
            <a:ext cx="4786878" cy="2258013"/>
          </a:xfrm>
        </p:spPr>
        <p:txBody>
          <a:bodyPr lIns="91440" t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6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</p:spTree>
    <p:extLst>
      <p:ext uri="{BB962C8B-B14F-4D97-AF65-F5344CB8AC3E}">
        <p14:creationId xmlns:p14="http://schemas.microsoft.com/office/powerpoint/2010/main" val="4627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l"/>
              <a:t>Προσθέστε τίτλο εδώ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l"/>
              <a:t>Κάντε κλικ για να επεξεργαστείτε στυλ κειμένου υποδείγματος</a:t>
            </a:r>
          </a:p>
          <a:p>
            <a:pPr lvl="1"/>
            <a:r>
              <a:rPr lang="el"/>
              <a:t>Δεύτερο επίπεδο</a:t>
            </a:r>
          </a:p>
          <a:p>
            <a:pPr lvl="2"/>
            <a:r>
              <a:rPr lang="el"/>
              <a:t>Τρίτο επίπεδο</a:t>
            </a:r>
          </a:p>
          <a:p>
            <a:pPr lvl="3"/>
            <a:r>
              <a:rPr lang="el"/>
              <a:t>Τέταρτο επίπεδο</a:t>
            </a:r>
          </a:p>
          <a:p>
            <a:pPr lvl="4"/>
            <a:r>
              <a:rPr lang="el"/>
              <a:t>Πέμπτο επίπεδο</a:t>
            </a:r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16BCAC9C-7B8B-A7E5-574A-2C2D473655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E44D41BF-45CF-B60E-08D3-A8C49332E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3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9" r:id="rId5"/>
    <p:sldLayoutId id="2147483746" r:id="rId6"/>
    <p:sldLayoutId id="2147483747" r:id="rId7"/>
    <p:sldLayoutId id="2147483748" r:id="rId8"/>
    <p:sldLayoutId id="2147483750" r:id="rId9"/>
    <p:sldLayoutId id="2147483756" r:id="rId10"/>
    <p:sldLayoutId id="2147483751" r:id="rId11"/>
    <p:sldLayoutId id="2147483752" r:id="rId12"/>
    <p:sldLayoutId id="2147483754" r:id="rId13"/>
    <p:sldLayoutId id="2147483755" r:id="rId14"/>
    <p:sldLayoutId id="2147483753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94">
            <a:extLst>
              <a:ext uri="{FF2B5EF4-FFF2-40B4-BE49-F238E27FC236}">
                <a16:creationId xmlns:a16="http://schemas.microsoft.com/office/drawing/2014/main" id="{7643F50D-950F-5A7E-722A-79E4F5D31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9889" y="723440"/>
            <a:ext cx="4899285" cy="2579052"/>
          </a:xfrm>
        </p:spPr>
        <p:txBody>
          <a:bodyPr>
            <a:noAutofit/>
          </a:bodyPr>
          <a:lstStyle/>
          <a:p>
            <a:r>
              <a:rPr lang="el" sz="4000"/>
              <a:t>Κυβερνοασφάλεια στις αναδυόμενες τεχνολογίες για το ενεργειακό δίκτυο</a:t>
            </a:r>
          </a:p>
        </p:txBody>
      </p:sp>
      <p:sp>
        <p:nvSpPr>
          <p:cNvPr id="96" name="Subtitle 95">
            <a:extLst>
              <a:ext uri="{FF2B5EF4-FFF2-40B4-BE49-F238E27FC236}">
                <a16:creationId xmlns:a16="http://schemas.microsoft.com/office/drawing/2014/main" id="{1C5A4B6C-BAC7-A685-A9B1-2F354B128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28152" y="5248834"/>
            <a:ext cx="4323426" cy="1008925"/>
          </a:xfrm>
        </p:spPr>
        <p:txBody>
          <a:bodyPr/>
          <a:lstStyle/>
          <a:p>
            <a:r>
              <a:rPr lang="el"/>
              <a:t>Παρουσίαση από: </a:t>
            </a:r>
          </a:p>
        </p:txBody>
      </p:sp>
      <p:sp>
        <p:nvSpPr>
          <p:cNvPr id="97" name="Text Placeholder 96">
            <a:extLst>
              <a:ext uri="{FF2B5EF4-FFF2-40B4-BE49-F238E27FC236}">
                <a16:creationId xmlns:a16="http://schemas.microsoft.com/office/drawing/2014/main" id="{2A924E96-9B1C-6D19-49F6-49CA70E65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76872" y="3373515"/>
            <a:ext cx="4465828" cy="1008926"/>
          </a:xfrm>
        </p:spPr>
        <p:txBody>
          <a:bodyPr/>
          <a:lstStyle/>
          <a:p>
            <a:r>
              <a:rPr lang="el" sz="5400" dirty="0"/>
              <a:t>CSP007_C_E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7" name="Picture Placeholder 46" descr="Ασπρόμαυρο εξώφυλλο με μπλε τετράγωνα&#10;&#10;Περιγραφή που δημιουργείται αυτόματα">
            <a:extLst>
              <a:ext uri="{FF2B5EF4-FFF2-40B4-BE49-F238E27FC236}">
                <a16:creationId xmlns:a16="http://schemas.microsoft.com/office/drawing/2014/main" id="{5F839494-0FF9-BB9C-71F6-77CFACA7DA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784" b="784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BF25152-ECFC-F87E-6A60-9E7B0D98374B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6048E62-9FDC-6A86-C84F-4D7DFCAA1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4A6FF37-150C-0183-163E-54E5A9398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3979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6AA25F-3B8C-8721-288B-2F31C107F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02" y="1338943"/>
            <a:ext cx="11808595" cy="4180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3451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Placeholder 82" descr="Ένα άτομο που γράφει σε ένα γραφείο">
            <a:extLst>
              <a:ext uri="{FF2B5EF4-FFF2-40B4-BE49-F238E27FC236}">
                <a16:creationId xmlns:a16="http://schemas.microsoft.com/office/drawing/2014/main" id="{9F2CBF26-9F88-C836-7BBE-2C8D15399C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7594" r="7594"/>
          <a:stretch/>
        </p:blipFill>
        <p:spPr>
          <a:xfrm flipH="1">
            <a:off x="7163691" y="0"/>
            <a:ext cx="5024825" cy="6858000"/>
          </a:xfrm>
        </p:spPr>
      </p:pic>
      <p:sp>
        <p:nvSpPr>
          <p:cNvPr id="96" name="Slide Number Placeholder 95">
            <a:extLst>
              <a:ext uri="{FF2B5EF4-FFF2-40B4-BE49-F238E27FC236}">
                <a16:creationId xmlns:a16="http://schemas.microsoft.com/office/drawing/2014/main" id="{3BD80834-FB15-847A-2C6B-65FA4C1A9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19" name="Title 118">
            <a:extLst>
              <a:ext uri="{FF2B5EF4-FFF2-40B4-BE49-F238E27FC236}">
                <a16:creationId xmlns:a16="http://schemas.microsoft.com/office/drawing/2014/main" id="{34974D2A-D531-9065-F011-B2A52FD62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7911214" cy="1017147"/>
          </a:xfrm>
        </p:spPr>
        <p:txBody>
          <a:bodyPr>
            <a:noAutofit/>
          </a:bodyPr>
          <a:lstStyle/>
          <a:p>
            <a:r>
              <a:rPr lang="el" sz="2800"/>
              <a:t>Κυβερνοασφάλεια στις αναδυόμενες τεχνολογίες για το ενεργειακό δίκτυο – Επισκόπηση μαθήματος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2FB8BB2-2253-F694-3F4B-48B1830907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0545" y="1315846"/>
            <a:ext cx="788639" cy="533400"/>
          </a:xfrm>
        </p:spPr>
        <p:txBody>
          <a:bodyPr vert="horz" lIns="0" tIns="0" rIns="0" bIns="0" rtlCol="0" anchor="ctr">
            <a:noAutofit/>
          </a:bodyPr>
          <a:lstStyle/>
          <a:p>
            <a:r>
              <a:rPr lang="el"/>
              <a:t>Ο1.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0C2F10C-DD1E-58B2-DE8A-900B513BB4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39682" y="1315846"/>
            <a:ext cx="6732236" cy="533400"/>
          </a:xfrm>
        </p:spPr>
        <p:txBody>
          <a:bodyPr>
            <a:noAutofit/>
          </a:bodyPr>
          <a:lstStyle/>
          <a:p>
            <a:r>
              <a:rPr lang="el" sz="1700"/>
              <a:t>Εισαγωγή στην Κυβερνοασφάλεια στις Αναδυόμενες Τεχνολογίες Ενέργειας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4EFEB83-8DF8-9418-13FD-C034C8279A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0545" y="2035410"/>
            <a:ext cx="788639" cy="533400"/>
          </a:xfrm>
        </p:spPr>
        <p:txBody>
          <a:bodyPr/>
          <a:lstStyle/>
          <a:p>
            <a:r>
              <a:rPr lang="el"/>
              <a:t>Ο2.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27C4889-BB27-08A2-E9DE-947634C2E2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539682" y="2035410"/>
            <a:ext cx="5885179" cy="533400"/>
          </a:xfrm>
        </p:spPr>
        <p:txBody>
          <a:bodyPr>
            <a:normAutofit/>
          </a:bodyPr>
          <a:lstStyle/>
          <a:p>
            <a:r>
              <a:rPr lang="el" sz="1700"/>
              <a:t>Τεχνικές ανίχνευσης ανωμαλιών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3A78732-6A77-06C0-D931-D7D867386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7B7D90C8-A3E9-289E-DC74-AFF053EFB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F61E353-DA53-56F1-49CB-7426B4E4EDAF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C985692-9D93-B2CA-C09C-F2CA3F05A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93FF775-4134-4229-0B44-8DCF3D12D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52F6E1-52FE-AF94-1D48-6D51798C9F9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0EED8E-D248-73B5-CADD-05DFE6A0B06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1797B75-1EF7-C863-7738-C5305F20749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7E9B2D70-3673-D8F4-9950-A16599BB5A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691CE604-BB55-F236-866D-A4C80CB9DA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49DA8128-E02C-0244-DB03-DF17F76084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50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835925-3D21-0B99-9A6C-587FBAE43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7911214" cy="1524000"/>
          </a:xfrm>
        </p:spPr>
        <p:txBody>
          <a:bodyPr>
            <a:normAutofit fontScale="90000"/>
          </a:bodyPr>
          <a:lstStyle/>
          <a:p>
            <a:r>
              <a:rPr lang="el" dirty="0">
                <a:solidFill>
                  <a:schemeClr val="accent1"/>
                </a:solidFill>
              </a:rPr>
              <a:t>Εκπαιδευτικό Περίγραμμα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l-GR" dirty="0"/>
              <a:t>Θέμα 01 – Εισαγωγή στην </a:t>
            </a:r>
            <a:r>
              <a:rPr lang="el-GR" dirty="0" err="1"/>
              <a:t>Κυβερνοασφάλεια</a:t>
            </a:r>
            <a:r>
              <a:rPr lang="el-GR" dirty="0"/>
              <a:t> στις Αναδυόμενες Τεχνολογίες Ενέργειας</a:t>
            </a:r>
            <a:endParaRPr lang="el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7466B0-B69A-FEBF-B8E0-FDA9AEAC7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756CFB8-E805-3CF9-61D2-C02341EC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6053-DF7F-7AFE-4D23-78CFF34D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5421A4BB-2BFD-0743-5BB3-6C4D92B8EC15}"/>
              </a:ext>
            </a:extLst>
          </p:cNvPr>
          <p:cNvSpPr txBox="1">
            <a:spLocks/>
          </p:cNvSpPr>
          <p:nvPr/>
        </p:nvSpPr>
        <p:spPr>
          <a:xfrm>
            <a:off x="796323" y="2726929"/>
            <a:ext cx="6980091" cy="1315681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l" sz="1400" dirty="0"/>
              <a:t>Επισκόπηση και μοναδικές προκλήσεις ασφαλείας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l" sz="1400" dirty="0"/>
              <a:t>Επισκόπηση των αρχών και των προκλήσεων της κυβερνοασφάλειας στο πλαίσιο των αναδυόμενων ενεργειακών τεχνολογιών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l" sz="1400" dirty="0"/>
              <a:t>Εισαγωγή στο IoE, το cloud computing, το blockchain και την τεχνητή νοημοσύνη και τη σημασία τους στον ενεργειακό τομέα</a:t>
            </a:r>
          </a:p>
        </p:txBody>
      </p:sp>
      <p:pic>
        <p:nvPicPr>
          <p:cNvPr id="34" name="Picture Placeholder 33" descr="Ένα φλιτζάνι καφέ και ένα σημειωματάριο σε ένα τραπέζι&#10;&#10;Περιγραφή που δημιουργείται αυτόματα">
            <a:extLst>
              <a:ext uri="{FF2B5EF4-FFF2-40B4-BE49-F238E27FC236}">
                <a16:creationId xmlns:a16="http://schemas.microsoft.com/office/drawing/2014/main" id="{BE76F2C8-60D2-404A-08F8-F956BC2489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18261" r="18261"/>
          <a:stretch>
            <a:fillRect/>
          </a:stretch>
        </p:blipFill>
        <p:spPr/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E7B04D-E6C3-1A50-96CC-C863D387E4E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BB7346-D27E-E7B5-1793-E50B8F9C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39C830-72D8-B9BC-4DBD-C47324325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1308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l" sz="1800"/>
              <a:t>1. Επισκόπηση των αναδυόμενων τεχνολογιών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5467" y="862369"/>
            <a:ext cx="4786877" cy="763899"/>
          </a:xfrm>
        </p:spPr>
        <p:txBody>
          <a:bodyPr>
            <a:normAutofit/>
          </a:bodyPr>
          <a:lstStyle/>
          <a:p>
            <a:r>
              <a:rPr lang="el" dirty="0"/>
              <a:t>Πλαίσιο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1559922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Εισαγωγή στις Βασικές Τεχνολογίες: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Διαδίκτυο των πραγμάτων (IoT):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Συσκευές και αισθητήρες συνδεδεμένοι στο διαδίκτυο.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Παραδείγματα: Έξυπνοι μετρητές, αισθητήρες δικτύου και συνδεδεμένες οικιακές συσκευές.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Cloud Computing: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On-demand παράδοση πόρων πληροφορικής μέσω του διαδικτύου.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Παραδείγματα: Αποθήκευση δεδομένων, υπολογιστική ισχύς και υπηρεσίες εφαρμογών.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kern="100" dirty="0" err="1">
                <a:ea typeface="Aptos" panose="020B0004020202020204" pitchFamily="34" charset="0"/>
                <a:cs typeface="Arial" panose="020B0604020202020204" pitchFamily="34" charset="0"/>
              </a:rPr>
              <a:t>BlockChain</a:t>
            </a:r>
            <a:r>
              <a:rPr lang="el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Τεχνολογία κατανεμημένου καθολικού για ασφαλείς συναλλαγές.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Παραδείγματα: πλατφόρμες εμπορίας ενέργειας, διαχείριση εφοδιαστικής αλυσίδας.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Τεχνητή νοημοσύνη (AI):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Μηχανική μάθηση και αλγόριθμοι λήψης αποφάσεων.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Παραδείγματα: Προληπτική συντήρηση, πρόβλεψη ζήτησης.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Μετασχηματιστική Επίδραση:</a:t>
            </a:r>
            <a:r>
              <a:rPr lang="el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Βελτιωμένη απόδοση και αξιοπιστία των ενεργειακών συστημάτων.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Εισαγωγή νέων τρωτών σημείων και επιφανειών επίθεσης.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Μια εικόνα με στιγμιότυπο οθόνης, κύκλο, φως&#10;&#10;Αυτόματη περιγραφή">
            <a:extLst>
              <a:ext uri="{FF2B5EF4-FFF2-40B4-BE49-F238E27FC236}">
                <a16:creationId xmlns:a16="http://schemas.microsoft.com/office/drawing/2014/main" id="{14BB4C7F-7A2E-2A45-1B3F-48C1256F4DC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04246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l" sz="1800"/>
              <a:t>2. Αντίκτυπος στο τοπίο της ασφάλειας στον κυβερνοχώρο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l"/>
              <a:t>Πλαίσιο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40730" y="1596906"/>
            <a:ext cx="6174459" cy="2398649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Αυξημένη επιφάνεια επίθεσης: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Περισσότερα σημεία εισόδου για επιτιθέμενους λόγω διασυνδεδεμένων συσκευών.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Πολυπλοκότητα στη διαχείριση της ασφάλειας σε διάφορες τεχνολογίες.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Νέες ευπάθειες: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Αδυναμίες στην ασφάλεια συσκευών IoT.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Εσφαλμένες διαμορφώσεις cloud που οδηγούν σε παραβιάσεις δεδομένων.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Απειλές ειδικά για το blockchain, όπως επιθέσεις 51%.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Χειραγώγηση AI και ζητήματα απορρήτου δεδομένων.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Ανάγκη για ισχυρά μέτρα ασφαλείας: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Ολοκληρωμένες στρατηγικές για την εξασφάλιση όλων των επιπέδων τεχνολογίας.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Σημασία των προληπτικών και προσαρμοστικών πρακτικών κυβερνοασφάλειας.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Μια εικόνα με στιγμιότυπο οθόνης, κύκλο, φως&#10;&#10;Αυτόματη περιγραφή">
            <a:extLst>
              <a:ext uri="{FF2B5EF4-FFF2-40B4-BE49-F238E27FC236}">
                <a16:creationId xmlns:a16="http://schemas.microsoft.com/office/drawing/2014/main" id="{14BB4C7F-7A2E-2A45-1B3F-48C1256F4DC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4334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l" sz="1800" dirty="0"/>
              <a:t>3. Μοναδικές προκλήσεις ασφάλειας του IoT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l"/>
              <a:t>Πλαίσιο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Ποικιλομορφία Συσκευών:</a:t>
            </a:r>
            <a:endParaRPr lang="el" sz="16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Ποικιλία συσκευών με διαφορετικές δυνατότητες ασφαλείας.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Ανάπτυξη μεγάλης :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Διαχείριση ασφάλειας </a:t>
            </a:r>
            <a:r>
              <a:rPr lang="el" sz="1600" kern="100" dirty="0">
                <a:ea typeface="Aptos" panose="020B0004020202020204" pitchFamily="34" charset="0"/>
                <a:cs typeface="Arial" panose="020B0604020202020204" pitchFamily="34" charset="0"/>
              </a:rPr>
              <a:t>κλίμακας </a:t>
            </a: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για εκατομμύρια συσκευές.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Αδύναμα πρωτόκολλα ασφαλείας: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Ανεπαρκής ασφάλεια σε ορισμένες συσκευές IoT.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Παραδείγματα: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Ευάλωτοι έξυπνοι μετρητές και αισθητήρες δικτύου.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8" name="Marcador de Posição da Imagem 7" descr="Μια εικόνα με στιγμιότυπο οθόνης, κύκλο, φως&#10;&#10;Αυτόματη περιγραφή">
            <a:extLst>
              <a:ext uri="{FF2B5EF4-FFF2-40B4-BE49-F238E27FC236}">
                <a16:creationId xmlns:a16="http://schemas.microsoft.com/office/drawing/2014/main" id="{14BB4C7F-7A2E-2A45-1B3F-48C1256F4DC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93369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l" sz="1800" dirty="0"/>
              <a:t>4. Μοναδικές προκλήσεις ασφάλειας του Cloud Computing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l"/>
              <a:t>Πλαίσιο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Μοντέλο Κοινής Ευθύνης: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Κατανομή των ευθυνών ασφαλείας μεταξύ παρόχου και χρήστη.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Παραβιάσεις δεδομένων: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Κίνδυνοι μη εξουσιοδοτημένης πρόσβασης σε ευαίσθητα δεδομένα.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Εσφαλμένες διαμορφώσεις: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Κοινή αιτία περιστατικών ασφαλείας σε περιβάλλοντα cloud.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Παραδείγματα: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Εσφαλμένη διαμόρφωση κάδων S3 που εκθέτουν δεδομένα.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Μια εικόνα με στιγμιότυπο οθόνης, κύκλο, φως&#10;&#10;Αυτόματη περιγραφή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41872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l" sz="1800"/>
              <a:t>5. Μοναδικές προκλήσεις ασφάλειας του Blockchain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l"/>
              <a:t>Πλαίσιο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51% Επιθέσεις: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Έλεγχος της πλειοψηφίας του ρυθμού κατακερματισμού του δικτύου για την τροποποίηση των συναλλαγών.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Ευπάθειες έξυπνων συμβολαίων: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Σφάλματα και εκμεταλλεύσεις ευπαθειών στον κώδικα έξυπνων συμβολαίων.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Παραδείγματα: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DAO hack λόγω ευπάθειας στα έξυπνα συμβόλαια.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Μια εικόνα με στιγμιότυπο οθόνης, κύκλο, φως&#10;&#10;Αυτόματη περιγραφή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94530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l" sz="1800"/>
              <a:t>6. Μοναδικές προκλήσεις ασφάλειας της τεχνητής νοημοσύνης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l"/>
              <a:t>Πλαίσιο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-GR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Επιθέσεις Ανταγωνιστικού Τύπου (</a:t>
            </a:r>
            <a:r>
              <a:rPr lang="el-GR" sz="16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Adversarial</a:t>
            </a:r>
            <a:r>
              <a:rPr lang="el-GR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l-GR" sz="1600" kern="100" dirty="0" err="1">
                <a:effectLst/>
                <a:ea typeface="Aptos" panose="020B0004020202020204" pitchFamily="34" charset="0"/>
                <a:cs typeface="Arial" panose="020B0604020202020204" pitchFamily="34" charset="0"/>
              </a:rPr>
              <a:t>Attacks</a:t>
            </a:r>
            <a:r>
              <a:rPr lang="el-GR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):</a:t>
            </a:r>
            <a:endParaRPr lang="el" sz="1600" kern="1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Χειρισμός μοντέλων τεχνητής νοημοσύνης για την παραγωγή λανθασμένων αποτελεσμάτων.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Θέματα απορρήτου δεδομένων: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Διασφάλιση του απορρήτου των δεδομένων που χρησιμοποιούνται για την εκπαίδευση μοντέλων τεχνητής νοημοσύνης.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Παραδείγματα: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Αντικρουόμενα παραδείγματα που προκαλούν εσφαλμένη ταξινόμηση AI.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Μια εικόνα με στιγμιότυπο οθόνης, κύκλο, φως&#10;&#10;Αυτόματη περιγραφή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41005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l" sz="1800"/>
              <a:t>7. Μοναδικές προκλήσεις ασφάλειας της τεχνητής νοημοσύνης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l"/>
              <a:t>Πλαίσιο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Βασικοί κανονισμοί: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GDPR: Γενικός Κανονισμός Προστασίας Δεδομένων για το απόρρητο των δεδομένων.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NERC CIP: Πρότυπα προστασίας υποδομών ζωτικής σημασίας για τον ενεργειακό τομέα.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Energy Policy Act: Κανονιστικό πλαίσιο για τις ενεργειακές υποδομές.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Σημασία της συμμόρφωσης: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Νομικές και οικονομικές επιπτώσεις της μη συμμόρφωσης.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Ενίσχυση της συνολικής στάσης ασφαλείας μέσω της τήρησης των κανονισμών.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Στρατηγικές συμμόρφωσης: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Τακτικοί έλεγχοι και αξιολογήσεις.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Εφαρμογή βέλτιστων πρακτικών του κλάδου.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Μια εικόνα με στιγμιότυπο οθόνης, κύκλο, φως&#10;&#10;Αυτόματη περιγραφή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56349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l" sz="1800"/>
              <a:t>8. Περίληψη του θέματος 1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l"/>
              <a:t>Πλαίσιο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Ανακεφαλαίωση της σημασίας της ασφάλειας στον κυβερνοχώρο στις αναδυόμενες ενεργειακές τεχνολογίες.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Τόνισε τις μοναδικές προκλήσεις ασφάλειας για το IoT, το cloud computing, το blockchain και το AI.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Συζητήθηκε η σημασία των κανονιστικών παραμέτρων και των ζητημάτων συμμόρφωσης.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Προετοιμασία για το θέμα 2: Τεχνικές ανίχνευσης ανωμαλιών.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Μια εικόνα με στιγμιότυπο οθόνης, κύκλο, φως&#10;&#10;Αυτόματη περιγραφή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20980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835925-3D21-0B99-9A6C-587FBAE43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6732237" cy="1524000"/>
          </a:xfrm>
        </p:spPr>
        <p:txBody>
          <a:bodyPr>
            <a:normAutofit fontScale="90000"/>
          </a:bodyPr>
          <a:lstStyle/>
          <a:p>
            <a:r>
              <a:rPr lang="el" dirty="0">
                <a:solidFill>
                  <a:schemeClr val="accent1"/>
                </a:solidFill>
              </a:rPr>
              <a:t>Περίγραμμα εκπαίδευσης: </a:t>
            </a:r>
            <a:br>
              <a:rPr lang="en-US" dirty="0">
                <a:solidFill>
                  <a:schemeClr val="accent1"/>
                </a:solidFill>
              </a:rPr>
            </a:br>
            <a:br>
              <a:rPr lang="en-US" dirty="0">
                <a:solidFill>
                  <a:schemeClr val="accent1"/>
                </a:solidFill>
              </a:rPr>
            </a:br>
            <a:r>
              <a:rPr lang="el" dirty="0"/>
              <a:t>Θέμα-02 - Τεχνικές ανίχνευσης ανωμαλιών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7466B0-B69A-FEBF-B8E0-FDA9AEAC7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756CFB8-E805-3CF9-61D2-C02341EC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6053-DF7F-7AFE-4D23-78CFF34D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5421A4BB-2BFD-0743-5BB3-6C4D92B8EC15}"/>
              </a:ext>
            </a:extLst>
          </p:cNvPr>
          <p:cNvSpPr txBox="1">
            <a:spLocks/>
          </p:cNvSpPr>
          <p:nvPr/>
        </p:nvSpPr>
        <p:spPr>
          <a:xfrm>
            <a:off x="796323" y="2726930"/>
            <a:ext cx="6980091" cy="120893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l" sz="1400" dirty="0"/>
              <a:t>Επισκόπηση τεχνικών ανίχνευσης ανωμαλιών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l" sz="1400" dirty="0"/>
              <a:t>Σημασία της μηχανικής μάθησης και των μεθόδων χρονοσειρών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l" sz="1400" dirty="0"/>
              <a:t>Πραγματικές εφαρμογές και οφέλη της ανίχνευσης ανωμαλιών</a:t>
            </a:r>
          </a:p>
        </p:txBody>
      </p:sp>
      <p:pic>
        <p:nvPicPr>
          <p:cNvPr id="34" name="Picture Placeholder 33" descr="Ένα φλιτζάνι καφέ και ένα σημειωματάριο σε ένα τραπέζι&#10;&#10;Περιγραφή που δημιουργείται αυτόματα">
            <a:extLst>
              <a:ext uri="{FF2B5EF4-FFF2-40B4-BE49-F238E27FC236}">
                <a16:creationId xmlns:a16="http://schemas.microsoft.com/office/drawing/2014/main" id="{BE76F2C8-60D2-404A-08F8-F956BC2489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18261" r="18261"/>
          <a:stretch>
            <a:fillRect/>
          </a:stretch>
        </p:blipFill>
        <p:spPr/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E7B04D-E6C3-1A50-96CC-C863D387E4E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BB7346-D27E-E7B5-1793-E50B8F9C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39C830-72D8-B9BC-4DBD-C47324325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0239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l" sz="1800"/>
              <a:t>1. Εισαγωγή στην ανίχνευση ανωμαλιών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l"/>
              <a:t>Πλαίσιο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07964" y="1665045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Ορισμός: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Η διαδικασία προσδιορισμού μοτίβων σε δεδομένα που δεν συμμορφώνονται με την αναμενόμενη συμπεριφορά.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Σημασία στην ασφάλεια στον κυβερνοχώρο: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Εντοπισμός ασυνήθιστων δραστηριοτήτων που μπορεί να υποδεικνύουν απειλές ασφαλείας.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Τύποι ανωμαλιών: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Σημειακές ανωμαλίες: Ένα σημείο δεδομένων διαφέρει σημαντικά από τα άλλα.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Ανωμαλίες με βάση τα συμφραζόμενα: Σημεία δεδομένων που είναι ανώμαλα σε ένα συγκεκριμένο πλαίσιο.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Συλλογικές ανωμαλίες: Μια ομάδα σημείων δεδομένων που συλλογικά συμπεριφέρονται ανώμαλα.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Μια εικόνα με στιγμιότυπο οθόνης, κύκλο, φως&#10;&#10;Αυτόματη περιγραφή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>
          <a:xfrm>
            <a:off x="0" y="17722"/>
            <a:ext cx="5840730" cy="6862275"/>
          </a:xfrm>
        </p:spPr>
      </p:pic>
      <p:pic>
        <p:nvPicPr>
          <p:cNvPr id="6" name="Picture 5" descr="Ένα διάγραμμα μιας φυσιολογικής και ανωμαλίας&#10;&#10;Περιγραφή που δημιουργείται αυτόματα">
            <a:extLst>
              <a:ext uri="{FF2B5EF4-FFF2-40B4-BE49-F238E27FC236}">
                <a16:creationId xmlns:a16="http://schemas.microsoft.com/office/drawing/2014/main" id="{949394AA-665A-7A4B-5B00-28C1DC63BE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846" y="2596463"/>
            <a:ext cx="6060658" cy="183334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FE57D6E-928A-EE04-A6E9-4236A3BAF27D}"/>
              </a:ext>
            </a:extLst>
          </p:cNvPr>
          <p:cNvSpPr txBox="1"/>
          <p:nvPr/>
        </p:nvSpPr>
        <p:spPr>
          <a:xfrm>
            <a:off x="226534" y="4436619"/>
            <a:ext cx="6060658" cy="25949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1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l" sz="1100" b="0" i="0" u="none" strike="noStrike" kern="1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Arial" panose="020B0604020202020204" pitchFamily="34" charset="0"/>
              </a:rPr>
              <a:t>Πηγή: https://research.einar.partners/mystery-of-predictions-in-anomaly-detection/</a:t>
            </a:r>
          </a:p>
        </p:txBody>
      </p:sp>
    </p:spTree>
    <p:extLst>
      <p:ext uri="{BB962C8B-B14F-4D97-AF65-F5344CB8AC3E}">
        <p14:creationId xmlns:p14="http://schemas.microsoft.com/office/powerpoint/2010/main" val="355048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l" sz="1800"/>
              <a:t>2. Μέθοδοι βασισμένες στη μηχανική μάθηση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l"/>
              <a:t>Πλαίσιο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Εποπτευόμενη μάθηση: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Χρήση δεδομένων με ετικέτες για την εκπαίδευση μοντέλων ώστε να αναγνωρίζουν ανωμαλίες.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Παραδείγματα αλγορίθμων: Δέντρα αποφάσεων, τυχαία δάση.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Μάθηση χωρίς επίβλεψη: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Ανίχνευση ανωμαλιών χωρίς επισημασμένα δεδομένα εντοπίζοντας αποκλίσεις από τον κανόνα.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Παραδείγματα αλγορίθμων: k-Πλησιέστεροι γείτονες (k-NN), ομαδοποίηση.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Κοινοί αλγόριθμοι: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k-Πλησιέστεροι γείτονες (k-NN):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Προσδιορίζει ανωμαλίες με βάση μετρήσεις απόστασης.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Μηχανές διανυσμάτων υποστήριξης (SVM):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Ταξινομεί τα σημεία δεδομένων σε κανονικά και ανώμαλα.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Νευρωνικά Δίκτυα: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Μοντέλα βαθιάς μάθησης για σύνθετη αναγνώριση προτύπων.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2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Πλεονεκτήματα: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Ικανότητα προσαρμογής σε νέους τύπους απειλών.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Βελτιωμένη ακρίβεια σε σχέση με τις παραδοσιακές μεθόδους που βασίζονται σε κανόνες.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Μια εικόνα με στιγμιότυπο οθόνης, κύκλο, φως&#10;&#10;Αυτόματη περιγραφή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97C9CA6-DA87-A2C4-A730-E9F35F91AC98}"/>
              </a:ext>
            </a:extLst>
          </p:cNvPr>
          <p:cNvGrpSpPr/>
          <p:nvPr/>
        </p:nvGrpSpPr>
        <p:grpSpPr>
          <a:xfrm>
            <a:off x="235012" y="258185"/>
            <a:ext cx="5913799" cy="6022946"/>
            <a:chOff x="462001" y="480419"/>
            <a:chExt cx="5323375" cy="581212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3F7360A-1B20-FAA3-5D29-2922E9128953}"/>
                </a:ext>
              </a:extLst>
            </p:cNvPr>
            <p:cNvSpPr/>
            <p:nvPr/>
          </p:nvSpPr>
          <p:spPr>
            <a:xfrm>
              <a:off x="462001" y="480419"/>
              <a:ext cx="5323375" cy="58121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150"/>
            </a:p>
          </p:txBody>
        </p:sp>
        <p:pic>
          <p:nvPicPr>
            <p:cNvPr id="6" name="Picture 5" descr="Στιγμιότυπο οθόνης βιντεοπαιχνιδιού&#10;&#10;Περιγραφή που δημιουργείται αυτόματα">
              <a:extLst>
                <a:ext uri="{FF2B5EF4-FFF2-40B4-BE49-F238E27FC236}">
                  <a16:creationId xmlns:a16="http://schemas.microsoft.com/office/drawing/2014/main" id="{F4641FD8-9723-9EE2-0756-33DA0DF91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4390" y="522840"/>
              <a:ext cx="5278596" cy="5727277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CEB4A4D-04C0-9820-FD2C-2B1766E33126}"/>
              </a:ext>
            </a:extLst>
          </p:cNvPr>
          <p:cNvSpPr txBox="1"/>
          <p:nvPr/>
        </p:nvSpPr>
        <p:spPr>
          <a:xfrm>
            <a:off x="235013" y="6292538"/>
            <a:ext cx="5913798" cy="440633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1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l" sz="1100" b="0" i="0" u="none" strike="noStrike" kern="1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Arial" panose="020B0604020202020204" pitchFamily="34" charset="0"/>
              </a:rPr>
              <a:t>Πηγή: https://towardsdatascience.com/a-comprehensive-beginners-guide-to-the-diverse-field-of-anomaly-detection-8c818d153995</a:t>
            </a:r>
          </a:p>
        </p:txBody>
      </p:sp>
    </p:spTree>
    <p:extLst>
      <p:ext uri="{BB962C8B-B14F-4D97-AF65-F5344CB8AC3E}">
        <p14:creationId xmlns:p14="http://schemas.microsoft.com/office/powerpoint/2010/main" val="3542009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l" sz="1800"/>
              <a:t>3. </a:t>
            </a:r>
            <a:r>
              <a:rPr lang="el" sz="18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Ανίχνευση ανωμαλιών χρονοσειρών</a:t>
            </a:r>
            <a:endParaRPr lang="en-US" sz="1800"/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l"/>
              <a:t>Πλαίσιο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07964" y="1668792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Σημασία στα ενεργειακά συστήματα: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Συνεχής παρακολούθηση δεδομένων που εξαρτώνται από το χρόνο, όπως η κατανάλωση ενέργειας.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Τεχνικές: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ARIMA (Αυτοπαλίνδρομος ολοκληρωμένος κινητός μέσος όρος):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" sz="1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Στατιστική ανάλυση για πρόβλεψη και ανίχνευση ανωμαλιών.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Δίκτυα LSTM (Long Short-Term Memory):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" sz="1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Μοντέλα νευρωνικών δικτύων για το χειρισμό διαδοχικών δεδομένων.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STL (αποσύνθεση εποχιακής τάσης):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" sz="1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Αποσυνθέτει τα δεδομένα χρονοσειρών σε εποχιακά, τάσεις και υπολειμματικά στοιχεία.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Εφαρμογές: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Εντοπισμός παρατυπιών στην παραγωγή και κατανάλωση ενέργειας.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4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Παρακολούθηση για σημάδια παραβίασης ή μη εξουσιοδοτημένης πρόσβασης.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7" name="Marcador de Posição da Imagem 6" descr="Μια εικόνα με στιγμιότυπο οθόνης, κύκλο, φως&#10;&#10;Αυτόματη περιγραφή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84174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l" sz="1800"/>
              <a:t>4. Πραγματικές εφαρμογές ανίχνευσης ανωμαλιών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7964" y="862369"/>
            <a:ext cx="4786877" cy="763899"/>
          </a:xfrm>
        </p:spPr>
        <p:txBody>
          <a:bodyPr>
            <a:normAutofit/>
          </a:bodyPr>
          <a:lstStyle/>
          <a:p>
            <a:r>
              <a:rPr lang="el" dirty="0"/>
              <a:t>Πλαίσιο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30667" y="1326936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Μελέτη περίπτωσης 1: Ανίχνευση μη εξουσιοδοτημένης πρόσβασης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Παρακολούθηση της κίνησης δικτύου για ασυνήθιστα μοτίβα πρόσβασης.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Παράδειγμα: Εντοπισμός μη εξουσιοδοτημένης πρόσβασης σε συστήματα SCADA.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Μελέτη περίπτωσης 2: Παρακολούθηση έξυπνων δικτύων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Ανάλυση δεδομένων ροής ενέργειας για ανωμαλίες.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Παράδειγμα: Ανίχνευση ανωμαλιών σε δεδομένα έξυπνων μετρητών που υποδεικνύουν παραβίαση.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Μελέτη περίπτωσης 3: Προληπτική συντήρηση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Χρήση ανίχνευσης ανωμαλιών για την πρόβλεψη βλαβών εξοπλισμού.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Παράδειγμα: Εντοπισμός πρώιμων ενδείξεων δυσλειτουργίας σε ανεμογεννήτριες.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Μια εικόνα με στιγμιότυπο οθόνης, κύκλο, φως&#10;&#10;Αυτόματη περιγραφή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61006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ção da Imagem 6" descr="Μια εικόνα με στιγμιότυπο οθόνης, κύκλο, φως&#10;&#10;Αυτόματη περιγραφή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>
            <a:fillRect/>
          </a:stretch>
        </p:blipFill>
        <p:spPr/>
      </p:pic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l" sz="1800"/>
              <a:t>5. Εργαλεία ανίχνευσης ανωμαλιών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76372" y="784841"/>
            <a:ext cx="4786877" cy="763899"/>
          </a:xfrm>
        </p:spPr>
        <p:txBody>
          <a:bodyPr>
            <a:normAutofit/>
          </a:bodyPr>
          <a:lstStyle/>
          <a:p>
            <a:r>
              <a:rPr lang="el" dirty="0"/>
              <a:t>Πλαίσιο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88309" y="1315093"/>
            <a:ext cx="6763003" cy="2995009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Δημοφιλή εργαλεία: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Splunk: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Πλατφόρμα ανάλυσης και παρακολούθησης δεδομένων.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600" kern="100" dirty="0">
                <a:ea typeface="Aptos" panose="020B0004020202020204" pitchFamily="34" charset="0"/>
                <a:cs typeface="Arial" panose="020B0604020202020204" pitchFamily="34" charset="0"/>
              </a:rPr>
              <a:t>Stack</a:t>
            </a: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ELK (Elasticsearch, Logstash, Kibana):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Σύνολο εργαλείων ανοιχτού κώδικα για αναζήτηση, ανάλυση και οπτικοποίηση δεδομένων καταγραφής.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600" kern="100" dirty="0">
                <a:ea typeface="Aptos" panose="020B0004020202020204" pitchFamily="34" charset="0"/>
                <a:cs typeface="Arial" panose="020B0604020202020204" pitchFamily="34" charset="0"/>
              </a:rPr>
              <a:t>Spot</a:t>
            </a: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 Apache: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Πλατφόρμα ανάλυσης ασφάλειας στον κυβερνοχώρο ανοιχτού κώδικα.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Χαρακτηριστικά και οφέλη: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Ανάλυση και οπτικοποίηση δεδομένων σε πραγματικό χρόνο.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Επεκτασιμότητα για χειρισμό μεγάλων συνόλων δεδομένων.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Ενσωμάτωση με άλλα εργαλεία ασφαλείας.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Πρακτική επίδειξη: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l" sz="16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Σύντομη επίδειξη (εάν υπάρχει) που δείχνει το εργαλείο σε δράση.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3492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5684036" cy="763899"/>
          </a:xfrm>
        </p:spPr>
        <p:txBody>
          <a:bodyPr>
            <a:noAutofit/>
          </a:bodyPr>
          <a:lstStyle/>
          <a:p>
            <a:r>
              <a:rPr lang="el" sz="1800"/>
              <a:t>6. Περίληψη του θέματος 2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l"/>
              <a:t>Πλαίσιο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Ανακεφαλαίωση των βασικών σημείων σχετικά με τις τεχνικές ανίχνευσης ανωμαλιών.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Σημασία της μηχανικής μάθησης και των μεθόδων χρονοσειρών.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Πραγματικές εφαρμογές και οφέλη της ανίχνευσης ανωμαλιών.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l" sz="1800" kern="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Εισαγωγή στο Θέμα 3: Διασφάλιση των Αναδυόμενων Ενεργειακών Τεχνολογιών.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pic>
        <p:nvPicPr>
          <p:cNvPr id="7" name="Marcador de Posição da Imagem 6" descr="Μια εικόνα με στιγμιότυπο οθόνης, κύκλο, φως&#10;&#10;Αυτόματη περιγραφή">
            <a:extLst>
              <a:ext uri="{FF2B5EF4-FFF2-40B4-BE49-F238E27FC236}">
                <a16:creationId xmlns:a16="http://schemas.microsoft.com/office/drawing/2014/main" id="{335E9F75-6226-B030-9CC5-5975AEE2C9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l="7439" r="74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49953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452219-785E-4657-C5F4-A53FEF2EB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0326" y="1679216"/>
            <a:ext cx="4786877" cy="1518315"/>
          </a:xfrm>
        </p:spPr>
        <p:txBody>
          <a:bodyPr/>
          <a:lstStyle/>
          <a:p>
            <a:r>
              <a:rPr lang="el"/>
              <a:t>Ευχαριστώ</a:t>
            </a:r>
          </a:p>
        </p:txBody>
      </p:sp>
      <p:pic>
        <p:nvPicPr>
          <p:cNvPr id="6" name="Picture Placeholder 5" descr="Ένα άτομο και ένα άτομο που κοιτάζει μια οθόνη υπολογιστή">
            <a:extLst>
              <a:ext uri="{FF2B5EF4-FFF2-40B4-BE49-F238E27FC236}">
                <a16:creationId xmlns:a16="http://schemas.microsoft.com/office/drawing/2014/main" id="{AA35CD3A-9896-7953-C82D-AAE87F6124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27" r="127"/>
          <a:stretch/>
        </p:blipFill>
        <p:spPr>
          <a:xfrm>
            <a:off x="-29499" y="-2236"/>
            <a:ext cx="6814124" cy="687109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90D79-5C58-F576-D2D0-3F4F1822E7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70326" y="3748958"/>
            <a:ext cx="4786878" cy="2258013"/>
          </a:xfrm>
        </p:spPr>
        <p:txBody>
          <a:bodyPr/>
          <a:lstStyle/>
          <a:p>
            <a:r>
              <a:rPr lang="el"/>
              <a:t>Στείλτε όλες τις ερωτήσεις στη διεύθυνση:</a:t>
            </a:r>
          </a:p>
          <a:p>
            <a:r>
              <a:rPr lang="el"/>
              <a:t>gehad@example.com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8DFC8D-4AE6-170E-C27A-DA97EBD7D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F966C9E-A9A2-BF8C-EDCB-B7F6AE51C425}"/>
                </a:ext>
              </a:extLst>
            </p:cNvPr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avLst/>
              <a:gdLst>
                <a:gd name="connsiteX0" fmla="*/ 2518452 w 2545001"/>
                <a:gd name="connsiteY0" fmla="*/ 0 h 6837172"/>
                <a:gd name="connsiteX1" fmla="*/ 1701725 w 2545001"/>
                <a:gd name="connsiteY1" fmla="*/ 3172236 h 6837172"/>
                <a:gd name="connsiteX2" fmla="*/ 1361633 w 2545001"/>
                <a:gd name="connsiteY2" fmla="*/ 4439362 h 6837172"/>
                <a:gd name="connsiteX3" fmla="*/ 1178312 w 2545001"/>
                <a:gd name="connsiteY3" fmla="*/ 4524005 h 6837172"/>
                <a:gd name="connsiteX4" fmla="*/ 1067055 w 2545001"/>
                <a:gd name="connsiteY4" fmla="*/ 4330715 h 6837172"/>
                <a:gd name="connsiteX5" fmla="*/ 1324969 w 2545001"/>
                <a:gd name="connsiteY5" fmla="*/ 3379423 h 6837172"/>
                <a:gd name="connsiteX6" fmla="*/ 1307268 w 2545001"/>
                <a:gd name="connsiteY6" fmla="*/ 3240456 h 6837172"/>
                <a:gd name="connsiteX7" fmla="*/ 1196012 w 2545001"/>
                <a:gd name="connsiteY7" fmla="*/ 3154549 h 6837172"/>
                <a:gd name="connsiteX8" fmla="*/ 972233 w 2545001"/>
                <a:gd name="connsiteY8" fmla="*/ 3283409 h 6837172"/>
                <a:gd name="connsiteX9" fmla="*/ 580306 w 2545001"/>
                <a:gd name="connsiteY9" fmla="*/ 4728666 h 6837172"/>
                <a:gd name="connsiteX10" fmla="*/ 5057 w 2545001"/>
                <a:gd name="connsiteY10" fmla="*/ 6820750 h 6837172"/>
                <a:gd name="connsiteX11" fmla="*/ 0 w 2545001"/>
                <a:gd name="connsiteY11" fmla="*/ 6837173 h 6837172"/>
                <a:gd name="connsiteX12" fmla="*/ 26550 w 2545001"/>
                <a:gd name="connsiteY12" fmla="*/ 6837173 h 6837172"/>
                <a:gd name="connsiteX13" fmla="*/ 605591 w 2545001"/>
                <a:gd name="connsiteY13" fmla="*/ 4736246 h 6837172"/>
                <a:gd name="connsiteX14" fmla="*/ 997519 w 2545001"/>
                <a:gd name="connsiteY14" fmla="*/ 3290990 h 6837172"/>
                <a:gd name="connsiteX15" fmla="*/ 1190954 w 2545001"/>
                <a:gd name="connsiteY15" fmla="*/ 3179816 h 6837172"/>
                <a:gd name="connsiteX16" fmla="*/ 1285776 w 2545001"/>
                <a:gd name="connsiteY16" fmla="*/ 3253089 h 6837172"/>
                <a:gd name="connsiteX17" fmla="*/ 1300947 w 2545001"/>
                <a:gd name="connsiteY17" fmla="*/ 3373106 h 6837172"/>
                <a:gd name="connsiteX18" fmla="*/ 1043033 w 2545001"/>
                <a:gd name="connsiteY18" fmla="*/ 4324398 h 6837172"/>
                <a:gd name="connsiteX19" fmla="*/ 1171990 w 2545001"/>
                <a:gd name="connsiteY19" fmla="*/ 4548009 h 6837172"/>
                <a:gd name="connsiteX20" fmla="*/ 1385654 w 2545001"/>
                <a:gd name="connsiteY20" fmla="*/ 4448205 h 6837172"/>
                <a:gd name="connsiteX21" fmla="*/ 1385654 w 2545001"/>
                <a:gd name="connsiteY21" fmla="*/ 4446942 h 6837172"/>
                <a:gd name="connsiteX22" fmla="*/ 1725746 w 2545001"/>
                <a:gd name="connsiteY22" fmla="*/ 3178553 h 6837172"/>
                <a:gd name="connsiteX23" fmla="*/ 2545002 w 2545001"/>
                <a:gd name="connsiteY23" fmla="*/ 1263 h 6837172"/>
                <a:gd name="connsiteX24" fmla="*/ 2518452 w 2545001"/>
                <a:gd name="connsiteY24" fmla="*/ 0 h 68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45001" h="6837172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 w="126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3BC35A-F255-48AA-48B8-D6561A6FAB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9704" y="0"/>
              <a:ext cx="1822122" cy="6871447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C8DADA-109B-196D-817A-1ACB3E3183CA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2FED455-D30F-6583-EAD1-6FB515A49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0EE198-6127-5DE1-8134-33FE6A8BE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94851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Custom 62">
      <a:majorFont>
        <a:latin typeface="Book Antiqua"/>
        <a:ea typeface=""/>
        <a:cs typeface=""/>
      </a:majorFont>
      <a:minorFont>
        <a:latin typeface="Century Gothic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11534312_Win32_SL_V3" id="{A784F2EB-8377-40E2-878D-F359E4F7734D}" vid="{87F4C17B-0668-4D7F-80F5-6507D8EFBB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9EAE05-2D90-4440-A098-2E114DBDB5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15CCAF-B227-4420-8A82-899C4EC33714}">
  <ds:schemaRefs>
    <ds:schemaRef ds:uri="230e9df3-be65-4c73-a93b-d1236ebd677e"/>
    <ds:schemaRef ds:uri="71af3243-3dd4-4a8d-8c0d-dd76da1f02a5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89BB42C3-98F0-4E09-AE96-62EE07CAC5CA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2175</Words>
  <Application>Microsoft Office PowerPoint</Application>
  <PresentationFormat>Widescreen</PresentationFormat>
  <Paragraphs>265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Aptos</vt:lpstr>
      <vt:lpstr>Book Antiqua</vt:lpstr>
      <vt:lpstr>Calibri</vt:lpstr>
      <vt:lpstr>Century Gothic</vt:lpstr>
      <vt:lpstr>Courier New</vt:lpstr>
      <vt:lpstr>Symbol</vt:lpstr>
      <vt:lpstr>Wingdings</vt:lpstr>
      <vt:lpstr>Custom</vt:lpstr>
      <vt:lpstr>Κυβερνοασφάλεια στις αναδυόμενες τεχνολογίες για το ενεργειακό δίκτυο</vt:lpstr>
      <vt:lpstr>PowerPoint Presentation</vt:lpstr>
      <vt:lpstr>Κυβερνοασφάλεια στις αναδυόμενες τεχνολογίες για το ενεργειακό δίκτυο – Επισκόπηση μαθήματος</vt:lpstr>
      <vt:lpstr>Εκπαιδευτικό Περίγραμμα Θέμα 01 – Εισαγωγή στην Κυβερνοασφάλεια στις Αναδυόμενες Τεχνολογίες Ενέργειας</vt:lpstr>
      <vt:lpstr>1. Επισκόπηση των αναδυόμενων τεχνολογιών</vt:lpstr>
      <vt:lpstr>2. Αντίκτυπος στο τοπίο της ασφάλειας στον κυβερνοχώρο</vt:lpstr>
      <vt:lpstr>3. Μοναδικές προκλήσεις ασφάλειας του IoT</vt:lpstr>
      <vt:lpstr>4. Μοναδικές προκλήσεις ασφάλειας του Cloud Computing</vt:lpstr>
      <vt:lpstr>5. Μοναδικές προκλήσεις ασφάλειας του Blockchain</vt:lpstr>
      <vt:lpstr>6. Μοναδικές προκλήσεις ασφάλειας της τεχνητής νοημοσύνης</vt:lpstr>
      <vt:lpstr>7. Μοναδικές προκλήσεις ασφάλειας της τεχνητής νοημοσύνης</vt:lpstr>
      <vt:lpstr>8. Περίληψη του θέματος 1</vt:lpstr>
      <vt:lpstr>Περίγραμμα εκπαίδευσης:   Θέμα-02 - Τεχνικές ανίχνευσης ανωμαλιών</vt:lpstr>
      <vt:lpstr>1. Εισαγωγή στην ανίχνευση ανωμαλιών</vt:lpstr>
      <vt:lpstr>2. Μέθοδοι βασισμένες στη μηχανική μάθηση</vt:lpstr>
      <vt:lpstr>3. Ανίχνευση ανωμαλιών χρονοσειρών</vt:lpstr>
      <vt:lpstr>4. Πραγματικές εφαρμογές ανίχνευσης ανωμαλιών</vt:lpstr>
      <vt:lpstr>5. Εργαλεία ανίχνευσης ανωμαλιών</vt:lpstr>
      <vt:lpstr>6. Περίληψη του θέματος 2</vt:lpstr>
      <vt:lpstr>Ευχαριστώ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modified xsi:type="dcterms:W3CDTF">2025-04-30T19:23:28Z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