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725" r:id="rId4"/>
  </p:sldMasterIdLst>
  <p:notesMasterIdLst>
    <p:notesMasterId r:id="rId23"/>
  </p:notesMasterIdLst>
  <p:handoutMasterIdLst>
    <p:handoutMasterId r:id="rId24"/>
  </p:handoutMasterIdLst>
  <p:sldIdLst>
    <p:sldId id="376" r:id="rId5"/>
    <p:sldId id="407" r:id="rId6"/>
    <p:sldId id="388" r:id="rId7"/>
    <p:sldId id="408" r:id="rId8"/>
    <p:sldId id="409" r:id="rId9"/>
    <p:sldId id="452" r:id="rId10"/>
    <p:sldId id="451" r:id="rId11"/>
    <p:sldId id="440" r:id="rId12"/>
    <p:sldId id="468" r:id="rId13"/>
    <p:sldId id="469" r:id="rId14"/>
    <p:sldId id="439" r:id="rId15"/>
    <p:sldId id="472" r:id="rId16"/>
    <p:sldId id="473" r:id="rId17"/>
    <p:sldId id="474" r:id="rId18"/>
    <p:sldId id="475" r:id="rId19"/>
    <p:sldId id="476" r:id="rId20"/>
    <p:sldId id="477" r:id="rId21"/>
    <p:sldId id="38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0D"/>
    <a:srgbClr val="2C4A52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26" autoAdjust="0"/>
    <p:restoredTop sz="81840" autoAdjust="0"/>
  </p:normalViewPr>
  <p:slideViewPr>
    <p:cSldViewPr snapToGrid="0" showGuides="1">
      <p:cViewPr varScale="1">
        <p:scale>
          <a:sx n="89" d="100"/>
          <a:sy n="89" d="100"/>
        </p:scale>
        <p:origin x="774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3082" y="3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69671B-947A-44A3-A764-A91E66D469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4B23CC-4610-41C4-A0CF-67A30700C47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299BE-0F96-4D8C-8AC3-AFAE1A841C66}" type="datetimeFigureOut">
              <a:rPr lang="en-US" smtClean="0"/>
              <a:t>5/28/2024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94FC55-2324-40BC-8420-15EC835D95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C604-E5A5-4A58-AC5A-211F83D37C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B048B-0EBA-466F-928F-37073F3BFB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07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692AC-01A2-4EFF-966B-504F28E82D7A}" type="datetimeFigureOut">
              <a:rPr lang="en-US" noProof="0" smtClean="0"/>
              <a:t>5/28/2024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Fare clic per modificare gli stili di testo Master</a:t>
            </a:r>
          </a:p>
          <a:p>
            <a:pPr lvl="1"/>
            <a:r>
              <a:rPr lang="en-US" noProof="0"/>
              <a:t>Secondo livello</a:t>
            </a:r>
          </a:p>
          <a:p>
            <a:pPr lvl="2"/>
            <a:r>
              <a:rPr lang="en-US" noProof="0"/>
              <a:t>Terzo livello</a:t>
            </a:r>
          </a:p>
          <a:p>
            <a:pPr lvl="3"/>
            <a:r>
              <a:rPr lang="en-US" noProof="0"/>
              <a:t>Quarto livello</a:t>
            </a:r>
          </a:p>
          <a:p>
            <a:pPr lvl="4"/>
            <a:r>
              <a:rPr lang="en-US" noProof="0"/>
              <a:t>Quinto livello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D498D-6977-40EC-8E5E-7EB644D5E759}" type="slidenum">
              <a:rPr lang="en-US" noProof="0" smtClean="0"/>
              <a:t>'#'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226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8711158"/>
      </p:ext>
    </p:extLst>
  </p:cSld>
  <p:clrMapOvr>
    <a:masterClrMapping/>
  </p:clrMapOvr>
</p:notes>
</file>

<file path=ppt/notesSlides/notesSlide10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Dare il benvenuto ai partecipanti e introdurre il tema della sessione sulle tecniche di analisi dei dati per la sicurezza informatica nel settore energetico.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71359554"/>
      </p:ext>
    </p:extLst>
  </p:cSld>
  <p:clrMapOvr>
    <a:masterClrMapping/>
  </p:clrMapOvr>
</p:notes>
</file>

<file path=ppt/notesSlides/notesSlide11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Discutere l'importanza degli approcci basati sui dati nella sicurezza informatica.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Evidenziare i tipi di dati tipicamente </a:t>
            </a:r>
            <a:r>
              <a:rPr lang="en-GB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analizzati 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nelle reti energetiche.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Enfatizzare i vantaggi di sfruttare l'analisi dei dati per il rilevamento e la risposta alle minacce.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IMMAGINE: https://www.consultancy.uk/media/Benefits-of-data-driven-cyber-security-19208.jpg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3138011"/>
      </p:ext>
    </p:extLst>
  </p:cSld>
  <p:clrMapOvr>
    <a:masterClrMapping/>
  </p:clrMapOvr>
</p:notes>
</file>

<file path=ppt/notesSlides/notesSlide12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Spiegare le diverse tecniche di analisi dei dati utilizzate nella sicurezza informatica.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Fornire esempi di metodi statistici e delle loro applicazioni.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Discutere il ruolo dell'apprendimento automatico nel rilevamento delle anomalie.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Evidenziare l'importanza dell'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analisi </a:t>
            </a:r>
            <a:r>
              <a:rPr lang="en-GB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comportamentale </a:t>
            </a: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nell'identificazione delle minacce.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02542887"/>
      </p:ext>
    </p:extLst>
  </p:cSld>
  <p:clrMapOvr>
    <a:masterClrMapping/>
  </p:clrMapOvr>
</p:notes>
</file>

<file path=ppt/notesSlides/notesSlide13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Introdurre gli strumenti più diffusi utilizzati per l'analisi dei dati nella cybersecurity.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Discutere le caratteristiche e i vantaggi di ogni strumento.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Fornire esempi di applicazioni pratiche nel settore energetico.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9401019"/>
      </p:ext>
    </p:extLst>
  </p:cSld>
  <p:clrMapOvr>
    <a:masterClrMapping/>
  </p:clrMapOvr>
</p:notes>
</file>

<file path=ppt/notesSlides/notesSlide14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Presentare casi di studio reali di rilevamento di anomalie nel settore energetico.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Caso di studio 1: spiegare come il rilevamento delle anomalie può identificare gli accessi non autorizzati ai sistemi SCADA.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Caso di studio 2: descrivere come il rilevamento delle anomalie aiuta a monitorare le smart grid per individuare eventuali irregolarità.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Caso di studio 3: discutere l'uso del rilevamento delle anomalie per la manutenzione predittiva delle apparecchiature energetiche.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Sottolineare i vantaggi dell'implementazione di sistemi di rilevamento delle anomalie.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31997599"/>
      </p:ext>
    </p:extLst>
  </p:cSld>
  <p:clrMapOvr>
    <a:masterClrMapping/>
  </p:clrMapOvr>
</p:notes>
</file>

<file path=ppt/notesSlides/notesSlide15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Discutere le sfide affrontate nell'analisi dei dati per la sicurezza informatica.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Evidenziare l'importanza della qualità dei dati e della gestione del loro volume.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Fornite esempi di tecniche per superare queste sfide.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58353220"/>
      </p:ext>
    </p:extLst>
  </p:cSld>
  <p:clrMapOvr>
    <a:masterClrMapping/>
  </p:clrMapOvr>
</p:notes>
</file>

<file path=ppt/notesSlides/notesSlide16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Riassumete i principali spunti di riflessione di questo argomento.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Sottolineare il ruolo critico dell'analisi dei dati nella sicurezza informatica.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Passare all'argomento successivo sugli strumenti e le tecniche di sicurezza specializzati.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86661749"/>
      </p:ext>
    </p:extLst>
  </p:cSld>
  <p:clrMapOvr>
    <a:masterClrMapping/>
  </p:clrMapOvr>
</p:notes>
</file>

<file path=ppt/notesSlides/notesSlide2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60055950"/>
      </p:ext>
    </p:extLst>
  </p:cSld>
  <p:clrMapOvr>
    <a:masterClrMapping/>
  </p:clrMapOvr>
</p:notes>
</file>

<file path=ppt/notesSlides/notesSlide3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</a:pPr>
            <a: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Dare il benvenuto ai partecipanti e illustrare brevemente l'importanza di garantire le tecnologie emergenti nel settore energetico.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13310050"/>
      </p:ext>
    </p:extLst>
  </p:cSld>
  <p:clrMapOvr>
    <a:masterClrMapping/>
  </p:clrMapOvr>
</p:notes>
</file>

<file path=ppt/notesSlides/notesSlide4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Spiegare il concetto di IoE e il suo significato nei moderni sistemi energetici.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Discutere i principali componenti dell'IoE e la loro interazione.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Evidenziare le vulnerabilità comuni e fornire esempi reali per illustrare i rischi.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IMAGE: https://www.researchgate.net/publication/364683506/figure/fig5/AS:11431281091923558@1666658865347/Taxonomy-of-IoE-threats-risks-and-vulnerabilities.ppm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2549755"/>
      </p:ext>
    </p:extLst>
  </p:cSld>
  <p:clrMapOvr>
    <a:masterClrMapping/>
  </p:clrMapOvr>
</p:notes>
</file>

<file path=ppt/notesSlides/notesSlide5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Discutere le migliori pratiche per la sicurezza degli ambienti IoE.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Fornire esempi di come queste pratiche possono essere implementate in modo efficace.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Sottolineare l'importanza di aggiornamenti e monitoraggi regolari.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74055844"/>
      </p:ext>
    </p:extLst>
  </p:cSld>
  <p:clrMapOvr>
    <a:masterClrMapping/>
  </p:clrMapOvr>
</p:notes>
</file>

<file path=ppt/notesSlides/notesSlide6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Spiegare i diversi modelli di sicurezza del cloud e il modello di responsabilità condivisa.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Discutere le minacce comuni specifiche del cloud e fornire strategie di mitigazione.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Evidenziare l'importanza dei controlli di accesso e delle verifiche periodiche.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88431604"/>
      </p:ext>
    </p:extLst>
  </p:cSld>
  <p:clrMapOvr>
    <a:masterClrMapping/>
  </p:clrMapOvr>
</p:notes>
</file>

<file path=ppt/notesSlides/notesSlide7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Descrivere le proprietà di sicurezza intrinseche della tecnologia blockchain.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Discutere le vulnerabilità comuni e i vettori di attacco.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Fornire esempi di misure di sicurezza per proteggere i sistemi blockchain.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95653421"/>
      </p:ext>
    </p:extLst>
  </p:cSld>
  <p:clrMapOvr>
    <a:masterClrMapping/>
  </p:clrMapOvr>
</p:notes>
</file>

<file path=ppt/notesSlides/notesSlide8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Discutere i rischi per la sicurezza associati all'IA, compresi gli attacchi parziali e avversari.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Spiegare i metodi per proteggere i modelli e i dati dell'IA.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Fornire esempi di tecniche e best practice per migliorare la sicurezza dell'IA.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65986176"/>
      </p:ext>
    </p:extLst>
  </p:cSld>
  <p:clrMapOvr>
    <a:masterClrMapping/>
  </p:clrMapOvr>
</p:notes>
</file>

<file path=ppt/notesSlides/notesSlide9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Riassumete i principali spunti di riflessione di questo argomento.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Evidenziare il ruolo critico della sicurezza nelle tecnologie energetiche emergenti.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Passare all'argomento successivo sull'analisi dei dati per la sicurezza informatica.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61860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7FAC3601-9744-9840-0229-E000CCFBE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2131" y="-30007"/>
            <a:ext cx="6064493" cy="68798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19890" y="723440"/>
            <a:ext cx="4323426" cy="2579052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128152" y="5248834"/>
            <a:ext cx="4323426" cy="1008925"/>
          </a:xfrm>
        </p:spPr>
        <p:txBody>
          <a:bodyPr lIns="91440" rIns="9144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cap="all" spc="1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9274" y="3373515"/>
            <a:ext cx="4323426" cy="1008926"/>
          </a:xfrm>
        </p:spPr>
        <p:txBody>
          <a:bodyPr lIns="91440" rIns="91440">
            <a:noAutofit/>
          </a:bodyPr>
          <a:lstStyle>
            <a:lvl1pPr marL="0" indent="0">
              <a:buNone/>
              <a:defRPr sz="6000" b="1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###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DF7228-F4CB-A1B9-79EA-632405316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559556" y="-10665"/>
            <a:ext cx="1930144" cy="687729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16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3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372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760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19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226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D5142E-2E7B-1488-E5DB-290186766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82569" y="2242"/>
            <a:ext cx="6806909" cy="6862481"/>
            <a:chOff x="5382569" y="2242"/>
            <a:chExt cx="6806909" cy="686248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2299C1B-36CA-1E4A-2BE2-A212B68067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40328" y="2242"/>
              <a:ext cx="6049150" cy="6862481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7875AA7-8584-C85D-D920-B6F361221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5382569" y="5060315"/>
              <a:ext cx="927943" cy="180130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70326" y="1679216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1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title 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9499" y="-2236"/>
            <a:ext cx="6814124" cy="687109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973394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0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96790"/>
              <a:gd name="connsiteX1" fmla="*/ 6814124 w 6814124"/>
              <a:gd name="connsiteY1" fmla="*/ 1 h 6896790"/>
              <a:gd name="connsiteX2" fmla="*/ 6063554 w 6814124"/>
              <a:gd name="connsiteY2" fmla="*/ 2775916 h 6896790"/>
              <a:gd name="connsiteX3" fmla="*/ 5827334 w 6814124"/>
              <a:gd name="connsiteY3" fmla="*/ 2962606 h 6896790"/>
              <a:gd name="connsiteX4" fmla="*/ 5728274 w 6814124"/>
              <a:gd name="connsiteY4" fmla="*/ 2692096 h 6896790"/>
              <a:gd name="connsiteX5" fmla="*/ 5953064 w 6814124"/>
              <a:gd name="connsiteY5" fmla="*/ 1846276 h 6896790"/>
              <a:gd name="connsiteX6" fmla="*/ 5846384 w 6814124"/>
              <a:gd name="connsiteY6" fmla="*/ 1571956 h 6896790"/>
              <a:gd name="connsiteX7" fmla="*/ 5629214 w 6814124"/>
              <a:gd name="connsiteY7" fmla="*/ 1770076 h 6896790"/>
              <a:gd name="connsiteX8" fmla="*/ 4867214 w 6814124"/>
              <a:gd name="connsiteY8" fmla="*/ 4688536 h 6896790"/>
              <a:gd name="connsiteX9" fmla="*/ 4966274 w 6814124"/>
              <a:gd name="connsiteY9" fmla="*/ 4905706 h 6896790"/>
              <a:gd name="connsiteX10" fmla="*/ 5187254 w 6814124"/>
              <a:gd name="connsiteY10" fmla="*/ 4757116 h 6896790"/>
              <a:gd name="connsiteX11" fmla="*/ 5431094 w 6814124"/>
              <a:gd name="connsiteY11" fmla="*/ 3842716 h 6896790"/>
              <a:gd name="connsiteX12" fmla="*/ 5659694 w 6814124"/>
              <a:gd name="connsiteY12" fmla="*/ 3713176 h 6896790"/>
              <a:gd name="connsiteX13" fmla="*/ 5758754 w 6814124"/>
              <a:gd name="connsiteY13" fmla="*/ 3926536 h 6896790"/>
              <a:gd name="connsiteX14" fmla="*/ 5002015 w 6814124"/>
              <a:gd name="connsiteY14" fmla="*/ 6887938 h 6896790"/>
              <a:gd name="connsiteX15" fmla="*/ 0 w 6814124"/>
              <a:gd name="connsiteY15" fmla="*/ 6896790 h 6896790"/>
              <a:gd name="connsiteX16" fmla="*/ 0 w 6814124"/>
              <a:gd name="connsiteY16" fmla="*/ 0 h 689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814124" h="6896790">
                <a:moveTo>
                  <a:pt x="0" y="0"/>
                </a:moveTo>
                <a:lnTo>
                  <a:pt x="6814124" y="1"/>
                </a:lnTo>
                <a:lnTo>
                  <a:pt x="6063554" y="2775916"/>
                </a:lnTo>
                <a:cubicBezTo>
                  <a:pt x="6030534" y="2883866"/>
                  <a:pt x="5993704" y="2976576"/>
                  <a:pt x="5827334" y="2962606"/>
                </a:cubicBezTo>
                <a:cubicBezTo>
                  <a:pt x="5641914" y="2845766"/>
                  <a:pt x="5734624" y="2747976"/>
                  <a:pt x="5728274" y="2692096"/>
                </a:cubicBezTo>
                <a:cubicBezTo>
                  <a:pt x="5818444" y="2355546"/>
                  <a:pt x="5878134" y="2121866"/>
                  <a:pt x="5953064" y="1846276"/>
                </a:cubicBezTo>
                <a:cubicBezTo>
                  <a:pt x="5994974" y="1687526"/>
                  <a:pt x="5969574" y="1615136"/>
                  <a:pt x="5846384" y="1571956"/>
                </a:cubicBezTo>
                <a:cubicBezTo>
                  <a:pt x="5711764" y="1563066"/>
                  <a:pt x="5672394" y="1597356"/>
                  <a:pt x="5629214" y="1770076"/>
                </a:cubicBezTo>
                <a:cubicBezTo>
                  <a:pt x="5644454" y="1858976"/>
                  <a:pt x="4851974" y="4599636"/>
                  <a:pt x="4867214" y="4688536"/>
                </a:cubicBezTo>
                <a:cubicBezTo>
                  <a:pt x="4832289" y="4824426"/>
                  <a:pt x="4898964" y="4880306"/>
                  <a:pt x="4966274" y="4905706"/>
                </a:cubicBezTo>
                <a:cubicBezTo>
                  <a:pt x="5075494" y="4904436"/>
                  <a:pt x="5132009" y="4917136"/>
                  <a:pt x="5187254" y="4757116"/>
                </a:cubicBezTo>
                <a:lnTo>
                  <a:pt x="5431094" y="3842716"/>
                </a:lnTo>
                <a:cubicBezTo>
                  <a:pt x="5455224" y="3756356"/>
                  <a:pt x="5528884" y="3692856"/>
                  <a:pt x="5659694" y="3713176"/>
                </a:cubicBezTo>
                <a:cubicBezTo>
                  <a:pt x="5803204" y="3791916"/>
                  <a:pt x="5756214" y="3882086"/>
                  <a:pt x="5758754" y="3926536"/>
                </a:cubicBezTo>
                <a:lnTo>
                  <a:pt x="5002015" y="6887938"/>
                </a:lnTo>
                <a:lnTo>
                  <a:pt x="0" y="689679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70326" y="3748958"/>
            <a:ext cx="4786878" cy="2258013"/>
          </a:xfrm>
        </p:spPr>
        <p:txBody>
          <a:bodyPr lIns="91440" tIns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6274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EC4C7D-9F32-3DD5-0898-0A64AB3E48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CD56122-AE93-63D3-9B51-14AA353EC0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0B457C0-C5F0-38B3-A5A4-4CF83DA5DC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A608DDE2-7690-8BBF-1E41-BF40F26AF1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4A70176D-1CA9-F362-DA0D-140ADC80AB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0B557568-DAFA-B892-D220-F9088C6909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5920ECF3-A4B7-A9A1-C23F-56EDD775AC7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A92B7FF-F522-FFD6-3A37-5C7F5CB3AE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18010FC-71DC-C4A0-BBE6-35E03F05FE2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2512EE29-359B-8558-2A40-DB8D4D256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70CCBBEB-A224-6D89-748B-8053ED48B2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473709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15541" y="715654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05708" y="2431477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05708" y="3348617"/>
            <a:ext cx="2699066" cy="2569866"/>
          </a:xfrm>
        </p:spPr>
        <p:txBody>
          <a:bodyPr lIns="91440" tIns="0">
            <a:normAutofit/>
          </a:bodyPr>
          <a:lstStyle>
            <a:lvl1pPr marL="274320" indent="-274320">
              <a:spcAft>
                <a:spcPts val="600"/>
              </a:spcAft>
              <a:buFont typeface="Courier New" panose="02070309020205020404" pitchFamily="49" charset="0"/>
              <a:buChar char="o"/>
              <a:defRPr sz="14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6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EF88AD-4B54-9DC5-D315-825BE9FCEEF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2252076"/>
            <a:ext cx="5797550" cy="305176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55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(Single 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408820"/>
            <a:ext cx="8935507" cy="94946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D7E9A-1E17-C6A0-31A6-F6F620FF9E8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986061"/>
            <a:ext cx="5797550" cy="401524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9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6322" y="2252394"/>
            <a:ext cx="5797518" cy="2532966"/>
          </a:xfrm>
        </p:spPr>
        <p:txBody>
          <a:bodyPr lIns="91440" bIns="0" anchor="t">
            <a:normAutofit/>
          </a:bodyPr>
          <a:lstStyle>
            <a:lvl1pPr marL="0" indent="0">
              <a:spcBef>
                <a:spcPts val="600"/>
              </a:spcBef>
              <a:spcAft>
                <a:spcPts val="1800"/>
              </a:spcAft>
              <a:buNone/>
              <a:defRPr sz="1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38829F9-FA07-E84B-ED85-A3958046C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4430" y="5008931"/>
            <a:ext cx="3842918" cy="43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979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D27DC4C-0653-4DB5-ABFE-50764C59A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7368" y="270880"/>
            <a:ext cx="11297264" cy="1524000"/>
          </a:xfr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012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30CF8376-A762-054E-EA3C-FF9430AD9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099" y="286603"/>
            <a:ext cx="11373803" cy="145075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1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sson Summar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599788" y="353962"/>
            <a:ext cx="4786877" cy="98322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599788" y="1517074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9788" y="2341261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BC9EC3-C68A-CC9E-C220-8D585A8B43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99789" y="2753247"/>
            <a:ext cx="3852296" cy="817345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3FA6A1-74D7-3926-C0BF-FECA6C0B0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99788" y="3563285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487AC4B-B367-6BC8-2DCA-61A43B3264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9788" y="3982578"/>
            <a:ext cx="3860546" cy="529133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4E9A44E-6692-ACFA-4EB0-368490BF35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99788" y="4564818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B0B6725-F963-746B-381A-0F998539A0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99788" y="4975138"/>
            <a:ext cx="3860546" cy="852906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1920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Aggiungere il titolo qui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Fare clic per modificare gli stili di testo Master</a:t>
            </a:r>
          </a:p>
          <a:p>
            <a:pPr lvl="1"/>
            <a:r>
              <a:rPr lang="en-US"/>
              <a:t>Secondo livello</a:t>
            </a:r>
          </a:p>
          <a:p>
            <a:pPr lvl="2"/>
            <a:r>
              <a:rPr lang="en-US"/>
              <a:t>Terzo livello</a:t>
            </a:r>
          </a:p>
          <a:p>
            <a:pPr lvl="3"/>
            <a:r>
              <a:rPr lang="en-US"/>
              <a:t>Quarto livello</a:t>
            </a:r>
          </a:p>
          <a:p>
            <a:pPr lvl="4"/>
            <a:r>
              <a:rPr lang="en-US"/>
              <a:t>Quinto livello</a:t>
            </a:r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6BCAC9C-7B8B-A7E5-574A-2C2D47365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E44D41BF-45CF-B60E-08D3-A8C49332E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t>'#'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9" r:id="rId5"/>
    <p:sldLayoutId id="2147483746" r:id="rId6"/>
    <p:sldLayoutId id="2147483747" r:id="rId7"/>
    <p:sldLayoutId id="2147483748" r:id="rId8"/>
    <p:sldLayoutId id="2147483750" r:id="rId9"/>
    <p:sldLayoutId id="2147483756" r:id="rId10"/>
    <p:sldLayoutId id="2147483751" r:id="rId11"/>
    <p:sldLayoutId id="2147483752" r:id="rId12"/>
    <p:sldLayoutId id="2147483754" r:id="rId13"/>
    <p:sldLayoutId id="2147483755" r:id="rId14"/>
    <p:sldLayoutId id="2147483753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6.png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microsoft.com/office/2007/relationships/hdphoto" Target="../media/hdphoto1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6.png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3.png"/></Relationships>
</file>

<file path=ppt/slides/slide1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94">
            <a:extLst>
              <a:ext uri="{FF2B5EF4-FFF2-40B4-BE49-F238E27FC236}">
                <a16:creationId xmlns:a16="http://schemas.microsoft.com/office/drawing/2014/main" id="{7643F50D-950F-5A7E-722A-79E4F5D31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9889" y="723440"/>
            <a:ext cx="4899285" cy="2579052"/>
          </a:xfrm>
        </p:spPr>
        <p:txBody>
          <a:bodyPr>
            <a:noAutofit/>
          </a:bodyPr>
          <a:lstStyle/>
          <a:p>
            <a:r>
              <a:rPr lang="en-US" sz="4000" dirty="0"/>
              <a:t>Cybersecurity nelle tecnologie emergenti per la rete energetica</a:t>
            </a:r>
          </a:p>
        </p:txBody>
      </p:sp>
      <p:sp>
        <p:nvSpPr>
          <p:cNvPr id="96" name="Subtitle 95">
            <a:extLst>
              <a:ext uri="{FF2B5EF4-FFF2-40B4-BE49-F238E27FC236}">
                <a16:creationId xmlns:a16="http://schemas.microsoft.com/office/drawing/2014/main" id="{1C5A4B6C-BAC7-A685-A9B1-2F354B128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28152" y="5248834"/>
            <a:ext cx="4323426" cy="1008925"/>
          </a:xfrm>
        </p:spPr>
        <p:txBody>
          <a:bodyPr/>
          <a:lstStyle/>
          <a:p>
            <a:r>
              <a:rPr lang="en-US" dirty="0"/>
              <a:t>Presentazione a cura di: </a:t>
            </a:r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2A924E96-9B1C-6D19-49F6-49CA70E65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76872" y="3373515"/>
            <a:ext cx="4465828" cy="1008926"/>
          </a:xfrm>
        </p:spPr>
        <p:txBody>
          <a:bodyPr/>
          <a:lstStyle/>
          <a:p>
            <a:r>
              <a:rPr lang="en-US" dirty="0"/>
              <a:t>CSP007_C_E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7" name="Picture Placeholder 46" descr="A black and white cover with blue squares&#10;&#10;Description automatically generated">
            <a:extLst>
              <a:ext uri="{FF2B5EF4-FFF2-40B4-BE49-F238E27FC236}">
                <a16:creationId xmlns:a16="http://schemas.microsoft.com/office/drawing/2014/main" id="{5F839494-0FF9-BB9C-71F6-77CFACA7DA7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4" b="784"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BF25152-ECFC-F87E-6A60-9E7B0D98374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6048E62-9FDC-6A86-C84F-4D7DFCAA1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4A6FF37-150C-0183-163E-54E5A9398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3979848"/>
      </p:ext>
    </p:extLst>
  </p:cSld>
  <p:clrMapOvr>
    <a:masterClrMapping/>
  </p:clrMapOvr>
</p:sld>
</file>

<file path=ppt/slides/slide10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Sintesi dell'argomento 3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Riepilogo dei punti chiave sulla sicurezza dell'IoE, del cloud computing, della blockchain e dell'AI.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Sottolineare l'importanza di implementare solide misure di sicurezza.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Preparatevi per il prossimo argomento: Analisi dei dati per la sicurezza informatica nella rete energetica.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41005001"/>
      </p:ext>
    </p:extLst>
  </p:cSld>
  <p:clrMapOvr>
    <a:masterClrMapping/>
  </p:clrMapOvr>
</p:sld>
</file>

<file path=ppt/slides/slide11.xml><?xml version="1.0" encoding="utf-8"?>
<p:sld xmlns:a16="http://schemas.microsoft.com/office/drawing/2014/main" xmlns:adec="http://schemas.microsoft.com/office/drawing/2017/decorative" xmlns:asvg="http://schemas.microsoft.com/office/drawing/2016/SVG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4D835925-3D21-0B99-9A6C-587FBAE43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320040"/>
            <a:ext cx="6732237" cy="1524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Schema di formazione: </a:t>
            </a:r>
            <a:br>
              <a:rPr lang="en-US" dirty="0">
                <a:solidFill>
                  <a:schemeClr val="accent1"/>
                </a:solidFill>
              </a:rPr>
            </a:br>
            <a:br>
              <a:rPr lang="en-US" dirty="0">
                <a:solidFill>
                  <a:schemeClr val="accent1"/>
                </a:solidFill>
              </a:rPr>
            </a:br>
            <a:r>
              <a:rPr lang="en-US" dirty="0"/>
              <a:t>Argomento-04 - Analisi dei dati per la sicurezza informatica nella rete energetica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11</a:t>
            </a:fld>
            <a:endParaRPr lang="en-US" dirty="0"/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5421A4BB-2BFD-0743-5BB3-6C4D92B8EC15}"/>
              </a:ext>
            </a:extLst>
          </p:cNvPr>
          <p:cNvSpPr txBox="1">
            <a:spLocks/>
          </p:cNvSpPr>
          <p:nvPr/>
        </p:nvSpPr>
        <p:spPr>
          <a:xfrm>
            <a:off x="796323" y="2726930"/>
            <a:ext cx="6980091" cy="120893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Panoramica sulla sicurezza informatica e sulle tecniche di analisi basate sui dati.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L'importanza di utilizzare strumenti e metodi per un efficace rilevamento delle minacce.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I vantaggi dell'applicazione dell'analisi dei dati nel settore energetico.</a:t>
            </a:r>
          </a:p>
        </p:txBody>
      </p:sp>
      <p:pic>
        <p:nvPicPr>
          <p:cNvPr id="34" name="Picture Placeholder 33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BE76F2C8-60D2-404A-08F8-F956BC2489D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18261" r="18261"/>
          <a:stretch>
            <a:fillRect/>
          </a:stretch>
        </p:blipFill>
        <p:spPr/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2E7B04D-E6C3-1A50-96CC-C863D387E4E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BB7346-D27E-E7B5-1793-E50B8F9C2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E39C830-72D8-B9BC-4DBD-C47324325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0239783"/>
      </p:ext>
    </p:extLst>
  </p:cSld>
  <p:clrMapOvr>
    <a:masterClrMapping/>
  </p:clrMapOvr>
</p:sld>
</file>

<file path=ppt/slides/slide12.xml><?xml version="1.0" encoding="utf-8"?>
<p:sld xmlns:a16="http://schemas.microsoft.com/office/drawing/2014/main" xmlns:adec="http://schemas.microsoft.com/office/drawing/2017/decorative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Importanza della sicurezza informatica basata sui dati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Perché l'analisi dei dati è fondamentale: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Consente il rilevamento e la risposta proattiva alle minacce.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Fornisce informazioni utili per migliorare la sicurezza.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Tipi di dati </a:t>
            </a:r>
            <a:r>
              <a:rPr lang="en-GB" sz="16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analizzati</a:t>
            </a: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Traffico di rete, registri di sistema, </a:t>
            </a:r>
            <a:r>
              <a:rPr lang="en-GB" sz="16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comportamento </a:t>
            </a: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degli utenti </a:t>
            </a: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 rilevamento delle anomalie.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Vantaggi: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Identificazione precoce di potenziali minacce.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Miglioramento del processo decisionale sulla base degli approfondimenti dei dati.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  <p:pic>
        <p:nvPicPr>
          <p:cNvPr id="6" name="Picture 5" descr="A diagram of a number of circles with numbers&#10;&#10;Description automatically generated">
            <a:extLst>
              <a:ext uri="{FF2B5EF4-FFF2-40B4-BE49-F238E27FC236}">
                <a16:creationId xmlns:a16="http://schemas.microsoft.com/office/drawing/2014/main" id="{71F55F05-E75D-A254-9F0B-6BA868BB71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5747" y="2226833"/>
            <a:ext cx="5966298" cy="23069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EBF464D-052C-F42D-D758-834BB329BC8E}"/>
              </a:ext>
            </a:extLst>
          </p:cNvPr>
          <p:cNvSpPr txBox="1"/>
          <p:nvPr/>
        </p:nvSpPr>
        <p:spPr>
          <a:xfrm>
            <a:off x="182202" y="4532243"/>
            <a:ext cx="5913798" cy="44063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1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1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Arial" panose="020B0604020202020204" pitchFamily="34" charset="0"/>
              </a:rPr>
              <a:t>Fonte: https://www.consultancy.uk/news/2884/pwc-uk-businesses-still-fail-to-take-on-cyber-security</a:t>
            </a:r>
          </a:p>
        </p:txBody>
      </p:sp>
    </p:spTree>
    <p:extLst>
      <p:ext uri="{BB962C8B-B14F-4D97-AF65-F5344CB8AC3E}">
        <p14:creationId xmlns:p14="http://schemas.microsoft.com/office/powerpoint/2010/main" val="355048099"/>
      </p:ext>
    </p:extLst>
  </p:cSld>
  <p:clrMapOvr>
    <a:masterClrMapping/>
  </p:clrMapOvr>
</p:sld>
</file>

<file path=ppt/slides/slide13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2. Tecniche di analisi dei dati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Analisi statistica: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Utilizzo di metodi statistici per identificare le deviazioni dai modelli normali.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Esempi: Media, mediana, deviazione standard e rilevamento degli outlier.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Apprendimento automatico: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Applicazione dell'apprendimento supervisionato e non supervisionato per il rilevamento delle anomalie.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Esempi: Modelli di clustering, classificazione e regressione.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Analisi </a:t>
            </a:r>
            <a:r>
              <a:rPr lang="en-GB" sz="16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comportamentale</a:t>
            </a: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Monitoraggio </a:t>
            </a:r>
            <a:r>
              <a:rPr lang="en-GB" sz="16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del comportamento </a:t>
            </a: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degli utenti e del sistema </a:t>
            </a: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per identificare attività insolite.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Esempi: </a:t>
            </a: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Profili </a:t>
            </a: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di </a:t>
            </a:r>
            <a:r>
              <a:rPr lang="en-GB" sz="16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comportamento </a:t>
            </a: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di base</a:t>
            </a: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, riconoscimento di modelli.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42009512"/>
      </p:ext>
    </p:extLst>
  </p:cSld>
  <p:clrMapOvr>
    <a:masterClrMapping/>
  </p:clrMapOvr>
</p:sld>
</file>

<file path=ppt/slides/slide14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3. Strumenti per l'analisi dei dati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Strumenti di analisi dei dati più diffusi: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Splunk: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Piattaforma di raccolta e analisi dei dati in tempo reale.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Casi d'uso: Gestione dei log, gestione delle informazioni e degli eventi di sicurezza (SIEM).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Stack ELK (Elasticsearch, Logstash, Kibana):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Set di strumenti open-source per la ricerca, l'</a:t>
            </a:r>
            <a:r>
              <a:rPr lang="en-GB" sz="14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analisi </a:t>
            </a: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 la visualizzazione dei dati di log.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Casi d'uso: Analisi dei log, monitoraggio in tempo reale.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Apache Hadoop: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Framework per l'archiviazione e l'elaborazione distribuita di grandi insiemi di dati.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Casi d'uso: Analisi dei grandi dati, intelligence delle minacce.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Caratteristiche e vantaggi: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Scalabilità, analisi in tempo reale, capacità di integrazione.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Esempi: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Dimostrare come questi strumenti possono essere utilizzati nella cybersecurity energetica.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84174665"/>
      </p:ext>
    </p:extLst>
  </p:cSld>
  <p:clrMapOvr>
    <a:masterClrMapping/>
  </p:clrMapOvr>
</p:sld>
</file>

<file path=ppt/slides/slide15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4. Applicazione dell'analisi dei dati alla sicurezza informatica dell'energia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Casi d'uso: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Analisi del traffico di rete: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Monitoraggio e </a:t>
            </a:r>
            <a:r>
              <a:rPr lang="en-GB" sz="12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analisi del </a:t>
            </a: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traffico di rete alla ricerca di schemi sospetti.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Esempio: Rilevamento di attacchi DDoS o di tentativi di accesso non autorizzati.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Analisi del registro: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2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Analizzare </a:t>
            </a: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 log di sistema e delle applicazioni per identificare le anomalie.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Esempio: Rilevamento di modelli di login insoliti o di errori di sistema.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Analisi del </a:t>
            </a:r>
            <a:r>
              <a:rPr lang="en-GB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comportamento </a:t>
            </a: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degli utenti</a:t>
            </a: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Profilazione del </a:t>
            </a:r>
            <a:r>
              <a:rPr lang="en-GB" sz="12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comportamento </a:t>
            </a: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normale dell'utente </a:t>
            </a: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 identificazione delle deviazioni.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Esempio: Rilevare le minacce interne in base a </a:t>
            </a:r>
            <a:r>
              <a:rPr lang="en-GB" sz="12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comportamenti </a:t>
            </a: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anomali</a:t>
            </a: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2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Vantaggi: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Migliori capacità di rilevamento e risposta alle minacce.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Miglioramento della sicurezza grazie al monitoraggio continuo.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61006864"/>
      </p:ext>
    </p:extLst>
  </p:cSld>
  <p:clrMapOvr>
    <a:masterClrMapping/>
  </p:clrMapOvr>
</p:sld>
</file>

<file path=ppt/slides/slide16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Sfide nell'analisi dei dati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Volume e velocità dei dati: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Gestione ed elaborazione di grandi volumi di dati in tempo reale.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Qualità e accuratezza dei dati: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Garantire l'accuratezza, la completezza e l'affidabilità dei dati.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Complessità dell'analisi: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Sviluppo e manutenzione di modelli analitici sofisticati.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Integrazione con i sistemi esistenti: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Integrare gli strumenti di analisi dei dati con l'infrastruttura di cybersecurity esistente.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Esempi di superamento delle sfide: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Utilizzo di tecniche di pre-elaborazione dei dati per migliorarne la qualità.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Implementazione di soluzioni scalabili per la gestione dei big data.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63492500"/>
      </p:ext>
    </p:extLst>
  </p:cSld>
  <p:clrMapOvr>
    <a:masterClrMapping/>
  </p:clrMapOvr>
</p:sld>
</file>

<file path=ppt/slides/slide17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Sintesi dell'argomento 4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Riepilogo dei punti chiave sulla sicurezza informatica e sulle tecniche di analisi basate sui dati.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Importanza dell'utilizzo di strumenti e metodi per il rilevamento efficace delle minacce.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Vantaggi dell'applicazione dell'analisi dei dati nel settore energetico.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Introduzione al prossimo argomento su Strumenti e tecniche di sicurezza per le tecnologie energetiche emergenti.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49953627"/>
      </p:ext>
    </p:extLst>
  </p:cSld>
  <p:clrMapOvr>
    <a:masterClrMapping/>
  </p:clrMapOvr>
</p:sld>
</file>

<file path=ppt/slides/slide18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452219-785E-4657-C5F4-A53FEF2EB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0326" y="1679216"/>
            <a:ext cx="4786877" cy="1518315"/>
          </a:xfrm>
        </p:spPr>
        <p:txBody>
          <a:bodyPr/>
          <a:lstStyle/>
          <a:p>
            <a:r>
              <a:rPr lang="en-US" dirty="0"/>
              <a:t>Grazie</a:t>
            </a:r>
          </a:p>
        </p:txBody>
      </p:sp>
      <p:pic>
        <p:nvPicPr>
          <p:cNvPr id="6" name="Picture Placeholder 5" descr="A person and person looking at a computer screen">
            <a:extLst>
              <a:ext uri="{FF2B5EF4-FFF2-40B4-BE49-F238E27FC236}">
                <a16:creationId xmlns:a16="http://schemas.microsoft.com/office/drawing/2014/main" id="{AA35CD3A-9896-7953-C82D-AAE87F6124D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27" r="127"/>
          <a:stretch/>
        </p:blipFill>
        <p:spPr>
          <a:xfrm>
            <a:off x="-29499" y="-2236"/>
            <a:ext cx="6814124" cy="687109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F90D79-5C58-F576-D2D0-3F4F1822E7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70326" y="3748958"/>
            <a:ext cx="4786878" cy="2258013"/>
          </a:xfrm>
        </p:spPr>
        <p:txBody>
          <a:bodyPr/>
          <a:lstStyle/>
          <a:p>
            <a:r>
              <a:rPr lang="en-US" dirty="0"/>
              <a:t>Si prega di inviare tutte le domande a:</a:t>
            </a:r>
          </a:p>
          <a:p>
            <a:r>
              <a:rPr lang="en-US" dirty="0"/>
              <a:t>gehad@example.com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A8DFC8D-4AE6-170E-C27A-DA97EBD7D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59704" y="0"/>
            <a:ext cx="2928883" cy="6871447"/>
            <a:chOff x="4059704" y="0"/>
            <a:chExt cx="2928883" cy="687144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F966C9E-A9A2-BF8C-EDCB-B7F6AE51C425}"/>
                </a:ext>
              </a:extLst>
            </p:cNvPr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avLst/>
              <a:gdLst>
                <a:gd name="connsiteX0" fmla="*/ 2518452 w 2545001"/>
                <a:gd name="connsiteY0" fmla="*/ 0 h 6837172"/>
                <a:gd name="connsiteX1" fmla="*/ 1701725 w 2545001"/>
                <a:gd name="connsiteY1" fmla="*/ 3172236 h 6837172"/>
                <a:gd name="connsiteX2" fmla="*/ 1361633 w 2545001"/>
                <a:gd name="connsiteY2" fmla="*/ 4439362 h 6837172"/>
                <a:gd name="connsiteX3" fmla="*/ 1178312 w 2545001"/>
                <a:gd name="connsiteY3" fmla="*/ 4524005 h 6837172"/>
                <a:gd name="connsiteX4" fmla="*/ 1067055 w 2545001"/>
                <a:gd name="connsiteY4" fmla="*/ 4330715 h 6837172"/>
                <a:gd name="connsiteX5" fmla="*/ 1324969 w 2545001"/>
                <a:gd name="connsiteY5" fmla="*/ 3379423 h 6837172"/>
                <a:gd name="connsiteX6" fmla="*/ 1307268 w 2545001"/>
                <a:gd name="connsiteY6" fmla="*/ 3240456 h 6837172"/>
                <a:gd name="connsiteX7" fmla="*/ 1196012 w 2545001"/>
                <a:gd name="connsiteY7" fmla="*/ 3154549 h 6837172"/>
                <a:gd name="connsiteX8" fmla="*/ 972233 w 2545001"/>
                <a:gd name="connsiteY8" fmla="*/ 3283409 h 6837172"/>
                <a:gd name="connsiteX9" fmla="*/ 580306 w 2545001"/>
                <a:gd name="connsiteY9" fmla="*/ 4728666 h 6837172"/>
                <a:gd name="connsiteX10" fmla="*/ 5057 w 2545001"/>
                <a:gd name="connsiteY10" fmla="*/ 6820750 h 6837172"/>
                <a:gd name="connsiteX11" fmla="*/ 0 w 2545001"/>
                <a:gd name="connsiteY11" fmla="*/ 6837173 h 6837172"/>
                <a:gd name="connsiteX12" fmla="*/ 26550 w 2545001"/>
                <a:gd name="connsiteY12" fmla="*/ 6837173 h 6837172"/>
                <a:gd name="connsiteX13" fmla="*/ 605591 w 2545001"/>
                <a:gd name="connsiteY13" fmla="*/ 4736246 h 6837172"/>
                <a:gd name="connsiteX14" fmla="*/ 997519 w 2545001"/>
                <a:gd name="connsiteY14" fmla="*/ 3290990 h 6837172"/>
                <a:gd name="connsiteX15" fmla="*/ 1190954 w 2545001"/>
                <a:gd name="connsiteY15" fmla="*/ 3179816 h 6837172"/>
                <a:gd name="connsiteX16" fmla="*/ 1285776 w 2545001"/>
                <a:gd name="connsiteY16" fmla="*/ 3253089 h 6837172"/>
                <a:gd name="connsiteX17" fmla="*/ 1300947 w 2545001"/>
                <a:gd name="connsiteY17" fmla="*/ 3373106 h 6837172"/>
                <a:gd name="connsiteX18" fmla="*/ 1043033 w 2545001"/>
                <a:gd name="connsiteY18" fmla="*/ 4324398 h 6837172"/>
                <a:gd name="connsiteX19" fmla="*/ 1171990 w 2545001"/>
                <a:gd name="connsiteY19" fmla="*/ 4548009 h 6837172"/>
                <a:gd name="connsiteX20" fmla="*/ 1385654 w 2545001"/>
                <a:gd name="connsiteY20" fmla="*/ 4448205 h 6837172"/>
                <a:gd name="connsiteX21" fmla="*/ 1385654 w 2545001"/>
                <a:gd name="connsiteY21" fmla="*/ 4446942 h 6837172"/>
                <a:gd name="connsiteX22" fmla="*/ 1725746 w 2545001"/>
                <a:gd name="connsiteY22" fmla="*/ 3178553 h 6837172"/>
                <a:gd name="connsiteX23" fmla="*/ 2545002 w 2545001"/>
                <a:gd name="connsiteY23" fmla="*/ 1263 h 6837172"/>
                <a:gd name="connsiteX24" fmla="*/ 2518452 w 2545001"/>
                <a:gd name="connsiteY24" fmla="*/ 0 h 683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001" h="6837172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33BC35A-F255-48AA-48B8-D6561A6FAB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59704" y="0"/>
              <a:ext cx="1822122" cy="687144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EC8DADA-109B-196D-817A-1ACB3E3183CA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2FED455-D30F-6583-EAD1-6FB515A49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80EE198-6127-5DE1-8134-33FE6A8BE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9485134"/>
      </p:ext>
    </p:extLst>
  </p:cSld>
  <p:clrMapOvr>
    <a:masterClrMapping/>
  </p:clrMapOvr>
</p:sld>
</file>

<file path=ppt/slides/slide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6AA25F-3B8C-8721-288B-2F31C107F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02" y="1338943"/>
            <a:ext cx="11808595" cy="4180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3451649"/>
      </p:ext>
    </p:extLst>
  </p:cSld>
  <p:clrMapOvr>
    <a:masterClrMapping/>
  </p:clrMapOvr>
</p:sld>
</file>

<file path=ppt/slides/slide3.xml><?xml version="1.0" encoding="utf-8"?>
<p:sld xmlns:a16="http://schemas.microsoft.com/office/drawing/2014/main" xmlns:adec="http://schemas.microsoft.com/office/drawing/2017/decorative" xmlns:asvg="http://schemas.microsoft.com/office/drawing/2016/SVG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Placeholder 82" descr="A person writing at a desk&#10;">
            <a:extLst>
              <a:ext uri="{FF2B5EF4-FFF2-40B4-BE49-F238E27FC236}">
                <a16:creationId xmlns:a16="http://schemas.microsoft.com/office/drawing/2014/main" id="{9F2CBF26-9F88-C836-7BBE-2C8D15399C2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7594" r="7594"/>
          <a:stretch/>
        </p:blipFill>
        <p:spPr>
          <a:xfrm flipH="1">
            <a:off x="7163691" y="0"/>
            <a:ext cx="5024825" cy="6858000"/>
          </a:xfrm>
        </p:spPr>
      </p:pic>
      <p:sp>
        <p:nvSpPr>
          <p:cNvPr id="96" name="Slide Number Placeholder 95">
            <a:extLst>
              <a:ext uri="{FF2B5EF4-FFF2-40B4-BE49-F238E27FC236}">
                <a16:creationId xmlns:a16="http://schemas.microsoft.com/office/drawing/2014/main" id="{3BD80834-FB15-847A-2C6B-65FA4C1A99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3</a:t>
            </a:fld>
            <a:endParaRPr lang="en-US" dirty="0"/>
          </a:p>
        </p:txBody>
      </p:sp>
      <p:sp>
        <p:nvSpPr>
          <p:cNvPr id="119" name="Title 118">
            <a:extLst>
              <a:ext uri="{FF2B5EF4-FFF2-40B4-BE49-F238E27FC236}">
                <a16:creationId xmlns:a16="http://schemas.microsoft.com/office/drawing/2014/main" id="{34974D2A-D531-9065-F011-B2A52FD62A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320040"/>
            <a:ext cx="7911214" cy="1017147"/>
          </a:xfrm>
        </p:spPr>
        <p:txBody>
          <a:bodyPr>
            <a:noAutofit/>
          </a:bodyPr>
          <a:lstStyle/>
          <a:p>
            <a:r>
              <a:rPr lang="en-US" sz="2800" dirty="0"/>
              <a:t>Cybersecurity nelle tecnologie emergenti per la rete energetica - Panoramica del corso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2FB8BB2-2253-F694-3F4B-48B1830907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0545" y="1315846"/>
            <a:ext cx="788639" cy="533400"/>
          </a:xfrm>
        </p:spPr>
        <p:txBody>
          <a:bodyPr vert="horz" lIns="0" tIns="0" rIns="0" bIns="0" rtlCol="0" anchor="ctr">
            <a:noAutofit/>
          </a:bodyPr>
          <a:lstStyle/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0C2F10C-DD1E-58B2-DE8A-900B513BB48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39682" y="1315846"/>
            <a:ext cx="6732236" cy="533400"/>
          </a:xfrm>
        </p:spPr>
        <p:txBody>
          <a:bodyPr>
            <a:noAutofit/>
          </a:bodyPr>
          <a:lstStyle/>
          <a:p>
            <a:endParaRPr lang="en-US" sz="17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4EFEB83-8DF8-9418-13FD-C034C8279A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0545" y="2035410"/>
            <a:ext cx="788639" cy="533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27C4889-BB27-08A2-E9DE-947634C2E25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39682" y="2035410"/>
            <a:ext cx="5885179" cy="533400"/>
          </a:xfrm>
        </p:spPr>
        <p:txBody>
          <a:bodyPr>
            <a:normAutofit/>
          </a:bodyPr>
          <a:lstStyle/>
          <a:p>
            <a:endParaRPr lang="en-US" sz="1700" dirty="0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3A78732-6A77-06C0-D931-D7D867386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7B7D90C8-A3E9-289E-DC74-AFF053EFB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2F61E353-DA53-56F1-49CB-7426B4E4EDAF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C985692-9D93-B2CA-C09C-F2CA3F05A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93FF775-4134-4229-0B44-8DCF3D12D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52F6E1-52FE-AF94-1D48-6D51798C9F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547682" y="3982656"/>
            <a:ext cx="5885179" cy="533400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0EED8E-D248-73B5-CADD-05DFE6A0B06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547682" y="3351078"/>
            <a:ext cx="5885179" cy="5334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Analisi dei dati per la sicurezza informatica nella rete energetica</a:t>
            </a:r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1797B75-1EF7-C863-7738-C5305F2074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47682" y="2722522"/>
            <a:ext cx="5885179" cy="533400"/>
          </a:xfrm>
        </p:spPr>
        <p:txBody>
          <a:bodyPr/>
          <a:lstStyle/>
          <a:p>
            <a:r>
              <a:rPr lang="en-US" dirty="0"/>
              <a:t>Proteggere l'energia Tecnologie emergenti</a:t>
            </a:r>
            <a:endParaRPr lang="en-GB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7E9B2D70-3673-D8F4-9950-A16599BB5A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8545" y="3977565"/>
            <a:ext cx="788639" cy="533400"/>
          </a:xfrm>
        </p:spPr>
        <p:txBody>
          <a:bodyPr/>
          <a:lstStyle/>
          <a:p>
            <a:endParaRPr lang="en-GB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691CE604-BB55-F236-866D-A4C80CB9DA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28545" y="3348692"/>
            <a:ext cx="788639" cy="533400"/>
          </a:xfrm>
        </p:spPr>
        <p:txBody>
          <a:bodyPr/>
          <a:lstStyle/>
          <a:p>
            <a:r>
              <a:rPr lang="en-US" dirty="0"/>
              <a:t>T4.</a:t>
            </a:r>
            <a:endParaRPr lang="en-GB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49DA8128-E02C-0244-DB03-DF17F76084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8545" y="2719818"/>
            <a:ext cx="788639" cy="533400"/>
          </a:xfrm>
        </p:spPr>
        <p:txBody>
          <a:bodyPr/>
          <a:lstStyle/>
          <a:p>
            <a:r>
              <a:rPr lang="en-US" dirty="0"/>
              <a:t>T3.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8501503"/>
      </p:ext>
    </p:extLst>
  </p:cSld>
  <p:clrMapOvr>
    <a:masterClrMapping/>
  </p:clrMapOvr>
</p:sld>
</file>

<file path=ppt/slides/slide4.xml><?xml version="1.0" encoding="utf-8"?>
<p:sld xmlns:a16="http://schemas.microsoft.com/office/drawing/2014/main" xmlns:adec="http://schemas.microsoft.com/office/drawing/2017/decorative" xmlns:asvg="http://schemas.microsoft.com/office/drawing/2016/SVG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4D835925-3D21-0B99-9A6C-587FBAE43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320040"/>
            <a:ext cx="7911214" cy="1524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Schema di formazione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/>
              <a:t>Argomento-03 - Mettere in sicurezza le tecnologie energetiche emergenti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4</a:t>
            </a:fld>
            <a:endParaRPr lang="en-US" dirty="0"/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5421A4BB-2BFD-0743-5BB3-6C4D92B8EC15}"/>
              </a:ext>
            </a:extLst>
          </p:cNvPr>
          <p:cNvSpPr txBox="1">
            <a:spLocks/>
          </p:cNvSpPr>
          <p:nvPr/>
        </p:nvSpPr>
        <p:spPr>
          <a:xfrm>
            <a:off x="796323" y="2726930"/>
            <a:ext cx="6980091" cy="120893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Panoramica dei punti chiave sulla sicurezza dell'IoE, del cloud computing, della blockchain e dell'AI.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L'importanza di implementare solide misure di sicurezza.</a:t>
            </a:r>
          </a:p>
        </p:txBody>
      </p:sp>
      <p:pic>
        <p:nvPicPr>
          <p:cNvPr id="34" name="Picture Placeholder 33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BE76F2C8-60D2-404A-08F8-F956BC2489D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18261" r="18261"/>
          <a:stretch>
            <a:fillRect/>
          </a:stretch>
        </p:blipFill>
        <p:spPr/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2E7B04D-E6C3-1A50-96CC-C863D387E4E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BB7346-D27E-E7B5-1793-E50B8F9C2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E39C830-72D8-B9BC-4DBD-C47324325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1308155"/>
      </p:ext>
    </p:extLst>
  </p:cSld>
  <p:clrMapOvr>
    <a:masterClrMapping/>
  </p:clrMapOvr>
</p:sld>
</file>

<file path=ppt/slides/slide5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1. Architettura IoE e vulnerabilità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Panoramica dell'IoE (Internet of Energy):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Rete di dispositivi, sensori e sistemi interconnessi all'interno della rete energetica.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Componenti chiave: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Contatori intelligenti, sensori di rete, fonti di energia rinnovabile e sistemi di controllo.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Vulnerabilità comuni: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Protocolli di comunicazione insicuri, software obsoleto e meccanismi di autenticazione deboli.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Esempi: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Vulnerabilità nei contatori intelligenti che portano ad accessi non autorizzati.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4BB4C7F-7A2E-2A45-1B3F-48C1256F4D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  <p:pic>
        <p:nvPicPr>
          <p:cNvPr id="6" name="Picture 5" descr="A diagram of a risk management&#10;&#10;Description automatically generated">
            <a:extLst>
              <a:ext uri="{FF2B5EF4-FFF2-40B4-BE49-F238E27FC236}">
                <a16:creationId xmlns:a16="http://schemas.microsoft.com/office/drawing/2014/main" id="{E0467787-D7B4-2A74-3D22-94AAB77DAA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" y="2543112"/>
            <a:ext cx="6194862" cy="21864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A164E4C-58F5-BE4B-E00C-07C84FF328CB}"/>
              </a:ext>
            </a:extLst>
          </p:cNvPr>
          <p:cNvSpPr txBox="1"/>
          <p:nvPr/>
        </p:nvSpPr>
        <p:spPr>
          <a:xfrm>
            <a:off x="152400" y="4747256"/>
            <a:ext cx="6194862" cy="44063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1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100" b="0" i="0" u="none" strike="noStrike" kern="1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Arial" panose="020B0604020202020204" pitchFamily="34" charset="0"/>
              </a:rPr>
              <a:t>Fonte: </a:t>
            </a:r>
            <a:r>
              <a:rPr kumimoji="0" lang="en-GB" sz="11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Arial" panose="020B0604020202020204" pitchFamily="34" charset="0"/>
              </a:rPr>
              <a:t>https://www.researchgate.net/publication/364683506_Internet_of_Everything_Enabling_Technologies_Applications_Security_and_Challenges</a:t>
            </a:r>
          </a:p>
        </p:txBody>
      </p:sp>
    </p:spTree>
    <p:extLst>
      <p:ext uri="{BB962C8B-B14F-4D97-AF65-F5344CB8AC3E}">
        <p14:creationId xmlns:p14="http://schemas.microsoft.com/office/powerpoint/2010/main" val="2704246432"/>
      </p:ext>
    </p:extLst>
  </p:cSld>
  <p:clrMapOvr>
    <a:masterClrMapping/>
  </p:clrMapOvr>
</p:sld>
</file>

<file path=ppt/slides/slide6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2. Protezione degli ambienti IoE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Le migliori pratiche per la sicurezza dell'IoE: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Implementare metodi di autenticazione e crittografia forti.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Aggiornamento regolare e patch dei dispositivi IoE.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Monitoraggio e registrazione del traffico di rete alla ricerca di anomalie.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Esempi di misure di sicurezza: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Utilizzo di VPN e protocolli di comunicazione sicuri (ad esempio, TLS).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Implementazione di sistemi di rilevamento delle intrusioni (IDS) per monitorare le reti IoE.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4BB4C7F-7A2E-2A45-1B3F-48C1256F4D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4334681"/>
      </p:ext>
    </p:extLst>
  </p:cSld>
  <p:clrMapOvr>
    <a:masterClrMapping/>
  </p:clrMapOvr>
</p:sld>
</file>

<file path=ppt/slides/slide7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3. Sicurezza del cloud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Modelli di sicurezza del cloud: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Modelli di cloud pubblico, privato e ibrido.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Modello di responsabilità condivisa tra cloud provider e utenti.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Minacce specifiche del cloud: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Violazioni dei dati, configurazioni errate, minacce interne e attacchi DDoS.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Strategie di mitigazione: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Implementare solidi controlli di accesso e crittografia.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Verifica regolare delle configurazioni del cloud e dei registri di accesso.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Esempi: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Utilizzo di strumenti di Identity and Access Management (IAM) per un migliore controllo.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Impiego di strumenti di gestione della postura di sicurezza del cloud (CSPM).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4BB4C7F-7A2E-2A45-1B3F-48C1256F4D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93369204"/>
      </p:ext>
    </p:extLst>
  </p:cSld>
  <p:clrMapOvr>
    <a:masterClrMapping/>
  </p:clrMapOvr>
</p:sld>
</file>

<file path=ppt/slides/slide8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4. Sicurezza della Blockchain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Proprietà di sicurezza della Blockchain: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Decentralizzazione, immutabilità e trasparenza.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Vulnerabilità e vettori di attacco: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51% attacchi, vulnerabilità dei contratti smart e attacchi Sybil.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Misure di sicurezza: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Garantire l'integrità del consenso e le verifiche di sicurezza degli smart contract.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Implementazione di portafogli multi-firma e soluzioni di cold storage.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Esempi: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Utilizzo di metodi di verifica formale per la sicurezza degli smart contract.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Implementazione di meccanismi di governance decentralizzati.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41872698"/>
      </p:ext>
    </p:extLst>
  </p:cSld>
  <p:clrMapOvr>
    <a:masterClrMapping/>
  </p:clrMapOvr>
</p:sld>
</file>

<file path=ppt/slides/slide9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5. Sicurezza dell'intelligenza artificiale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4786877" cy="763899"/>
          </a:xfrm>
        </p:spPr>
        <p:txBody>
          <a:bodyPr>
            <a:normAutofit/>
          </a:bodyPr>
          <a:lstStyle/>
          <a:p>
            <a:r>
              <a:rPr lang="en-US" dirty="0"/>
              <a:t>Contesto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Rischi di sicurezza nell'IA: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Bias nei modelli di IA, problemi di privacy dei dati e attacchi avversari.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Metodi per la sicurezza dell'IA: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Garantire la qualità dei dati e la diversità dei set di dati di formazione.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Implementazione di tecniche robuste di valutazione e validazione dei modelli.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Impiegare l'addestramento avversario per migliorare la resilienza dei modelli.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Esempi: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Utilizzo di tecniche di privacy differenziale per proteggere i dati di formazione.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6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Implementazione di pipeline AI sicure per l'elaborazione dei dati e la distribuzione dei modelli.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7" name="Marcador de Posição da Imagem 6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5E9F75-6226-B030-9CC5-5975AEE2C9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9453059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Custom 62">
      <a:majorFont>
        <a:latin typeface="Book Antiqua"/>
        <a:ea typeface=""/>
        <a:cs typeface=""/>
      </a:majorFont>
      <a:minorFont>
        <a:latin typeface="Century Gothic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11534312_Win32_SL_V3" id="{A784F2EB-8377-40E2-878D-F359E4F7734D}" vid="{87F4C17B-0668-4D7F-80F5-6507D8EFBB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739EAE05-2D90-4440-A098-2E114DBDB54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9BB42C3-98F0-4E09-AE96-62EE07CAC5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C15CCAF-B227-4420-8A82-899C4EC33714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ap:Properties xmlns:vt="http://schemas.openxmlformats.org/officeDocument/2006/docPropsVTypes" xmlns:ap="http://schemas.openxmlformats.org/officeDocument/2006/extended-properties">
  <ap:Template>Theme-CyberSecPro-1</ap:Template>
  <ap:TotalTime>0</ap:TotalTime>
  <ap:Words>1590</ap:Words>
  <ap:Application>Microsoft Office PowerPoint</ap:Application>
  <ap:PresentationFormat>Widescreen</ap:PresentationFormat>
  <ap:Paragraphs>215</ap:Paragraphs>
  <ap:Slides>18</ap:Slides>
  <ap:Notes>16</ap:Notes>
  <ap:HiddenSlides>0</ap:HiddenSlides>
  <ap:MMClips>0</ap:MMClips>
  <ap:ScaleCrop>false</ap:ScaleCrop>
  <ap:HeadingPairs>
    <vt:vector baseType="variant" size="6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ap:HeadingPairs>
  <ap:TitlesOfParts>
    <vt:vector baseType="lpstr" size="26">
      <vt:lpstr>Aptos</vt:lpstr>
      <vt:lpstr>Book Antiqua</vt:lpstr>
      <vt:lpstr>Calibri</vt:lpstr>
      <vt:lpstr>Century Gothic</vt:lpstr>
      <vt:lpstr>Courier New</vt:lpstr>
      <vt:lpstr>Symbol</vt:lpstr>
      <vt:lpstr>Wingdings</vt:lpstr>
      <vt:lpstr>Custom</vt:lpstr>
      <vt:lpstr>Cybersecurity in Emerging Technologies for the Energy Network</vt:lpstr>
      <vt:lpstr>PowerPoint Presentation</vt:lpstr>
      <vt:lpstr>Cybersecurity in Emerging Technologies for the Energy Network – Course Overview</vt:lpstr>
      <vt:lpstr>Training Outline Topic-03 - Securing the Energy Emerging Technologies</vt:lpstr>
      <vt:lpstr>1. IoE Architecture and Vulnerabilities</vt:lpstr>
      <vt:lpstr>2. Securing IoE Environments</vt:lpstr>
      <vt:lpstr>3. Cloud Security</vt:lpstr>
      <vt:lpstr>4. Blockchain Security</vt:lpstr>
      <vt:lpstr>5. AI Security</vt:lpstr>
      <vt:lpstr>6. Summary of Topic 3</vt:lpstr>
      <vt:lpstr>Training Outline:   Topic-04 - Data Analysis for Cybersecurity in the Energy Network</vt:lpstr>
      <vt:lpstr>1. Importance of Data-Driven Cybersecurity</vt:lpstr>
      <vt:lpstr>2. Data Analysis Techniques</vt:lpstr>
      <vt:lpstr>3. Tools for Data Analysis</vt:lpstr>
      <vt:lpstr>4. Applying Data Analysis in Energy Cybersecurity</vt:lpstr>
      <vt:lpstr>5. Challenges in Data Analysis</vt:lpstr>
      <vt:lpstr>6. Summary of Topic 4</vt:lpstr>
      <vt:lpstr>Thank you</vt:lpstr>
    </vt:vector>
  </ap:TitlesOfParts>
  <ap:LinksUpToDate>false</ap:LinksUpToDate>
  <ap:SharedDoc>false</ap:SharedDoc>
  <ap:HyperlinksChanged>false</ap:HyperlinksChanged>
  <ap:AppVersion>16.0000</ap:AppVersion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CyberSecPro Training Presentation Template</dc:title>
  <dc:subject>CyberSecPro Modules</dc:subject>
  <dc:creator/>
  <lastModifiedBy/>
  <revision>1</revision>
  <dcterms:created xsi:type="dcterms:W3CDTF">2023-07-18T15:28:54.0000000Z</dcterms:created>
  <dcterms:modified xsi:type="dcterms:W3CDTF">2024-05-28T14:46:18.0000000Z</dcterms:modified>
  <version>Ver-1</version>
  <keywords>, docId:D00F90D6363BADD4ECDE57004EFF7469</keywords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