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</p:sldMasterIdLst>
  <p:notesMasterIdLst>
    <p:notesMasterId r:id="rId25"/>
  </p:notesMasterIdLst>
  <p:handoutMasterIdLst>
    <p:handoutMasterId r:id="rId26"/>
  </p:handoutMasterIdLst>
  <p:sldIdLst>
    <p:sldId id="376" r:id="rId5"/>
    <p:sldId id="407" r:id="rId6"/>
    <p:sldId id="388" r:id="rId7"/>
    <p:sldId id="408" r:id="rId8"/>
    <p:sldId id="409" r:id="rId9"/>
    <p:sldId id="452" r:id="rId10"/>
    <p:sldId id="451" r:id="rId11"/>
    <p:sldId id="440" r:id="rId12"/>
    <p:sldId id="468" r:id="rId13"/>
    <p:sldId id="469" r:id="rId14"/>
    <p:sldId id="470" r:id="rId15"/>
    <p:sldId id="471" r:id="rId16"/>
    <p:sldId id="439" r:id="rId17"/>
    <p:sldId id="472" r:id="rId18"/>
    <p:sldId id="473" r:id="rId19"/>
    <p:sldId id="474" r:id="rId20"/>
    <p:sldId id="475" r:id="rId21"/>
    <p:sldId id="476" r:id="rId22"/>
    <p:sldId id="477" r:id="rId23"/>
    <p:sldId id="38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26" autoAdjust="0"/>
    <p:restoredTop sz="81840" autoAdjust="0"/>
  </p:normalViewPr>
  <p:slideViewPr>
    <p:cSldViewPr snapToGrid="0" showGuides="1">
      <p:cViewPr varScale="1">
        <p:scale>
          <a:sx n="89" d="100"/>
          <a:sy n="89" d="100"/>
        </p:scale>
        <p:origin x="77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-144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5/28/2024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5/28/2024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Fare clic per modificare gli stili di testo Master</a:t>
            </a:r>
          </a:p>
          <a:p>
            <a:pPr lvl="1"/>
            <a:r>
              <a:rPr lang="en-US" noProof="0"/>
              <a:t>Secondo livello</a:t>
            </a:r>
          </a:p>
          <a:p>
            <a:pPr lvl="2"/>
            <a:r>
              <a:rPr lang="en-US" noProof="0"/>
              <a:t>Terzo livello</a:t>
            </a:r>
          </a:p>
          <a:p>
            <a:pPr lvl="3"/>
            <a:r>
              <a:rPr lang="en-US" noProof="0"/>
              <a:t>Quarto livello</a:t>
            </a:r>
          </a:p>
          <a:p>
            <a:pPr lvl="4"/>
            <a:r>
              <a:rPr lang="en-US" noProof="0"/>
              <a:t>Quinto livello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'#'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Fornire una panoramica delle principali normative che riguardano la cybersecurity nel settore energetico, come il GDPR e il NERC CIP.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le implicazioni della non conformità, comprese le conseguenze legali e finanziarie.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Spiegate in che modo l'adesione a queste norme migliora la sicurezza generale.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Suggerire strategie per raggiungere la conformità, come ad esempio verifiche periodiche e l'implementazione di best practice.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3786881"/>
      </p:ext>
    </p:extLst>
  </p:cSld>
  <p:clrMapOvr>
    <a:masterClrMapping/>
  </p:clrMapOvr>
</p:notes>
</file>

<file path=ppt/notesSlides/notesSlide1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Ricapitolare i punti principali trattati in questa sessione.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Ribadire l'importanza della sicurezza informatica nelle tecnologie energetiche emergenti.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le sfide di sicurezza uniche associate a IoT, cloud computing, blockchain e AI.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 ricorda che il prossimo argomento sarà dedicato alle tecniche di rilevamento delle anomalie.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07344911"/>
      </p:ext>
    </p:extLst>
  </p:cSld>
  <p:clrMapOvr>
    <a:masterClrMapping/>
  </p:clrMapOvr>
</p:notes>
</file>

<file path=ppt/notesSlides/notesSlide1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Definire il rilevamento delle anomalie e il suo ruolo nella sicurezza informatica.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perché il rilevamento delle anomalie è fondamentale per identificare le potenziali minacce.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Descrivere i tre tipi di anomalie: puntuali, contestuali e collettive.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Fornire esempi per ogni tipo per illustrare il loro significato.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IMMAGINE: https://research.einar.partners/wp-content/uploads/2021/12/Types-of-anomaly-EP-v2.jpg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3138011"/>
      </p:ext>
    </p:extLst>
  </p:cSld>
  <p:clrMapOvr>
    <a:masterClrMapping/>
  </p:clrMapOvr>
</p:notes>
</file>

<file path=ppt/notesSlides/notesSlide1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Introdurre metodi basati sull'apprendimento automatico per il rilevamento delle anomalie.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Distinguere tra apprendimento supervisionato e non supervisionato.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gli algoritmi comuni utilizzati nel rilevamento delle anomalie, come k-NN, SVM e reti neurali.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i vantaggi dell'utilizzo dell'apprendimento automatico per il rilevamento delle anomalie, tra cui l'adattabilità e l'accuratezza.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IMMAGINE: https://miro.medium.com/v2/resize:fit:1200/1*XIlxmGNnjAUwDCjPtLYjcA.png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02542887"/>
      </p:ext>
    </p:extLst>
  </p:cSld>
  <p:clrMapOvr>
    <a:masterClrMapping/>
  </p:clrMapOvr>
</p:notes>
</file>

<file path=ppt/notesSlides/notesSlide1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l'importanza dei dati delle serie temporali nel settore dell'energia, come il monitoraggio dei modelli di consumo energetico.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Introdurre le tecniche ARIMA, LSTM e STL per il rilevamento delle anomalie delle serie temporali.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il funzionamento di ciascuna tecnica e le sue applicazioni nel rilevamento di irregolarità nei dati energetici.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Fornire esempi di anomalie delle serie temporali nei sistemi energetici.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9401019"/>
      </p:ext>
    </p:extLst>
  </p:cSld>
  <p:clrMapOvr>
    <a:masterClrMapping/>
  </p:clrMapOvr>
</p:notes>
</file>

<file path=ppt/notesSlides/notesSlide15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Presentare casi di studio reali di rilevamento di anomalie nel settore energetico.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Caso di studio 1: spiegare come il rilevamento delle anomalie può identificare gli accessi non autorizzati ai sistemi SCADA.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Caso di studio 2: descrivere come il rilevamento delle anomalie aiuta a monitorare le smart grid per individuare eventuali irregolarità.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Caso di studio 3: discutere l'uso del rilevamento delle anomalie per la manutenzione predittiva delle apparecchiature energetiche.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Sottolineare i vantaggi dell'implementazione di sistemi di rilevamento delle anomalie.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31997599"/>
      </p:ext>
    </p:extLst>
  </p:cSld>
  <p:clrMapOvr>
    <a:masterClrMapping/>
  </p:clrMapOvr>
</p:notes>
</file>

<file path=ppt/notesSlides/notesSlide16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Introdurre gli strumenti più diffusi utilizzati per il rilevamento delle anomalie, come Splunk, ELK Stack e Apache Spot.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Evidenziate le caratteristiche e i vantaggi di ogni strumento.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Se possibile, fornite una breve demo o schermate degli strumenti in azione.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come questi strumenti possono essere integrati nei quadri di sicurezza informatica dell'energia.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8353220"/>
      </p:ext>
    </p:extLst>
  </p:cSld>
  <p:clrMapOvr>
    <a:masterClrMapping/>
  </p:clrMapOvr>
</p:notes>
</file>

<file path=ppt/notesSlides/notesSlide17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Ricapitolare i punti chiave trattati in questa sessione sulle tecniche di rilevamento delle anomalie.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Sottolineare l'importanza dell'apprendimento automatico e dei metodi delle serie temporali per un efficace rilevamento delle anomalie.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le applicazioni e i vantaggi reali di queste tecniche.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Introdurre l'argomento successivo: Mettere in sicurezza le tecnologie energetiche emergenti.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86661749"/>
      </p:ext>
    </p:extLst>
  </p:cSld>
  <p:clrMapOvr>
    <a:masterClrMapping/>
  </p:clrMapOvr>
</p:notes>
</file>

<file path=ppt/notesSlides/notesSlide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Dare il benvenuto ai partecipanti alla sessione.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Presentatevi e descrivete brevemente il vostro background nel campo della cybersecurity e delle tecnologie energetiche.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Menzionate l'obiettivo della presentazione odierna: fornire una panoramica delle sfide della cybersicurezza nelle tecnologie energetiche emergenti.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3310050"/>
      </p:ext>
    </p:extLst>
  </p:cSld>
  <p:clrMapOvr>
    <a:masterClrMapping/>
  </p:clrMapOvr>
</p:notes>
</file>

<file path=ppt/notesSlides/notesSlide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l'importanza delle tecnologie emergenti nel settore energetico.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Descrivete brevemente IoT, Cloud Computing, Blockchain e AI.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come queste tecnologie migliorino l'efficienza e l'affidabilità, ma introducano anche nuove sfide di cybersecurity.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Ricordate che questa sessione tratterà i problemi di sicurezza unici associati a ciascuna tecnologia.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2549755"/>
      </p:ext>
    </p:extLst>
  </p:cSld>
  <p:clrMapOvr>
    <a:masterClrMapping/>
  </p:clrMapOvr>
</p:notes>
</file>

<file path=ppt/notesSlides/notesSlide5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l'importanza delle tecnologie emergenti nel settore energetico.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Descrivete brevemente IoT, Cloud Computing, Blockchain e AI.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come queste tecnologie migliorino l'efficienza e l'affidabilità, ma introducano anche nuove sfide di cybersecurity.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Ricordate che questa sessione tratterà i problemi di sicurezza unici associati a ciascuna tecnologia.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74055844"/>
      </p:ext>
    </p:extLst>
  </p:cSld>
  <p:clrMapOvr>
    <a:masterClrMapping/>
  </p:clrMapOvr>
</p:notes>
</file>

<file path=ppt/notesSlides/notesSlide6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Definire l'IoT e fornire esempi rilevanti per il settore energetico, come i contatori intelligenti e i sensori di rete.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l'eterogeneità dei dispositivi e la sfida che ciò rappresenta per la sicurezza.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le difficoltà di gestione della sicurezza per le implementazioni su larga scala.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i punti deboli comuni della sicurezza nei dispositivi IoT.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88431604"/>
      </p:ext>
    </p:extLst>
  </p:cSld>
  <p:clrMapOvr>
    <a:masterClrMapping/>
  </p:clrMapOvr>
</p:notes>
</file>

<file path=ppt/notesSlides/notesSlide7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il modello di responsabilità condivisa nel cloud computing e le sue implicazioni per la sicurezza.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i problemi comuni di sicurezza del cloud, tra cui le violazioni dei dati e le configurazioni errate.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Fornire un esempio di configurazione errata di un bucket di archiviazione cloud che porta all'esposizione dei dati.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Sottolineare l'importanza di una corretta configurazione e gestione.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95653421"/>
      </p:ext>
    </p:extLst>
  </p:cSld>
  <p:clrMapOvr>
    <a:masterClrMapping/>
  </p:clrMapOvr>
</p:notes>
</file>

<file path=ppt/notesSlides/notesSlide8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Spiegate brevemente la tecnologia blockchain e i suoi casi d'uso nel settore energetico.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il concetto di attacco al 51% e le sue implicazioni.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le vulnerabilità degli smart contract e fornire un esempio, come il DAO hack.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Sottolineare la necessità di pratiche di codifica sicure e di test approfonditi.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5986176"/>
      </p:ext>
    </p:extLst>
  </p:cSld>
  <p:clrMapOvr>
    <a:masterClrMapping/>
  </p:clrMapOvr>
</p:notes>
</file>

<file path=ppt/notesSlides/notesSlide9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Definire l'IA e le sue applicazioni nel settore energetico.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gli attacchi avversari e come possono manipolare i modelli di IA.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i problemi di privacy dei dati associati all'addestramento di modelli di intelligenza artificiale.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Fornire esempi di attacchi avversari che causano errori di classificazione.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l'importanza di proteggere i modelli di IA e i dati di formazione.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61860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Aggiungere il titolo qui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Fare clic per modificare gli stili di testo Master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t>'#'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g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slide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89" y="723440"/>
            <a:ext cx="4899285" cy="2579052"/>
          </a:xfrm>
        </p:spPr>
        <p:txBody>
          <a:bodyPr>
            <a:noAutofit/>
          </a:bodyPr>
          <a:lstStyle/>
          <a:p>
            <a:r>
              <a:rPr lang="en-US" sz="4000" dirty="0"/>
              <a:t>Cybersecurity nelle tecnologie emergenti per la rete energetica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152" y="5248834"/>
            <a:ext cx="4323426" cy="1008925"/>
          </a:xfrm>
        </p:spPr>
        <p:txBody>
          <a:bodyPr/>
          <a:lstStyle/>
          <a:p>
            <a:r>
              <a:rPr lang="en-US" dirty="0"/>
              <a:t>Presentazione a cura di: 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6872" y="3373515"/>
            <a:ext cx="4465828" cy="1008926"/>
          </a:xfrm>
        </p:spPr>
        <p:txBody>
          <a:bodyPr/>
          <a:lstStyle/>
          <a:p>
            <a:r>
              <a:rPr lang="en-US" dirty="0"/>
              <a:t>CSP007_C_E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Sfide di sicurezza uniche dell'IA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Attacchi avversari: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Manipolazione dei modelli di IA per produrre risultati errati.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Problemi di privacy dei dati: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Garantire la privacy dei dati utilizzati per l'addestramento dei modelli di intelligenza artificiale.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 avversari che causano errori di classificazione dell'IA.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41005001"/>
      </p:ext>
    </p:extLst>
  </p:cSld>
  <p:clrMapOvr>
    <a:masterClrMapping/>
  </p:clrMapOvr>
</p:sld>
</file>

<file path=ppt/slides/slide1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7. Sfide di sicurezza uniche dell'IA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Regolamenti chiave: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GDPR: Regolamento generale sulla protezione dei dati per la privacy dei dati.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NERC CIP: standard di protezione delle infrastrutture critiche per il settore energetico.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Legge sulla politica energetica: Quadro normativo per le infrastrutture energetiche.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Importanza della conformità: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Implicazioni legali e finanziarie della non conformità.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Migliorare la posizione di sicurezza complessiva attraverso l'adesione alle normative.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Strategie per la conformità: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Audit e valutazioni regolari.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Implementazione delle migliori pratiche del settore.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56349119"/>
      </p:ext>
    </p:extLst>
  </p:cSld>
  <p:clrMapOvr>
    <a:masterClrMapping/>
  </p:clrMapOvr>
</p:sld>
</file>

<file path=ppt/slides/slide1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8. Sintesi dell'argomento 1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Riepilogo dell'importanza della cybersicurezza nelle tecnologie energetiche emergenti.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Ha evidenziato le sfide di sicurezza uniche per IoT, cloud computing, blockchain e AI.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Ha discusso l'importanza delle considerazioni sulla regolamentazione e sulla conformità.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Preparazione per l'argomento 2: Tecniche di rilevamento delle anomalie.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20980304"/>
      </p:ext>
    </p:extLst>
  </p:cSld>
  <p:clrMapOvr>
    <a:masterClrMapping/>
  </p:clrMapOvr>
</p:sld>
</file>

<file path=ppt/slides/slide13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6732237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Schema di formazione: </a:t>
            </a:r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Argomento-02 - Tecniche di rilevamento delle anomalie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13</a:t>
            </a:fld>
            <a:endParaRPr lang="en-US" dirty="0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5421A4BB-2BFD-0743-5BB3-6C4D92B8EC15}"/>
              </a:ext>
            </a:extLst>
          </p:cNvPr>
          <p:cNvSpPr txBox="1">
            <a:spLocks/>
          </p:cNvSpPr>
          <p:nvPr/>
        </p:nvSpPr>
        <p:spPr>
          <a:xfrm>
            <a:off x="796323" y="2726930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Panoramica delle tecniche di rilevamento delle anomalie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Importanza dei metodi di apprendimento automatico e delle serie temporali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Applicazioni del mondo reale e vantaggi del rilevamento delle anomalie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18261" r="18261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0239783"/>
      </p:ext>
    </p:extLst>
  </p:cSld>
  <p:clrMapOvr>
    <a:masterClrMapping/>
  </p:clrMapOvr>
</p:sld>
</file>

<file path=ppt/slides/slide1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Introduzione al rilevamento delle anomalie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07964" y="1665045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Definizione: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Il processo di identificazione di modelli nei dati che non sono conformi al </a:t>
            </a:r>
            <a:r>
              <a:rPr lang="en-GB" sz="16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comportamento 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previsto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Importanza della sicurezza informatica: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Rilevare attività insolite che possono indicare minacce alla sicurezza.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Tipi di anomalie: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Anomalie di punti: Singolo punto di dati significativamente diverso dagli altri.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Anomalie contestuali: Punti di dati anomali in un contesto specifico.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Anomalie collettive: Un gruppo di punti dati che si comportano collettivamente in modo anomalo.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>
          <a:xfrm>
            <a:off x="0" y="17722"/>
            <a:ext cx="5840730" cy="6862275"/>
          </a:xfrm>
        </p:spPr>
      </p:pic>
      <p:pic>
        <p:nvPicPr>
          <p:cNvPr id="6" name="Picture 5" descr="A diagram of a normal and abnormality&#10;&#10;Description automatically generated">
            <a:extLst>
              <a:ext uri="{FF2B5EF4-FFF2-40B4-BE49-F238E27FC236}">
                <a16:creationId xmlns:a16="http://schemas.microsoft.com/office/drawing/2014/main" id="{949394AA-665A-7A4B-5B00-28C1DC63BE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846" y="2596463"/>
            <a:ext cx="6060658" cy="18333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FE57D6E-928A-EE04-A6E9-4236A3BAF27D}"/>
              </a:ext>
            </a:extLst>
          </p:cNvPr>
          <p:cNvSpPr txBox="1"/>
          <p:nvPr/>
        </p:nvSpPr>
        <p:spPr>
          <a:xfrm>
            <a:off x="226534" y="4436619"/>
            <a:ext cx="6060658" cy="25949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1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1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Arial" panose="020B0604020202020204" pitchFamily="34" charset="0"/>
              </a:rPr>
              <a:t>Fonte: https://research.einar.partners/mystery-of-predictions-in-anomaly-detection/</a:t>
            </a:r>
          </a:p>
        </p:txBody>
      </p:sp>
    </p:spTree>
    <p:extLst>
      <p:ext uri="{BB962C8B-B14F-4D97-AF65-F5344CB8AC3E}">
        <p14:creationId xmlns:p14="http://schemas.microsoft.com/office/powerpoint/2010/main" val="355048099"/>
      </p:ext>
    </p:extLst>
  </p:cSld>
  <p:clrMapOvr>
    <a:masterClrMapping/>
  </p:clrMapOvr>
</p:sld>
</file>

<file path=ppt/slides/slide1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2. Metodi basati sull'apprendimento automatico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Apprendimento supervisionato: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Utilizzo di </a:t>
            </a: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dati </a:t>
            </a:r>
            <a:r>
              <a:rPr lang="en-GB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etichettati </a:t>
            </a: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per addestrare i modelli a riconoscere le anomalie.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 di algoritmi: Alberi decisionali, Foreste casuali.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Apprendimento non supervisionato: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Rilevare le anomalie senza </a:t>
            </a: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dati </a:t>
            </a:r>
            <a:r>
              <a:rPr lang="en-GB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etichettati </a:t>
            </a: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identificando le deviazioni dalla norma.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 di algoritmi: k-Nearest </a:t>
            </a:r>
            <a:r>
              <a:rPr lang="en-GB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Neighbors </a:t>
            </a: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(k-NN), Clustering.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Algoritmi comuni: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k-Nearest </a:t>
            </a:r>
            <a:r>
              <a:rPr lang="en-GB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Neighbors </a:t>
            </a: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(k-NN):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Identifica le anomalie in base alla metrica della distanza.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Macchine vettoriali di supporto (SVM):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Classifica i punti dati in normali e anomali.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Reti neurali: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Modelli di apprendimento profondo per il riconoscimento di pattern complessi.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Vantaggi: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Capacità di adattarsi a nuovi tipi di minacce.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Maggiore accuratezza rispetto ai metodi tradizionali basati su regole.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97C9CA6-DA87-A2C4-A730-E9F35F91AC98}"/>
              </a:ext>
            </a:extLst>
          </p:cNvPr>
          <p:cNvGrpSpPr/>
          <p:nvPr/>
        </p:nvGrpSpPr>
        <p:grpSpPr>
          <a:xfrm>
            <a:off x="235012" y="258185"/>
            <a:ext cx="5913799" cy="6022946"/>
            <a:chOff x="462001" y="480419"/>
            <a:chExt cx="5323375" cy="581212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3F7360A-1B20-FAA3-5D29-2922E9128953}"/>
                </a:ext>
              </a:extLst>
            </p:cNvPr>
            <p:cNvSpPr/>
            <p:nvPr/>
          </p:nvSpPr>
          <p:spPr>
            <a:xfrm>
              <a:off x="462001" y="480419"/>
              <a:ext cx="5323375" cy="58121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150"/>
            </a:p>
          </p:txBody>
        </p:sp>
        <p:pic>
          <p:nvPicPr>
            <p:cNvPr id="6" name="Picture 5" descr="A screenshot of a video game&#10;&#10;Description automatically generated">
              <a:extLst>
                <a:ext uri="{FF2B5EF4-FFF2-40B4-BE49-F238E27FC236}">
                  <a16:creationId xmlns:a16="http://schemas.microsoft.com/office/drawing/2014/main" id="{F4641FD8-9723-9EE2-0756-33DA0DF91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4390" y="522840"/>
              <a:ext cx="5278596" cy="5727277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CEB4A4D-04C0-9820-FD2C-2B1766E33126}"/>
              </a:ext>
            </a:extLst>
          </p:cNvPr>
          <p:cNvSpPr txBox="1"/>
          <p:nvPr/>
        </p:nvSpPr>
        <p:spPr>
          <a:xfrm>
            <a:off x="235013" y="6292538"/>
            <a:ext cx="5913798" cy="44063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1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1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Arial" panose="020B0604020202020204" pitchFamily="34" charset="0"/>
              </a:rPr>
              <a:t>Fonte: https://towardsdatascience.com/a-comprehensive-beginners-guide-to-the-diverse-field-of-anomaly-detection-8c818d153995</a:t>
            </a:r>
          </a:p>
        </p:txBody>
      </p:sp>
    </p:spTree>
    <p:extLst>
      <p:ext uri="{BB962C8B-B14F-4D97-AF65-F5344CB8AC3E}">
        <p14:creationId xmlns:p14="http://schemas.microsoft.com/office/powerpoint/2010/main" val="3542009512"/>
      </p:ext>
    </p:extLst>
  </p:cSld>
  <p:clrMapOvr>
    <a:masterClrMapping/>
  </p:clrMapOvr>
</p:sld>
</file>

<file path=ppt/slides/slide1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3. </a:t>
            </a: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Rilevamento delle anomalie delle serie temporali</a:t>
            </a:r>
            <a:endParaRPr lang="en-US" sz="1800" dirty="0"/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Importanza nei sistemi energetici: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Monitoraggio continuo di dati dipendenti dal tempo, come il consumo energetico.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Tecniche: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ARIMA (Autoregressive Integrated Moving Average):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Analisi statistica per la previsione e il rilevamento delle anomalie.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Reti LSTM (Memoria a breve termine):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Modelli di reti neurali per la gestione di dati sequenziali.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STL (Seasonal-Trend Decomposition):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Decompone i dati delle serie temporali in componenti stagionali, di tendenza e residuali.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Applicazioni: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Rilevare le irregolarità nella produzione e nel consumo di energia.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Monitoraggio dei segni di manomissione o accesso non autorizzato.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84174665"/>
      </p:ext>
    </p:extLst>
  </p:cSld>
  <p:clrMapOvr>
    <a:masterClrMapping/>
  </p:clrMapOvr>
</p:sld>
</file>

<file path=ppt/slides/slide1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4. Applicazioni del mondo reale del rilevamento di anomalie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Caso di studio 1: Rilevamento degli accessi non autorizzati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Monitoraggio del traffico di rete per individuare modelli di accesso insoliti.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Esempio: Identificazione degli accessi non autorizzati ai sistemi SCADA.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Caso di studio 2: Monitoraggio della rete intelligente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Analizzare 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 dati del flusso di energia per individuare eventuali irregolarità.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Esempio: Rilevamento di anomalie nei dati dei contatori intelligenti che indicano una manomissione.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Caso di studio 3: Manutenzione predittiva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Utilizzo del rilevamento delle anomalie per prevedere i guasti alle apparecchiature.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Esempio: Identificazione dei primi segni di malfunzionamento delle turbine.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61006864"/>
      </p:ext>
    </p:extLst>
  </p:cSld>
  <p:clrMapOvr>
    <a:masterClrMapping/>
  </p:clrMapOvr>
</p:sld>
</file>

<file path=ppt/slides/slide1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Strumenti per il rilevamento delle anomalie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Strumenti popolari: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Splunk: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Piattaforma di analisi e monitoraggio dei dati.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Stack ELK (Elasticsearch, Logstash, Kibana):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Set di strumenti open-source per la ricerca, l'</a:t>
            </a:r>
            <a:r>
              <a:rPr lang="en-GB" sz="16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analisi 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 la visualizzazione dei dati di log.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Apache Spot: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Piattaforma analitica di cybersicurezza open-source.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Caratteristiche e vantaggi: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Analisi e visualizzazione dei dati in tempo reale.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Scalabilità per gestire grandi insiemi di dati.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Integrazione con altri strumenti di sicurezza.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Dimostrazione pratica: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Breve demo (se applicabile) che mostri lo strumento in azione.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63492500"/>
      </p:ext>
    </p:extLst>
  </p:cSld>
  <p:clrMapOvr>
    <a:masterClrMapping/>
  </p:clrMapOvr>
</p:sld>
</file>

<file path=ppt/slides/slide1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Sintesi dell'argomento 2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Riepilogo dei punti chiave sulle tecniche di rilevamento delle anomalie.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Importanza dei metodi di apprendimento automatico e delle serie temporali.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Applicazioni del mondo reale e vantaggi del rilevamento delle anomalie.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Introduzione all'argomento 3: Mettere in sicurezza le tecnologie energetiche emergenti.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49953627"/>
      </p:ext>
    </p:extLst>
  </p:cSld>
  <p:clrMapOvr>
    <a:masterClrMapping/>
  </p:clrMapOvr>
</p:sld>
</file>

<file path=ppt/slides/slide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2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Grazie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90D79-5C58-F576-D2D0-3F4F1822E7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70326" y="3748958"/>
            <a:ext cx="4786878" cy="2258013"/>
          </a:xfrm>
        </p:spPr>
        <p:txBody>
          <a:bodyPr/>
          <a:lstStyle/>
          <a:p>
            <a:r>
              <a:rPr lang="en-US" dirty="0"/>
              <a:t>Si prega di inviare tutte le domande a:</a:t>
            </a:r>
          </a:p>
          <a:p>
            <a:r>
              <a:rPr lang="en-US" dirty="0"/>
              <a:t>gehad@example.com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3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Placeholder 82" descr="A person writing at a desk&#10;">
            <a:extLst>
              <a:ext uri="{FF2B5EF4-FFF2-40B4-BE49-F238E27FC236}">
                <a16:creationId xmlns:a16="http://schemas.microsoft.com/office/drawing/2014/main" id="{9F2CBF26-9F88-C836-7BBE-2C8D15399C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7594" r="7594"/>
          <a:stretch/>
        </p:blipFill>
        <p:spPr>
          <a:xfrm flipH="1">
            <a:off x="7163691" y="0"/>
            <a:ext cx="5024825" cy="6858000"/>
          </a:xfrm>
        </p:spPr>
      </p:pic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3BD80834-FB15-847A-2C6B-65FA4C1A9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sp>
        <p:nvSpPr>
          <p:cNvPr id="119" name="Title 118">
            <a:extLst>
              <a:ext uri="{FF2B5EF4-FFF2-40B4-BE49-F238E27FC236}">
                <a16:creationId xmlns:a16="http://schemas.microsoft.com/office/drawing/2014/main" id="{34974D2A-D531-9065-F011-B2A52FD62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7911214" cy="1017147"/>
          </a:xfrm>
        </p:spPr>
        <p:txBody>
          <a:bodyPr>
            <a:noAutofit/>
          </a:bodyPr>
          <a:lstStyle/>
          <a:p>
            <a:r>
              <a:rPr lang="en-US" sz="2800" dirty="0"/>
              <a:t>Cybersecurity nelle tecnologie emergenti per la rete energetica - Panoramica del corso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FB8BB2-2253-F694-3F4B-48B1830907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545" y="1315846"/>
            <a:ext cx="788639" cy="533400"/>
          </a:xfr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o1.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0C2F10C-DD1E-58B2-DE8A-900B513BB4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39682" y="1315846"/>
            <a:ext cx="6732236" cy="533400"/>
          </a:xfrm>
        </p:spPr>
        <p:txBody>
          <a:bodyPr>
            <a:noAutofit/>
          </a:bodyPr>
          <a:lstStyle/>
          <a:p>
            <a:r>
              <a:rPr lang="en-US" sz="1700" dirty="0"/>
              <a:t>Introduzione alla sicurezza informatica nelle tecnologie emergenti dell'energia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EFEB83-8DF8-9418-13FD-C034C8279A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0545" y="2035410"/>
            <a:ext cx="788639" cy="533400"/>
          </a:xfrm>
        </p:spPr>
        <p:txBody>
          <a:bodyPr/>
          <a:lstStyle/>
          <a:p>
            <a:r>
              <a:rPr lang="en-US" dirty="0"/>
              <a:t>o2.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27C4889-BB27-08A2-E9DE-947634C2E2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39682" y="2035410"/>
            <a:ext cx="5885179" cy="533400"/>
          </a:xfrm>
        </p:spPr>
        <p:txBody>
          <a:bodyPr>
            <a:normAutofit/>
          </a:bodyPr>
          <a:lstStyle/>
          <a:p>
            <a:r>
              <a:rPr lang="en-US" sz="1700" dirty="0"/>
              <a:t>Tecniche di rilevamento delle anomalie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3A78732-6A77-06C0-D931-D7D867386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7B7D90C8-A3E9-289E-DC74-AFF053EFB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F61E353-DA53-56F1-49CB-7426B4E4EDA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985692-9D93-B2CA-C09C-F2CA3F05A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93FF775-4134-4229-0B44-8DCF3D12D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52F6E1-52FE-AF94-1D48-6D51798C9F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0EED8E-D248-73B5-CADD-05DFE6A0B06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797B75-1EF7-C863-7738-C5305F2074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7E9B2D70-3673-D8F4-9950-A16599BB5A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691CE604-BB55-F236-866D-A4C80CB9DA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49DA8128-E02C-0244-DB03-DF17F76084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501503"/>
      </p:ext>
    </p:extLst>
  </p:cSld>
  <p:clrMapOvr>
    <a:masterClrMapping/>
  </p:clrMapOvr>
</p:sld>
</file>

<file path=ppt/slides/slide4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7911214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Schema di formazione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Argomento-01 - Introduzione alla sicurezza informatica nelle tecnologie energetiche emergenti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5421A4BB-2BFD-0743-5BB3-6C4D92B8EC15}"/>
              </a:ext>
            </a:extLst>
          </p:cNvPr>
          <p:cNvSpPr txBox="1">
            <a:spLocks/>
          </p:cNvSpPr>
          <p:nvPr/>
        </p:nvSpPr>
        <p:spPr>
          <a:xfrm>
            <a:off x="796323" y="2726930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Panoramica e sfide uniche per la sicurezza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Panoramica dei principi e delle sfide della cybersecurity nel contesto delle tecnologie energetiche emergenti.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Introduzione all'IoE, al cloud computing, alla blockchain e all'IA e al loro significato nel settore energetico.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18261" r="18261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1308155"/>
      </p:ext>
    </p:extLst>
  </p:cSld>
  <p:clrMapOvr>
    <a:masterClrMapping/>
  </p:clrMapOvr>
</p:sld>
</file>

<file path=ppt/slides/slide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Panoramica delle tecnologie emergenti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Introduzione alle tecnologie chiave: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Internet degli oggetti (IoT):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Dispositivi e sensori connessi a Internet.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 Contatori intelligenti, sensori di rete e dispositivi domestici connessi.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Cloud Computing: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Fornitura su richiesta di risorse informatiche via Internet.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 Archiviazione dei dati, potenza di calcolo e servizi applicativi.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Blockchain: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Tecnologia a libro mastro distribuito per transazioni sicure.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 Piattaforme di trading energetico, gestione della catena di approvvigionamento.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Intelligenza artificiale (AI):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Apprendimento automatico e algoritmi per il processo decisionale.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 Manutenzione predittiva, previsione della domanda.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Impatto trasformativo: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Miglioramento dell'efficienza e dell'affidabilità dei sistemi energetici.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Introduzione di nuove vulnerabilità e superfici di attacco.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04246432"/>
      </p:ext>
    </p:extLst>
  </p:cSld>
  <p:clrMapOvr>
    <a:masterClrMapping/>
  </p:clrMapOvr>
</p:sld>
</file>

<file path=ppt/slides/slide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2. Impatto sul panorama della sicurezza informatica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Aumento della superficie di attacco: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Più punti di accesso per gli aggressori grazie all'interconnessione dei dispositivi.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Complessità nella gestione della sicurezza attraverso diverse tecnologie.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Nuove vulnerabilità: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Le debolezze nella sicurezza dei dispositivi IoT.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Configurazioni errate del cloud che portano a violazioni dei dati.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Minacce specifiche della blockchain, come gli attacchi del 51%.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Manipolazione dell'IA e problemi di privacy dei dati.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Necessità di misure di sicurezza robuste: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Strategie complete per proteggere tutti i livelli della tecnologia.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Importanza di pratiche di cybersecurity proattive e adattive.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4334681"/>
      </p:ext>
    </p:extLst>
  </p:cSld>
  <p:clrMapOvr>
    <a:masterClrMapping/>
  </p:clrMapOvr>
</p:sld>
</file>

<file path=ppt/slides/slide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3. Sfide di sicurezza uniche dell'IoT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Eterogeneità dei dispositivi: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Varietà di dispositivi con diverse capacità di sicurezza.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Distribuzione su larga scala: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Gestione della sicurezza per milioni di dispositivi.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Protocolli di sicurezza deboli: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Sicurezza inadeguata in alcuni dispositivi IoT.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Contatori intelligenti e sensori di rete vulnerabili.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93369204"/>
      </p:ext>
    </p:extLst>
  </p:cSld>
  <p:clrMapOvr>
    <a:masterClrMapping/>
  </p:clrMapOvr>
</p:sld>
</file>

<file path=ppt/slides/slide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4. Sfide di sicurezza uniche del cloud computing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Modello di responsabilità condivisa: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Divisione delle responsabilità di sicurezza tra fornitore e utente.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Violazioni dei dati: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Rischi di accesso non autorizzato ai dati sensibili.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Misconfigurazioni: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Cause comuni di incidenti di sicurezza in ambienti cloud.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Bucket S3 mal configurati che espongono i dati.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41872698"/>
      </p:ext>
    </p:extLst>
  </p:cSld>
  <p:clrMapOvr>
    <a:masterClrMapping/>
  </p:clrMapOvr>
</p:sld>
</file>

<file path=ppt/slides/slide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Sfide di sicurezza uniche della Blockchain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51% Attacchi: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Controllo della maggior parte del tasso di hash della rete per alterare le transazioni.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Vulnerabilità dei contratti intelligenti: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Bug ed exploit nel codice dei contratti smart.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L'hacking di DAO è dovuto a una vulnerabilità nei contratti intelligenti.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9453059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ap:Properties xmlns:vt="http://schemas.openxmlformats.org/officeDocument/2006/docPropsVTypes" xmlns:ap="http://schemas.openxmlformats.org/officeDocument/2006/extended-properties">
  <ap:Template>Theme-CyberSecPro-1</ap:Template>
  <ap:TotalTime>0</ap:TotalTime>
  <ap:Words>2000</ap:Words>
  <ap:Application>Microsoft Office PowerPoint</ap:Application>
  <ap:PresentationFormat>Widescreen</ap:PresentationFormat>
  <ap:Paragraphs>265</ap:Paragraphs>
  <ap:Slides>20</ap:Slides>
  <ap:Notes>17</ap:Notes>
  <ap:HiddenSlides>0</ap:HiddenSlides>
  <ap:MMClips>0</ap:MMClips>
  <ap:ScaleCrop>false</ap:ScaleCrop>
  <ap: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ap:HeadingPairs>
  <ap:TitlesOfParts>
    <vt:vector baseType="lpstr" size="28">
      <vt:lpstr>Aptos</vt:lpstr>
      <vt:lpstr>Book Antiqua</vt:lpstr>
      <vt:lpstr>Calibri</vt:lpstr>
      <vt:lpstr>Century Gothic</vt:lpstr>
      <vt:lpstr>Courier New</vt:lpstr>
      <vt:lpstr>Symbol</vt:lpstr>
      <vt:lpstr>Wingdings</vt:lpstr>
      <vt:lpstr>Custom</vt:lpstr>
      <vt:lpstr>Cybersecurity in Emerging Technologies for the Energy Network</vt:lpstr>
      <vt:lpstr>PowerPoint Presentation</vt:lpstr>
      <vt:lpstr>Cybersecurity in Emerging Technologies for the Energy Network – Course Overview</vt:lpstr>
      <vt:lpstr>Training Outline Topic-01 - Introduction to Cybersecurity in Energy Emerging Technologies</vt:lpstr>
      <vt:lpstr>1. Overview of Emerging Technologies</vt:lpstr>
      <vt:lpstr>2. Impact on Cybersecurity Landscape</vt:lpstr>
      <vt:lpstr>3. Unique Security Challenges of IoT</vt:lpstr>
      <vt:lpstr>4. Unique Security Challenges of Cloud Computing</vt:lpstr>
      <vt:lpstr>5. Unique Security Challenges of Blockchain</vt:lpstr>
      <vt:lpstr>6. Unique Security Challenges of AI</vt:lpstr>
      <vt:lpstr>7. Unique Security Challenges of AI</vt:lpstr>
      <vt:lpstr>8. Summary of Topic 1</vt:lpstr>
      <vt:lpstr>Training Outline:   Topic-02 - Anomaly Detection Techniques</vt:lpstr>
      <vt:lpstr>1. Introduction to Anomaly Detection</vt:lpstr>
      <vt:lpstr>2. Machine Learning-Based Methods</vt:lpstr>
      <vt:lpstr>3. Time Series Anomaly Detection</vt:lpstr>
      <vt:lpstr>4. Real-World Applications of Anomaly Detection</vt:lpstr>
      <vt:lpstr>5. Tools for Anomaly Detection</vt:lpstr>
      <vt:lpstr>6. Summary of Topic 2</vt:lpstr>
      <vt:lpstr>Thank you</vt:lpstr>
    </vt:vector>
  </ap:TitlesOfParts>
  <ap:LinksUpToDate>false</ap:LinksUpToDate>
  <ap:SharedDoc>false</ap:SharedDoc>
  <ap:HyperlinksChanged>false</ap:HyperlinksChanged>
  <ap:AppVersion>16.0000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CyberSecPro Training Presentation Template</dc:title>
  <dc:subject>CyberSecPro Modules</dc:subject>
  <dc:creator/>
  <lastModifiedBy/>
  <revision>1</revision>
  <dcterms:created xsi:type="dcterms:W3CDTF">2023-07-18T15:28:54.0000000Z</dcterms:created>
  <dcterms:modified xsi:type="dcterms:W3CDTF">2024-05-28T14:41:13.0000000Z</dcterms:modified>
  <version>Ver-1</version>
  <keywords>, docId:7FDE08900162195C4A8D49DB1D22869A</keywords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