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25"/>
  </p:notesMasterIdLst>
  <p:handoutMasterIdLst>
    <p:handoutMasterId r:id="rId26"/>
  </p:handoutMasterIdLst>
  <p:sldIdLst>
    <p:sldId id="376" r:id="rId5"/>
    <p:sldId id="407" r:id="rId6"/>
    <p:sldId id="388" r:id="rId7"/>
    <p:sldId id="408" r:id="rId8"/>
    <p:sldId id="409" r:id="rId9"/>
    <p:sldId id="452" r:id="rId10"/>
    <p:sldId id="451" r:id="rId11"/>
    <p:sldId id="440" r:id="rId12"/>
    <p:sldId id="468" r:id="rId13"/>
    <p:sldId id="469" r:id="rId14"/>
    <p:sldId id="470" r:id="rId15"/>
    <p:sldId id="471" r:id="rId16"/>
    <p:sldId id="439" r:id="rId17"/>
    <p:sldId id="472" r:id="rId18"/>
    <p:sldId id="473" r:id="rId19"/>
    <p:sldId id="474" r:id="rId20"/>
    <p:sldId id="475" r:id="rId21"/>
    <p:sldId id="476" r:id="rId22"/>
    <p:sldId id="477" r:id="rId23"/>
    <p:sldId id="3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 varScale="1">
        <p:scale>
          <a:sx n="89" d="100"/>
          <a:sy n="89" d="100"/>
        </p:scale>
        <p:origin x="77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-144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5/28/2024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5/28/2024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Welcome the participants to the session.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Introduce yourself and briefly outline your background in cybersecurity and energy technologies.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Mention the goal of today’s presentation: to provide an overview of cybersecurity challenges in emerging energy technologies.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the significance of emerging technologies in the energy sector.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Briefly describe IoT, Cloud Computing, Blockchain, and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how these technologies enhance efficiency and reliability but also introduce new cybersecurity challenges.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Mention that this session will cover the unique security issues associated with each technology.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the significance of emerging technologies in the energy sector.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Briefly describe IoT, Cloud Computing, Blockchain, and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how these technologies enhance efficiency and reliability but also introduce new cybersecurity challenges.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Mention that this session will cover the unique security issues associated with each technology.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74055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Define IoT and give examples relevant to the energy sector, such as smart meters and grid sensors.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the heterogeneity of devices and the challenge this poses for security.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the difficulties in managing security for large-scale deployments.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common security weaknesses in IoT devices.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8431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the shared responsibility model in cloud computing and its implications for security.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common cloud security issues, including data breaches and misconfigurations.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Provide an example of a misconfigured cloud storage bucket leading to data exposure.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Stress the importance of proper configuration and management.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565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Briefly explain blockchain technology and its use cases in the energy sector.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the concept of a 51% attack and its implications.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smart contract vulnerabilities and provide an example, such as the DAO hack.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Emphasize the need for secure coding practices and thorough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598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Define AI and its applications in the energy sector.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adversarial attacks and how they can manipulate AI models.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data privacy issues associated with training AI models.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Provide examples of adversarial attacks causing misclassification.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the importance of securing AI models and training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61860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Provide an overview of key regulations affecting cybersecurity in the energy sector, such as GDPR and NERC CIP.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the implications of non-compliance, including legal and financial consequences.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how adhering to these regulations enhances overall security.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Suggest strategies for achieving compliance, such as regular audits and implementing best practices.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3786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Recap the main points covered in this session.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Reiterate the importance of cybersecurity in emerging energy technologies.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the unique security challenges associated with IoT, cloud computing, blockchain, and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Mention that the next topic will delve into anomaly detection techniques.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7344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Define anomaly detection and its role in cybersecurity.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why detecting anomalies is crucial for identifying potential threats.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Describe the three types of anomalies: point, contextual, and collective.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Provide examples for each type to illustrate their significance.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IMAGE: https://research.einar.partners/wp-content/uploads/2021/12/Types-of-anomaly-EP-v2.jpg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138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Introduce machine learning-based methods for anomaly detection.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Differentiate between supervised and unsupervised learning.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common algorithms used in anomaly detection, such as k-NN, SVM, and neural networks.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the advantages of using machine learning for detecting anomalies, including adaptability and accuracy.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IMAGE: https://miro.medium.com/v2/resize:fit:1200/1*XIlxmGNnjAUwDCjPtLYjcA.png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2542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the importance of time series data in the energy sector, such as monitoring energy consumption patterns.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Introduce ARIMA, LSTM, and STL techniques for time series anomaly detection.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how each technique works and their applications in detecting irregularities in energy data.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Provide examples of time series anomalies in energy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401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Present real-world case studies of anomaly detection in the energy sector.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Case Study 1: Explain how anomaly detection can identify unauthorized access to SCADA systems.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Case Study 2: Describe how anomaly detection helps monitor smart grids for irregularities.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Case Study 3: Discuss the use of anomaly detection for predictive maintenance in energy equipment.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Emphasize the benefits of implementing anomaly detection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31997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Introduce popular tools used for anomaly detection, such as Splunk, ELK Stack, and Apache Spot.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the features and benefits of each tool.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 possible, provide a brief demo or screenshots of the tools in action.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Explain how these tools can be integrated into energy cybersecurity frameworks.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8353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Recap the key points covered in this session on anomaly detection techniques.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Emphasize the importance of machine learning and time series methods for effective anomaly detection.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Highlight the real-world applications and benefits of these techniques.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Introduce the next topic: Securing the Energy Emerging Technologies.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666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Cybersecurity in Emerging Technologies for the Energy Network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dirty="0"/>
              <a:t>CSP007_C_E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n-US" sz="2800" dirty="0"/>
              <a:t>Cybersecurity in Emerging Technologies for the Energy Network – Course 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o1.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9682" y="1315846"/>
            <a:ext cx="6732236" cy="533400"/>
          </a:xfrm>
        </p:spPr>
        <p:txBody>
          <a:bodyPr>
            <a:noAutofit/>
          </a:bodyPr>
          <a:lstStyle/>
          <a:p>
            <a:r>
              <a:rPr lang="en-US" sz="1700" dirty="0"/>
              <a:t>Introduction to Cybersecurity in Energy Emerging Technologies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2035410"/>
            <a:ext cx="788639" cy="533400"/>
          </a:xfrm>
        </p:spPr>
        <p:txBody>
          <a:bodyPr/>
          <a:lstStyle/>
          <a:p>
            <a:r>
              <a:rPr lang="en-US" dirty="0"/>
              <a:t>o2.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39682" y="2035410"/>
            <a:ext cx="5885179" cy="533400"/>
          </a:xfrm>
        </p:spPr>
        <p:txBody>
          <a:bodyPr>
            <a:normAutofit/>
          </a:bodyPr>
          <a:lstStyle/>
          <a:p>
            <a:r>
              <a:rPr lang="en-US" sz="1700" dirty="0"/>
              <a:t>Anomaly Detection Techniques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2F6E1-52FE-AF94-1D48-6D51798C9F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0EED8E-D248-73B5-CADD-05DFE6A0B0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797B75-1EF7-C863-7738-C5305F207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E9B2D70-3673-D8F4-9950-A16599BB5A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91CE604-BB55-F236-866D-A4C80CB9D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9DA8128-E02C-0244-DB03-DF17F7608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Training Outline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Topic-01 - Introduction to Cybersecurity in Energy Emerging Technologies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Overview and Unique Security Challenges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Overview of cybersecurity principles and challenges in the context of emerging energy technologies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Introduction to IoE, cloud computing, blockchain, and AI and their significance in the energy sector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130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1. Overview of Emerging Technologies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Introduction to Key Technologies: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Internet of Things (IoT):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Devices and sensors connected to the internet.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 Smart meters, grid sensors, and connected home devices.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Cloud Computing: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On-demand delivery of IT resources via the internet.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 Data storage, computing power, and application services.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Blockchain: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Distributed ledger technology for secure transactions.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 Energy trading platforms, supply chain management.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Artificial Intelligence (AI):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Machine learning and algorithms for decision-making.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 Predictive maintenance, demand forecasting.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Transformative Impact: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Enhanced efficiency and reliability of energy systems.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Introduction of new vulnerabilities and attack surfaces.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2. Impact on Cybersecurity Landscape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Increased Attack Surface: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More entry points for attackers due to interconnected devices.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Complexity in managing security across diverse technologies.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New Vulnerabilities: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Weaknesses in IoT device security.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Cloud misconfigurations leading to data breaches.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Blockchain-specific threats like 51% attacks.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AI manipulation and data privacy issues.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Need for Robust Security Measures: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Comprehensive strategies to secure all layers of technology.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Importance of proactive and adaptive cybersecurity practices.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33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3. Unique Security Challenges of IoT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Device Heterogeneity: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Variety of devices with different security capabilities.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Large-Scale Deployment: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Managing security for millions of devices.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Weak Security Protocols: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Inadequate security in some IoT devices.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Vulnerable smart meters and grid sensors.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336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Unique Security Challenges of Cloud Computing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Shared Responsibility Model: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Division of security responsibilities between provider and user.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Breaches: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Risks of unauthorized access to sensitive data.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Misconfigurations: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Common cause of security incidents in cloud environments.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Misconfigured S3 buckets exposing data.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1872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Unique Security Challenges of Blockchain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51% Attacks: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Control of the majority of network's hash rate to alter transactions.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Smart Contract Vulnerabilities: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Bugs and exploits in smart contract code.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DAO hack due to a vulnerability in smart contracts.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4530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6. Unique Security Challenges of AI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Adversarial Attacks: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Manipulation of AI models to produce incorrect results.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Privacy Issues: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Ensuring the privacy of data used for training AI models.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Adversarial examples causing AI misclassification.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1005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7. Unique Security Challenges of AI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Key Regulations: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GDPR: General Data Protection Regulation for data privacy.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NERC CIP: Critical Infrastructure Protection standards for energy sector.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Energy Policy Act: Regulatory framework for energy infrastructure.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Importance of Compliance: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Legal and financial implications of non-compliance.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Enhancing overall security posture through adherence to regulations.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Strategies for Compliance: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Regular audits and assessments.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Implementation of industry best practices.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34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8. Summary of Topic 1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Recap of the significance of cybersecurity in emerging energy technologies.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Highlighted the unique security challenges for IoT, cloud computing, blockchain, and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Discussed the importance of regulatory and compliance considerations.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Preparation for Topic 2: Anomaly Detection Techniques.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098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Training Outline: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Topic-02 - Anomaly Detection Techniques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Overview anomaly detection techniques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Importance of machine learning and time series methods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Real-world applications and benefits of anomaly detection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9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1. Introduction to Anomaly Detection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7964" y="1665045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Definition: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The process of identifying patterns in data that do not conform to expected </a:t>
            </a:r>
            <a:r>
              <a:rPr lang="en-GB" sz="16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behavior</a:t>
            </a: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Importance in Cybersecurity: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Detecting unusual activities that may indicate security threats.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Types of Anomalies: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Point Anomalies: Single data point significantly different from others.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Contextual Anomalies: Data points that are anomalous in a specific context.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Collective Anomalies: A group of data points that collectively behave anomalously.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>
          <a:xfrm>
            <a:off x="0" y="17722"/>
            <a:ext cx="5840730" cy="6862275"/>
          </a:xfrm>
        </p:spPr>
      </p:pic>
      <p:pic>
        <p:nvPicPr>
          <p:cNvPr id="6" name="Picture 5" descr="A diagram of a normal and abnormality&#10;&#10;Description automatically generated">
            <a:extLst>
              <a:ext uri="{FF2B5EF4-FFF2-40B4-BE49-F238E27FC236}">
                <a16:creationId xmlns:a16="http://schemas.microsoft.com/office/drawing/2014/main" id="{949394AA-665A-7A4B-5B00-28C1DC63B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46" y="2596463"/>
            <a:ext cx="6060658" cy="18333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E57D6E-928A-EE04-A6E9-4236A3BAF27D}"/>
              </a:ext>
            </a:extLst>
          </p:cNvPr>
          <p:cNvSpPr txBox="1"/>
          <p:nvPr/>
        </p:nvSpPr>
        <p:spPr>
          <a:xfrm>
            <a:off x="226534" y="4436619"/>
            <a:ext cx="6060658" cy="2594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Arial" panose="020B0604020202020204" pitchFamily="34" charset="0"/>
              </a:rPr>
              <a:t>Source: https://research.einar.partners/mystery-of-predictions-in-anomaly-detection/</a:t>
            </a:r>
          </a:p>
        </p:txBody>
      </p:sp>
    </p:spTree>
    <p:extLst>
      <p:ext uri="{BB962C8B-B14F-4D97-AF65-F5344CB8AC3E}">
        <p14:creationId xmlns:p14="http://schemas.microsoft.com/office/powerpoint/2010/main" val="355048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2. Machine Learning-Based Methods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Supervised Learning: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Using </a:t>
            </a:r>
            <a:r>
              <a:rPr lang="en-GB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labeled</a:t>
            </a: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data to train models to recognize anomalies.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 algorithms: Decision Trees, Random Forests.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Unsupervised Learning: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Detecting anomalies without </a:t>
            </a:r>
            <a:r>
              <a:rPr lang="en-GB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labeled</a:t>
            </a: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data by identifying deviations from the norm.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 algorithms: k-Nearest </a:t>
            </a:r>
            <a:r>
              <a:rPr lang="en-GB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Neighbors</a:t>
            </a: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(k-NN), Clustering.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Common Algorithms: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k-Nearest </a:t>
            </a:r>
            <a:r>
              <a:rPr lang="en-GB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Neighbors</a:t>
            </a: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(k-NN):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Identifies anomalies based on distance metrics.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Support Vector Machines (SVM):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Classifies data points into normal and anomalous.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Neural Networks: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Deep learning models for complex pattern recognition.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Advantages: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Ability to adapt to new types of threats.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Improved accuracy over traditional rule-based methods.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97C9CA6-DA87-A2C4-A730-E9F35F91AC98}"/>
              </a:ext>
            </a:extLst>
          </p:cNvPr>
          <p:cNvGrpSpPr/>
          <p:nvPr/>
        </p:nvGrpSpPr>
        <p:grpSpPr>
          <a:xfrm>
            <a:off x="235012" y="258185"/>
            <a:ext cx="5913799" cy="6022946"/>
            <a:chOff x="462001" y="480419"/>
            <a:chExt cx="5323375" cy="581212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F7360A-1B20-FAA3-5D29-2922E9128953}"/>
                </a:ext>
              </a:extLst>
            </p:cNvPr>
            <p:cNvSpPr/>
            <p:nvPr/>
          </p:nvSpPr>
          <p:spPr>
            <a:xfrm>
              <a:off x="462001" y="480419"/>
              <a:ext cx="5323375" cy="58121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pic>
          <p:nvPicPr>
            <p:cNvPr id="6" name="Picture 5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F4641FD8-9723-9EE2-0756-33DA0DF91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390" y="522840"/>
              <a:ext cx="5278596" cy="572727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CEB4A4D-04C0-9820-FD2C-2B1766E33126}"/>
              </a:ext>
            </a:extLst>
          </p:cNvPr>
          <p:cNvSpPr txBox="1"/>
          <p:nvPr/>
        </p:nvSpPr>
        <p:spPr>
          <a:xfrm>
            <a:off x="235013" y="6292538"/>
            <a:ext cx="5913798" cy="44063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1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Arial" panose="020B0604020202020204" pitchFamily="34" charset="0"/>
              </a:rPr>
              <a:t>Source: https://towardsdatascience.com/a-comprehensive-beginners-guide-to-the-diverse-field-of-anomaly-detection-8c818d153995</a:t>
            </a:r>
          </a:p>
        </p:txBody>
      </p:sp>
    </p:spTree>
    <p:extLst>
      <p:ext uri="{BB962C8B-B14F-4D97-AF65-F5344CB8AC3E}">
        <p14:creationId xmlns:p14="http://schemas.microsoft.com/office/powerpoint/2010/main" val="354200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3. </a:t>
            </a:r>
            <a:r>
              <a:rPr lang="en-GB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Time Series Anomaly Detection</a:t>
            </a:r>
            <a:endParaRPr lang="en-US" sz="1800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Importance in Energy Systems: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Continuous monitoring of time-dependent data like energy consumption.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Techniques: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ARIMA (Autoregressive Integrated Moving Average):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Statistical analysis for forecasting and anomaly detection.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LSTM (Long Short-Term Memory) Networks: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Neural network models for handling sequential data.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STL (Seasonal-Trend Decomposition):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Decomposes time series data into seasonal, trend, and residual components.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Applications: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Detecting irregularities in energy production and consumption.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Monitoring for signs of tampering or unauthorized access.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417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Real-World Applications of Anomaly Detection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Case Study 1: Unauthorized Access Detection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Monitoring network traffic for unusual access patterns.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Example: Identifying unauthorized access to SCADA systems.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Case Study 2: Smart Grid Monitoring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Analyzing</a:t>
            </a: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energy flow data for irregularities.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Example: Detecting anomalies in smart meter data indicating tampering.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Case Study 3: Predictive Maintenance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Using anomaly detection to predict equipment failures.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Example: Identifying early signs of malfunction in turbines.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1006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Tools for Anomaly Detection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Popular Tools: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Splunk: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analytics and monitoring platform.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ELK Stack (Elasticsearch, Logstash, Kibana):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Open-source toolset for searching, </a:t>
            </a:r>
            <a:r>
              <a:rPr lang="en-GB" sz="16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analyzing</a:t>
            </a: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and visualizing log data.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Apache Spot: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Open-source cybersecurity analytics platform.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Features and Benefits: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Real-time data analysis and visualization.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Scalability to handle large datasets.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Integration with other security tools.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Practical Demonstration: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Brief demo (if applicable) showing the tool in action.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3492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6. Summary of Topic 2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Recap of the key points on anomaly detection techniques.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Importance of machine learning and time series methods.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Real-world applications and benefits of anomaly detection.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Introduction to Topic 3: Securing the Energy Emerging Technologies.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9953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Please send all questions to: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2000</Words>
  <Application>Microsoft Office PowerPoint</Application>
  <PresentationFormat>Widescreen</PresentationFormat>
  <Paragraphs>265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Book Antiqua</vt:lpstr>
      <vt:lpstr>Calibri</vt:lpstr>
      <vt:lpstr>Century Gothic</vt:lpstr>
      <vt:lpstr>Courier New</vt:lpstr>
      <vt:lpstr>Symbol</vt:lpstr>
      <vt:lpstr>Wingdings</vt:lpstr>
      <vt:lpstr>Custom</vt:lpstr>
      <vt:lpstr>Cybersecurity in Emerging Technologies for the Energy Network</vt:lpstr>
      <vt:lpstr>PowerPoint Presentation</vt:lpstr>
      <vt:lpstr>Cybersecurity in Emerging Technologies for the Energy Network – Course Overview</vt:lpstr>
      <vt:lpstr>Training Outline Topic-01 - Introduction to Cybersecurity in Energy Emerging Technologies</vt:lpstr>
      <vt:lpstr>1. Overview of Emerging Technologies</vt:lpstr>
      <vt:lpstr>2. Impact on Cybersecurity Landscape</vt:lpstr>
      <vt:lpstr>3. Unique Security Challenges of IoT</vt:lpstr>
      <vt:lpstr>4. Unique Security Challenges of Cloud Computing</vt:lpstr>
      <vt:lpstr>5. Unique Security Challenges of Blockchain</vt:lpstr>
      <vt:lpstr>6. Unique Security Challenges of AI</vt:lpstr>
      <vt:lpstr>7. Unique Security Challenges of AI</vt:lpstr>
      <vt:lpstr>8. Summary of Topic 1</vt:lpstr>
      <vt:lpstr>Training Outline:   Topic-02 - Anomaly Detection Techniques</vt:lpstr>
      <vt:lpstr>1. Introduction to Anomaly Detection</vt:lpstr>
      <vt:lpstr>2. Machine Learning-Based Methods</vt:lpstr>
      <vt:lpstr>3. Time Series Anomaly Detection</vt:lpstr>
      <vt:lpstr>4. Real-World Applications of Anomaly Detection</vt:lpstr>
      <vt:lpstr>5. Tools for Anomaly Detection</vt:lpstr>
      <vt:lpstr>6. Summary of Topic 2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2024-05-28T14:41:13Z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