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26"/>
  </p:notesMasterIdLst>
  <p:handoutMasterIdLst>
    <p:handoutMasterId r:id="rId27"/>
  </p:handoutMasterIdLst>
  <p:sldIdLst>
    <p:sldId id="376" r:id="rId5"/>
    <p:sldId id="407" r:id="rId6"/>
    <p:sldId id="38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3" r:id="rId21"/>
    <p:sldId id="422" r:id="rId22"/>
    <p:sldId id="424" r:id="rId23"/>
    <p:sldId id="425" r:id="rId24"/>
    <p:sldId id="38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 varScale="1">
        <p:scale>
          <a:sx n="87" d="100"/>
          <a:sy n="87" d="100"/>
        </p:scale>
        <p:origin x="93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11/1/2026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Κάντε κλικ για να επεξεργαστείτε τα στυλ κειμένου Master</a:t>
            </a:r>
          </a:p>
          <a:p>
            <a:pPr lvl="1"/>
            <a:r>
              <a:rPr lang="en-US" noProof="0"/>
              <a:t>Δεύτερο επίπεδο</a:t>
            </a:r>
          </a:p>
          <a:p>
            <a:pPr lvl="2"/>
            <a:r>
              <a:rPr lang="en-US" noProof="0"/>
              <a:t>Τρίτο επίπεδο</a:t>
            </a:r>
          </a:p>
          <a:p>
            <a:pPr lvl="3"/>
            <a:r>
              <a:rPr lang="en-US" noProof="0"/>
              <a:t>Τέταρτο επίπεδο</a:t>
            </a:r>
          </a:p>
          <a:p>
            <a:pPr lvl="4"/>
            <a:r>
              <a:rPr lang="en-US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7830699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Θέστε το Θέμα 5 ως το θέμα «πώς γίνεται στην πραγματικότητα η ασφάλεια».</a:t>
            </a:r>
          </a:p>
          <a:p>
            <a:r>
              <a:rPr lang="en-US" b="0" dirty="0" err="1"/>
              <a:t>Τονίστε</a:t>
            </a:r>
            <a:r>
              <a:rPr lang="en-US" b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Τα εργαλεία είναι βοηθητικά μέσα, όχι λύσεις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Τα ακατάλληλα εργαλεία μπορούν να αυξήσουν τον κίνδυνο</a:t>
            </a:r>
          </a:p>
          <a:p>
            <a:pPr marL="0" indent="0">
              <a:buFontTx/>
              <a:buNone/>
            </a:pPr>
            <a:r>
              <a:rPr lang="en-US" b="0" dirty="0"/>
              <a:t>Εξηγήστε ότι αυτό το θέμα συνδέεται με:</a:t>
            </a:r>
          </a:p>
          <a:p>
            <a:pPr marL="0" indent="0">
              <a:buFontTx/>
              <a:buNone/>
            </a:pPr>
            <a:r>
              <a:rPr lang="en-US" b="0" dirty="0"/>
              <a:t>- Την ανίχνευση (Θέματα 2–4)</a:t>
            </a:r>
          </a:p>
          <a:p>
            <a:pPr marL="0" indent="0">
              <a:buFontTx/>
              <a:buNone/>
            </a:pPr>
            <a:r>
              <a:rPr lang="en-US" b="0" dirty="0"/>
              <a:t>- Στρατηγική (Θέμα 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F76B6-C651-FAC7-3A71-18E33A560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21FDCE-E6CC-EBBE-0488-B627B9C648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9F720B-5828-C5CB-F729-11AFFB590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Εξηγήστε γιατί πολλά εργαλεία ασφάλειας πληροφορικής αποτυγχάνουν σε περιβάλλοντα OT/ενέργειας.</a:t>
            </a:r>
          </a:p>
          <a:p>
            <a:r>
              <a:rPr lang="en-US" b="0" dirty="0"/>
              <a:t>Τονίστε: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Η «σάρωση» μπορεί να προκαλέσει βλάβη στα συστήματα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Το «μπλοκάρισμα» μπορεί να προκαλέσει διακοπές λειτουργίας</a:t>
            </a:r>
          </a:p>
          <a:p>
            <a:pPr marL="0" indent="0">
              <a:buFontTx/>
              <a:buNone/>
            </a:pPr>
            <a:r>
              <a:rPr lang="en-US" b="0" dirty="0"/>
              <a:t>Εισαγάγετε την ιδέα των λειτουργικά ασφαλών εργαλείων ασφάλειας.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B8599-1187-9643-7D59-823F845F8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25137430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255BE-908F-3A95-2DE0-0C66A10CB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9ACDA-EAAA-F59C-C34E-8F2D19594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5D27A-5FB5-6C91-2FBC-8376EDAF1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Εξηγήστε γιατί η απογραφή περιουσιακών στοιχείων είναι θεμελιώδης.</a:t>
            </a:r>
          </a:p>
          <a:p>
            <a:r>
              <a:rPr lang="en-US" b="0" dirty="0"/>
              <a:t>Επισημάνετε τους κινδύνους των «άγνωστων περιουσιακών στοιχείων»: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Ξεχασμένες πύλες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Σκιά IT</a:t>
            </a:r>
          </a:p>
          <a:p>
            <a:pPr marL="0" indent="0">
              <a:buFontTx/>
              <a:buNone/>
            </a:pPr>
            <a:r>
              <a:rPr lang="en-US" b="0" dirty="0" err="1"/>
              <a:t>Δώστε έμφαση </a:t>
            </a:r>
            <a:r>
              <a:rPr lang="en-US" b="0" dirty="0"/>
              <a:t>στην παθητική ανακάλυψη: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Παρατήρηση της κυκλοφορίας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Ανάλυση διαμόρφωσης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41B05-FEB2-C09E-289A-D4EA786E0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1897313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188EE-333B-8129-0C25-DDD2CFF86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88DF5-32D2-CDA4-E1AB-E278DFFF9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883D3-D914-D57B-A4DC-71D955EBC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Εξηγήστε τη διαφορά μεταξύ: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Σάρωση ευπαθειών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Διαχείριση ευπαθειών</a:t>
            </a:r>
          </a:p>
          <a:p>
            <a:pPr marL="0" indent="0">
              <a:buFontTx/>
              <a:buNone/>
            </a:pPr>
            <a:r>
              <a:rPr lang="en-US" b="0" dirty="0"/>
              <a:t>Τονίστε ότι η επιδιόρθωση ενδέχεται να μην είναι άμεση.</a:t>
            </a:r>
          </a:p>
          <a:p>
            <a:pPr marL="0" indent="0">
              <a:buFontTx/>
              <a:buNone/>
            </a:pPr>
            <a:r>
              <a:rPr lang="en-US" b="0" dirty="0"/>
              <a:t>Αναφέρετε τους αντισταθμιστικούς ελέγχους ως εναλλακτικές λύσεις.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B6970-1A4F-A490-77E8-8C7D07C00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6042271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479AD-0C04-1A54-BA34-A7679DF85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6BE0F-4744-719F-16E4-9D60A4B80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51494D-F3F9-2FFF-CDCF-2E62065F0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Παρέχετε διαισθητικά παραδείγματα: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Ενεργητική: σάρωση θυρών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Παθητική: παρακολούθηση της κυκλοφορίας</a:t>
            </a:r>
          </a:p>
          <a:p>
            <a:pPr marL="0" indent="0">
              <a:buFontTx/>
              <a:buNone/>
            </a:pPr>
            <a:r>
              <a:rPr lang="en-US" b="0" dirty="0"/>
              <a:t>Εξηγήστε ότι παθητικό ≠ αδύναμο.</a:t>
            </a:r>
          </a:p>
          <a:p>
            <a:pPr marL="0" indent="0">
              <a:buFontTx/>
              <a:buNone/>
            </a:pPr>
            <a:r>
              <a:rPr lang="en-US" b="0" dirty="0" err="1"/>
              <a:t>Δώστε έμφαση </a:t>
            </a:r>
            <a:r>
              <a:rPr lang="en-US" b="0" dirty="0"/>
              <a:t>στις επιλογές σχεδιασμού που βασίζονται στην ασφάλεια.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03EC4-94A4-3155-F900-5536F7C6F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17684202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E24E5-7A62-9CEE-2ACA-29DEFDA37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0C85C4-BE21-9946-CB09-942913394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5A12A-CF9D-AFFB-5320-6E7D15DE8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Εξηγήστε γιατί η ασφάλεια των επικοινωνιών είναι κρίσιμη στο IoE.</a:t>
            </a:r>
          </a:p>
          <a:p>
            <a:r>
              <a:rPr lang="en-US" b="0" dirty="0" err="1"/>
              <a:t>Τονίστε</a:t>
            </a:r>
            <a:r>
              <a:rPr lang="en-US" b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Αυθεντικότητα εντολών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Προστασία από χειραγώγηση</a:t>
            </a:r>
          </a:p>
          <a:p>
            <a:pPr marL="0" indent="0">
              <a:buFontTx/>
              <a:buNone/>
            </a:pPr>
            <a:r>
              <a:rPr lang="en-US" b="0" dirty="0"/>
              <a:t>Αποφύγετε τις λεπτομέρειες του πρωτοκόλλου — εστιάστε στις έννοιες.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20C9D-AAC1-E4C0-12E6-499022633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9836047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4047-13F1-9E19-0B4F-FAB7445CC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04786E-B37D-E5C9-FF9B-117A32FAD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0CB6F-DD00-DC50-B6C2-E8D2FAA06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/>
              <a:t>Τονίστε </a:t>
            </a:r>
            <a:r>
              <a:rPr lang="en-US" b="0" dirty="0"/>
              <a:t>ότι η απομακρυσμένη πρόσβαση αποτελεί σημαντικό μέσο επίθεσης.</a:t>
            </a:r>
          </a:p>
          <a:p>
            <a:r>
              <a:rPr lang="en-US" b="0" dirty="0"/>
              <a:t>Εξηγήστε γιατί η «προσωρινή πρόσβαση» συχνά γίνεται μόνιμη.</a:t>
            </a:r>
          </a:p>
          <a:p>
            <a:r>
              <a:rPr lang="en-US" b="0" dirty="0"/>
              <a:t>Δώστε έμφαση στην καταγραφή και τον έλεγχο των συνεδριών.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89239-BFD8-1803-68D1-F19601AA5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489370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D0435-1009-6127-1E16-358FDB44B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57B948-BF93-3E8A-178D-F8528F517F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76697-464E-DB0F-32A5-D43762A86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Χρησιμοποιήστε διαισθητικές μεταφορές (πυράντοχες πόρτες σε κτίρια).</a:t>
            </a:r>
          </a:p>
          <a:p>
            <a:r>
              <a:rPr lang="en-US" b="0" dirty="0" err="1"/>
              <a:t>Τονίστε</a:t>
            </a:r>
            <a:r>
              <a:rPr lang="en-US" b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Τμηματοποίηση ≠ απομόνωση</a:t>
            </a:r>
          </a:p>
          <a:p>
            <a:pPr marL="0" indent="0">
              <a:buFontTx/>
              <a:buNone/>
            </a:pPr>
            <a:r>
              <a:rPr lang="en-US" b="0" dirty="0"/>
              <a:t>Αναφέρετε ζώνες και αγωγούς σε εννοιολογικό επίπεδο.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2EA93-AF60-08A7-D561-5D1ED9F9F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5644765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4075-4BE6-6B61-BE8C-73AEB59F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FE781-E754-4529-AE52-1F79B6514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6EAB2-0A48-D50C-0DFE-6404CDDB5E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Εξηγήστε γιατί οι υπερβολικά προνομιούχοι λογαριασμοί είναι συνηθισμένοι.</a:t>
            </a:r>
          </a:p>
          <a:p>
            <a:r>
              <a:rPr lang="en-US" dirty="0" err="1"/>
              <a:t>Τονίστε</a:t>
            </a:r>
            <a:r>
              <a:rPr lang="en-US" dirty="0"/>
              <a:t>:</a:t>
            </a:r>
          </a:p>
          <a:p>
            <a:r>
              <a:rPr lang="en-US" dirty="0"/>
              <a:t>- Ρόλοι συντήρησης έναντι ρόλων λειτουργίας</a:t>
            </a:r>
          </a:p>
          <a:p>
            <a:r>
              <a:rPr lang="en-US" dirty="0"/>
              <a:t>Αναφέρετε τα οφέλη της δυνατότητας ελέγχου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6CE4E-994C-04A2-6564-A604CC4DD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1392873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B8BF-0CBD-0AFC-721D-BAFD4B42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9B923-4015-4DC7-5895-90A8C17BA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3D0FD-7A58-D37A-CF7D-72819EC3B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Τονίστε ότι η καταγραφή χωρίς ανάλυση είναι αναποτελεσματική.</a:t>
            </a:r>
          </a:p>
          <a:p>
            <a:r>
              <a:rPr lang="en-US" dirty="0" err="1"/>
              <a:t>Δώστε έμφαση </a:t>
            </a:r>
            <a:r>
              <a:rPr lang="en-US" dirty="0" err="1"/>
              <a:t>στον</a:t>
            </a:r>
            <a:r>
              <a:rPr lang="en-US" dirty="0"/>
              <a:t> χρονικό </a:t>
            </a:r>
            <a:r>
              <a:rPr lang="en-US" dirty="0" err="1"/>
              <a:t>συγχρονισμό </a:t>
            </a:r>
            <a:r>
              <a:rPr lang="en-US" dirty="0"/>
              <a:t>και την ακεραιότητα.</a:t>
            </a:r>
          </a:p>
          <a:p>
            <a:r>
              <a:rPr lang="en-US" dirty="0"/>
              <a:t>Συνδέστε το με το Θέμα 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E093A-F10D-1961-F811-CE48849B0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21727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8EA39-DF5E-36EB-C4DC-9CBF1E8B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186A4-1642-AD60-0D86-1A274335E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E4850-93AC-9D48-1C15-DD236346F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Δώστε έμφαση στη συσχέτιση παρά στη συλλογή.</a:t>
            </a:r>
          </a:p>
          <a:p>
            <a:r>
              <a:rPr lang="en-GB" dirty="0"/>
              <a:t>Εξηγήστε τους κινδύνους της κόπωσης από τις ειδοποιήσεις.</a:t>
            </a:r>
          </a:p>
          <a:p>
            <a:r>
              <a:rPr lang="en-GB" dirty="0"/>
              <a:t>Αναφέρετε την προσαρμογή στο ενεργειακό πλαίσιο.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88DBE-3680-806D-5CCB-FDC624D77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3558723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7C673-B23C-1D73-A30C-651DDB1A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68DCE-3176-1CB0-07F6-F0D172C05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D741C-D06F-1797-C9CA-2ADD87893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Εξηγήστε γιατί οι «υπερβολικά πολλές ειδοποιήσεις» αποτελούν τρόπο αποτυχίας.</a:t>
            </a:r>
          </a:p>
          <a:p>
            <a:r>
              <a:rPr lang="en-US" dirty="0" err="1"/>
              <a:t>Δώστε έμφαση </a:t>
            </a:r>
            <a:r>
              <a:rPr lang="en-US" dirty="0" err="1"/>
              <a:t>στην ιεράρχηση</a:t>
            </a:r>
            <a:r>
              <a:rPr lang="en-US" dirty="0"/>
              <a:t> βάσει κινδύνου</a:t>
            </a:r>
            <a:r>
              <a:rPr lang="en-US" dirty="0"/>
              <a:t>.</a:t>
            </a:r>
          </a:p>
          <a:p>
            <a:r>
              <a:rPr lang="en-US" dirty="0"/>
              <a:t>Συνδέστε με τις ροές εργασίας SOC.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0181E-D987-3FED-0E08-B54A1C17F4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0015129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D8271-BD27-BF31-5CAC-9DE938ADC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119AD4-8AA3-E509-7482-26EE972EA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E665E-980D-E6F9-981B-71E27AF51C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Εξηγήστε γιατί η πλήρης αυτοματοποίηση είναι επικίνδυνη.</a:t>
            </a:r>
          </a:p>
          <a:p>
            <a:r>
              <a:rPr lang="en-US" dirty="0" err="1"/>
              <a:t>Δώστε έμφαση </a:t>
            </a:r>
            <a:r>
              <a:rPr lang="en-US" dirty="0"/>
              <a:t>στην «ανθρώπινη παρέμβαση».</a:t>
            </a:r>
          </a:p>
          <a:p>
            <a:r>
              <a:rPr lang="en-US" dirty="0"/>
              <a:t>Χρησιμοποιήστε παραδείγματα:</a:t>
            </a:r>
          </a:p>
          <a:p>
            <a:r>
              <a:rPr lang="en-US" dirty="0"/>
              <a:t>- Αυτόματο μπλοκάρισμα έναντι έγκρισης από τον χειριστή.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67C74-E2BB-E05D-DFCD-7DB383A16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60124915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0E939-FA5F-0972-ABC9-31732878A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D73C7-2261-CCF6-A6C3-3C48421965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BC30C-40A3-B103-1341-3149F150D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Ενισχύστε τη σημασία της εκπαίδευσης και της εμπειρίας.</a:t>
            </a:r>
          </a:p>
          <a:p>
            <a:r>
              <a:rPr lang="en-US" dirty="0"/>
              <a:t>Συνδέστε το με την εξηγήσιμη φύση (Θέμα 4).</a:t>
            </a:r>
          </a:p>
          <a:p>
            <a:r>
              <a:rPr lang="en-US" dirty="0" err="1"/>
              <a:t>Δώστε έμφαση </a:t>
            </a:r>
            <a:r>
              <a:rPr lang="en-US" dirty="0"/>
              <a:t>στην υπευθυνότητα.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B199A-9668-BFA7-60A4-35FB9596A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7362950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55155-9464-DFF0-35E2-534AC311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964FA6-814E-A622-D68E-4E600F8C1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BFB9B-6B4F-2FDF-FDC0-77CCA0CD8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Εξηγήστε τον όρο «διάσπαση εργαλείων».</a:t>
            </a:r>
          </a:p>
          <a:p>
            <a:r>
              <a:rPr lang="en-US" dirty="0" err="1"/>
              <a:t>Δώστε έμφαση </a:t>
            </a:r>
            <a:r>
              <a:rPr lang="en-US" dirty="0"/>
              <a:t>στον αρχιτεκτονικό σχεδιασμό.</a:t>
            </a:r>
          </a:p>
          <a:p>
            <a:r>
              <a:rPr lang="en-US" dirty="0"/>
              <a:t>Αναφέρετε την ανάγκη για διαλειτουργικότητα.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D6925-4B3B-139B-DAC2-547F497DD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04799723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1018-222F-38F4-3ABF-73F625261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5F33D-FEDE-8644-2826-88AC53A04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59801-E1D2-A684-EF15-E00F130DB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Τονίστε ότι το «καλύτερο εργαλείο» εξαρτάται από το πλαίσιο.</a:t>
            </a:r>
          </a:p>
          <a:p>
            <a:r>
              <a:rPr lang="en-US" dirty="0" err="1"/>
              <a:t>Δώστε έμφαση </a:t>
            </a:r>
            <a:r>
              <a:rPr lang="en-US" dirty="0"/>
              <a:t>στις πιλοτικές δοκιμές.</a:t>
            </a:r>
          </a:p>
          <a:p>
            <a:r>
              <a:rPr lang="en-US" dirty="0"/>
              <a:t>Αποφύγετε την προκατάληψη στις προμήθειες.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B6B2B-143A-E6FB-0D30-E33DC2BBD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3946306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D225C-2F26-A547-079C-CFF004235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64B6B-FD44-A8B7-D8A5-8AD6B76B4F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238FD9-4C56-F8B1-0DAE-39925D548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Συνοψίστε </a:t>
            </a:r>
            <a:r>
              <a:rPr lang="en-US" dirty="0"/>
              <a:t>τη λειτουργική νοοτροπία.</a:t>
            </a:r>
          </a:p>
          <a:p>
            <a:r>
              <a:rPr lang="en-US" dirty="0"/>
              <a:t>Προετοιμάστε τη μετάβαση στο Θέμα 6:</a:t>
            </a:r>
          </a:p>
          <a:p>
            <a:r>
              <a:rPr lang="en-US" dirty="0"/>
              <a:t>Από τα εργαλεία στη μελλοντική ανθεκτικότητα και στρατηγική.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0D319-80D3-4CC7-2293-769013785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8676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Master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Όνομα ενότητας εκπαίδευσης CSP: Πρότυπο παρουσίασης Δημιουργήθηκε από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Κυβερνοασφάλεια στις αναδυόμενες τεχνολογίες για το ενεργειακό δίκτυο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dirty="0"/>
              <a:t>CSP007_C_E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n-US" sz="2800" dirty="0"/>
              <a:t>Κυβερνοασφάλεια στις αναδυόμενες τεχνολογίες για το ενεργειακό δίκτυο – Επισκόπηση μαθήματος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  <a:noFill/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tx2">
                    <a:alpha val="25000"/>
                  </a:schemeClr>
                </a:solidFill>
              </a:rPr>
              <a:t>0.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352" y="1315846"/>
            <a:ext cx="6732236" cy="533400"/>
          </a:xfrm>
          <a:noFill/>
        </p:spPr>
        <p:txBody>
          <a:bodyPr anchor="ctr" anchorCtr="0">
            <a:noAutofit/>
          </a:bodyPr>
          <a:lstStyle/>
          <a:p>
            <a:r>
              <a:rPr lang="en-US" sz="1700" dirty="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rPr>
              <a:t>Εισαγωγή και πλαίσιο του μαθήματος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2035410"/>
            <a:ext cx="788639" cy="533400"/>
          </a:xfrm>
          <a:noFill/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tx2">
                    <a:alpha val="25000"/>
                  </a:schemeClr>
                </a:solidFill>
              </a:rPr>
              <a:t>1.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3352" y="2035410"/>
            <a:ext cx="5885179" cy="533400"/>
          </a:xfrm>
          <a:noFill/>
        </p:spPr>
        <p:txBody>
          <a:bodyPr vert="horz" lIns="0" tIns="45720" rIns="0" bIns="0" rtlCol="0" anchor="ctr" anchorCtr="0">
            <a:noAutofit/>
          </a:bodyPr>
          <a:lstStyle/>
          <a:p>
            <a:r>
              <a:rPr lang="en-US" sz="1700" dirty="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rPr>
              <a:t>ΘΕΜΑ 1 – Εισαγωγή στην κυβερνοασφάλεια στις αναδυόμενες τεχνολογίες ενέργειας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A95276C-9BF7-66AE-268A-FFAD67D8A2FA}"/>
              </a:ext>
            </a:extLst>
          </p:cNvPr>
          <p:cNvSpPr txBox="1">
            <a:spLocks/>
          </p:cNvSpPr>
          <p:nvPr/>
        </p:nvSpPr>
        <p:spPr>
          <a:xfrm>
            <a:off x="724087" y="2698170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2.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0919363-AF44-01BC-3C22-BEC507BC94F5}"/>
              </a:ext>
            </a:extLst>
          </p:cNvPr>
          <p:cNvSpPr txBox="1">
            <a:spLocks/>
          </p:cNvSpPr>
          <p:nvPr/>
        </p:nvSpPr>
        <p:spPr>
          <a:xfrm>
            <a:off x="1436894" y="2698170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ΘΕΜΑ 2 – Τεχνικές ανίχνευσης ανωμαλιών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3540817-9F14-D10C-A2CB-937598D16174}"/>
              </a:ext>
            </a:extLst>
          </p:cNvPr>
          <p:cNvSpPr txBox="1">
            <a:spLocks/>
          </p:cNvSpPr>
          <p:nvPr/>
        </p:nvSpPr>
        <p:spPr>
          <a:xfrm>
            <a:off x="724086" y="3389292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3.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0618099-3020-9D79-AA00-0D1AC8E08676}"/>
              </a:ext>
            </a:extLst>
          </p:cNvPr>
          <p:cNvSpPr txBox="1">
            <a:spLocks/>
          </p:cNvSpPr>
          <p:nvPr/>
        </p:nvSpPr>
        <p:spPr>
          <a:xfrm>
            <a:off x="1436893" y="3389292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ΘΕΜΑ 3 – Ασφάλεια των αναδυόμενων τεχνολογιών στον τομέα της ενέργειας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8E56BCFD-EE1C-F342-B7A9-BC8583606659}"/>
              </a:ext>
            </a:extLst>
          </p:cNvPr>
          <p:cNvSpPr txBox="1">
            <a:spLocks/>
          </p:cNvSpPr>
          <p:nvPr/>
        </p:nvSpPr>
        <p:spPr>
          <a:xfrm>
            <a:off x="724086" y="4144204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4.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364AF8D-CC6C-136A-D37F-8EFB0C6F93D5}"/>
              </a:ext>
            </a:extLst>
          </p:cNvPr>
          <p:cNvSpPr txBox="1">
            <a:spLocks/>
          </p:cNvSpPr>
          <p:nvPr/>
        </p:nvSpPr>
        <p:spPr>
          <a:xfrm>
            <a:off x="1436893" y="4144204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ΘΕΜΑ 4 – Ανάλυση δεδομένων για την ασφάλεια στον κυβερνοχώρο στο ενεργειακό δίκτυο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B7573F9F-0438-C324-F7CE-0F7D4308A509}"/>
              </a:ext>
            </a:extLst>
          </p:cNvPr>
          <p:cNvSpPr txBox="1">
            <a:spLocks/>
          </p:cNvSpPr>
          <p:nvPr/>
        </p:nvSpPr>
        <p:spPr>
          <a:xfrm>
            <a:off x="724086" y="4888480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5.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AE3DBFF2-32E6-F0E6-D2A6-3C07C8551912}"/>
              </a:ext>
            </a:extLst>
          </p:cNvPr>
          <p:cNvSpPr txBox="1">
            <a:spLocks/>
          </p:cNvSpPr>
          <p:nvPr/>
        </p:nvSpPr>
        <p:spPr>
          <a:xfrm>
            <a:off x="1436893" y="4888480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ctr" anchorCtr="0">
            <a:normAutofit lnSpcReduction="10000"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ΘΕΜΑ 5 – Εργαλεία και τεχνικές ασφάλειας για τις αναδυόμενες τεχνολογίες στον τομέα της ενέργειας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4571D69E-1431-4B47-1657-5612CDE31C0A}"/>
              </a:ext>
            </a:extLst>
          </p:cNvPr>
          <p:cNvSpPr txBox="1">
            <a:spLocks/>
          </p:cNvSpPr>
          <p:nvPr/>
        </p:nvSpPr>
        <p:spPr>
          <a:xfrm>
            <a:off x="724087" y="5717828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6.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5174AC9E-7BBB-A911-AFE4-6CC3C84BB821}"/>
              </a:ext>
            </a:extLst>
          </p:cNvPr>
          <p:cNvSpPr txBox="1">
            <a:spLocks/>
          </p:cNvSpPr>
          <p:nvPr/>
        </p:nvSpPr>
        <p:spPr>
          <a:xfrm>
            <a:off x="1436894" y="5717828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Το μέλλον της ασφάλειας των αναδυόμενων τεχνολογιών στα ενεργειακά δίκτυα</a:t>
            </a:r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Θέμα 5 Επισκόπηση και σκοπός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Αυτό το θέμα επικεντρώνεται στα εξής: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Τον τρόπο με τον οποίο εφαρμόζονται τα εργαλεία κυβερνοασφάλειας σε πραγματικά ενεργειακά περιβάλλοντα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Ποιες τεχνικές είναι κατάλληλες, δεδομένων των λειτουργικών περιορισμών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Πώς τα εργαλεία υποστηρίζουν την ανίχνευση, την προστασία και την ανταπόκριση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έμφαση δίνεται στην ανάπτυξη ικανοτήτων και όχι στην εκπαίδευση για συγκεκριμένους προμηθευτές.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9AA20-E4BF-5F18-5939-D8F3325A0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F4697F8-033D-4C5A-A349-2487E6862F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A1C5AD5D-D567-C2EF-7C7C-999D21F15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Γιατί η χρήση εργαλείων είναι δύσκολη σε περιβάλλοντα ενέργειας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0E87ED5-4C92-82B9-093E-BFFE02A87F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Γιατί τα εργαλεία κυβερνοασφάλειας στον τομέα της ενέργειας είναι διαφορετικά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ενεργειακά περιβάλλοντα επιβάλλουν περιορισμούς όπως: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Απαιτήσεις συνεχούς λειτουργίας και υψηλής διαθεσιμότητας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Διαδικασίες κρίσιμης σημασίας για την ασφάλεια, όπου η διακοπή είναι απαράδεκτη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Παλαιά συστήματα OT με περιορισμένη συμβατότητα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Μακρύς κύκλος ζωής των περιουσιακών στοιχείων και αργή διαχείριση αλλαγών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ασφάλειας πρέπει να προσαρμόζονται στο περιβάλλον — και όχι το αντίστροφο.</a:t>
            </a:r>
            <a:endParaRPr lang="en-GB" sz="1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2C1E2C-3AF7-0B77-0E60-4EFD4ABBE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7C32CE6-42DF-849C-7D09-895C94176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B72124-DEF3-B36B-425E-6CFA247C746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4B6211-4740-B3E7-0CC8-9B8922B9D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517FF6-D638-75A2-1636-5AF93407F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A336BF3-D40A-F72B-BF10-4D3721AD8F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3812865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398E5-5CAA-7B78-B45C-33EF51C4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E67CA93-B20A-2806-9E2A-125032A35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4652EA4-BFAC-2578-568F-615B644B3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Εργαλεία εντοπισμού και απογραφής περιουσιακών στοιχείων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67B2CC0-DCD9-B576-6650-B084BCEFC2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Δεν μπορείτε να προστατεύσετε αυτό που δεν γνωρίζετε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εντοπισμού περιουσιακών στοιχείων έχουν ως στόχο: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Την αναγνώριση συσκευών, συστημάτων και λογισμικού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Χαρτογράφηση της τοπολογίας του δικτύου και των διαδρομών επικοινωνίας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Να ανιχνεύουν άγνωστα ή μη διαχειριζόμενα περιουσιακά στοιχεία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Στα ενεργειακά συστήματα, η ανίχνευση είναι συχνά παθητική και όχι ενεργητική.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5CCF08-C2B1-02EF-C97A-E257815AC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1C2C188-B1DB-CB70-3243-242896797B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5465D1-094A-AAB8-925D-3946CC538142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7F97F3A-CEB5-A6C1-42AB-A42DD49D1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8D489F-70B4-0C75-058A-D834B4D77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7E3B4AD-F5A4-44BB-9404-29188D5EBA3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97557678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3FDA3-0D9A-7A04-4DEC-6715F7371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9E287A61-1EEE-4EFC-A14C-E32F14697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1D4B86D-DD0B-81C8-CB0D-BC540E72B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Αξιολόγηση ευπάθειας σε ενεργειακά συστήματα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B441F5-2883-B57F-C91E-D5F4299A8B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Κατανόηση της έκθεσης χωρίς διακοπή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αξιολόγηση ευπάθειας εστιάζει στα εξής: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Γνωστές αδυναμίες λογισμικού και υλικολογισμικού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Σφάλματα διαμόρφωσης και μη ασφαλείς προεπιλογές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Ευπάθειες σε επίπεδο πρωτοκόλλου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Στα ενεργειακά συστήματα, οι αξιολογήσεις πρέπει να ισορροπούν μεταξύ ορατότητας και ασφάλειας.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E76598-E7C7-D39F-0275-7F2E445FD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6170288-C985-AAF0-0126-008C6E1B6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CF00B47-1C0B-53D8-16A5-9578EB7DE9DE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207599B-7D80-F663-1E9C-BD5DDD740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6621F5-4DB2-D55A-CDB2-7EFCF0112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B849D1F-81CE-1398-0FE8-3BDBBCEFF2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29352028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B5D5F-FB36-5058-BA87-9346C9DE2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2E91A07-38A8-904A-664A-FC1AB0171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C61CEB8-BE32-258E-78C2-564C13E26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Παθητικά έναντι ενεργητικών εργαλείων ασφάλειας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009C0FA-E15A-5068-DD2E-1A49BE6FB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Επιλέγοντας τη σωστή προσέγγιση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Ενεργά εργαλεία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Αποστολή ανιχνευτών, σάρωση συστημάτων, δοκιμή αποκρίσεων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Παθητικά εργαλεία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Παρατήρηση της κυκλοφορίας και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της συμπεριφοράς 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χωρίς παρεμβολές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ενεργειακά περιβάλλοντα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ευνοούν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ιδιαίτερα 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τις παθητικές προσεγγίσεις.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69112E-612A-B0D8-604F-F8BAD6CFE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062DDC-8574-CB5E-B308-647141491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82F8C3-50FA-C01A-FC3B-2492E704BA70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CFF049E-EDD6-3A2B-3E95-7B5A9F0A8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4EE414-E83E-3671-8E59-847FEB968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D4E9665-44A1-0524-B9ED-DB67355E13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44107120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7D58-CD20-6349-A495-6A5D141A9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02770A0-EAB0-E5A0-7E6B-EDD0890E8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49904B0-81DC-3687-7881-0F320E5C4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Εργαλεία ασφαλούς επικοινωνίας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6F36E88-8D88-EFBD-ADF2-6F5BA6A3FB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Προστασία δεδομένων σε κίνηση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ασφαλή εργαλεία επικοινωνίας παρέχουν: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Εμπιστευτικότητα των μεταδιδόμενων δεδομένων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Ακεραιότητα και αυθεντικότητα των μηνυμάτων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Προστασία από επαναλήψεις και πλαστογράφηση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Τυπικοί μηχανισμοί περιλαμβάνουν κρυπτογραφημένα τούνελ και πρωτόκολλα με έλεγχο ταυτότητας.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1BAC4F4-2DC0-EBFB-79FF-4F1B9A062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BB753B7-2666-424E-C7D8-42CAE7132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6F97EE-CC5B-CF59-AB5E-FA1FD0985685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F019C9-3313-68D2-3149-2D4BB8621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DC6F37A-2FAC-8A23-6ECA-BA6C749BB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12F23AE-364A-3109-A237-92BE10595B4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9135947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3571A-32A8-4D7B-A4CD-CD2D767FC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E061BE7-9282-02E6-1092-038B06889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D02FFA6-2ED9-FEFE-FEEC-8BFBD0DE74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VPN και ασφάλεια απομακρυσμένης πρόσβασης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C245B36-2A0E-E4B6-6C90-73C2A06A66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Ασφάλεια απομακρυσμένης συνδεσιμότητας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απομακρυσμένη πρόσβαση απαιτείται για: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Συντήρηση και υποστήριξη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Παρακολούθηση και διάγνωση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προκλήσεις ασφάλειας περιλαμβάνουν: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Κλοπή διαπιστευτηρίων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Υπερβολικά προνομιακή πρόσβαση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Ανεπαρκής παρακολούθηση συνεδριών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VPN πρέπει να συνδυάζονται με ισχυρούς ελέγχους ταυτότητας.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2E0A5A-2427-F502-1303-FC17C8FF2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CE807D0-EC99-2BDE-ACFA-58B9C0575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E7F4F5-FF87-AA52-555A-A97818B6C03C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A92628E-8EC0-C077-82C5-995066BF5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B954EF-96E2-C6A4-2CA2-5AA139165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EAFD063-95AE-4E84-522B-D4D03B0B559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4788836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5273C-AEC4-BA7F-0074-73E816B92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B1A2FB-46C4-681F-6900-021925662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54B3667-551F-8704-35D4-69ABE2FEB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Εργαλεία τμηματοποίησης και ζωνοποίησης δικτύων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4ABCFED-7C16-FF77-A531-7199238717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Περιορισμός των επιπτώσεων της παραβίασης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τμηματοποίησης βοηθούν: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Διαχωρίζουν τους τομείς IT, OT και IoE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Τον περιορισμό της πλευρικής κίνησης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Εφαρμόζουν τις αρχές της ελάχιστης συνδεσιμότητας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τμηματοποίηση μειώνει την ακτίνα επίδρασης των επιθέσεων.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A724340-EB98-16B4-962C-81AE661DA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34804AE-9DF2-B09B-D542-A351937F8F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65353-2555-77A0-A62C-CDEB7AA41433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E2259D0-3871-683C-7121-05611E110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533F0-2948-253F-9576-F5776390D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365136D-A5C4-6BA8-6968-8EAE3E86FD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041" t="15455" r="8173" b="10071"/>
          <a:stretch>
            <a:fillRect/>
          </a:stretch>
        </p:blipFill>
        <p:spPr>
          <a:xfrm>
            <a:off x="1096272" y="1345549"/>
            <a:ext cx="4803831" cy="416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1103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5CAD0-49D0-B756-1156-68785E82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2170493-6440-D6A7-921C-1AEF524F7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229FB44-1143-4E8D-5409-922D22E0D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Έλεγχος πρόσβασης βάσει ρόλου και ελάχιστα προνόμια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8095262-C8E4-F672-9E78-19F1DCDFB1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Μείωση των ζημιών από παραβιάσεις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 αποτελεσματικός έλεγχος πρόσβασης εξασφαλίζει: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χρήστες έχουν πρόσβαση μόνο σε ό,τι χρειάζονται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προνόμια να αντιστοιχούν στους λειτουργικούς ρόλους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προσωρινή πρόσβαση είναι χρονικά περιορισμένη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ελάχιστα προνόμια περιορίζουν τόσο τα λάθη όσο και τις επιθέσεις.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1CAD95-39D4-D04E-413C-4E0792BF3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C7A3139-4CF6-44EA-D646-949E0AE2B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746D4D-5602-0A45-4646-C9CB9B9AF047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79A281-69E9-557A-AA36-035F470A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A08CB1-09FE-0E37-F380-896264F5E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3F6A705-A455-7280-CE16-EB03DDE0346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8666801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47182-2778-2F8B-0F48-A6E1D8BB7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603CF78-F3C0-6398-6705-8FB65A467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C7F0818C-EA7F-C501-DF78-DB9B7E086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Εργαλεία παρακολούθησης και καταγραφής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9C9D3EC-F28D-433A-5BBA-2E2D36186C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Παρακολούθηση των εξελίξεων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παρακολούθησης συλλέγουν: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Αρχεία καταγραφής από συστήματα και εφαρμογές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Μεταδεδομένα δικτυακής κίνησης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Συμβάντα και ειδοποιήσεις ασφαλείας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Χωρίς παρακολούθηση, τα συμβάντα παραμένουν αόρατα.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135C-43B5-82F3-B5A5-440E4F5E4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84DB6A4-E073-E76E-7EE4-D23517E60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41256A4-D970-A95A-F0B5-CF0DA6FA0CB4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E6FB064-A99A-34A7-999E-8785BA35D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956D38-A195-C724-8B4F-EF2B76CB8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6F29069-40B8-D2B3-90FB-A09BF55DA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6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15064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A84EB-193D-81C9-E345-E628BB296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20B54E3-8A09-ABC4-BEBC-F48F9CB5F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E9CD13C-8910-C919-7E06-5A0F02650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Έννοιες SIEM για ενεργειακά συστήματα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2435684-56FC-4867-F385-7E1016E8DB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Διαχείριση πληροφοριών και συμβάντων ασφάλειας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Πλατφόρμες SIEM: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Συγκεντρωτικά αρχεία καταγραφής και συμβάντα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Συσχέτιση μεταξύ πηγών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Προτεραιοποίηση 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ειδοποιήσεων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Στα ενεργειακά συστήματα, το SIEM πρέπει να χειρίζεται ταυτόχρονα δεδομένα IT και OT.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B41E13-C189-E992-8181-F8E6E8951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3988535-1821-902E-F385-012C428F5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CE6BEE-E5D0-7AD6-6089-47876CFDA52D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60FA97-8D88-80A0-4813-DC647CE5D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985CABE-42B4-BB55-E702-6D61580E1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FB8D1E-7BE9-D5F4-5181-71F8BF073ED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02762739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AD43F-1971-500E-961B-C021A7CEF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D00587D-148C-088C-7F4F-90D98766C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A05815F3-8CF4-5EEC-3BE0-2677F90AB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Ανιχνευτικοί και προειδοποιητικοί αγωγοί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AD401F-A8A2-3A1B-0D4E-213AE9E815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Διαχείριση πληροφοριών και συμβάντων ασφάλειας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Πλατφόρμες SIEM: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Από τα δεδομένα στις προειδοποιήσεις που απαιτούν δράση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Αποτελεσματικοί </a:t>
            </a: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αγωγοί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ανίχνευσης</a:t>
            </a: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: Φιλτράρισμα 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θορύβου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Εφαρμογή αναλύσεων και κανόνων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Προτεραιοποίηση 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 βάση τον κίνδυνο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ειδοποιήσεις πρέπει να είναι αξιοποιήσιμες, όχι υπερβολικές.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333E32-9F24-278A-158D-6A0E50ED3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06B3C68-11E4-D5CD-1B04-F7AECFA8B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9F9879-CDBC-1622-2652-B7A65CB0605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53B5A1C-2B57-0A6C-39FB-F2B5E1E36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FE7ADB3-6410-A68C-E821-4ADC482E2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E74DEAB-DF63-0BB5-0859-DA3159CEB97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8928053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064FA-8F8B-6231-CEC0-70FC2ACC4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99B784A-CB80-CCC9-BF29-E9FE78B2D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6B53615-F774-3A26-F309-D8D6A01A8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Έννοιες αυτοματοποίησης και συντονισμού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B98B0CF-9593-07F0-E371-E7AE883725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Υποστήριξη των αναλυτών, όχι αντικατάστασή τους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αυτοματοποίηση μπορεί: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Εμπλουτίσει τις ειδοποιήσεις με πλαίσιο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Εκτελέσει προκαθορισμένες ενέργειες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Μειώσει τον χρόνο απόκρισης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Στα ενεργειακά συστήματα, η αυτοματοποίηση πρέπει να περιορίζεται προσεκτικά.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9E5C21-CBED-54AF-65F6-91FC5E103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AA35C7F-98CA-1339-9FC6-B6D2A6297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ECDFFC-A0F0-7325-007E-E1555B972C29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8A1EDDC-2547-8EFA-3BD4-E3599636F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A107E0-6330-274C-D555-0F1F29C40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7522A6D-FDC0-F373-5AE0-EC13C1CB86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89" y="683884"/>
            <a:ext cx="5220441" cy="548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71640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41C3-D692-9BFB-5AFD-B4EDADD79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1DFF80F-AAC6-CB0D-090B-F8A1C07BFA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85684AC-F521-DC8F-7424-D9DC483266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Λειτουργίες ασφάλειας με ανθρώπινη παρέμβαση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A03CE5C-019D-9B8A-9D30-A3CB4D6D65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Γιατί οι άνθρωποι παραμένουν απαραίτητοι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χειριστές παρέχουν: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Κατανόηση του πλαισίου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Ευαισθητοποίηση σε θέματα ασφάλειας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Ηθική και νομική κρίση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υποστηρίζουν τις αποφάσεις — δεν αναλαμβάνουν ευθύνη.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95AB43-A6F0-82DA-D531-481D13011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290976D-7D17-ADBE-24DC-51412D364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89CB14-6A80-067F-9064-F718A99B1A9C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DF18273-A137-8C0D-28CD-D6C6C45E0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9A1D8B-578D-4CE8-503B-0287B187D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E4131F3-99E8-AFD4-AA0B-B6FE8CC7F2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0922973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76D43-D447-D2F2-8B76-2679BCB76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D30D9D2-C801-FCBC-67B8-6F8CB68F0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375A8FA-E37A-5C65-E609-109C14A98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Προκλήσεις ενσωμάτωσης εργαλείων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9FEECE6-A91C-8A37-D300-61AC9BAF3A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Όταν τα εργαλεία δεν λειτουργούν από κοινού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Συνηθισμένες προκλήσεις περιλαμβάνουν: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Σιλό δεδομένων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Ασυνεπείς μορφές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Επικαλυπτόμενες λειτουργίες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κενά στην ενσωμάτωση μειώνουν την ορατότητα και την αποτελεσματικότητα.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02C030-3E6E-E141-3605-EF413AF97B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82A8F92-10C6-0E77-7A8E-1A4BDC70E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456698-306C-E6CD-29D3-D1658FDD1F3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9589839-DDC3-0352-7214-DD56FE63D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70A6F69-0548-C537-51ED-EA3426958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63AEB32-CD6E-BF85-9601-3DD6A0A765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7562686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EDCC6-AB4F-E41D-9927-EECF254E5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E3F1755-355D-1F91-06E6-99B484F59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7214E57-F45D-5794-188C-7DE02FAB2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Επιλογή εργαλείων για ενεργειακά περιβάλλοντα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2A6159F-28A5-37F8-DABE-A7AD6D3E0A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Επιλογή εργαλείων κατάλληλων για τον σκοπό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Κατά την επιλογή εργαλείων, λάβετε υπόψη τα εξής: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Λειτουργική ασφάλεια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Επεκτασιμότητα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Δυνατότητες ενσωμάτωσης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Δυνατότητες συντήρησης σε μακροχρόνιους κύκλους ζωής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επιλογή της τεχνολογίας πρέπει να ακολουθεί τον κίνδυνο και το πλαίσιο.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E1E760D-4CC7-1860-76AF-46A3A48A3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05EBC54-C329-FFB5-0086-0C9585041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96C778-566D-11FB-F1E2-C5352561E402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388608-569E-17C2-4A2A-D1F45727C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8BBCAC5-0B07-3AE7-6A0D-6017E201F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A019018-1E65-754D-76FF-A146175DB6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5774294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3064D-50E0-7AD0-80A2-3A926C7C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F422438-0669-19D1-2207-72C8432BFC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5. Εργαλεία και τεχνικές ασφάλειας για αναδυόμενες τεχνολογίες στον τομέα της ενέργειας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DDBAC7E-68E1-F76C-5D38-BB2C4ED6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Θέμα 5 Περίληψη και βασικά συμπεράσματα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05FB0AC-BC04-5AF7-7610-1B9C325893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Βασικά μηνύματα από το θέμα 5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 εργαλεία συμβάλλουν στην ασφάλεια, αλλά δεν την εγγυώνται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ενεργειακοί περιορισμοί επηρεάζουν την επιλογή των εργαλείων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ενσωμάτωση και το πλαίσιο έχουν μεγαλύτερη σημασία από τα χαρακτηριστικά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Οι άνθρωποι παραμένουν στο επίκεντρο των λειτουργιών κυβερνοασφάλειας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744D09-FA30-B525-2241-772102577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1008D6E-EDBB-FD1E-D0CD-C978090BD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E92189-E9C8-ED9A-476F-A49A8D642B04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532F07-A4F1-053C-8F38-E24263561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570295B-6E39-7B35-4000-3359CA08E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818ECBD-7B9D-59C0-85CA-7E8070FB20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8627684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Ευχαριστώ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21C6B3-8689-0AB8-84DB-CC8F5D3B0A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1317</Words>
  <Application>Microsoft Office PowerPoint</Application>
  <PresentationFormat>Widescreen</PresentationFormat>
  <Paragraphs>250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Book Antiqua</vt:lpstr>
      <vt:lpstr>Calibri</vt:lpstr>
      <vt:lpstr>Century Gothic</vt:lpstr>
      <vt:lpstr>Courier New</vt:lpstr>
      <vt:lpstr>Symbol</vt:lpstr>
      <vt:lpstr>Custom</vt:lpstr>
      <vt:lpstr>Cybersecurity in Emerging Technologies for the Energy Network</vt:lpstr>
      <vt:lpstr>PowerPoint Presentation</vt:lpstr>
      <vt:lpstr>Cybersecurity in Emerging Technologies for the Energy Network – Course Overview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5. Security Tools and Techniques for Energy Emerging Technologies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2026-01-11T16:34:28.0000000Z</dcterms:modified>
  <version>Ver-1</version>
  <keywords>, docId:EBC8F4BA18459214E80DA03DA9B18B79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