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</p:sldMasterIdLst>
  <p:notesMasterIdLst>
    <p:notesMasterId r:id="rId23"/>
  </p:notesMasterIdLst>
  <p:handoutMasterIdLst>
    <p:handoutMasterId r:id="rId24"/>
  </p:handoutMasterIdLst>
  <p:sldIdLst>
    <p:sldId id="376" r:id="rId5"/>
    <p:sldId id="407" r:id="rId6"/>
    <p:sldId id="388" r:id="rId7"/>
    <p:sldId id="408" r:id="rId8"/>
    <p:sldId id="409" r:id="rId9"/>
    <p:sldId id="452" r:id="rId10"/>
    <p:sldId id="451" r:id="rId11"/>
    <p:sldId id="440" r:id="rId12"/>
    <p:sldId id="468" r:id="rId13"/>
    <p:sldId id="469" r:id="rId14"/>
    <p:sldId id="439" r:id="rId15"/>
    <p:sldId id="472" r:id="rId16"/>
    <p:sldId id="473" r:id="rId17"/>
    <p:sldId id="474" r:id="rId18"/>
    <p:sldId id="475" r:id="rId19"/>
    <p:sldId id="476" r:id="rId20"/>
    <p:sldId id="477" r:id="rId21"/>
    <p:sldId id="38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26" autoAdjust="0"/>
    <p:restoredTop sz="81840" autoAdjust="0"/>
  </p:normalViewPr>
  <p:slideViewPr>
    <p:cSldViewPr snapToGrid="0" showGuides="1">
      <p:cViewPr varScale="1">
        <p:scale>
          <a:sx n="89" d="100"/>
          <a:sy n="89" d="100"/>
        </p:scale>
        <p:origin x="77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5/28/2024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5/28/2024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Welcome participants and introduce the focus of the session on data analysis techniques for cybersecurity in the energy sector.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713595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Discuss the importance of data-driven approaches in cybersecurity.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Highlight the types of data typically </a:t>
            </a:r>
            <a:r>
              <a:rPr lang="en-GB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analyzed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in energy networks.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Emphasize the benefits of leveraging data analysis for threat detection and response.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IMAGE: https://www.consultancy.uk/media/Benefits-of-data-driven-cyber-security-19208.jpg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31380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Explain different data analysis techniques used in cybersecurity.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Provide examples of statistical methods and their applications.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Discuss the role of machine learning in detecting anomalies.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Highlight the importance of </a:t>
            </a:r>
            <a:r>
              <a:rPr lang="en-GB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behavioral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analysis in identifying threats.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025428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Introduce popular tools used for data analysis in cybersecurity.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Discuss the features and benefits of each tool.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Provide examples of practical applications in the energy sector.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94010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Present real-world case studies of anomaly detection in the energy sector.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Case Study 1: Explain how anomaly detection can identify unauthorized access to SCADA systems.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Case Study 2: Describe how anomaly detection helps monitor smart grids for irregularities.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Case Study 3: Discuss the use of anomaly detection for predictive maintenance in energy equipment.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Emphasize the benefits of implementing anomaly detection systems.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31997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Discuss the challenges faced in data analysis for cybersecurity.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Highlight the importance of data quality and managing data volume.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Provide examples of techniques to overcome these challenges.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83532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Summarize the main takeaways from this topic.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Emphasize the critical role of data analysis in cybersecurity.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Transition to the next topic on specialized security tools and techniques.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86661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</a:pP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Welcome participants and briefly outline the importance of securing emerging technologies in the energy sector.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3310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Explain the concept of IoE and its significance in modern energy systems.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Discuss the main components of IoE and how they interact.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Highlight common vulnerabilities and provide real-world examples to illustrate the risks.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IMAGE: https://www.researchgate.net/publication/364683506/figure/fig5/AS:11431281091923558@1666658865347/Taxonomy-of-IoE-threats-risks-and-vulnerabilities.ppm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2549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Discuss the best practices for securing IoE environments.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Provide examples of how these practices can be implemented effectively.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Emphasize the importance of regular updates and monitoring.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74055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Explain the different cloud security models and the shared responsibility model.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Discuss common cloud-specific threats and provide mitigation strategies.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Highlight the importance of access controls and regular audits.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88431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Describe the inherent security properties of blockchain technology.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Discuss common vulnerabilities and attack vectors.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Provide examples of security measures to protect blockchain systems.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95653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Discuss the security risks associated with AI, including bias and adversarial attacks.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Explain methods for securing AI models and data.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Provide examples of techniques and best practices to enhance AI security.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5986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Summarize the main takeaways from this topic.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Highlight the critical role of security in emerging energy technologies.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Transition to the next topic on data analysis for cybersecurity.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61860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Add title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1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89" y="723440"/>
            <a:ext cx="4899285" cy="2579052"/>
          </a:xfrm>
        </p:spPr>
        <p:txBody>
          <a:bodyPr>
            <a:noAutofit/>
          </a:bodyPr>
          <a:lstStyle/>
          <a:p>
            <a:r>
              <a:rPr lang="en-US" sz="4000" dirty="0"/>
              <a:t>Cybersecurity in Emerging Technologies for the Energy Network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152" y="5248834"/>
            <a:ext cx="4323426" cy="1008925"/>
          </a:xfrm>
        </p:spPr>
        <p:txBody>
          <a:bodyPr/>
          <a:lstStyle/>
          <a:p>
            <a:r>
              <a:rPr lang="en-US" dirty="0"/>
              <a:t>Presentation by: 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6872" y="3373515"/>
            <a:ext cx="4465828" cy="1008926"/>
          </a:xfrm>
        </p:spPr>
        <p:txBody>
          <a:bodyPr/>
          <a:lstStyle/>
          <a:p>
            <a:r>
              <a:rPr lang="en-US" dirty="0"/>
              <a:t>CSP007_C_E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Summary of Topic 3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Recap of key points on securing IoE, cloud computing, blockchain, and AI.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Emphasize the importance of implementing robust security measures.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Prepare for the next topic: Data Analysis for Cybersecurity in the Energy Network.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41005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6732237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Training Outline: </a:t>
            </a:r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Topic-04 - Data Analysis for Cybersecurity in the Energy Network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5421A4BB-2BFD-0743-5BB3-6C4D92B8EC15}"/>
              </a:ext>
            </a:extLst>
          </p:cNvPr>
          <p:cNvSpPr txBox="1">
            <a:spLocks/>
          </p:cNvSpPr>
          <p:nvPr/>
        </p:nvSpPr>
        <p:spPr>
          <a:xfrm>
            <a:off x="796323" y="2726930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Overview on data-driven cybersecurity and analysis techniques.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The Importance of using tools and methods for effective threat detection.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The Benefits of applying data analysis in the energy sector.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18261" r="18261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0239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Importance of Data-Driven Cybersecurity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Why Data Analysis is Crucial: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Enables proactive threat detection and response.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Provides actionable insights to improve security posture.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Types of Data </a:t>
            </a:r>
            <a:r>
              <a:rPr lang="en-GB" sz="16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Analyzed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Network traffic, system logs, user </a:t>
            </a:r>
            <a:r>
              <a:rPr lang="en-GB" sz="16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behavior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, and anomaly detection.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Benefits: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Early identification of potential threats.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Improved decision-making based on data insights.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  <p:pic>
        <p:nvPicPr>
          <p:cNvPr id="6" name="Picture 5" descr="A diagram of a number of circles with numbers&#10;&#10;Description automatically generated">
            <a:extLst>
              <a:ext uri="{FF2B5EF4-FFF2-40B4-BE49-F238E27FC236}">
                <a16:creationId xmlns:a16="http://schemas.microsoft.com/office/drawing/2014/main" id="{71F55F05-E75D-A254-9F0B-6BA868BB71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747" y="2226833"/>
            <a:ext cx="5966298" cy="23069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BF464D-052C-F42D-D758-834BB329BC8E}"/>
              </a:ext>
            </a:extLst>
          </p:cNvPr>
          <p:cNvSpPr txBox="1"/>
          <p:nvPr/>
        </p:nvSpPr>
        <p:spPr>
          <a:xfrm>
            <a:off x="182202" y="4532243"/>
            <a:ext cx="5913798" cy="44063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1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1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Arial" panose="020B0604020202020204" pitchFamily="34" charset="0"/>
              </a:rPr>
              <a:t>Source: https://www.consultancy.uk/news/2884/pwc-uk-businesses-still-fail-to-take-on-cyber-security</a:t>
            </a:r>
          </a:p>
        </p:txBody>
      </p:sp>
    </p:spTree>
    <p:extLst>
      <p:ext uri="{BB962C8B-B14F-4D97-AF65-F5344CB8AC3E}">
        <p14:creationId xmlns:p14="http://schemas.microsoft.com/office/powerpoint/2010/main" val="355048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2. Data Analysis Techniques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Statistical Analysis: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Using statistical methods to identify deviations from normal patterns.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Examples: Mean, median, standard deviation, and outlier detection.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Machine Learning: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Applying supervised and unsupervised learning for anomaly detection.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Examples: Clustering, classification, and regression models.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Behavioral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Analysis: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Monitoring user and system </a:t>
            </a:r>
            <a:r>
              <a:rPr lang="en-GB" sz="16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behavior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to identify unusual activities.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Examples: Baseline </a:t>
            </a:r>
            <a:r>
              <a:rPr lang="en-GB" sz="16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behavior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profiles, pattern recognition.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42009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3. Tools for Data Analysis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Popular Data Analysis Tools: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Splunk: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Real-time data collection and analysis platform.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Use cases: Log management, security information and event management (SIEM).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ELK Stack (Elasticsearch, Logstash, Kibana):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Open-source toolset for searching, </a:t>
            </a:r>
            <a:r>
              <a:rPr lang="en-GB" sz="1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analyzing</a:t>
            </a: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, and visualizing log data.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Use cases: Log analysis, real-time monitoring.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Apache Hadoop: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Framework for distributed storage and processing of large data sets.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Use cases: Big data analytics, threat intelligence.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Features and Benefits: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Scalability, real-time analysis, integration capabilities.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Examples: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Demonstrate how these tools can be used in energy cybersecurity.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84174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4. Applying Data Analysis in Energy Cybersecurity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Use Cases: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Network Traffic Analysis: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Monitoring and </a:t>
            </a:r>
            <a:r>
              <a:rPr lang="en-GB" sz="12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analyzing</a:t>
            </a: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network traffic for suspicious patterns.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Example: Detecting DDoS attacks or unauthorized access attempts.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Log Analysis: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Analyzing</a:t>
            </a: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system and application logs to identify anomalies.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Example: Detecting unusual login patterns or system errors.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User </a:t>
            </a:r>
            <a:r>
              <a:rPr lang="en-GB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Behavior</a:t>
            </a: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Analytics: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Profiling normal user </a:t>
            </a:r>
            <a:r>
              <a:rPr lang="en-GB" sz="12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behavior</a:t>
            </a: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and identifying deviations.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Example: Detecting insider threats based on abnormal </a:t>
            </a:r>
            <a:r>
              <a:rPr lang="en-GB" sz="12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behavior</a:t>
            </a: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Benefits: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Enhanced threat detection and response capabilities.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Improved security posture through continuous monitoring.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61006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Challenges in Data Analysis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Data Volume and Velocity: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Managing and processing large volumes of data in real-time.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Data Quality and Accuracy: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Ensuring data is accurate, complete, and reliable.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Complexity of Analysis: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Developing and maintaining sophisticated analytical models.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Integration with Existing Systems: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Integrating data analysis tools with existing cybersecurity infrastructure.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Examples of Overcoming Challenges: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Using data preprocessing techniques to improve data quality.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Implementing scalable solutions for handling big data.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634925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Summary of Topic 4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Recap of key points on data-driven cybersecurity and analysis techniques.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Importance of using tools and methods for effective threat detection.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Benefits of applying data analysis in the energy sector.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Introduction to the next topic on Security Tools and Techniques for Energy Emerging Technologies.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49953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90D79-5C58-F576-D2D0-3F4F1822E7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70326" y="3748958"/>
            <a:ext cx="4786878" cy="2258013"/>
          </a:xfrm>
        </p:spPr>
        <p:txBody>
          <a:bodyPr/>
          <a:lstStyle/>
          <a:p>
            <a:r>
              <a:rPr lang="en-US" dirty="0"/>
              <a:t>Please send all questions to:</a:t>
            </a:r>
          </a:p>
          <a:p>
            <a:r>
              <a:rPr lang="en-US" dirty="0"/>
              <a:t>gehad@example.com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Placeholder 82" descr="A person writing at a desk&#10;">
            <a:extLst>
              <a:ext uri="{FF2B5EF4-FFF2-40B4-BE49-F238E27FC236}">
                <a16:creationId xmlns:a16="http://schemas.microsoft.com/office/drawing/2014/main" id="{9F2CBF26-9F88-C836-7BBE-2C8D15399C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7594" r="7594"/>
          <a:stretch/>
        </p:blipFill>
        <p:spPr>
          <a:xfrm flipH="1">
            <a:off x="7163691" y="0"/>
            <a:ext cx="5024825" cy="6858000"/>
          </a:xfrm>
        </p:spPr>
      </p:pic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3BD80834-FB15-847A-2C6B-65FA4C1A9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9" name="Title 118">
            <a:extLst>
              <a:ext uri="{FF2B5EF4-FFF2-40B4-BE49-F238E27FC236}">
                <a16:creationId xmlns:a16="http://schemas.microsoft.com/office/drawing/2014/main" id="{34974D2A-D531-9065-F011-B2A52FD62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7911214" cy="1017147"/>
          </a:xfrm>
        </p:spPr>
        <p:txBody>
          <a:bodyPr>
            <a:noAutofit/>
          </a:bodyPr>
          <a:lstStyle/>
          <a:p>
            <a:r>
              <a:rPr lang="en-US" sz="2800" dirty="0"/>
              <a:t>Cybersecurity in Emerging Technologies for the Energy Network – Course Overview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FB8BB2-2253-F694-3F4B-48B1830907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545" y="1315846"/>
            <a:ext cx="788639" cy="533400"/>
          </a:xfrm>
        </p:spPr>
        <p:txBody>
          <a:bodyPr vert="horz" lIns="0" tIns="0" rIns="0" bIns="0" rtlCol="0" anchor="ctr">
            <a:noAutofit/>
          </a:bodyPr>
          <a:lstStyle/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0C2F10C-DD1E-58B2-DE8A-900B513BB4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39682" y="1315846"/>
            <a:ext cx="6732236" cy="533400"/>
          </a:xfrm>
        </p:spPr>
        <p:txBody>
          <a:bodyPr>
            <a:noAutofit/>
          </a:bodyPr>
          <a:lstStyle/>
          <a:p>
            <a:endParaRPr lang="en-US" sz="17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EFEB83-8DF8-9418-13FD-C034C8279A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0545" y="2035410"/>
            <a:ext cx="788639" cy="533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27C4889-BB27-08A2-E9DE-947634C2E2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39682" y="2035410"/>
            <a:ext cx="5885179" cy="533400"/>
          </a:xfrm>
        </p:spPr>
        <p:txBody>
          <a:bodyPr>
            <a:normAutofit/>
          </a:bodyPr>
          <a:lstStyle/>
          <a:p>
            <a:endParaRPr lang="en-US" sz="1700" dirty="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3A78732-6A77-06C0-D931-D7D867386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7B7D90C8-A3E9-289E-DC74-AFF053EFB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F61E353-DA53-56F1-49CB-7426B4E4EDA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985692-9D93-B2CA-C09C-F2CA3F05A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93FF775-4134-4229-0B44-8DCF3D12D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52F6E1-52FE-AF94-1D48-6D51798C9F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547682" y="3982656"/>
            <a:ext cx="5885179" cy="533400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0EED8E-D248-73B5-CADD-05DFE6A0B06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547682" y="3351078"/>
            <a:ext cx="5885179" cy="533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Data Analysis for Cybersecurity in the Energy Network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797B75-1EF7-C863-7738-C5305F2074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47682" y="2722522"/>
            <a:ext cx="5885179" cy="533400"/>
          </a:xfrm>
        </p:spPr>
        <p:txBody>
          <a:bodyPr/>
          <a:lstStyle/>
          <a:p>
            <a:r>
              <a:rPr lang="en-US" dirty="0"/>
              <a:t>Securing the Energy Emerging Technologies</a:t>
            </a:r>
            <a:endParaRPr lang="en-GB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7E9B2D70-3673-D8F4-9950-A16599BB5A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8545" y="3977565"/>
            <a:ext cx="788639" cy="533400"/>
          </a:xfrm>
        </p:spPr>
        <p:txBody>
          <a:bodyPr/>
          <a:lstStyle/>
          <a:p>
            <a:endParaRPr lang="en-GB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691CE604-BB55-F236-866D-A4C80CB9DA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8545" y="3348692"/>
            <a:ext cx="788639" cy="533400"/>
          </a:xfrm>
        </p:spPr>
        <p:txBody>
          <a:bodyPr/>
          <a:lstStyle/>
          <a:p>
            <a:r>
              <a:rPr lang="en-US" dirty="0"/>
              <a:t>T4.</a:t>
            </a:r>
            <a:endParaRPr lang="en-GB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49DA8128-E02C-0244-DB03-DF17F76084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8545" y="2719818"/>
            <a:ext cx="788639" cy="533400"/>
          </a:xfrm>
        </p:spPr>
        <p:txBody>
          <a:bodyPr/>
          <a:lstStyle/>
          <a:p>
            <a:r>
              <a:rPr lang="en-US" dirty="0"/>
              <a:t>T3.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8501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7911214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Training Outline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Topic-03 - Securing the Energy Emerging Technologies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5421A4BB-2BFD-0743-5BB3-6C4D92B8EC15}"/>
              </a:ext>
            </a:extLst>
          </p:cNvPr>
          <p:cNvSpPr txBox="1">
            <a:spLocks/>
          </p:cNvSpPr>
          <p:nvPr/>
        </p:nvSpPr>
        <p:spPr>
          <a:xfrm>
            <a:off x="796323" y="2726930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Overview key points on securing IoE, cloud computing, blockchain, and AI.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The importance of implementing robust security measures.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18261" r="18261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1308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IoE Architecture and Vulnerabilities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Overview of IoE (Internet of Energy):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Network of interconnected devices, sensors, and systems within the energy grid.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Key Components: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Smart meters, grid sensors, renewable energy sources, and control systems.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Common Vulnerabilities: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Insecure communication protocols, outdated software, and weak authentication mechanisms.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Examples: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Vulnerabilities in smart meters leading to unauthorized access.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  <p:pic>
        <p:nvPicPr>
          <p:cNvPr id="6" name="Picture 5" descr="A diagram of a risk management&#10;&#10;Description automatically generated">
            <a:extLst>
              <a:ext uri="{FF2B5EF4-FFF2-40B4-BE49-F238E27FC236}">
                <a16:creationId xmlns:a16="http://schemas.microsoft.com/office/drawing/2014/main" id="{E0467787-D7B4-2A74-3D22-94AAB77DAA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2543112"/>
            <a:ext cx="6194862" cy="21864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164E4C-58F5-BE4B-E00C-07C84FF328CB}"/>
              </a:ext>
            </a:extLst>
          </p:cNvPr>
          <p:cNvSpPr txBox="1"/>
          <p:nvPr/>
        </p:nvSpPr>
        <p:spPr>
          <a:xfrm>
            <a:off x="152400" y="4747256"/>
            <a:ext cx="6194862" cy="44063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1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100" b="0" i="0" u="none" strike="noStrike" kern="1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Arial" panose="020B0604020202020204" pitchFamily="34" charset="0"/>
              </a:rPr>
              <a:t>Source:https</a:t>
            </a:r>
            <a:r>
              <a:rPr kumimoji="0" lang="en-GB" sz="11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Arial" panose="020B0604020202020204" pitchFamily="34" charset="0"/>
              </a:rPr>
              <a:t>://www.researchgate.net/publication/364683506_Internet_of_Everything_Enabling_Technologies_Applications_Security_and_Challenges</a:t>
            </a:r>
          </a:p>
        </p:txBody>
      </p:sp>
    </p:spTree>
    <p:extLst>
      <p:ext uri="{BB962C8B-B14F-4D97-AF65-F5344CB8AC3E}">
        <p14:creationId xmlns:p14="http://schemas.microsoft.com/office/powerpoint/2010/main" val="2704246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2. Securing IoE Environments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Best Practices for IoE Security: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Implementing strong authentication and encryption methods.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Regularly updating and patching IoE devices.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Monitoring and logging network traffic for anomalies.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Examples of Security Measures: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Using VPNs and secure communication protocols (e.g., TLS).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Deploying intrusion detection systems (IDS) to monitor IoE networks.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4334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3. Cloud Security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Cloud Security Models: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Public, private, and hybrid cloud models.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Shared responsibility model between cloud providers and users.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Cloud-Specific Threats: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Data breaches, misconfigurations, insider threats, and DDoS attacks.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Mitigation Strategies: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Implementing robust access controls and encryption.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Regularly auditing cloud configurations and access logs.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Examples: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Using Identity and Access Management (IAM) tools for better control.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Employing Cloud Security Posture Management (CSPM) tools.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93369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4. Blockchain Security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Security Properties of Blockchain: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Decentralization, immutability, and transparency.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Vulnerabilities and Attack Vectors: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51% attacks, smart contract vulnerabilities, and Sybil attacks.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Security Measures: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Ensuring consensus integrity and smart contract security audits.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Implementing multi-signature wallets and cold storage solutions.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Examples: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Using formal verification methods for smart contract security.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Implementing decentralized governance mechanisms.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41872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AI Security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Security Risks in AI: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Bias in AI models, data privacy concerns, and adversarial attacks.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Methods for Securing AI: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Ensuring data quality and diversity in training datasets.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Implementing robust model evaluation and validation techniques.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Employing adversarial training to improve model resilience.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Examples: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Using differential privacy techniques to protect training data.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Implementing secure AI pipelines for data processing and model deployment.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9453059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Theme-CyberSecPro-1</Template>
  <TotalTime>0</TotalTime>
  <Words>1590</Words>
  <Application>Microsoft Office PowerPoint</Application>
  <PresentationFormat>Widescreen</PresentationFormat>
  <Paragraphs>215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Aptos</vt:lpstr>
      <vt:lpstr>Book Antiqua</vt:lpstr>
      <vt:lpstr>Calibri</vt:lpstr>
      <vt:lpstr>Century Gothic</vt:lpstr>
      <vt:lpstr>Courier New</vt:lpstr>
      <vt:lpstr>Symbol</vt:lpstr>
      <vt:lpstr>Wingdings</vt:lpstr>
      <vt:lpstr>Custom</vt:lpstr>
      <vt:lpstr>Cybersecurity in Emerging Technologies for the Energy Network</vt:lpstr>
      <vt:lpstr>PowerPoint Presentation</vt:lpstr>
      <vt:lpstr>Cybersecurity in Emerging Technologies for the Energy Network – Course Overview</vt:lpstr>
      <vt:lpstr>Training Outline Topic-03 - Securing the Energy Emerging Technologies</vt:lpstr>
      <vt:lpstr>1. IoE Architecture and Vulnerabilities</vt:lpstr>
      <vt:lpstr>2. Securing IoE Environments</vt:lpstr>
      <vt:lpstr>3. Cloud Security</vt:lpstr>
      <vt:lpstr>4. Blockchain Security</vt:lpstr>
      <vt:lpstr>5. AI Security</vt:lpstr>
      <vt:lpstr>6. Summary of Topic 3</vt:lpstr>
      <vt:lpstr>Training Outline:   Topic-04 - Data Analysis for Cybersecurity in the Energy Network</vt:lpstr>
      <vt:lpstr>1. Importance of Data-Driven Cybersecurity</vt:lpstr>
      <vt:lpstr>2. Data Analysis Techniques</vt:lpstr>
      <vt:lpstr>3. Tools for Data Analysis</vt:lpstr>
      <vt:lpstr>4. Applying Data Analysis in Energy Cybersecurity</vt:lpstr>
      <vt:lpstr>5. Challenges in Data Analysis</vt:lpstr>
      <vt:lpstr>6. Summary of Topic 4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CyberSecPro Training Presentation Template</dc:title>
  <dc:subject>CyberSecPro Modules</dc:subject>
  <dc:creator/>
  <cp:lastModifiedBy/>
  <cp:revision>1</cp:revision>
  <dcterms:created xsi:type="dcterms:W3CDTF">2023-07-18T15:28:54Z</dcterms:created>
  <dcterms:modified xsi:type="dcterms:W3CDTF">2024-05-28T14:46:18Z</dcterms:modified>
  <cp:version>Ver-1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