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725" r:id="rId4"/>
  </p:sldMasterIdLst>
  <p:notesMasterIdLst>
    <p:notesMasterId r:id="rId38"/>
  </p:notesMasterIdLst>
  <p:handoutMasterIdLst>
    <p:handoutMasterId r:id="rId39"/>
  </p:handoutMasterIdLst>
  <p:sldIdLst>
    <p:sldId id="376" r:id="rId5"/>
    <p:sldId id="407" r:id="rId6"/>
    <p:sldId id="388" r:id="rId7"/>
    <p:sldId id="409" r:id="rId8"/>
    <p:sldId id="410" r:id="rId9"/>
    <p:sldId id="411" r:id="rId10"/>
    <p:sldId id="412" r:id="rId11"/>
    <p:sldId id="413" r:id="rId12"/>
    <p:sldId id="414" r:id="rId13"/>
    <p:sldId id="415" r:id="rId14"/>
    <p:sldId id="416" r:id="rId15"/>
    <p:sldId id="417" r:id="rId16"/>
    <p:sldId id="418" r:id="rId17"/>
    <p:sldId id="419" r:id="rId18"/>
    <p:sldId id="420" r:id="rId19"/>
    <p:sldId id="421" r:id="rId20"/>
    <p:sldId id="422" r:id="rId21"/>
    <p:sldId id="423" r:id="rId22"/>
    <p:sldId id="424" r:id="rId23"/>
    <p:sldId id="425" r:id="rId24"/>
    <p:sldId id="426" r:id="rId25"/>
    <p:sldId id="427" r:id="rId26"/>
    <p:sldId id="428" r:id="rId27"/>
    <p:sldId id="429" r:id="rId28"/>
    <p:sldId id="430" r:id="rId29"/>
    <p:sldId id="431" r:id="rId30"/>
    <p:sldId id="432" r:id="rId31"/>
    <p:sldId id="433" r:id="rId32"/>
    <p:sldId id="434" r:id="rId33"/>
    <p:sldId id="435" r:id="rId34"/>
    <p:sldId id="436" r:id="rId35"/>
    <p:sldId id="437" r:id="rId36"/>
    <p:sldId id="387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2C4A5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26" autoAdjust="0"/>
    <p:restoredTop sz="81840" autoAdjust="0"/>
  </p:normalViewPr>
  <p:slideViewPr>
    <p:cSldViewPr snapToGrid="0" showGuides="1">
      <p:cViewPr varScale="1">
        <p:scale>
          <a:sx n="58" d="100"/>
          <a:sy n="58" d="100"/>
        </p:scale>
        <p:origin x="598" y="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5" d="100"/>
          <a:sy n="65" d="100"/>
        </p:scale>
        <p:origin x="3082" y="3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299BE-0F96-4D8C-8AC3-AFAE1A841C66}" type="datetimeFigureOut">
              <a:rPr lang="en-US" smtClean="0"/>
              <a:t>11/1/2026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B048B-0EBA-466F-928F-37073F3BFB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0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692AC-01A2-4EFF-966B-504F28E82D7A}" type="datetimeFigureOut">
              <a:rPr lang="en-US" noProof="0" smtClean="0"/>
              <a:t>11/1/2026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498D-6977-40EC-8E5E-7EB644D5E759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22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8711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0055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47830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Position Topic 4 as the operational backbone of cybersecurity.</a:t>
            </a:r>
          </a:p>
          <a:p>
            <a:r>
              <a:rPr lang="en-US" b="0" dirty="0" err="1"/>
              <a:t>Emphasise</a:t>
            </a:r>
            <a:r>
              <a:rPr lang="en-US" b="0" dirty="0"/>
              <a:t> that most security failures are not due to lack of data, but:</a:t>
            </a:r>
          </a:p>
          <a:p>
            <a:r>
              <a:rPr lang="en-US" b="0" dirty="0"/>
              <a:t>- Poor data use</a:t>
            </a:r>
          </a:p>
          <a:p>
            <a:r>
              <a:rPr lang="en-US" b="0" dirty="0"/>
              <a:t>- Poor interpretation</a:t>
            </a:r>
          </a:p>
          <a:p>
            <a:r>
              <a:rPr lang="en-US" b="0" dirty="0"/>
              <a:t>Explain that this topic connects:</a:t>
            </a:r>
          </a:p>
          <a:p>
            <a:r>
              <a:rPr lang="en-US" b="0" dirty="0"/>
              <a:t>- Topic 2 (detection methods)</a:t>
            </a:r>
          </a:p>
          <a:p>
            <a:r>
              <a:rPr lang="en-US" b="0" dirty="0"/>
              <a:t>- Topic 5 (tools and operations)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25497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4CA85-B686-0EF0-D03E-BA0AB22F2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02B1EE-7D49-E5FF-43FF-03C3351826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6CAC0D-4BFC-1F41-38B0-F09A9C6A4C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Stress that data is the only window into complex energy systems.</a:t>
            </a:r>
          </a:p>
          <a:p>
            <a:r>
              <a:rPr lang="en-US" b="0" dirty="0"/>
              <a:t>Explain that modern attacks aim to:</a:t>
            </a:r>
          </a:p>
          <a:p>
            <a:r>
              <a:rPr lang="en-US" b="0" dirty="0"/>
              <a:t>- Blend into normal data</a:t>
            </a:r>
          </a:p>
          <a:p>
            <a:r>
              <a:rPr lang="en-US" b="0" dirty="0"/>
              <a:t>- Avoid obvious alarms</a:t>
            </a:r>
          </a:p>
          <a:p>
            <a:r>
              <a:rPr lang="en-US" b="0" dirty="0"/>
              <a:t>Introduce the idea of security visibility.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084970-4A8E-C990-5CC5-79A8F5C2B7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03160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8F0E3-C82B-1B03-4DAF-1832F9906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251E96-F232-8C8F-32E1-72051EB775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973E45-C331-C2DD-0203-76454DBD91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Stress that data is the only window into complex energy systems.</a:t>
            </a:r>
          </a:p>
          <a:p>
            <a:r>
              <a:rPr lang="en-US" b="0" dirty="0"/>
              <a:t>Explain that modern attacks aim to:</a:t>
            </a:r>
          </a:p>
          <a:p>
            <a:r>
              <a:rPr lang="en-US" b="0" dirty="0"/>
              <a:t>- Blend into normal data</a:t>
            </a:r>
          </a:p>
          <a:p>
            <a:r>
              <a:rPr lang="en-US" b="0" dirty="0"/>
              <a:t>- Avoid obvious alarms</a:t>
            </a:r>
          </a:p>
          <a:p>
            <a:r>
              <a:rPr lang="en-US" b="0" dirty="0"/>
              <a:t>Introduce the idea of security visibility.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496F86-8EE0-D820-F071-A5418C6457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018155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6A9B9-65AB-8B77-2A0D-715CB6FDF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238367-B2EB-C512-0331-A83EC46DD4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494BA1-65CE-3B33-03D0-A36F42A902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Walk through the lifecycle step by step.</a:t>
            </a:r>
          </a:p>
          <a:p>
            <a:r>
              <a:rPr lang="en-US" b="0" dirty="0" err="1"/>
              <a:t>Emphasise</a:t>
            </a:r>
            <a:r>
              <a:rPr lang="en-US" b="0" dirty="0"/>
              <a:t> that errors early propagate downstream.</a:t>
            </a:r>
          </a:p>
          <a:p>
            <a:r>
              <a:rPr lang="en-US" b="0" dirty="0"/>
              <a:t>Highlight that tools often focus on step 4, while problems appear in steps 1–3.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0CDFB4-78CD-1A23-5923-30DC800060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82761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AF031-3D41-3613-B259-BAD18DDF0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080C1B-D922-6307-6F71-14DF73E7DB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007BCF-5728-FC46-A4BC-7D824FD108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err="1"/>
              <a:t>Emphasise</a:t>
            </a:r>
            <a:r>
              <a:rPr lang="en-US" b="0" dirty="0"/>
              <a:t> heterogeneity.</a:t>
            </a:r>
          </a:p>
          <a:p>
            <a:r>
              <a:rPr lang="en-US" b="0" dirty="0"/>
              <a:t>Explain that each source has:</a:t>
            </a:r>
          </a:p>
          <a:p>
            <a:r>
              <a:rPr lang="en-US" b="0" dirty="0"/>
              <a:t>- Different timing</a:t>
            </a:r>
          </a:p>
          <a:p>
            <a:r>
              <a:rPr lang="en-US" b="0" dirty="0"/>
              <a:t>- Different semantics</a:t>
            </a:r>
          </a:p>
          <a:p>
            <a:r>
              <a:rPr lang="en-US" b="0" dirty="0"/>
              <a:t>This complicates correlation.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28E1F-6056-4BDC-B58B-551D3622E9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004483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C4827-465C-C38A-D452-B0E513205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749860-BA12-9E2D-43C3-E309F91C1E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CDA986-F874-A86E-612C-4B4DF96DEB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Explain with examples:</a:t>
            </a:r>
          </a:p>
          <a:p>
            <a:r>
              <a:rPr lang="en-US" b="0" dirty="0"/>
              <a:t>- Login log</a:t>
            </a:r>
          </a:p>
          <a:p>
            <a:r>
              <a:rPr lang="en-US" b="0" dirty="0"/>
              <a:t>- Power measurement telemetry</a:t>
            </a:r>
          </a:p>
          <a:p>
            <a:r>
              <a:rPr lang="en-US" b="0" dirty="0" err="1"/>
              <a:t>Emphasise</a:t>
            </a:r>
            <a:r>
              <a:rPr lang="en-US" b="0" dirty="0"/>
              <a:t> that no single data type is sufficient alone.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E6C01-7483-C183-D3DB-142A34BACF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8923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94134-7111-06E7-823D-DFE9237D6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EDFCE6-03DA-9007-119F-8A2E08405F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006C99-646A-2DAC-D298-566D9CDC21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many attacks start at the network level.</a:t>
            </a:r>
          </a:p>
          <a:p>
            <a:r>
              <a:rPr lang="en-US" dirty="0"/>
              <a:t>Mention challenges:</a:t>
            </a:r>
          </a:p>
          <a:p>
            <a:r>
              <a:rPr lang="en-US" dirty="0"/>
              <a:t>- Proprietary protocols</a:t>
            </a:r>
          </a:p>
          <a:p>
            <a:r>
              <a:rPr lang="en-US" dirty="0"/>
              <a:t>- Encrypted traffic</a:t>
            </a:r>
          </a:p>
          <a:p>
            <a:r>
              <a:rPr lang="en-US" dirty="0" err="1"/>
              <a:t>Emphasise</a:t>
            </a:r>
            <a:r>
              <a:rPr lang="en-US" dirty="0"/>
              <a:t> metadata importance.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63940C-A3C1-8E64-DD05-BFB6008C82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690962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9060D-FCBF-FB17-F0C0-B92B8676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AA452A-1EDB-2BEA-BCB6-7DDB84C078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C0B0C7-920C-71C9-819D-AFBEB306AF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Emphasise</a:t>
            </a:r>
            <a:r>
              <a:rPr lang="en-US" dirty="0"/>
              <a:t> that preprocessing is </a:t>
            </a:r>
            <a:r>
              <a:rPr lang="en-US" b="1" dirty="0"/>
              <a:t>not optional</a:t>
            </a:r>
            <a:r>
              <a:rPr lang="en-US" dirty="0"/>
              <a:t>.</a:t>
            </a:r>
          </a:p>
          <a:p>
            <a:r>
              <a:rPr lang="en-US" dirty="0"/>
              <a:t>Explain common issues:</a:t>
            </a:r>
          </a:p>
          <a:p>
            <a:r>
              <a:rPr lang="en-US" dirty="0"/>
              <a:t>- Clock drift</a:t>
            </a:r>
          </a:p>
          <a:p>
            <a:r>
              <a:rPr lang="en-US" dirty="0"/>
              <a:t>- Inconsistent sampling</a:t>
            </a:r>
          </a:p>
          <a:p>
            <a:r>
              <a:rPr lang="en-US" dirty="0"/>
              <a:t>Stress that this step is often underestimated.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8EAF7D-AFC5-09A0-B183-7D00D44BB3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644759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91641-D430-CD44-978E-1F72A5A52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A62500-43C7-8851-0F87-714659FD38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589247-80AF-A143-8108-A53A733FFB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Stress transparency and interpretability.</a:t>
            </a:r>
          </a:p>
          <a:p>
            <a:r>
              <a:rPr lang="en-US" b="0" dirty="0"/>
              <a:t>Explain why statistics are often used as:</a:t>
            </a:r>
          </a:p>
          <a:p>
            <a:r>
              <a:rPr lang="en-US" b="0" dirty="0"/>
              <a:t>- Baselines</a:t>
            </a:r>
          </a:p>
          <a:p>
            <a:r>
              <a:rPr lang="en-US" b="0" dirty="0"/>
              <a:t>- Validation layers</a:t>
            </a:r>
          </a:p>
          <a:p>
            <a:r>
              <a:rPr lang="en-US" b="0" dirty="0"/>
              <a:t>Mention limitations with non-stationary data.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DF5CB1-794E-FC48-4974-817E172A75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841381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BF35E-9F7C-1119-D817-96233C299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AE5D95-6322-8A21-D129-ABA443AD26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08AE2E-CCD9-D1C4-2DDD-4A3CCA101F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Give an example:</a:t>
            </a:r>
          </a:p>
          <a:p>
            <a:r>
              <a:rPr lang="en-US" b="0" dirty="0"/>
              <a:t>- Login event + network anomaly + load change</a:t>
            </a:r>
          </a:p>
          <a:p>
            <a:r>
              <a:rPr lang="en-US" b="0" dirty="0" err="1"/>
              <a:t>Emphasise</a:t>
            </a:r>
            <a:r>
              <a:rPr lang="en-US" b="0" dirty="0"/>
              <a:t> importance of contextual correlation.</a:t>
            </a:r>
          </a:p>
          <a:p>
            <a:r>
              <a:rPr lang="en-US" b="0" dirty="0"/>
              <a:t>Connect to SOC operations.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7FCF2-75E1-4207-7815-4C4BA30D87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20611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E18A1-76E3-26FE-8B91-38D72C917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F25F26-86F9-DF85-03E3-49534A1BC4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A3F95D-5A69-65C9-03AC-74E8B02A5F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Reinforce link to Topic 2.</a:t>
            </a:r>
          </a:p>
          <a:p>
            <a:r>
              <a:rPr lang="en-US" dirty="0"/>
              <a:t>Explain danger of static baselines.</a:t>
            </a:r>
          </a:p>
          <a:p>
            <a:r>
              <a:rPr lang="en-US" dirty="0" err="1"/>
              <a:t>Emphasise</a:t>
            </a:r>
            <a:r>
              <a:rPr lang="en-US" dirty="0"/>
              <a:t> gradual drift vs sudden change.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838F45-A7A0-3E31-13DA-BAE0E212D5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503392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EE22D-7590-E7F1-4278-C24E05C18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9FAB87-728D-057D-FDAC-462BE4FDDD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A5DC37-51C7-6BC5-6D93-088A7ED241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why insider threats are hard to detect.</a:t>
            </a:r>
          </a:p>
          <a:p>
            <a:r>
              <a:rPr lang="en-US" dirty="0" err="1"/>
              <a:t>Emphasise</a:t>
            </a:r>
            <a:r>
              <a:rPr lang="en-US" dirty="0"/>
              <a:t> </a:t>
            </a:r>
            <a:r>
              <a:rPr lang="en-US" dirty="0" err="1"/>
              <a:t>behavioural</a:t>
            </a:r>
            <a:r>
              <a:rPr lang="en-US" dirty="0"/>
              <a:t> context over single events.</a:t>
            </a:r>
          </a:p>
          <a:p>
            <a:r>
              <a:rPr lang="en-US" dirty="0"/>
              <a:t>Mention privacy and ethical considerations.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3A5E0B-BF8F-FC86-ACF7-425106883A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80389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F9391-E464-6A42-6DD1-8B80002F2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0B9E85-05BF-2A1C-E87A-6D6F3AEAC7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044D31-F104-49C9-AB26-3C0CA6FB38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Emphasise</a:t>
            </a:r>
            <a:r>
              <a:rPr lang="en-US" dirty="0"/>
              <a:t> human-in-the-loop.</a:t>
            </a:r>
          </a:p>
          <a:p>
            <a:r>
              <a:rPr lang="en-US" dirty="0"/>
              <a:t>Explain risk of dashboard overload.</a:t>
            </a:r>
          </a:p>
          <a:p>
            <a:r>
              <a:rPr lang="en-US" dirty="0"/>
              <a:t>Stress clarity over completeness.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7E01EA-0566-353B-0799-2EC87212D9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25288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24DF7-186C-E2E4-9838-0CDC4B605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325701-A820-C9F1-B58A-71F1B99672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EA310D-C5B1-623C-30AF-76D18E8823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concept of situational awareness.</a:t>
            </a:r>
          </a:p>
          <a:p>
            <a:r>
              <a:rPr lang="en-US" dirty="0" err="1"/>
              <a:t>Emphasise</a:t>
            </a:r>
            <a:r>
              <a:rPr lang="en-US" dirty="0"/>
              <a:t> </a:t>
            </a:r>
            <a:r>
              <a:rPr lang="en-US" dirty="0" err="1"/>
              <a:t>prioritisation</a:t>
            </a:r>
            <a:r>
              <a:rPr lang="en-US" dirty="0"/>
              <a:t>.</a:t>
            </a:r>
          </a:p>
          <a:p>
            <a:r>
              <a:rPr lang="en-US" dirty="0"/>
              <a:t>Link to incident response.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911A4-BCAB-F30A-B890-EA86EEF2C2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000706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D2C55-D9CD-851A-FD89-6DCB4B6E6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69B145-8894-2AE2-FABD-4A38A1631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707B06-4A90-51B6-9341-574579F04A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kill-chain thinking.</a:t>
            </a:r>
          </a:p>
          <a:p>
            <a:r>
              <a:rPr lang="en-US" dirty="0"/>
              <a:t>Stress importance of temporal correlation.</a:t>
            </a:r>
          </a:p>
          <a:p>
            <a:r>
              <a:rPr lang="en-US" dirty="0"/>
              <a:t>Mention that energy attacks are often stealthy.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64E883-1566-6DEA-0454-32C7249931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446970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1B014-6498-2E0D-CBBE-82FDC2776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1FC396-D9DC-706A-04AD-3A57AC3D48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E6F786-0162-1D3D-91BD-0343C3AA74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incident response phases.</a:t>
            </a:r>
          </a:p>
          <a:p>
            <a:r>
              <a:rPr lang="en-US" dirty="0" err="1"/>
              <a:t>Emphasise</a:t>
            </a:r>
            <a:r>
              <a:rPr lang="en-US" dirty="0"/>
              <a:t> evidence preservation.</a:t>
            </a:r>
          </a:p>
          <a:p>
            <a:r>
              <a:rPr lang="en-US" dirty="0"/>
              <a:t>Connect to forensic needs.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BB193-E09B-1F62-262F-053FBEA473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261887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F1AB0-8696-0780-11F6-100A7248E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78201E-661C-54B5-59CF-993DCBF1A4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983B2C-CF7C-2709-12A6-EF381A9B86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why “store everything” is unrealistic.</a:t>
            </a:r>
          </a:p>
          <a:p>
            <a:r>
              <a:rPr lang="en-US" dirty="0"/>
              <a:t>Mention sampling and aggregation strategies.</a:t>
            </a:r>
          </a:p>
          <a:p>
            <a:r>
              <a:rPr lang="en-US" dirty="0" err="1"/>
              <a:t>Emphasise</a:t>
            </a:r>
            <a:r>
              <a:rPr lang="en-US" dirty="0"/>
              <a:t> trade-offs.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3E78ED-9B3E-BD03-A955-EF236D7400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015710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C56E8-3CED-6F14-26BC-F1C73BA22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42D9E5-585B-47BA-9ACC-78193DB4F8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3E5A0D-235E-6B01-8359-BF04B61D2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difference between noise and anomalies.</a:t>
            </a:r>
          </a:p>
          <a:p>
            <a:r>
              <a:rPr lang="en-US" dirty="0" err="1"/>
              <a:t>Emphasise</a:t>
            </a:r>
            <a:r>
              <a:rPr lang="en-US" dirty="0"/>
              <a:t> robustness.</a:t>
            </a:r>
          </a:p>
          <a:p>
            <a:r>
              <a:rPr lang="en-US" dirty="0"/>
              <a:t>Mention redundancy as mitigation.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2EB9B6-CA35-CD56-470F-D62C65BC48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001143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ACCBC-ACA3-1E8E-44E7-E115774B6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9F7E4B-D66B-C76F-F060-867FA9C4E2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455DB6-2E77-52CF-50D5-94A2241D8E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Emphasise</a:t>
            </a:r>
            <a:r>
              <a:rPr lang="en-US" dirty="0"/>
              <a:t> human factors.</a:t>
            </a:r>
          </a:p>
          <a:p>
            <a:r>
              <a:rPr lang="en-US" dirty="0"/>
              <a:t>Explain trade-off between accuracy and explainability.</a:t>
            </a:r>
          </a:p>
          <a:p>
            <a:r>
              <a:rPr lang="en-US" dirty="0"/>
              <a:t>Connect to AI governance.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DF819E-410C-C3FD-EEAF-C452F29888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444553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E7ED9-9013-B7CF-369B-2C15AFAC0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31E6C0-6841-C7E6-AA26-D8B23947BC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71408E-E3D7-3066-1B01-3BEAB0C6F0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SOC as a workflow, not a tool.</a:t>
            </a:r>
          </a:p>
          <a:p>
            <a:r>
              <a:rPr lang="en-US" dirty="0" err="1"/>
              <a:t>Emphasise</a:t>
            </a:r>
            <a:r>
              <a:rPr lang="en-US" dirty="0"/>
              <a:t> alignment with people and procedures.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A8A4F-CAD2-3770-B0BF-8EF0A7A699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833267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4CF25-BC06-8B92-AE22-324209078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EBC226-5105-0E8F-5B19-4E54F7CC5A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3B5F3F-E813-A027-BEC2-6A839B182A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Emphasise</a:t>
            </a:r>
            <a:r>
              <a:rPr lang="en-US" dirty="0"/>
              <a:t> accountability.</a:t>
            </a:r>
          </a:p>
          <a:p>
            <a:r>
              <a:rPr lang="en-US" dirty="0"/>
              <a:t>Explain why automation must be constrained.</a:t>
            </a:r>
          </a:p>
          <a:p>
            <a:r>
              <a:rPr lang="en-US" dirty="0"/>
              <a:t>Prepare transition to Topic 5 (tools).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AAE093-D442-F14F-F27D-67A076B327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926379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A2F84-F5B1-2C7C-C00E-9EDDD78D9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D91F77-50EA-A21F-F748-6F49DF979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37F08B-C300-0D26-483A-FDBE6765B6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Summarise</a:t>
            </a:r>
            <a:r>
              <a:rPr lang="en-US" dirty="0"/>
              <a:t> without repeating.</a:t>
            </a:r>
          </a:p>
          <a:p>
            <a:r>
              <a:rPr lang="en-US" dirty="0"/>
              <a:t>Reinforce mindset over tools.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EF3E5F-DEB3-6C38-BCA9-42ACF4801C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370964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011BA-4938-8A65-632F-71A33CF58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6A2795-FEBC-174D-9360-1436CA448F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2796E7-F5BD-366E-5498-EA0B8DC6F4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expectations for Lab 2.</a:t>
            </a:r>
          </a:p>
          <a:p>
            <a:r>
              <a:rPr lang="en-US" dirty="0" err="1"/>
              <a:t>Emphasise</a:t>
            </a:r>
            <a:r>
              <a:rPr lang="en-US" dirty="0"/>
              <a:t> reasoning and discussion.</a:t>
            </a:r>
          </a:p>
          <a:p>
            <a:r>
              <a:rPr lang="en-US" dirty="0"/>
              <a:t>Link lab outcomes to Topic 5.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BBA6A9-3C2F-C979-4464-4C0D6D35ED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761549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11059-E210-89DA-F4A2-7D3309D63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D2567F-0FF7-E05E-AC79-A92266F321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190622-0F22-7192-5F00-FE2C4DF3FE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expectations for Lab 2.</a:t>
            </a:r>
          </a:p>
          <a:p>
            <a:r>
              <a:rPr lang="en-US" dirty="0" err="1"/>
              <a:t>Emphasise</a:t>
            </a:r>
            <a:r>
              <a:rPr lang="en-US" dirty="0"/>
              <a:t> reasoning and discussion.</a:t>
            </a:r>
          </a:p>
          <a:p>
            <a:r>
              <a:rPr lang="en-US" dirty="0"/>
              <a:t>Link lab outcomes to Topic 5.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6ADD5E-F614-BF8C-54FE-266331D9C1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93581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CD330-B0A9-D18F-D793-D40144130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4EB1E5-2F06-9BC8-9AFD-CE09F47247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E1634C-BB3A-E13D-5797-528082FCC9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this lab builds directly on Topic 4 concepts.</a:t>
            </a:r>
          </a:p>
          <a:p>
            <a:r>
              <a:rPr lang="en-US" dirty="0" err="1"/>
              <a:t>Emphasise</a:t>
            </a:r>
            <a:r>
              <a:rPr lang="en-US" dirty="0"/>
              <a:t> that:</a:t>
            </a:r>
          </a:p>
          <a:p>
            <a:r>
              <a:rPr lang="en-US" dirty="0"/>
              <a:t>- Tools may differ</a:t>
            </a:r>
          </a:p>
          <a:p>
            <a:r>
              <a:rPr lang="en-US" dirty="0"/>
              <a:t>- Reasoning remains the same</a:t>
            </a:r>
          </a:p>
          <a:p>
            <a:r>
              <a:rPr lang="en-US" dirty="0"/>
              <a:t>Set expectations:</a:t>
            </a:r>
          </a:p>
          <a:p>
            <a:r>
              <a:rPr lang="en-US" dirty="0"/>
              <a:t>- Participants will not “find the answer”</a:t>
            </a:r>
          </a:p>
          <a:p>
            <a:r>
              <a:rPr lang="en-US" dirty="0"/>
              <a:t>- They will practice evidence-based reasoning</a:t>
            </a:r>
          </a:p>
          <a:p>
            <a:r>
              <a:rPr lang="en-US" dirty="0"/>
              <a:t>Position the lab as SOC-style analysis, not data science.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98D42B-EC98-3197-329D-B2D849979B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917497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FF136-D53D-77AB-D3AE-2310B492F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75D16D-FA2D-D7FB-9798-3CAEE9E6A7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EAE18A-9D38-6AEB-5A4F-8F3C64B95D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Describe the scenario clearly:</a:t>
            </a:r>
          </a:p>
          <a:p>
            <a:r>
              <a:rPr lang="en-US" b="0" dirty="0"/>
              <a:t>- No confirmed attack</a:t>
            </a:r>
          </a:p>
          <a:p>
            <a:r>
              <a:rPr lang="en-US" b="0" dirty="0"/>
              <a:t>- Only “something feels wrong”</a:t>
            </a:r>
          </a:p>
          <a:p>
            <a:r>
              <a:rPr lang="en-US" b="0" dirty="0" err="1"/>
              <a:t>Emphasise</a:t>
            </a:r>
            <a:r>
              <a:rPr lang="en-US" b="0" dirty="0"/>
              <a:t> realism:</a:t>
            </a:r>
          </a:p>
          <a:p>
            <a:r>
              <a:rPr lang="en-US" b="0" dirty="0"/>
              <a:t>- This is how many incidents start</a:t>
            </a:r>
          </a:p>
          <a:p>
            <a:r>
              <a:rPr lang="en-US" b="0" dirty="0"/>
              <a:t>-Ask participants:</a:t>
            </a:r>
          </a:p>
          <a:p>
            <a:r>
              <a:rPr lang="en-US" b="0" dirty="0"/>
              <a:t>- “What data would you look at first — and why?”</a:t>
            </a:r>
          </a:p>
          <a:p>
            <a:r>
              <a:rPr lang="en-US" b="0" dirty="0"/>
              <a:t>Reinforce the idea of hypothesis-driven analysis.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6689EC-5E6C-2D62-16DD-BC7F22AF68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079860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CAB29-6EE4-A95A-FD93-147988E89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7E7F90-0982-F85B-092A-B92A9ED846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2124F8-AB06-56F7-E575-41458FA489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Describe the scenario clearly:</a:t>
            </a:r>
          </a:p>
          <a:p>
            <a:r>
              <a:rPr lang="en-US" b="0" dirty="0"/>
              <a:t>- No confirmed attack</a:t>
            </a:r>
          </a:p>
          <a:p>
            <a:r>
              <a:rPr lang="en-US" b="0" dirty="0"/>
              <a:t>- Only “something feels wrong”</a:t>
            </a:r>
          </a:p>
          <a:p>
            <a:r>
              <a:rPr lang="en-US" b="0" dirty="0" err="1"/>
              <a:t>Emphasise</a:t>
            </a:r>
            <a:r>
              <a:rPr lang="en-US" b="0" dirty="0"/>
              <a:t> realism:</a:t>
            </a:r>
          </a:p>
          <a:p>
            <a:r>
              <a:rPr lang="en-US" b="0" dirty="0"/>
              <a:t>- This is how many incidents start</a:t>
            </a:r>
          </a:p>
          <a:p>
            <a:r>
              <a:rPr lang="en-US" b="0" dirty="0"/>
              <a:t>-Ask participants:</a:t>
            </a:r>
          </a:p>
          <a:p>
            <a:r>
              <a:rPr lang="en-US" b="0" dirty="0"/>
              <a:t>- “What data would you look at first — and why?”</a:t>
            </a:r>
          </a:p>
          <a:p>
            <a:r>
              <a:rPr lang="en-US" b="0" dirty="0"/>
              <a:t>Reinforce the idea of hypothesis-driven analysis.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A97B9C-5BF4-A34A-7A16-CD3BC66781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30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694759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DDBA9-F686-C248-3EA9-9A3BA9D47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D668F6-021A-58EF-D624-6F67D952AD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7B7AB1-D643-3D24-2F96-DC63AF9C3B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This is the core learning moment of the lab.</a:t>
            </a:r>
          </a:p>
          <a:p>
            <a:r>
              <a:rPr lang="en-US" b="0" dirty="0"/>
              <a:t>Guide participants to: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Build simple timelines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Ask “what happened before and after?”</a:t>
            </a:r>
          </a:p>
          <a:p>
            <a:pPr marL="0" indent="0">
              <a:buFontTx/>
              <a:buNone/>
            </a:pPr>
            <a:r>
              <a:rPr lang="en-US" b="0" dirty="0" err="1"/>
              <a:t>Emphasise</a:t>
            </a:r>
            <a:r>
              <a:rPr lang="en-US" b="0" dirty="0"/>
              <a:t>: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Correlation ≠ causation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But correlation guides investigation</a:t>
            </a:r>
          </a:p>
          <a:p>
            <a:pPr marL="0" indent="0">
              <a:buFontTx/>
              <a:buNone/>
            </a:pPr>
            <a:r>
              <a:rPr lang="en-US" b="0" dirty="0"/>
              <a:t>Connect this step to: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Kill-chain analysis</a:t>
            </a:r>
          </a:p>
          <a:p>
            <a:pPr marL="171450" indent="-171450">
              <a:buFontTx/>
              <a:buChar char="-"/>
            </a:pPr>
            <a:r>
              <a:rPr lang="en-US" b="0" dirty="0"/>
              <a:t>SOC triage workflows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5BBE7C-4394-511C-E9A9-07E512EC39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31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443525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DF13F-4AC1-833F-F462-DE0A2C944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C0325F-4C59-BB15-DF09-D3A40F9FCC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83B6EE-5C8A-875B-5762-9E35900B5F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Drive discussion rather than answers.</a:t>
            </a:r>
          </a:p>
          <a:p>
            <a:r>
              <a:rPr lang="en-US" dirty="0"/>
              <a:t>Encourage multiple interpretations.</a:t>
            </a:r>
          </a:p>
          <a:p>
            <a:r>
              <a:rPr lang="en-US" dirty="0"/>
              <a:t>Ask:</a:t>
            </a:r>
          </a:p>
          <a:p>
            <a:r>
              <a:rPr lang="en-US" dirty="0"/>
              <a:t>- “Would you escalate this? Why or why not?”</a:t>
            </a:r>
          </a:p>
          <a:p>
            <a:r>
              <a:rPr lang="en-US" dirty="0" err="1"/>
              <a:t>Emphasise</a:t>
            </a:r>
            <a:r>
              <a:rPr lang="en-US" dirty="0"/>
              <a:t>:</a:t>
            </a:r>
          </a:p>
          <a:p>
            <a:r>
              <a:rPr lang="en-US" dirty="0"/>
              <a:t>- False certainty is dangerous</a:t>
            </a:r>
          </a:p>
          <a:p>
            <a:r>
              <a:rPr lang="en-US" dirty="0"/>
              <a:t>- Documentation and reasoning matter</a:t>
            </a:r>
          </a:p>
          <a:p>
            <a:r>
              <a:rPr lang="en-US" dirty="0"/>
              <a:t>Close by linking outcomes to:</a:t>
            </a:r>
          </a:p>
          <a:p>
            <a:r>
              <a:rPr lang="en-US" dirty="0"/>
              <a:t>- Topic 5 (tools and operational controls)</a:t>
            </a:r>
          </a:p>
          <a:p>
            <a:r>
              <a:rPr lang="en-US" dirty="0"/>
              <a:t>- Topic 6 (preparedness and resilience)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43414-3602-9CDB-FA0A-0F8895E988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32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3114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2131" y="-30007"/>
            <a:ext cx="6064493" cy="6879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9890" y="723440"/>
            <a:ext cx="4323426" cy="2579052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8152" y="5248834"/>
            <a:ext cx="4323426" cy="1008925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spc="1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9274" y="3373515"/>
            <a:ext cx="4323426" cy="1008926"/>
          </a:xfrm>
        </p:spPr>
        <p:txBody>
          <a:bodyPr lIns="91440" rIns="91440">
            <a:noAutofit/>
          </a:bodyPr>
          <a:lstStyle>
            <a:lvl1pPr marL="0" indent="0">
              <a:buNone/>
              <a:defRPr sz="6000" b="1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F7228-F4CB-A1B9-79EA-63240531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4559556" y="-10665"/>
            <a:ext cx="1930144" cy="687729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16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EC4C7D-9F32-3DD5-0898-0A64AB3E48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CD56122-AE93-63D3-9B51-14AA353EC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0B457C0-C5F0-38B3-A5A4-4CF83DA5DC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608DDE2-7690-8BBF-1E41-BF40F26AF1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A70176D-1CA9-F362-DA0D-140ADC80AB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B557568-DAFA-B892-D220-F9088C690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5920ECF3-A4B7-A9A1-C23F-56EDD775AC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0A92B7FF-F522-FFD6-3A37-5C7F5CB3AE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718010FC-71DC-C4A0-BBE6-35E03F05FE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2512EE29-359B-8558-2A40-DB8D4D256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0CCBBEB-A224-6D89-748B-8053ED48B2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7370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15541" y="715654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05708" y="2431477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5708" y="3348617"/>
            <a:ext cx="2699066" cy="2569866"/>
          </a:xfrm>
        </p:spPr>
        <p:txBody>
          <a:bodyPr lIns="91440" tIns="0">
            <a:normAutofit/>
          </a:bodyPr>
          <a:lstStyle>
            <a:lvl1pPr marL="274320" indent="-274320">
              <a:spcAft>
                <a:spcPts val="60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6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F88AD-4B54-9DC5-D315-825BE9FCEE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5797550" cy="30517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408820"/>
            <a:ext cx="8935507" cy="94946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7E9A-1E17-C6A0-31A6-F6F620FF9E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1986061"/>
            <a:ext cx="5797550" cy="401524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6322" y="2252394"/>
            <a:ext cx="5797518" cy="2532966"/>
          </a:xfrm>
        </p:spPr>
        <p:txBody>
          <a:bodyPr lIns="91440" bIns="0" anchor="t">
            <a:normAutofit/>
          </a:bodyPr>
          <a:lstStyle>
            <a:lvl1pPr marL="0" indent="0">
              <a:spcBef>
                <a:spcPts val="600"/>
              </a:spcBef>
              <a:spcAft>
                <a:spcPts val="1800"/>
              </a:spcAft>
              <a:buNone/>
              <a:defRPr sz="1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8829F9-FA07-E84B-ED85-A3958046C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4430" y="5008931"/>
            <a:ext cx="3842918" cy="43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27DC4C-0653-4DB5-ABFE-50764C59A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7368" y="270880"/>
            <a:ext cx="11297264" cy="1524000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0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0CF8376-A762-054E-EA3C-FF9430AD9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099" y="286603"/>
            <a:ext cx="11373803" cy="145075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ss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99788" y="353962"/>
            <a:ext cx="4786877" cy="98322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99788" y="1517074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9788" y="2341261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C9EC3-C68A-CC9E-C220-8D585A8B4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99789" y="2753247"/>
            <a:ext cx="3852296" cy="817345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E3FA6A1-74D7-3926-C0BF-FECA6C0B03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9788" y="3563285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487AC4B-B367-6BC8-2DCA-61A43B3264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9788" y="3982578"/>
            <a:ext cx="3860546" cy="529133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4E9A44E-6692-ACFA-4EB0-368490BF3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9788" y="4564818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B0B6725-F963-746B-381A-0F998539A0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9788" y="4975138"/>
            <a:ext cx="3860546" cy="852906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1920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3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7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60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19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2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D5142E-2E7B-1488-E5DB-290186766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2299C1B-36CA-1E4A-2BE2-A212B68067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40328" y="2242"/>
              <a:ext cx="6049150" cy="6862481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37875AA7-8584-C85D-D920-B6F361221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70326" y="1679216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 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9499" y="-2236"/>
            <a:ext cx="6814124" cy="687109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973394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0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96790"/>
              <a:gd name="connsiteX1" fmla="*/ 6814124 w 6814124"/>
              <a:gd name="connsiteY1" fmla="*/ 1 h 6896790"/>
              <a:gd name="connsiteX2" fmla="*/ 6063554 w 6814124"/>
              <a:gd name="connsiteY2" fmla="*/ 2775916 h 6896790"/>
              <a:gd name="connsiteX3" fmla="*/ 5827334 w 6814124"/>
              <a:gd name="connsiteY3" fmla="*/ 2962606 h 6896790"/>
              <a:gd name="connsiteX4" fmla="*/ 5728274 w 6814124"/>
              <a:gd name="connsiteY4" fmla="*/ 2692096 h 6896790"/>
              <a:gd name="connsiteX5" fmla="*/ 5953064 w 6814124"/>
              <a:gd name="connsiteY5" fmla="*/ 1846276 h 6896790"/>
              <a:gd name="connsiteX6" fmla="*/ 5846384 w 6814124"/>
              <a:gd name="connsiteY6" fmla="*/ 1571956 h 6896790"/>
              <a:gd name="connsiteX7" fmla="*/ 5629214 w 6814124"/>
              <a:gd name="connsiteY7" fmla="*/ 1770076 h 6896790"/>
              <a:gd name="connsiteX8" fmla="*/ 4867214 w 6814124"/>
              <a:gd name="connsiteY8" fmla="*/ 4688536 h 6896790"/>
              <a:gd name="connsiteX9" fmla="*/ 4966274 w 6814124"/>
              <a:gd name="connsiteY9" fmla="*/ 4905706 h 6896790"/>
              <a:gd name="connsiteX10" fmla="*/ 5187254 w 6814124"/>
              <a:gd name="connsiteY10" fmla="*/ 4757116 h 6896790"/>
              <a:gd name="connsiteX11" fmla="*/ 5431094 w 6814124"/>
              <a:gd name="connsiteY11" fmla="*/ 3842716 h 6896790"/>
              <a:gd name="connsiteX12" fmla="*/ 5659694 w 6814124"/>
              <a:gd name="connsiteY12" fmla="*/ 3713176 h 6896790"/>
              <a:gd name="connsiteX13" fmla="*/ 5758754 w 6814124"/>
              <a:gd name="connsiteY13" fmla="*/ 3926536 h 6896790"/>
              <a:gd name="connsiteX14" fmla="*/ 5002015 w 6814124"/>
              <a:gd name="connsiteY14" fmla="*/ 6887938 h 6896790"/>
              <a:gd name="connsiteX15" fmla="*/ 0 w 6814124"/>
              <a:gd name="connsiteY15" fmla="*/ 6896790 h 6896790"/>
              <a:gd name="connsiteX16" fmla="*/ 0 w 6814124"/>
              <a:gd name="connsiteY16" fmla="*/ 0 h 689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4124" h="6896790">
                <a:moveTo>
                  <a:pt x="0" y="0"/>
                </a:moveTo>
                <a:lnTo>
                  <a:pt x="6814124" y="1"/>
                </a:lnTo>
                <a:lnTo>
                  <a:pt x="6063554" y="2775916"/>
                </a:lnTo>
                <a:cubicBezTo>
                  <a:pt x="6030534" y="2883866"/>
                  <a:pt x="5993704" y="2976576"/>
                  <a:pt x="5827334" y="2962606"/>
                </a:cubicBezTo>
                <a:cubicBezTo>
                  <a:pt x="5641914" y="2845766"/>
                  <a:pt x="5734624" y="2747976"/>
                  <a:pt x="5728274" y="2692096"/>
                </a:cubicBezTo>
                <a:cubicBezTo>
                  <a:pt x="5818444" y="2355546"/>
                  <a:pt x="5878134" y="2121866"/>
                  <a:pt x="5953064" y="1846276"/>
                </a:cubicBezTo>
                <a:cubicBezTo>
                  <a:pt x="5994974" y="1687526"/>
                  <a:pt x="5969574" y="1615136"/>
                  <a:pt x="5846384" y="1571956"/>
                </a:cubicBezTo>
                <a:cubicBezTo>
                  <a:pt x="5711764" y="1563066"/>
                  <a:pt x="5672394" y="1597356"/>
                  <a:pt x="5629214" y="1770076"/>
                </a:cubicBezTo>
                <a:cubicBezTo>
                  <a:pt x="5644454" y="1858976"/>
                  <a:pt x="4851974" y="4599636"/>
                  <a:pt x="4867214" y="4688536"/>
                </a:cubicBezTo>
                <a:cubicBezTo>
                  <a:pt x="4832289" y="4824426"/>
                  <a:pt x="4898964" y="4880306"/>
                  <a:pt x="4966274" y="4905706"/>
                </a:cubicBezTo>
                <a:cubicBezTo>
                  <a:pt x="5075494" y="4904436"/>
                  <a:pt x="5132009" y="4917136"/>
                  <a:pt x="5187254" y="4757116"/>
                </a:cubicBezTo>
                <a:lnTo>
                  <a:pt x="5431094" y="3842716"/>
                </a:lnTo>
                <a:cubicBezTo>
                  <a:pt x="5455224" y="3756356"/>
                  <a:pt x="5528884" y="3692856"/>
                  <a:pt x="5659694" y="3713176"/>
                </a:cubicBezTo>
                <a:cubicBezTo>
                  <a:pt x="5803204" y="3791916"/>
                  <a:pt x="5756214" y="3882086"/>
                  <a:pt x="5758754" y="3926536"/>
                </a:cubicBezTo>
                <a:lnTo>
                  <a:pt x="5002015" y="6887938"/>
                </a:lnTo>
                <a:lnTo>
                  <a:pt x="0" y="689679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0326" y="3748958"/>
            <a:ext cx="4786878" cy="2258013"/>
          </a:xfrm>
        </p:spPr>
        <p:txBody>
          <a:bodyPr lIns="91440" t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6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627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Add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16BCAC9C-7B8B-A7E5-574A-2C2D47365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E44D41BF-45CF-B60E-08D3-A8C49332E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9" r:id="rId5"/>
    <p:sldLayoutId id="2147483746" r:id="rId6"/>
    <p:sldLayoutId id="2147483747" r:id="rId7"/>
    <p:sldLayoutId id="2147483748" r:id="rId8"/>
    <p:sldLayoutId id="2147483750" r:id="rId9"/>
    <p:sldLayoutId id="2147483756" r:id="rId10"/>
    <p:sldLayoutId id="2147483751" r:id="rId11"/>
    <p:sldLayoutId id="2147483752" r:id="rId12"/>
    <p:sldLayoutId id="2147483754" r:id="rId13"/>
    <p:sldLayoutId id="2147483755" r:id="rId14"/>
    <p:sldLayoutId id="2147483753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>
            <a:extLst>
              <a:ext uri="{FF2B5EF4-FFF2-40B4-BE49-F238E27FC236}">
                <a16:creationId xmlns:a16="http://schemas.microsoft.com/office/drawing/2014/main" id="{7643F50D-950F-5A7E-722A-79E4F5D31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9889" y="723440"/>
            <a:ext cx="4899285" cy="2579052"/>
          </a:xfrm>
        </p:spPr>
        <p:txBody>
          <a:bodyPr>
            <a:noAutofit/>
          </a:bodyPr>
          <a:lstStyle/>
          <a:p>
            <a:r>
              <a:rPr lang="en-US" sz="4000" dirty="0"/>
              <a:t>Cybersecurity in Emerging Technologies for the Energy Network</a:t>
            </a:r>
          </a:p>
        </p:txBody>
      </p:sp>
      <p:sp>
        <p:nvSpPr>
          <p:cNvPr id="96" name="Subtitle 95">
            <a:extLst>
              <a:ext uri="{FF2B5EF4-FFF2-40B4-BE49-F238E27FC236}">
                <a16:creationId xmlns:a16="http://schemas.microsoft.com/office/drawing/2014/main" id="{1C5A4B6C-BAC7-A685-A9B1-2F354B128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8152" y="5248834"/>
            <a:ext cx="4323426" cy="1008925"/>
          </a:xfrm>
        </p:spPr>
        <p:txBody>
          <a:bodyPr/>
          <a:lstStyle/>
          <a:p>
            <a:r>
              <a:rPr lang="en-US" dirty="0"/>
              <a:t>Presentation by: </a:t>
            </a:r>
          </a:p>
        </p:txBody>
      </p:sp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2A924E96-9B1C-6D19-49F6-49CA70E65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76872" y="3373515"/>
            <a:ext cx="4465828" cy="1008926"/>
          </a:xfrm>
        </p:spPr>
        <p:txBody>
          <a:bodyPr/>
          <a:lstStyle/>
          <a:p>
            <a:r>
              <a:rPr lang="en-US" dirty="0"/>
              <a:t>CSP007_C_E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7" name="Picture Placeholder 46" descr="A black and white cover with blue squares&#10;&#10;Description automatically generated">
            <a:extLst>
              <a:ext uri="{FF2B5EF4-FFF2-40B4-BE49-F238E27FC236}">
                <a16:creationId xmlns:a16="http://schemas.microsoft.com/office/drawing/2014/main" id="{5F839494-0FF9-BB9C-71F6-77CFACA7DA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4" b="784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F25152-ECFC-F87E-6A60-9E7B0D98374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048E62-9FDC-6A86-C84F-4D7DFCAA1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4A6FF37-150C-0183-163E-54E5A9398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3979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6AA25F-3B8C-8721-288B-2F31C107F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02" y="1338943"/>
            <a:ext cx="11808595" cy="4180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3451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Placeholder 82" descr="A person writing at a desk&#10;">
            <a:extLst>
              <a:ext uri="{FF2B5EF4-FFF2-40B4-BE49-F238E27FC236}">
                <a16:creationId xmlns:a16="http://schemas.microsoft.com/office/drawing/2014/main" id="{9F2CBF26-9F88-C836-7BBE-2C8D15399C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594" r="7594"/>
          <a:stretch/>
        </p:blipFill>
        <p:spPr>
          <a:xfrm flipH="1">
            <a:off x="7163691" y="0"/>
            <a:ext cx="5024825" cy="6858000"/>
          </a:xfrm>
        </p:spPr>
      </p:pic>
      <p:sp>
        <p:nvSpPr>
          <p:cNvPr id="96" name="Slide Number Placeholder 95">
            <a:extLst>
              <a:ext uri="{FF2B5EF4-FFF2-40B4-BE49-F238E27FC236}">
                <a16:creationId xmlns:a16="http://schemas.microsoft.com/office/drawing/2014/main" id="{3BD80834-FB15-847A-2C6B-65FA4C1A9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19" name="Title 118">
            <a:extLst>
              <a:ext uri="{FF2B5EF4-FFF2-40B4-BE49-F238E27FC236}">
                <a16:creationId xmlns:a16="http://schemas.microsoft.com/office/drawing/2014/main" id="{34974D2A-D531-9065-F011-B2A52FD62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7911214" cy="1017147"/>
          </a:xfrm>
        </p:spPr>
        <p:txBody>
          <a:bodyPr>
            <a:noAutofit/>
          </a:bodyPr>
          <a:lstStyle/>
          <a:p>
            <a:r>
              <a:rPr lang="en-US" sz="2800" dirty="0"/>
              <a:t>Cybersecurity in Emerging Technologies for the Energy Network – Course Overview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2FB8BB2-2253-F694-3F4B-48B1830907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0545" y="1315846"/>
            <a:ext cx="788639" cy="533400"/>
          </a:xfrm>
          <a:noFill/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>
                <a:solidFill>
                  <a:schemeClr val="tx2">
                    <a:alpha val="25000"/>
                  </a:schemeClr>
                </a:solidFill>
              </a:rPr>
              <a:t>0.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0C2F10C-DD1E-58B2-DE8A-900B513BB4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33352" y="1315846"/>
            <a:ext cx="6732236" cy="533400"/>
          </a:xfrm>
          <a:noFill/>
        </p:spPr>
        <p:txBody>
          <a:bodyPr anchor="ctr" anchorCtr="0">
            <a:noAutofit/>
          </a:bodyPr>
          <a:lstStyle/>
          <a:p>
            <a:r>
              <a:rPr lang="en-US" sz="1700" dirty="0">
                <a:solidFill>
                  <a:schemeClr val="tx1">
                    <a:lumMod val="50000"/>
                    <a:lumOff val="50000"/>
                    <a:alpha val="25000"/>
                  </a:schemeClr>
                </a:solidFill>
              </a:rPr>
              <a:t>Introduction &amp; Course Context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4EFEB83-8DF8-9418-13FD-C034C8279A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0545" y="2035410"/>
            <a:ext cx="788639" cy="533400"/>
          </a:xfrm>
          <a:noFill/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>
                <a:solidFill>
                  <a:schemeClr val="tx2">
                    <a:alpha val="25000"/>
                  </a:schemeClr>
                </a:solidFill>
              </a:rPr>
              <a:t>1.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27C4889-BB27-08A2-E9DE-947634C2E2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33352" y="2035410"/>
            <a:ext cx="5885179" cy="533400"/>
          </a:xfrm>
          <a:noFill/>
        </p:spPr>
        <p:txBody>
          <a:bodyPr vert="horz" lIns="0" tIns="45720" rIns="0" bIns="0" rtlCol="0" anchor="ctr" anchorCtr="0">
            <a:noAutofit/>
          </a:bodyPr>
          <a:lstStyle/>
          <a:p>
            <a:r>
              <a:rPr lang="en-US" sz="1700" dirty="0">
                <a:solidFill>
                  <a:schemeClr val="tx1">
                    <a:lumMod val="50000"/>
                    <a:lumOff val="50000"/>
                    <a:alpha val="25000"/>
                  </a:schemeClr>
                </a:solidFill>
              </a:rPr>
              <a:t>TOPIC 1 – Introduction to Cybersecurity in Energy Emerging Technologies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3A78732-6A77-06C0-D931-D7D867386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7B7D90C8-A3E9-289E-DC74-AFF053EFB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F61E353-DA53-56F1-49CB-7426B4E4EDA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C985692-9D93-B2CA-C09C-F2CA3F05A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93FF775-4134-4229-0B44-8DCF3D12D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9A95276C-9BF7-66AE-268A-FFAD67D8A2FA}"/>
              </a:ext>
            </a:extLst>
          </p:cNvPr>
          <p:cNvSpPr txBox="1">
            <a:spLocks/>
          </p:cNvSpPr>
          <p:nvPr/>
        </p:nvSpPr>
        <p:spPr>
          <a:xfrm>
            <a:off x="724087" y="2698170"/>
            <a:ext cx="788639" cy="533400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spc="100" baseline="-25000">
                <a:solidFill>
                  <a:schemeClr val="tx2">
                    <a:alpha val="25000"/>
                  </a:schemeClr>
                </a:solidFill>
              </a:defRPr>
            </a:lvl1pPr>
            <a:lvl2pPr marL="20116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</a:lvl2pPr>
            <a:lvl3pPr marL="38404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3pPr>
            <a:lvl4pPr marL="56692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4pPr>
            <a:lvl5pPr marL="74980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dirty="0"/>
              <a:t>2.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0919363-AF44-01BC-3C22-BEC507BC94F5}"/>
              </a:ext>
            </a:extLst>
          </p:cNvPr>
          <p:cNvSpPr txBox="1">
            <a:spLocks/>
          </p:cNvSpPr>
          <p:nvPr/>
        </p:nvSpPr>
        <p:spPr>
          <a:xfrm>
            <a:off x="1436894" y="2698170"/>
            <a:ext cx="5885179" cy="533400"/>
          </a:xfrm>
          <a:prstGeom prst="rect">
            <a:avLst/>
          </a:prstGeom>
          <a:noFill/>
        </p:spPr>
        <p:txBody>
          <a:bodyPr vert="horz" lIns="0" tIns="45720" rIns="0" bIns="0" rtlCol="0" anchor="ctr" anchorCtr="0">
            <a:noAutofit/>
          </a:bodyPr>
          <a:lstStyle>
            <a:lvl1pPr indent="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1700">
                <a:solidFill>
                  <a:schemeClr val="tx1">
                    <a:lumMod val="50000"/>
                    <a:lumOff val="50000"/>
                    <a:alpha val="25000"/>
                  </a:schemeClr>
                </a:solidFill>
              </a:defRPr>
            </a:lvl1pPr>
            <a:lvl2pPr marL="20116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</a:lvl2pPr>
            <a:lvl3pPr marL="38404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3pPr>
            <a:lvl4pPr marL="56692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4pPr>
            <a:lvl5pPr marL="74980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dirty="0"/>
              <a:t>TOPIC 2 – Anomaly Detection Techniques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F3540817-9F14-D10C-A2CB-937598D16174}"/>
              </a:ext>
            </a:extLst>
          </p:cNvPr>
          <p:cNvSpPr txBox="1">
            <a:spLocks/>
          </p:cNvSpPr>
          <p:nvPr/>
        </p:nvSpPr>
        <p:spPr>
          <a:xfrm>
            <a:off x="724086" y="3389292"/>
            <a:ext cx="788639" cy="533400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spc="100" baseline="-25000">
                <a:solidFill>
                  <a:schemeClr val="tx2">
                    <a:alpha val="25000"/>
                  </a:schemeClr>
                </a:solidFill>
              </a:defRPr>
            </a:lvl1pPr>
            <a:lvl2pPr marL="20116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</a:lvl2pPr>
            <a:lvl3pPr marL="38404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3pPr>
            <a:lvl4pPr marL="56692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4pPr>
            <a:lvl5pPr marL="74980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dirty="0"/>
              <a:t>3.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10618099-3020-9D79-AA00-0D1AC8E08676}"/>
              </a:ext>
            </a:extLst>
          </p:cNvPr>
          <p:cNvSpPr txBox="1">
            <a:spLocks/>
          </p:cNvSpPr>
          <p:nvPr/>
        </p:nvSpPr>
        <p:spPr>
          <a:xfrm>
            <a:off x="1436893" y="3389292"/>
            <a:ext cx="5885179" cy="533400"/>
          </a:xfrm>
          <a:prstGeom prst="rect">
            <a:avLst/>
          </a:prstGeom>
          <a:noFill/>
        </p:spPr>
        <p:txBody>
          <a:bodyPr vert="horz" lIns="0" tIns="45720" rIns="0" bIns="0" rtlCol="0" anchor="ctr" anchorCtr="0">
            <a:no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1700">
                <a:solidFill>
                  <a:schemeClr val="tx1">
                    <a:lumMod val="50000"/>
                    <a:lumOff val="50000"/>
                    <a:alpha val="25000"/>
                  </a:schemeClr>
                </a:solidFill>
              </a:defRPr>
            </a:lvl1pPr>
            <a:lvl2pPr marL="20116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</a:lvl2pPr>
            <a:lvl3pPr marL="38404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3pPr>
            <a:lvl4pPr marL="56692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4pPr>
            <a:lvl5pPr marL="74980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dirty="0"/>
              <a:t>TOPIC 3 – Securing the Energy Emerging Technologies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8E56BCFD-EE1C-F342-B7A9-BC8583606659}"/>
              </a:ext>
            </a:extLst>
          </p:cNvPr>
          <p:cNvSpPr txBox="1">
            <a:spLocks/>
          </p:cNvSpPr>
          <p:nvPr/>
        </p:nvSpPr>
        <p:spPr>
          <a:xfrm>
            <a:off x="724086" y="4144204"/>
            <a:ext cx="788639" cy="533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</a:lvl2pPr>
            <a:lvl3pPr marL="38404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3pPr>
            <a:lvl4pPr marL="56692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4pPr>
            <a:lvl5pPr marL="74980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dirty="0"/>
              <a:t>4.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3364AF8D-CC6C-136A-D37F-8EFB0C6F93D5}"/>
              </a:ext>
            </a:extLst>
          </p:cNvPr>
          <p:cNvSpPr txBox="1">
            <a:spLocks/>
          </p:cNvSpPr>
          <p:nvPr/>
        </p:nvSpPr>
        <p:spPr>
          <a:xfrm>
            <a:off x="1436893" y="4144204"/>
            <a:ext cx="5885179" cy="533400"/>
          </a:xfrm>
          <a:prstGeom prst="rect">
            <a:avLst/>
          </a:prstGeom>
        </p:spPr>
        <p:txBody>
          <a:bodyPr vert="horz" lIns="0" tIns="45720" rIns="0" bIns="0" rtlCol="0" anchor="ctr" anchorCtr="0">
            <a:normAutofit lnSpcReduction="10000"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1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</a:lvl2pPr>
            <a:lvl3pPr marL="38404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3pPr>
            <a:lvl4pPr marL="56692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4pPr>
            <a:lvl5pPr marL="74980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dirty="0"/>
              <a:t>TOPIC 4 – Data Analysis for Cybersecurity in the Energy Network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B7573F9F-0438-C324-F7CE-0F7D4308A509}"/>
              </a:ext>
            </a:extLst>
          </p:cNvPr>
          <p:cNvSpPr txBox="1">
            <a:spLocks/>
          </p:cNvSpPr>
          <p:nvPr/>
        </p:nvSpPr>
        <p:spPr>
          <a:xfrm>
            <a:off x="724086" y="4888480"/>
            <a:ext cx="788639" cy="533400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spc="100" baseline="-25000">
                <a:solidFill>
                  <a:schemeClr val="tx2">
                    <a:alpha val="25000"/>
                  </a:schemeClr>
                </a:solidFill>
              </a:defRPr>
            </a:lvl1pPr>
            <a:lvl2pPr marL="20116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</a:lvl2pPr>
            <a:lvl3pPr marL="38404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3pPr>
            <a:lvl4pPr marL="56692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4pPr>
            <a:lvl5pPr marL="74980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dirty="0"/>
              <a:t>5.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AE3DBFF2-32E6-F0E6-D2A6-3C07C8551912}"/>
              </a:ext>
            </a:extLst>
          </p:cNvPr>
          <p:cNvSpPr txBox="1">
            <a:spLocks/>
          </p:cNvSpPr>
          <p:nvPr/>
        </p:nvSpPr>
        <p:spPr>
          <a:xfrm>
            <a:off x="1436893" y="4888480"/>
            <a:ext cx="5885179" cy="533400"/>
          </a:xfrm>
          <a:prstGeom prst="rect">
            <a:avLst/>
          </a:prstGeom>
          <a:noFill/>
        </p:spPr>
        <p:txBody>
          <a:bodyPr vert="horz" lIns="0" tIns="45720" rIns="0" bIns="0" rtlCol="0" anchor="ctr" anchorCtr="0">
            <a:no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1700">
                <a:solidFill>
                  <a:schemeClr val="tx1">
                    <a:lumMod val="50000"/>
                    <a:lumOff val="50000"/>
                    <a:alpha val="25000"/>
                  </a:schemeClr>
                </a:solidFill>
              </a:defRPr>
            </a:lvl1pPr>
            <a:lvl2pPr marL="20116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</a:lvl2pPr>
            <a:lvl3pPr marL="38404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3pPr>
            <a:lvl4pPr marL="56692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4pPr>
            <a:lvl5pPr marL="74980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dirty="0"/>
              <a:t>TOPIC 5 – Security Tools and Techniques for Energy Emerging Technologie</a:t>
            </a:r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4571D69E-1431-4B47-1657-5612CDE31C0A}"/>
              </a:ext>
            </a:extLst>
          </p:cNvPr>
          <p:cNvSpPr txBox="1">
            <a:spLocks/>
          </p:cNvSpPr>
          <p:nvPr/>
        </p:nvSpPr>
        <p:spPr>
          <a:xfrm>
            <a:off x="724087" y="5717828"/>
            <a:ext cx="788639" cy="533400"/>
          </a:xfrm>
          <a:prstGeom prst="rect">
            <a:avLst/>
          </a:prstGeom>
          <a:noFill/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spc="100" baseline="-25000">
                <a:solidFill>
                  <a:schemeClr val="tx2">
                    <a:alpha val="25000"/>
                  </a:schemeClr>
                </a:solidFill>
              </a:defRPr>
            </a:lvl1pPr>
            <a:lvl2pPr marL="20116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</a:lvl2pPr>
            <a:lvl3pPr marL="38404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3pPr>
            <a:lvl4pPr marL="56692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4pPr>
            <a:lvl5pPr marL="74980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dirty="0"/>
              <a:t>6.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5174AC9E-7BBB-A911-AFE4-6CC3C84BB821}"/>
              </a:ext>
            </a:extLst>
          </p:cNvPr>
          <p:cNvSpPr txBox="1">
            <a:spLocks/>
          </p:cNvSpPr>
          <p:nvPr/>
        </p:nvSpPr>
        <p:spPr>
          <a:xfrm>
            <a:off x="1436894" y="5717828"/>
            <a:ext cx="5885179" cy="533400"/>
          </a:xfrm>
          <a:prstGeom prst="rect">
            <a:avLst/>
          </a:prstGeom>
          <a:noFill/>
        </p:spPr>
        <p:txBody>
          <a:bodyPr vert="horz" lIns="0" tIns="45720" rIns="0" bIns="0" rtlCol="0" anchor="ctr" anchorCtr="0">
            <a:no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1700">
                <a:solidFill>
                  <a:schemeClr val="tx1">
                    <a:lumMod val="50000"/>
                    <a:lumOff val="50000"/>
                    <a:alpha val="25000"/>
                  </a:schemeClr>
                </a:solidFill>
              </a:defRPr>
            </a:lvl1pPr>
            <a:lvl2pPr marL="20116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</a:lvl2pPr>
            <a:lvl3pPr marL="38404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3pPr>
            <a:lvl4pPr marL="56692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4pPr>
            <a:lvl5pPr marL="749808" indent="0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/>
            </a:lvl5pPr>
            <a:lvl6pPr marL="11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13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15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1700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r>
              <a:rPr lang="en-US" dirty="0"/>
              <a:t>The Future of Emerging Technology Security in Energy Networks</a:t>
            </a:r>
          </a:p>
        </p:txBody>
      </p:sp>
    </p:spTree>
    <p:extLst>
      <p:ext uri="{BB962C8B-B14F-4D97-AF65-F5344CB8AC3E}">
        <p14:creationId xmlns:p14="http://schemas.microsoft.com/office/powerpoint/2010/main" val="64850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/>
          </a:bodyPr>
          <a:lstStyle/>
          <a:p>
            <a:r>
              <a:rPr lang="en-US" dirty="0"/>
              <a:t>Topic 4 Overview and Objectives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This topic focuses on how data is used to: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Detect cyber threats and operational anomalies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Understand system </a:t>
            </a:r>
            <a:r>
              <a:rPr lang="en-US" sz="20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behaviour</a:t>
            </a: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and security posture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Support informed cybersecurity decisions in energy environments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The emphasis is on data-driven reasoning, not only algorithms.</a:t>
            </a:r>
            <a:endParaRPr lang="en-GB" sz="20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4BB4C7F-7A2E-2A45-1B3F-48C1256F4D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4246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E8E85-164B-FD09-9D11-7B5861DCB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CE21B63-AF18-9BA9-69C2-24D866193E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68C8252A-C6E6-204B-BF62-AA75EAE0B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Why Data Is Central to Cybersecurity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81106AD-023F-66E2-33EC-FAE40AA436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Cybersecurity Is Fundamentally Data-Driven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Cybersecurity decisions rely on: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Observations of system </a:t>
            </a:r>
            <a:r>
              <a:rPr lang="en-US" sz="20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behaviour</a:t>
            </a:r>
            <a:endParaRPr lang="en-US" sz="20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Evidence of deviations and events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Correlation across multiple data sources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Without data, security becomes assumption-based rather than evidence-based.</a:t>
            </a:r>
            <a:endParaRPr lang="en-GB" sz="20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6C8BF7B-6458-C390-5932-F12780B6E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D94F220-10FC-9718-DBAA-085C251C4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E704D4-B074-D677-8C29-DFEDDB86D6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27F9D2C-FA69-3C8D-9D9F-1EBA0A3FA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87FF180-5F4D-69D9-9AA0-C94E0E6DD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653A8F0E-E440-8DEE-C872-229E327E671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92818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48129-13AE-9546-C0A5-A418614D7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44BB6A8-1FE7-758C-D24D-99ED42456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4722C723-136E-8BFA-8C02-71738AE04B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Why Data Is Central to Cybersecurity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D04CED2-4477-23E0-0A12-F4E9E3CD9C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Cybersecurity Is Fundamentally Data-Driven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Cybersecurity decisions rely on: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Observations of system </a:t>
            </a:r>
            <a:r>
              <a:rPr lang="en-US" sz="20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behaviour</a:t>
            </a:r>
            <a:endParaRPr lang="en-US" sz="20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Evidence of deviations and events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Correlation across multiple data sources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Without data, security becomes assumption-based rather than evidence-based.</a:t>
            </a:r>
            <a:endParaRPr lang="en-GB" sz="20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B8EC11B-F220-5880-05AF-9DFCCE58B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264F569-F79A-3A2E-5724-F6E124A357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5A31AD6-2F29-91F1-D01A-9D615E6755ED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8F5632B-4312-E75B-C232-99A1E8D60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E6A3708-5159-35F8-A37F-450D832B8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D6F63E2-017C-512D-A06A-EFE347C100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708" y="1335038"/>
            <a:ext cx="5623853" cy="321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461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2971E-1557-75B3-2E61-2885FB95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36329289-5D19-515A-86E2-03F9F28F6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496B226E-7B94-0F84-0726-1D6CD96A6A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/>
          </a:bodyPr>
          <a:lstStyle/>
          <a:p>
            <a:r>
              <a:rPr lang="en-US" dirty="0"/>
              <a:t>The Cybersecurity Data Lifecycle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83B5829-3DF0-8C57-271A-E172735F7E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From Raw Data to Security Insight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Cybersecurity data typically goes through: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Data generation (systems, devices, networks)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Data collection and aggregation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Preprocessing and normalization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Analysis and correlation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Interpretation and decision-making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Each stage affects the quality of security outcomes.</a:t>
            </a:r>
            <a:endParaRPr lang="en-GB" sz="20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BDDBC3F-2EEE-93B6-200C-761FC8493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676C8A9-BB1D-B4F5-A408-ED9C46950C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E6CEF0A-FEA6-92B4-A924-54EFA39D23D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A950C0D-C706-A9E5-4BBC-BC0E1E5831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9A64671-7850-7659-F2E0-99F0A993C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E452674-7B57-999B-EE2A-3654BDDB7A4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18440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570C0-6470-7720-A78F-3A3907686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A389180F-6281-6B35-C3EE-8F6B045857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1547F989-23E1-DC55-397F-992083E958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/>
          </a:bodyPr>
          <a:lstStyle/>
          <a:p>
            <a:r>
              <a:rPr lang="en-US" dirty="0"/>
              <a:t>Data Sources in Energy Networks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849BBE4-29E8-4311-5A0A-31307361B88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Where Cybersecurity Data Comes From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Energy cybersecurity relies on diverse data sources: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Field sensors and smart meters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SCADA and EMS systems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Network infrastructure (routers, firewalls)IT systems and cloud platforms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Application and access logs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This diversity is both a strength and a challenge.</a:t>
            </a:r>
            <a:endParaRPr lang="en-GB" sz="20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DC175F8-4298-1292-0051-85ED88167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BB5EFAD-F45F-5E7D-1F69-2F5F000A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D8E833A-C849-CDB7-EDAD-B957D21C1527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438E691-786E-06CB-3FFB-1EE5D4255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0090EB4-B5D5-D101-2973-8BC591F02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6BED666E-34CD-B931-811F-B1681DEA0E9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86387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283CD-C77F-6D1E-E27A-AB3C1352E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6CE9140-DA92-C7DC-0A02-682D2F6C2D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82E637A4-C6ED-22DD-F65F-AE87897ABF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/>
          </a:bodyPr>
          <a:lstStyle/>
          <a:p>
            <a:r>
              <a:rPr lang="en-US" dirty="0"/>
              <a:t>Logs, Telemetry, and Event Data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BAE7DE5-543B-2D20-5FA3-CC0FAF9940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Understanding Different Data Types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Logs: discrete records of events and actions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Telemetry: continuous measurements over time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Events: significant state changes or alerts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Effective security analysis requires combining all three.</a:t>
            </a:r>
            <a:endParaRPr lang="en-GB" sz="20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037AAAC-19A9-6396-F277-54C8F1987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5DCF88E-DF1D-37EB-73A2-62EAFF595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A7C2929-4EF8-A57A-8BDA-1EE359D4D717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27A4F10-4F0F-156F-B24E-78C17A8F0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27E9130-BA7A-31ED-320D-DD5E20562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A6EB1B59-4AE9-B03B-5610-7355A50CE86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9788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B59AD-391C-2AEF-DCCF-8E2805189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D847C28-073D-E9DE-29C8-E76C35E53D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5A537D0F-E8B7-803E-FD34-1866D31CD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2" y="1059877"/>
            <a:ext cx="4794158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Network Traffic Data in Energy Systems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06267C8-7DC6-52D3-6780-EF839B1351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Why Network Data Matters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Network traffic reveals: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Communication patterns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Unexpected connections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Protocol misuse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Lateral movement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In energy systems, networks often expose the earliest signs of compromise.</a:t>
            </a:r>
            <a:endParaRPr lang="en-GB" sz="20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BDA8D96-A80E-C744-A3A7-8ADBB9D9C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5256027-908E-59FB-FBED-6D3E9EB8F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DD82F79-6F79-EFFB-DD39-111E92FAECBD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E45FEBF-80E0-8364-5CA9-7386489D9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53A6D03-1F05-9BCB-056E-052C3CC3D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F9641AD7-44C5-7D0C-AD49-71C48E8BC0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179" y="1823776"/>
            <a:ext cx="6063683" cy="378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423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02DC3-3180-38EB-F7D5-3327B8250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2D85615-6DEA-C35E-3064-B04ED9D3C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7919D4C0-9BD0-3374-5026-570F942E3B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Data Preprocessing and </a:t>
            </a:r>
            <a:r>
              <a:rPr lang="en-US" dirty="0" err="1"/>
              <a:t>Normalisation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F683755-C2C1-F511-4394-9143591FD1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Preparing Data for Analysis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Before analysis, data must be: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Cleaned (missing or corrupted values)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Normalised</a:t>
            </a: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(units, scales, formats)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Time-aligned across sources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Filtered to remove noise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Poor preprocessing leads to unreliable conclusions.</a:t>
            </a:r>
            <a:endParaRPr lang="en-GB" sz="24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382F59A-B635-84AE-2D5C-963863FD0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1F73ED7-3D27-021A-2F6F-7D5FE07D0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9CE787C-13B9-63CD-A9C0-7B81E939F00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EA49727-2AF7-5DE7-B43D-92F3F7CD6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6834D14-67A2-30E6-E4F7-29FEEDC502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DB521D9-05FA-41DB-FDBD-8A5661C3AF5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1772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88A49-C096-5AB5-F69E-D08956E32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AACD3910-5248-7459-2068-87CB5EB347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EC711B3E-8700-4FEE-F667-2A53F1DC9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Statistical Analysis for Threat Detection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6733F6B-368D-FF1B-D304-EDCDB5E979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Baseline Statistical Techniques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Statistical methods help to: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Characterise</a:t>
            </a: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normal </a:t>
            </a:r>
            <a:r>
              <a:rPr lang="en-US" sz="20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behaviour</a:t>
            </a:r>
            <a:endParaRPr lang="en-US" sz="20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Detect deviations and outliers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Provide explainable results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Examples include: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Mean and variance analysis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Threshold-based detection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Z-score and residual analysis</a:t>
            </a:r>
            <a:endParaRPr lang="en-GB" sz="20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718E914-E28A-0ED8-8D25-651D3F7250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6D545D8-A64E-F950-245F-BC61ECA1A4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33708EA-F0FF-69C8-094A-D39404C2A7B9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3B23D9C-32AE-3B13-BA0F-167BD8DD9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83B02D7-CFEB-729C-E1F7-97E6B80B6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33F5BAE-505E-5BD6-FC16-489051AA90C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20786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E80F9-B956-0B31-9A90-74BD0EDEA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A28E0DE3-49CF-EDD5-6DBA-A055719EC2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DC289B7D-2FBA-D681-B14E-894B717B9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/>
          </a:bodyPr>
          <a:lstStyle/>
          <a:p>
            <a:r>
              <a:rPr lang="en-US" dirty="0"/>
              <a:t>Correlation and Pattern Analysis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7DC0848-C32E-AA8E-6616-284F3A86A2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Seeing the Bigger Picture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Correlation analysis helps to: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Link events across systems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Identify multi-stage attacks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Reduce false positives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Security insights often emerge between datasets, not within one.</a:t>
            </a:r>
            <a:endParaRPr lang="en-GB" sz="24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994C78C-4DA9-92A2-989D-D97D2233F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C48628E-978E-73C3-3D12-892A6C2191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AEFB5AB-587C-43D5-3BE1-D011C2B07E1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CEF9861-C805-883B-1E64-712B81151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11FD50A-9CC1-EB06-120C-8104DDB855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FE97A01B-BD07-7A8B-7146-DB140BE47C7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62138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D7CE5-55CA-C806-FDAD-AA40D4F55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272A816-FCCF-9DF3-294E-1B90DDEC54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788CE359-63DD-2AE6-01F8-06F59F10A2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/>
          </a:bodyPr>
          <a:lstStyle/>
          <a:p>
            <a:r>
              <a:rPr lang="en-US" dirty="0"/>
              <a:t>Correlation and Pattern Analysis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039FB9C-716B-120A-F29F-D480CAE829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Learning What “Normal” Means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Behavioural</a:t>
            </a: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baselines define: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Typical system </a:t>
            </a:r>
            <a:r>
              <a:rPr lang="en-US" sz="24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behaviour</a:t>
            </a:r>
            <a:endParaRPr lang="en-US" sz="24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Expected user actions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Normal operational ranges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Baselines must adapt as energy systems evolve.</a:t>
            </a:r>
            <a:endParaRPr lang="en-GB" sz="24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51CEE38-57E1-2170-B2FB-F6FD7D565C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4855437-49BD-D9F0-3094-068477CFE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9A6A4EA-64B8-FAA8-0B14-51B14BE51440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A588BE3-A3EF-8418-6960-A0777FC0E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4ABB661-876E-68C9-90B1-4DE7B4DFE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9AA488AE-3C8B-821D-FB2F-5D5643E73A1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10234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783AD-CB04-F31C-2700-64415EC5F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67C315B-63CE-2B6A-1128-B25CA06CA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0D673DD6-A4F6-0140-1B04-838EDECE3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User and System </a:t>
            </a:r>
            <a:r>
              <a:rPr lang="en-US" dirty="0" err="1"/>
              <a:t>Behaviour</a:t>
            </a:r>
            <a:r>
              <a:rPr lang="en-US" dirty="0"/>
              <a:t> Analytics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48099F1-3978-1A92-2598-20C1863E74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Beyond Simple Thresholds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Behaviour</a:t>
            </a: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analytics focuses on: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Sequences of actions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Deviations from roles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Unusual timing or frequency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This is particularly useful for detecting insider threats.</a:t>
            </a:r>
            <a:endParaRPr lang="en-GB" sz="28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42ADD2D-9CA5-3214-0C2B-1838833EB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DFC374B-6C87-DA2E-5DFA-70E2FB390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204F3C0-0D7C-D961-16A4-0F71F19F4D7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8EBE97C-41E5-3C55-FDC6-091CCC8D4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CC38995-12E5-89A9-4B2F-97211BFB0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6355C878-CBBC-6AFE-0430-5F909A48128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93891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0EEFD-8C1F-6EAF-D0B1-4DDBB1771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70E269D6-EC55-B0F8-2156-83345A45B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7396F591-6D3E-D8A2-5669-ADBDDD2318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/>
          </a:bodyPr>
          <a:lstStyle/>
          <a:p>
            <a:r>
              <a:rPr lang="en-US" dirty="0"/>
              <a:t>Visual Analytics for Cybersecurity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502DB5D-DC9C-3E3D-A60F-C1E44835D1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Why </a:t>
            </a:r>
            <a:r>
              <a:rPr lang="en-US" sz="28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Visualisation</a:t>
            </a: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Matters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Visual analytics helps: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Identify trends and anomalies quickly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Support human intuition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Communicate complex states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Dashboards are decision-support tools, not just displays.</a:t>
            </a:r>
            <a:endParaRPr lang="en-GB" sz="28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885B27E-307E-5F43-B0F5-0650DD701A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09C18EC-5A0D-D430-55FE-F8E748A26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159D0B9-5385-DCD7-76E2-41826AE471F0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D33FAA8-FD58-33DA-9911-AABCA65D8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AB5263A-5A42-24E8-BF3B-44B1A5C0D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0927FF41-A5C0-4AE3-D0EC-EB4EA892340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82415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5F0D9-756F-C620-AE20-C1F93F160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0932687A-787F-EB32-5E5E-A357A990E7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14610117-E269-4DA8-0FC3-CDBAC9C28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Dashboards and Situational Awareness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FADBA2D-7005-C76C-2109-6F8B1D1583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Building Situational Awareness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Effective dashboards provide: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System-wide overview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Prioritised</a:t>
            </a: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alerts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Contextual information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Situational awareness is essential for timely response.</a:t>
            </a:r>
            <a:endParaRPr lang="en-GB" sz="28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BF70E4A-A6A6-0312-BB93-E2D62381B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A1B5EEA-E9BC-A1C6-0763-CD22160D4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A6D0122-944D-B9F1-825A-455F2141A61D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305469B-AF27-C13C-E63A-189281079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00EE16E-8DE3-70DA-0E9F-94A9CF8F9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945FB14B-B903-5580-1C50-81681CAEF4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152" y="2121107"/>
            <a:ext cx="5882217" cy="312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589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A10C8-D32C-02D4-5E0A-835E2529E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345EE3B-D8FF-8FED-76BC-74A039BB81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6FF6FA9B-9F18-99C4-A9EC-58BFE083D1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/>
          </a:bodyPr>
          <a:lstStyle/>
          <a:p>
            <a:r>
              <a:rPr lang="en-US" dirty="0"/>
              <a:t>Detecting Multi-Stage Attacks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B3F3BC6-C70E-8480-1CE1-6E20F3C640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Why Single Alerts Are Not Enough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Advanced attacks: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Unfold slowly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Span multiple systems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Avoid obvious triggers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Data analysis enables detection of attack chains, not isolated events.</a:t>
            </a:r>
            <a:endParaRPr lang="en-GB" sz="28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0E50979-D0D7-C12C-F658-C66E4D739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B1554D2-113A-5D49-0387-094022D45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6026B21-5363-0147-427B-7C1C4BC9966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E1D321F-0DAB-7FD3-3547-CC83ECF91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F9630AF-29C4-6D51-474D-9CC4C96C9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8190D7A6-2FBD-F4F7-2CF6-F315C14424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66502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2D7A6-A67C-4A92-E9B7-D82DEB5D5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5E774329-9F99-E6CD-23E1-66705A9F0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12A87DD2-0691-53A8-9B78-64A5278CA6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Supporting Incident Response with Data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940BC3F-A2EA-AAAA-5939-F2D61BCFCF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From Detection to Action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During incidents, data helps to: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Understand scope and impact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Identify affected assets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Guide containment decisions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Poor data leads to delayed or incorrect response.</a:t>
            </a:r>
            <a:endParaRPr lang="en-GB" sz="28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D5D571D-D500-8AA3-0E3C-FCA4CC4751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37593CE-BA6B-B824-E290-A6B303029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EB1319F-EA78-C048-C4AE-2AB01871EB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1E051CB-1F82-41E5-1272-B302785E9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518CD3F-726E-5F37-E982-BCA31A73C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8D3B20F6-E966-6446-A7AC-D1EE305E8C4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27884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2675C-3EEA-B1EF-A4AF-2EABC6AC9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45247DC8-1507-90B3-B996-3247DAF5A1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53A33803-7CCD-624F-739D-2CC5F1A4F8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Challenges: Data Scale and Velocity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B41D0E9-05EB-0011-9796-15D1E2D3EE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Too Much Data, Too Fast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Energy systems generate: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High-frequency telemetry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Large log volumes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Continuous network traffic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Scalability is a major challenge for analysis.</a:t>
            </a:r>
            <a:endParaRPr lang="en-GB" sz="28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23A8D06-DEDF-A1F9-AC11-87DF883799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2A73169-B28B-23D9-E9FB-93891CD93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0F98EF5-AA5C-EBB6-E2A1-0A62B31B7FE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5F0D25E-2E9A-C613-453B-C1F0DD5EC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A5C514B-0B73-7747-C0B0-F182EC467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8B532AF1-D94D-070D-8B11-10802E633DB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67152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D9DAF-8385-909A-1DB5-91632160D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24AE3F7B-214B-9C1C-3BF8-A3DDD163D0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DFEC41-FE33-080E-2D36-67C8CC38BF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Challenges: Data Quality and Noise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828FE17-FB17-AD6F-6581-B21AC19397A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Not All Data Is Trustworthy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Common issues: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Sensor faults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Communication errors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Missing or delayed data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Noise can mask attacks or generate false alarms.</a:t>
            </a:r>
            <a:endParaRPr lang="en-GB" sz="28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C4EF42-9EE4-4DAF-E155-978B288CE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0AC1D10-6F76-4C31-A426-AFC4CA6D5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3EC341F-F7E3-0128-6855-08982859A9A9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EB7710C-6EF5-485F-CF4F-D3349C91D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C0DED47-0B12-0CAF-2C8B-7FAB68F49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5DC24E99-E8AD-51BE-16FE-45B8F7A6811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867299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413E2-D2C1-43AF-5C86-9EB754B22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DAB8130F-B776-CAD1-0504-E26602EB90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430DCD15-A409-E60F-21BD-7FC60CD13F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Challenges: Explainability and Trust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59D619D-EAFE-0213-884C-C0DC71452A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Why Explainability Matters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Operators must: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Understand alerts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Trust analysis outputs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Justify decisions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Black-box analytics reduce trust and adoption.</a:t>
            </a:r>
            <a:endParaRPr lang="en-GB" sz="28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B1B8296-3407-D2F5-7762-FAC4542C6F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4AB50AF-7377-3741-A6F3-DD7F82AFC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3720DFC-A990-933D-06E0-EC8574BD5C5E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D4883E7-D3B1-0329-F3C7-4230786B1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E6E6F88-2041-378C-1A79-3D8F763C3B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AD1A3B77-0EF5-6464-27E4-D11B7B01327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398334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7F67C-19C0-7483-0628-148A3D6FF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748E136F-44E0-8214-626A-8B55F4318B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8E284BD-A2EB-8263-7B88-E71FA5115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/>
          </a:bodyPr>
          <a:lstStyle/>
          <a:p>
            <a:r>
              <a:rPr lang="en-US" dirty="0"/>
              <a:t>Integration with SOC Workflows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3AB94B7-EE8F-9F0D-C51C-D694D3AC2F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Analytics Must Fit Operations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Data analysis supports: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Alert triage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Investigation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Escalation and reporting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Analytics must integrate with operational processes.</a:t>
            </a:r>
            <a:endParaRPr lang="en-GB" sz="32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90611F-904D-3D8D-0FF8-2C22C7BE9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E4325AC-1C56-DAED-90D9-A3C3A18D5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2AEA463-5548-CE95-E550-1C2F59B48F0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8F0390F-D0ED-EC7E-C577-6413EEFEDB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09DFB3F-1F64-38DF-534F-D1785E46D2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6DB57B16-02DB-F335-15B6-A7DAA1344C1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476765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E377D-4EBD-A307-34D5-93F44F991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4639712-83CF-BCC5-421B-7B64C5551A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977E07BE-05E2-8AEC-DAC1-35E906A83F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/>
          </a:bodyPr>
          <a:lstStyle/>
          <a:p>
            <a:r>
              <a:rPr lang="en-US" dirty="0"/>
              <a:t>Data-Driven Decision Making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11AB4C0-2287-67F5-16AD-3A9D71333D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From Insight to Action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Effective decisions require: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Timely data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Contextual understanding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Risk-based reasoning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Data supports decisions — it does not replace responsibility.</a:t>
            </a:r>
            <a:endParaRPr lang="en-GB" sz="28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EF2BAC1-8161-9EFC-F579-D83F57E89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A3449BA-92C3-1D8A-FA37-D2B4ED074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4E2B1E8-D3D9-C095-3B3A-78A02E661180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CF074BD-209D-C1F6-4A41-59138E4AA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FBAABB1-CF1E-54CA-8DE3-8E2C539CD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FDEAF00C-F5BB-3C8E-F18D-FEC9E850DF1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916353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7DC6A-FAB8-6DD7-8033-45D46BDD7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1FC254-6F66-27F3-122C-4FCD28EAE9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7463371F-6BFB-F91E-2F24-A24AFD2128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/>
          </a:bodyPr>
          <a:lstStyle/>
          <a:p>
            <a:r>
              <a:rPr lang="en-US" dirty="0"/>
              <a:t>Topic 4 Summary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2DC6C34-63BB-3E98-4909-85CE536C16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Key Messages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Cybersecurity depends on data quality and use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Correlation and context are essential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Human interpretation remains central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Analytics must support operations</a:t>
            </a:r>
            <a:endParaRPr lang="en-GB" sz="28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3163F23-3E9B-0C16-54EC-17B82AC49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950ADE9-63F9-7B9F-11D7-17DE02291A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8BC4B14-4D49-B792-B968-6D932462022E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ADADA67-1E07-4812-E8CE-87EC1D099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3450D72-1AD3-860B-CD86-6CF7511B8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641C0C5B-B1F6-04B8-E24C-E0E1C6FFF87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51175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5D85A-47DF-59AF-5D41-1C2BAE5D7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ADBBA2B-E9AE-CCEE-FACF-7DCC3B00D4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Data Analysis for Cybersecurity in the Energy Network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ECE274AF-6856-66D1-03C8-B2537C99CE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/>
          </a:bodyPr>
          <a:lstStyle/>
          <a:p>
            <a:r>
              <a:rPr lang="en-US" dirty="0"/>
              <a:t>Transition to Hands-On Lab 2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30B2A17-47F9-F48B-839A-AC1A20E8FD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Next: Hands-On Lab – Security Data Analysis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Analyse</a:t>
            </a: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logs and network data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Identify suspicious patterns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Discuss interpretation and response</a:t>
            </a:r>
            <a:endParaRPr lang="en-GB" sz="28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53A85A0-907D-CB62-7D0B-FD895D5F1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DBD830F-C147-03FB-1915-CF77DF318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C5AC75F-821B-B271-C4C5-FDC7BDC4486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E99433B-140F-BBC5-1308-47BB60614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3E999E7-4144-C770-88A5-9D5175C13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4C311087-1EEC-7690-E50A-F47BD12812D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919467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D43AA-EE78-2F7B-6105-7C3C82A5E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66A78479-9162-3E95-B6E0-BBBFAA2B1C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Hands-On Lab 2: Security Data Analysis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FE1C9542-468F-1CBD-A274-8B728FA882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7964" y="2492069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4. Hands-On Lab 2: Security Data Analysis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758203C-EE78-578C-2068-04C8D66B3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F84A115-A8FA-4106-FD4C-89367B87A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802B8C3-F2F0-F85F-04D4-8C958B69CC79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A6EB9C9-0635-CE23-8C4E-4064BF70C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0DD1835-3993-C535-E8D5-BA57529C4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6F83A3C5-5646-A472-FA95-2CF80DBA9C2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785141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89FAB-DCAD-B804-B542-11EBE82BF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81F41A3C-7A0C-0FC1-288B-4CA0B370E0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Hands-On Lab 2: Security Data Analysis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D6481691-7061-1830-C3C7-B28F57AF48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/>
          </a:bodyPr>
          <a:lstStyle/>
          <a:p>
            <a:r>
              <a:rPr lang="en-US" dirty="0"/>
              <a:t>Lab 2: Objectives &amp; Scope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3124AAC-0FEA-45A3-0668-606194BD0E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Objectives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Analyse</a:t>
            </a: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heterogeneous cybersecurity data from an energy network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Correlate logs, telemetry, and network information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Identify suspicious patterns and attack indicators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Practice interpretation and response reasoning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Focus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Turning raw data into security insight, not just alerts</a:t>
            </a:r>
            <a:endParaRPr lang="en-GB" sz="20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1771510-A977-231A-0F51-F58532F05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A639A7B-6846-B6BF-6ACA-F94448C42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B5669FA-60FE-57F0-C2C5-23DF29B3A9D7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0731275-15A3-A028-600E-291DC5505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B04CC05-22DD-AFCA-0C70-3F8EF3693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E60B7D07-BECC-C934-A2F2-853311C451E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289885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A9D11-C146-72FF-7FB5-2A3131AE6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42843118-E9FB-D04A-ECA4-D19F2CB7F4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Hands-On Lab 2: Security Data Analysis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E6EBE38C-D32D-4CA5-256E-96AE55A79D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Data Sources and Scenario Description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F13BEEB-C5B4-E4E6-7209-F01B890967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What Data Are Available?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You are </a:t>
            </a:r>
            <a:r>
              <a:rPr lang="en-US" sz="20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analysing</a:t>
            </a: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data from a monitored energy subsystem, including: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System and application logs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Network communication records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Energy telemetry (measurements over time)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Scenario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An operator reports unusual system </a:t>
            </a:r>
            <a:r>
              <a:rPr lang="en-US" sz="20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behaviour</a:t>
            </a: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but no explicit alarms</a:t>
            </a:r>
            <a:endParaRPr lang="en-GB" sz="20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7190057-ABCD-8CD4-18CE-8604202DE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BA87766-CA58-D3DC-1BCA-47183AD8C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5D7EB92-FE17-E214-F892-4A66D8AB9D45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792A4B5-57EF-29DB-AC0B-2A8FD41AB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BB72E04-2898-5F0C-4C90-50EB30BFC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02C87683-55D1-1F7D-17B1-FD98B831B22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503026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A7D77-31B6-539E-C889-EBAFE3BE0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9CD0E5A-FE95-3404-D97B-AC29942632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Hands-On Lab 2: Security Data Analysis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250D7066-AA51-BF4E-5D3D-F04FE6C29F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Step 1: Individual Data Exploration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6C9E0EC-035D-CA9B-8A35-970A16BC1F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Looking at Each Data Source Separately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Participants should: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Inspect logs for unusual events or sequences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Examine network data for unexpected connections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Review telemetry for abnormal trends or deviations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Key Question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Does anything look unusual on its own?</a:t>
            </a:r>
            <a:endParaRPr lang="en-GB" sz="20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029AE-7001-1BC3-F6D0-4A598426E1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BE539B0-53B6-5BF9-2E79-32611816B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8B7D6C8-EDDB-F73F-EBBF-DA25258264E4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60C955-2502-A048-57F6-C2E91CE60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FB67BE7-D305-9BDB-04BF-D4A52B478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4D0E6D91-C106-DD25-CE33-4F26E849BC8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0820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C795F-D25A-DA3C-EA1C-11C0FE97A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AEB800E-6A0A-0D89-2339-9273F65180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Hands-On Lab 2: Security Data Analysis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3C1A9A95-5FE4-5229-6123-EC293641B1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Step 2: Correlation and Pattern Reasoning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2E366A3-3596-2D6C-FCE4-41703DEC2B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Connecting the Dots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Now correlate across data sources: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Do log events align with network anomalies?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Do telemetry changes coincide with access events?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Are patterns temporal, sequential, or role-based?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Insight often emerges from relationships, not events</a:t>
            </a:r>
            <a:endParaRPr lang="en-GB" sz="24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C267AF4-1ADC-56D2-822B-68AFB8AED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F9DC923-ECA4-036A-A19F-7B41B6892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FAB442F-633F-2610-47A7-8E53BF58B7A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6DF12B7-D1B8-40E6-D61E-9A1431478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D9B0BA3-7CBF-4FEE-2AC5-7A26580F5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D7912F6E-AB18-92F7-D882-17C97773B21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24986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9BBAD-674A-CC45-1A35-4ABE866F0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74894B51-FEBE-C18F-9DFD-08DED18F60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n-US" sz="1800" dirty="0"/>
              <a:t>4. Hands-On Lab 2: Security Data Analysis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E032B4E-5A04-FFD6-9200-D093EEF8D4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5113647" cy="7638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Interpretation, Response, and Discussion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A1BC1A9-846C-2D74-2E7E-9125A5652D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From Data to Decision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For the observed patterns: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Is this likely benign, faulty, or malicious?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What evidence supports your conclusion?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What additional data would you request?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What would be the next operational step?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Key Lesson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Security decisions are made under uncertainty</a:t>
            </a:r>
            <a:endParaRPr lang="en-GB" sz="20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8B2499-F5B6-DDBC-7277-0C5115AF0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4FD06D1-EBC5-17F2-AE6C-CB40A360E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4BEDF3F-B80C-B69E-D497-480D35B0E15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CD2FCD2-56E5-9415-4918-74B859817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1E3894-08E4-D3CC-DC3E-18B62F1AB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5ED51B86-5CBD-1B70-552E-EFCD259C233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38360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452219-785E-4657-C5F4-A53FEF2EB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0326" y="1679216"/>
            <a:ext cx="4786877" cy="1518315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6" name="Picture Placeholder 5" descr="A person and person looking at a computer screen">
            <a:extLst>
              <a:ext uri="{FF2B5EF4-FFF2-40B4-BE49-F238E27FC236}">
                <a16:creationId xmlns:a16="http://schemas.microsoft.com/office/drawing/2014/main" id="{AA35CD3A-9896-7953-C82D-AAE87F6124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27" r="127"/>
          <a:stretch/>
        </p:blipFill>
        <p:spPr>
          <a:xfrm>
            <a:off x="-29499" y="-2236"/>
            <a:ext cx="6814124" cy="6871095"/>
          </a:xfr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A8DFC8D-4AE6-170E-C27A-DA97EBD7D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F966C9E-A9A2-BF8C-EDCB-B7F6AE51C425}"/>
                </a:ext>
              </a:extLst>
            </p:cNvPr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avLst/>
              <a:gdLst>
                <a:gd name="connsiteX0" fmla="*/ 2518452 w 2545001"/>
                <a:gd name="connsiteY0" fmla="*/ 0 h 6837172"/>
                <a:gd name="connsiteX1" fmla="*/ 1701725 w 2545001"/>
                <a:gd name="connsiteY1" fmla="*/ 3172236 h 6837172"/>
                <a:gd name="connsiteX2" fmla="*/ 1361633 w 2545001"/>
                <a:gd name="connsiteY2" fmla="*/ 4439362 h 6837172"/>
                <a:gd name="connsiteX3" fmla="*/ 1178312 w 2545001"/>
                <a:gd name="connsiteY3" fmla="*/ 4524005 h 6837172"/>
                <a:gd name="connsiteX4" fmla="*/ 1067055 w 2545001"/>
                <a:gd name="connsiteY4" fmla="*/ 4330715 h 6837172"/>
                <a:gd name="connsiteX5" fmla="*/ 1324969 w 2545001"/>
                <a:gd name="connsiteY5" fmla="*/ 3379423 h 6837172"/>
                <a:gd name="connsiteX6" fmla="*/ 1307268 w 2545001"/>
                <a:gd name="connsiteY6" fmla="*/ 3240456 h 6837172"/>
                <a:gd name="connsiteX7" fmla="*/ 1196012 w 2545001"/>
                <a:gd name="connsiteY7" fmla="*/ 3154549 h 6837172"/>
                <a:gd name="connsiteX8" fmla="*/ 972233 w 2545001"/>
                <a:gd name="connsiteY8" fmla="*/ 3283409 h 6837172"/>
                <a:gd name="connsiteX9" fmla="*/ 580306 w 2545001"/>
                <a:gd name="connsiteY9" fmla="*/ 4728666 h 6837172"/>
                <a:gd name="connsiteX10" fmla="*/ 5057 w 2545001"/>
                <a:gd name="connsiteY10" fmla="*/ 6820750 h 6837172"/>
                <a:gd name="connsiteX11" fmla="*/ 0 w 2545001"/>
                <a:gd name="connsiteY11" fmla="*/ 6837173 h 6837172"/>
                <a:gd name="connsiteX12" fmla="*/ 26550 w 2545001"/>
                <a:gd name="connsiteY12" fmla="*/ 6837173 h 6837172"/>
                <a:gd name="connsiteX13" fmla="*/ 605591 w 2545001"/>
                <a:gd name="connsiteY13" fmla="*/ 4736246 h 6837172"/>
                <a:gd name="connsiteX14" fmla="*/ 997519 w 2545001"/>
                <a:gd name="connsiteY14" fmla="*/ 3290990 h 6837172"/>
                <a:gd name="connsiteX15" fmla="*/ 1190954 w 2545001"/>
                <a:gd name="connsiteY15" fmla="*/ 3179816 h 6837172"/>
                <a:gd name="connsiteX16" fmla="*/ 1285776 w 2545001"/>
                <a:gd name="connsiteY16" fmla="*/ 3253089 h 6837172"/>
                <a:gd name="connsiteX17" fmla="*/ 1300947 w 2545001"/>
                <a:gd name="connsiteY17" fmla="*/ 3373106 h 6837172"/>
                <a:gd name="connsiteX18" fmla="*/ 1043033 w 2545001"/>
                <a:gd name="connsiteY18" fmla="*/ 4324398 h 6837172"/>
                <a:gd name="connsiteX19" fmla="*/ 1171990 w 2545001"/>
                <a:gd name="connsiteY19" fmla="*/ 4548009 h 6837172"/>
                <a:gd name="connsiteX20" fmla="*/ 1385654 w 2545001"/>
                <a:gd name="connsiteY20" fmla="*/ 4448205 h 6837172"/>
                <a:gd name="connsiteX21" fmla="*/ 1385654 w 2545001"/>
                <a:gd name="connsiteY21" fmla="*/ 4446942 h 6837172"/>
                <a:gd name="connsiteX22" fmla="*/ 1725746 w 2545001"/>
                <a:gd name="connsiteY22" fmla="*/ 3178553 h 6837172"/>
                <a:gd name="connsiteX23" fmla="*/ 2545002 w 2545001"/>
                <a:gd name="connsiteY23" fmla="*/ 1263 h 6837172"/>
                <a:gd name="connsiteX24" fmla="*/ 2518452 w 2545001"/>
                <a:gd name="connsiteY24" fmla="*/ 0 h 68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45001" h="6837172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 w="12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3BC35A-F255-48AA-48B8-D6561A6FAB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9704" y="0"/>
              <a:ext cx="1822122" cy="6871447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C8DADA-109B-196D-817A-1ACB3E3183C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FED455-D30F-6583-EAD1-6FB515A49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0EE198-6127-5DE1-8134-33FE6A8B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421C6B3-8689-0AB8-84DB-CC8F5D3B0A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4851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Custom 62">
      <a:majorFont>
        <a:latin typeface="Book Antiqua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11534312_Win32_SL_V3" id="{A784F2EB-8377-40E2-878D-F359E4F7734D}" vid="{87F4C17B-0668-4D7F-80F5-6507D8EFBB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9BB42C3-98F0-4E09-AE96-62EE07CAC5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9EAE05-2D90-4440-A098-2E114DBDB5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15CCAF-B227-4420-8A82-899C4EC3371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Theme-CyberSecPro-1</Template>
  <TotalTime>0</TotalTime>
  <Words>2231</Words>
  <Application>Microsoft Office PowerPoint</Application>
  <PresentationFormat>Widescreen</PresentationFormat>
  <Paragraphs>418</Paragraphs>
  <Slides>33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Aptos</vt:lpstr>
      <vt:lpstr>Book Antiqua</vt:lpstr>
      <vt:lpstr>Calibri</vt:lpstr>
      <vt:lpstr>Century Gothic</vt:lpstr>
      <vt:lpstr>Courier New</vt:lpstr>
      <vt:lpstr>Symbol</vt:lpstr>
      <vt:lpstr>Custom</vt:lpstr>
      <vt:lpstr>Cybersecurity in Emerging Technologies for the Energy Network</vt:lpstr>
      <vt:lpstr>PowerPoint Presentation</vt:lpstr>
      <vt:lpstr>Cybersecurity in Emerging Technologies for the Energy Network – Course Overview</vt:lpstr>
      <vt:lpstr>4. Data Analysis for Cybersecurity in the Energy Network</vt:lpstr>
      <vt:lpstr>4. Data Analysis for Cybersecurity in the Energy Network</vt:lpstr>
      <vt:lpstr>4. Data Analysis for Cybersecurity in the Energy Network</vt:lpstr>
      <vt:lpstr>4. Data Analysis for Cybersecurity in the Energy Network</vt:lpstr>
      <vt:lpstr>4. Data Analysis for Cybersecurity in the Energy Network</vt:lpstr>
      <vt:lpstr>4. Data Analysis for Cybersecurity in the Energy Network</vt:lpstr>
      <vt:lpstr>4. Data Analysis for Cybersecurity in the Energy Network</vt:lpstr>
      <vt:lpstr>4. Data Analysis for Cybersecurity in the Energy Network</vt:lpstr>
      <vt:lpstr>4. Data Analysis for Cybersecurity in the Energy Network</vt:lpstr>
      <vt:lpstr>4. Data Analysis for Cybersecurity in the Energy Network</vt:lpstr>
      <vt:lpstr>4. Data Analysis for Cybersecurity in the Energy Network</vt:lpstr>
      <vt:lpstr>4. Data Analysis for Cybersecurity in the Energy Network</vt:lpstr>
      <vt:lpstr>4. Data Analysis for Cybersecurity in the Energy Network</vt:lpstr>
      <vt:lpstr>4. Data Analysis for Cybersecurity in the Energy Network</vt:lpstr>
      <vt:lpstr>4. Data Analysis for Cybersecurity in the Energy Network</vt:lpstr>
      <vt:lpstr>4. Data Analysis for Cybersecurity in the Energy Network</vt:lpstr>
      <vt:lpstr>4. Data Analysis for Cybersecurity in the Energy Network</vt:lpstr>
      <vt:lpstr>4. Data Analysis for Cybersecurity in the Energy Network</vt:lpstr>
      <vt:lpstr>4. Data Analysis for Cybersecurity in the Energy Network</vt:lpstr>
      <vt:lpstr>4. Data Analysis for Cybersecurity in the Energy Network</vt:lpstr>
      <vt:lpstr>4. Data Analysis for Cybersecurity in the Energy Network</vt:lpstr>
      <vt:lpstr>4. Data Analysis for Cybersecurity in the Energy Network</vt:lpstr>
      <vt:lpstr>4. Data Analysis for Cybersecurity in the Energy Network</vt:lpstr>
      <vt:lpstr>4. Hands-On Lab 2: Security Data Analysis</vt:lpstr>
      <vt:lpstr>4. Hands-On Lab 2: Security Data Analysis</vt:lpstr>
      <vt:lpstr>4. Hands-On Lab 2: Security Data Analysis</vt:lpstr>
      <vt:lpstr>4. Hands-On Lab 2: Security Data Analysis</vt:lpstr>
      <vt:lpstr>4. Hands-On Lab 2: Security Data Analysis</vt:lpstr>
      <vt:lpstr>4. Hands-On Lab 2: Security Data Analysis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CyberSecPro Training Presentation Template</dc:title>
  <dc:subject>CyberSecPro Modules</dc:subject>
  <dc:creator/>
  <cp:lastModifiedBy/>
  <cp:revision>1</cp:revision>
  <dcterms:created xsi:type="dcterms:W3CDTF">2023-07-18T15:28:54Z</dcterms:created>
  <dcterms:modified xsi:type="dcterms:W3CDTF">2026-01-11T12:15:33Z</dcterms:modified>
  <cp:version>Ver-1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