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26"/>
  </p:notesMasterIdLst>
  <p:handoutMasterIdLst>
    <p:handoutMasterId r:id="rId27"/>
  </p:handoutMasterIdLst>
  <p:sldIdLst>
    <p:sldId id="376" r:id="rId5"/>
    <p:sldId id="407" r:id="rId6"/>
    <p:sldId id="388" r:id="rId7"/>
    <p:sldId id="409" r:id="rId8"/>
    <p:sldId id="410" r:id="rId9"/>
    <p:sldId id="411" r:id="rId10"/>
    <p:sldId id="412" r:id="rId11"/>
    <p:sldId id="413" r:id="rId12"/>
    <p:sldId id="414" r:id="rId13"/>
    <p:sldId id="415" r:id="rId14"/>
    <p:sldId id="416" r:id="rId15"/>
    <p:sldId id="417" r:id="rId16"/>
    <p:sldId id="418" r:id="rId17"/>
    <p:sldId id="419" r:id="rId18"/>
    <p:sldId id="420" r:id="rId19"/>
    <p:sldId id="421" r:id="rId20"/>
    <p:sldId id="422" r:id="rId21"/>
    <p:sldId id="423" r:id="rId22"/>
    <p:sldId id="424" r:id="rId23"/>
    <p:sldId id="425" r:id="rId24"/>
    <p:sldId id="38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26" autoAdjust="0"/>
    <p:restoredTop sz="81840" autoAdjust="0"/>
  </p:normalViewPr>
  <p:slideViewPr>
    <p:cSldViewPr snapToGrid="0" showGuides="1">
      <p:cViewPr>
        <p:scale>
          <a:sx n="90" d="100"/>
          <a:sy n="90" d="100"/>
        </p:scale>
        <p:origin x="816" y="-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11/1/2026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11/1/2026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1BC71-1F0F-BD5B-4E51-2A126DA1E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E608BB-446D-1EB5-A2B0-C8EF01C235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B942A3-98D2-1CA2-1A9F-8110F274E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why supply-chain attacks are difficult to detect.</a:t>
            </a:r>
          </a:p>
          <a:p>
            <a:r>
              <a:rPr lang="en-US" dirty="0" err="1"/>
              <a:t>Emphasise</a:t>
            </a:r>
            <a:r>
              <a:rPr lang="en-US" dirty="0"/>
              <a:t> long trust chains.</a:t>
            </a:r>
          </a:p>
          <a:p>
            <a:r>
              <a:rPr lang="en-US" dirty="0"/>
              <a:t>Connect to procurement and governance decisions.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9BE911-89F4-D00C-7C54-81816FE3BE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930667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B3FD5-2835-AFA2-FDFC-A44CE78D5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7BF1FE-6638-C9EB-A06A-BB82B284E0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745440-0778-A83D-1734-30141A3E5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Stress that energy cybersecurity is inseparable from safety.</a:t>
            </a:r>
          </a:p>
          <a:p>
            <a:r>
              <a:rPr lang="en-US" dirty="0"/>
              <a:t>Explain why impact assessment must consider physical consequences.</a:t>
            </a:r>
          </a:p>
          <a:p>
            <a:r>
              <a:rPr lang="en-US" dirty="0"/>
              <a:t>Avoid sensationalism; focus on risk reasoning.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822CFB-AF12-3916-0FC0-030643A8A1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21386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8D500-E72C-FB1B-43A7-EC8DF9AB0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07E4FE-EAF8-8237-C03B-9F89720AF1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F4C1C8-8478-DF6D-A70D-335369E24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why perimeters dissolve in distributed systems.</a:t>
            </a:r>
          </a:p>
          <a:p>
            <a:r>
              <a:rPr lang="en-US" dirty="0" err="1"/>
              <a:t>Emphasise</a:t>
            </a:r>
            <a:r>
              <a:rPr lang="en-US" dirty="0"/>
              <a:t> identity-centric security.</a:t>
            </a:r>
          </a:p>
          <a:p>
            <a:r>
              <a:rPr lang="en-US" dirty="0"/>
              <a:t>Avoid deep architectural detail; focus on philosophy.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36229F-C535-9EA2-C3D4-5E34130D46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61347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132DD-E902-19D6-4327-A8BE68FE0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B59AE4-327D-90BA-7C2C-30195D1623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3D863D-3494-77F8-B02A-350041347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difference between prevention and resilience.</a:t>
            </a:r>
          </a:p>
          <a:p>
            <a:r>
              <a:rPr lang="en-US" dirty="0"/>
              <a:t>Use analogies (engineering fault tolerance).</a:t>
            </a:r>
          </a:p>
          <a:p>
            <a:r>
              <a:rPr lang="en-US" dirty="0"/>
              <a:t>Stress importance for critical infrastructure.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9F6447-7310-373F-6F11-7812B8F7A5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407709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754D6-0D26-1B8D-E297-76BB8C10B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BCA706-912F-5F11-2F26-BC31BB006D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FE0DAF-8AC3-DA64-D62E-5CEA686A5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Emphasise</a:t>
            </a:r>
            <a:r>
              <a:rPr lang="en-US" dirty="0"/>
              <a:t> psychological shift.</a:t>
            </a:r>
          </a:p>
          <a:p>
            <a:r>
              <a:rPr lang="en-US" dirty="0"/>
              <a:t>Explain why optimism bias is dangerous.</a:t>
            </a:r>
          </a:p>
          <a:p>
            <a:r>
              <a:rPr lang="en-US" dirty="0"/>
              <a:t>Connect to layered </a:t>
            </a:r>
            <a:r>
              <a:rPr lang="en-US" dirty="0" err="1"/>
              <a:t>defence</a:t>
            </a:r>
            <a:r>
              <a:rPr lang="en-US" dirty="0"/>
              <a:t> and monitoring.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018595-EF0A-BFA8-390D-B016D4F34E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128243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8A735-A706-751F-460F-02E0DA73B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F8A5BA-54B6-9887-FB04-BA39B7B30B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2D5D7F-0B07-9DB2-4733-197A7ADA6A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Stress human decision-making under pressure.</a:t>
            </a:r>
          </a:p>
          <a:p>
            <a:r>
              <a:rPr lang="en-US" dirty="0" err="1"/>
              <a:t>Emphasise</a:t>
            </a:r>
            <a:r>
              <a:rPr lang="en-US" dirty="0"/>
              <a:t> training and exercises.</a:t>
            </a:r>
          </a:p>
          <a:p>
            <a:r>
              <a:rPr lang="en-US" dirty="0"/>
              <a:t>Connect to ethics and accountability.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BCD42C-877F-3EE4-A60F-6FE91574E7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907426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8A231-DBC6-D527-B54D-A88D60DC0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6DC314-B874-9910-A08A-F37B6BF9DF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2D1FC8-89BB-55B1-0704-8EF44E20C1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Emphasise</a:t>
            </a:r>
            <a:r>
              <a:rPr lang="en-US" dirty="0"/>
              <a:t> long-term investment in people.</a:t>
            </a:r>
          </a:p>
          <a:p>
            <a:r>
              <a:rPr lang="en-US" dirty="0"/>
              <a:t>Explain governance as an enabler, not bureaucracy.</a:t>
            </a:r>
          </a:p>
          <a:p>
            <a:r>
              <a:rPr lang="en-US" dirty="0"/>
              <a:t>Connect to ECSF relevance.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53A9F-C827-A5A1-1762-2AB42D5C4E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726674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B65FA-B5BD-DEC8-B382-790A9866C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5B4013-5E86-E6F2-F111-38F7C44DEF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AE2615-EA66-EB85-7BB9-831962A1E0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Emphasise</a:t>
            </a:r>
            <a:r>
              <a:rPr lang="en-US" dirty="0"/>
              <a:t> learning value over blame.</a:t>
            </a:r>
          </a:p>
          <a:p>
            <a:r>
              <a:rPr lang="en-US" dirty="0"/>
              <a:t>Explain why exercises improve coordination.</a:t>
            </a:r>
          </a:p>
          <a:p>
            <a:r>
              <a:rPr lang="en-US" dirty="0"/>
              <a:t>Connect to incident response readiness.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0BC76-61BD-409B-0732-43008B17E5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071189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43754-2326-DF4A-F3E7-E864C13F9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07FCCD-2859-B326-1A0B-59D2D0D3BA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1ABD20-2059-2911-CDE2-656C1A47BC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regulation often lags technology.</a:t>
            </a:r>
          </a:p>
          <a:p>
            <a:r>
              <a:rPr lang="en-US" dirty="0" err="1"/>
              <a:t>Emphasise</a:t>
            </a:r>
            <a:r>
              <a:rPr lang="en-US" dirty="0"/>
              <a:t> role of research projects and testbeds.</a:t>
            </a:r>
          </a:p>
          <a:p>
            <a:r>
              <a:rPr lang="en-US" dirty="0"/>
              <a:t>Encourage proactive security-by-design.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B007C-AB72-7FCD-58A2-CFD4FC1CF7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655446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8DA7A-F91F-6BB9-4C44-9B8C398FF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CEE278-9276-6149-3FE7-AF60B3CBD7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EC0CA4-D57A-E1AD-C79A-553A173268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/>
              <a:t>Help students see the big picture.</a:t>
            </a:r>
          </a:p>
          <a:p>
            <a:r>
              <a:rPr lang="en-US" b="0" i="0" dirty="0"/>
              <a:t>Encourage reflection:</a:t>
            </a:r>
          </a:p>
          <a:p>
            <a:pPr marL="171450" indent="-171450">
              <a:buFontTx/>
              <a:buChar char="-"/>
            </a:pPr>
            <a:r>
              <a:rPr lang="en-US" b="0" i="0" dirty="0"/>
              <a:t>Which risks are technical?</a:t>
            </a:r>
          </a:p>
          <a:p>
            <a:pPr marL="171450" indent="-171450">
              <a:buFontTx/>
              <a:buChar char="-"/>
            </a:pPr>
            <a:r>
              <a:rPr lang="en-US" b="0" i="0" dirty="0"/>
              <a:t>Which are </a:t>
            </a:r>
            <a:r>
              <a:rPr lang="en-US" b="0" i="0" dirty="0" err="1"/>
              <a:t>organisational</a:t>
            </a:r>
            <a:r>
              <a:rPr lang="en-US" b="0" i="0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163521-364C-8268-085D-A43B0D7A38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9013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57EFB-F04B-AA0F-AD40-605D2BE29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6D2FBA-C845-1B74-76CA-9BFE921FA4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4D865D-FA8A-0342-0F3F-E7793F97CC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on an open, reflective note.</a:t>
            </a:r>
          </a:p>
          <a:p>
            <a:r>
              <a:rPr lang="en-US" dirty="0"/>
              <a:t>Encourage discussion and critical thinking.</a:t>
            </a:r>
          </a:p>
          <a:p>
            <a:r>
              <a:rPr lang="en-US" dirty="0"/>
              <a:t>Reinforce the course’s central message:</a:t>
            </a:r>
          </a:p>
          <a:p>
            <a:r>
              <a:rPr lang="en-US" dirty="0"/>
              <a:t>- “Good cybersecurity enables the energy transition.”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E01F5-7B33-A27E-4A18-1BAC97678F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98020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47830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Position Topic 6 as the capstone of the course.</a:t>
            </a:r>
          </a:p>
          <a:p>
            <a:r>
              <a:rPr lang="en-US" b="0" dirty="0" err="1"/>
              <a:t>Emphasise</a:t>
            </a:r>
            <a:r>
              <a:rPr lang="en-US" b="0" dirty="0"/>
              <a:t> that this topic:</a:t>
            </a:r>
          </a:p>
          <a:p>
            <a:r>
              <a:rPr lang="en-US" b="0" dirty="0"/>
              <a:t>- Is less about specific tools</a:t>
            </a:r>
          </a:p>
          <a:p>
            <a:r>
              <a:rPr lang="en-US" b="0" dirty="0"/>
              <a:t>- More about </a:t>
            </a:r>
            <a:r>
              <a:rPr lang="en-US" b="0" i="1" dirty="0"/>
              <a:t>mindset and strategy</a:t>
            </a:r>
            <a:endParaRPr lang="en-US" b="0" dirty="0"/>
          </a:p>
          <a:p>
            <a:r>
              <a:rPr lang="en-US" b="0" dirty="0"/>
              <a:t>Explain that future energy cybersecurity decisions will:</a:t>
            </a:r>
          </a:p>
          <a:p>
            <a:r>
              <a:rPr lang="en-US" b="0" dirty="0"/>
              <a:t>- Have long-term consequences</a:t>
            </a:r>
          </a:p>
          <a:p>
            <a:r>
              <a:rPr lang="en-US" b="0" dirty="0"/>
              <a:t>- Be made under uncertainty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2549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5C666-9C26-B023-769B-7E6F14B46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9EA31A-2566-069E-F7C1-42119EDD56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C899AE-CD39-06C2-CC94-0D06D5133C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Explain that energy systems are no longer isolated infrastructures.</a:t>
            </a:r>
          </a:p>
          <a:p>
            <a:r>
              <a:rPr lang="en-US" b="0" dirty="0" err="1"/>
              <a:t>Emphasise</a:t>
            </a:r>
            <a:r>
              <a:rPr lang="en-US" b="0" dirty="0"/>
              <a:t> interdependencies:</a:t>
            </a:r>
          </a:p>
          <a:p>
            <a:r>
              <a:rPr lang="en-US" b="0" dirty="0"/>
              <a:t>- Power ↔ transport</a:t>
            </a:r>
          </a:p>
          <a:p>
            <a:r>
              <a:rPr lang="en-US" b="0" dirty="0"/>
              <a:t>- Power ↔ communication</a:t>
            </a:r>
          </a:p>
          <a:p>
            <a:r>
              <a:rPr lang="en-US" b="0" dirty="0"/>
              <a:t>Highlight that failures may cascade across sectors.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EA20A3-A0C9-E223-14A7-29680313CA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36984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951DC-F6E2-567E-65FA-9B5DFABBE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D736B9-C09F-D7C4-E0D4-72B32025C4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8E55E5-D487-8AEC-84CA-3D05AC7F0D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Explain why autonomy is necessary (speed, complexity).</a:t>
            </a:r>
          </a:p>
          <a:p>
            <a:r>
              <a:rPr lang="en-US" b="0" dirty="0" err="1"/>
              <a:t>Emphasise</a:t>
            </a:r>
            <a:r>
              <a:rPr lang="en-US" b="0" dirty="0"/>
              <a:t> new risks:</a:t>
            </a:r>
          </a:p>
          <a:p>
            <a:r>
              <a:rPr lang="en-US" b="0" dirty="0"/>
              <a:t>- Loss of human oversight</a:t>
            </a:r>
          </a:p>
          <a:p>
            <a:r>
              <a:rPr lang="en-US" b="0" dirty="0"/>
              <a:t>- Cascading algorithmic errors</a:t>
            </a:r>
          </a:p>
          <a:p>
            <a:r>
              <a:rPr lang="en-US" b="0" dirty="0"/>
              <a:t>Connect back to AI security topics from Topic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0D714B-5AE9-8CD2-7098-F50F299FEE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03787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E53C2-64C8-BF74-379A-6DF228932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DCC958-A6EE-B99D-1770-3950389620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41A23C-0AD1-6E4B-F090-A4E83EC219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why </a:t>
            </a:r>
            <a:r>
              <a:rPr lang="en-US" dirty="0" err="1"/>
              <a:t>decentralisation</a:t>
            </a:r>
            <a:r>
              <a:rPr lang="en-US" dirty="0"/>
              <a:t> is good for resilience </a:t>
            </a:r>
            <a:r>
              <a:rPr lang="en-US" i="1" dirty="0"/>
              <a:t>and</a:t>
            </a:r>
            <a:r>
              <a:rPr lang="en-US" dirty="0"/>
              <a:t> risky for security.</a:t>
            </a:r>
          </a:p>
          <a:p>
            <a:r>
              <a:rPr lang="en-US" dirty="0"/>
              <a:t>Highlight:</a:t>
            </a:r>
          </a:p>
          <a:p>
            <a:r>
              <a:rPr lang="en-US" dirty="0"/>
              <a:t>- Heterogeneous ownership</a:t>
            </a:r>
          </a:p>
          <a:p>
            <a:r>
              <a:rPr lang="en-US" dirty="0"/>
              <a:t>- Uneven security maturity</a:t>
            </a:r>
          </a:p>
          <a:p>
            <a:r>
              <a:rPr lang="en-US" dirty="0" err="1"/>
              <a:t>Emphasise</a:t>
            </a:r>
            <a:r>
              <a:rPr lang="en-US" dirty="0"/>
              <a:t> coordination challenges.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BABA6E-447D-3393-D712-05F588572E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64152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98BC3-3F27-9748-C56A-FB2C9BBB8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8A1918-1289-AC0E-3C8A-22C718AE1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FCE903-DD94-BC0A-1580-E4E0DE12BB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Emphasise</a:t>
            </a:r>
            <a:r>
              <a:rPr lang="en-US" dirty="0"/>
              <a:t> that future attacks may not look like “attacks”.</a:t>
            </a:r>
          </a:p>
          <a:p>
            <a:r>
              <a:rPr lang="en-US" dirty="0"/>
              <a:t>Explain slow-burn, low-noise strategies.</a:t>
            </a:r>
          </a:p>
          <a:p>
            <a:r>
              <a:rPr lang="en-US" dirty="0"/>
              <a:t>Connect to anomaly detection and correlation needs.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471B69-5924-7FF2-A4F6-A04E5D0ECA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09466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34635-39BC-99BD-F624-0F243101E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5D9817-D172-9B11-D0D9-E22CF11D4B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BDBE5F-37BD-770B-F3F1-F33E56E4B5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err="1"/>
              <a:t>Emphasise</a:t>
            </a:r>
            <a:r>
              <a:rPr lang="en-US" b="0" dirty="0"/>
              <a:t> symmetry: defenders are not the only ones using AI.</a:t>
            </a:r>
          </a:p>
          <a:p>
            <a:r>
              <a:rPr lang="en-US" b="0" dirty="0"/>
              <a:t>Explain why automation increases attack speed and scale.</a:t>
            </a:r>
          </a:p>
          <a:p>
            <a:r>
              <a:rPr lang="en-US" b="0" dirty="0"/>
              <a:t>Highlight the need for AI-aware </a:t>
            </a:r>
            <a:r>
              <a:rPr lang="en-US" b="0" dirty="0" err="1"/>
              <a:t>defence</a:t>
            </a:r>
            <a:r>
              <a:rPr lang="en-US" b="0" dirty="0"/>
              <a:t> strategies.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55F8EB-F0F5-CD55-B8A5-CF7BDCF1D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7788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Add title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89" y="723440"/>
            <a:ext cx="4899285" cy="2579052"/>
          </a:xfrm>
        </p:spPr>
        <p:txBody>
          <a:bodyPr>
            <a:noAutofit/>
          </a:bodyPr>
          <a:lstStyle/>
          <a:p>
            <a:r>
              <a:rPr lang="en-US" sz="4000" dirty="0"/>
              <a:t>Cybersecurity in Emerging Technologies for the Energy Network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Presentation by: 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6872" y="3373515"/>
            <a:ext cx="4465828" cy="1008926"/>
          </a:xfrm>
        </p:spPr>
        <p:txBody>
          <a:bodyPr/>
          <a:lstStyle/>
          <a:p>
            <a:r>
              <a:rPr lang="en-US" dirty="0"/>
              <a:t>CSP007_C_E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293AB-9276-EB4C-196D-84D9210ED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FD61548-E2F7-321A-714D-7403C0821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44318204-7FE8-4EB3-CBCC-BC2CD0C10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Supply Chain and Third-Party Risks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38E3A93-C29A-005B-A43B-9AEBF5C0B2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Security Beyond </a:t>
            </a:r>
            <a:r>
              <a:rPr lang="en-US" sz="20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Organisational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Boundaries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Energy systems depend on: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Hardware vendors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Software suppliers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Cloud and service providers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 single compromised supplier can affect many </a:t>
            </a:r>
            <a:r>
              <a:rPr lang="en-US" sz="20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organisations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simultaneously.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EEAE1A3-0420-7911-239F-84D6F9F5A1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B961EEA-A7D2-70EF-9BFC-1A340CDCE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FEB8132-B478-760B-98D3-055AF0B0A65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DB47D84-0318-5B10-CFDB-A05C03B19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5FB9A9F-2B38-1B25-FEC8-1823F9751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41D0573-1B40-926A-55D4-E61F9CB966D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04773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8407C-21C7-C729-C101-1C5B06CC5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FAB0AFBF-D1EB-3761-BDD9-A240C4084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68D0538F-0BAE-6910-5247-687F10918F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229581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Cyber-Physical Attack Convergence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2A47414-7511-37BB-5CBD-955209454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When Cyber Attacks Cause Physical Impact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Cyber-physical attacks can: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Disrupt power supply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Damage equipment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Endanger human safety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Future attacks will increasingly blur the line between cyber and physical domains.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AA08525-2D91-D03E-E994-2EFDF70CE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B8F1129-0A9A-A95D-4A4A-E4A0FFFD4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454F72A-1899-F3C7-0F49-68A92D5DBAE4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2C06377-8B0D-1FE7-40B7-D27BB5E6B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E96BDFD-1085-F7FB-113D-0EFA135F4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2CA4E82-BAF9-16FA-9048-B256A9C71B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232" y="1059876"/>
            <a:ext cx="6344898" cy="498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27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91926-3203-14F8-B920-2121DA337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762EFE5E-F62C-3031-DB79-8EC1803D5D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D5FC1678-A08F-3C37-35CC-A84FC68455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From Perimeter Security to Zero Trust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794A11E-32F8-74D8-BAE7-EADF98BDDC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Why Traditional Security Models Fail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Classic perimeter-based security assumes: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Clear inside vs outside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Trusted internal networks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Modern energy systems require: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Continuous verification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Strong identity everywhere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Minimal implicit trust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This shift is captured by Zero Trust principles.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615DE17-2D86-1315-DAA0-0364A962F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FE9DCBB-880A-EE17-1E24-5EBB4B3EA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6929AB0-1ADE-60F3-A3E1-6965F023CA52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E411E72-721F-D187-3591-B4AA83CF9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0CBBFA8-AD2E-6451-5EE9-1F49CD07B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7A5FECEB-7066-B747-D4A7-67BFFC060CE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90006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44FE9-7FB3-98F6-AF43-2FF0F71CA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F75142D8-E17E-BA91-76C2-71EBBACF5F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14EFAD2B-E376-C4BB-A583-F52C37F5B3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Resilience and Fault Tolerance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F3DA5FF-DED9-9065-6E33-6BCD8BF29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Security Is Also About Recovery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Future security strategies </a:t>
            </a: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prioritise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Absorbing attacks without collapse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Maintaining essential functions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Rapid and safe recovery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Resilience accepts that some failures are inevitable.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EE9DE22-9D14-A141-8FA8-BDFBA5C01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9B7F887-63D2-7DA4-B229-D84E8C319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B147EA2-A4FD-FF91-CB1D-B9A3C6D38650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ED35065-FFD8-5B6B-451B-026B658E0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02DD034-57C4-54F8-1509-69260484C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7AFCA7A-1428-3F7D-3683-0AAB3584B08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89197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1FD56-4DEB-6F33-47EC-156106F6D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D8527D6-86C8-86B5-644A-40E6D7AB72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774036AB-875D-5B38-1E7E-4B454F0A3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The Assume-Breach Mindset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C73E165-83DB-124B-3995-542660D0BD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Planning for Failure, Not Perfection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Assume-breach means: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Accepting that </a:t>
            </a: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defences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can fail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Designing systems to limit damage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Detecting and responding quickly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This mindset leads to more realistic security architectures.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91BD2B0-AD39-BD9C-D60F-B54563D7B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13D0F78-D98D-867A-AFBB-8498C6B23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76CAFE-8A52-BD43-EBDD-859E53AD9B2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948A126-4A7E-9A6A-A16C-9B14435DB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ECA2E3A-858A-32CE-1FBA-F0295977E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CB5983A5-D14F-6D29-4C92-56BCED0B84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49" y="1188881"/>
            <a:ext cx="6403615" cy="402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886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0843-C31D-E0CF-95D6-2EF4D9D2F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06CD9792-A5ED-CA6C-EE32-504C4445C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2B35CDB9-30F4-D8F2-7851-78186F50A9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Human and </a:t>
            </a:r>
            <a:r>
              <a:rPr lang="en-US" dirty="0" err="1"/>
              <a:t>Organisational</a:t>
            </a:r>
            <a:r>
              <a:rPr lang="en-US" dirty="0"/>
              <a:t> Factors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B80013F-BE2C-046E-28FB-47AD9F7A4D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People Remain Central to Security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Future energy cybersecurity depends on: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Skilled professionals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Clear roles and responsibilities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Effective communication under stress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Organisational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security culture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Technology cannot compensate for weak governance.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48B69A0-1B17-DC44-0789-BC53A76BC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3D2B565-6212-9A5E-23AF-EAD4BA193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F22D4D6-7565-380C-4325-ACFF8E77BD22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6ADED0A-9F78-70E3-B449-759C061F9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1739FA4-D799-F3E0-2F62-71676BFCF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E0DD2E66-8AA8-E88C-0CCD-976A63BDEEC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30843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E375F-36B7-C4A7-4E81-C2E0F6EA7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E1EDA95-D96F-F3B7-6980-220A9B235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6568F2A5-49D8-7C0E-CC9E-8D32AC18D5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Skills, Training, and Governance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6B160F9-85D8-1CA1-D276-D80279DC8A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Preparing </a:t>
            </a: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Organisations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for the Future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Key requirements include: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Continuous skills development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Cross-disciplinary expertise (energy + cyber)Clear governance and escalation paths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Security maturity is </a:t>
            </a: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organisational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, not purely technical.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D4435C-AC3A-B40F-6126-5E54DA7F1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3A58274-F0BE-432C-4739-50BD48E85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8C57CD3-ED92-01E5-16CF-E66E10AA6699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3A98AC6-0D80-BB77-6B77-2CBC764204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EF01B48-3E2C-65CD-A374-61423FDEE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54D8ADF-C484-599B-9AEC-03F7D63668A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57387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F267-41A4-BEFF-4C8E-A178500F0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7EE1E764-9FDE-10C5-AE01-06F7CB5C2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CBD3BFC8-61D7-B617-2477-F2E9E6D00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Preparedness and Cyber Exercises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E780A6E-96BD-C797-F8EA-63070327CB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Practising</a:t>
            </a: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for Real Incidents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Preparedness activities include: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Table-top exercises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Technical simulations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Cross-</a:t>
            </a:r>
            <a:r>
              <a:rPr lang="en-US" sz="28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organisational</a:t>
            </a: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drills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Exercises reveal weaknesses before attackers do.</a:t>
            </a:r>
            <a:endParaRPr lang="en-GB" sz="28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BE3B974-EE5B-7FF6-D043-7F1D85473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A7A189B-86CB-4166-F1FC-9EE990CBD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3A557E1-74E0-99EE-5A1E-9B583AF31D7D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866BDF3-056B-59D0-FDFA-ED44AF878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1FDE835-C4C6-D088-6684-4FF771516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676F1FE9-87EB-B23B-DB99-749FFED558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1524" y="1664287"/>
            <a:ext cx="6749120" cy="413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405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3A9B7-ABB7-43CE-3066-EA536726E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AAB6917-7671-A258-1096-5835D5713A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1A4E300F-CEE0-3849-46B4-D39B1C1492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Research, Regulation, and Innovation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9443161-3D3E-3498-7264-0660A80798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Shaping the Future Security Landscape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Future security depends on: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Applied research and pilot projects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Regulation that evolves with technology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Collaboration between academia, industry, and policymakers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Innovation must be security-aware by design.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59DEC3-7056-428C-40A4-4142F3947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AE77096-B9FA-9392-CE58-F817E96D0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9524C73-2ADA-4670-BD19-3F153217A38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37978C2-89F9-2837-EC0F-64893F718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72FE31D-FA43-A37C-C24B-D378F7A63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5734EA5-D4BB-A83F-105E-29B8A08295F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96538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D61F5-D070-A769-4A75-9912E6F7E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18271996-4490-78B3-3C75-527E70137C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3640D5B8-5F94-3E7E-41AD-89BA082B2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Course-Wide Synthesis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7F9AE7F-2D8E-398A-F99A-1314939A7C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Connecting All Topics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Throughout the course, we have seen that: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Detection, protection, data, tools, and strategy are interdependent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Energy cybersecurity is cyber-physical and socio-technical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Security decisions involve trade-offs, not absolutes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4C549D-2B3F-FE62-ED47-E07EB1275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5D20AEB-7327-5DA7-9C3C-6041D84B3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915F88C-C774-4466-AA1B-7831646FBD66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F4A87D0-385F-A9B8-0272-F32A23CDD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169F61F-6777-DB87-4B97-8F62CDB6D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1778D15-24AB-3402-F527-0F063E5A04E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86716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06DA2-0DB2-1087-E9D2-B692937D4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C9B4BE1-CE0A-D498-15AA-D921C6172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9B907ED3-DDE8-BA52-D8F5-B76DFF4E3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Final Wrap-Up and Discussion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98A36CB-4037-D740-1D68-520504D839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Final Thoughts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Energy cybersecurity is not about: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Eliminating all risk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It is about: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Understanding systems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Managing uncertainty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Building resilient and trustworthy energy infrastructures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Discussion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What</a:t>
            </a:r>
            <a:r>
              <a:rPr lang="en-US" sz="2000" kern="100" dirty="0"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do you see as the biggest future security challenge?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8E66E6E-4716-29C9-5520-A24D9A17A0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CDCBCB-16CB-8A94-E879-B05C6E0D5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AD79C39-84F1-4988-923E-1C277B514B5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A161EAC-D508-6D45-B1D9-CF4B7E601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A558223-A534-5B72-DCDC-79E11A77F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29CB23D4-BE0B-8A5D-7A64-1B1020DFDC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74501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421C6B3-8689-0AB8-84DB-CC8F5D3B0A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Placeholder 82" descr="A person writing at a desk&#10;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594" r="7594"/>
          <a:stretch/>
        </p:blipFill>
        <p:spPr>
          <a:xfrm flipH="1">
            <a:off x="7163691" y="0"/>
            <a:ext cx="5024825" cy="6858000"/>
          </a:xfrm>
        </p:spPr>
      </p:pic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7911214" cy="1017147"/>
          </a:xfrm>
        </p:spPr>
        <p:txBody>
          <a:bodyPr>
            <a:noAutofit/>
          </a:bodyPr>
          <a:lstStyle/>
          <a:p>
            <a:r>
              <a:rPr lang="en-US" sz="2800" dirty="0"/>
              <a:t>Cybersecurity in Emerging Technologies for the Energy Network – Course Overview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FB8BB2-2253-F694-3F4B-48B1830907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545" y="1315846"/>
            <a:ext cx="788639" cy="533400"/>
          </a:xfrm>
          <a:noFill/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>
                <a:solidFill>
                  <a:schemeClr val="tx2">
                    <a:alpha val="25000"/>
                  </a:schemeClr>
                </a:solidFill>
              </a:rPr>
              <a:t>0.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0C2F10C-DD1E-58B2-DE8A-900B513BB4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33352" y="1315846"/>
            <a:ext cx="6732236" cy="533400"/>
          </a:xfrm>
          <a:noFill/>
        </p:spPr>
        <p:txBody>
          <a:bodyPr anchor="ctr" anchorCtr="0">
            <a:noAutofit/>
          </a:bodyPr>
          <a:lstStyle/>
          <a:p>
            <a:r>
              <a:rPr lang="en-US" sz="1700" dirty="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rPr>
              <a:t>Introduction &amp; Course Context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EFEB83-8DF8-9418-13FD-C034C8279A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545" y="2035410"/>
            <a:ext cx="788639" cy="533400"/>
          </a:xfrm>
          <a:noFill/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>
                <a:solidFill>
                  <a:schemeClr val="tx2">
                    <a:alpha val="25000"/>
                  </a:schemeClr>
                </a:solidFill>
              </a:rPr>
              <a:t>1.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7C4889-BB27-08A2-E9DE-947634C2E2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33352" y="2035410"/>
            <a:ext cx="5885179" cy="533400"/>
          </a:xfrm>
          <a:noFill/>
        </p:spPr>
        <p:txBody>
          <a:bodyPr vert="horz" lIns="0" tIns="45720" rIns="0" bIns="0" rtlCol="0" anchor="ctr" anchorCtr="0">
            <a:noAutofit/>
          </a:bodyPr>
          <a:lstStyle/>
          <a:p>
            <a:r>
              <a:rPr lang="en-US" sz="1700" dirty="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rPr>
              <a:t>TOPIC 1 – Introduction to Cybersecurity in Energy Emerging Technologies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F61E353-DA53-56F1-49CB-7426B4E4EDA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985692-9D93-B2CA-C09C-F2CA3F05A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3FF775-4134-4229-0B44-8DCF3D12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A95276C-9BF7-66AE-268A-FFAD67D8A2FA}"/>
              </a:ext>
            </a:extLst>
          </p:cNvPr>
          <p:cNvSpPr txBox="1">
            <a:spLocks/>
          </p:cNvSpPr>
          <p:nvPr/>
        </p:nvSpPr>
        <p:spPr>
          <a:xfrm>
            <a:off x="724087" y="2698170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2.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10919363-AF44-01BC-3C22-BEC507BC94F5}"/>
              </a:ext>
            </a:extLst>
          </p:cNvPr>
          <p:cNvSpPr txBox="1">
            <a:spLocks/>
          </p:cNvSpPr>
          <p:nvPr/>
        </p:nvSpPr>
        <p:spPr>
          <a:xfrm>
            <a:off x="1436894" y="2698170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TOPIC 2 – Anomaly Detection Techniques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3540817-9F14-D10C-A2CB-937598D16174}"/>
              </a:ext>
            </a:extLst>
          </p:cNvPr>
          <p:cNvSpPr txBox="1">
            <a:spLocks/>
          </p:cNvSpPr>
          <p:nvPr/>
        </p:nvSpPr>
        <p:spPr>
          <a:xfrm>
            <a:off x="724086" y="3389292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3.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10618099-3020-9D79-AA00-0D1AC8E08676}"/>
              </a:ext>
            </a:extLst>
          </p:cNvPr>
          <p:cNvSpPr txBox="1">
            <a:spLocks/>
          </p:cNvSpPr>
          <p:nvPr/>
        </p:nvSpPr>
        <p:spPr>
          <a:xfrm>
            <a:off x="1436893" y="3389292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TOPIC 3 – Securing the Energy Emerging Technologies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8E56BCFD-EE1C-F342-B7A9-BC8583606659}"/>
              </a:ext>
            </a:extLst>
          </p:cNvPr>
          <p:cNvSpPr txBox="1">
            <a:spLocks/>
          </p:cNvSpPr>
          <p:nvPr/>
        </p:nvSpPr>
        <p:spPr>
          <a:xfrm>
            <a:off x="724086" y="4144204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4.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3364AF8D-CC6C-136A-D37F-8EFB0C6F93D5}"/>
              </a:ext>
            </a:extLst>
          </p:cNvPr>
          <p:cNvSpPr txBox="1">
            <a:spLocks/>
          </p:cNvSpPr>
          <p:nvPr/>
        </p:nvSpPr>
        <p:spPr>
          <a:xfrm>
            <a:off x="1436893" y="4144204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TOPIC 4 – Data Analysis for Cybersecurity in the Energy Network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B7573F9F-0438-C324-F7CE-0F7D4308A509}"/>
              </a:ext>
            </a:extLst>
          </p:cNvPr>
          <p:cNvSpPr txBox="1">
            <a:spLocks/>
          </p:cNvSpPr>
          <p:nvPr/>
        </p:nvSpPr>
        <p:spPr>
          <a:xfrm>
            <a:off x="724086" y="4888480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5.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AE3DBFF2-32E6-F0E6-D2A6-3C07C8551912}"/>
              </a:ext>
            </a:extLst>
          </p:cNvPr>
          <p:cNvSpPr txBox="1">
            <a:spLocks/>
          </p:cNvSpPr>
          <p:nvPr/>
        </p:nvSpPr>
        <p:spPr>
          <a:xfrm>
            <a:off x="1436893" y="4888480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TOPIC 5 – Security Tools and Techniques for Energy Emerging Technologie</a:t>
            </a:r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4571D69E-1431-4B47-1657-5612CDE31C0A}"/>
              </a:ext>
            </a:extLst>
          </p:cNvPr>
          <p:cNvSpPr txBox="1">
            <a:spLocks/>
          </p:cNvSpPr>
          <p:nvPr/>
        </p:nvSpPr>
        <p:spPr>
          <a:xfrm>
            <a:off x="724087" y="5717828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6.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5174AC9E-7BBB-A911-AFE4-6CC3C84BB821}"/>
              </a:ext>
            </a:extLst>
          </p:cNvPr>
          <p:cNvSpPr txBox="1">
            <a:spLocks/>
          </p:cNvSpPr>
          <p:nvPr/>
        </p:nvSpPr>
        <p:spPr>
          <a:xfrm>
            <a:off x="1436894" y="5717828"/>
            <a:ext cx="5885179" cy="533400"/>
          </a:xfrm>
          <a:prstGeom prst="rect">
            <a:avLst/>
          </a:prstGeom>
        </p:spPr>
        <p:txBody>
          <a:bodyPr vert="horz" lIns="0" tIns="45720" rIns="0" bIns="0" rtlCol="0" anchor="ctr" anchorCtr="0">
            <a:normAutofit lnSpcReduction="10000"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The Future of Emerging Technology Security in Energy Networks</a:t>
            </a:r>
          </a:p>
        </p:txBody>
      </p: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Topic 6 Overview and Purpose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This topic explores: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How energy systems are evolving technologically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How cyber threats are evolving alongside them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Why future security must focus on resilience, anticipation, and preparedness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The goal is to move from reactive cybersecurity to strategic security thinking.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04246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C50D8-B51C-C50D-056B-648920C93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B9769F08-B63C-9C1A-1C66-31CEC5357D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2D077537-75AE-3F03-3955-568FC9B798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Evolution of Energy Systems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F142535-12CC-0B44-4EC9-94D2FC31BE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How Energy Systems Are Changing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Future energy systems are </a:t>
            </a:r>
            <a:r>
              <a:rPr lang="en-US" sz="20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characterised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by: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Increased digital control and automation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High penetration of renewable and distributed energy resources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Greater reliance on data, analytics, and AI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Tighter coupling with other sectors (mobility, smart cities, industry)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These changes fundamentally reshape the security landscape.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5A6A3DE-F822-5990-D17C-CD39E290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05A8EC3-83EE-5032-8BCC-0DCEA430E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1310A4D-95F8-621E-F749-4863E2C86476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2370DDA-77E5-81C2-5A1A-D022C06BF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41FC39A-4C5B-9B51-9DCA-44FBAC168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568DE72-56B1-9A95-33EE-B089FA7D871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16968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B3BC6-1BB4-E331-2104-B7B312069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C6AF71FB-54FD-CD1F-D21A-43F4E6DD01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8C0328E5-5EDB-82AC-28D7-42EFE04EB6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Increasing Autonomy and AI Control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D016F3C-C1DB-73EB-0567-26489AD335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From Human-Controlled to Algorithm-Driven Systems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Energy systems increasingly rely on: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Automated control loops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AI-based </a:t>
            </a:r>
            <a:r>
              <a:rPr lang="en-US" sz="20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optimisation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and forecasting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Autonomous decision-making at the edge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This reduces reaction time but increases dependence on algorithmic correctness and integrity.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4849FAB-4011-9300-5175-DECA7C176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DD2E6D5-785E-4543-B763-9D3EAF8F9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7123789-F751-B2A9-5295-6E5AF3E4D086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58E1E46-DD73-4C36-BA35-91C3D6A45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1F620B7-C6C3-2B9D-9917-A6FFF0342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843DEACA-818C-7185-B70F-004F617AEFE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67592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290E1-AFED-1C45-5FC1-50113D6A6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5B3545C9-7055-766D-D39F-182FF0E217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3D0A86F1-15DB-5A82-775B-B6CA46AA58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 err="1"/>
              <a:t>Decentralisation</a:t>
            </a:r>
            <a:r>
              <a:rPr lang="en-US" dirty="0"/>
              <a:t> and Prosumers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964552C-2380-0106-AB8D-CC73E3CD89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 More Distributed and Participatory Grid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Modern energy systems include: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Millions of small producers (solar, storage)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Prosumers acting as consumers and suppliers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Peer-to-peer and local energy markets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Decentralisation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expands the attack surface and complicates governance.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FDEEBE0-3333-A13F-080A-70A448B62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CFFBAE2-3CB5-8003-7485-9961D06F4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7A93E1-5A34-757A-762C-4B0B12165589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B1940FD-0D9D-97EA-A818-905E4267D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69E0A08-CF05-53CA-374E-661A1461E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CF861DB-0057-3A43-2164-DBCEC0F632A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16725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A8174-2D9F-BBF9-2BAD-0A7E20C31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69929E4A-108E-9DFD-1D1D-FD8219C973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39FC30C5-5181-01B9-D342-E633B1E5BE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Emerging Cyber Threat Landscape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CEBBBC7-3BC9-515B-DAD3-E0AEF058A8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How Threats Are Evolving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Future cyber threats are expected to be: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More stealthy and persistent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Better coordinated and multi-stage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Targeted at systemic weaknesses rather than single assets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Attackers increasingly exploit complexity and interdependence.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4582425-F2C6-94F6-12F6-F6FF878D3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F20CB42-8D3E-B9F2-ED57-6B7CF64B8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C87E993-2F6E-A711-2F4E-1E468E0572A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93DA0E9-EB2C-3053-9C8A-AD2522329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BA69C7C-2B9D-DD91-9A16-6679BCD1E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99B7AA1-CDFB-BA3F-F9FA-92D4338D010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418"/>
          <a:stretch>
            <a:fillRect/>
          </a:stretch>
        </p:blipFill>
        <p:spPr>
          <a:xfrm>
            <a:off x="504114" y="1823775"/>
            <a:ext cx="5595674" cy="383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666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D2465-C245-CEF2-09C4-07D74B36A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549AF76B-64C6-4D03-90BB-CDF7AB0FF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The Future of Emerging Technology Security in Energy Networks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186D2898-1DA5-E1A0-ADEA-97B53EA863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AI-Powered and Automated Attacks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59A91A4-B54B-AA2A-4C30-32FB5989AB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Attackers Also Use AI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AI can be used by attackers to: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Automate reconnaissance and exploitation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Adapt attacks dynamically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Generate convincing phishing and social engineering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This creates an arms race between defenders and attackers.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8D86338-F38B-80C6-7DDB-5665B4743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39EBD1C-3D52-8CBB-59ED-9691E8F80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B16A4E-71D0-F843-0BFF-B1917BA0A406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A4CB0C8-7D96-E9E1-098E-480E75AD1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B37C47F-E3D2-DDBF-C6E3-1479783B2B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C757C33-C6CD-9BD0-C245-D64FB0B4F74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0833824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Theme-CyberSecPro-1</Template>
  <TotalTime>0</TotalTime>
  <Words>1390</Words>
  <Application>Microsoft Office PowerPoint</Application>
  <PresentationFormat>Widescreen</PresentationFormat>
  <Paragraphs>244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Aptos</vt:lpstr>
      <vt:lpstr>Book Antiqua</vt:lpstr>
      <vt:lpstr>Calibri</vt:lpstr>
      <vt:lpstr>Century Gothic</vt:lpstr>
      <vt:lpstr>Courier New</vt:lpstr>
      <vt:lpstr>Symbol</vt:lpstr>
      <vt:lpstr>Custom</vt:lpstr>
      <vt:lpstr>Cybersecurity in Emerging Technologies for the Energy Network</vt:lpstr>
      <vt:lpstr>PowerPoint Presentation</vt:lpstr>
      <vt:lpstr>Cybersecurity in Emerging Technologies for the Energy Network – Course Overview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CyberSecPro Training Presentation Template</dc:title>
  <dc:subject>CyberSecPro Modules</dc:subject>
  <dc:creator/>
  <cp:lastModifiedBy/>
  <cp:revision>1</cp:revision>
  <dcterms:created xsi:type="dcterms:W3CDTF">2023-07-18T15:28:54Z</dcterms:created>
  <dcterms:modified xsi:type="dcterms:W3CDTF">2026-01-11T17:27:41Z</dcterms:modified>
  <cp:version>Ver-1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