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6858000" cx="12192000"/>
  <p:notesSz cx="6858000" cy="9144000"/>
  <p:embeddedFontLst>
    <p:embeddedFont>
      <p:font typeface="Book Antiqua"/>
      <p:regular r:id="rId16"/>
      <p:bold r:id="rId17"/>
      <p:italic r:id="rId18"/>
      <p:boldItalic r:id="rId19"/>
    </p:embeddedFont>
    <p:embeddedFont>
      <p:font typeface="Century Gothic"/>
      <p:regular r:id="rId20"/>
      <p:bold r:id="rId21"/>
      <p:italic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GoogleSlidesCustomDataVersion2">
      <go:slidesCustomData xmlns:go="http://customooxmlschemas.google.com/" r:id="rId24" roundtripDataSignature="AMtx7mj7DSrEYRWLTD7IMnwigm4GbRrWS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CenturyGothic-regular.fntdata"/><Relationship Id="rId11" Type="http://schemas.openxmlformats.org/officeDocument/2006/relationships/slide" Target="slides/slide6.xml"/><Relationship Id="rId22" Type="http://schemas.openxmlformats.org/officeDocument/2006/relationships/font" Target="fonts/CenturyGothic-italic.fntdata"/><Relationship Id="rId10" Type="http://schemas.openxmlformats.org/officeDocument/2006/relationships/slide" Target="slides/slide5.xml"/><Relationship Id="rId21" Type="http://schemas.openxmlformats.org/officeDocument/2006/relationships/font" Target="fonts/CenturyGothic-bold.fntdata"/><Relationship Id="rId13" Type="http://schemas.openxmlformats.org/officeDocument/2006/relationships/slide" Target="slides/slide8.xml"/><Relationship Id="rId24" Type="http://customschemas.google.com/relationships/presentationmetadata" Target="metadata"/><Relationship Id="rId12" Type="http://schemas.openxmlformats.org/officeDocument/2006/relationships/slide" Target="slides/slide7.xml"/><Relationship Id="rId23" Type="http://schemas.openxmlformats.org/officeDocument/2006/relationships/font" Target="fonts/CenturyGothic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BookAntiqua-bold.fntdata"/><Relationship Id="rId16" Type="http://schemas.openxmlformats.org/officeDocument/2006/relationships/font" Target="fonts/BookAntiqua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BookAntiqua-boldItalic.fntdata"/><Relationship Id="rId6" Type="http://schemas.openxmlformats.org/officeDocument/2006/relationships/slide" Target="slides/slide1.xml"/><Relationship Id="rId18" Type="http://schemas.openxmlformats.org/officeDocument/2006/relationships/font" Target="fonts/BookAntiqua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" name="Google Shape;79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0" name="Google Shape;80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6" name="Google Shape;156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2c74e8a64ff_0_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0" name="Google Shape;90;g2c74e8a64ff_0_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1" name="Google Shape;91;g2c74e8a64ff_0_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c2c1fab3b8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7" name="Google Shape;97;g2c2c1fab3b8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https://www.hipaajournal.com/healthcare-data-breach-statistics/</a:t>
            </a:r>
            <a:endParaRPr/>
          </a:p>
        </p:txBody>
      </p:sp>
      <p:sp>
        <p:nvSpPr>
          <p:cNvPr id="98" name="Google Shape;98;g2c2c1fab3b8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e39b406b83_0_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5" name="Google Shape;105;g2e39b406b83_0_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https://www.hipaajournal.com/healthcare-data-breach-statistics/</a:t>
            </a:r>
            <a:endParaRPr/>
          </a:p>
        </p:txBody>
      </p:sp>
      <p:sp>
        <p:nvSpPr>
          <p:cNvPr id="106" name="Google Shape;106;g2e39b406b83_0_1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e39b406b83_0_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2e39b406b83_0_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g2e39b406b83_0_2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e48a118457_0_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2e48a118457_0_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g2e48a118457_0_1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e48a118457_0_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2e48a118457_0_4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g2e48a118457_0_4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e48a118457_0_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2e48a118457_0_5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g2e48a118457_0_5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e48a118457_0_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2e48a118457_0_6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g2e48a118457_0_6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Relationship Id="rId3" Type="http://schemas.openxmlformats.org/officeDocument/2006/relationships/image" Target="../media/image8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>
  <p:cSld name="Title Slid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g2c00f5b6e4e_0_2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032131" y="-30007"/>
            <a:ext cx="6064492" cy="6879886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g2c00f5b6e4e_0_203"/>
          <p:cNvSpPr txBox="1"/>
          <p:nvPr>
            <p:ph type="ctrTitle"/>
          </p:nvPr>
        </p:nvSpPr>
        <p:spPr>
          <a:xfrm>
            <a:off x="7119890" y="723440"/>
            <a:ext cx="4323300" cy="257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ook Antiqua"/>
              <a:buNone/>
              <a:defRPr sz="60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g2c00f5b6e4e_0_203"/>
          <p:cNvSpPr txBox="1"/>
          <p:nvPr>
            <p:ph idx="1" type="subTitle"/>
          </p:nvPr>
        </p:nvSpPr>
        <p:spPr>
          <a:xfrm>
            <a:off x="7128152" y="5248834"/>
            <a:ext cx="4323300" cy="10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7" name="Google Shape;17;g2c00f5b6e4e_0_203"/>
          <p:cNvSpPr/>
          <p:nvPr>
            <p:ph idx="2" type="pic"/>
          </p:nvPr>
        </p:nvSpPr>
        <p:spPr>
          <a:xfrm>
            <a:off x="0" y="-2235"/>
            <a:ext cx="5840700" cy="68622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8" name="Google Shape;18;g2c00f5b6e4e_0_203"/>
          <p:cNvSpPr txBox="1"/>
          <p:nvPr>
            <p:ph idx="3" type="body"/>
          </p:nvPr>
        </p:nvSpPr>
        <p:spPr>
          <a:xfrm>
            <a:off x="7119274" y="3373515"/>
            <a:ext cx="4323300" cy="10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6000"/>
              <a:buNone/>
              <a:defRPr b="1" sz="6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cxnSp>
        <p:nvCxnSpPr>
          <p:cNvPr id="19" name="Google Shape;19;g2c00f5b6e4e_0_203"/>
          <p:cNvCxnSpPr/>
          <p:nvPr/>
        </p:nvCxnSpPr>
        <p:spPr>
          <a:xfrm flipH="1">
            <a:off x="4559500" y="-10665"/>
            <a:ext cx="1930200" cy="6877200"/>
          </a:xfrm>
          <a:prstGeom prst="straightConnector1">
            <a:avLst/>
          </a:prstGeom>
          <a:noFill/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2c00f5b6e4e_0_185"/>
          <p:cNvSpPr txBox="1"/>
          <p:nvPr>
            <p:ph type="title"/>
          </p:nvPr>
        </p:nvSpPr>
        <p:spPr>
          <a:xfrm>
            <a:off x="653667" y="600200"/>
            <a:ext cx="8490300" cy="545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/>
        </p:txBody>
      </p:sp>
      <p:sp>
        <p:nvSpPr>
          <p:cNvPr id="54" name="Google Shape;54;g2c00f5b6e4e_0_185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c00f5b6e4e_0_188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g2c00f5b6e4e_0_188"/>
          <p:cNvSpPr txBox="1"/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/>
        </p:txBody>
      </p:sp>
      <p:sp>
        <p:nvSpPr>
          <p:cNvPr id="58" name="Google Shape;58;g2c00f5b6e4e_0_188"/>
          <p:cNvSpPr txBox="1"/>
          <p:nvPr>
            <p:ph idx="1" type="subTitle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59" name="Google Shape;59;g2c00f5b6e4e_0_188"/>
          <p:cNvSpPr txBox="1"/>
          <p:nvPr>
            <p:ph idx="2" type="body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-3810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60" name="Google Shape;60;g2c00f5b6e4e_0_188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c00f5b6e4e_0_194"/>
          <p:cNvSpPr txBox="1"/>
          <p:nvPr>
            <p:ph idx="1" type="body"/>
          </p:nvPr>
        </p:nvSpPr>
        <p:spPr>
          <a:xfrm>
            <a:off x="415600" y="5640767"/>
            <a:ext cx="7998300" cy="8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/>
        </p:txBody>
      </p:sp>
      <p:sp>
        <p:nvSpPr>
          <p:cNvPr id="63" name="Google Shape;63;g2c00f5b6e4e_0_194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c00f5b6e4e_0_197"/>
          <p:cNvSpPr txBox="1"/>
          <p:nvPr>
            <p:ph hasCustomPrompt="1" type="title"/>
          </p:nvPr>
        </p:nvSpPr>
        <p:spPr>
          <a:xfrm>
            <a:off x="415600" y="1474833"/>
            <a:ext cx="11360700" cy="26181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6" name="Google Shape;66;g2c00f5b6e4e_0_197"/>
          <p:cNvSpPr txBox="1"/>
          <p:nvPr>
            <p:ph idx="1" type="body"/>
          </p:nvPr>
        </p:nvSpPr>
        <p:spPr>
          <a:xfrm>
            <a:off x="415600" y="4202967"/>
            <a:ext cx="11360700" cy="1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67" name="Google Shape;67;g2c00f5b6e4e_0_197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2" showMasterSp="0">
  <p:cSld name="Title and Content 2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c00f5b6e4e_0_210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0" name="Google Shape;70;g2c00f5b6e4e_0_210"/>
          <p:cNvSpPr txBox="1"/>
          <p:nvPr>
            <p:ph type="ctrTitle"/>
          </p:nvPr>
        </p:nvSpPr>
        <p:spPr>
          <a:xfrm>
            <a:off x="796322" y="320040"/>
            <a:ext cx="67323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g2c00f5b6e4e_0_210"/>
          <p:cNvSpPr txBox="1"/>
          <p:nvPr>
            <p:ph idx="1" type="body"/>
          </p:nvPr>
        </p:nvSpPr>
        <p:spPr>
          <a:xfrm>
            <a:off x="796322" y="2252394"/>
            <a:ext cx="5797500" cy="25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cxnSp>
        <p:nvCxnSpPr>
          <p:cNvPr id="72" name="Google Shape;72;g2c00f5b6e4e_0_210"/>
          <p:cNvCxnSpPr/>
          <p:nvPr/>
        </p:nvCxnSpPr>
        <p:spPr>
          <a:xfrm flipH="1" rot="10800000">
            <a:off x="6889763" y="-53"/>
            <a:ext cx="1822200" cy="6871500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3" name="Google Shape;73;g2c00f5b6e4e_0_210"/>
          <p:cNvSpPr txBox="1"/>
          <p:nvPr>
            <p:ph idx="11" type="ftr"/>
          </p:nvPr>
        </p:nvSpPr>
        <p:spPr>
          <a:xfrm>
            <a:off x="824241" y="6290774"/>
            <a:ext cx="6637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4" name="Google Shape;74;g2c00f5b6e4e_0_210"/>
          <p:cNvSpPr/>
          <p:nvPr>
            <p:ph idx="2" type="pic"/>
          </p:nvPr>
        </p:nvSpPr>
        <p:spPr>
          <a:xfrm flipH="1">
            <a:off x="7163816" y="0"/>
            <a:ext cx="50247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75" name="Google Shape;75;g2c00f5b6e4e_0_210"/>
          <p:cNvSpPr txBox="1"/>
          <p:nvPr>
            <p:ph idx="12" type="sldNum"/>
          </p:nvPr>
        </p:nvSpPr>
        <p:spPr>
          <a:xfrm>
            <a:off x="10768546" y="6290774"/>
            <a:ext cx="618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76" name="Google Shape;76;g2c00f5b6e4e_0_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04430" y="5008931"/>
            <a:ext cx="3842919" cy="435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g2c00f5b6e4e_0_20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g2c00f5b6e4e_0_169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24" name="Google Shape;24;g2c00f5b6e4e_0_169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25" name="Google Shape;25;g2c00f5b6e4e_0_169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osing Slide" showMasterSp="0">
  <p:cSld name="Closing Slide">
    <p:bg>
      <p:bgPr>
        <a:solidFill>
          <a:schemeClr val="dk1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g2c00f5b6e4e_0_219"/>
          <p:cNvGrpSpPr/>
          <p:nvPr/>
        </p:nvGrpSpPr>
        <p:grpSpPr>
          <a:xfrm>
            <a:off x="5382569" y="2242"/>
            <a:ext cx="6806910" cy="6862482"/>
            <a:chOff x="5382569" y="2242"/>
            <a:chExt cx="6806910" cy="6862482"/>
          </a:xfrm>
        </p:grpSpPr>
        <p:pic>
          <p:nvPicPr>
            <p:cNvPr id="28" name="Google Shape;28;g2c00f5b6e4e_0_219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140328" y="2242"/>
              <a:ext cx="6049151" cy="68624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" name="Google Shape;29;g2c00f5b6e4e_0_21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10800000">
              <a:off x="5382569" y="5060315"/>
              <a:ext cx="927943" cy="18013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0" name="Google Shape;30;g2c00f5b6e4e_0_219"/>
          <p:cNvSpPr txBox="1"/>
          <p:nvPr>
            <p:ph type="ctrTitle"/>
          </p:nvPr>
        </p:nvSpPr>
        <p:spPr>
          <a:xfrm>
            <a:off x="6970326" y="1679216"/>
            <a:ext cx="4786800" cy="1518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ook Antiqua"/>
              <a:buNone/>
              <a:defRPr sz="6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g2c00f5b6e4e_0_219"/>
          <p:cNvSpPr/>
          <p:nvPr>
            <p:ph idx="2" type="pic"/>
          </p:nvPr>
        </p:nvSpPr>
        <p:spPr>
          <a:xfrm>
            <a:off x="-29499" y="-2236"/>
            <a:ext cx="6814200" cy="68712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32" name="Google Shape;32;g2c00f5b6e4e_0_219"/>
          <p:cNvSpPr txBox="1"/>
          <p:nvPr>
            <p:ph idx="1" type="body"/>
          </p:nvPr>
        </p:nvSpPr>
        <p:spPr>
          <a:xfrm>
            <a:off x="6970326" y="3748958"/>
            <a:ext cx="4786800" cy="225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urier New"/>
              <a:buNone/>
              <a:defRPr sz="1600">
                <a:solidFill>
                  <a:schemeClr val="lt1"/>
                </a:solidFill>
              </a:defRPr>
            </a:lvl1pPr>
            <a:lvl2pPr indent="-3048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ourier New"/>
              <a:buChar char="o"/>
              <a:defRPr sz="1200">
                <a:solidFill>
                  <a:schemeClr val="lt1"/>
                </a:solidFill>
              </a:defRPr>
            </a:lvl2pPr>
            <a:lvl3pPr indent="-295275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3pPr>
            <a:lvl4pPr indent="-295275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4pPr>
            <a:lvl5pPr indent="-295275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g2c00f5b6e4e_0_162"/>
          <p:cNvSpPr txBox="1"/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/>
        </p:txBody>
      </p:sp>
      <p:sp>
        <p:nvSpPr>
          <p:cNvPr id="35" name="Google Shape;35;g2c00f5b6e4e_0_162"/>
          <p:cNvSpPr txBox="1"/>
          <p:nvPr>
            <p:ph idx="1" type="subTitle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/>
        </p:txBody>
      </p:sp>
      <p:sp>
        <p:nvSpPr>
          <p:cNvPr id="36" name="Google Shape;36;g2c00f5b6e4e_0_162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g2c00f5b6e4e_0_166"/>
          <p:cNvSpPr txBox="1"/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9" name="Google Shape;39;g2c00f5b6e4e_0_166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2c00f5b6e4e_0_173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42" name="Google Shape;42;g2c00f5b6e4e_0_173"/>
          <p:cNvSpPr txBox="1"/>
          <p:nvPr>
            <p:ph idx="1" type="body"/>
          </p:nvPr>
        </p:nvSpPr>
        <p:spPr>
          <a:xfrm>
            <a:off x="415600" y="1536633"/>
            <a:ext cx="53331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492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302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43" name="Google Shape;43;g2c00f5b6e4e_0_173"/>
          <p:cNvSpPr txBox="1"/>
          <p:nvPr>
            <p:ph idx="2" type="body"/>
          </p:nvPr>
        </p:nvSpPr>
        <p:spPr>
          <a:xfrm>
            <a:off x="6443200" y="1536633"/>
            <a:ext cx="53331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492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302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44" name="Google Shape;44;g2c00f5b6e4e_0_173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2c00f5b6e4e_0_178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47" name="Google Shape;47;g2c00f5b6e4e_0_178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2c00f5b6e4e_0_181"/>
          <p:cNvSpPr txBox="1"/>
          <p:nvPr>
            <p:ph type="title"/>
          </p:nvPr>
        </p:nvSpPr>
        <p:spPr>
          <a:xfrm>
            <a:off x="415600" y="740800"/>
            <a:ext cx="3744000" cy="10077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50" name="Google Shape;50;g2c00f5b6e4e_0_181"/>
          <p:cNvSpPr txBox="1"/>
          <p:nvPr>
            <p:ph idx="1" type="body"/>
          </p:nvPr>
        </p:nvSpPr>
        <p:spPr>
          <a:xfrm>
            <a:off x="415600" y="1852800"/>
            <a:ext cx="3744000" cy="42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302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51" name="Google Shape;51;g2c00f5b6e4e_0_18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2c00f5b6e4e_0_158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g2c00f5b6e4e_0_158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●"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92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○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925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■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925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925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○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925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■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925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925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○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925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■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g2c00f5b6e4e_0_158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Relationship Id="rId4" Type="http://schemas.openxmlformats.org/officeDocument/2006/relationships/image" Target="../media/image1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jpg"/><Relationship Id="rId4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www.hipaajournal.com/66pc-healthcare-organizations-patient-care-disruption-cyberattack/" TargetMode="External"/><Relationship Id="rId4" Type="http://schemas.openxmlformats.org/officeDocument/2006/relationships/hyperlink" Target="https://gitnux.org/healthcare-data-breaches-statistics/" TargetMode="External"/><Relationship Id="rId5" Type="http://schemas.openxmlformats.org/officeDocument/2006/relationships/hyperlink" Target="https://gitnux.org/healthcare-data-breaches-statistics/" TargetMode="External"/><Relationship Id="rId6" Type="http://schemas.openxmlformats.org/officeDocument/2006/relationships/hyperlink" Target="https://gitnux.org/healthcare-data-breaches-statistics/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en.wikipedia.org/wiki/WannaCry_ransomware_attack" TargetMode="External"/><Relationship Id="rId4" Type="http://schemas.openxmlformats.org/officeDocument/2006/relationships/hyperlink" Target="https://www.mitnicksecurity.com/blog/an-overview-of-the-2020-uhs-ransomware-attack" TargetMode="External"/><Relationship Id="rId5" Type="http://schemas.openxmlformats.org/officeDocument/2006/relationships/hyperlink" Target="https://medium.com/digital-asia-ii/prevention-is-no-cure-26e9e2e1c7f5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"/>
          <p:cNvSpPr txBox="1"/>
          <p:nvPr>
            <p:ph type="ctrTitle"/>
          </p:nvPr>
        </p:nvSpPr>
        <p:spPr>
          <a:xfrm>
            <a:off x="6408775" y="723450"/>
            <a:ext cx="5409300" cy="257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500"/>
              <a:t>Topic-3: </a:t>
            </a:r>
            <a:r>
              <a:rPr lang="en-US" sz="4500"/>
              <a:t>Anomaly Detection in the Health Sector</a:t>
            </a:r>
            <a:r>
              <a:rPr lang="en-US" sz="4500"/>
              <a:t> </a:t>
            </a:r>
            <a:endParaRPr sz="4500"/>
          </a:p>
        </p:txBody>
      </p:sp>
      <p:sp>
        <p:nvSpPr>
          <p:cNvPr id="83" name="Google Shape;83;p1"/>
          <p:cNvSpPr txBox="1"/>
          <p:nvPr>
            <p:ph idx="1" type="subTitle"/>
          </p:nvPr>
        </p:nvSpPr>
        <p:spPr>
          <a:xfrm>
            <a:off x="7128152" y="5248834"/>
            <a:ext cx="4323426" cy="1008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/>
              <a:t>PRESENTATION BY: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/>
              <a:t>Danijela Boberic Kraticev (UNSPMF)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</p:txBody>
      </p:sp>
      <p:sp>
        <p:nvSpPr>
          <p:cNvPr id="84" name="Google Shape;84;p1"/>
          <p:cNvSpPr txBox="1"/>
          <p:nvPr>
            <p:ph idx="3" type="body"/>
          </p:nvPr>
        </p:nvSpPr>
        <p:spPr>
          <a:xfrm>
            <a:off x="7119275" y="3373525"/>
            <a:ext cx="4803600" cy="10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4000">
                <a:solidFill>
                  <a:schemeClr val="accent4"/>
                </a:solidFill>
              </a:rPr>
              <a:t>CSP007_S_H</a:t>
            </a:r>
            <a:endParaRPr sz="4000">
              <a:solidFill>
                <a:schemeClr val="accent4"/>
              </a:solidFill>
            </a:endParaRPr>
          </a:p>
        </p:txBody>
      </p:sp>
      <p:sp>
        <p:nvSpPr>
          <p:cNvPr id="85" name="Google Shape;85;p1"/>
          <p:cNvSpPr/>
          <p:nvPr/>
        </p:nvSpPr>
        <p:spPr>
          <a:xfrm rot="10800000">
            <a:off x="3507757" y="-11160"/>
            <a:ext cx="2553080" cy="6858841"/>
          </a:xfrm>
          <a:custGeom>
            <a:rect b="b" l="l" r="r" t="t"/>
            <a:pathLst>
              <a:path extrusionOk="0" h="6858841" w="2553080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A black and white cover with blue squares&#10;&#10;Description automatically generated" id="86" name="Google Shape;86;p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781" l="0" r="0" t="784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pic>
        <p:nvPicPr>
          <p:cNvPr id="87" name="Google Shape;87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155812" y="6257750"/>
            <a:ext cx="3036198" cy="561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9"/>
          <p:cNvSpPr txBox="1"/>
          <p:nvPr>
            <p:ph type="ctrTitle"/>
          </p:nvPr>
        </p:nvSpPr>
        <p:spPr>
          <a:xfrm>
            <a:off x="6970326" y="1679216"/>
            <a:ext cx="4786877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ook Antiqua"/>
              <a:buNone/>
            </a:pPr>
            <a:r>
              <a:rPr lang="en-US"/>
              <a:t>Thank you</a:t>
            </a:r>
            <a:endParaRPr/>
          </a:p>
        </p:txBody>
      </p:sp>
      <p:pic>
        <p:nvPicPr>
          <p:cNvPr descr="A person and person looking at a computer screen" id="159" name="Google Shape;159;p29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27" r="125" t="0"/>
          <a:stretch/>
        </p:blipFill>
        <p:spPr>
          <a:xfrm>
            <a:off x="-29499" y="-2236"/>
            <a:ext cx="6814124" cy="687109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160" name="Google Shape;160;p29"/>
          <p:cNvSpPr txBox="1"/>
          <p:nvPr>
            <p:ph idx="1" type="body"/>
          </p:nvPr>
        </p:nvSpPr>
        <p:spPr>
          <a:xfrm>
            <a:off x="6970326" y="3748958"/>
            <a:ext cx="4786878" cy="22580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urier New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urier New"/>
              <a:buNone/>
            </a:pPr>
            <a:r>
              <a:rPr lang="en-US"/>
              <a:t>Please send all questions to: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urier New"/>
              <a:buNone/>
            </a:pPr>
            <a:r>
              <a:rPr lang="en-US"/>
              <a:t>dboberic@uns.ac.rs</a:t>
            </a:r>
            <a:endParaRPr/>
          </a:p>
        </p:txBody>
      </p:sp>
      <p:grpSp>
        <p:nvGrpSpPr>
          <p:cNvPr id="161" name="Google Shape;161;p29"/>
          <p:cNvGrpSpPr/>
          <p:nvPr/>
        </p:nvGrpSpPr>
        <p:grpSpPr>
          <a:xfrm>
            <a:off x="4059704" y="0"/>
            <a:ext cx="2928883" cy="6871447"/>
            <a:chOff x="4059704" y="0"/>
            <a:chExt cx="2928883" cy="6871447"/>
          </a:xfrm>
        </p:grpSpPr>
        <p:sp>
          <p:nvSpPr>
            <p:cNvPr id="162" name="Google Shape;162;p29"/>
            <p:cNvSpPr/>
            <p:nvPr/>
          </p:nvSpPr>
          <p:spPr>
            <a:xfrm rot="10800000">
              <a:off x="4443586" y="5022"/>
              <a:ext cx="2545001" cy="6837172"/>
            </a:xfrm>
            <a:custGeom>
              <a:rect b="b" l="l" r="r" t="t"/>
              <a:pathLst>
                <a:path extrusionOk="0" h="6837172" w="2545001">
                  <a:moveTo>
                    <a:pt x="2518452" y="0"/>
                  </a:moveTo>
                  <a:lnTo>
                    <a:pt x="1701725" y="3172236"/>
                  </a:lnTo>
                  <a:lnTo>
                    <a:pt x="1361633" y="4439362"/>
                  </a:lnTo>
                  <a:cubicBezTo>
                    <a:pt x="1328761" y="4508845"/>
                    <a:pt x="1251640" y="4544219"/>
                    <a:pt x="1178312" y="4524005"/>
                  </a:cubicBezTo>
                  <a:cubicBezTo>
                    <a:pt x="1094869" y="4501265"/>
                    <a:pt x="1044298" y="4414095"/>
                    <a:pt x="1067055" y="4330715"/>
                  </a:cubicBezTo>
                  <a:lnTo>
                    <a:pt x="1324969" y="3379423"/>
                  </a:lnTo>
                  <a:cubicBezTo>
                    <a:pt x="1337611" y="3332679"/>
                    <a:pt x="1331290" y="3283409"/>
                    <a:pt x="1307268" y="3240456"/>
                  </a:cubicBezTo>
                  <a:cubicBezTo>
                    <a:pt x="1283247" y="3197503"/>
                    <a:pt x="1244054" y="3167183"/>
                    <a:pt x="1196012" y="3154549"/>
                  </a:cubicBezTo>
                  <a:cubicBezTo>
                    <a:pt x="1098662" y="3128019"/>
                    <a:pt x="997519" y="3186133"/>
                    <a:pt x="972233" y="3283409"/>
                  </a:cubicBezTo>
                  <a:lnTo>
                    <a:pt x="580306" y="4728666"/>
                  </a:lnTo>
                  <a:lnTo>
                    <a:pt x="5057" y="6820750"/>
                  </a:lnTo>
                  <a:cubicBezTo>
                    <a:pt x="5057" y="6820750"/>
                    <a:pt x="1264" y="6833383"/>
                    <a:pt x="0" y="6837173"/>
                  </a:cubicBezTo>
                  <a:lnTo>
                    <a:pt x="26550" y="6837173"/>
                  </a:lnTo>
                  <a:lnTo>
                    <a:pt x="605591" y="4736246"/>
                  </a:lnTo>
                  <a:lnTo>
                    <a:pt x="997519" y="3290990"/>
                  </a:lnTo>
                  <a:cubicBezTo>
                    <a:pt x="1020276" y="3207609"/>
                    <a:pt x="1107512" y="3157076"/>
                    <a:pt x="1190954" y="3179816"/>
                  </a:cubicBezTo>
                  <a:cubicBezTo>
                    <a:pt x="1231411" y="3191186"/>
                    <a:pt x="1265547" y="3216453"/>
                    <a:pt x="1285776" y="3253089"/>
                  </a:cubicBezTo>
                  <a:cubicBezTo>
                    <a:pt x="1307268" y="3289726"/>
                    <a:pt x="1312326" y="3331416"/>
                    <a:pt x="1300947" y="3373106"/>
                  </a:cubicBezTo>
                  <a:lnTo>
                    <a:pt x="1043033" y="4324398"/>
                  </a:lnTo>
                  <a:cubicBezTo>
                    <a:pt x="1016483" y="4421675"/>
                    <a:pt x="1074640" y="4522742"/>
                    <a:pt x="1171990" y="4548009"/>
                  </a:cubicBezTo>
                  <a:cubicBezTo>
                    <a:pt x="1257961" y="4570749"/>
                    <a:pt x="1347725" y="4529059"/>
                    <a:pt x="1385654" y="4448205"/>
                  </a:cubicBezTo>
                  <a:lnTo>
                    <a:pt x="1385654" y="4446942"/>
                  </a:lnTo>
                  <a:lnTo>
                    <a:pt x="1725746" y="3178553"/>
                  </a:lnTo>
                  <a:lnTo>
                    <a:pt x="2545002" y="1263"/>
                  </a:lnTo>
                  <a:cubicBezTo>
                    <a:pt x="2536151" y="0"/>
                    <a:pt x="2527302" y="0"/>
                    <a:pt x="25184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cxnSp>
          <p:nvCxnSpPr>
            <p:cNvPr id="163" name="Google Shape;163;p29"/>
            <p:cNvCxnSpPr/>
            <p:nvPr/>
          </p:nvCxnSpPr>
          <p:spPr>
            <a:xfrm flipH="1">
              <a:off x="4059704" y="0"/>
              <a:ext cx="1822122" cy="6871447"/>
            </a:xfrm>
            <a:prstGeom prst="straightConnector1">
              <a:avLst/>
            </a:prstGeom>
            <a:noFill/>
            <a:ln cap="flat" cmpd="sng" w="222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pic>
        <p:nvPicPr>
          <p:cNvPr id="164" name="Google Shape;164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155812" y="6296400"/>
            <a:ext cx="3036198" cy="561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c74e8a64ff_0_2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94" name="Google Shape;94;g2c74e8a64ff_0_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173250"/>
            <a:ext cx="11887202" cy="42079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c2c1fab3b8_0_0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>
                <a:latin typeface="Book Antiqua"/>
                <a:ea typeface="Book Antiqua"/>
                <a:cs typeface="Book Antiqua"/>
                <a:sym typeface="Book Antiqua"/>
              </a:rPr>
              <a:t>Importance of Network Security in Healthcare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101" name="Google Shape;101;g2c2c1fab3b8_0_0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 fontScale="92500" lnSpcReduction="20000"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en-US">
                <a:latin typeface="Book Antiqua"/>
                <a:ea typeface="Book Antiqua"/>
                <a:cs typeface="Book Antiqua"/>
                <a:sym typeface="Book Antiqua"/>
              </a:rPr>
              <a:t>Healthcare organizations are prime targets for cyberattacks due to the valuable data they hold. 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en-US">
                <a:latin typeface="Book Antiqua"/>
                <a:ea typeface="Book Antiqua"/>
                <a:cs typeface="Book Antiqua"/>
                <a:sym typeface="Book Antiqua"/>
              </a:rPr>
              <a:t>Ensuring robust network security is vital to protect patient information, maintain trust, and comply with regulations.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en-US">
                <a:latin typeface="Book Antiqua"/>
                <a:ea typeface="Book Antiqua"/>
                <a:cs typeface="Book Antiqua"/>
                <a:sym typeface="Book Antiqua"/>
              </a:rPr>
              <a:t>Some statistics: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-356869" lvl="0" marL="914400" rtl="0" algn="l">
              <a:spcBef>
                <a:spcPts val="1000"/>
              </a:spcBef>
              <a:spcAft>
                <a:spcPts val="0"/>
              </a:spcAft>
              <a:buSzPct val="100000"/>
              <a:buFont typeface="Book Antiqua"/>
              <a:buChar char="●"/>
            </a:pPr>
            <a:r>
              <a:rPr lang="en-US" sz="2183" u="sng">
                <a:solidFill>
                  <a:schemeClr val="hlink"/>
                </a:solidFill>
                <a:latin typeface="Book Antiqua"/>
                <a:ea typeface="Book Antiqua"/>
                <a:cs typeface="Book Antiqua"/>
                <a:sym typeface="Book Antiqua"/>
                <a:hlinkClick r:id="rId3"/>
              </a:rPr>
              <a:t>66% of Healthcare Organizations Say Patient Care was Disrupted by a Cyberattack</a:t>
            </a:r>
            <a:endParaRPr sz="2183">
              <a:latin typeface="Book Antiqua"/>
              <a:ea typeface="Book Antiqua"/>
              <a:cs typeface="Book Antiqua"/>
              <a:sym typeface="Book Antiqua"/>
            </a:endParaRPr>
          </a:p>
          <a:p>
            <a:pPr indent="-356869" lvl="0" marL="914400" rtl="0" algn="l">
              <a:spcBef>
                <a:spcPts val="1000"/>
              </a:spcBef>
              <a:spcAft>
                <a:spcPts val="0"/>
              </a:spcAft>
              <a:buSzPct val="100000"/>
              <a:buFont typeface="Book Antiqua"/>
              <a:buChar char="●"/>
            </a:pPr>
            <a:r>
              <a:rPr lang="en-US" sz="2183" u="sng">
                <a:solidFill>
                  <a:schemeClr val="hlink"/>
                </a:solidFill>
                <a:latin typeface="Book Antiqua"/>
                <a:ea typeface="Book Antiqua"/>
                <a:cs typeface="Book Antiqua"/>
                <a:sym typeface="Book Antiqua"/>
                <a:hlinkClick r:id="rId4"/>
              </a:rPr>
              <a:t>Healthcare sector suffers the highest costs for data breaches - almost $2 million more than the average cost across all sectors</a:t>
            </a:r>
            <a:endParaRPr sz="2183"/>
          </a:p>
          <a:p>
            <a:pPr indent="-356869" lvl="0" marL="914400" rtl="0" algn="l">
              <a:spcBef>
                <a:spcPts val="1000"/>
              </a:spcBef>
              <a:spcAft>
                <a:spcPts val="0"/>
              </a:spcAft>
              <a:buSzPct val="100000"/>
              <a:buFont typeface="Book Antiqua"/>
              <a:buChar char="●"/>
            </a:pPr>
            <a:r>
              <a:rPr lang="en-US" sz="2183" u="sng">
                <a:solidFill>
                  <a:schemeClr val="hlink"/>
                </a:solidFill>
                <a:latin typeface="Book Antiqua"/>
                <a:ea typeface="Book Antiqua"/>
                <a:cs typeface="Book Antiqua"/>
                <a:sym typeface="Book Antiqua"/>
                <a:hlinkClick r:id="rId5"/>
              </a:rPr>
              <a:t>Patient medical records are sold for roughly $250 on the black market, making them a lucrative target.</a:t>
            </a:r>
            <a:endParaRPr sz="2183">
              <a:latin typeface="Book Antiqua"/>
              <a:ea typeface="Book Antiqua"/>
              <a:cs typeface="Book Antiqua"/>
              <a:sym typeface="Book Antiqua"/>
            </a:endParaRPr>
          </a:p>
          <a:p>
            <a:pPr indent="-356869" lvl="0" marL="914400" rtl="0" algn="l">
              <a:spcBef>
                <a:spcPts val="1000"/>
              </a:spcBef>
              <a:spcAft>
                <a:spcPts val="1000"/>
              </a:spcAft>
              <a:buSzPct val="100000"/>
              <a:buFont typeface="Book Antiqua"/>
              <a:buChar char="●"/>
            </a:pPr>
            <a:r>
              <a:rPr lang="en-US" sz="2183" u="sng">
                <a:solidFill>
                  <a:schemeClr val="hlink"/>
                </a:solidFill>
                <a:latin typeface="Book Antiqua"/>
                <a:ea typeface="Book Antiqua"/>
                <a:cs typeface="Book Antiqua"/>
                <a:sym typeface="Book Antiqua"/>
                <a:hlinkClick r:id="rId6"/>
              </a:rPr>
              <a:t>The average time to detect a healthcare data breach is over 200 days.</a:t>
            </a:r>
            <a:endParaRPr sz="2183"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102" name="Google Shape;102;g2c2c1fab3b8_0_0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e39b406b83_0_12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9729"/>
              <a:buFont typeface="Arial"/>
              <a:buNone/>
            </a:pPr>
            <a:r>
              <a:rPr lang="en-US">
                <a:latin typeface="Book Antiqua"/>
                <a:ea typeface="Book Antiqua"/>
                <a:cs typeface="Book Antiqua"/>
                <a:sym typeface="Book Antiqua"/>
              </a:rPr>
              <a:t>Healthcare Data Breach Statistics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9729"/>
              <a:buFont typeface="Arial"/>
              <a:buNone/>
            </a:pPr>
            <a:r>
              <a:t/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t/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109" name="Google Shape;109;g2e39b406b83_0_12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2595"/>
              <a:buNone/>
            </a:pPr>
            <a:r>
              <a:t/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110" name="Google Shape;110;g2e39b406b83_0_12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11" name="Google Shape;111;g2e39b406b83_0_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3375" y="1817950"/>
            <a:ext cx="10055750" cy="3796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e39b406b83_0_22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Book Antiqua"/>
                <a:ea typeface="Book Antiqua"/>
                <a:cs typeface="Book Antiqua"/>
                <a:sym typeface="Book Antiqua"/>
              </a:rPr>
              <a:t>Causes of Healthcare Data Breaches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9729"/>
              <a:buFont typeface="Arial"/>
              <a:buNone/>
            </a:pPr>
            <a:r>
              <a:t/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9729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g2e39b406b83_0_22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g2e39b406b83_0_22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20" name="Google Shape;120;g2e39b406b83_0_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7925" y="1656800"/>
            <a:ext cx="9525000" cy="4314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e48a118457_0_16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Book Antiqua"/>
                <a:ea typeface="Book Antiqua"/>
                <a:cs typeface="Book Antiqua"/>
                <a:sym typeface="Book Antiqua"/>
              </a:rPr>
              <a:t>Cyberattacks on healthcare organizations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127" name="Google Shape;127;g2e48a118457_0_16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latin typeface="Book Antiqua"/>
                <a:ea typeface="Book Antiqua"/>
                <a:cs typeface="Book Antiqua"/>
                <a:sym typeface="Book Antiqua"/>
                <a:hlinkClick r:id="rId3"/>
              </a:rPr>
              <a:t>WannaCry Ransomware Attack (2017)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Book Antiqua"/>
              <a:buChar char="-"/>
            </a:pPr>
            <a:r>
              <a:rPr lang="en-US">
                <a:latin typeface="Book Antiqua"/>
                <a:ea typeface="Book Antiqua"/>
                <a:cs typeface="Book Antiqua"/>
                <a:sym typeface="Book Antiqua"/>
              </a:rPr>
              <a:t>National Health Service across England and Scotland have been hit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Book Antiqua"/>
              <a:buChar char="-"/>
            </a:pPr>
            <a:r>
              <a:rPr lang="en-US">
                <a:latin typeface="Book Antiqua"/>
                <a:ea typeface="Book Antiqua"/>
                <a:cs typeface="Book Antiqua"/>
                <a:sym typeface="Book Antiqua"/>
              </a:rPr>
              <a:t>up to 70,000 devices – including computers, MRI scanners, blood-storage refrigerators and theatre equipment have been affected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latin typeface="Book Antiqua"/>
                <a:ea typeface="Book Antiqua"/>
                <a:cs typeface="Book Antiqua"/>
                <a:sym typeface="Book Antiqua"/>
                <a:hlinkClick r:id="rId4"/>
              </a:rPr>
              <a:t>Universal Health Services Ransomware Attack (2020)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Book Antiqua"/>
              <a:buChar char="-"/>
            </a:pPr>
            <a:r>
              <a:rPr lang="en-US">
                <a:latin typeface="Book Antiqua"/>
                <a:ea typeface="Book Antiqua"/>
                <a:cs typeface="Book Antiqua"/>
                <a:sym typeface="Book Antiqua"/>
              </a:rPr>
              <a:t>UHS facilities across the US had to shut down their IT systems to prevent the spread of the ransomware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latin typeface="Book Antiqua"/>
                <a:ea typeface="Book Antiqua"/>
                <a:cs typeface="Book Antiqua"/>
                <a:sym typeface="Book Antiqua"/>
                <a:hlinkClick r:id="rId5"/>
              </a:rPr>
              <a:t>Singapore Health Services (SingHealth) Data Breach (2018)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Book Antiqua"/>
              <a:buChar char="-"/>
            </a:pPr>
            <a:r>
              <a:rPr lang="en-US">
                <a:latin typeface="Book Antiqua"/>
                <a:ea typeface="Book Antiqua"/>
                <a:cs typeface="Book Antiqua"/>
                <a:sym typeface="Book Antiqua"/>
              </a:rPr>
              <a:t>Personal data of 1.5 million patients was compromised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Book Antiqua"/>
              <a:buChar char="-"/>
            </a:pPr>
            <a:r>
              <a:rPr lang="en-US">
                <a:latin typeface="Book Antiqua"/>
                <a:ea typeface="Book Antiqua"/>
                <a:cs typeface="Book Antiqua"/>
                <a:sym typeface="Book Antiqua"/>
              </a:rPr>
              <a:t>The stolen data included names, addresses, dates of birth, and details of outpatient visits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128" name="Google Shape;128;g2e48a118457_0_16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e48a118457_0_42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Book Antiqua"/>
                <a:ea typeface="Book Antiqua"/>
                <a:cs typeface="Book Antiqua"/>
                <a:sym typeface="Book Antiqua"/>
              </a:rPr>
              <a:t>Internet of Medical Things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135" name="Google Shape;135;g2e48a118457_0_42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>
                <a:latin typeface="Book Antiqua"/>
                <a:ea typeface="Book Antiqua"/>
                <a:cs typeface="Book Antiqua"/>
                <a:sym typeface="Book Antiqua"/>
              </a:rPr>
              <a:t>Internet of Medical Things (IoMT) encompasses the full range of connected healthcare infrastructure and medical devices, enterprise hardware, and software applications designed for linking healthcare information technology. 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>
                <a:latin typeface="Book Antiqua"/>
                <a:ea typeface="Book Antiqua"/>
                <a:cs typeface="Book Antiqua"/>
                <a:sym typeface="Book Antiqua"/>
              </a:rPr>
              <a:t>Healthcare IoT devices are commonly used for patient diagnostics, monitoring, and care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>
                <a:latin typeface="Book Antiqua"/>
                <a:ea typeface="Book Antiqua"/>
                <a:cs typeface="Book Antiqua"/>
                <a:sym typeface="Book Antiqua"/>
              </a:rPr>
              <a:t>Securing healthcare Internet of Things (IoT) devices is crucial to protect sensitive patient data and ensure the integrity of medical systems.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136" name="Google Shape;136;g2e48a118457_0_42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2e48a118457_0_52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Book Antiqua"/>
                <a:ea typeface="Book Antiqua"/>
                <a:cs typeface="Book Antiqua"/>
                <a:sym typeface="Book Antiqua"/>
              </a:rPr>
              <a:t>Key Components of IoMT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9729"/>
              <a:buFont typeface="Arial"/>
              <a:buNone/>
            </a:pPr>
            <a:r>
              <a:t/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g2e48a118457_0_52"/>
          <p:cNvSpPr txBox="1"/>
          <p:nvPr>
            <p:ph idx="1" type="body"/>
          </p:nvPr>
        </p:nvSpPr>
        <p:spPr>
          <a:xfrm>
            <a:off x="415600" y="1536625"/>
            <a:ext cx="53817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 fontScale="70000" lnSpcReduction="20000"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b="1" lang="en-US">
                <a:latin typeface="Book Antiqua"/>
                <a:ea typeface="Book Antiqua"/>
                <a:cs typeface="Book Antiqua"/>
                <a:sym typeface="Book Antiqua"/>
              </a:rPr>
              <a:t>Wearable Devices</a:t>
            </a:r>
            <a:r>
              <a:rPr lang="en-US">
                <a:latin typeface="Book Antiqua"/>
                <a:ea typeface="Book Antiqua"/>
                <a:cs typeface="Book Antiqua"/>
                <a:sym typeface="Book Antiqua"/>
              </a:rPr>
              <a:t>: Health monitors, fitness trackers, and smartwatches that track vital signs, activity levels, and other health metrics.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b="1" lang="en-US">
                <a:latin typeface="Book Antiqua"/>
                <a:ea typeface="Book Antiqua"/>
                <a:cs typeface="Book Antiqua"/>
                <a:sym typeface="Book Antiqua"/>
              </a:rPr>
              <a:t>Implantable Devices:</a:t>
            </a:r>
            <a:r>
              <a:rPr lang="en-US">
                <a:latin typeface="Book Antiqua"/>
                <a:ea typeface="Book Antiqua"/>
                <a:cs typeface="Book Antiqua"/>
                <a:sym typeface="Book Antiqua"/>
              </a:rPr>
              <a:t> Pacemakers, insulin pumps, and other devices that are implanted in patients to monitor and manage medical conditions.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b="1" lang="en-US">
                <a:latin typeface="Book Antiqua"/>
                <a:ea typeface="Book Antiqua"/>
                <a:cs typeface="Book Antiqua"/>
                <a:sym typeface="Book Antiqua"/>
              </a:rPr>
              <a:t>Medical Equipment</a:t>
            </a:r>
            <a:r>
              <a:rPr lang="en-US">
                <a:latin typeface="Book Antiqua"/>
                <a:ea typeface="Book Antiqua"/>
                <a:cs typeface="Book Antiqua"/>
                <a:sym typeface="Book Antiqua"/>
              </a:rPr>
              <a:t>: Hospital equipment such as MRI machines, ventilators, and infusion pumps that are connected to networks.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b="1" lang="en-US">
                <a:latin typeface="Book Antiqua"/>
                <a:ea typeface="Book Antiqua"/>
                <a:cs typeface="Book Antiqua"/>
                <a:sym typeface="Book Antiqua"/>
              </a:rPr>
              <a:t>Remote Patient Monitoring Systems</a:t>
            </a:r>
            <a:r>
              <a:rPr lang="en-US">
                <a:latin typeface="Book Antiqua"/>
                <a:ea typeface="Book Antiqua"/>
                <a:cs typeface="Book Antiqua"/>
                <a:sym typeface="Book Antiqua"/>
              </a:rPr>
              <a:t>: Systems that allow healthcare providers to monitor patients remotely, often in their homes.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>
                <a:latin typeface="Book Antiqua"/>
                <a:ea typeface="Book Antiqua"/>
                <a:cs typeface="Book Antiqua"/>
                <a:sym typeface="Book Antiqua"/>
              </a:rPr>
              <a:t>Health Information Systems</a:t>
            </a:r>
            <a:r>
              <a:rPr lang="en-US">
                <a:latin typeface="Book Antiqua"/>
                <a:ea typeface="Book Antiqua"/>
                <a:cs typeface="Book Antiqua"/>
                <a:sym typeface="Book Antiqua"/>
              </a:rPr>
              <a:t>: Electronic health records (EHRs), hospital information systems, and other software that store and manage patient data.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144" name="Google Shape;144;g2e48a118457_0_52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5" name="Google Shape;145;g2e48a118457_0_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30950" y="1536625"/>
            <a:ext cx="5898750" cy="521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e48a118457_0_62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9729"/>
              <a:buFont typeface="Arial"/>
              <a:buNone/>
            </a:pPr>
            <a:r>
              <a:rPr lang="en-US">
                <a:latin typeface="Book Antiqua"/>
                <a:ea typeface="Book Antiqua"/>
                <a:cs typeface="Book Antiqua"/>
                <a:sym typeface="Book Antiqua"/>
              </a:rPr>
              <a:t>Cybersecurity Challenges in IoMT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9729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g2e48a118457_0_62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 fontScale="92500" lnSpcReduction="20000"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>
                <a:latin typeface="Book Antiqua"/>
                <a:ea typeface="Book Antiqua"/>
                <a:cs typeface="Book Antiqua"/>
                <a:sym typeface="Book Antiqua"/>
              </a:rPr>
              <a:t>IoMT devices collect sensitive health data that must be protected to maintain patient privacy.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>
                <a:latin typeface="Book Antiqua"/>
                <a:ea typeface="Book Antiqua"/>
                <a:cs typeface="Book Antiqua"/>
                <a:sym typeface="Book Antiqua"/>
              </a:rPr>
              <a:t>IoMT devices often have limited computing power and storage, making it difficult to implement robust security measures.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>
                <a:latin typeface="Book Antiqua"/>
                <a:ea typeface="Book Antiqua"/>
                <a:cs typeface="Book Antiqua"/>
                <a:sym typeface="Book Antiqua"/>
              </a:rPr>
              <a:t>Ensuring secure communication and data exchange between IoMT devices and legacy healthcare systems may be </a:t>
            </a:r>
            <a:r>
              <a:rPr lang="en-US">
                <a:latin typeface="Book Antiqua"/>
                <a:ea typeface="Book Antiqua"/>
                <a:cs typeface="Book Antiqua"/>
                <a:sym typeface="Book Antiqua"/>
              </a:rPr>
              <a:t>challenging 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>
                <a:latin typeface="Book Antiqua"/>
                <a:ea typeface="Book Antiqua"/>
                <a:cs typeface="Book Antiqua"/>
                <a:sym typeface="Book Antiqua"/>
              </a:rPr>
              <a:t>Regularly updating the firmware and software of IoMT devices to patch vulnerabilities may be challenging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>
                <a:latin typeface="Book Antiqua"/>
                <a:ea typeface="Book Antiqua"/>
                <a:cs typeface="Book Antiqua"/>
                <a:sym typeface="Book Antiqua"/>
              </a:rPr>
              <a:t>IoMT devices must comply with healthcare regulations such as HIPAA (Health Insurance Portability and Accountability Act) in the US and GDPR (General Data Protection Regulation) in the EU.</a:t>
            </a:r>
            <a:endParaRPr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153" name="Google Shape;153;g2e48a118457_0_62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2023-07-18T15:28:54Z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