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Book Antiqua"/>
      <p:regular r:id="rId33"/>
      <p:bold r:id="rId34"/>
      <p:italic r:id="rId35"/>
      <p:boldItalic r:id="rId36"/>
    </p:embeddedFont>
    <p:embeddedFont>
      <p:font typeface="Century Gothic"/>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 uri="GoogleSlidesCustomDataVersion2">
      <go:slidesCustomData xmlns:go="http://customooxmlschemas.google.com/" r:id="rId41" roundtripDataSignature="AMtx7mhfYTj8a18jsQZUGEKLudg09O6W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font" Target="fonts/CenturyGothic-boldItalic.fntdata"/><Relationship Id="rId20" Type="http://schemas.openxmlformats.org/officeDocument/2006/relationships/slide" Target="slides/slide15.xml"/><Relationship Id="rId41"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BookAntiqua-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BookAntiqua-italic.fntdata"/><Relationship Id="rId12" Type="http://schemas.openxmlformats.org/officeDocument/2006/relationships/slide" Target="slides/slide7.xml"/><Relationship Id="rId34" Type="http://schemas.openxmlformats.org/officeDocument/2006/relationships/font" Target="fonts/BookAntiqua-bold.fntdata"/><Relationship Id="rId15" Type="http://schemas.openxmlformats.org/officeDocument/2006/relationships/slide" Target="slides/slide10.xml"/><Relationship Id="rId37" Type="http://schemas.openxmlformats.org/officeDocument/2006/relationships/font" Target="fonts/CenturyGothic-regular.fntdata"/><Relationship Id="rId14" Type="http://schemas.openxmlformats.org/officeDocument/2006/relationships/slide" Target="slides/slide9.xml"/><Relationship Id="rId36" Type="http://schemas.openxmlformats.org/officeDocument/2006/relationships/font" Target="fonts/BookAntiqua-boldItalic.fntdata"/><Relationship Id="rId17" Type="http://schemas.openxmlformats.org/officeDocument/2006/relationships/slide" Target="slides/slide12.xml"/><Relationship Id="rId39" Type="http://schemas.openxmlformats.org/officeDocument/2006/relationships/font" Target="fonts/CenturyGothic-italic.fntdata"/><Relationship Id="rId16" Type="http://schemas.openxmlformats.org/officeDocument/2006/relationships/slide" Target="slides/slide11.xml"/><Relationship Id="rId38" Type="http://schemas.openxmlformats.org/officeDocument/2006/relationships/font" Target="fonts/CenturyGothic-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 name="Google Shape;8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c2c1fab3b8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c2c1fab3b8_0_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500">
                <a:solidFill>
                  <a:srgbClr val="595959"/>
                </a:solidFill>
                <a:latin typeface="Book Antiqua"/>
                <a:ea typeface="Book Antiqua"/>
                <a:cs typeface="Book Antiqua"/>
                <a:sym typeface="Book Antiqua"/>
              </a:rPr>
              <a:t>Bias refers to the error of the machine learning model on the training set. It is a measure of how well the machine learning model correctly predicts the y-values in the training set. Low bias implies low training error (and thus good fit), while high bias implies high training error (and thus a poor fit).</a:t>
            </a:r>
            <a:endParaRPr sz="1500">
              <a:solidFill>
                <a:srgbClr val="595959"/>
              </a:solidFill>
              <a:latin typeface="Book Antiqua"/>
              <a:ea typeface="Book Antiqua"/>
              <a:cs typeface="Book Antiqua"/>
              <a:sym typeface="Book Antiqua"/>
            </a:endParaRPr>
          </a:p>
          <a:p>
            <a:pPr indent="0" lvl="0" marL="0" rtl="0" algn="l">
              <a:lnSpc>
                <a:spcPct val="115000"/>
              </a:lnSpc>
              <a:spcBef>
                <a:spcPts val="1000"/>
              </a:spcBef>
              <a:spcAft>
                <a:spcPts val="0"/>
              </a:spcAft>
              <a:buNone/>
            </a:pPr>
            <a:r>
              <a:rPr lang="en-US" sz="1500">
                <a:solidFill>
                  <a:srgbClr val="595959"/>
                </a:solidFill>
                <a:latin typeface="Book Antiqua"/>
                <a:ea typeface="Book Antiqua"/>
                <a:cs typeface="Book Antiqua"/>
                <a:sym typeface="Book Antiqua"/>
              </a:rPr>
              <a:t>Variance refers to the error in predictions on test data. High variance means noisy and unstable predictions that will incur a high test loss, implying poor generalization. Low variance means stable and consistent predictions, leading to a lower test loss (provided the model is not too biased).</a:t>
            </a:r>
            <a:endParaRPr sz="1500">
              <a:solidFill>
                <a:srgbClr val="595959"/>
              </a:solidFill>
              <a:latin typeface="Book Antiqua"/>
              <a:ea typeface="Book Antiqua"/>
              <a:cs typeface="Book Antiqua"/>
              <a:sym typeface="Book Antiqua"/>
            </a:endParaRPr>
          </a:p>
          <a:p>
            <a:pPr indent="0" lvl="0" marL="0" rtl="0" algn="l">
              <a:lnSpc>
                <a:spcPct val="115000"/>
              </a:lnSpc>
              <a:spcBef>
                <a:spcPts val="1000"/>
              </a:spcBef>
              <a:spcAft>
                <a:spcPts val="1000"/>
              </a:spcAft>
              <a:buClr>
                <a:schemeClr val="dk1"/>
              </a:buClr>
              <a:buSzPts val="1100"/>
              <a:buFont typeface="Arial"/>
              <a:buNone/>
            </a:pPr>
            <a:r>
              <a:t/>
            </a:r>
            <a:endParaRPr sz="1500">
              <a:solidFill>
                <a:srgbClr val="595959"/>
              </a:solidFill>
              <a:latin typeface="Book Antiqua"/>
              <a:ea typeface="Book Antiqua"/>
              <a:cs typeface="Book Antiqua"/>
              <a:sym typeface="Book Antiqua"/>
            </a:endParaRPr>
          </a:p>
        </p:txBody>
      </p:sp>
      <p:sp>
        <p:nvSpPr>
          <p:cNvPr id="159" name="Google Shape;159;g2c2c1fab3b8_0_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c327dfe03e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c327dfe03e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c327dfe03e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c2c1fab3b8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c2c1fab3b8_0_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g2c2c1fab3b8_0_8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de418594e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de418594e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de418594e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c2c1fab3b8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c2c1fab3b8_0_10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c2c1fab3b8_0_10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c327dfe03e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c327dfe03e_0_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c327dfe03e_0_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c327dfe03e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c327dfe03e_0_7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c327dfe03e_0_7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c327dfe03e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c327dfe03e_0_5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2c327dfe03e_0_5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c2c1fab3b8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c2c1fab3b8_0_1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c2c1fab3b8_0_1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c327dfe03e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c327dfe03e_0_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g2c327dfe03e_0_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74e8a64ff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0" name="Google Shape;90;g2c74e8a64ff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c74e8a64ff_0_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c327dfe03e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c327dfe03e_0_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2c327dfe03e_0_8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c327dfe03e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2c327dfe03e_0_10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2c327dfe03e_0_10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de418594e0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de418594e0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de418594e0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de418594e0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de418594e0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2de418594e0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de46ed1d3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de46ed1d3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2de46ed1d3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de418594e0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de418594e0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g2de418594e0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de46ed1d39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de46ed1d39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de46ed1d39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c2c1fab3b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7" name="Google Shape;97;g2c2c1fab3b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g2c2c1fab3b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c2c1fab3b8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c2c1fab3b8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c2c1fab3b8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2c1fab3b8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c2c1fab3b8_0_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c2c1fab3b8_0_2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c2c1fab3b8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c2c1fab3b8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c2c1fab3b8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2c1fab3b8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c2c1fab3b8_0_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2c2c1fab3b8_0_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2c1fab3b8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c2c1fab3b8_0_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c2c1fab3b8_0_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c2c1fab3b8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c2c1fab3b8_0_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Mean-squared error penalizes larger deviations more than smaller ones because of the squared element</a:t>
            </a:r>
            <a:endParaRPr/>
          </a:p>
          <a:p>
            <a:pPr indent="0" lvl="0" marL="0" rtl="0" algn="l">
              <a:spcBef>
                <a:spcPts val="0"/>
              </a:spcBef>
              <a:spcAft>
                <a:spcPts val="0"/>
              </a:spcAft>
              <a:buNone/>
            </a:pPr>
            <a:r>
              <a:rPr lang="en-US"/>
              <a:t>Mean absolute error penalizes all the values much more equally. Larger deviations won’t incur as high an error as they would with MSE. This is more useful when prioritizing the bulk of the predictions over outliers.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148" name="Google Shape;148;g2c2c1fab3b8_0_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13" name="Shape 13"/>
        <p:cNvGrpSpPr/>
        <p:nvPr/>
      </p:nvGrpSpPr>
      <p:grpSpPr>
        <a:xfrm>
          <a:off x="0" y="0"/>
          <a:ext cx="0" cy="0"/>
          <a:chOff x="0" y="0"/>
          <a:chExt cx="0" cy="0"/>
        </a:xfrm>
      </p:grpSpPr>
      <p:pic>
        <p:nvPicPr>
          <p:cNvPr id="14" name="Google Shape;14;g2c00f5b6e4e_0_203"/>
          <p:cNvPicPr preferRelativeResize="0"/>
          <p:nvPr/>
        </p:nvPicPr>
        <p:blipFill rotWithShape="1">
          <a:blip r:embed="rId2">
            <a:alphaModFix/>
          </a:blip>
          <a:srcRect b="0" l="0" r="0" t="0"/>
          <a:stretch/>
        </p:blipFill>
        <p:spPr>
          <a:xfrm>
            <a:off x="5032131" y="-30007"/>
            <a:ext cx="6064492" cy="6879886"/>
          </a:xfrm>
          <a:prstGeom prst="rect">
            <a:avLst/>
          </a:prstGeom>
          <a:noFill/>
          <a:ln>
            <a:noFill/>
          </a:ln>
        </p:spPr>
      </p:pic>
      <p:sp>
        <p:nvSpPr>
          <p:cNvPr id="15" name="Google Shape;15;g2c00f5b6e4e_0_203"/>
          <p:cNvSpPr txBox="1"/>
          <p:nvPr>
            <p:ph type="ctrTitle"/>
          </p:nvPr>
        </p:nvSpPr>
        <p:spPr>
          <a:xfrm>
            <a:off x="7119890" y="723440"/>
            <a:ext cx="4323300" cy="2579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g2c00f5b6e4e_0_203"/>
          <p:cNvSpPr txBox="1"/>
          <p:nvPr>
            <p:ph idx="1" type="subTitle"/>
          </p:nvPr>
        </p:nvSpPr>
        <p:spPr>
          <a:xfrm>
            <a:off x="7128152" y="5248834"/>
            <a:ext cx="4323300" cy="10089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sp>
        <p:nvSpPr>
          <p:cNvPr id="17" name="Google Shape;17;g2c00f5b6e4e_0_203"/>
          <p:cNvSpPr/>
          <p:nvPr>
            <p:ph idx="2" type="pic"/>
          </p:nvPr>
        </p:nvSpPr>
        <p:spPr>
          <a:xfrm>
            <a:off x="0" y="-2235"/>
            <a:ext cx="5840700" cy="6862200"/>
          </a:xfrm>
          <a:prstGeom prst="rect">
            <a:avLst/>
          </a:prstGeom>
          <a:solidFill>
            <a:schemeClr val="lt2"/>
          </a:solidFill>
          <a:ln>
            <a:noFill/>
          </a:ln>
        </p:spPr>
      </p:sp>
      <p:sp>
        <p:nvSpPr>
          <p:cNvPr id="18" name="Google Shape;18;g2c00f5b6e4e_0_203"/>
          <p:cNvSpPr txBox="1"/>
          <p:nvPr>
            <p:ph idx="3" type="body"/>
          </p:nvPr>
        </p:nvSpPr>
        <p:spPr>
          <a:xfrm>
            <a:off x="7119274" y="3373515"/>
            <a:ext cx="4323300" cy="10089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200"/>
              </a:spcBef>
              <a:spcAft>
                <a:spcPts val="0"/>
              </a:spcAft>
              <a:buSzPts val="6000"/>
              <a:buNone/>
              <a:defRPr b="1" sz="6000">
                <a:solidFill>
                  <a:schemeClr val="dk2"/>
                </a:solidFill>
              </a:defRPr>
            </a:lvl1pPr>
            <a:lvl2pPr indent="-228600" lvl="1" marL="914400" algn="l">
              <a:lnSpc>
                <a:spcPct val="100000"/>
              </a:lnSpc>
              <a:spcBef>
                <a:spcPts val="2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19" name="Google Shape;19;g2c00f5b6e4e_0_203"/>
          <p:cNvCxnSpPr/>
          <p:nvPr/>
        </p:nvCxnSpPr>
        <p:spPr>
          <a:xfrm flipH="1">
            <a:off x="4559500" y="-10665"/>
            <a:ext cx="1930200" cy="6877200"/>
          </a:xfrm>
          <a:prstGeom prst="straightConnector1">
            <a:avLst/>
          </a:prstGeom>
          <a:noFill/>
          <a:ln cap="flat" cmpd="sng" w="25400">
            <a:solidFill>
              <a:schemeClr val="dk2"/>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g2c00f5b6e4e_0_18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g2c00f5b6e4e_0_188"/>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56" name="Google Shape;56;g2c00f5b6e4e_0_188"/>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g2c00f5b6e4e_0_188"/>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58" name="Google Shape;58;g2c00f5b6e4e_0_18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9" name="Shape 59"/>
        <p:cNvGrpSpPr/>
        <p:nvPr/>
      </p:nvGrpSpPr>
      <p:grpSpPr>
        <a:xfrm>
          <a:off x="0" y="0"/>
          <a:ext cx="0" cy="0"/>
          <a:chOff x="0" y="0"/>
          <a:chExt cx="0" cy="0"/>
        </a:xfrm>
      </p:grpSpPr>
      <p:sp>
        <p:nvSpPr>
          <p:cNvPr id="60" name="Google Shape;60;g2c00f5b6e4e_0_194"/>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61" name="Google Shape;61;g2c00f5b6e4e_0_19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2" name="Shape 62"/>
        <p:cNvGrpSpPr/>
        <p:nvPr/>
      </p:nvGrpSpPr>
      <p:grpSpPr>
        <a:xfrm>
          <a:off x="0" y="0"/>
          <a:ext cx="0" cy="0"/>
          <a:chOff x="0" y="0"/>
          <a:chExt cx="0" cy="0"/>
        </a:xfrm>
      </p:grpSpPr>
      <p:sp>
        <p:nvSpPr>
          <p:cNvPr id="63" name="Google Shape;63;g2c00f5b6e4e_0_197"/>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64" name="Google Shape;64;g2c00f5b6e4e_0_197"/>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65" name="Google Shape;65;g2c00f5b6e4e_0_19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g2c00f5b6e4e_0_20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showMasterSp="0">
  <p:cSld name="Title and Content 2">
    <p:spTree>
      <p:nvGrpSpPr>
        <p:cNvPr id="68" name="Shape 68"/>
        <p:cNvGrpSpPr/>
        <p:nvPr/>
      </p:nvGrpSpPr>
      <p:grpSpPr>
        <a:xfrm>
          <a:off x="0" y="0"/>
          <a:ext cx="0" cy="0"/>
          <a:chOff x="0" y="0"/>
          <a:chExt cx="0" cy="0"/>
        </a:xfrm>
      </p:grpSpPr>
      <p:sp>
        <p:nvSpPr>
          <p:cNvPr id="69" name="Google Shape;69;g2c00f5b6e4e_0_210"/>
          <p:cNvSpPr/>
          <p:nvPr/>
        </p:nvSpPr>
        <p:spPr>
          <a:xfrm>
            <a:off x="6093537" y="-1946"/>
            <a:ext cx="3601340" cy="6881814"/>
          </a:xfrm>
          <a:custGeom>
            <a:rect b="b" l="l" r="r" t="t"/>
            <a:pathLst>
              <a:path extrusionOk="0" h="6881814" w="360134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70" name="Google Shape;70;g2c00f5b6e4e_0_210"/>
          <p:cNvSpPr txBox="1"/>
          <p:nvPr>
            <p:ph type="ctrTitle"/>
          </p:nvPr>
        </p:nvSpPr>
        <p:spPr>
          <a:xfrm>
            <a:off x="796322" y="320040"/>
            <a:ext cx="6732300" cy="15240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g2c00f5b6e4e_0_210"/>
          <p:cNvSpPr txBox="1"/>
          <p:nvPr>
            <p:ph idx="1" type="body"/>
          </p:nvPr>
        </p:nvSpPr>
        <p:spPr>
          <a:xfrm>
            <a:off x="796322" y="2252394"/>
            <a:ext cx="5797500" cy="2532900"/>
          </a:xfrm>
          <a:prstGeom prst="rect">
            <a:avLst/>
          </a:prstGeom>
          <a:noFill/>
          <a:ln>
            <a:noFill/>
          </a:ln>
        </p:spPr>
        <p:txBody>
          <a:bodyPr anchorCtr="0" anchor="t" bIns="0" lIns="91425" spcFirstLastPara="1" rIns="0" wrap="square" tIns="45700">
            <a:normAutofit/>
          </a:bodyPr>
          <a:lstStyle>
            <a:lvl1pPr indent="-228600" lvl="0" marL="457200" algn="l">
              <a:lnSpc>
                <a:spcPct val="100000"/>
              </a:lnSpc>
              <a:spcBef>
                <a:spcPts val="600"/>
              </a:spcBef>
              <a:spcAft>
                <a:spcPts val="0"/>
              </a:spcAft>
              <a:buSzPts val="1400"/>
              <a:buNone/>
              <a:defRPr sz="1400"/>
            </a:lvl1pPr>
            <a:lvl2pPr indent="-228600" lvl="1" marL="914400" algn="l">
              <a:lnSpc>
                <a:spcPct val="100000"/>
              </a:lnSpc>
              <a:spcBef>
                <a:spcPts val="1800"/>
              </a:spcBef>
              <a:spcAft>
                <a:spcPts val="0"/>
              </a:spcAft>
              <a:buClr>
                <a:schemeClr val="dk1"/>
              </a:buClr>
              <a:buSzPts val="1800"/>
              <a:buNone/>
              <a:defRPr/>
            </a:lvl2pPr>
            <a:lvl3pPr indent="-228600" lvl="2" marL="1371600" algn="l">
              <a:lnSpc>
                <a:spcPct val="100000"/>
              </a:lnSpc>
              <a:spcBef>
                <a:spcPts val="400"/>
              </a:spcBef>
              <a:spcAft>
                <a:spcPts val="0"/>
              </a:spcAft>
              <a:buClr>
                <a:schemeClr val="dk1"/>
              </a:buClr>
              <a:buSzPts val="1400"/>
              <a:buNone/>
              <a:defRPr/>
            </a:lvl3pPr>
            <a:lvl4pPr indent="-228600" lvl="3" marL="1828800" algn="l">
              <a:lnSpc>
                <a:spcPct val="100000"/>
              </a:lnSpc>
              <a:spcBef>
                <a:spcPts val="400"/>
              </a:spcBef>
              <a:spcAft>
                <a:spcPts val="0"/>
              </a:spcAft>
              <a:buClr>
                <a:schemeClr val="dk1"/>
              </a:buClr>
              <a:buSzPts val="1400"/>
              <a:buNone/>
              <a:defRPr/>
            </a:lvl4pPr>
            <a:lvl5pPr indent="-228600" lvl="4" marL="2286000" algn="l">
              <a:lnSpc>
                <a:spcPct val="100000"/>
              </a:lnSpc>
              <a:spcBef>
                <a:spcPts val="400"/>
              </a:spcBef>
              <a:spcAft>
                <a:spcPts val="0"/>
              </a:spcAft>
              <a:buClr>
                <a:schemeClr val="dk1"/>
              </a:buClr>
              <a:buSzPts val="1400"/>
              <a:buNone/>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cxnSp>
        <p:nvCxnSpPr>
          <p:cNvPr id="72" name="Google Shape;72;g2c00f5b6e4e_0_210"/>
          <p:cNvCxnSpPr/>
          <p:nvPr/>
        </p:nvCxnSpPr>
        <p:spPr>
          <a:xfrm flipH="1" rot="10800000">
            <a:off x="6889763" y="-53"/>
            <a:ext cx="1822200" cy="6871500"/>
          </a:xfrm>
          <a:prstGeom prst="straightConnector1">
            <a:avLst/>
          </a:prstGeom>
          <a:noFill/>
          <a:ln cap="flat" cmpd="sng" w="22225">
            <a:solidFill>
              <a:schemeClr val="dk2"/>
            </a:solidFill>
            <a:prstDash val="solid"/>
            <a:round/>
            <a:headEnd len="sm" w="sm" type="none"/>
            <a:tailEnd len="sm" w="sm" type="none"/>
          </a:ln>
        </p:spPr>
      </p:cxnSp>
      <p:sp>
        <p:nvSpPr>
          <p:cNvPr id="73" name="Google Shape;73;g2c00f5b6e4e_0_210"/>
          <p:cNvSpPr txBox="1"/>
          <p:nvPr>
            <p:ph idx="11" type="ftr"/>
          </p:nvPr>
        </p:nvSpPr>
        <p:spPr>
          <a:xfrm>
            <a:off x="824241" y="6290774"/>
            <a:ext cx="66372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4" name="Google Shape;74;g2c00f5b6e4e_0_210"/>
          <p:cNvSpPr/>
          <p:nvPr>
            <p:ph idx="2" type="pic"/>
          </p:nvPr>
        </p:nvSpPr>
        <p:spPr>
          <a:xfrm flipH="1">
            <a:off x="7163816" y="0"/>
            <a:ext cx="5024700" cy="6858000"/>
          </a:xfrm>
          <a:prstGeom prst="rect">
            <a:avLst/>
          </a:prstGeom>
          <a:solidFill>
            <a:schemeClr val="lt2"/>
          </a:solidFill>
          <a:ln>
            <a:noFill/>
          </a:ln>
        </p:spPr>
      </p:sp>
      <p:sp>
        <p:nvSpPr>
          <p:cNvPr id="75" name="Google Shape;75;g2c00f5b6e4e_0_210"/>
          <p:cNvSpPr txBox="1"/>
          <p:nvPr>
            <p:ph idx="12" type="sldNum"/>
          </p:nvPr>
        </p:nvSpPr>
        <p:spPr>
          <a:xfrm>
            <a:off x="10768546" y="6290774"/>
            <a:ext cx="618000" cy="365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pic>
        <p:nvPicPr>
          <p:cNvPr id="76" name="Google Shape;76;g2c00f5b6e4e_0_210"/>
          <p:cNvPicPr preferRelativeResize="0"/>
          <p:nvPr/>
        </p:nvPicPr>
        <p:blipFill rotWithShape="1">
          <a:blip r:embed="rId2">
            <a:alphaModFix/>
          </a:blip>
          <a:srcRect b="0" l="0" r="0" t="0"/>
          <a:stretch/>
        </p:blipFill>
        <p:spPr>
          <a:xfrm>
            <a:off x="1804430" y="5008931"/>
            <a:ext cx="3842919" cy="4350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g2c00f5b6e4e_0_169"/>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22" name="Google Shape;22;g2c00f5b6e4e_0_169"/>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23" name="Google Shape;23;g2c00f5b6e4e_0_16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showMasterSp="0">
  <p:cSld name="Closing Slide">
    <p:bg>
      <p:bgPr>
        <a:solidFill>
          <a:schemeClr val="dk1"/>
        </a:solidFill>
      </p:bgPr>
    </p:bg>
    <p:spTree>
      <p:nvGrpSpPr>
        <p:cNvPr id="24" name="Shape 24"/>
        <p:cNvGrpSpPr/>
        <p:nvPr/>
      </p:nvGrpSpPr>
      <p:grpSpPr>
        <a:xfrm>
          <a:off x="0" y="0"/>
          <a:ext cx="0" cy="0"/>
          <a:chOff x="0" y="0"/>
          <a:chExt cx="0" cy="0"/>
        </a:xfrm>
      </p:grpSpPr>
      <p:grpSp>
        <p:nvGrpSpPr>
          <p:cNvPr id="25" name="Google Shape;25;g2c00f5b6e4e_0_219"/>
          <p:cNvGrpSpPr/>
          <p:nvPr/>
        </p:nvGrpSpPr>
        <p:grpSpPr>
          <a:xfrm>
            <a:off x="5382569" y="2242"/>
            <a:ext cx="6806910" cy="6862482"/>
            <a:chOff x="5382569" y="2242"/>
            <a:chExt cx="6806910" cy="6862482"/>
          </a:xfrm>
        </p:grpSpPr>
        <p:pic>
          <p:nvPicPr>
            <p:cNvPr id="26" name="Google Shape;26;g2c00f5b6e4e_0_219"/>
            <p:cNvPicPr preferRelativeResize="0"/>
            <p:nvPr/>
          </p:nvPicPr>
          <p:blipFill rotWithShape="1">
            <a:blip r:embed="rId2">
              <a:alphaModFix/>
            </a:blip>
            <a:srcRect b="0" l="0" r="0" t="0"/>
            <a:stretch/>
          </p:blipFill>
          <p:spPr>
            <a:xfrm>
              <a:off x="6140328" y="2242"/>
              <a:ext cx="6049151" cy="6862482"/>
            </a:xfrm>
            <a:prstGeom prst="rect">
              <a:avLst/>
            </a:prstGeom>
            <a:noFill/>
            <a:ln>
              <a:noFill/>
            </a:ln>
          </p:spPr>
        </p:pic>
        <p:pic>
          <p:nvPicPr>
            <p:cNvPr id="27" name="Google Shape;27;g2c00f5b6e4e_0_219"/>
            <p:cNvPicPr preferRelativeResize="0"/>
            <p:nvPr/>
          </p:nvPicPr>
          <p:blipFill rotWithShape="1">
            <a:blip r:embed="rId3">
              <a:alphaModFix/>
            </a:blip>
            <a:srcRect b="0" l="0" r="0" t="0"/>
            <a:stretch/>
          </p:blipFill>
          <p:spPr>
            <a:xfrm rot="10800000">
              <a:off x="5382569" y="5060315"/>
              <a:ext cx="927943" cy="1801301"/>
            </a:xfrm>
            <a:prstGeom prst="rect">
              <a:avLst/>
            </a:prstGeom>
            <a:noFill/>
            <a:ln>
              <a:noFill/>
            </a:ln>
          </p:spPr>
        </p:pic>
      </p:grpSp>
      <p:sp>
        <p:nvSpPr>
          <p:cNvPr id="28" name="Google Shape;28;g2c00f5b6e4e_0_219"/>
          <p:cNvSpPr txBox="1"/>
          <p:nvPr>
            <p:ph type="ctrTitle"/>
          </p:nvPr>
        </p:nvSpPr>
        <p:spPr>
          <a:xfrm>
            <a:off x="6970326" y="1679216"/>
            <a:ext cx="4786800" cy="15183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g2c00f5b6e4e_0_219"/>
          <p:cNvSpPr/>
          <p:nvPr>
            <p:ph idx="2" type="pic"/>
          </p:nvPr>
        </p:nvSpPr>
        <p:spPr>
          <a:xfrm>
            <a:off x="-29499" y="-2236"/>
            <a:ext cx="6814200" cy="6871200"/>
          </a:xfrm>
          <a:prstGeom prst="rect">
            <a:avLst/>
          </a:prstGeom>
          <a:solidFill>
            <a:schemeClr val="lt2"/>
          </a:solidFill>
          <a:ln>
            <a:noFill/>
          </a:ln>
        </p:spPr>
      </p:sp>
      <p:sp>
        <p:nvSpPr>
          <p:cNvPr id="30" name="Google Shape;30;g2c00f5b6e4e_0_219"/>
          <p:cNvSpPr txBox="1"/>
          <p:nvPr>
            <p:ph idx="1" type="body"/>
          </p:nvPr>
        </p:nvSpPr>
        <p:spPr>
          <a:xfrm>
            <a:off x="6970326" y="3748958"/>
            <a:ext cx="4786800" cy="2258100"/>
          </a:xfrm>
          <a:prstGeom prst="rect">
            <a:avLst/>
          </a:prstGeom>
          <a:noFill/>
          <a:ln>
            <a:noFill/>
          </a:ln>
        </p:spPr>
        <p:txBody>
          <a:bodyPr anchorCtr="0" anchor="t" bIns="45700" lIns="91425" spcFirstLastPara="1" rIns="0" wrap="square" tIns="0">
            <a:normAutofit/>
          </a:bodyPr>
          <a:lstStyle>
            <a:lvl1pPr indent="-228600" lvl="0" marL="457200" algn="l">
              <a:lnSpc>
                <a:spcPct val="100000"/>
              </a:lnSpc>
              <a:spcBef>
                <a:spcPts val="0"/>
              </a:spcBef>
              <a:spcAft>
                <a:spcPts val="0"/>
              </a:spcAft>
              <a:buSzPts val="1600"/>
              <a:buFont typeface="Courier New"/>
              <a:buNone/>
              <a:defRPr sz="1600">
                <a:solidFill>
                  <a:schemeClr val="lt1"/>
                </a:solidFill>
              </a:defRPr>
            </a:lvl1pPr>
            <a:lvl2pPr indent="-304800" lvl="1" marL="914400" algn="l">
              <a:lnSpc>
                <a:spcPct val="100000"/>
              </a:lnSpc>
              <a:spcBef>
                <a:spcPts val="200"/>
              </a:spcBef>
              <a:spcAft>
                <a:spcPts val="0"/>
              </a:spcAft>
              <a:buClr>
                <a:schemeClr val="lt1"/>
              </a:buClr>
              <a:buSzPts val="1200"/>
              <a:buFont typeface="Courier New"/>
              <a:buChar char="o"/>
              <a:defRPr sz="1200">
                <a:solidFill>
                  <a:schemeClr val="lt1"/>
                </a:solidFill>
              </a:defRPr>
            </a:lvl2pPr>
            <a:lvl3pPr indent="-295275" lvl="2" marL="1371600" algn="l">
              <a:lnSpc>
                <a:spcPct val="100000"/>
              </a:lnSpc>
              <a:spcBef>
                <a:spcPts val="400"/>
              </a:spcBef>
              <a:spcAft>
                <a:spcPts val="0"/>
              </a:spcAft>
              <a:buClr>
                <a:schemeClr val="lt1"/>
              </a:buClr>
              <a:buSzPts val="1050"/>
              <a:buFont typeface="Courier New"/>
              <a:buChar char="o"/>
              <a:defRPr sz="1050">
                <a:solidFill>
                  <a:schemeClr val="lt1"/>
                </a:solidFill>
              </a:defRPr>
            </a:lvl3pPr>
            <a:lvl4pPr indent="-295275" lvl="3" marL="1828800" algn="l">
              <a:lnSpc>
                <a:spcPct val="100000"/>
              </a:lnSpc>
              <a:spcBef>
                <a:spcPts val="400"/>
              </a:spcBef>
              <a:spcAft>
                <a:spcPts val="0"/>
              </a:spcAft>
              <a:buClr>
                <a:schemeClr val="lt1"/>
              </a:buClr>
              <a:buSzPts val="1050"/>
              <a:buFont typeface="Courier New"/>
              <a:buChar char="o"/>
              <a:defRPr sz="1050">
                <a:solidFill>
                  <a:schemeClr val="lt1"/>
                </a:solidFill>
              </a:defRPr>
            </a:lvl4pPr>
            <a:lvl5pPr indent="-295275" lvl="4" marL="2286000" algn="l">
              <a:lnSpc>
                <a:spcPct val="100000"/>
              </a:lnSpc>
              <a:spcBef>
                <a:spcPts val="400"/>
              </a:spcBef>
              <a:spcAft>
                <a:spcPts val="0"/>
              </a:spcAft>
              <a:buClr>
                <a:schemeClr val="lt1"/>
              </a:buClr>
              <a:buSzPts val="1050"/>
              <a:buFont typeface="Courier New"/>
              <a:buChar char="o"/>
              <a:defRPr sz="1050">
                <a:solidFill>
                  <a:schemeClr val="lt1"/>
                </a:solidFill>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 name="Shape 31"/>
        <p:cNvGrpSpPr/>
        <p:nvPr/>
      </p:nvGrpSpPr>
      <p:grpSpPr>
        <a:xfrm>
          <a:off x="0" y="0"/>
          <a:ext cx="0" cy="0"/>
          <a:chOff x="0" y="0"/>
          <a:chExt cx="0" cy="0"/>
        </a:xfrm>
      </p:grpSpPr>
      <p:sp>
        <p:nvSpPr>
          <p:cNvPr id="32" name="Google Shape;32;g2c00f5b6e4e_0_162"/>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33" name="Google Shape;33;g2c00f5b6e4e_0_162"/>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34" name="Google Shape;34;g2c00f5b6e4e_0_16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5" name="Shape 35"/>
        <p:cNvGrpSpPr/>
        <p:nvPr/>
      </p:nvGrpSpPr>
      <p:grpSpPr>
        <a:xfrm>
          <a:off x="0" y="0"/>
          <a:ext cx="0" cy="0"/>
          <a:chOff x="0" y="0"/>
          <a:chExt cx="0" cy="0"/>
        </a:xfrm>
      </p:grpSpPr>
      <p:sp>
        <p:nvSpPr>
          <p:cNvPr id="36" name="Google Shape;36;g2c00f5b6e4e_0_166"/>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37" name="Google Shape;37;g2c00f5b6e4e_0_16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8" name="Shape 38"/>
        <p:cNvGrpSpPr/>
        <p:nvPr/>
      </p:nvGrpSpPr>
      <p:grpSpPr>
        <a:xfrm>
          <a:off x="0" y="0"/>
          <a:ext cx="0" cy="0"/>
          <a:chOff x="0" y="0"/>
          <a:chExt cx="0" cy="0"/>
        </a:xfrm>
      </p:grpSpPr>
      <p:sp>
        <p:nvSpPr>
          <p:cNvPr id="39" name="Google Shape;39;g2c00f5b6e4e_0_17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40" name="Google Shape;40;g2c00f5b6e4e_0_173"/>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41" name="Google Shape;41;g2c00f5b6e4e_0_173"/>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42" name="Google Shape;42;g2c00f5b6e4e_0_17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g2c00f5b6e4e_0_17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45" name="Google Shape;45;g2c00f5b6e4e_0_17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 name="Shape 46"/>
        <p:cNvGrpSpPr/>
        <p:nvPr/>
      </p:nvGrpSpPr>
      <p:grpSpPr>
        <a:xfrm>
          <a:off x="0" y="0"/>
          <a:ext cx="0" cy="0"/>
          <a:chOff x="0" y="0"/>
          <a:chExt cx="0" cy="0"/>
        </a:xfrm>
      </p:grpSpPr>
      <p:sp>
        <p:nvSpPr>
          <p:cNvPr id="47" name="Google Shape;47;g2c00f5b6e4e_0_181"/>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48" name="Google Shape;48;g2c00f5b6e4e_0_181"/>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49" name="Google Shape;49;g2c00f5b6e4e_0_18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0" name="Shape 50"/>
        <p:cNvGrpSpPr/>
        <p:nvPr/>
      </p:nvGrpSpPr>
      <p:grpSpPr>
        <a:xfrm>
          <a:off x="0" y="0"/>
          <a:ext cx="0" cy="0"/>
          <a:chOff x="0" y="0"/>
          <a:chExt cx="0" cy="0"/>
        </a:xfrm>
      </p:grpSpPr>
      <p:sp>
        <p:nvSpPr>
          <p:cNvPr id="51" name="Google Shape;51;g2c00f5b6e4e_0_185"/>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52" name="Google Shape;52;g2c00f5b6e4e_0_18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g2c00f5b6e4e_0_15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1" name="Google Shape;11;g2c00f5b6e4e_0_158"/>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2" name="Google Shape;12;g2c00f5b6e4e_0_15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colab.research.google.com/drive/1vvMNB08VhdqAMrwIcnt-TgSodfK4YpGa?usp=sharing" TargetMode="External"/><Relationship Id="rId4" Type="http://schemas.openxmlformats.org/officeDocument/2006/relationships/hyperlink" Target="https://kdd.ics.uci.edu/databases/kddcup99/kddcup99.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colab.research.google.com/drive/1BCTJdaStef7ymktw1FmzR-1kQwpcPQ3B?usp=sharing" TargetMode="External"/><Relationship Id="rId4" Type="http://schemas.openxmlformats.org/officeDocument/2006/relationships/hyperlink" Target="https://kdd.ics.uci.edu/databases/kddcup99/kddcup99.html"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lab.research.google.com/drive/1g8b2C4Wk1eJE7GsGEcdoWC8_afVRr-X0?usp=sharing" TargetMode="External"/><Relationship Id="rId4" Type="http://schemas.openxmlformats.org/officeDocument/2006/relationships/hyperlink" Target="https://kdd.ics.uci.edu/databases/kddcup99/kddcup99.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6.jp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
          <p:cNvSpPr txBox="1"/>
          <p:nvPr>
            <p:ph type="ctrTitle"/>
          </p:nvPr>
        </p:nvSpPr>
        <p:spPr>
          <a:xfrm>
            <a:off x="6408775" y="723450"/>
            <a:ext cx="5409300" cy="25791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1100"/>
              <a:buFont typeface="Arial"/>
              <a:buNone/>
            </a:pPr>
            <a:r>
              <a:rPr lang="en-US" sz="4500"/>
              <a:t>Topic-2:Machine learning algorithms for anomaly detection </a:t>
            </a:r>
            <a:endParaRPr sz="4500"/>
          </a:p>
        </p:txBody>
      </p:sp>
      <p:sp>
        <p:nvSpPr>
          <p:cNvPr id="83" name="Google Shape;83;p1"/>
          <p:cNvSpPr txBox="1"/>
          <p:nvPr>
            <p:ph idx="1" type="subTitle"/>
          </p:nvPr>
        </p:nvSpPr>
        <p:spPr>
          <a:xfrm>
            <a:off x="7128152" y="5248834"/>
            <a:ext cx="4323426" cy="100892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600"/>
              <a:buNone/>
            </a:pPr>
            <a:r>
              <a:rPr lang="en-US"/>
              <a:t>PRESENTATION BY: </a:t>
            </a:r>
            <a:endParaRPr/>
          </a:p>
          <a:p>
            <a:pPr indent="0" lvl="0" marL="0" rtl="0" algn="l">
              <a:lnSpc>
                <a:spcPct val="100000"/>
              </a:lnSpc>
              <a:spcBef>
                <a:spcPts val="0"/>
              </a:spcBef>
              <a:spcAft>
                <a:spcPts val="0"/>
              </a:spcAft>
              <a:buSzPts val="1600"/>
              <a:buNone/>
            </a:pPr>
            <a:r>
              <a:rPr lang="en-US"/>
              <a:t>Danijela Boberic Kraticev (UNSPMF)</a:t>
            </a:r>
            <a:endParaRPr/>
          </a:p>
          <a:p>
            <a:pPr indent="0" lvl="0" marL="0" rtl="0" algn="l">
              <a:lnSpc>
                <a:spcPct val="100000"/>
              </a:lnSpc>
              <a:spcBef>
                <a:spcPts val="0"/>
              </a:spcBef>
              <a:spcAft>
                <a:spcPts val="0"/>
              </a:spcAft>
              <a:buSzPts val="1600"/>
              <a:buNone/>
            </a:pPr>
            <a:r>
              <a:t/>
            </a:r>
            <a:endParaRPr/>
          </a:p>
        </p:txBody>
      </p:sp>
      <p:sp>
        <p:nvSpPr>
          <p:cNvPr id="84" name="Google Shape;84;p1"/>
          <p:cNvSpPr txBox="1"/>
          <p:nvPr>
            <p:ph idx="3" type="body"/>
          </p:nvPr>
        </p:nvSpPr>
        <p:spPr>
          <a:xfrm>
            <a:off x="7119275" y="3373525"/>
            <a:ext cx="4803600" cy="1008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00000"/>
              </a:buClr>
              <a:buSzPts val="6000"/>
              <a:buFont typeface="Arial"/>
              <a:buNone/>
            </a:pPr>
            <a:r>
              <a:rPr lang="en-US" sz="4000">
                <a:solidFill>
                  <a:schemeClr val="accent4"/>
                </a:solidFill>
              </a:rPr>
              <a:t>CSP007_S_H</a:t>
            </a:r>
            <a:endParaRPr sz="4000">
              <a:solidFill>
                <a:schemeClr val="accent4"/>
              </a:solidFill>
            </a:endParaRPr>
          </a:p>
        </p:txBody>
      </p:sp>
      <p:sp>
        <p:nvSpPr>
          <p:cNvPr id="85" name="Google Shape;85;p1"/>
          <p:cNvSpPr/>
          <p:nvPr/>
        </p:nvSpPr>
        <p:spPr>
          <a:xfrm rot="10800000">
            <a:off x="3507757" y="-11160"/>
            <a:ext cx="2553080" cy="6858841"/>
          </a:xfrm>
          <a:custGeom>
            <a:rect b="b" l="l" r="r" t="t"/>
            <a:pathLst>
              <a:path extrusionOk="0" h="6858841" w="255308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pic>
        <p:nvPicPr>
          <p:cNvPr descr="A black and white cover with blue squares&#10;&#10;Description automatically generated" id="86" name="Google Shape;86;p1"/>
          <p:cNvPicPr preferRelativeResize="0"/>
          <p:nvPr>
            <p:ph idx="2" type="pic"/>
          </p:nvPr>
        </p:nvPicPr>
        <p:blipFill rotWithShape="1">
          <a:blip r:embed="rId3">
            <a:alphaModFix/>
          </a:blip>
          <a:srcRect b="781" l="0" r="0" t="784"/>
          <a:stretch/>
        </p:blipFill>
        <p:spPr>
          <a:xfrm>
            <a:off x="0" y="-2235"/>
            <a:ext cx="5840730" cy="6862275"/>
          </a:xfrm>
          <a:prstGeom prst="rect">
            <a:avLst/>
          </a:prstGeom>
          <a:solidFill>
            <a:schemeClr val="lt2"/>
          </a:solidFill>
          <a:ln>
            <a:noFill/>
          </a:ln>
        </p:spPr>
      </p:pic>
      <p:pic>
        <p:nvPicPr>
          <p:cNvPr id="87" name="Google Shape;87;p1"/>
          <p:cNvPicPr preferRelativeResize="0"/>
          <p:nvPr/>
        </p:nvPicPr>
        <p:blipFill rotWithShape="1">
          <a:blip r:embed="rId4">
            <a:alphaModFix/>
          </a:blip>
          <a:srcRect b="0" l="0" r="0" t="0"/>
          <a:stretch/>
        </p:blipFill>
        <p:spPr>
          <a:xfrm>
            <a:off x="9155812" y="6257750"/>
            <a:ext cx="3036198" cy="56160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c2c1fab3b8_0_78"/>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Overfitting and Bias-Variance Tradeoff (1/2)</a:t>
            </a:r>
            <a:endParaRPr>
              <a:latin typeface="Book Antiqua"/>
              <a:ea typeface="Book Antiqua"/>
              <a:cs typeface="Book Antiqua"/>
              <a:sym typeface="Book Antiqua"/>
            </a:endParaRPr>
          </a:p>
        </p:txBody>
      </p:sp>
      <p:sp>
        <p:nvSpPr>
          <p:cNvPr id="162" name="Google Shape;162;g2c2c1fab3b8_0_78"/>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10000"/>
          </a:bodyPr>
          <a:lstStyle/>
          <a:p>
            <a:pPr indent="0" lvl="0" marL="0" rtl="0" algn="l">
              <a:spcBef>
                <a:spcPts val="0"/>
              </a:spcBef>
              <a:spcAft>
                <a:spcPts val="0"/>
              </a:spcAft>
              <a:buNone/>
            </a:pPr>
            <a:r>
              <a:rPr b="1" lang="en-US">
                <a:latin typeface="Book Antiqua"/>
                <a:ea typeface="Book Antiqua"/>
                <a:cs typeface="Book Antiqua"/>
                <a:sym typeface="Book Antiqua"/>
              </a:rPr>
              <a:t>Bias</a:t>
            </a:r>
            <a:r>
              <a:rPr lang="en-US">
                <a:latin typeface="Book Antiqua"/>
                <a:ea typeface="Book Antiqua"/>
                <a:cs typeface="Book Antiqua"/>
                <a:sym typeface="Book Antiqua"/>
              </a:rPr>
              <a:t> refers to the error introduced by approximating a real-world problem with a simpler model. High bias models may underfit the training data.</a:t>
            </a:r>
            <a:endParaRPr>
              <a:latin typeface="Book Antiqua"/>
              <a:ea typeface="Book Antiqua"/>
              <a:cs typeface="Book Antiqua"/>
              <a:sym typeface="Book Antiqua"/>
            </a:endParaRPr>
          </a:p>
          <a:p>
            <a:pPr indent="0" lvl="0" marL="0" rtl="0" algn="l">
              <a:spcBef>
                <a:spcPts val="1000"/>
              </a:spcBef>
              <a:spcAft>
                <a:spcPts val="0"/>
              </a:spcAft>
              <a:buNone/>
            </a:pPr>
            <a:r>
              <a:rPr b="1" lang="en-US">
                <a:latin typeface="Book Antiqua"/>
                <a:ea typeface="Book Antiqua"/>
                <a:cs typeface="Book Antiqua"/>
                <a:sym typeface="Book Antiqua"/>
              </a:rPr>
              <a:t>Variance</a:t>
            </a:r>
            <a:r>
              <a:rPr lang="en-US">
                <a:latin typeface="Book Antiqua"/>
                <a:ea typeface="Book Antiqua"/>
                <a:cs typeface="Book Antiqua"/>
                <a:sym typeface="Book Antiqua"/>
              </a:rPr>
              <a:t> refers to the model's sensitivity to small fluctuations in the training data. High variance models may overfit the training data. The goal is to find the right balance between bias and variance to minimize the model's total error on unseen data.</a:t>
            </a:r>
            <a:endParaRPr>
              <a:latin typeface="Book Antiqua"/>
              <a:ea typeface="Book Antiqua"/>
              <a:cs typeface="Book Antiqua"/>
              <a:sym typeface="Book Antiqua"/>
            </a:endParaRPr>
          </a:p>
          <a:p>
            <a:pPr indent="0" lvl="0" marL="0" rtl="0" algn="l">
              <a:spcBef>
                <a:spcPts val="1000"/>
              </a:spcBef>
              <a:spcAft>
                <a:spcPts val="1000"/>
              </a:spcAft>
              <a:buNone/>
            </a:pPr>
            <a:r>
              <a:rPr b="1" lang="en-US">
                <a:latin typeface="Book Antiqua"/>
                <a:ea typeface="Book Antiqua"/>
                <a:cs typeface="Book Antiqua"/>
                <a:sym typeface="Book Antiqua"/>
              </a:rPr>
              <a:t>Overfitting</a:t>
            </a:r>
            <a:r>
              <a:rPr lang="en-US">
                <a:latin typeface="Book Antiqua"/>
                <a:ea typeface="Book Antiqua"/>
                <a:cs typeface="Book Antiqua"/>
                <a:sym typeface="Book Antiqua"/>
              </a:rPr>
              <a:t> occurs when a machine learning model learns the training data too well, capturing noise or random fluctuations in the data rather than the underlying pattern. An overfitted model performs well on the training data but poorly on unseen or test data.</a:t>
            </a:r>
            <a:endParaRPr>
              <a:latin typeface="Book Antiqua"/>
              <a:ea typeface="Book Antiqua"/>
              <a:cs typeface="Book Antiqua"/>
              <a:sym typeface="Book Antiqua"/>
            </a:endParaRPr>
          </a:p>
        </p:txBody>
      </p:sp>
      <p:sp>
        <p:nvSpPr>
          <p:cNvPr id="163" name="Google Shape;163;g2c2c1fab3b8_0_7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g2c327dfe03e_0_18"/>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Overfitting and Bias-Variance Tradeoff (2/2)</a:t>
            </a:r>
            <a:endParaRPr>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p>
          <a:p>
            <a:pPr indent="0" lvl="0" marL="0" rtl="0" algn="l">
              <a:spcBef>
                <a:spcPts val="0"/>
              </a:spcBef>
              <a:spcAft>
                <a:spcPts val="0"/>
              </a:spcAft>
              <a:buNone/>
            </a:pPr>
            <a:r>
              <a:t/>
            </a:r>
            <a:endParaRPr/>
          </a:p>
        </p:txBody>
      </p:sp>
      <p:sp>
        <p:nvSpPr>
          <p:cNvPr id="170" name="Google Shape;170;g2c327dfe03e_0_18"/>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Book Antiqua"/>
                <a:ea typeface="Book Antiqua"/>
                <a:cs typeface="Book Antiqua"/>
                <a:sym typeface="Book Antiqua"/>
              </a:rPr>
              <a:t>Overfitting is influenced by a few parameters:</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Model complexity</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Training time</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Insufficient training data</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Poor data processing</a:t>
            </a:r>
            <a:endParaRPr>
              <a:latin typeface="Book Antiqua"/>
              <a:ea typeface="Book Antiqua"/>
              <a:cs typeface="Book Antiqua"/>
              <a:sym typeface="Book Antiqua"/>
            </a:endParaRPr>
          </a:p>
          <a:p>
            <a:pPr indent="0" lvl="0" marL="0" rtl="0" algn="l">
              <a:spcBef>
                <a:spcPts val="0"/>
              </a:spcBef>
              <a:spcAft>
                <a:spcPts val="0"/>
              </a:spcAft>
              <a:buNone/>
            </a:pPr>
            <a:r>
              <a:rPr lang="en-US">
                <a:latin typeface="Book Antiqua"/>
                <a:ea typeface="Book Antiqua"/>
                <a:cs typeface="Book Antiqua"/>
                <a:sym typeface="Book Antiqua"/>
              </a:rPr>
              <a:t>Ways to avoid overfitting:</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Regularization</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Reduce complexity</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Hyperparameter tuning</a:t>
            </a:r>
            <a:endParaRPr>
              <a:latin typeface="Book Antiqua"/>
              <a:ea typeface="Book Antiqua"/>
              <a:cs typeface="Book Antiqua"/>
              <a:sym typeface="Book Antiqua"/>
            </a:endParaRPr>
          </a:p>
        </p:txBody>
      </p:sp>
      <p:sp>
        <p:nvSpPr>
          <p:cNvPr id="171" name="Google Shape;171;g2c327dfe03e_0_1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2c2c1fab3b8_0_86"/>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Hyperparameter Tuning</a:t>
            </a:r>
            <a:endParaRPr>
              <a:latin typeface="Book Antiqua"/>
              <a:ea typeface="Book Antiqua"/>
              <a:cs typeface="Book Antiqua"/>
              <a:sym typeface="Book Antiqua"/>
            </a:endParaRPr>
          </a:p>
        </p:txBody>
      </p:sp>
      <p:sp>
        <p:nvSpPr>
          <p:cNvPr id="178" name="Google Shape;178;g2c2c1fab3b8_0_86"/>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Book Antiqua"/>
                <a:ea typeface="Book Antiqua"/>
                <a:cs typeface="Book Antiqua"/>
                <a:sym typeface="Book Antiqua"/>
              </a:rPr>
              <a:t>Hyperparameter tuning is the process of selecting the optimal hyperparameters for a machine learning model to achieve better performance on unseen data.</a:t>
            </a:r>
            <a:endParaRPr>
              <a:latin typeface="Book Antiqua"/>
              <a:ea typeface="Book Antiqua"/>
              <a:cs typeface="Book Antiqua"/>
              <a:sym typeface="Book Antiqua"/>
            </a:endParaRPr>
          </a:p>
          <a:p>
            <a:pPr indent="0" lvl="0" marL="0" rtl="0" algn="l">
              <a:spcBef>
                <a:spcPts val="1000"/>
              </a:spcBef>
              <a:spcAft>
                <a:spcPts val="0"/>
              </a:spcAft>
              <a:buClr>
                <a:schemeClr val="dk1"/>
              </a:buClr>
              <a:buSzPts val="1100"/>
              <a:buFont typeface="Arial"/>
              <a:buNone/>
            </a:pPr>
            <a:r>
              <a:rPr lang="en-US">
                <a:latin typeface="Book Antiqua"/>
                <a:ea typeface="Book Antiqua"/>
                <a:cs typeface="Book Antiqua"/>
                <a:sym typeface="Book Antiqua"/>
              </a:rPr>
              <a:t>Hyperparameters are configuration settings that are external to the model and cannot be directly learned from the data during training</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 Techniques for hyperparameter tuning:</a:t>
            </a:r>
            <a:endParaRPr>
              <a:latin typeface="Book Antiqua"/>
              <a:ea typeface="Book Antiqua"/>
              <a:cs typeface="Book Antiqua"/>
              <a:sym typeface="Book Antiqua"/>
            </a:endParaRPr>
          </a:p>
          <a:p>
            <a:pPr indent="-381000" lvl="0" marL="914400" rtl="0" algn="l">
              <a:spcBef>
                <a:spcPts val="1000"/>
              </a:spcBef>
              <a:spcAft>
                <a:spcPts val="0"/>
              </a:spcAft>
              <a:buSzPts val="2400"/>
              <a:buFont typeface="Book Antiqua"/>
              <a:buChar char="●"/>
            </a:pPr>
            <a:r>
              <a:rPr lang="en-US">
                <a:latin typeface="Book Antiqua"/>
                <a:ea typeface="Book Antiqua"/>
                <a:cs typeface="Book Antiqua"/>
                <a:sym typeface="Book Antiqua"/>
              </a:rPr>
              <a:t>Manual search</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Grid search</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Bayesian optimization</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Gradient-based Optimization</a:t>
            </a:r>
            <a:endParaRPr>
              <a:latin typeface="Book Antiqua"/>
              <a:ea typeface="Book Antiqua"/>
              <a:cs typeface="Book Antiqua"/>
              <a:sym typeface="Book Antiqua"/>
            </a:endParaRPr>
          </a:p>
        </p:txBody>
      </p:sp>
      <p:sp>
        <p:nvSpPr>
          <p:cNvPr id="179" name="Google Shape;179;g2c2c1fab3b8_0_8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g2de418594e0_0_0"/>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Machine learning for anomaly detection</a:t>
            </a:r>
            <a:endParaRPr>
              <a:latin typeface="Book Antiqua"/>
              <a:ea typeface="Book Antiqua"/>
              <a:cs typeface="Book Antiqua"/>
              <a:sym typeface="Book Antiqua"/>
            </a:endParaRPr>
          </a:p>
        </p:txBody>
      </p:sp>
      <p:sp>
        <p:nvSpPr>
          <p:cNvPr id="186" name="Google Shape;186;g2de418594e0_0_0"/>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77500" lnSpcReduction="20000"/>
          </a:bodyPr>
          <a:lstStyle/>
          <a:p>
            <a:pPr indent="0" lvl="0" marL="0" rtl="0" algn="l">
              <a:spcBef>
                <a:spcPts val="0"/>
              </a:spcBef>
              <a:spcAft>
                <a:spcPts val="0"/>
              </a:spcAft>
              <a:buNone/>
            </a:pPr>
            <a:r>
              <a:rPr lang="en-US">
                <a:latin typeface="Book Antiqua"/>
                <a:ea typeface="Book Antiqua"/>
                <a:cs typeface="Book Antiqua"/>
                <a:sym typeface="Book Antiqua"/>
              </a:rPr>
              <a:t> Machine learning provides several techniques to effectively perform anomaly detection:</a:t>
            </a:r>
            <a:endParaRPr>
              <a:latin typeface="Book Antiqua"/>
              <a:ea typeface="Book Antiqua"/>
              <a:cs typeface="Book Antiqua"/>
              <a:sym typeface="Book Antiqua"/>
            </a:endParaRPr>
          </a:p>
          <a:p>
            <a:pPr indent="-346710" lvl="0" marL="457200" rtl="0" algn="l">
              <a:lnSpc>
                <a:spcPct val="115000"/>
              </a:lnSpc>
              <a:spcBef>
                <a:spcPts val="1000"/>
              </a:spcBef>
              <a:spcAft>
                <a:spcPts val="0"/>
              </a:spcAft>
              <a:buSzPct val="100000"/>
              <a:buFont typeface="Book Antiqua"/>
              <a:buChar char="●"/>
            </a:pPr>
            <a:r>
              <a:rPr b="1" lang="en-US">
                <a:latin typeface="Book Antiqua"/>
                <a:ea typeface="Book Antiqua"/>
                <a:cs typeface="Book Antiqua"/>
                <a:sym typeface="Book Antiqua"/>
              </a:rPr>
              <a:t>Clustering</a:t>
            </a:r>
            <a:r>
              <a:rPr lang="en-US">
                <a:latin typeface="Book Antiqua"/>
                <a:ea typeface="Book Antiqua"/>
                <a:cs typeface="Book Antiqua"/>
                <a:sym typeface="Book Antiqua"/>
              </a:rPr>
              <a:t>: These methods group similar data points together, and points that do not fit well into any cluster are</a:t>
            </a:r>
            <a:r>
              <a:rPr lang="en-US">
                <a:latin typeface="Book Antiqua"/>
                <a:ea typeface="Book Antiqua"/>
                <a:cs typeface="Book Antiqua"/>
                <a:sym typeface="Book Antiqua"/>
              </a:rPr>
              <a:t> </a:t>
            </a:r>
            <a:r>
              <a:rPr lang="en-US">
                <a:latin typeface="Book Antiqua"/>
                <a:ea typeface="Book Antiqua"/>
                <a:cs typeface="Book Antiqua"/>
                <a:sym typeface="Book Antiqua"/>
              </a:rPr>
              <a:t>considered anomalies.</a:t>
            </a:r>
            <a:endParaRPr>
              <a:latin typeface="Book Antiqua"/>
              <a:ea typeface="Book Antiqua"/>
              <a:cs typeface="Book Antiqua"/>
              <a:sym typeface="Book Antiqua"/>
            </a:endParaRPr>
          </a:p>
          <a:p>
            <a:pPr indent="-346710" lvl="0" marL="457200" rtl="0" algn="l">
              <a:lnSpc>
                <a:spcPct val="115000"/>
              </a:lnSpc>
              <a:spcBef>
                <a:spcPts val="1000"/>
              </a:spcBef>
              <a:spcAft>
                <a:spcPts val="0"/>
              </a:spcAft>
              <a:buSzPct val="100000"/>
              <a:buFont typeface="Book Antiqua"/>
              <a:buChar char="●"/>
            </a:pPr>
            <a:r>
              <a:rPr b="1" lang="en-US">
                <a:latin typeface="Book Antiqua"/>
                <a:ea typeface="Book Antiqua"/>
                <a:cs typeface="Book Antiqua"/>
                <a:sym typeface="Book Antiqua"/>
              </a:rPr>
              <a:t>Autoencoders</a:t>
            </a:r>
            <a:r>
              <a:rPr lang="en-US">
                <a:latin typeface="Book Antiqua"/>
                <a:ea typeface="Book Antiqua"/>
                <a:cs typeface="Book Antiqua"/>
                <a:sym typeface="Book Antiqua"/>
              </a:rPr>
              <a:t>: Neural networks that learn a compressed representation of data and can identify anomalies by reconstruction error.</a:t>
            </a:r>
            <a:endParaRPr>
              <a:latin typeface="Book Antiqua"/>
              <a:ea typeface="Book Antiqua"/>
              <a:cs typeface="Book Antiqua"/>
              <a:sym typeface="Book Antiqua"/>
            </a:endParaRPr>
          </a:p>
          <a:p>
            <a:pPr indent="-346710" lvl="0" marL="457200" rtl="0" algn="l">
              <a:lnSpc>
                <a:spcPct val="115000"/>
              </a:lnSpc>
              <a:spcBef>
                <a:spcPts val="1000"/>
              </a:spcBef>
              <a:spcAft>
                <a:spcPts val="0"/>
              </a:spcAft>
              <a:buSzPct val="100000"/>
              <a:buFont typeface="Book Antiqua"/>
              <a:buChar char="●"/>
            </a:pPr>
            <a:r>
              <a:rPr b="1" lang="en-US">
                <a:latin typeface="Book Antiqua"/>
                <a:ea typeface="Book Antiqua"/>
                <a:cs typeface="Book Antiqua"/>
                <a:sym typeface="Book Antiqua"/>
              </a:rPr>
              <a:t>One-Class SVM</a:t>
            </a:r>
            <a:r>
              <a:rPr lang="en-US">
                <a:latin typeface="Book Antiqua"/>
                <a:ea typeface="Book Antiqua"/>
                <a:cs typeface="Book Antiqua"/>
                <a:sym typeface="Book Antiqua"/>
              </a:rPr>
              <a:t>: Trains on normal data to define a boundary around it, and points outside this boundary are considered anomalies.</a:t>
            </a:r>
            <a:endParaRPr>
              <a:latin typeface="Book Antiqua"/>
              <a:ea typeface="Book Antiqua"/>
              <a:cs typeface="Book Antiqua"/>
              <a:sym typeface="Book Antiqua"/>
            </a:endParaRPr>
          </a:p>
          <a:p>
            <a:pPr indent="-346710" lvl="0" marL="457200" rtl="0" algn="l">
              <a:lnSpc>
                <a:spcPct val="115000"/>
              </a:lnSpc>
              <a:spcBef>
                <a:spcPts val="1000"/>
              </a:spcBef>
              <a:spcAft>
                <a:spcPts val="0"/>
              </a:spcAft>
              <a:buSzPct val="100000"/>
              <a:buFont typeface="Book Antiqua"/>
              <a:buChar char="●"/>
            </a:pPr>
            <a:r>
              <a:rPr b="1" lang="en-US">
                <a:latin typeface="Book Antiqua"/>
                <a:ea typeface="Book Antiqua"/>
                <a:cs typeface="Book Antiqua"/>
                <a:sym typeface="Book Antiqua"/>
              </a:rPr>
              <a:t>Isolation forests</a:t>
            </a:r>
            <a:r>
              <a:rPr lang="en-US">
                <a:latin typeface="Book Antiqua"/>
                <a:ea typeface="Book Antiqua"/>
                <a:cs typeface="Book Antiqua"/>
                <a:sym typeface="Book Antiqua"/>
              </a:rPr>
              <a:t> exploit a </a:t>
            </a:r>
            <a:r>
              <a:rPr lang="en-US">
                <a:latin typeface="Book Antiqua"/>
                <a:ea typeface="Book Antiqua"/>
                <a:cs typeface="Book Antiqua"/>
                <a:sym typeface="Book Antiqua"/>
              </a:rPr>
              <a:t>decision</a:t>
            </a:r>
            <a:r>
              <a:rPr lang="en-US">
                <a:latin typeface="Book Antiqua"/>
                <a:ea typeface="Book Antiqua"/>
                <a:cs typeface="Book Antiqua"/>
                <a:sym typeface="Book Antiqua"/>
              </a:rPr>
              <a:t> tree-like architecture to uncover anomalies, assuming that those anomalies would be most easily split from the rest of the data (and thus closer to the root of the decision tree)</a:t>
            </a:r>
            <a:endParaRPr>
              <a:latin typeface="Book Antiqua"/>
              <a:ea typeface="Book Antiqua"/>
              <a:cs typeface="Book Antiqua"/>
              <a:sym typeface="Book Antiqua"/>
            </a:endParaRPr>
          </a:p>
          <a:p>
            <a:pPr indent="-346710" lvl="0" marL="457200" rtl="0" algn="l">
              <a:lnSpc>
                <a:spcPct val="115000"/>
              </a:lnSpc>
              <a:spcBef>
                <a:spcPts val="1000"/>
              </a:spcBef>
              <a:spcAft>
                <a:spcPts val="0"/>
              </a:spcAft>
              <a:buSzPct val="100000"/>
              <a:buFont typeface="Book Antiqua"/>
              <a:buChar char="●"/>
            </a:pPr>
            <a:r>
              <a:rPr b="1" lang="en-US">
                <a:latin typeface="Book Antiqua"/>
                <a:ea typeface="Book Antiqua"/>
                <a:cs typeface="Book Antiqua"/>
                <a:sym typeface="Book Antiqua"/>
              </a:rPr>
              <a:t>Local outlier factor</a:t>
            </a:r>
            <a:r>
              <a:rPr lang="en-US">
                <a:latin typeface="Book Antiqua"/>
                <a:ea typeface="Book Antiqua"/>
                <a:cs typeface="Book Antiqua"/>
                <a:sym typeface="Book Antiqua"/>
              </a:rPr>
              <a:t> is a common density-based unsupervised learning method, which identifies anomalies as points which have significantly lower density than neighboring observations</a:t>
            </a:r>
            <a:endParaRPr>
              <a:latin typeface="Book Antiqua"/>
              <a:ea typeface="Book Antiqua"/>
              <a:cs typeface="Book Antiqua"/>
              <a:sym typeface="Book Antiqua"/>
            </a:endParaRPr>
          </a:p>
          <a:p>
            <a:pPr indent="-346710" lvl="0" marL="457200" rtl="0" algn="l">
              <a:spcBef>
                <a:spcPts val="0"/>
              </a:spcBef>
              <a:spcAft>
                <a:spcPts val="0"/>
              </a:spcAft>
              <a:buSzPct val="100000"/>
              <a:buFont typeface="Book Antiqua"/>
              <a:buChar char="●"/>
            </a:pPr>
            <a:r>
              <a:rPr lang="en-US">
                <a:latin typeface="Book Antiqua"/>
                <a:ea typeface="Book Antiqua"/>
                <a:cs typeface="Book Antiqua"/>
                <a:sym typeface="Book Antiqua"/>
              </a:rPr>
              <a:t>…</a:t>
            </a:r>
            <a:endParaRPr>
              <a:latin typeface="Book Antiqua"/>
              <a:ea typeface="Book Antiqua"/>
              <a:cs typeface="Book Antiqua"/>
              <a:sym typeface="Book Antiqua"/>
            </a:endParaRPr>
          </a:p>
        </p:txBody>
      </p:sp>
      <p:sp>
        <p:nvSpPr>
          <p:cNvPr id="187" name="Google Shape;187;g2de418594e0_0_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2c2c1fab3b8_0_102"/>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Anomaly Detection with an Isolation Forest</a:t>
            </a:r>
            <a:endParaRPr>
              <a:latin typeface="Book Antiqua"/>
              <a:ea typeface="Book Antiqua"/>
              <a:cs typeface="Book Antiqua"/>
              <a:sym typeface="Book Antiqua"/>
            </a:endParaRPr>
          </a:p>
        </p:txBody>
      </p:sp>
      <p:sp>
        <p:nvSpPr>
          <p:cNvPr id="194" name="Google Shape;194;g2c2c1fab3b8_0_102"/>
          <p:cNvSpPr txBox="1"/>
          <p:nvPr>
            <p:ph idx="1" type="body"/>
          </p:nvPr>
        </p:nvSpPr>
        <p:spPr>
          <a:xfrm>
            <a:off x="415600" y="1472050"/>
            <a:ext cx="5205000" cy="4745700"/>
          </a:xfrm>
          <a:prstGeom prst="rect">
            <a:avLst/>
          </a:prstGeom>
        </p:spPr>
        <p:txBody>
          <a:bodyPr anchorCtr="0" anchor="t" bIns="121900" lIns="121900" spcFirstLastPara="1" rIns="121900" wrap="square" tIns="121900">
            <a:normAutofit fontScale="92500" lnSpcReduction="10000"/>
          </a:bodyPr>
          <a:lstStyle/>
          <a:p>
            <a:pPr indent="0" lvl="0" marL="0" rtl="0" algn="l">
              <a:spcBef>
                <a:spcPts val="0"/>
              </a:spcBef>
              <a:spcAft>
                <a:spcPts val="0"/>
              </a:spcAft>
              <a:buNone/>
            </a:pPr>
            <a:r>
              <a:rPr lang="en-US">
                <a:latin typeface="Book Antiqua"/>
                <a:ea typeface="Book Antiqua"/>
                <a:cs typeface="Book Antiqua"/>
                <a:sym typeface="Book Antiqua"/>
              </a:rPr>
              <a:t>Isolation Forest is an anomaly detection algorithm that is based on the concept of isolating anomalies instead of profiling normal data points.</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It is unsupervised ML algorithm which detects anomalies using binary trees. </a:t>
            </a:r>
            <a:endParaRPr>
              <a:latin typeface="Book Antiqua"/>
              <a:ea typeface="Book Antiqua"/>
              <a:cs typeface="Book Antiqua"/>
              <a:sym typeface="Book Antiqua"/>
            </a:endParaRPr>
          </a:p>
          <a:p>
            <a:pPr indent="0" lvl="0" marL="0" rtl="0" algn="l">
              <a:spcBef>
                <a:spcPts val="1000"/>
              </a:spcBef>
              <a:spcAft>
                <a:spcPts val="0"/>
              </a:spcAft>
              <a:buClr>
                <a:schemeClr val="dk1"/>
              </a:buClr>
              <a:buSzPct val="45833"/>
              <a:buFont typeface="Arial"/>
              <a:buNone/>
            </a:pPr>
            <a:r>
              <a:rPr lang="en-US">
                <a:latin typeface="Book Antiqua"/>
                <a:ea typeface="Book Antiqua"/>
                <a:cs typeface="Book Antiqua"/>
                <a:sym typeface="Book Antiqua"/>
              </a:rPr>
              <a:t>The algorithm has a linear time complexity and a low memory requirement, which works well with high-volume data.</a:t>
            </a:r>
            <a:endParaRPr>
              <a:latin typeface="Book Antiqua"/>
              <a:ea typeface="Book Antiqua"/>
              <a:cs typeface="Book Antiqua"/>
              <a:sym typeface="Book Antiqua"/>
            </a:endParaRPr>
          </a:p>
          <a:p>
            <a:pPr indent="0" lvl="0" marL="0" rtl="0" algn="l">
              <a:spcBef>
                <a:spcPts val="1000"/>
              </a:spcBef>
              <a:spcAft>
                <a:spcPts val="1000"/>
              </a:spcAft>
              <a:buNone/>
            </a:pPr>
            <a:r>
              <a:t/>
            </a:r>
            <a:endParaRPr>
              <a:latin typeface="Book Antiqua"/>
              <a:ea typeface="Book Antiqua"/>
              <a:cs typeface="Book Antiqua"/>
              <a:sym typeface="Book Antiqua"/>
            </a:endParaRPr>
          </a:p>
        </p:txBody>
      </p:sp>
      <p:sp>
        <p:nvSpPr>
          <p:cNvPr id="195" name="Google Shape;195;g2c2c1fab3b8_0_10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196" name="Google Shape;196;g2c2c1fab3b8_0_102"/>
          <p:cNvPicPr preferRelativeResize="0"/>
          <p:nvPr/>
        </p:nvPicPr>
        <p:blipFill>
          <a:blip r:embed="rId3">
            <a:alphaModFix/>
          </a:blip>
          <a:stretch>
            <a:fillRect/>
          </a:stretch>
        </p:blipFill>
        <p:spPr>
          <a:xfrm>
            <a:off x="5932300" y="1536613"/>
            <a:ext cx="6096000" cy="4086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2c327dfe03e_0_43"/>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Anomaly Detection with an Isolation Forest</a:t>
            </a:r>
            <a:endParaRPr>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p>
          <a:p>
            <a:pPr indent="0" lvl="0" marL="0" rtl="0" algn="l">
              <a:spcBef>
                <a:spcPts val="0"/>
              </a:spcBef>
              <a:spcAft>
                <a:spcPts val="0"/>
              </a:spcAft>
              <a:buNone/>
            </a:pPr>
            <a:r>
              <a:t/>
            </a:r>
            <a:endParaRPr/>
          </a:p>
        </p:txBody>
      </p:sp>
      <p:sp>
        <p:nvSpPr>
          <p:cNvPr id="203" name="Google Shape;203;g2c327dfe03e_0_43"/>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85000" lnSpcReduction="20000"/>
          </a:bodyPr>
          <a:lstStyle/>
          <a:p>
            <a:pPr indent="0" lvl="0" marL="0" rtl="0" algn="l">
              <a:spcBef>
                <a:spcPts val="0"/>
              </a:spcBef>
              <a:spcAft>
                <a:spcPts val="0"/>
              </a:spcAft>
              <a:buNone/>
            </a:pPr>
            <a:r>
              <a:rPr lang="en-US">
                <a:latin typeface="Book Antiqua"/>
                <a:ea typeface="Book Antiqua"/>
                <a:cs typeface="Book Antiqua"/>
                <a:sym typeface="Book Antiqua"/>
              </a:rPr>
              <a:t>Steps in the algorithm:</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358140" lvl="0" marL="457200" rtl="0" algn="l">
              <a:spcBef>
                <a:spcPts val="0"/>
              </a:spcBef>
              <a:spcAft>
                <a:spcPts val="0"/>
              </a:spcAft>
              <a:buSzPct val="100000"/>
              <a:buFont typeface="Book Antiqua"/>
              <a:buAutoNum type="arabicPeriod"/>
            </a:pPr>
            <a:r>
              <a:rPr b="1" lang="en-US">
                <a:latin typeface="Book Antiqua"/>
                <a:ea typeface="Book Antiqua"/>
                <a:cs typeface="Book Antiqua"/>
                <a:sym typeface="Book Antiqua"/>
              </a:rPr>
              <a:t>Random Partitioning</a:t>
            </a:r>
            <a:r>
              <a:rPr lang="en-US">
                <a:latin typeface="Book Antiqua"/>
                <a:ea typeface="Book Antiqua"/>
                <a:cs typeface="Book Antiqua"/>
                <a:sym typeface="Book Antiqua"/>
              </a:rPr>
              <a:t>: The algorithm randomly selects a feature and then randomly selects a split value between the minimum and maximum values of the selected feature. This process is repeated recursively until each data point is isolated into its own partition.</a:t>
            </a:r>
            <a:endParaRPr>
              <a:latin typeface="Book Antiqua"/>
              <a:ea typeface="Book Antiqua"/>
              <a:cs typeface="Book Antiqua"/>
              <a:sym typeface="Book Antiqua"/>
            </a:endParaRPr>
          </a:p>
          <a:p>
            <a:pPr indent="-358140" lvl="0" marL="457200" rtl="0" algn="l">
              <a:spcBef>
                <a:spcPts val="1000"/>
              </a:spcBef>
              <a:spcAft>
                <a:spcPts val="0"/>
              </a:spcAft>
              <a:buSzPct val="100000"/>
              <a:buFont typeface="Book Antiqua"/>
              <a:buAutoNum type="arabicPeriod"/>
            </a:pPr>
            <a:r>
              <a:rPr b="1" lang="en-US">
                <a:latin typeface="Book Antiqua"/>
                <a:ea typeface="Book Antiqua"/>
                <a:cs typeface="Book Antiqua"/>
                <a:sym typeface="Book Antiqua"/>
              </a:rPr>
              <a:t>Isolation</a:t>
            </a:r>
            <a:r>
              <a:rPr lang="en-US">
                <a:latin typeface="Book Antiqua"/>
                <a:ea typeface="Book Antiqua"/>
                <a:cs typeface="Book Antiqua"/>
                <a:sym typeface="Book Antiqua"/>
              </a:rPr>
              <a:t>: Anomalies are expected to be easier to isolate because they require fewer splits to separate them from the rest of the data points, compared to normal data points. Therefore, anomalies should end up in shorter paths in the tree structure.</a:t>
            </a:r>
            <a:endParaRPr>
              <a:latin typeface="Book Antiqua"/>
              <a:ea typeface="Book Antiqua"/>
              <a:cs typeface="Book Antiqua"/>
              <a:sym typeface="Book Antiqua"/>
            </a:endParaRPr>
          </a:p>
          <a:p>
            <a:pPr indent="-358140" lvl="0" marL="457200" rtl="0" algn="l">
              <a:spcBef>
                <a:spcPts val="1000"/>
              </a:spcBef>
              <a:spcAft>
                <a:spcPts val="0"/>
              </a:spcAft>
              <a:buSzPct val="100000"/>
              <a:buFont typeface="Book Antiqua"/>
              <a:buAutoNum type="arabicPeriod"/>
            </a:pPr>
            <a:r>
              <a:rPr b="1" lang="en-US">
                <a:latin typeface="Book Antiqua"/>
                <a:ea typeface="Book Antiqua"/>
                <a:cs typeface="Book Antiqua"/>
                <a:sym typeface="Book Antiqua"/>
              </a:rPr>
              <a:t>Scoring</a:t>
            </a:r>
            <a:r>
              <a:rPr lang="en-US">
                <a:latin typeface="Book Antiqua"/>
                <a:ea typeface="Book Antiqua"/>
                <a:cs typeface="Book Antiqua"/>
                <a:sym typeface="Book Antiqua"/>
              </a:rPr>
              <a:t>: The algorithm assigns an anomaly score to each data point based on the average path length required to isolate the data point across multiple trees. Data points with shorter average path lengths are considered to be anomalies, while data points with longer average path lengths are considered to be normal.</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p:txBody>
      </p:sp>
      <p:sp>
        <p:nvSpPr>
          <p:cNvPr id="204" name="Google Shape;204;g2c327dfe03e_0_4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2c327dfe03e_0_74"/>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Anomaly Detection with an Isolation Forest</a:t>
            </a:r>
            <a:endParaRPr>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p>
          <a:p>
            <a:pPr indent="0" lvl="0" marL="0" rtl="0" algn="l">
              <a:spcBef>
                <a:spcPts val="0"/>
              </a:spcBef>
              <a:spcAft>
                <a:spcPts val="0"/>
              </a:spcAft>
              <a:buNone/>
            </a:pPr>
            <a:r>
              <a:t/>
            </a:r>
            <a:endParaRPr/>
          </a:p>
        </p:txBody>
      </p:sp>
      <p:sp>
        <p:nvSpPr>
          <p:cNvPr id="211" name="Google Shape;211;g2c327dfe03e_0_74"/>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10000"/>
          </a:bodyPr>
          <a:lstStyle/>
          <a:p>
            <a:pPr indent="0" lvl="0" marL="0" rtl="0" algn="l">
              <a:spcBef>
                <a:spcPts val="0"/>
              </a:spcBef>
              <a:spcAft>
                <a:spcPts val="0"/>
              </a:spcAft>
              <a:buNone/>
            </a:pPr>
            <a:r>
              <a:rPr lang="en-US" sz="2900">
                <a:latin typeface="Book Antiqua"/>
                <a:ea typeface="Book Antiqua"/>
                <a:cs typeface="Book Antiqua"/>
                <a:sym typeface="Book Antiqua"/>
              </a:rPr>
              <a:t>Advantages:</a:t>
            </a:r>
            <a:endParaRPr sz="2900">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working well with high-dimensional data</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scalability</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providing explanation why data point is anomaly (anomaly scoring)</a:t>
            </a:r>
            <a:endParaRPr>
              <a:latin typeface="Book Antiqua"/>
              <a:ea typeface="Book Antiqua"/>
              <a:cs typeface="Book Antiqua"/>
              <a:sym typeface="Book Antiqua"/>
            </a:endParaRPr>
          </a:p>
          <a:p>
            <a:pPr indent="0" lvl="0" marL="0" rtl="0" algn="l">
              <a:spcBef>
                <a:spcPts val="0"/>
              </a:spcBef>
              <a:spcAft>
                <a:spcPts val="0"/>
              </a:spcAft>
              <a:buNone/>
            </a:pPr>
            <a:r>
              <a:rPr lang="en-US" sz="2900">
                <a:latin typeface="Book Antiqua"/>
                <a:ea typeface="Book Antiqua"/>
                <a:cs typeface="Book Antiqua"/>
                <a:sym typeface="Book Antiqua"/>
              </a:rPr>
              <a:t>Disadvantages:</a:t>
            </a:r>
            <a:endParaRPr sz="2900">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sensitive to hyperparameters</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sensitive to dense data</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sensitive to imbalanced dataset (the parameter contamination must be set to help the Isolation Forest understand how many anomalies to expect)</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12" name="Google Shape;212;g2c327dfe03e_0_7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2c327dfe03e_0_53"/>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Anomaly Detection with an Isolation Forest</a:t>
            </a:r>
            <a:endParaRPr>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p>
          <a:p>
            <a:pPr indent="0" lvl="0" marL="0" rtl="0" algn="l">
              <a:spcBef>
                <a:spcPts val="0"/>
              </a:spcBef>
              <a:spcAft>
                <a:spcPts val="0"/>
              </a:spcAft>
              <a:buNone/>
            </a:pPr>
            <a:r>
              <a:t/>
            </a:r>
            <a:endParaRPr/>
          </a:p>
        </p:txBody>
      </p:sp>
      <p:sp>
        <p:nvSpPr>
          <p:cNvPr id="219" name="Google Shape;219;g2c327dfe03e_0_53"/>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US" sz="2800">
                <a:latin typeface="Book Antiqua"/>
                <a:ea typeface="Book Antiqua"/>
                <a:cs typeface="Book Antiqua"/>
                <a:sym typeface="Book Antiqua"/>
              </a:rPr>
              <a:t>Example</a:t>
            </a:r>
            <a:r>
              <a:rPr lang="en-US" sz="2800">
                <a:latin typeface="Book Antiqua"/>
                <a:ea typeface="Book Antiqua"/>
                <a:cs typeface="Book Antiqua"/>
                <a:sym typeface="Book Antiqua"/>
              </a:rPr>
              <a:t> of implementation of Isolation Forest in Python</a:t>
            </a:r>
            <a:endParaRPr sz="2800">
              <a:latin typeface="Book Antiqua"/>
              <a:ea typeface="Book Antiqua"/>
              <a:cs typeface="Book Antiqua"/>
              <a:sym typeface="Book Antiqua"/>
            </a:endParaRPr>
          </a:p>
          <a:p>
            <a:pPr indent="0" lvl="0" marL="457200" rtl="0" algn="l">
              <a:spcBef>
                <a:spcPts val="0"/>
              </a:spcBef>
              <a:spcAft>
                <a:spcPts val="0"/>
              </a:spcAft>
              <a:buNone/>
            </a:pPr>
            <a:r>
              <a:rPr lang="en-US" u="sng">
                <a:solidFill>
                  <a:schemeClr val="hlink"/>
                </a:solidFill>
                <a:latin typeface="Book Antiqua"/>
                <a:ea typeface="Book Antiqua"/>
                <a:cs typeface="Book Antiqua"/>
                <a:sym typeface="Book Antiqua"/>
                <a:hlinkClick r:id="rId3"/>
              </a:rPr>
              <a:t>https://colab.research.google.com/drive/1vvMNB08VhdqAMrwIcnt-TgSodfK4YpGa?usp=sharing</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None/>
            </a:pPr>
            <a:r>
              <a:rPr lang="en-US" sz="2800">
                <a:latin typeface="Book Antiqua"/>
                <a:ea typeface="Book Antiqua"/>
                <a:cs typeface="Book Antiqua"/>
                <a:sym typeface="Book Antiqua"/>
              </a:rPr>
              <a:t>Dataset: </a:t>
            </a:r>
            <a:endParaRPr sz="2800">
              <a:latin typeface="Book Antiqua"/>
              <a:ea typeface="Book Antiqua"/>
              <a:cs typeface="Book Antiqua"/>
              <a:sym typeface="Book Antiqua"/>
            </a:endParaRPr>
          </a:p>
          <a:p>
            <a:pPr indent="0" lvl="0" marL="457200" rtl="0" algn="l">
              <a:spcBef>
                <a:spcPts val="0"/>
              </a:spcBef>
              <a:spcAft>
                <a:spcPts val="0"/>
              </a:spcAft>
              <a:buNone/>
            </a:pPr>
            <a:r>
              <a:rPr lang="en-US">
                <a:latin typeface="Book Antiqua"/>
                <a:ea typeface="Book Antiqua"/>
                <a:cs typeface="Book Antiqua"/>
                <a:sym typeface="Book Antiqua"/>
              </a:rPr>
              <a:t>KDDCUP 1999 dataset, which contains an extensive amount of data representing a wide range of intrusion attacks. </a:t>
            </a:r>
            <a:endParaRPr>
              <a:latin typeface="Book Antiqua"/>
              <a:ea typeface="Book Antiqua"/>
              <a:cs typeface="Book Antiqua"/>
              <a:sym typeface="Book Antiqua"/>
            </a:endParaRPr>
          </a:p>
          <a:p>
            <a:pPr indent="0" lvl="0" marL="457200" rtl="0" algn="l">
              <a:spcBef>
                <a:spcPts val="0"/>
              </a:spcBef>
              <a:spcAft>
                <a:spcPts val="0"/>
              </a:spcAft>
              <a:buNone/>
            </a:pPr>
            <a:r>
              <a:rPr lang="en-US" u="sng">
                <a:solidFill>
                  <a:schemeClr val="hlink"/>
                </a:solidFill>
                <a:latin typeface="Book Antiqua"/>
                <a:ea typeface="Book Antiqua"/>
                <a:cs typeface="Book Antiqua"/>
                <a:sym typeface="Book Antiqua"/>
                <a:hlinkClick r:id="rId4"/>
              </a:rPr>
              <a:t>https://kdd.ics.uci.edu/databases/kddcup99/kddcup99.html</a:t>
            </a:r>
            <a:endParaRPr>
              <a:latin typeface="Book Antiqua"/>
              <a:ea typeface="Book Antiqua"/>
              <a:cs typeface="Book Antiqua"/>
              <a:sym typeface="Book Antiqua"/>
            </a:endParaRPr>
          </a:p>
          <a:p>
            <a:pPr indent="0" lvl="0" marL="457200" rtl="0" algn="l">
              <a:spcBef>
                <a:spcPts val="0"/>
              </a:spcBef>
              <a:spcAft>
                <a:spcPts val="0"/>
              </a:spcAft>
              <a:buNone/>
            </a:pPr>
            <a:r>
              <a:t/>
            </a:r>
            <a:endParaRPr>
              <a:latin typeface="Book Antiqua"/>
              <a:ea typeface="Book Antiqua"/>
              <a:cs typeface="Book Antiqua"/>
              <a:sym typeface="Book Antiqua"/>
            </a:endParaRPr>
          </a:p>
          <a:p>
            <a:pPr indent="0" lvl="0" marL="457200" rtl="0" algn="l">
              <a:spcBef>
                <a:spcPts val="0"/>
              </a:spcBef>
              <a:spcAft>
                <a:spcPts val="0"/>
              </a:spcAft>
              <a:buClr>
                <a:schemeClr val="dk1"/>
              </a:buClr>
              <a:buSzPts val="1100"/>
              <a:buFont typeface="Arial"/>
              <a:buNone/>
            </a:pPr>
            <a:r>
              <a:rPr lang="en-US">
                <a:latin typeface="Book Antiqua"/>
                <a:ea typeface="Book Antiqua"/>
                <a:cs typeface="Book Antiqua"/>
                <a:sym typeface="Book Antiqua"/>
              </a:rPr>
              <a:t>We will narrow the scope to only data related to HTTP attacks</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20" name="Google Shape;220;g2c327dfe03e_0_5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c2c1fab3b8_0_111"/>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Anomaly Detection with OC-SVM</a:t>
            </a:r>
            <a:endParaRPr>
              <a:latin typeface="Book Antiqua"/>
              <a:ea typeface="Book Antiqua"/>
              <a:cs typeface="Book Antiqua"/>
              <a:sym typeface="Book Antiqua"/>
            </a:endParaRPr>
          </a:p>
        </p:txBody>
      </p:sp>
      <p:sp>
        <p:nvSpPr>
          <p:cNvPr id="227" name="Google Shape;227;g2c2c1fab3b8_0_111"/>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US">
                <a:latin typeface="Book Antiqua"/>
                <a:ea typeface="Book Antiqua"/>
                <a:cs typeface="Book Antiqua"/>
                <a:sym typeface="Book Antiqua"/>
              </a:rPr>
              <a:t>The One Class Support Vector Machine (OC-SVM) is a modified support vector machine model that is well-suited for novelty detection</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It is an example of unsupervised and semi-supervised anomaly detection algorithm</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The idea is that the model trains on normal data and is used to detect anomalies when new data is presented to it.</a:t>
            </a:r>
            <a:endParaRPr>
              <a:latin typeface="Book Antiqua"/>
              <a:ea typeface="Book Antiqua"/>
              <a:cs typeface="Book Antiqua"/>
              <a:sym typeface="Book Antiqua"/>
            </a:endParaRPr>
          </a:p>
          <a:p>
            <a:pPr indent="0" lvl="0" marL="0" rtl="0" algn="l">
              <a:spcBef>
                <a:spcPts val="1000"/>
              </a:spcBef>
              <a:spcAft>
                <a:spcPts val="0"/>
              </a:spcAft>
              <a:buClr>
                <a:schemeClr val="dk1"/>
              </a:buClr>
              <a:buSzPts val="1100"/>
              <a:buFont typeface="Arial"/>
              <a:buNone/>
            </a:pPr>
            <a:r>
              <a:rPr lang="en-US">
                <a:latin typeface="Book Antiqua"/>
                <a:ea typeface="Book Antiqua"/>
                <a:cs typeface="Book Antiqua"/>
                <a:sym typeface="Book Antiqua"/>
              </a:rPr>
              <a:t>It's based on the idea of finding a hyperplane (or hypersphere in higher dimensions) that separates the normal data points from the outliers in the feature space.</a:t>
            </a:r>
            <a:endParaRPr>
              <a:latin typeface="Book Antiqua"/>
              <a:ea typeface="Book Antiqua"/>
              <a:cs typeface="Book Antiqua"/>
              <a:sym typeface="Book Antiqua"/>
            </a:endParaRPr>
          </a:p>
          <a:p>
            <a:pPr indent="0" lvl="0" marL="0" rtl="0" algn="l">
              <a:spcBef>
                <a:spcPts val="1000"/>
              </a:spcBef>
              <a:spcAft>
                <a:spcPts val="1000"/>
              </a:spcAft>
              <a:buNone/>
            </a:pPr>
            <a:r>
              <a:t/>
            </a:r>
            <a:endParaRPr>
              <a:latin typeface="Book Antiqua"/>
              <a:ea typeface="Book Antiqua"/>
              <a:cs typeface="Book Antiqua"/>
              <a:sym typeface="Book Antiqua"/>
            </a:endParaRPr>
          </a:p>
        </p:txBody>
      </p:sp>
      <p:sp>
        <p:nvSpPr>
          <p:cNvPr id="228" name="Google Shape;228;g2c2c1fab3b8_0_11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2c327dfe03e_0_67"/>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Anomaly Detection with OC-SVM</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35" name="Google Shape;235;g2c327dfe03e_0_67"/>
          <p:cNvSpPr txBox="1"/>
          <p:nvPr>
            <p:ph idx="1" type="body"/>
          </p:nvPr>
        </p:nvSpPr>
        <p:spPr>
          <a:xfrm>
            <a:off x="415600" y="1536625"/>
            <a:ext cx="707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sz="2100">
                <a:latin typeface="Book Antiqua"/>
                <a:ea typeface="Book Antiqua"/>
                <a:cs typeface="Book Antiqua"/>
                <a:sym typeface="Book Antiqua"/>
              </a:rPr>
              <a:t>One-class SVM is a variation of the SVM</a:t>
            </a:r>
            <a:endParaRPr sz="2100">
              <a:latin typeface="Book Antiqua"/>
              <a:ea typeface="Book Antiqua"/>
              <a:cs typeface="Book Antiqua"/>
              <a:sym typeface="Book Antiqua"/>
            </a:endParaRPr>
          </a:p>
          <a:p>
            <a:pPr indent="0" lvl="0" marL="0" rtl="0" algn="l">
              <a:spcBef>
                <a:spcPts val="1000"/>
              </a:spcBef>
              <a:spcAft>
                <a:spcPts val="0"/>
              </a:spcAft>
              <a:buNone/>
            </a:pPr>
            <a:r>
              <a:rPr lang="en-US" sz="2100">
                <a:latin typeface="Book Antiqua"/>
                <a:ea typeface="Book Antiqua"/>
                <a:cs typeface="Book Antiqua"/>
                <a:sym typeface="Book Antiqua"/>
              </a:rPr>
              <a:t>SVM for classification finds a max-margin hyperplane that </a:t>
            </a:r>
            <a:r>
              <a:rPr lang="en-US" sz="2100">
                <a:latin typeface="Book Antiqua"/>
                <a:ea typeface="Book Antiqua"/>
                <a:cs typeface="Book Antiqua"/>
                <a:sym typeface="Book Antiqua"/>
              </a:rPr>
              <a:t>separates</a:t>
            </a:r>
            <a:r>
              <a:rPr lang="en-US" sz="2100">
                <a:latin typeface="Book Antiqua"/>
                <a:ea typeface="Book Antiqua"/>
                <a:cs typeface="Book Antiqua"/>
                <a:sym typeface="Book Antiqua"/>
              </a:rPr>
              <a:t> the positive examples from the negative ones. </a:t>
            </a:r>
            <a:endParaRPr sz="2100">
              <a:latin typeface="Book Antiqua"/>
              <a:ea typeface="Book Antiqua"/>
              <a:cs typeface="Book Antiqua"/>
              <a:sym typeface="Book Antiqua"/>
            </a:endParaRPr>
          </a:p>
          <a:p>
            <a:pPr indent="0" lvl="0" marL="0" rtl="0" algn="l">
              <a:spcBef>
                <a:spcPts val="1000"/>
              </a:spcBef>
              <a:spcAft>
                <a:spcPts val="0"/>
              </a:spcAft>
              <a:buNone/>
            </a:pPr>
            <a:r>
              <a:rPr lang="en-US" sz="2100">
                <a:latin typeface="Book Antiqua"/>
                <a:ea typeface="Book Antiqua"/>
                <a:cs typeface="Book Antiqua"/>
                <a:sym typeface="Book Antiqua"/>
              </a:rPr>
              <a:t>The one-class SVM finds a </a:t>
            </a:r>
            <a:r>
              <a:rPr lang="en-US" sz="2100">
                <a:latin typeface="Book Antiqua"/>
                <a:ea typeface="Book Antiqua"/>
                <a:cs typeface="Book Antiqua"/>
                <a:sym typeface="Book Antiqua"/>
              </a:rPr>
              <a:t>hyperplane</a:t>
            </a:r>
            <a:r>
              <a:rPr lang="en-US" sz="2100">
                <a:latin typeface="Book Antiqua"/>
                <a:ea typeface="Book Antiqua"/>
                <a:cs typeface="Book Antiqua"/>
                <a:sym typeface="Book Antiqua"/>
              </a:rPr>
              <a:t> that separates the given dataset from the **origin** such that the hyperplane is as close to the </a:t>
            </a:r>
            <a:r>
              <a:rPr lang="en-US" sz="2100">
                <a:latin typeface="Book Antiqua"/>
                <a:ea typeface="Book Antiqua"/>
                <a:cs typeface="Book Antiqua"/>
                <a:sym typeface="Book Antiqua"/>
              </a:rPr>
              <a:t>data points</a:t>
            </a:r>
            <a:r>
              <a:rPr lang="en-US" sz="2100">
                <a:latin typeface="Book Antiqua"/>
                <a:ea typeface="Book Antiqua"/>
                <a:cs typeface="Book Antiqua"/>
                <a:sym typeface="Book Antiqua"/>
              </a:rPr>
              <a:t> as possible.</a:t>
            </a:r>
            <a:endParaRPr sz="2100">
              <a:latin typeface="Book Antiqua"/>
              <a:ea typeface="Book Antiqua"/>
              <a:cs typeface="Book Antiqua"/>
              <a:sym typeface="Book Antiqua"/>
            </a:endParaRPr>
          </a:p>
          <a:p>
            <a:pPr indent="0" lvl="0" marL="0" rtl="0" algn="l">
              <a:spcBef>
                <a:spcPts val="1000"/>
              </a:spcBef>
              <a:spcAft>
                <a:spcPts val="1000"/>
              </a:spcAft>
              <a:buNone/>
            </a:pPr>
            <a:r>
              <a:rPr lang="en-US" sz="2100">
                <a:latin typeface="Book Antiqua"/>
                <a:ea typeface="Book Antiqua"/>
                <a:cs typeface="Book Antiqua"/>
                <a:sym typeface="Book Antiqua"/>
              </a:rPr>
              <a:t>Usually the RBF kernel is used to fit a non-linear boundary around the dense region of the dataset separating the remaining points as outliers</a:t>
            </a:r>
            <a:endParaRPr>
              <a:latin typeface="Book Antiqua"/>
              <a:ea typeface="Book Antiqua"/>
              <a:cs typeface="Book Antiqua"/>
              <a:sym typeface="Book Antiqua"/>
            </a:endParaRPr>
          </a:p>
        </p:txBody>
      </p:sp>
      <p:sp>
        <p:nvSpPr>
          <p:cNvPr id="236" name="Google Shape;236;g2c327dfe03e_0_6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237" name="Google Shape;237;g2c327dfe03e_0_67"/>
          <p:cNvPicPr preferRelativeResize="0"/>
          <p:nvPr/>
        </p:nvPicPr>
        <p:blipFill>
          <a:blip r:embed="rId3">
            <a:alphaModFix/>
          </a:blip>
          <a:stretch>
            <a:fillRect/>
          </a:stretch>
        </p:blipFill>
        <p:spPr>
          <a:xfrm>
            <a:off x="7719200" y="55950"/>
            <a:ext cx="4285700" cy="2857125"/>
          </a:xfrm>
          <a:prstGeom prst="rect">
            <a:avLst/>
          </a:prstGeom>
          <a:noFill/>
          <a:ln>
            <a:noFill/>
          </a:ln>
        </p:spPr>
      </p:pic>
      <p:pic>
        <p:nvPicPr>
          <p:cNvPr id="238" name="Google Shape;238;g2c327dfe03e_0_67"/>
          <p:cNvPicPr preferRelativeResize="0"/>
          <p:nvPr/>
        </p:nvPicPr>
        <p:blipFill>
          <a:blip r:embed="rId4">
            <a:alphaModFix/>
          </a:blip>
          <a:stretch>
            <a:fillRect/>
          </a:stretch>
        </p:blipFill>
        <p:spPr>
          <a:xfrm>
            <a:off x="8120200" y="3024700"/>
            <a:ext cx="4071800" cy="3310151"/>
          </a:xfrm>
          <a:prstGeom prst="rect">
            <a:avLst/>
          </a:prstGeom>
          <a:noFill/>
          <a:ln>
            <a:noFill/>
          </a:ln>
        </p:spPr>
      </p:pic>
      <p:sp>
        <p:nvSpPr>
          <p:cNvPr id="239" name="Google Shape;239;g2c327dfe03e_0_67"/>
          <p:cNvSpPr txBox="1"/>
          <p:nvPr/>
        </p:nvSpPr>
        <p:spPr>
          <a:xfrm>
            <a:off x="8934300" y="6215525"/>
            <a:ext cx="2583000" cy="45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000">
                <a:solidFill>
                  <a:schemeClr val="dk2"/>
                </a:solidFill>
                <a:latin typeface="Book Antiqua"/>
                <a:ea typeface="Book Antiqua"/>
                <a:cs typeface="Book Antiqua"/>
                <a:sym typeface="Book Antiqua"/>
              </a:rPr>
              <a:t>OC-SVM</a:t>
            </a:r>
            <a:endParaRPr sz="2000">
              <a:solidFill>
                <a:schemeClr val="dk2"/>
              </a:solidFill>
              <a:latin typeface="Book Antiqua"/>
              <a:ea typeface="Book Antiqua"/>
              <a:cs typeface="Book Antiqua"/>
              <a:sym typeface="Book Antiqua"/>
            </a:endParaRPr>
          </a:p>
        </p:txBody>
      </p:sp>
      <p:sp>
        <p:nvSpPr>
          <p:cNvPr id="240" name="Google Shape;240;g2c327dfe03e_0_67"/>
          <p:cNvSpPr txBox="1"/>
          <p:nvPr/>
        </p:nvSpPr>
        <p:spPr>
          <a:xfrm>
            <a:off x="8705700" y="2574100"/>
            <a:ext cx="2583000" cy="450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000">
                <a:solidFill>
                  <a:schemeClr val="dk2"/>
                </a:solidFill>
                <a:latin typeface="Book Antiqua"/>
                <a:ea typeface="Book Antiqua"/>
                <a:cs typeface="Book Antiqua"/>
                <a:sym typeface="Book Antiqua"/>
              </a:rPr>
              <a:t>SVM</a:t>
            </a:r>
            <a:endParaRPr sz="2000">
              <a:solidFill>
                <a:schemeClr val="dk2"/>
              </a:solidFill>
              <a:latin typeface="Book Antiqua"/>
              <a:ea typeface="Book Antiqua"/>
              <a:cs typeface="Book Antiqua"/>
              <a:sym typeface="Book Antiqu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2c74e8a64ff_0_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94" name="Google Shape;94;g2c74e8a64ff_0_2"/>
          <p:cNvPicPr preferRelativeResize="0"/>
          <p:nvPr/>
        </p:nvPicPr>
        <p:blipFill>
          <a:blip r:embed="rId3">
            <a:alphaModFix/>
          </a:blip>
          <a:stretch>
            <a:fillRect/>
          </a:stretch>
        </p:blipFill>
        <p:spPr>
          <a:xfrm>
            <a:off x="152400" y="1173250"/>
            <a:ext cx="11887202" cy="420794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g2c327dfe03e_0_89"/>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Anomaly Detection with OC-SVM</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47" name="Google Shape;247;g2c327dfe03e_0_89"/>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Clr>
                <a:schemeClr val="dk1"/>
              </a:buClr>
              <a:buSzPts val="1100"/>
              <a:buFont typeface="Arial"/>
              <a:buNone/>
            </a:pPr>
            <a:r>
              <a:rPr lang="en-US" sz="2800">
                <a:latin typeface="Book Antiqua"/>
                <a:ea typeface="Book Antiqua"/>
                <a:cs typeface="Book Antiqua"/>
                <a:sym typeface="Book Antiqua"/>
              </a:rPr>
              <a:t>Advantages:</a:t>
            </a:r>
            <a:endParaRPr sz="2800">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able to handle higher-dimensional data due to its use of the kernel trick</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can be trained in an unsupervised and semi-supervised manner</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can model nonlinear decision boundaries</a:t>
            </a:r>
            <a:endParaRPr>
              <a:latin typeface="Book Antiqua"/>
              <a:ea typeface="Book Antiqua"/>
              <a:cs typeface="Book Antiqua"/>
              <a:sym typeface="Book Antiqua"/>
            </a:endParaRPr>
          </a:p>
          <a:p>
            <a:pPr indent="0" lvl="0" marL="0" rtl="0" algn="l">
              <a:spcBef>
                <a:spcPts val="0"/>
              </a:spcBef>
              <a:spcAft>
                <a:spcPts val="0"/>
              </a:spcAft>
              <a:buClr>
                <a:schemeClr val="dk1"/>
              </a:buClr>
              <a:buSzPts val="1100"/>
              <a:buFont typeface="Arial"/>
              <a:buNone/>
            </a:pPr>
            <a:r>
              <a:rPr lang="en-US" sz="2800">
                <a:latin typeface="Book Antiqua"/>
                <a:ea typeface="Book Antiqua"/>
                <a:cs typeface="Book Antiqua"/>
                <a:sym typeface="Book Antiqua"/>
              </a:rPr>
              <a:t>Disadvantages:</a:t>
            </a:r>
            <a:endParaRPr sz="2800">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sensitive to hyperparameters</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sensitive to noisy data</a:t>
            </a:r>
            <a:endParaRPr>
              <a:latin typeface="Book Antiqua"/>
              <a:ea typeface="Book Antiqua"/>
              <a:cs typeface="Book Antiqua"/>
              <a:sym typeface="Book Antiqua"/>
            </a:endParaRPr>
          </a:p>
          <a:p>
            <a:pPr indent="-381000" lvl="0" marL="914400" rtl="0" algn="l">
              <a:spcBef>
                <a:spcPts val="0"/>
              </a:spcBef>
              <a:spcAft>
                <a:spcPts val="0"/>
              </a:spcAft>
              <a:buSzPts val="2400"/>
              <a:buFont typeface="Book Antiqua"/>
              <a:buChar char="●"/>
            </a:pPr>
            <a:r>
              <a:rPr lang="en-US">
                <a:latin typeface="Book Antiqua"/>
                <a:ea typeface="Book Antiqua"/>
                <a:cs typeface="Book Antiqua"/>
                <a:sym typeface="Book Antiqua"/>
              </a:rPr>
              <a:t>scales quite poorly as the data size increases</a:t>
            </a:r>
            <a:endParaRPr>
              <a:latin typeface="Book Antiqua"/>
              <a:ea typeface="Book Antiqua"/>
              <a:cs typeface="Book Antiqua"/>
              <a:sym typeface="Book Antiqua"/>
            </a:endParaRPr>
          </a:p>
        </p:txBody>
      </p:sp>
      <p:sp>
        <p:nvSpPr>
          <p:cNvPr id="248" name="Google Shape;248;g2c327dfe03e_0_8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g2c327dfe03e_0_104"/>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Anomaly Detection with </a:t>
            </a:r>
            <a:r>
              <a:rPr lang="en-US">
                <a:latin typeface="Book Antiqua"/>
                <a:ea typeface="Book Antiqua"/>
                <a:cs typeface="Book Antiqua"/>
                <a:sym typeface="Book Antiqua"/>
              </a:rPr>
              <a:t>OC-SVM</a:t>
            </a:r>
            <a:endParaRPr/>
          </a:p>
          <a:p>
            <a:pPr indent="0" lvl="0" marL="0" rtl="0" algn="l">
              <a:spcBef>
                <a:spcPts val="0"/>
              </a:spcBef>
              <a:spcAft>
                <a:spcPts val="0"/>
              </a:spcAft>
              <a:buNone/>
            </a:pPr>
            <a:r>
              <a:t/>
            </a:r>
            <a:endParaRPr/>
          </a:p>
        </p:txBody>
      </p:sp>
      <p:sp>
        <p:nvSpPr>
          <p:cNvPr id="255" name="Google Shape;255;g2c327dfe03e_0_104"/>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US" sz="2800">
                <a:latin typeface="Book Antiqua"/>
                <a:ea typeface="Book Antiqua"/>
                <a:cs typeface="Book Antiqua"/>
                <a:sym typeface="Book Antiqua"/>
              </a:rPr>
              <a:t>Example of implementation of OC-SVM in Python</a:t>
            </a:r>
            <a:endParaRPr sz="2800">
              <a:latin typeface="Book Antiqua"/>
              <a:ea typeface="Book Antiqua"/>
              <a:cs typeface="Book Antiqua"/>
              <a:sym typeface="Book Antiqua"/>
            </a:endParaRPr>
          </a:p>
          <a:p>
            <a:pPr indent="0" lvl="0" marL="457200" rtl="0" algn="l">
              <a:spcBef>
                <a:spcPts val="0"/>
              </a:spcBef>
              <a:spcAft>
                <a:spcPts val="0"/>
              </a:spcAft>
              <a:buNone/>
            </a:pPr>
            <a:r>
              <a:rPr lang="en-US" u="sng">
                <a:solidFill>
                  <a:schemeClr val="hlink"/>
                </a:solidFill>
                <a:latin typeface="Book Antiqua"/>
                <a:ea typeface="Book Antiqua"/>
                <a:cs typeface="Book Antiqua"/>
                <a:sym typeface="Book Antiqua"/>
                <a:hlinkClick r:id="rId3"/>
              </a:rPr>
              <a:t>https://colab.research.google.com/drive/1BCTJdaStef7ymktw1FmzR-1kQwpcPQ3B?usp=sharing</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None/>
            </a:pPr>
            <a:r>
              <a:rPr lang="en-US" sz="2800">
                <a:latin typeface="Book Antiqua"/>
                <a:ea typeface="Book Antiqua"/>
                <a:cs typeface="Book Antiqua"/>
                <a:sym typeface="Book Antiqua"/>
              </a:rPr>
              <a:t>Dataset: </a:t>
            </a:r>
            <a:endParaRPr sz="2800">
              <a:latin typeface="Book Antiqua"/>
              <a:ea typeface="Book Antiqua"/>
              <a:cs typeface="Book Antiqua"/>
              <a:sym typeface="Book Antiqua"/>
            </a:endParaRPr>
          </a:p>
          <a:p>
            <a:pPr indent="0" lvl="0" marL="457200" rtl="0" algn="l">
              <a:spcBef>
                <a:spcPts val="0"/>
              </a:spcBef>
              <a:spcAft>
                <a:spcPts val="0"/>
              </a:spcAft>
              <a:buNone/>
            </a:pPr>
            <a:r>
              <a:rPr lang="en-US">
                <a:latin typeface="Book Antiqua"/>
                <a:ea typeface="Book Antiqua"/>
                <a:cs typeface="Book Antiqua"/>
                <a:sym typeface="Book Antiqua"/>
              </a:rPr>
              <a:t>KDDCUP 1999 dataset, which contains an extensive amount of data representing a wide range of intrusion attacks. </a:t>
            </a:r>
            <a:endParaRPr>
              <a:latin typeface="Book Antiqua"/>
              <a:ea typeface="Book Antiqua"/>
              <a:cs typeface="Book Antiqua"/>
              <a:sym typeface="Book Antiqua"/>
            </a:endParaRPr>
          </a:p>
          <a:p>
            <a:pPr indent="0" lvl="0" marL="457200" rtl="0" algn="l">
              <a:spcBef>
                <a:spcPts val="0"/>
              </a:spcBef>
              <a:spcAft>
                <a:spcPts val="0"/>
              </a:spcAft>
              <a:buNone/>
            </a:pPr>
            <a:r>
              <a:rPr lang="en-US" u="sng">
                <a:solidFill>
                  <a:schemeClr val="hlink"/>
                </a:solidFill>
                <a:latin typeface="Book Antiqua"/>
                <a:ea typeface="Book Antiqua"/>
                <a:cs typeface="Book Antiqua"/>
                <a:sym typeface="Book Antiqua"/>
                <a:hlinkClick r:id="rId4"/>
              </a:rPr>
              <a:t>https://kdd.ics.uci.edu/databases/kddcup99/kddcup99.html</a:t>
            </a:r>
            <a:endParaRPr>
              <a:latin typeface="Book Antiqua"/>
              <a:ea typeface="Book Antiqua"/>
              <a:cs typeface="Book Antiqua"/>
              <a:sym typeface="Book Antiqua"/>
            </a:endParaRPr>
          </a:p>
          <a:p>
            <a:pPr indent="0" lvl="0" marL="457200" rtl="0" algn="l">
              <a:spcBef>
                <a:spcPts val="0"/>
              </a:spcBef>
              <a:spcAft>
                <a:spcPts val="0"/>
              </a:spcAft>
              <a:buNone/>
            </a:pPr>
            <a:r>
              <a:t/>
            </a:r>
            <a:endParaRPr>
              <a:latin typeface="Book Antiqua"/>
              <a:ea typeface="Book Antiqua"/>
              <a:cs typeface="Book Antiqua"/>
              <a:sym typeface="Book Antiqua"/>
            </a:endParaRPr>
          </a:p>
          <a:p>
            <a:pPr indent="0" lvl="0" marL="457200" rtl="0" algn="l">
              <a:spcBef>
                <a:spcPts val="0"/>
              </a:spcBef>
              <a:spcAft>
                <a:spcPts val="0"/>
              </a:spcAft>
              <a:buNone/>
            </a:pPr>
            <a:r>
              <a:rPr lang="en-US">
                <a:latin typeface="Book Antiqua"/>
                <a:ea typeface="Book Antiqua"/>
                <a:cs typeface="Book Antiqua"/>
                <a:sym typeface="Book Antiqua"/>
              </a:rPr>
              <a:t>We will narrow the scope to only data related to HTTP attacks</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56" name="Google Shape;256;g2c327dfe03e_0_10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2de418594e0_0_15"/>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Anomaly</a:t>
            </a:r>
            <a:r>
              <a:rPr lang="en-US">
                <a:latin typeface="Book Antiqua"/>
                <a:ea typeface="Book Antiqua"/>
                <a:cs typeface="Book Antiqua"/>
                <a:sym typeface="Book Antiqua"/>
              </a:rPr>
              <a:t> Detection with autoencoders</a:t>
            </a:r>
            <a:endParaRPr>
              <a:latin typeface="Book Antiqua"/>
              <a:ea typeface="Book Antiqua"/>
              <a:cs typeface="Book Antiqua"/>
              <a:sym typeface="Book Antiqua"/>
            </a:endParaRPr>
          </a:p>
        </p:txBody>
      </p:sp>
      <p:sp>
        <p:nvSpPr>
          <p:cNvPr id="263" name="Google Shape;263;g2de418594e0_0_15"/>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1000"/>
              </a:spcBef>
              <a:spcAft>
                <a:spcPts val="0"/>
              </a:spcAft>
              <a:buNone/>
            </a:pPr>
            <a:r>
              <a:rPr lang="en-US">
                <a:latin typeface="Book Antiqua"/>
                <a:ea typeface="Book Antiqua"/>
                <a:cs typeface="Book Antiqua"/>
                <a:sym typeface="Book Antiqua"/>
              </a:rPr>
              <a:t>Autoencoders are a type of neural network used for unsupervised learning tasks</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They are designed to learn a compressed representation (encoding) of the input data and then reconstruct the data from this representation. </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By training on normal data, an autoencoder learns to reconstruct it accurately. When presented with anomalous data, the reconstruction error is typically higher, allowing the detection of anomalies.</a:t>
            </a:r>
            <a:endParaRPr>
              <a:latin typeface="Book Antiqua"/>
              <a:ea typeface="Book Antiqua"/>
              <a:cs typeface="Book Antiqua"/>
              <a:sym typeface="Book Antiqua"/>
            </a:endParaRPr>
          </a:p>
        </p:txBody>
      </p:sp>
      <p:sp>
        <p:nvSpPr>
          <p:cNvPr id="264" name="Google Shape;264;g2de418594e0_0_1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2de418594e0_0_24"/>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Anomaly Detection with autoencoders</a:t>
            </a:r>
            <a:endParaRPr>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p>
          <a:p>
            <a:pPr indent="0" lvl="0" marL="0" rtl="0" algn="l">
              <a:spcBef>
                <a:spcPts val="0"/>
              </a:spcBef>
              <a:spcAft>
                <a:spcPts val="0"/>
              </a:spcAft>
              <a:buNone/>
            </a:pPr>
            <a:r>
              <a:t/>
            </a:r>
            <a:endParaRPr/>
          </a:p>
        </p:txBody>
      </p:sp>
      <p:sp>
        <p:nvSpPr>
          <p:cNvPr id="271" name="Google Shape;271;g2de418594e0_0_24"/>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Clr>
                <a:schemeClr val="dk1"/>
              </a:buClr>
              <a:buSzPts val="1100"/>
              <a:buFont typeface="Arial"/>
              <a:buNone/>
            </a:pPr>
            <a:r>
              <a:rPr lang="en-US">
                <a:latin typeface="Book Antiqua"/>
                <a:ea typeface="Book Antiqua"/>
                <a:cs typeface="Book Antiqua"/>
                <a:sym typeface="Book Antiqua"/>
              </a:rPr>
              <a:t>Autoencoders are made up of two pieces of the neural network: an encoder and a</a:t>
            </a:r>
            <a:endParaRPr>
              <a:latin typeface="Book Antiqua"/>
              <a:ea typeface="Book Antiqua"/>
              <a:cs typeface="Book Antiqua"/>
              <a:sym typeface="Book Antiqua"/>
            </a:endParaRPr>
          </a:p>
          <a:p>
            <a:pPr indent="0" lvl="0" marL="0" rtl="0" algn="l">
              <a:spcBef>
                <a:spcPts val="0"/>
              </a:spcBef>
              <a:spcAft>
                <a:spcPts val="0"/>
              </a:spcAft>
              <a:buClr>
                <a:schemeClr val="dk1"/>
              </a:buClr>
              <a:buSzPts val="1100"/>
              <a:buFont typeface="Arial"/>
              <a:buNone/>
            </a:pPr>
            <a:r>
              <a:rPr lang="en-US">
                <a:latin typeface="Book Antiqua"/>
                <a:ea typeface="Book Antiqua"/>
                <a:cs typeface="Book Antiqua"/>
                <a:sym typeface="Book Antiqua"/>
              </a:rPr>
              <a:t>decoder.</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The encoder reduces the dimensionality of a high-dimensional dataset to a low-­dimensional dataset, whereas the decoder expands the low-dimensional data to high-­dimensional data.</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Autoencoders are not very useful if you have training samples containing few dimensions/features at each input point. </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Autoencoders perform well for five or more dimensions.</a:t>
            </a:r>
            <a:endParaRPr>
              <a:latin typeface="Book Antiqua"/>
              <a:ea typeface="Book Antiqua"/>
              <a:cs typeface="Book Antiqua"/>
              <a:sym typeface="Book Antiqua"/>
            </a:endParaRPr>
          </a:p>
          <a:p>
            <a:pPr indent="0" lvl="0" marL="0" rtl="0" algn="l">
              <a:spcBef>
                <a:spcPts val="1000"/>
              </a:spcBef>
              <a:spcAft>
                <a:spcPts val="0"/>
              </a:spcAft>
              <a:buClr>
                <a:schemeClr val="dk1"/>
              </a:buClr>
              <a:buSzPts val="1100"/>
              <a:buFont typeface="Arial"/>
              <a:buNone/>
            </a:pPr>
            <a:r>
              <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p:txBody>
      </p:sp>
      <p:sp>
        <p:nvSpPr>
          <p:cNvPr id="272" name="Google Shape;272;g2de418594e0_0_2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g2de46ed1d39_0_0"/>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Anomaly Detection with autoencoders</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79" name="Google Shape;279;g2de46ed1d39_0_0"/>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280" name="Google Shape;280;g2de46ed1d39_0_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281" name="Google Shape;281;g2de46ed1d39_0_0"/>
          <p:cNvPicPr preferRelativeResize="0"/>
          <p:nvPr/>
        </p:nvPicPr>
        <p:blipFill>
          <a:blip r:embed="rId3">
            <a:alphaModFix/>
          </a:blip>
          <a:stretch>
            <a:fillRect/>
          </a:stretch>
        </p:blipFill>
        <p:spPr>
          <a:xfrm>
            <a:off x="1837857" y="1637479"/>
            <a:ext cx="8265518" cy="435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g2de418594e0_0_35"/>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Anomaly Detection with autoencoders</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Clr>
                <a:schemeClr val="dk1"/>
              </a:buClr>
              <a:buSzPct val="29729"/>
              <a:buFont typeface="Arial"/>
              <a:buNone/>
            </a:pPr>
            <a:r>
              <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88" name="Google Shape;288;g2de418594e0_0_35"/>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lnSpcReduction="20000"/>
          </a:bodyPr>
          <a:lstStyle/>
          <a:p>
            <a:pPr indent="0" lvl="0" marL="0" rtl="0" algn="l">
              <a:spcBef>
                <a:spcPts val="0"/>
              </a:spcBef>
              <a:spcAft>
                <a:spcPts val="0"/>
              </a:spcAft>
              <a:buNone/>
            </a:pPr>
            <a:r>
              <a:rPr lang="en-US" sz="2800">
                <a:latin typeface="Book Antiqua"/>
                <a:ea typeface="Book Antiqua"/>
                <a:cs typeface="Book Antiqua"/>
                <a:sym typeface="Book Antiqua"/>
              </a:rPr>
              <a:t>Example of implementation of autoencoders in Python</a:t>
            </a:r>
            <a:endParaRPr sz="2800">
              <a:latin typeface="Book Antiqua"/>
              <a:ea typeface="Book Antiqua"/>
              <a:cs typeface="Book Antiqua"/>
              <a:sym typeface="Book Antiqua"/>
            </a:endParaRPr>
          </a:p>
          <a:p>
            <a:pPr indent="0" lvl="0" marL="457200" rtl="0" algn="l">
              <a:spcBef>
                <a:spcPts val="0"/>
              </a:spcBef>
              <a:spcAft>
                <a:spcPts val="0"/>
              </a:spcAft>
              <a:buNone/>
            </a:pPr>
            <a:r>
              <a:rPr lang="en-US" u="sng">
                <a:solidFill>
                  <a:schemeClr val="hlink"/>
                </a:solidFill>
                <a:latin typeface="Book Antiqua"/>
                <a:ea typeface="Book Antiqua"/>
                <a:cs typeface="Book Antiqua"/>
                <a:sym typeface="Book Antiqua"/>
                <a:hlinkClick r:id="rId3"/>
              </a:rPr>
              <a:t>https://colab.research.google.com/drive/1g8b2C4Wk1eJE7GsGEcdoWC8_afVRr-X0?usp=sharing</a:t>
            </a:r>
            <a:endParaRPr>
              <a:latin typeface="Book Antiqua"/>
              <a:ea typeface="Book Antiqua"/>
              <a:cs typeface="Book Antiqua"/>
              <a:sym typeface="Book Antiqua"/>
            </a:endParaRPr>
          </a:p>
          <a:p>
            <a:pPr indent="0" lvl="0" marL="45720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None/>
            </a:pPr>
            <a:r>
              <a:rPr lang="en-US" sz="2800">
                <a:latin typeface="Book Antiqua"/>
                <a:ea typeface="Book Antiqua"/>
                <a:cs typeface="Book Antiqua"/>
                <a:sym typeface="Book Antiqua"/>
              </a:rPr>
              <a:t>Dataset: </a:t>
            </a:r>
            <a:endParaRPr sz="2800">
              <a:latin typeface="Book Antiqua"/>
              <a:ea typeface="Book Antiqua"/>
              <a:cs typeface="Book Antiqua"/>
              <a:sym typeface="Book Antiqua"/>
            </a:endParaRPr>
          </a:p>
          <a:p>
            <a:pPr indent="0" lvl="0" marL="457200" rtl="0" algn="l">
              <a:spcBef>
                <a:spcPts val="0"/>
              </a:spcBef>
              <a:spcAft>
                <a:spcPts val="0"/>
              </a:spcAft>
              <a:buNone/>
            </a:pPr>
            <a:r>
              <a:rPr lang="en-US">
                <a:latin typeface="Book Antiqua"/>
                <a:ea typeface="Book Antiqua"/>
                <a:cs typeface="Book Antiqua"/>
                <a:sym typeface="Book Antiqua"/>
              </a:rPr>
              <a:t>KDDCUP 1999 dataset, which contains an extensive amount of data representing a wide range of intrusion attacks. </a:t>
            </a:r>
            <a:endParaRPr>
              <a:latin typeface="Book Antiqua"/>
              <a:ea typeface="Book Antiqua"/>
              <a:cs typeface="Book Antiqua"/>
              <a:sym typeface="Book Antiqua"/>
            </a:endParaRPr>
          </a:p>
          <a:p>
            <a:pPr indent="0" lvl="0" marL="457200" rtl="0" algn="l">
              <a:spcBef>
                <a:spcPts val="0"/>
              </a:spcBef>
              <a:spcAft>
                <a:spcPts val="0"/>
              </a:spcAft>
              <a:buNone/>
            </a:pPr>
            <a:r>
              <a:rPr lang="en-US" u="sng">
                <a:solidFill>
                  <a:schemeClr val="hlink"/>
                </a:solidFill>
                <a:latin typeface="Book Antiqua"/>
                <a:ea typeface="Book Antiqua"/>
                <a:cs typeface="Book Antiqua"/>
                <a:sym typeface="Book Antiqua"/>
                <a:hlinkClick r:id="rId4"/>
              </a:rPr>
              <a:t>https://kdd.ics.uci.edu/databases/kddcup99/kddcup99.html</a:t>
            </a:r>
            <a:endParaRPr>
              <a:latin typeface="Book Antiqua"/>
              <a:ea typeface="Book Antiqua"/>
              <a:cs typeface="Book Antiqua"/>
              <a:sym typeface="Book Antiqua"/>
            </a:endParaRPr>
          </a:p>
          <a:p>
            <a:pPr indent="0" lvl="0" marL="457200" rtl="0" algn="l">
              <a:spcBef>
                <a:spcPts val="0"/>
              </a:spcBef>
              <a:spcAft>
                <a:spcPts val="0"/>
              </a:spcAft>
              <a:buNone/>
            </a:pPr>
            <a:r>
              <a:t/>
            </a:r>
            <a:endParaRPr>
              <a:latin typeface="Book Antiqua"/>
              <a:ea typeface="Book Antiqua"/>
              <a:cs typeface="Book Antiqua"/>
              <a:sym typeface="Book Antiqua"/>
            </a:endParaRPr>
          </a:p>
          <a:p>
            <a:pPr indent="0" lvl="0" marL="457200" rtl="0" algn="l">
              <a:spcBef>
                <a:spcPts val="0"/>
              </a:spcBef>
              <a:spcAft>
                <a:spcPts val="0"/>
              </a:spcAft>
              <a:buNone/>
            </a:pPr>
            <a:r>
              <a:rPr lang="en-US">
                <a:latin typeface="Book Antiqua"/>
                <a:ea typeface="Book Antiqua"/>
                <a:cs typeface="Book Antiqua"/>
                <a:sym typeface="Book Antiqua"/>
              </a:rPr>
              <a:t>We will narrow the scope to only data related to HTTP attacks</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289" name="Google Shape;289;g2de418594e0_0_3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de46ed1d39_0_8"/>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References</a:t>
            </a:r>
            <a:endParaRPr>
              <a:latin typeface="Book Antiqua"/>
              <a:ea typeface="Book Antiqua"/>
              <a:cs typeface="Book Antiqua"/>
              <a:sym typeface="Book Antiqua"/>
            </a:endParaRPr>
          </a:p>
        </p:txBody>
      </p:sp>
      <p:sp>
        <p:nvSpPr>
          <p:cNvPr id="296" name="Google Shape;296;g2de46ed1d39_0_8"/>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381000" lvl="0" marL="457200" rtl="0" algn="l">
              <a:spcBef>
                <a:spcPts val="0"/>
              </a:spcBef>
              <a:spcAft>
                <a:spcPts val="0"/>
              </a:spcAft>
              <a:buSzPts val="2400"/>
              <a:buChar char="●"/>
            </a:pPr>
            <a:r>
              <a:rPr lang="en-US"/>
              <a:t>Alla, S., &amp; Adari, S. K. (2019). Beginning anomaly detection using python-based deep learning. New Jersey: Apress.</a:t>
            </a:r>
            <a:endParaRPr/>
          </a:p>
          <a:p>
            <a:pPr indent="-381000" lvl="0" marL="457200" rtl="0" algn="l">
              <a:spcBef>
                <a:spcPts val="1000"/>
              </a:spcBef>
              <a:spcAft>
                <a:spcPts val="1600"/>
              </a:spcAft>
              <a:buSzPts val="2400"/>
              <a:buChar char="●"/>
            </a:pPr>
            <a:r>
              <a:rPr lang="en-US"/>
              <a:t>Rajvardhan Oak. (2023).10 Machine Learning Blueprints You Should Know for Cybersecurity: Protect your systems and boost your defenses with cutting-edge AI techniques.  Packt Publishing.</a:t>
            </a:r>
            <a:endParaRPr/>
          </a:p>
        </p:txBody>
      </p:sp>
      <p:sp>
        <p:nvSpPr>
          <p:cNvPr id="297" name="Google Shape;297;g2de46ed1d39_0_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9"/>
          <p:cNvSpPr txBox="1"/>
          <p:nvPr>
            <p:ph type="ctrTitle"/>
          </p:nvPr>
        </p:nvSpPr>
        <p:spPr>
          <a:xfrm>
            <a:off x="6970326" y="1679216"/>
            <a:ext cx="4786877" cy="151831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accent1"/>
              </a:buClr>
              <a:buSzPts val="6000"/>
              <a:buFont typeface="Book Antiqua"/>
              <a:buNone/>
            </a:pPr>
            <a:r>
              <a:rPr lang="en-US"/>
              <a:t>Thank you</a:t>
            </a:r>
            <a:endParaRPr/>
          </a:p>
        </p:txBody>
      </p:sp>
      <p:pic>
        <p:nvPicPr>
          <p:cNvPr descr="A person and person looking at a computer screen" id="303" name="Google Shape;303;p29"/>
          <p:cNvPicPr preferRelativeResize="0"/>
          <p:nvPr>
            <p:ph idx="2" type="pic"/>
          </p:nvPr>
        </p:nvPicPr>
        <p:blipFill rotWithShape="1">
          <a:blip r:embed="rId3">
            <a:alphaModFix/>
          </a:blip>
          <a:srcRect b="0" l="127" r="125" t="0"/>
          <a:stretch/>
        </p:blipFill>
        <p:spPr>
          <a:xfrm>
            <a:off x="-29499" y="-2236"/>
            <a:ext cx="6814124" cy="6871095"/>
          </a:xfrm>
          <a:prstGeom prst="rect">
            <a:avLst/>
          </a:prstGeom>
          <a:solidFill>
            <a:schemeClr val="lt2"/>
          </a:solidFill>
          <a:ln>
            <a:noFill/>
          </a:ln>
        </p:spPr>
      </p:pic>
      <p:sp>
        <p:nvSpPr>
          <p:cNvPr id="304" name="Google Shape;304;p29"/>
          <p:cNvSpPr txBox="1"/>
          <p:nvPr>
            <p:ph idx="1" type="body"/>
          </p:nvPr>
        </p:nvSpPr>
        <p:spPr>
          <a:xfrm>
            <a:off x="6970326" y="3748958"/>
            <a:ext cx="4786878" cy="2258013"/>
          </a:xfrm>
          <a:prstGeom prst="rect">
            <a:avLst/>
          </a:prstGeom>
          <a:noFill/>
          <a:ln>
            <a:noFill/>
          </a:ln>
        </p:spPr>
        <p:txBody>
          <a:bodyPr anchorCtr="0" anchor="t" bIns="45700" lIns="91425" spcFirstLastPara="1" rIns="0" wrap="square" tIns="0">
            <a:normAutofit/>
          </a:bodyPr>
          <a:lstStyle/>
          <a:p>
            <a:pPr indent="0" lvl="0" marL="0" rtl="0" algn="l">
              <a:lnSpc>
                <a:spcPct val="100000"/>
              </a:lnSpc>
              <a:spcBef>
                <a:spcPts val="0"/>
              </a:spcBef>
              <a:spcAft>
                <a:spcPts val="0"/>
              </a:spcAft>
              <a:buSzPts val="1600"/>
              <a:buFont typeface="Courier New"/>
              <a:buNone/>
            </a:pPr>
            <a:r>
              <a:t/>
            </a:r>
            <a:endParaRPr/>
          </a:p>
          <a:p>
            <a:pPr indent="0" lvl="0" marL="0" rtl="0" algn="l">
              <a:lnSpc>
                <a:spcPct val="100000"/>
              </a:lnSpc>
              <a:spcBef>
                <a:spcPts val="0"/>
              </a:spcBef>
              <a:spcAft>
                <a:spcPts val="0"/>
              </a:spcAft>
              <a:buSzPts val="1600"/>
              <a:buFont typeface="Courier New"/>
              <a:buNone/>
            </a:pPr>
            <a:r>
              <a:rPr lang="en-US"/>
              <a:t>Please send all questions to:</a:t>
            </a:r>
            <a:endParaRPr/>
          </a:p>
          <a:p>
            <a:pPr indent="0" lvl="0" marL="0" rtl="0" algn="l">
              <a:lnSpc>
                <a:spcPct val="100000"/>
              </a:lnSpc>
              <a:spcBef>
                <a:spcPts val="0"/>
              </a:spcBef>
              <a:spcAft>
                <a:spcPts val="0"/>
              </a:spcAft>
              <a:buSzPts val="1600"/>
              <a:buFont typeface="Courier New"/>
              <a:buNone/>
            </a:pPr>
            <a:r>
              <a:rPr lang="en-US"/>
              <a:t>dboberic@uns.ac.rs</a:t>
            </a:r>
            <a:endParaRPr/>
          </a:p>
        </p:txBody>
      </p:sp>
      <p:grpSp>
        <p:nvGrpSpPr>
          <p:cNvPr id="305" name="Google Shape;305;p29"/>
          <p:cNvGrpSpPr/>
          <p:nvPr/>
        </p:nvGrpSpPr>
        <p:grpSpPr>
          <a:xfrm>
            <a:off x="4059704" y="0"/>
            <a:ext cx="2928883" cy="6871447"/>
            <a:chOff x="4059704" y="0"/>
            <a:chExt cx="2928883" cy="6871447"/>
          </a:xfrm>
        </p:grpSpPr>
        <p:sp>
          <p:nvSpPr>
            <p:cNvPr id="306" name="Google Shape;306;p29"/>
            <p:cNvSpPr/>
            <p:nvPr/>
          </p:nvSpPr>
          <p:spPr>
            <a:xfrm rot="10800000">
              <a:off x="4443586" y="5022"/>
              <a:ext cx="2545001" cy="6837172"/>
            </a:xfrm>
            <a:custGeom>
              <a:rect b="b" l="l" r="r" t="t"/>
              <a:pathLst>
                <a:path extrusionOk="0" h="6837172" w="2545001">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cxnSp>
          <p:nvCxnSpPr>
            <p:cNvPr id="307" name="Google Shape;307;p29"/>
            <p:cNvCxnSpPr/>
            <p:nvPr/>
          </p:nvCxnSpPr>
          <p:spPr>
            <a:xfrm flipH="1">
              <a:off x="4059704" y="0"/>
              <a:ext cx="1822122" cy="6871447"/>
            </a:xfrm>
            <a:prstGeom prst="straightConnector1">
              <a:avLst/>
            </a:prstGeom>
            <a:noFill/>
            <a:ln cap="flat" cmpd="sng" w="22225">
              <a:solidFill>
                <a:schemeClr val="dk2"/>
              </a:solidFill>
              <a:prstDash val="solid"/>
              <a:round/>
              <a:headEnd len="sm" w="sm" type="none"/>
              <a:tailEnd len="sm" w="sm" type="none"/>
            </a:ln>
          </p:spPr>
        </p:cxnSp>
      </p:grpSp>
      <p:pic>
        <p:nvPicPr>
          <p:cNvPr id="308" name="Google Shape;308;p29"/>
          <p:cNvPicPr preferRelativeResize="0"/>
          <p:nvPr/>
        </p:nvPicPr>
        <p:blipFill rotWithShape="1">
          <a:blip r:embed="rId4">
            <a:alphaModFix/>
          </a:blip>
          <a:srcRect b="0" l="0" r="0" t="0"/>
          <a:stretch/>
        </p:blipFill>
        <p:spPr>
          <a:xfrm>
            <a:off x="9155812" y="6296400"/>
            <a:ext cx="3036198" cy="56160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2c2c1fab3b8_0_0"/>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Introduction to Machine Learning</a:t>
            </a:r>
            <a:endParaRPr>
              <a:latin typeface="Book Antiqua"/>
              <a:ea typeface="Book Antiqua"/>
              <a:cs typeface="Book Antiqua"/>
              <a:sym typeface="Book Antiqua"/>
            </a:endParaRPr>
          </a:p>
        </p:txBody>
      </p:sp>
      <p:sp>
        <p:nvSpPr>
          <p:cNvPr id="101" name="Google Shape;101;g2c2c1fab3b8_0_0"/>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fontScale="92500" lnSpcReduction="10000"/>
          </a:bodyPr>
          <a:lstStyle/>
          <a:p>
            <a:pPr indent="0" lvl="0" marL="0" rtl="0" algn="l">
              <a:spcBef>
                <a:spcPts val="0"/>
              </a:spcBef>
              <a:spcAft>
                <a:spcPts val="0"/>
              </a:spcAft>
              <a:buNone/>
            </a:pPr>
            <a:r>
              <a:rPr lang="en-US">
                <a:latin typeface="Book Antiqua"/>
                <a:ea typeface="Book Antiqua"/>
                <a:cs typeface="Book Antiqua"/>
                <a:sym typeface="Book Antiqua"/>
              </a:rPr>
              <a:t>M</a:t>
            </a:r>
            <a:r>
              <a:rPr lang="en-US">
                <a:latin typeface="Book Antiqua"/>
                <a:ea typeface="Book Antiqua"/>
                <a:cs typeface="Book Antiqua"/>
                <a:sym typeface="Book Antiqua"/>
              </a:rPr>
              <a:t>achine learning is the process of teaching a model how to perform a task by providing it with data. </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Instead of explicitly coding the model to do the task, we program the mechanisms by which this model can learn, improve, and repeat the task so that by the end of training, the model is able to perform whatever task we want it to.</a:t>
            </a:r>
            <a:endParaRPr>
              <a:latin typeface="Book Antiqua"/>
              <a:ea typeface="Book Antiqua"/>
              <a:cs typeface="Book Antiqua"/>
              <a:sym typeface="Book Antiqua"/>
            </a:endParaRPr>
          </a:p>
          <a:p>
            <a:pPr indent="0" lvl="0" marL="0" rtl="0" algn="l">
              <a:spcBef>
                <a:spcPts val="1000"/>
              </a:spcBef>
              <a:spcAft>
                <a:spcPts val="0"/>
              </a:spcAft>
              <a:buNone/>
            </a:pPr>
            <a:r>
              <a:rPr b="1" lang="en-US">
                <a:latin typeface="Book Antiqua"/>
                <a:ea typeface="Book Antiqua"/>
                <a:cs typeface="Book Antiqua"/>
                <a:sym typeface="Book Antiqua"/>
              </a:rPr>
              <a:t>Model</a:t>
            </a:r>
            <a:r>
              <a:rPr lang="en-US">
                <a:latin typeface="Book Antiqua"/>
                <a:ea typeface="Book Antiqua"/>
                <a:cs typeface="Book Antiqua"/>
                <a:sym typeface="Book Antiqua"/>
              </a:rPr>
              <a:t> is an advanced function that takes the input data and maps it to a specific output. </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When a model is </a:t>
            </a:r>
            <a:r>
              <a:rPr b="1" lang="en-US">
                <a:latin typeface="Book Antiqua"/>
                <a:ea typeface="Book Antiqua"/>
                <a:cs typeface="Book Antiqua"/>
                <a:sym typeface="Book Antiqua"/>
              </a:rPr>
              <a:t>learning</a:t>
            </a:r>
            <a:r>
              <a:rPr lang="en-US">
                <a:latin typeface="Book Antiqua"/>
                <a:ea typeface="Book Antiqua"/>
                <a:cs typeface="Book Antiqua"/>
                <a:sym typeface="Book Antiqua"/>
              </a:rPr>
              <a:t>, it is adjusting its internal mechanisms to better perform the task on the data it is given.</a:t>
            </a:r>
            <a:endParaRPr>
              <a:latin typeface="Book Antiqua"/>
              <a:ea typeface="Book Antiqua"/>
              <a:cs typeface="Book Antiqua"/>
              <a:sym typeface="Book Antiqua"/>
            </a:endParaRPr>
          </a:p>
          <a:p>
            <a:pPr indent="0" lvl="0" marL="0" rtl="0" algn="l">
              <a:spcBef>
                <a:spcPts val="1000"/>
              </a:spcBef>
              <a:spcAft>
                <a:spcPts val="0"/>
              </a:spcAft>
              <a:buClr>
                <a:schemeClr val="dk1"/>
              </a:buClr>
              <a:buSzPct val="45833"/>
              <a:buFont typeface="Arial"/>
              <a:buNone/>
            </a:pPr>
            <a:r>
              <a:t/>
            </a:r>
            <a:endParaRPr>
              <a:latin typeface="Book Antiqua"/>
              <a:ea typeface="Book Antiqua"/>
              <a:cs typeface="Book Antiqua"/>
              <a:sym typeface="Book Antiqua"/>
            </a:endParaRPr>
          </a:p>
          <a:p>
            <a:pPr indent="0" lvl="0" marL="0" rtl="0" algn="l">
              <a:spcBef>
                <a:spcPts val="1000"/>
              </a:spcBef>
              <a:spcAft>
                <a:spcPts val="1000"/>
              </a:spcAft>
              <a:buNone/>
            </a:pPr>
            <a:r>
              <a:t/>
            </a:r>
            <a:endParaRPr>
              <a:latin typeface="Book Antiqua"/>
              <a:ea typeface="Book Antiqua"/>
              <a:cs typeface="Book Antiqua"/>
              <a:sym typeface="Book Antiqua"/>
            </a:endParaRPr>
          </a:p>
        </p:txBody>
      </p:sp>
      <p:sp>
        <p:nvSpPr>
          <p:cNvPr id="102" name="Google Shape;102;g2c2c1fab3b8_0_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g2c2c1fab3b8_0_12"/>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Steps in applying machine learning (½)</a:t>
            </a:r>
            <a:endParaRPr>
              <a:latin typeface="Book Antiqua"/>
              <a:ea typeface="Book Antiqua"/>
              <a:cs typeface="Book Antiqua"/>
              <a:sym typeface="Book Antiqua"/>
            </a:endParaRPr>
          </a:p>
        </p:txBody>
      </p:sp>
      <p:sp>
        <p:nvSpPr>
          <p:cNvPr id="109" name="Google Shape;109;g2c2c1fab3b8_0_12"/>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381000" lvl="0" marL="457200" rtl="0" algn="l">
              <a:spcBef>
                <a:spcPts val="0"/>
              </a:spcBef>
              <a:spcAft>
                <a:spcPts val="0"/>
              </a:spcAft>
              <a:buSzPts val="2400"/>
              <a:buAutoNum type="arabicPeriod"/>
            </a:pPr>
            <a:r>
              <a:rPr b="1" lang="en-US">
                <a:latin typeface="Book Antiqua"/>
                <a:ea typeface="Book Antiqua"/>
                <a:cs typeface="Book Antiqua"/>
                <a:sym typeface="Book Antiqua"/>
              </a:rPr>
              <a:t>Problem statement</a:t>
            </a:r>
            <a:r>
              <a:rPr lang="en-US">
                <a:latin typeface="Book Antiqua"/>
                <a:ea typeface="Book Antiqua"/>
                <a:cs typeface="Book Antiqua"/>
                <a:sym typeface="Book Antiqua"/>
              </a:rPr>
              <a:t>: What is the task you are trying to solve?</a:t>
            </a:r>
            <a:endParaRPr>
              <a:latin typeface="Book Antiqua"/>
              <a:ea typeface="Book Antiqua"/>
              <a:cs typeface="Book Antiqua"/>
              <a:sym typeface="Book Antiqua"/>
            </a:endParaRPr>
          </a:p>
          <a:p>
            <a:pPr indent="-381000" lvl="0" marL="457200" rtl="0" algn="l">
              <a:spcBef>
                <a:spcPts val="1000"/>
              </a:spcBef>
              <a:spcAft>
                <a:spcPts val="0"/>
              </a:spcAft>
              <a:buSzPts val="2400"/>
              <a:buAutoNum type="arabicPeriod"/>
            </a:pPr>
            <a:r>
              <a:rPr b="1" lang="en-US">
                <a:latin typeface="Book Antiqua"/>
                <a:ea typeface="Book Antiqua"/>
                <a:cs typeface="Book Antiqua"/>
                <a:sym typeface="Book Antiqua"/>
              </a:rPr>
              <a:t>Data collection</a:t>
            </a:r>
            <a:r>
              <a:rPr lang="en-US">
                <a:latin typeface="Book Antiqua"/>
                <a:ea typeface="Book Antiqua"/>
                <a:cs typeface="Book Antiqua"/>
                <a:sym typeface="Book Antiqua"/>
              </a:rPr>
              <a:t>: You first need the relevant data before you can teach the model anything.</a:t>
            </a:r>
            <a:endParaRPr>
              <a:latin typeface="Book Antiqua"/>
              <a:ea typeface="Book Antiqua"/>
              <a:cs typeface="Book Antiqua"/>
              <a:sym typeface="Book Antiqua"/>
            </a:endParaRPr>
          </a:p>
          <a:p>
            <a:pPr indent="-381000" lvl="0" marL="457200" rtl="0" algn="l">
              <a:spcBef>
                <a:spcPts val="1000"/>
              </a:spcBef>
              <a:spcAft>
                <a:spcPts val="0"/>
              </a:spcAft>
              <a:buSzPts val="2400"/>
              <a:buAutoNum type="arabicPeriod"/>
            </a:pPr>
            <a:r>
              <a:rPr b="1" lang="en-US">
                <a:latin typeface="Book Antiqua"/>
                <a:ea typeface="Book Antiqua"/>
                <a:cs typeface="Book Antiqua"/>
                <a:sym typeface="Book Antiqua"/>
              </a:rPr>
              <a:t>Data processing</a:t>
            </a:r>
            <a:r>
              <a:rPr lang="en-US">
                <a:latin typeface="Book Antiqua"/>
                <a:ea typeface="Book Antiqua"/>
                <a:cs typeface="Book Antiqua"/>
                <a:sym typeface="Book Antiqua"/>
              </a:rPr>
              <a:t>: Processing the data and manually annotating (if necessary) to show the model what correct performance on the task looks like. This is where you clean the data, analyze it, and perform feature engineering.</a:t>
            </a:r>
            <a:endParaRPr>
              <a:latin typeface="Book Antiqua"/>
              <a:ea typeface="Book Antiqua"/>
              <a:cs typeface="Book Antiqua"/>
              <a:sym typeface="Book Antiqua"/>
            </a:endParaRPr>
          </a:p>
          <a:p>
            <a:pPr indent="-381000" lvl="0" marL="457200" rtl="0" algn="l">
              <a:spcBef>
                <a:spcPts val="1000"/>
              </a:spcBef>
              <a:spcAft>
                <a:spcPts val="1000"/>
              </a:spcAft>
              <a:buSzPts val="2400"/>
              <a:buFont typeface="Book Antiqua"/>
              <a:buAutoNum type="arabicPeriod"/>
            </a:pPr>
            <a:r>
              <a:rPr b="1" lang="en-US">
                <a:latin typeface="Book Antiqua"/>
                <a:ea typeface="Book Antiqua"/>
                <a:cs typeface="Book Antiqua"/>
                <a:sym typeface="Book Antiqua"/>
              </a:rPr>
              <a:t>Data splitting:</a:t>
            </a:r>
            <a:r>
              <a:rPr lang="en-US">
                <a:latin typeface="Book Antiqua"/>
                <a:ea typeface="Book Antiqua"/>
                <a:cs typeface="Book Antiqua"/>
                <a:sym typeface="Book Antiqua"/>
              </a:rPr>
              <a:t> Partitioning the dataset into training, testing, and validation components. The idea is to train on the training split, evaluate on the testing split, and make improvements using the validation split.</a:t>
            </a:r>
            <a:endParaRPr>
              <a:latin typeface="Book Antiqua"/>
              <a:ea typeface="Book Antiqua"/>
              <a:cs typeface="Book Antiqua"/>
              <a:sym typeface="Book Antiqua"/>
            </a:endParaRPr>
          </a:p>
        </p:txBody>
      </p:sp>
      <p:sp>
        <p:nvSpPr>
          <p:cNvPr id="110" name="Google Shape;110;g2c2c1fab3b8_0_1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c2c1fab3b8_0_26"/>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Clr>
                <a:schemeClr val="dk1"/>
              </a:buClr>
              <a:buSzPct val="29729"/>
              <a:buFont typeface="Arial"/>
              <a:buNone/>
            </a:pPr>
            <a:r>
              <a:rPr lang="en-US">
                <a:latin typeface="Book Antiqua"/>
                <a:ea typeface="Book Antiqua"/>
                <a:cs typeface="Book Antiqua"/>
                <a:sym typeface="Book Antiqua"/>
              </a:rPr>
              <a:t>Steps in applying machine learning (2/2)</a:t>
            </a:r>
            <a:endParaRPr>
              <a:latin typeface="Book Antiqua"/>
              <a:ea typeface="Book Antiqua"/>
              <a:cs typeface="Book Antiqua"/>
              <a:sym typeface="Book Antiqua"/>
            </a:endParaRPr>
          </a:p>
          <a:p>
            <a:pPr indent="0" lvl="0" marL="0" rtl="0" algn="l">
              <a:spcBef>
                <a:spcPts val="0"/>
              </a:spcBef>
              <a:spcAft>
                <a:spcPts val="0"/>
              </a:spcAft>
              <a:buNone/>
            </a:pPr>
            <a:r>
              <a:t/>
            </a:r>
            <a:endParaRPr/>
          </a:p>
        </p:txBody>
      </p:sp>
      <p:sp>
        <p:nvSpPr>
          <p:cNvPr id="117" name="Google Shape;117;g2c2c1fab3b8_0_26"/>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Book Antiqua"/>
                <a:ea typeface="Book Antiqua"/>
                <a:cs typeface="Book Antiqua"/>
                <a:sym typeface="Book Antiqua"/>
              </a:rPr>
              <a:t>5.</a:t>
            </a:r>
            <a:r>
              <a:rPr b="1" lang="en-US">
                <a:latin typeface="Book Antiqua"/>
                <a:ea typeface="Book Antiqua"/>
                <a:cs typeface="Book Antiqua"/>
                <a:sym typeface="Book Antiqua"/>
              </a:rPr>
              <a:t>	Model training</a:t>
            </a:r>
            <a:r>
              <a:rPr lang="en-US">
                <a:latin typeface="Book Antiqua"/>
                <a:ea typeface="Book Antiqua"/>
                <a:cs typeface="Book Antiqua"/>
                <a:sym typeface="Book Antiqua"/>
              </a:rPr>
              <a:t>: Training the model on the training dataset. </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6.	</a:t>
            </a:r>
            <a:r>
              <a:rPr b="1" lang="en-US">
                <a:latin typeface="Book Antiqua"/>
                <a:ea typeface="Book Antiqua"/>
                <a:cs typeface="Book Antiqua"/>
                <a:sym typeface="Book Antiqua"/>
              </a:rPr>
              <a:t>Model evaluation</a:t>
            </a:r>
            <a:r>
              <a:rPr lang="en-US">
                <a:latin typeface="Book Antiqua"/>
                <a:ea typeface="Book Antiqua"/>
                <a:cs typeface="Book Antiqua"/>
                <a:sym typeface="Book Antiqua"/>
              </a:rPr>
              <a:t>: Evaluating your model’s performance on testing data and examining any faults with the process so far. The blind performance (testing data is unseen by the model) can indicate a lot about the effectiveness of the model.</a:t>
            </a:r>
            <a:endParaRPr>
              <a:latin typeface="Book Antiqua"/>
              <a:ea typeface="Book Antiqua"/>
              <a:cs typeface="Book Antiqua"/>
              <a:sym typeface="Book Antiqua"/>
            </a:endParaRPr>
          </a:p>
          <a:p>
            <a:pPr indent="0" lvl="0" marL="0" rtl="0" algn="l">
              <a:spcBef>
                <a:spcPts val="1000"/>
              </a:spcBef>
              <a:spcAft>
                <a:spcPts val="1000"/>
              </a:spcAft>
              <a:buNone/>
            </a:pPr>
            <a:r>
              <a:rPr lang="en-US">
                <a:latin typeface="Book Antiqua"/>
                <a:ea typeface="Book Antiqua"/>
                <a:cs typeface="Book Antiqua"/>
                <a:sym typeface="Book Antiqua"/>
              </a:rPr>
              <a:t>7. 	</a:t>
            </a:r>
            <a:r>
              <a:rPr b="1" lang="en-US">
                <a:latin typeface="Book Antiqua"/>
                <a:ea typeface="Book Antiqua"/>
                <a:cs typeface="Book Antiqua"/>
                <a:sym typeface="Book Antiqua"/>
              </a:rPr>
              <a:t>Model tuning</a:t>
            </a:r>
            <a:r>
              <a:rPr lang="en-US">
                <a:latin typeface="Book Antiqua"/>
                <a:ea typeface="Book Antiqua"/>
                <a:cs typeface="Book Antiqua"/>
                <a:sym typeface="Book Antiqua"/>
              </a:rPr>
              <a:t>: Optimizing the performance by tuning certain high-level parameters that can affect the learning ability of the model.</a:t>
            </a:r>
            <a:endParaRPr>
              <a:latin typeface="Book Antiqua"/>
              <a:ea typeface="Book Antiqua"/>
              <a:cs typeface="Book Antiqua"/>
              <a:sym typeface="Book Antiqua"/>
            </a:endParaRPr>
          </a:p>
        </p:txBody>
      </p:sp>
      <p:sp>
        <p:nvSpPr>
          <p:cNvPr id="118" name="Google Shape;118;g2c2c1fab3b8_0_2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2c2c1fab3b8_0_19"/>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Types of machine learning</a:t>
            </a:r>
            <a:endParaRPr>
              <a:latin typeface="Book Antiqua"/>
              <a:ea typeface="Book Antiqua"/>
              <a:cs typeface="Book Antiqua"/>
              <a:sym typeface="Book Antiqua"/>
            </a:endParaRPr>
          </a:p>
        </p:txBody>
      </p:sp>
      <p:sp>
        <p:nvSpPr>
          <p:cNvPr id="125" name="Google Shape;125;g2c2c1fab3b8_0_19"/>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381000" lvl="0" marL="457200" rtl="0" algn="l">
              <a:spcBef>
                <a:spcPts val="0"/>
              </a:spcBef>
              <a:spcAft>
                <a:spcPts val="0"/>
              </a:spcAft>
              <a:buSzPts val="2400"/>
              <a:buFont typeface="Book Antiqua"/>
              <a:buChar char="●"/>
            </a:pPr>
            <a:r>
              <a:rPr lang="en-US">
                <a:latin typeface="Book Antiqua"/>
                <a:ea typeface="Book Antiqua"/>
                <a:cs typeface="Book Antiqua"/>
                <a:sym typeface="Book Antiqua"/>
              </a:rPr>
              <a:t>Supervised learning</a:t>
            </a:r>
            <a:endParaRPr>
              <a:latin typeface="Book Antiqua"/>
              <a:ea typeface="Book Antiqua"/>
              <a:cs typeface="Book Antiqua"/>
              <a:sym typeface="Book Antiqua"/>
            </a:endParaRPr>
          </a:p>
          <a:p>
            <a:pPr indent="-349250" lvl="1" marL="914400" rtl="0" algn="l">
              <a:spcBef>
                <a:spcPts val="0"/>
              </a:spcBef>
              <a:spcAft>
                <a:spcPts val="0"/>
              </a:spcAft>
              <a:buSzPts val="1900"/>
              <a:buFont typeface="Book Antiqua"/>
              <a:buChar char="○"/>
            </a:pPr>
            <a:r>
              <a:rPr lang="en-US">
                <a:latin typeface="Book Antiqua"/>
                <a:ea typeface="Book Antiqua"/>
                <a:cs typeface="Book Antiqua"/>
                <a:sym typeface="Book Antiqua"/>
              </a:rPr>
              <a:t>Classification</a:t>
            </a:r>
            <a:endParaRPr>
              <a:latin typeface="Book Antiqua"/>
              <a:ea typeface="Book Antiqua"/>
              <a:cs typeface="Book Antiqua"/>
              <a:sym typeface="Book Antiqua"/>
            </a:endParaRPr>
          </a:p>
          <a:p>
            <a:pPr indent="-349250" lvl="1" marL="914400" rtl="0" algn="l">
              <a:spcBef>
                <a:spcPts val="0"/>
              </a:spcBef>
              <a:spcAft>
                <a:spcPts val="0"/>
              </a:spcAft>
              <a:buSzPts val="1900"/>
              <a:buFont typeface="Book Antiqua"/>
              <a:buChar char="○"/>
            </a:pPr>
            <a:r>
              <a:rPr lang="en-US">
                <a:latin typeface="Book Antiqua"/>
                <a:ea typeface="Book Antiqua"/>
                <a:cs typeface="Book Antiqua"/>
                <a:sym typeface="Book Antiqua"/>
              </a:rPr>
              <a:t>Regression</a:t>
            </a:r>
            <a:endParaRPr>
              <a:latin typeface="Book Antiqua"/>
              <a:ea typeface="Book Antiqua"/>
              <a:cs typeface="Book Antiqua"/>
              <a:sym typeface="Book Antiqua"/>
            </a:endParaRPr>
          </a:p>
          <a:p>
            <a:pPr indent="-381000" lvl="0" marL="457200" rtl="0" algn="l">
              <a:spcBef>
                <a:spcPts val="0"/>
              </a:spcBef>
              <a:spcAft>
                <a:spcPts val="0"/>
              </a:spcAft>
              <a:buSzPts val="2400"/>
              <a:buFont typeface="Book Antiqua"/>
              <a:buChar char="●"/>
            </a:pPr>
            <a:r>
              <a:rPr lang="en-US">
                <a:latin typeface="Book Antiqua"/>
                <a:ea typeface="Book Antiqua"/>
                <a:cs typeface="Book Antiqua"/>
                <a:sym typeface="Book Antiqua"/>
              </a:rPr>
              <a:t>Unsupervised learning</a:t>
            </a:r>
            <a:endParaRPr>
              <a:latin typeface="Book Antiqua"/>
              <a:ea typeface="Book Antiqua"/>
              <a:cs typeface="Book Antiqua"/>
              <a:sym typeface="Book Antiqua"/>
            </a:endParaRPr>
          </a:p>
          <a:p>
            <a:pPr indent="-349250" lvl="1" marL="914400" rtl="0" algn="l">
              <a:spcBef>
                <a:spcPts val="0"/>
              </a:spcBef>
              <a:spcAft>
                <a:spcPts val="0"/>
              </a:spcAft>
              <a:buSzPts val="1900"/>
              <a:buFont typeface="Book Antiqua"/>
              <a:buChar char="○"/>
            </a:pPr>
            <a:r>
              <a:rPr lang="en-US">
                <a:latin typeface="Book Antiqua"/>
                <a:ea typeface="Book Antiqua"/>
                <a:cs typeface="Book Antiqua"/>
                <a:sym typeface="Book Antiqua"/>
              </a:rPr>
              <a:t>Clustering</a:t>
            </a:r>
            <a:endParaRPr>
              <a:latin typeface="Book Antiqua"/>
              <a:ea typeface="Book Antiqua"/>
              <a:cs typeface="Book Antiqua"/>
              <a:sym typeface="Book Antiqua"/>
            </a:endParaRPr>
          </a:p>
          <a:p>
            <a:pPr indent="-349250" lvl="1" marL="914400" rtl="0" algn="l">
              <a:spcBef>
                <a:spcPts val="0"/>
              </a:spcBef>
              <a:spcAft>
                <a:spcPts val="0"/>
              </a:spcAft>
              <a:buSzPts val="1900"/>
              <a:buFont typeface="Book Antiqua"/>
              <a:buChar char="○"/>
            </a:pPr>
            <a:r>
              <a:rPr lang="en-US">
                <a:latin typeface="Book Antiqua"/>
                <a:ea typeface="Book Antiqua"/>
                <a:cs typeface="Book Antiqua"/>
                <a:sym typeface="Book Antiqua"/>
              </a:rPr>
              <a:t>Representation learning/dimensionality reduction</a:t>
            </a:r>
            <a:endParaRPr>
              <a:latin typeface="Book Antiqua"/>
              <a:ea typeface="Book Antiqua"/>
              <a:cs typeface="Book Antiqua"/>
              <a:sym typeface="Book Antiqua"/>
            </a:endParaRPr>
          </a:p>
          <a:p>
            <a:pPr indent="-381000" lvl="0" marL="457200" rtl="0" algn="l">
              <a:spcBef>
                <a:spcPts val="0"/>
              </a:spcBef>
              <a:spcAft>
                <a:spcPts val="0"/>
              </a:spcAft>
              <a:buSzPts val="2400"/>
              <a:buFont typeface="Book Antiqua"/>
              <a:buChar char="●"/>
            </a:pPr>
            <a:r>
              <a:rPr lang="en-US">
                <a:latin typeface="Book Antiqua"/>
                <a:ea typeface="Book Antiqua"/>
                <a:cs typeface="Book Antiqua"/>
                <a:sym typeface="Book Antiqua"/>
              </a:rPr>
              <a:t>Semi-supervised learning</a:t>
            </a:r>
            <a:endParaRPr>
              <a:latin typeface="Book Antiqua"/>
              <a:ea typeface="Book Antiqua"/>
              <a:cs typeface="Book Antiqua"/>
              <a:sym typeface="Book Antiqua"/>
            </a:endParaRPr>
          </a:p>
          <a:p>
            <a:pPr indent="-349250" lvl="1" marL="914400" rtl="0" algn="l">
              <a:spcBef>
                <a:spcPts val="0"/>
              </a:spcBef>
              <a:spcAft>
                <a:spcPts val="0"/>
              </a:spcAft>
              <a:buSzPts val="1900"/>
              <a:buFont typeface="Book Antiqua"/>
              <a:buChar char="○"/>
            </a:pPr>
            <a:r>
              <a:rPr lang="en-US">
                <a:latin typeface="Book Antiqua"/>
                <a:ea typeface="Book Antiqua"/>
                <a:cs typeface="Book Antiqua"/>
                <a:sym typeface="Book Antiqua"/>
              </a:rPr>
              <a:t>Teacher-student model</a:t>
            </a:r>
            <a:endParaRPr>
              <a:latin typeface="Book Antiqua"/>
              <a:ea typeface="Book Antiqua"/>
              <a:cs typeface="Book Antiqua"/>
              <a:sym typeface="Book Antiqua"/>
            </a:endParaRPr>
          </a:p>
          <a:p>
            <a:pPr indent="-349250" lvl="1" marL="914400" rtl="0" algn="l">
              <a:spcBef>
                <a:spcPts val="0"/>
              </a:spcBef>
              <a:spcAft>
                <a:spcPts val="0"/>
              </a:spcAft>
              <a:buSzPts val="1900"/>
              <a:buFont typeface="Book Antiqua"/>
              <a:buChar char="○"/>
            </a:pPr>
            <a:r>
              <a:rPr lang="en-US">
                <a:latin typeface="Book Antiqua"/>
                <a:ea typeface="Book Antiqua"/>
                <a:cs typeface="Book Antiqua"/>
                <a:sym typeface="Book Antiqua"/>
              </a:rPr>
              <a:t>Training on one class</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p:txBody>
      </p:sp>
      <p:sp>
        <p:nvSpPr>
          <p:cNvPr id="126" name="Google Shape;126;g2c2c1fab3b8_0_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2c2c1fab3b8_0_36"/>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Evaluation of model</a:t>
            </a:r>
            <a:endParaRPr>
              <a:latin typeface="Book Antiqua"/>
              <a:ea typeface="Book Antiqua"/>
              <a:cs typeface="Book Antiqua"/>
              <a:sym typeface="Book Antiqua"/>
            </a:endParaRPr>
          </a:p>
        </p:txBody>
      </p:sp>
      <p:sp>
        <p:nvSpPr>
          <p:cNvPr id="133" name="Google Shape;133;g2c2c1fab3b8_0_36"/>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latin typeface="Book Antiqua"/>
                <a:ea typeface="Book Antiqua"/>
                <a:cs typeface="Book Antiqua"/>
                <a:sym typeface="Book Antiqua"/>
              </a:rPr>
              <a:t>Error is a measure of how wrong the model’s predictions are. Error is also commonly referred to as the loss of a model.</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The objective for any learning task is to minimize the loss</a:t>
            </a:r>
            <a:endParaRPr>
              <a:latin typeface="Book Antiqua"/>
              <a:ea typeface="Book Antiqua"/>
              <a:cs typeface="Book Antiqua"/>
              <a:sym typeface="Book Antiqua"/>
            </a:endParaRPr>
          </a:p>
          <a:p>
            <a:pPr indent="0" lvl="0" marL="0" rtl="0" algn="l">
              <a:spcBef>
                <a:spcPts val="1000"/>
              </a:spcBef>
              <a:spcAft>
                <a:spcPts val="0"/>
              </a:spcAft>
              <a:buNone/>
            </a:pPr>
            <a:r>
              <a:rPr lang="en-US">
                <a:latin typeface="Book Antiqua"/>
                <a:ea typeface="Book Antiqua"/>
                <a:cs typeface="Book Antiqua"/>
                <a:sym typeface="Book Antiqua"/>
              </a:rPr>
              <a:t>Different types of machine learning may have different functions to </a:t>
            </a:r>
            <a:r>
              <a:rPr lang="en-US">
                <a:latin typeface="Book Antiqua"/>
                <a:ea typeface="Book Antiqua"/>
                <a:cs typeface="Book Antiqua"/>
                <a:sym typeface="Book Antiqua"/>
              </a:rPr>
              <a:t>calculate</a:t>
            </a:r>
            <a:r>
              <a:rPr lang="en-US">
                <a:latin typeface="Book Antiqua"/>
                <a:ea typeface="Book Antiqua"/>
                <a:cs typeface="Book Antiqua"/>
                <a:sym typeface="Book Antiqua"/>
              </a:rPr>
              <a:t> error</a:t>
            </a:r>
            <a:endParaRPr>
              <a:latin typeface="Book Antiqua"/>
              <a:ea typeface="Book Antiqua"/>
              <a:cs typeface="Book Antiqua"/>
              <a:sym typeface="Book Antiqua"/>
            </a:endParaRPr>
          </a:p>
          <a:p>
            <a:pPr indent="-381000" lvl="0" marL="457200" rtl="0" algn="l">
              <a:spcBef>
                <a:spcPts val="1000"/>
              </a:spcBef>
              <a:spcAft>
                <a:spcPts val="0"/>
              </a:spcAft>
              <a:buSzPts val="2400"/>
              <a:buFont typeface="Book Antiqua"/>
              <a:buChar char="●"/>
            </a:pPr>
            <a:r>
              <a:rPr lang="en-US">
                <a:latin typeface="Book Antiqua"/>
                <a:ea typeface="Book Antiqua"/>
                <a:cs typeface="Book Antiqua"/>
                <a:sym typeface="Book Antiqua"/>
              </a:rPr>
              <a:t>Classification - &gt; Binary Cross-Entropy Loss (Log Loss), Categorical Cross-Entropy Loss</a:t>
            </a:r>
            <a:endParaRPr>
              <a:latin typeface="Book Antiqua"/>
              <a:ea typeface="Book Antiqua"/>
              <a:cs typeface="Book Antiqua"/>
              <a:sym typeface="Book Antiqua"/>
            </a:endParaRPr>
          </a:p>
          <a:p>
            <a:pPr indent="-381000" lvl="0" marL="457200" rtl="0" algn="l">
              <a:spcBef>
                <a:spcPts val="0"/>
              </a:spcBef>
              <a:spcAft>
                <a:spcPts val="0"/>
              </a:spcAft>
              <a:buSzPts val="2400"/>
              <a:buFont typeface="Book Antiqua"/>
              <a:buChar char="●"/>
            </a:pPr>
            <a:r>
              <a:rPr lang="en-US">
                <a:latin typeface="Book Antiqua"/>
                <a:ea typeface="Book Antiqua"/>
                <a:cs typeface="Book Antiqua"/>
                <a:sym typeface="Book Antiqua"/>
              </a:rPr>
              <a:t>Regression - &gt; Mean Squared Error (MSE)</a:t>
            </a:r>
            <a:endParaRPr>
              <a:latin typeface="Book Antiqua"/>
              <a:ea typeface="Book Antiqua"/>
              <a:cs typeface="Book Antiqua"/>
              <a:sym typeface="Book Antiqua"/>
            </a:endParaRPr>
          </a:p>
          <a:p>
            <a:pPr indent="-381000" lvl="0" marL="457200" rtl="0" algn="l">
              <a:spcBef>
                <a:spcPts val="0"/>
              </a:spcBef>
              <a:spcAft>
                <a:spcPts val="0"/>
              </a:spcAft>
              <a:buSzPts val="2400"/>
              <a:buFont typeface="Book Antiqua"/>
              <a:buChar char="●"/>
            </a:pPr>
            <a:r>
              <a:rPr lang="en-US">
                <a:latin typeface="Book Antiqua"/>
                <a:ea typeface="Book Antiqua"/>
                <a:cs typeface="Book Antiqua"/>
                <a:sym typeface="Book Antiqua"/>
              </a:rPr>
              <a:t>Clustering -&gt; Silhouette Score</a:t>
            </a:r>
            <a:endParaRPr>
              <a:latin typeface="Book Antiqua"/>
              <a:ea typeface="Book Antiqua"/>
              <a:cs typeface="Book Antiqua"/>
              <a:sym typeface="Book Antiqua"/>
            </a:endParaRPr>
          </a:p>
          <a:p>
            <a:pPr indent="0" lvl="0" marL="0" rtl="0" algn="l">
              <a:spcBef>
                <a:spcPts val="1000"/>
              </a:spcBef>
              <a:spcAft>
                <a:spcPts val="1000"/>
              </a:spcAft>
              <a:buNone/>
            </a:pPr>
            <a:r>
              <a:t/>
            </a:r>
            <a:endParaRPr>
              <a:latin typeface="Book Antiqua"/>
              <a:ea typeface="Book Antiqua"/>
              <a:cs typeface="Book Antiqua"/>
              <a:sym typeface="Book Antiqua"/>
            </a:endParaRPr>
          </a:p>
        </p:txBody>
      </p:sp>
      <p:sp>
        <p:nvSpPr>
          <p:cNvPr id="134" name="Google Shape;134;g2c2c1fab3b8_0_3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2c2c1fab3b8_0_43"/>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Classification Metrics</a:t>
            </a:r>
            <a:endParaRPr>
              <a:latin typeface="Book Antiqua"/>
              <a:ea typeface="Book Antiqua"/>
              <a:cs typeface="Book Antiqua"/>
              <a:sym typeface="Book Antiqua"/>
            </a:endParaRPr>
          </a:p>
        </p:txBody>
      </p:sp>
      <p:sp>
        <p:nvSpPr>
          <p:cNvPr id="141" name="Google Shape;141;g2c2c1fab3b8_0_43"/>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t/>
            </a:r>
            <a:endParaRPr/>
          </a:p>
        </p:txBody>
      </p:sp>
      <p:sp>
        <p:nvSpPr>
          <p:cNvPr id="142" name="Google Shape;142;g2c2c1fab3b8_0_4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143" name="Google Shape;143;g2c2c1fab3b8_0_43"/>
          <p:cNvPicPr preferRelativeResize="0"/>
          <p:nvPr/>
        </p:nvPicPr>
        <p:blipFill>
          <a:blip r:embed="rId3">
            <a:alphaModFix/>
          </a:blip>
          <a:stretch>
            <a:fillRect/>
          </a:stretch>
        </p:blipFill>
        <p:spPr>
          <a:xfrm>
            <a:off x="335875" y="1536625"/>
            <a:ext cx="10265249" cy="4380950"/>
          </a:xfrm>
          <a:prstGeom prst="rect">
            <a:avLst/>
          </a:prstGeom>
          <a:noFill/>
          <a:ln>
            <a:noFill/>
          </a:ln>
        </p:spPr>
      </p:pic>
      <p:pic>
        <p:nvPicPr>
          <p:cNvPr id="144" name="Google Shape;144;g2c2c1fab3b8_0_43"/>
          <p:cNvPicPr preferRelativeResize="0"/>
          <p:nvPr/>
        </p:nvPicPr>
        <p:blipFill>
          <a:blip r:embed="rId4">
            <a:alphaModFix/>
          </a:blip>
          <a:stretch>
            <a:fillRect/>
          </a:stretch>
        </p:blipFill>
        <p:spPr>
          <a:xfrm>
            <a:off x="7328297" y="1356875"/>
            <a:ext cx="4700002" cy="979525"/>
          </a:xfrm>
          <a:prstGeom prst="rect">
            <a:avLst/>
          </a:prstGeom>
          <a:noFill/>
          <a:ln cap="flat" cmpd="sng" w="28575">
            <a:solidFill>
              <a:srgbClr val="FF0000"/>
            </a:solidFill>
            <a:prstDash val="solid"/>
            <a:round/>
            <a:headEnd len="sm" w="sm" type="none"/>
            <a:tailEnd len="sm" w="sm" type="none"/>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2c2c1fab3b8_0_69"/>
          <p:cNvSpPr txBox="1"/>
          <p:nvPr>
            <p:ph type="title"/>
          </p:nvPr>
        </p:nvSpPr>
        <p:spPr>
          <a:xfrm>
            <a:off x="415600" y="593367"/>
            <a:ext cx="113607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latin typeface="Book Antiqua"/>
                <a:ea typeface="Book Antiqua"/>
                <a:cs typeface="Book Antiqua"/>
                <a:sym typeface="Book Antiqua"/>
              </a:rPr>
              <a:t>Regression Metrics</a:t>
            </a:r>
            <a:endParaRPr>
              <a:latin typeface="Book Antiqua"/>
              <a:ea typeface="Book Antiqua"/>
              <a:cs typeface="Book Antiqua"/>
              <a:sym typeface="Book Antiqua"/>
            </a:endParaRPr>
          </a:p>
        </p:txBody>
      </p:sp>
      <p:sp>
        <p:nvSpPr>
          <p:cNvPr id="151" name="Google Shape;151;g2c2c1fab3b8_0_69"/>
          <p:cNvSpPr txBox="1"/>
          <p:nvPr>
            <p:ph idx="1" type="body"/>
          </p:nvPr>
        </p:nvSpPr>
        <p:spPr>
          <a:xfrm>
            <a:off x="415600" y="1509650"/>
            <a:ext cx="8085300" cy="45552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b="1" lang="en-US">
                <a:latin typeface="Book Antiqua"/>
                <a:ea typeface="Book Antiqua"/>
                <a:cs typeface="Book Antiqua"/>
                <a:sym typeface="Book Antiqua"/>
              </a:rPr>
              <a:t>Mean-squared error</a:t>
            </a:r>
            <a:r>
              <a:rPr lang="en-US">
                <a:latin typeface="Book Antiqua"/>
                <a:ea typeface="Book Antiqua"/>
                <a:cs typeface="Book Antiqua"/>
                <a:sym typeface="Book Antiqua"/>
              </a:rPr>
              <a:t> (MSE) measures the average squared deviance of prediction and true value</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None/>
            </a:pPr>
            <a:r>
              <a:rPr b="1" lang="en-US">
                <a:latin typeface="Book Antiqua"/>
                <a:ea typeface="Book Antiqua"/>
                <a:cs typeface="Book Antiqua"/>
                <a:sym typeface="Book Antiqua"/>
              </a:rPr>
              <a:t>Mean absolute error</a:t>
            </a:r>
            <a:r>
              <a:rPr lang="en-US">
                <a:latin typeface="Book Antiqua"/>
                <a:ea typeface="Book Antiqua"/>
                <a:cs typeface="Book Antiqua"/>
                <a:sym typeface="Book Antiqua"/>
              </a:rPr>
              <a:t> (MAE) </a:t>
            </a:r>
            <a:r>
              <a:rPr lang="en-US">
                <a:latin typeface="Book Antiqua"/>
                <a:ea typeface="Book Antiqua"/>
                <a:cs typeface="Book Antiqua"/>
                <a:sym typeface="Book Antiqua"/>
              </a:rPr>
              <a:t>measures the average magnitude of deviance of prediction and true value</a:t>
            </a:r>
            <a:endParaRPr>
              <a:latin typeface="Book Antiqua"/>
              <a:ea typeface="Book Antiqua"/>
              <a:cs typeface="Book Antiqua"/>
              <a:sym typeface="Book Antiqua"/>
            </a:endParaRPr>
          </a:p>
          <a:p>
            <a:pPr indent="0" lvl="0" marL="0" rtl="0" algn="l">
              <a:spcBef>
                <a:spcPts val="0"/>
              </a:spcBef>
              <a:spcAft>
                <a:spcPts val="0"/>
              </a:spcAft>
              <a:buNone/>
            </a:pPr>
            <a:r>
              <a:t/>
            </a:r>
            <a:endParaRPr>
              <a:latin typeface="Book Antiqua"/>
              <a:ea typeface="Book Antiqua"/>
              <a:cs typeface="Book Antiqua"/>
              <a:sym typeface="Book Antiqua"/>
            </a:endParaRPr>
          </a:p>
          <a:p>
            <a:pPr indent="0" lvl="0" marL="0" rtl="0" algn="l">
              <a:spcBef>
                <a:spcPts val="0"/>
              </a:spcBef>
              <a:spcAft>
                <a:spcPts val="0"/>
              </a:spcAft>
              <a:buNone/>
            </a:pPr>
            <a:r>
              <a:rPr b="1" lang="en-US">
                <a:latin typeface="Book Antiqua"/>
                <a:ea typeface="Book Antiqua"/>
                <a:cs typeface="Book Antiqua"/>
                <a:sym typeface="Book Antiqua"/>
              </a:rPr>
              <a:t>Mean absolute percentage error</a:t>
            </a:r>
            <a:r>
              <a:rPr lang="en-US">
                <a:latin typeface="Book Antiqua"/>
                <a:ea typeface="Book Antiqua"/>
                <a:cs typeface="Book Antiqua"/>
                <a:sym typeface="Book Antiqua"/>
              </a:rPr>
              <a:t> (MAPE)  measures percentage deviations of the prediction from the true value.</a:t>
            </a:r>
            <a:endParaRPr>
              <a:latin typeface="Book Antiqua"/>
              <a:ea typeface="Book Antiqua"/>
              <a:cs typeface="Book Antiqua"/>
              <a:sym typeface="Book Antiqua"/>
            </a:endParaRPr>
          </a:p>
        </p:txBody>
      </p:sp>
      <p:sp>
        <p:nvSpPr>
          <p:cNvPr id="152" name="Google Shape;152;g2c2c1fab3b8_0_6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p>
            <a:pPr indent="0" lvl="0" marL="0" rtl="0" algn="r">
              <a:spcBef>
                <a:spcPts val="0"/>
              </a:spcBef>
              <a:spcAft>
                <a:spcPts val="0"/>
              </a:spcAft>
              <a:buClr>
                <a:srgbClr val="000000"/>
              </a:buClr>
              <a:buSzPts val="1300"/>
              <a:buFont typeface="Arial"/>
              <a:buNone/>
            </a:pPr>
            <a:fld id="{00000000-1234-1234-1234-123412341234}" type="slidenum">
              <a:rPr lang="en-US"/>
              <a:t>‹#›</a:t>
            </a:fld>
            <a:endParaRPr/>
          </a:p>
        </p:txBody>
      </p:sp>
      <p:pic>
        <p:nvPicPr>
          <p:cNvPr id="153" name="Google Shape;153;g2c2c1fab3b8_0_69"/>
          <p:cNvPicPr preferRelativeResize="0"/>
          <p:nvPr/>
        </p:nvPicPr>
        <p:blipFill>
          <a:blip r:embed="rId3">
            <a:alphaModFix/>
          </a:blip>
          <a:stretch>
            <a:fillRect/>
          </a:stretch>
        </p:blipFill>
        <p:spPr>
          <a:xfrm>
            <a:off x="8500900" y="1617824"/>
            <a:ext cx="2807750" cy="1072050"/>
          </a:xfrm>
          <a:prstGeom prst="rect">
            <a:avLst/>
          </a:prstGeom>
          <a:noFill/>
          <a:ln>
            <a:noFill/>
          </a:ln>
        </p:spPr>
      </p:pic>
      <p:pic>
        <p:nvPicPr>
          <p:cNvPr id="154" name="Google Shape;154;g2c2c1fab3b8_0_69"/>
          <p:cNvPicPr preferRelativeResize="0"/>
          <p:nvPr/>
        </p:nvPicPr>
        <p:blipFill>
          <a:blip r:embed="rId4">
            <a:alphaModFix/>
          </a:blip>
          <a:stretch>
            <a:fillRect/>
          </a:stretch>
        </p:blipFill>
        <p:spPr>
          <a:xfrm>
            <a:off x="8500888" y="3127450"/>
            <a:ext cx="2924175" cy="1009650"/>
          </a:xfrm>
          <a:prstGeom prst="rect">
            <a:avLst/>
          </a:prstGeom>
          <a:noFill/>
          <a:ln>
            <a:noFill/>
          </a:ln>
        </p:spPr>
      </p:pic>
      <p:pic>
        <p:nvPicPr>
          <p:cNvPr id="155" name="Google Shape;155;g2c2c1fab3b8_0_69"/>
          <p:cNvPicPr preferRelativeResize="0"/>
          <p:nvPr/>
        </p:nvPicPr>
        <p:blipFill>
          <a:blip r:embed="rId5">
            <a:alphaModFix/>
          </a:blip>
          <a:stretch>
            <a:fillRect/>
          </a:stretch>
        </p:blipFill>
        <p:spPr>
          <a:xfrm>
            <a:off x="8500900" y="4276600"/>
            <a:ext cx="3057525" cy="11334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2023-07-18T15:28:54Z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