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>
  <p:sldMasterIdLst>
    <p:sldMasterId id="2147483725" r:id="rId4"/>
  </p:sldMasterIdLst>
  <p:notesMasterIdLst>
    <p:notesMasterId r:id="rId47"/>
  </p:notesMasterIdLst>
  <p:handoutMasterIdLst>
    <p:handoutMasterId r:id="rId48"/>
  </p:handoutMasterIdLst>
  <p:sldIdLst>
    <p:sldId id="376" r:id="rId5"/>
    <p:sldId id="407" r:id="rId6"/>
    <p:sldId id="399" r:id="rId7"/>
    <p:sldId id="447" r:id="rId8"/>
    <p:sldId id="409" r:id="rId9"/>
    <p:sldId id="448" r:id="rId10"/>
    <p:sldId id="449" r:id="rId11"/>
    <p:sldId id="450" r:id="rId12"/>
    <p:sldId id="445" r:id="rId13"/>
    <p:sldId id="446" r:id="rId14"/>
    <p:sldId id="432" r:id="rId15"/>
    <p:sldId id="451" r:id="rId16"/>
    <p:sldId id="433" r:id="rId17"/>
    <p:sldId id="417" r:id="rId18"/>
    <p:sldId id="416" r:id="rId19"/>
    <p:sldId id="415" r:id="rId20"/>
    <p:sldId id="434" r:id="rId21"/>
    <p:sldId id="414" r:id="rId22"/>
    <p:sldId id="421" r:id="rId23"/>
    <p:sldId id="420" r:id="rId24"/>
    <p:sldId id="418" r:id="rId25"/>
    <p:sldId id="419" r:id="rId26"/>
    <p:sldId id="435" r:id="rId27"/>
    <p:sldId id="430" r:id="rId28"/>
    <p:sldId id="422" r:id="rId29"/>
    <p:sldId id="439" r:id="rId30"/>
    <p:sldId id="441" r:id="rId31"/>
    <p:sldId id="440" r:id="rId32"/>
    <p:sldId id="442" r:id="rId33"/>
    <p:sldId id="400" r:id="rId34"/>
    <p:sldId id="437" r:id="rId35"/>
    <p:sldId id="454" r:id="rId36"/>
    <p:sldId id="455" r:id="rId37"/>
    <p:sldId id="443" r:id="rId38"/>
    <p:sldId id="453" r:id="rId39"/>
    <p:sldId id="456" r:id="rId40"/>
    <p:sldId id="457" r:id="rId41"/>
    <p:sldId id="444" r:id="rId42"/>
    <p:sldId id="452" r:id="rId43"/>
    <p:sldId id="436" r:id="rId44"/>
    <p:sldId id="425" r:id="rId45"/>
    <p:sldId id="438" r:id="rId4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ore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0D0D"/>
    <a:srgbClr val="2C4A52"/>
    <a:srgbClr val="2626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713" autoAdjust="0"/>
    <p:restoredTop sz="95388" autoAdjust="0"/>
  </p:normalViewPr>
  <p:slideViewPr>
    <p:cSldViewPr snapToGrid="0" showGuides="1">
      <p:cViewPr varScale="1">
        <p:scale>
          <a:sx n="75" d="100"/>
          <a:sy n="75" d="100"/>
        </p:scale>
        <p:origin x="456" y="53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5" d="100"/>
          <a:sy n="65" d="100"/>
        </p:scale>
        <p:origin x="3082" y="3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notesMaster" Target="notesMasters/notesMaster1.xml"/><Relationship Id="rId50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4.xml"/><Relationship Id="rId51" Type="http://schemas.openxmlformats.org/officeDocument/2006/relationships/viewProps" Target="view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169671B-947A-44A3-A764-A91E66D4692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B4B23CC-4610-41C4-A0CF-67A30700C47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7299BE-0F96-4D8C-8AC3-AFAE1A841C66}" type="datetimeFigureOut">
              <a:rPr lang="en-US" smtClean="0"/>
              <a:t>3/21/2024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94FC55-2324-40BC-8420-15EC835D957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3EC604-E5A5-4A58-AC5A-211F83D37CA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3B048B-0EBA-466F-928F-37073F3BFB70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55076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4692AC-01A2-4EFF-966B-504F28E82D7A}" type="datetimeFigureOut">
              <a:rPr lang="en-US" noProof="0" smtClean="0"/>
              <a:t>3/21/2024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Fare clic per modificare gli stili di testo Master</a:t>
            </a:r>
          </a:p>
          <a:p>
            <a:pPr lvl="1"/>
            <a:r>
              <a:rPr lang="en-US" noProof="0"/>
              <a:t>Secondo livello</a:t>
            </a:r>
          </a:p>
          <a:p>
            <a:pPr lvl="2"/>
            <a:r>
              <a:rPr lang="en-US" noProof="0"/>
              <a:t>Terzo livello</a:t>
            </a:r>
          </a:p>
          <a:p>
            <a:pPr lvl="3"/>
            <a:r>
              <a:rPr lang="en-US" noProof="0"/>
              <a:t>Quarto livello</a:t>
            </a:r>
          </a:p>
          <a:p>
            <a:pPr lvl="4"/>
            <a:r>
              <a:rPr lang="en-US" noProof="0"/>
              <a:t>Quinto livello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ED498D-6977-40EC-8E5E-7EB644D5E759}" type="slidenum">
              <a:rPr lang="en-US" noProof="0" smtClean="0"/>
              <a:t>'N'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52264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787111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phic 17">
            <a:extLst>
              <a:ext uri="{FF2B5EF4-FFF2-40B4-BE49-F238E27FC236}">
                <a16:creationId xmlns:a16="http://schemas.microsoft.com/office/drawing/2014/main" id="{7FAC3601-9744-9840-0229-E000CCFBEA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32131" y="-30007"/>
            <a:ext cx="6064493" cy="687988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119890" y="723440"/>
            <a:ext cx="4323426" cy="2579052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6000" spc="-5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128152" y="5248834"/>
            <a:ext cx="4323426" cy="1008925"/>
          </a:xfrm>
        </p:spPr>
        <p:txBody>
          <a:bodyPr lIns="91440" rIns="91440"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600" cap="all" spc="1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Add Subtitle here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2235"/>
            <a:ext cx="5840730" cy="6862275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840730" h="6887937">
                <a:moveTo>
                  <a:pt x="0" y="0"/>
                </a:moveTo>
                <a:lnTo>
                  <a:pt x="5840730" y="0"/>
                </a:lnTo>
                <a:lnTo>
                  <a:pt x="5090160" y="2775915"/>
                </a:lnTo>
                <a:cubicBezTo>
                  <a:pt x="5057140" y="2883865"/>
                  <a:pt x="5020310" y="2976575"/>
                  <a:pt x="4853940" y="2962605"/>
                </a:cubicBezTo>
                <a:cubicBezTo>
                  <a:pt x="4668520" y="2845765"/>
                  <a:pt x="4761230" y="2747975"/>
                  <a:pt x="4754880" y="2692095"/>
                </a:cubicBezTo>
                <a:cubicBezTo>
                  <a:pt x="4845050" y="2355545"/>
                  <a:pt x="4904740" y="2121865"/>
                  <a:pt x="4979670" y="1846275"/>
                </a:cubicBezTo>
                <a:cubicBezTo>
                  <a:pt x="5021580" y="1687525"/>
                  <a:pt x="4996180" y="1615135"/>
                  <a:pt x="4872990" y="1571955"/>
                </a:cubicBezTo>
                <a:cubicBezTo>
                  <a:pt x="4738370" y="1563065"/>
                  <a:pt x="4699000" y="1597355"/>
                  <a:pt x="4655820" y="1770075"/>
                </a:cubicBezTo>
                <a:cubicBezTo>
                  <a:pt x="4671060" y="1858975"/>
                  <a:pt x="3878580" y="4599635"/>
                  <a:pt x="3893820" y="4688535"/>
                </a:cubicBezTo>
                <a:cubicBezTo>
                  <a:pt x="3858895" y="4824425"/>
                  <a:pt x="3925570" y="4880305"/>
                  <a:pt x="3992880" y="4905705"/>
                </a:cubicBezTo>
                <a:cubicBezTo>
                  <a:pt x="4102100" y="4904435"/>
                  <a:pt x="4158615" y="4917135"/>
                  <a:pt x="4213860" y="4757115"/>
                </a:cubicBezTo>
                <a:lnTo>
                  <a:pt x="4457700" y="3842715"/>
                </a:lnTo>
                <a:cubicBezTo>
                  <a:pt x="4481830" y="3756355"/>
                  <a:pt x="4555490" y="3692855"/>
                  <a:pt x="4686300" y="3713175"/>
                </a:cubicBezTo>
                <a:cubicBezTo>
                  <a:pt x="4829810" y="3791915"/>
                  <a:pt x="4782820" y="3882085"/>
                  <a:pt x="4785360" y="3926535"/>
                </a:cubicBezTo>
                <a:lnTo>
                  <a:pt x="4028621" y="6887937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19274" y="3373515"/>
            <a:ext cx="4323426" cy="1008926"/>
          </a:xfrm>
        </p:spPr>
        <p:txBody>
          <a:bodyPr lIns="91440" rIns="91440">
            <a:noAutofit/>
          </a:bodyPr>
          <a:lstStyle>
            <a:lvl1pPr marL="0" indent="0">
              <a:buNone/>
              <a:defRPr sz="6000" b="1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###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ADF7228-F4CB-A1B9-79EA-6324053164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4559556" y="-10665"/>
            <a:ext cx="1930144" cy="687729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3164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0533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/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03725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7609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68195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12268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8CD5142E-2E7B-1488-E5DB-290186766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5382569" y="2242"/>
            <a:ext cx="6806909" cy="6862481"/>
            <a:chOff x="5382569" y="2242"/>
            <a:chExt cx="6806909" cy="6862481"/>
          </a:xfrm>
        </p:grpSpPr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02299C1B-36CA-1E4A-2BE2-A212B68067E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140328" y="2242"/>
              <a:ext cx="6049150" cy="6862481"/>
            </a:xfrm>
            <a:prstGeom prst="rect">
              <a:avLst/>
            </a:prstGeom>
          </p:spPr>
        </p:pic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37875AA7-8584-C85D-D920-B6F36122116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10800000">
              <a:off x="5382569" y="5060315"/>
              <a:ext cx="927943" cy="1801301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970326" y="1679216"/>
            <a:ext cx="4786877" cy="1518315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6000" spc="10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Add title 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29499" y="-2236"/>
            <a:ext cx="6814124" cy="6871095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6814124"/>
              <a:gd name="connsiteY0" fmla="*/ 0 h 6897807"/>
              <a:gd name="connsiteX1" fmla="*/ 6814124 w 6814124"/>
              <a:gd name="connsiteY1" fmla="*/ 9870 h 6897807"/>
              <a:gd name="connsiteX2" fmla="*/ 6063554 w 6814124"/>
              <a:gd name="connsiteY2" fmla="*/ 2785785 h 6897807"/>
              <a:gd name="connsiteX3" fmla="*/ 5827334 w 6814124"/>
              <a:gd name="connsiteY3" fmla="*/ 2972475 h 6897807"/>
              <a:gd name="connsiteX4" fmla="*/ 5728274 w 6814124"/>
              <a:gd name="connsiteY4" fmla="*/ 2701965 h 6897807"/>
              <a:gd name="connsiteX5" fmla="*/ 5953064 w 6814124"/>
              <a:gd name="connsiteY5" fmla="*/ 1856145 h 6897807"/>
              <a:gd name="connsiteX6" fmla="*/ 5846384 w 6814124"/>
              <a:gd name="connsiteY6" fmla="*/ 1581825 h 6897807"/>
              <a:gd name="connsiteX7" fmla="*/ 5629214 w 6814124"/>
              <a:gd name="connsiteY7" fmla="*/ 1779945 h 6897807"/>
              <a:gd name="connsiteX8" fmla="*/ 4867214 w 6814124"/>
              <a:gd name="connsiteY8" fmla="*/ 4698405 h 6897807"/>
              <a:gd name="connsiteX9" fmla="*/ 4966274 w 6814124"/>
              <a:gd name="connsiteY9" fmla="*/ 4915575 h 6897807"/>
              <a:gd name="connsiteX10" fmla="*/ 5187254 w 6814124"/>
              <a:gd name="connsiteY10" fmla="*/ 4766985 h 6897807"/>
              <a:gd name="connsiteX11" fmla="*/ 5431094 w 6814124"/>
              <a:gd name="connsiteY11" fmla="*/ 3852585 h 6897807"/>
              <a:gd name="connsiteX12" fmla="*/ 5659694 w 6814124"/>
              <a:gd name="connsiteY12" fmla="*/ 3723045 h 6897807"/>
              <a:gd name="connsiteX13" fmla="*/ 5758754 w 6814124"/>
              <a:gd name="connsiteY13" fmla="*/ 3936405 h 6897807"/>
              <a:gd name="connsiteX14" fmla="*/ 5002015 w 6814124"/>
              <a:gd name="connsiteY14" fmla="*/ 6897807 h 6897807"/>
              <a:gd name="connsiteX15" fmla="*/ 973394 w 6814124"/>
              <a:gd name="connsiteY15" fmla="*/ 6886921 h 6897807"/>
              <a:gd name="connsiteX16" fmla="*/ 0 w 6814124"/>
              <a:gd name="connsiteY16" fmla="*/ 0 h 6897807"/>
              <a:gd name="connsiteX0" fmla="*/ 0 w 6814124"/>
              <a:gd name="connsiteY0" fmla="*/ 0 h 6897807"/>
              <a:gd name="connsiteX1" fmla="*/ 6814124 w 6814124"/>
              <a:gd name="connsiteY1" fmla="*/ 9870 h 6897807"/>
              <a:gd name="connsiteX2" fmla="*/ 6063554 w 6814124"/>
              <a:gd name="connsiteY2" fmla="*/ 2785785 h 6897807"/>
              <a:gd name="connsiteX3" fmla="*/ 5827334 w 6814124"/>
              <a:gd name="connsiteY3" fmla="*/ 2972475 h 6897807"/>
              <a:gd name="connsiteX4" fmla="*/ 5728274 w 6814124"/>
              <a:gd name="connsiteY4" fmla="*/ 2701965 h 6897807"/>
              <a:gd name="connsiteX5" fmla="*/ 5953064 w 6814124"/>
              <a:gd name="connsiteY5" fmla="*/ 1856145 h 6897807"/>
              <a:gd name="connsiteX6" fmla="*/ 5846384 w 6814124"/>
              <a:gd name="connsiteY6" fmla="*/ 1581825 h 6897807"/>
              <a:gd name="connsiteX7" fmla="*/ 5629214 w 6814124"/>
              <a:gd name="connsiteY7" fmla="*/ 1779945 h 6897807"/>
              <a:gd name="connsiteX8" fmla="*/ 4867214 w 6814124"/>
              <a:gd name="connsiteY8" fmla="*/ 4698405 h 6897807"/>
              <a:gd name="connsiteX9" fmla="*/ 4966274 w 6814124"/>
              <a:gd name="connsiteY9" fmla="*/ 4915575 h 6897807"/>
              <a:gd name="connsiteX10" fmla="*/ 5187254 w 6814124"/>
              <a:gd name="connsiteY10" fmla="*/ 4766985 h 6897807"/>
              <a:gd name="connsiteX11" fmla="*/ 5431094 w 6814124"/>
              <a:gd name="connsiteY11" fmla="*/ 3852585 h 6897807"/>
              <a:gd name="connsiteX12" fmla="*/ 5659694 w 6814124"/>
              <a:gd name="connsiteY12" fmla="*/ 3723045 h 6897807"/>
              <a:gd name="connsiteX13" fmla="*/ 5758754 w 6814124"/>
              <a:gd name="connsiteY13" fmla="*/ 3936405 h 6897807"/>
              <a:gd name="connsiteX14" fmla="*/ 5002015 w 6814124"/>
              <a:gd name="connsiteY14" fmla="*/ 6897807 h 6897807"/>
              <a:gd name="connsiteX15" fmla="*/ 973394 w 6814124"/>
              <a:gd name="connsiteY15" fmla="*/ 6886921 h 6897807"/>
              <a:gd name="connsiteX16" fmla="*/ 0 w 6814124"/>
              <a:gd name="connsiteY16" fmla="*/ 0 h 6897807"/>
              <a:gd name="connsiteX0" fmla="*/ 0 w 6814124"/>
              <a:gd name="connsiteY0" fmla="*/ 0 h 6887938"/>
              <a:gd name="connsiteX1" fmla="*/ 6814124 w 6814124"/>
              <a:gd name="connsiteY1" fmla="*/ 1 h 6887938"/>
              <a:gd name="connsiteX2" fmla="*/ 6063554 w 6814124"/>
              <a:gd name="connsiteY2" fmla="*/ 2775916 h 6887938"/>
              <a:gd name="connsiteX3" fmla="*/ 5827334 w 6814124"/>
              <a:gd name="connsiteY3" fmla="*/ 2962606 h 6887938"/>
              <a:gd name="connsiteX4" fmla="*/ 5728274 w 6814124"/>
              <a:gd name="connsiteY4" fmla="*/ 2692096 h 6887938"/>
              <a:gd name="connsiteX5" fmla="*/ 5953064 w 6814124"/>
              <a:gd name="connsiteY5" fmla="*/ 1846276 h 6887938"/>
              <a:gd name="connsiteX6" fmla="*/ 5846384 w 6814124"/>
              <a:gd name="connsiteY6" fmla="*/ 1571956 h 6887938"/>
              <a:gd name="connsiteX7" fmla="*/ 5629214 w 6814124"/>
              <a:gd name="connsiteY7" fmla="*/ 1770076 h 6887938"/>
              <a:gd name="connsiteX8" fmla="*/ 4867214 w 6814124"/>
              <a:gd name="connsiteY8" fmla="*/ 4688536 h 6887938"/>
              <a:gd name="connsiteX9" fmla="*/ 4966274 w 6814124"/>
              <a:gd name="connsiteY9" fmla="*/ 4905706 h 6887938"/>
              <a:gd name="connsiteX10" fmla="*/ 5187254 w 6814124"/>
              <a:gd name="connsiteY10" fmla="*/ 4757116 h 6887938"/>
              <a:gd name="connsiteX11" fmla="*/ 5431094 w 6814124"/>
              <a:gd name="connsiteY11" fmla="*/ 3842716 h 6887938"/>
              <a:gd name="connsiteX12" fmla="*/ 5659694 w 6814124"/>
              <a:gd name="connsiteY12" fmla="*/ 3713176 h 6887938"/>
              <a:gd name="connsiteX13" fmla="*/ 5758754 w 6814124"/>
              <a:gd name="connsiteY13" fmla="*/ 3926536 h 6887938"/>
              <a:gd name="connsiteX14" fmla="*/ 5002015 w 6814124"/>
              <a:gd name="connsiteY14" fmla="*/ 6887938 h 6887938"/>
              <a:gd name="connsiteX15" fmla="*/ 973394 w 6814124"/>
              <a:gd name="connsiteY15" fmla="*/ 6877052 h 6887938"/>
              <a:gd name="connsiteX16" fmla="*/ 0 w 6814124"/>
              <a:gd name="connsiteY16" fmla="*/ 0 h 6887938"/>
              <a:gd name="connsiteX0" fmla="*/ 0 w 6814124"/>
              <a:gd name="connsiteY0" fmla="*/ 0 h 6887938"/>
              <a:gd name="connsiteX1" fmla="*/ 6814124 w 6814124"/>
              <a:gd name="connsiteY1" fmla="*/ 1 h 6887938"/>
              <a:gd name="connsiteX2" fmla="*/ 6063554 w 6814124"/>
              <a:gd name="connsiteY2" fmla="*/ 2775916 h 6887938"/>
              <a:gd name="connsiteX3" fmla="*/ 5827334 w 6814124"/>
              <a:gd name="connsiteY3" fmla="*/ 2962606 h 6887938"/>
              <a:gd name="connsiteX4" fmla="*/ 5728274 w 6814124"/>
              <a:gd name="connsiteY4" fmla="*/ 2692096 h 6887938"/>
              <a:gd name="connsiteX5" fmla="*/ 5953064 w 6814124"/>
              <a:gd name="connsiteY5" fmla="*/ 1846276 h 6887938"/>
              <a:gd name="connsiteX6" fmla="*/ 5846384 w 6814124"/>
              <a:gd name="connsiteY6" fmla="*/ 1571956 h 6887938"/>
              <a:gd name="connsiteX7" fmla="*/ 5629214 w 6814124"/>
              <a:gd name="connsiteY7" fmla="*/ 1770076 h 6887938"/>
              <a:gd name="connsiteX8" fmla="*/ 4867214 w 6814124"/>
              <a:gd name="connsiteY8" fmla="*/ 4688536 h 6887938"/>
              <a:gd name="connsiteX9" fmla="*/ 4966274 w 6814124"/>
              <a:gd name="connsiteY9" fmla="*/ 4905706 h 6887938"/>
              <a:gd name="connsiteX10" fmla="*/ 5187254 w 6814124"/>
              <a:gd name="connsiteY10" fmla="*/ 4757116 h 6887938"/>
              <a:gd name="connsiteX11" fmla="*/ 5431094 w 6814124"/>
              <a:gd name="connsiteY11" fmla="*/ 3842716 h 6887938"/>
              <a:gd name="connsiteX12" fmla="*/ 5659694 w 6814124"/>
              <a:gd name="connsiteY12" fmla="*/ 3713176 h 6887938"/>
              <a:gd name="connsiteX13" fmla="*/ 5758754 w 6814124"/>
              <a:gd name="connsiteY13" fmla="*/ 3926536 h 6887938"/>
              <a:gd name="connsiteX14" fmla="*/ 5002015 w 6814124"/>
              <a:gd name="connsiteY14" fmla="*/ 6887938 h 6887938"/>
              <a:gd name="connsiteX15" fmla="*/ 0 w 6814124"/>
              <a:gd name="connsiteY15" fmla="*/ 6877052 h 6887938"/>
              <a:gd name="connsiteX16" fmla="*/ 0 w 6814124"/>
              <a:gd name="connsiteY16" fmla="*/ 0 h 6887938"/>
              <a:gd name="connsiteX0" fmla="*/ 0 w 6814124"/>
              <a:gd name="connsiteY0" fmla="*/ 0 h 6896790"/>
              <a:gd name="connsiteX1" fmla="*/ 6814124 w 6814124"/>
              <a:gd name="connsiteY1" fmla="*/ 1 h 6896790"/>
              <a:gd name="connsiteX2" fmla="*/ 6063554 w 6814124"/>
              <a:gd name="connsiteY2" fmla="*/ 2775916 h 6896790"/>
              <a:gd name="connsiteX3" fmla="*/ 5827334 w 6814124"/>
              <a:gd name="connsiteY3" fmla="*/ 2962606 h 6896790"/>
              <a:gd name="connsiteX4" fmla="*/ 5728274 w 6814124"/>
              <a:gd name="connsiteY4" fmla="*/ 2692096 h 6896790"/>
              <a:gd name="connsiteX5" fmla="*/ 5953064 w 6814124"/>
              <a:gd name="connsiteY5" fmla="*/ 1846276 h 6896790"/>
              <a:gd name="connsiteX6" fmla="*/ 5846384 w 6814124"/>
              <a:gd name="connsiteY6" fmla="*/ 1571956 h 6896790"/>
              <a:gd name="connsiteX7" fmla="*/ 5629214 w 6814124"/>
              <a:gd name="connsiteY7" fmla="*/ 1770076 h 6896790"/>
              <a:gd name="connsiteX8" fmla="*/ 4867214 w 6814124"/>
              <a:gd name="connsiteY8" fmla="*/ 4688536 h 6896790"/>
              <a:gd name="connsiteX9" fmla="*/ 4966274 w 6814124"/>
              <a:gd name="connsiteY9" fmla="*/ 4905706 h 6896790"/>
              <a:gd name="connsiteX10" fmla="*/ 5187254 w 6814124"/>
              <a:gd name="connsiteY10" fmla="*/ 4757116 h 6896790"/>
              <a:gd name="connsiteX11" fmla="*/ 5431094 w 6814124"/>
              <a:gd name="connsiteY11" fmla="*/ 3842716 h 6896790"/>
              <a:gd name="connsiteX12" fmla="*/ 5659694 w 6814124"/>
              <a:gd name="connsiteY12" fmla="*/ 3713176 h 6896790"/>
              <a:gd name="connsiteX13" fmla="*/ 5758754 w 6814124"/>
              <a:gd name="connsiteY13" fmla="*/ 3926536 h 6896790"/>
              <a:gd name="connsiteX14" fmla="*/ 5002015 w 6814124"/>
              <a:gd name="connsiteY14" fmla="*/ 6887938 h 6896790"/>
              <a:gd name="connsiteX15" fmla="*/ 0 w 6814124"/>
              <a:gd name="connsiteY15" fmla="*/ 6896790 h 6896790"/>
              <a:gd name="connsiteX16" fmla="*/ 0 w 6814124"/>
              <a:gd name="connsiteY16" fmla="*/ 0 h 6896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814124" h="6896790">
                <a:moveTo>
                  <a:pt x="0" y="0"/>
                </a:moveTo>
                <a:lnTo>
                  <a:pt x="6814124" y="1"/>
                </a:lnTo>
                <a:lnTo>
                  <a:pt x="6063554" y="2775916"/>
                </a:lnTo>
                <a:cubicBezTo>
                  <a:pt x="6030534" y="2883866"/>
                  <a:pt x="5993704" y="2976576"/>
                  <a:pt x="5827334" y="2962606"/>
                </a:cubicBezTo>
                <a:cubicBezTo>
                  <a:pt x="5641914" y="2845766"/>
                  <a:pt x="5734624" y="2747976"/>
                  <a:pt x="5728274" y="2692096"/>
                </a:cubicBezTo>
                <a:cubicBezTo>
                  <a:pt x="5818444" y="2355546"/>
                  <a:pt x="5878134" y="2121866"/>
                  <a:pt x="5953064" y="1846276"/>
                </a:cubicBezTo>
                <a:cubicBezTo>
                  <a:pt x="5994974" y="1687526"/>
                  <a:pt x="5969574" y="1615136"/>
                  <a:pt x="5846384" y="1571956"/>
                </a:cubicBezTo>
                <a:cubicBezTo>
                  <a:pt x="5711764" y="1563066"/>
                  <a:pt x="5672394" y="1597356"/>
                  <a:pt x="5629214" y="1770076"/>
                </a:cubicBezTo>
                <a:cubicBezTo>
                  <a:pt x="5644454" y="1858976"/>
                  <a:pt x="4851974" y="4599636"/>
                  <a:pt x="4867214" y="4688536"/>
                </a:cubicBezTo>
                <a:cubicBezTo>
                  <a:pt x="4832289" y="4824426"/>
                  <a:pt x="4898964" y="4880306"/>
                  <a:pt x="4966274" y="4905706"/>
                </a:cubicBezTo>
                <a:cubicBezTo>
                  <a:pt x="5075494" y="4904436"/>
                  <a:pt x="5132009" y="4917136"/>
                  <a:pt x="5187254" y="4757116"/>
                </a:cubicBezTo>
                <a:lnTo>
                  <a:pt x="5431094" y="3842716"/>
                </a:lnTo>
                <a:cubicBezTo>
                  <a:pt x="5455224" y="3756356"/>
                  <a:pt x="5528884" y="3692856"/>
                  <a:pt x="5659694" y="3713176"/>
                </a:cubicBezTo>
                <a:cubicBezTo>
                  <a:pt x="5803204" y="3791916"/>
                  <a:pt x="5756214" y="3882086"/>
                  <a:pt x="5758754" y="3926536"/>
                </a:cubicBezTo>
                <a:lnTo>
                  <a:pt x="5002015" y="6887938"/>
                </a:lnTo>
                <a:lnTo>
                  <a:pt x="0" y="689679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1A56017-320A-546E-A749-7145642CB96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70326" y="3748958"/>
            <a:ext cx="4786878" cy="2258013"/>
          </a:xfrm>
        </p:spPr>
        <p:txBody>
          <a:bodyPr lIns="91440" tIns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None/>
              <a:defRPr sz="1600">
                <a:solidFill>
                  <a:schemeClr val="bg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46274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7EC4C7D-9F32-3DD5-0898-0A64AB3E48C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3CD56122-AE93-63D3-9B51-14AA353EC0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80B457C0-C5F0-38B3-A5A4-4CF83DA5DC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A608DDE2-7690-8BBF-1E41-BF40F26AF1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4A70176D-1CA9-F362-DA0D-140ADC80AB7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5" name="Text Placeholder 7">
            <a:extLst>
              <a:ext uri="{FF2B5EF4-FFF2-40B4-BE49-F238E27FC236}">
                <a16:creationId xmlns:a16="http://schemas.microsoft.com/office/drawing/2014/main" id="{0B557568-DAFA-B892-D220-F9088C6909A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26" name="Text Placeholder 12">
            <a:extLst>
              <a:ext uri="{FF2B5EF4-FFF2-40B4-BE49-F238E27FC236}">
                <a16:creationId xmlns:a16="http://schemas.microsoft.com/office/drawing/2014/main" id="{5920ECF3-A4B7-A9A1-C23F-56EDD775AC7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7" name="Text Placeholder 7">
            <a:extLst>
              <a:ext uri="{FF2B5EF4-FFF2-40B4-BE49-F238E27FC236}">
                <a16:creationId xmlns:a16="http://schemas.microsoft.com/office/drawing/2014/main" id="{0A92B7FF-F522-FFD6-3A37-5C7F5CB3AE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8" name="Text Placeholder 12">
            <a:extLst>
              <a:ext uri="{FF2B5EF4-FFF2-40B4-BE49-F238E27FC236}">
                <a16:creationId xmlns:a16="http://schemas.microsoft.com/office/drawing/2014/main" id="{718010FC-71DC-C4A0-BBE6-35E03F05FE2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9" name="Text Placeholder 7">
            <a:extLst>
              <a:ext uri="{FF2B5EF4-FFF2-40B4-BE49-F238E27FC236}">
                <a16:creationId xmlns:a16="http://schemas.microsoft.com/office/drawing/2014/main" id="{2512EE29-359B-8558-2A40-DB8D4D25665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30" name="Text Placeholder 12">
            <a:extLst>
              <a:ext uri="{FF2B5EF4-FFF2-40B4-BE49-F238E27FC236}">
                <a16:creationId xmlns:a16="http://schemas.microsoft.com/office/drawing/2014/main" id="{70CCBBEB-A224-6D89-748B-8053ED48B25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2473709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615541" y="715654"/>
            <a:ext cx="4786877" cy="1518315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605708" y="2431477"/>
            <a:ext cx="4786877" cy="763899"/>
          </a:xfrm>
        </p:spPr>
        <p:txBody>
          <a:bodyPr lIns="91440" tIns="91440" rIns="91440" bIns="0"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2400" cap="none" spc="0" baseline="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Add Subtitle here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2235"/>
            <a:ext cx="5840730" cy="6862275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840730" h="6887937">
                <a:moveTo>
                  <a:pt x="0" y="0"/>
                </a:moveTo>
                <a:lnTo>
                  <a:pt x="5840730" y="0"/>
                </a:lnTo>
                <a:lnTo>
                  <a:pt x="5090160" y="2775915"/>
                </a:lnTo>
                <a:cubicBezTo>
                  <a:pt x="5057140" y="2883865"/>
                  <a:pt x="5020310" y="2976575"/>
                  <a:pt x="4853940" y="2962605"/>
                </a:cubicBezTo>
                <a:cubicBezTo>
                  <a:pt x="4668520" y="2845765"/>
                  <a:pt x="4761230" y="2747975"/>
                  <a:pt x="4754880" y="2692095"/>
                </a:cubicBezTo>
                <a:cubicBezTo>
                  <a:pt x="4845050" y="2355545"/>
                  <a:pt x="4904740" y="2121865"/>
                  <a:pt x="4979670" y="1846275"/>
                </a:cubicBezTo>
                <a:cubicBezTo>
                  <a:pt x="5021580" y="1687525"/>
                  <a:pt x="4996180" y="1615135"/>
                  <a:pt x="4872990" y="1571955"/>
                </a:cubicBezTo>
                <a:cubicBezTo>
                  <a:pt x="4738370" y="1563065"/>
                  <a:pt x="4699000" y="1597355"/>
                  <a:pt x="4655820" y="1770075"/>
                </a:cubicBezTo>
                <a:cubicBezTo>
                  <a:pt x="4671060" y="1858975"/>
                  <a:pt x="3878580" y="4599635"/>
                  <a:pt x="3893820" y="4688535"/>
                </a:cubicBezTo>
                <a:cubicBezTo>
                  <a:pt x="3858895" y="4824425"/>
                  <a:pt x="3925570" y="4880305"/>
                  <a:pt x="3992880" y="4905705"/>
                </a:cubicBezTo>
                <a:cubicBezTo>
                  <a:pt x="4102100" y="4904435"/>
                  <a:pt x="4158615" y="4917135"/>
                  <a:pt x="4213860" y="4757115"/>
                </a:cubicBezTo>
                <a:lnTo>
                  <a:pt x="4457700" y="3842715"/>
                </a:lnTo>
                <a:cubicBezTo>
                  <a:pt x="4481830" y="3756355"/>
                  <a:pt x="4555490" y="3692855"/>
                  <a:pt x="4686300" y="3713175"/>
                </a:cubicBezTo>
                <a:cubicBezTo>
                  <a:pt x="4829810" y="3791915"/>
                  <a:pt x="4782820" y="3882085"/>
                  <a:pt x="4785360" y="3926535"/>
                </a:cubicBezTo>
                <a:lnTo>
                  <a:pt x="4028621" y="6887937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1A56017-320A-546E-A749-7145642CB96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05708" y="3348617"/>
            <a:ext cx="2699066" cy="2569866"/>
          </a:xfrm>
        </p:spPr>
        <p:txBody>
          <a:bodyPr lIns="91440" tIns="0">
            <a:normAutofit/>
          </a:bodyPr>
          <a:lstStyle>
            <a:lvl1pPr marL="274320" indent="-274320">
              <a:spcAft>
                <a:spcPts val="600"/>
              </a:spcAft>
              <a:buFont typeface="Courier New" panose="02070309020205020404" pitchFamily="49" charset="0"/>
              <a:buChar char="o"/>
              <a:defRPr sz="1400">
                <a:solidFill>
                  <a:schemeClr val="bg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546FE873-5DC1-BDE4-557B-F186950336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4426666" y="5060315"/>
            <a:ext cx="927943" cy="1801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767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52400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EF88AD-4B54-9DC5-D315-825BE9FCEEF4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96322" y="2252076"/>
            <a:ext cx="5797550" cy="305176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09551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(Single lin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408820"/>
            <a:ext cx="8935507" cy="94946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0D7E9A-1E17-C6A0-31A6-F6F620FF9E84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96322" y="1986061"/>
            <a:ext cx="5797550" cy="401524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69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52400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6322" y="2252394"/>
            <a:ext cx="5797518" cy="2532966"/>
          </a:xfrm>
        </p:spPr>
        <p:txBody>
          <a:bodyPr lIns="91440" bIns="0" anchor="t">
            <a:normAutofit/>
          </a:bodyPr>
          <a:lstStyle>
            <a:lvl1pPr marL="0" indent="0">
              <a:spcBef>
                <a:spcPts val="600"/>
              </a:spcBef>
              <a:spcAft>
                <a:spcPts val="1800"/>
              </a:spcAft>
              <a:buNone/>
              <a:defRPr sz="1400"/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‹N›</a:t>
            </a:fld>
            <a:endParaRPr lang="en-US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38829F9-FA07-E84B-ED85-A3958046CB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04430" y="5008931"/>
            <a:ext cx="3842918" cy="435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979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8319A446-9DC9-77CB-F6E0-D5CC1C0C8D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8233290" y="0"/>
            <a:ext cx="2740011" cy="6850028"/>
            <a:chOff x="8233290" y="0"/>
            <a:chExt cx="2740011" cy="6850028"/>
          </a:xfrm>
        </p:grpSpPr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E51D0537-C777-0B20-2AE3-6DD522E2421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233290" y="0"/>
              <a:ext cx="2740011" cy="6850028"/>
            </a:xfrm>
            <a:prstGeom prst="rect">
              <a:avLst/>
            </a:prstGeom>
          </p:spPr>
        </p:pic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64F46914-ADE7-0BE9-0C39-280FE8F3B9C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001841" y="4372451"/>
              <a:ext cx="878334" cy="1705001"/>
            </a:xfrm>
            <a:prstGeom prst="rect">
              <a:avLst/>
            </a:prstGeom>
          </p:spPr>
        </p:pic>
      </p:grp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4D27DC4C-0653-4DB5-ABFE-50764C59AD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995403" y="1894376"/>
            <a:ext cx="2847975" cy="339089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47368" y="270880"/>
            <a:ext cx="11297264" cy="1524000"/>
          </a:xfrm>
        </p:spPr>
        <p:txBody>
          <a:bodyPr anchor="ctr">
            <a:normAutofit/>
          </a:bodyPr>
          <a:lstStyle>
            <a:lvl1pPr algn="ctr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18352" y="1894376"/>
            <a:ext cx="2847975" cy="3390899"/>
          </a:xfrm>
          <a:prstGeom prst="roundRect">
            <a:avLst/>
          </a:prstGeom>
          <a:solidFill>
            <a:schemeClr val="accent1">
              <a:alpha val="10000"/>
            </a:schemeClr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tx2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87E0A2EC-564E-BDA2-2E74-CEA1D54B10C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2239419" y="2833688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6DA7890-E49A-5536-1939-2B9589558EF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05817" y="3989405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4A1E2517-8244-627B-E6B6-4EF4FEDCA10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51092" y="1894376"/>
            <a:ext cx="2847975" cy="3390899"/>
          </a:xfrm>
          <a:prstGeom prst="roundRect">
            <a:avLst/>
          </a:prstGeom>
          <a:solidFill>
            <a:schemeClr val="accent1">
              <a:alpha val="10000"/>
            </a:schemeClr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tx2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8" name="Picture Placeholder 16">
            <a:extLst>
              <a:ext uri="{FF2B5EF4-FFF2-40B4-BE49-F238E27FC236}">
                <a16:creationId xmlns:a16="http://schemas.microsoft.com/office/drawing/2014/main" id="{054FC79A-A756-FC67-CBF8-0078E8F8C1A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572159" y="2954840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BE00383-F339-E668-9399-D2DC9718C39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38557" y="3989404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71A788CA-392F-F29F-08CD-FBCB24BA793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95403" y="1894376"/>
            <a:ext cx="2847975" cy="3390899"/>
          </a:xfrm>
          <a:prstGeom prst="roundRect">
            <a:avLst/>
          </a:prstGeom>
          <a:solidFill>
            <a:schemeClr val="accent1">
              <a:alpha val="10000"/>
            </a:schemeClr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tx2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9" name="Picture Placeholder 16">
            <a:extLst>
              <a:ext uri="{FF2B5EF4-FFF2-40B4-BE49-F238E27FC236}">
                <a16:creationId xmlns:a16="http://schemas.microsoft.com/office/drawing/2014/main" id="{6E7FBECC-1456-B16C-B42F-61BAE986F27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916470" y="2833688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984A0CD0-C9DF-C8B2-FEE6-05F2F040324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282868" y="3989404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0012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 Dar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8319A446-9DC9-77CB-F6E0-D5CC1C0C8D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8233290" y="0"/>
            <a:ext cx="2740011" cy="6850028"/>
            <a:chOff x="8233290" y="0"/>
            <a:chExt cx="2740011" cy="6850028"/>
          </a:xfrm>
        </p:grpSpPr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E51D0537-C777-0B20-2AE3-6DD522E2421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233290" y="0"/>
              <a:ext cx="2740011" cy="6850028"/>
            </a:xfrm>
            <a:prstGeom prst="rect">
              <a:avLst/>
            </a:prstGeom>
          </p:spPr>
        </p:pic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64F46914-ADE7-0BE9-0C39-280FE8F3B9C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001841" y="4372451"/>
              <a:ext cx="878334" cy="1705001"/>
            </a:xfrm>
            <a:prstGeom prst="rect">
              <a:avLst/>
            </a:prstGeom>
          </p:spPr>
        </p:pic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30CF8376-A762-054E-EA3C-FF9430AD98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9099" y="286603"/>
            <a:ext cx="11373803" cy="1450757"/>
          </a:xfrm>
        </p:spPr>
        <p:txBody>
          <a:bodyPr anchor="ctr"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18352" y="1894376"/>
            <a:ext cx="2847975" cy="3390899"/>
          </a:xfrm>
          <a:prstGeom prst="roundRect">
            <a:avLst/>
          </a:prstGeom>
          <a:solidFill>
            <a:schemeClr val="tx1"/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87E0A2EC-564E-BDA2-2E74-CEA1D54B10C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2239419" y="2833688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6DA7890-E49A-5536-1939-2B9589558EF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05817" y="3989405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4A1E2517-8244-627B-E6B6-4EF4FEDCA10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51092" y="1894376"/>
            <a:ext cx="2847975" cy="3390899"/>
          </a:xfrm>
          <a:prstGeom prst="roundRect">
            <a:avLst/>
          </a:prstGeom>
          <a:solidFill>
            <a:schemeClr val="tx1"/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8" name="Picture Placeholder 16">
            <a:extLst>
              <a:ext uri="{FF2B5EF4-FFF2-40B4-BE49-F238E27FC236}">
                <a16:creationId xmlns:a16="http://schemas.microsoft.com/office/drawing/2014/main" id="{054FC79A-A756-FC67-CBF8-0078E8F8C1A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572159" y="2954840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BE00383-F339-E668-9399-D2DC9718C39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38557" y="3989404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71A788CA-392F-F29F-08CD-FBCB24BA793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95403" y="1894376"/>
            <a:ext cx="2847975" cy="3390899"/>
          </a:xfrm>
          <a:prstGeom prst="roundRect">
            <a:avLst/>
          </a:prstGeom>
          <a:solidFill>
            <a:schemeClr val="tx1"/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9" name="Picture Placeholder 16">
            <a:extLst>
              <a:ext uri="{FF2B5EF4-FFF2-40B4-BE49-F238E27FC236}">
                <a16:creationId xmlns:a16="http://schemas.microsoft.com/office/drawing/2014/main" id="{6E7FBECC-1456-B16C-B42F-61BAE986F27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916470" y="2833688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984A0CD0-C9DF-C8B2-FEE6-05F2F040324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282868" y="3989404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417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sson Summar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599788" y="353962"/>
            <a:ext cx="4786877" cy="983225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599788" y="1517074"/>
            <a:ext cx="4786877" cy="763899"/>
          </a:xfrm>
        </p:spPr>
        <p:txBody>
          <a:bodyPr lIns="91440" tIns="91440" rIns="91440" bIns="0"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2400" cap="none" spc="0" baseline="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Add Subtitle here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2235"/>
            <a:ext cx="5840730" cy="6862275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840730" h="6887937">
                <a:moveTo>
                  <a:pt x="0" y="0"/>
                </a:moveTo>
                <a:lnTo>
                  <a:pt x="5840730" y="0"/>
                </a:lnTo>
                <a:lnTo>
                  <a:pt x="5090160" y="2775915"/>
                </a:lnTo>
                <a:cubicBezTo>
                  <a:pt x="5057140" y="2883865"/>
                  <a:pt x="5020310" y="2976575"/>
                  <a:pt x="4853940" y="2962605"/>
                </a:cubicBezTo>
                <a:cubicBezTo>
                  <a:pt x="4668520" y="2845765"/>
                  <a:pt x="4761230" y="2747975"/>
                  <a:pt x="4754880" y="2692095"/>
                </a:cubicBezTo>
                <a:cubicBezTo>
                  <a:pt x="4845050" y="2355545"/>
                  <a:pt x="4904740" y="2121865"/>
                  <a:pt x="4979670" y="1846275"/>
                </a:cubicBezTo>
                <a:cubicBezTo>
                  <a:pt x="5021580" y="1687525"/>
                  <a:pt x="4996180" y="1615135"/>
                  <a:pt x="4872990" y="1571955"/>
                </a:cubicBezTo>
                <a:cubicBezTo>
                  <a:pt x="4738370" y="1563065"/>
                  <a:pt x="4699000" y="1597355"/>
                  <a:pt x="4655820" y="1770075"/>
                </a:cubicBezTo>
                <a:cubicBezTo>
                  <a:pt x="4671060" y="1858975"/>
                  <a:pt x="3878580" y="4599635"/>
                  <a:pt x="3893820" y="4688535"/>
                </a:cubicBezTo>
                <a:cubicBezTo>
                  <a:pt x="3858895" y="4824425"/>
                  <a:pt x="3925570" y="4880305"/>
                  <a:pt x="3992880" y="4905705"/>
                </a:cubicBezTo>
                <a:cubicBezTo>
                  <a:pt x="4102100" y="4904435"/>
                  <a:pt x="4158615" y="4917135"/>
                  <a:pt x="4213860" y="4757115"/>
                </a:cubicBezTo>
                <a:lnTo>
                  <a:pt x="4457700" y="3842715"/>
                </a:lnTo>
                <a:cubicBezTo>
                  <a:pt x="4481830" y="3756355"/>
                  <a:pt x="4555490" y="3692855"/>
                  <a:pt x="4686300" y="3713175"/>
                </a:cubicBezTo>
                <a:cubicBezTo>
                  <a:pt x="4829810" y="3791915"/>
                  <a:pt x="4782820" y="3882085"/>
                  <a:pt x="4785360" y="3926535"/>
                </a:cubicBezTo>
                <a:lnTo>
                  <a:pt x="4028621" y="6887937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1A56017-320A-546E-A749-7145642CB96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599788" y="2341261"/>
            <a:ext cx="4796710" cy="401939"/>
          </a:xfrm>
        </p:spPr>
        <p:txBody>
          <a:bodyPr lIns="91440" tIns="0" anchor="b">
            <a:normAutofit/>
          </a:bodyPr>
          <a:lstStyle>
            <a:lvl1pPr marL="0" indent="0">
              <a:spcAft>
                <a:spcPts val="600"/>
              </a:spcAft>
              <a:buFont typeface="Courier New" panose="02070309020205020404" pitchFamily="49" charset="0"/>
              <a:buNone/>
              <a:defRPr sz="2000">
                <a:solidFill>
                  <a:schemeClr val="accent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9BC9EC3-C68A-CC9E-C220-8D585A8B43A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599789" y="2753247"/>
            <a:ext cx="3852296" cy="817345"/>
          </a:xfrm>
        </p:spPr>
        <p:txBody>
          <a:bodyPr lIns="91440"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>
                <a:solidFill>
                  <a:schemeClr val="bg1"/>
                </a:solidFill>
              </a:defRPr>
            </a:lvl2pPr>
            <a:lvl3pPr marL="384048" indent="0">
              <a:buNone/>
              <a:defRPr sz="1200">
                <a:solidFill>
                  <a:schemeClr val="bg1"/>
                </a:solidFill>
              </a:defRPr>
            </a:lvl3pPr>
            <a:lvl4pPr marL="566928" indent="0">
              <a:buNone/>
              <a:defRPr sz="1200">
                <a:solidFill>
                  <a:schemeClr val="bg1"/>
                </a:solidFill>
              </a:defRPr>
            </a:lvl4pPr>
            <a:lvl5pPr marL="749808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546FE873-5DC1-BDE4-557B-F186950336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4426666" y="5060315"/>
            <a:ext cx="927943" cy="1801301"/>
          </a:xfrm>
          <a:prstGeom prst="rect">
            <a:avLst/>
          </a:prstGeom>
        </p:spPr>
      </p:pic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DE3FA6A1-74D7-3926-C0BF-FECA6C0B033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99788" y="3563285"/>
            <a:ext cx="4796710" cy="401939"/>
          </a:xfrm>
        </p:spPr>
        <p:txBody>
          <a:bodyPr lIns="91440" tIns="0" anchor="b">
            <a:normAutofit/>
          </a:bodyPr>
          <a:lstStyle>
            <a:lvl1pPr marL="0" indent="0">
              <a:spcAft>
                <a:spcPts val="600"/>
              </a:spcAft>
              <a:buFont typeface="Courier New" panose="02070309020205020404" pitchFamily="49" charset="0"/>
              <a:buNone/>
              <a:defRPr sz="2000">
                <a:solidFill>
                  <a:schemeClr val="accent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9487AC4B-B367-6BC8-2DCA-61A43B32644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599788" y="3982578"/>
            <a:ext cx="3860546" cy="529133"/>
          </a:xfrm>
        </p:spPr>
        <p:txBody>
          <a:bodyPr lIns="91440"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>
                <a:solidFill>
                  <a:schemeClr val="bg1"/>
                </a:solidFill>
              </a:defRPr>
            </a:lvl2pPr>
            <a:lvl3pPr marL="384048" indent="0">
              <a:buNone/>
              <a:defRPr sz="1200">
                <a:solidFill>
                  <a:schemeClr val="bg1"/>
                </a:solidFill>
              </a:defRPr>
            </a:lvl3pPr>
            <a:lvl4pPr marL="566928" indent="0">
              <a:buNone/>
              <a:defRPr sz="1200">
                <a:solidFill>
                  <a:schemeClr val="bg1"/>
                </a:solidFill>
              </a:defRPr>
            </a:lvl4pPr>
            <a:lvl5pPr marL="749808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34E9A44E-6692-ACFA-4EB0-368490BF357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99788" y="4564818"/>
            <a:ext cx="4796710" cy="401939"/>
          </a:xfrm>
        </p:spPr>
        <p:txBody>
          <a:bodyPr lIns="91440" tIns="0" anchor="b">
            <a:normAutofit/>
          </a:bodyPr>
          <a:lstStyle>
            <a:lvl1pPr marL="0" indent="0">
              <a:spcAft>
                <a:spcPts val="600"/>
              </a:spcAft>
              <a:buFont typeface="Courier New" panose="02070309020205020404" pitchFamily="49" charset="0"/>
              <a:buNone/>
              <a:defRPr sz="2000">
                <a:solidFill>
                  <a:schemeClr val="accent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AB0B6725-F963-746B-381A-0F998539A02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99788" y="4975138"/>
            <a:ext cx="3860546" cy="852906"/>
          </a:xfrm>
        </p:spPr>
        <p:txBody>
          <a:bodyPr lIns="91440"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>
                <a:solidFill>
                  <a:schemeClr val="bg1"/>
                </a:solidFill>
              </a:defRPr>
            </a:lvl2pPr>
            <a:lvl3pPr marL="384048" indent="0">
              <a:buNone/>
              <a:defRPr sz="1200">
                <a:solidFill>
                  <a:schemeClr val="bg1"/>
                </a:solidFill>
              </a:defRPr>
            </a:lvl3pPr>
            <a:lvl4pPr marL="566928" indent="0">
              <a:buNone/>
              <a:defRPr sz="1200">
                <a:solidFill>
                  <a:schemeClr val="bg1"/>
                </a:solidFill>
              </a:defRPr>
            </a:lvl4pPr>
            <a:lvl5pPr marL="749808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1419208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Aggiungere il titolo qui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Fare clic per modificare gli stili di testo Master</a:t>
            </a:r>
          </a:p>
          <a:p>
            <a:pPr lvl="1"/>
            <a:r>
              <a:rPr lang="en-US"/>
              <a:t>Secondo livello</a:t>
            </a:r>
          </a:p>
          <a:p>
            <a:pPr lvl="2"/>
            <a:r>
              <a:rPr lang="en-US"/>
              <a:t>Terzo livello</a:t>
            </a:r>
          </a:p>
          <a:p>
            <a:pPr lvl="3"/>
            <a:r>
              <a:rPr lang="en-US"/>
              <a:t>Quarto livello</a:t>
            </a:r>
          </a:p>
          <a:p>
            <a:pPr lvl="4"/>
            <a:r>
              <a:rPr lang="en-US"/>
              <a:t>Quinto livello</a:t>
            </a:r>
            <a:endParaRPr lang="en-US" dirty="0"/>
          </a:p>
        </p:txBody>
      </p:sp>
      <p:sp>
        <p:nvSpPr>
          <p:cNvPr id="7" name="Footer Placeholder 8">
            <a:extLst>
              <a:ext uri="{FF2B5EF4-FFF2-40B4-BE49-F238E27FC236}">
                <a16:creationId xmlns:a16="http://schemas.microsoft.com/office/drawing/2014/main" id="{16BCAC9C-7B8B-A7E5-574A-2C2D473655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43051" y="6221324"/>
            <a:ext cx="6818262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Modulo di formazione CSP Nome: Modello di presentazione Creato da PR</a:t>
            </a:r>
            <a:endParaRPr lang="en-US" dirty="0"/>
          </a:p>
        </p:txBody>
      </p:sp>
      <p:sp>
        <p:nvSpPr>
          <p:cNvPr id="8" name="Slide Number Placeholder 9">
            <a:extLst>
              <a:ext uri="{FF2B5EF4-FFF2-40B4-BE49-F238E27FC236}">
                <a16:creationId xmlns:a16="http://schemas.microsoft.com/office/drawing/2014/main" id="{E44D41BF-45CF-B60E-08D3-A8C49332E5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30596" y="622132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t>'N'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232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9" r:id="rId5"/>
    <p:sldLayoutId id="2147483746" r:id="rId6"/>
    <p:sldLayoutId id="2147483747" r:id="rId7"/>
    <p:sldLayoutId id="2147483748" r:id="rId8"/>
    <p:sldLayoutId id="2147483750" r:id="rId9"/>
    <p:sldLayoutId id="2147483756" r:id="rId10"/>
    <p:sldLayoutId id="2147483751" r:id="rId11"/>
    <p:sldLayoutId id="2147483752" r:id="rId12"/>
    <p:sldLayoutId id="2147483754" r:id="rId13"/>
    <p:sldLayoutId id="2147483755" r:id="rId14"/>
    <p:sldLayoutId id="2147483753" r:id="rId1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0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0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3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5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4.e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4.jpg"/><Relationship Id="rId4" Type="http://schemas.openxmlformats.org/officeDocument/2006/relationships/image" Target="../media/image43.jp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5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hyperlink" Target="mailto:marcello.digiammarco@iit.cnr.it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3.png"/></Relationships>
</file>

<file path=ppt/slides/slide1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Title 94">
            <a:extLst>
              <a:ext uri="{FF2B5EF4-FFF2-40B4-BE49-F238E27FC236}">
                <a16:creationId xmlns:a16="http://schemas.microsoft.com/office/drawing/2014/main" id="{7643F50D-950F-5A7E-722A-79E4F5D315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0160" y="723440"/>
            <a:ext cx="5659120" cy="2579052"/>
          </a:xfrm>
        </p:spPr>
        <p:txBody>
          <a:bodyPr>
            <a:noAutofit/>
          </a:bodyPr>
          <a:lstStyle/>
          <a:p>
            <a:r>
              <a:rPr lang="en-US" sz="4800" dirty="0"/>
              <a:t>Sicurezza informatica nella sanità Imaging: Explainable AI e Adversarial Machine Learning</a:t>
            </a:r>
          </a:p>
        </p:txBody>
      </p:sp>
      <p:sp>
        <p:nvSpPr>
          <p:cNvPr id="96" name="Subtitle 95">
            <a:extLst>
              <a:ext uri="{FF2B5EF4-FFF2-40B4-BE49-F238E27FC236}">
                <a16:creationId xmlns:a16="http://schemas.microsoft.com/office/drawing/2014/main" id="{1C5A4B6C-BAC7-A685-A9B1-2F354B1283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28152" y="5248834"/>
            <a:ext cx="4323426" cy="1008925"/>
          </a:xfrm>
        </p:spPr>
        <p:txBody>
          <a:bodyPr/>
          <a:lstStyle/>
          <a:p>
            <a:r>
              <a:rPr lang="en-US" dirty="0"/>
              <a:t>Presentazione a cura di: </a:t>
            </a:r>
          </a:p>
          <a:p>
            <a:r>
              <a:rPr lang="en-US" dirty="0"/>
              <a:t>Marcello Di Giammarco</a:t>
            </a:r>
          </a:p>
        </p:txBody>
      </p:sp>
      <p:sp>
        <p:nvSpPr>
          <p:cNvPr id="97" name="Text Placeholder 96">
            <a:extLst>
              <a:ext uri="{FF2B5EF4-FFF2-40B4-BE49-F238E27FC236}">
                <a16:creationId xmlns:a16="http://schemas.microsoft.com/office/drawing/2014/main" id="{2A924E96-9B1C-6D19-49F6-49CA70E6553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19274" y="3373515"/>
            <a:ext cx="4323426" cy="1008926"/>
          </a:xfrm>
        </p:spPr>
        <p:txBody>
          <a:bodyPr/>
          <a:lstStyle/>
          <a:p>
            <a:r>
              <a:rPr lang="en-US" dirty="0"/>
              <a:t>CSP007</a:t>
            </a:r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D96C8D99-3232-849B-9CC8-6E4982208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507757" y="-11160"/>
            <a:ext cx="2553080" cy="6858841"/>
          </a:xfrm>
          <a:custGeom>
            <a:avLst/>
            <a:gdLst>
              <a:gd name="connsiteX0" fmla="*/ 2526446 w 2553080"/>
              <a:gd name="connsiteY0" fmla="*/ 0 h 6858841"/>
              <a:gd name="connsiteX1" fmla="*/ 1707127 w 2553080"/>
              <a:gd name="connsiteY1" fmla="*/ 3182290 h 6858841"/>
              <a:gd name="connsiteX2" fmla="*/ 1365955 w 2553080"/>
              <a:gd name="connsiteY2" fmla="*/ 4453431 h 6858841"/>
              <a:gd name="connsiteX3" fmla="*/ 1182052 w 2553080"/>
              <a:gd name="connsiteY3" fmla="*/ 4538343 h 6858841"/>
              <a:gd name="connsiteX4" fmla="*/ 1070442 w 2553080"/>
              <a:gd name="connsiteY4" fmla="*/ 4344440 h 6858841"/>
              <a:gd name="connsiteX5" fmla="*/ 1329175 w 2553080"/>
              <a:gd name="connsiteY5" fmla="*/ 3390133 h 6858841"/>
              <a:gd name="connsiteX6" fmla="*/ 1311418 w 2553080"/>
              <a:gd name="connsiteY6" fmla="*/ 3250726 h 6858841"/>
              <a:gd name="connsiteX7" fmla="*/ 1199808 w 2553080"/>
              <a:gd name="connsiteY7" fmla="*/ 3164547 h 6858841"/>
              <a:gd name="connsiteX8" fmla="*/ 975320 w 2553080"/>
              <a:gd name="connsiteY8" fmla="*/ 3293816 h 6858841"/>
              <a:gd name="connsiteX9" fmla="*/ 582148 w 2553080"/>
              <a:gd name="connsiteY9" fmla="*/ 4743652 h 6858841"/>
              <a:gd name="connsiteX10" fmla="*/ 5073 w 2553080"/>
              <a:gd name="connsiteY10" fmla="*/ 6842367 h 6858841"/>
              <a:gd name="connsiteX11" fmla="*/ 0 w 2553080"/>
              <a:gd name="connsiteY11" fmla="*/ 6858842 h 6858841"/>
              <a:gd name="connsiteX12" fmla="*/ 26634 w 2553080"/>
              <a:gd name="connsiteY12" fmla="*/ 6858842 h 6858841"/>
              <a:gd name="connsiteX13" fmla="*/ 607514 w 2553080"/>
              <a:gd name="connsiteY13" fmla="*/ 4751256 h 6858841"/>
              <a:gd name="connsiteX14" fmla="*/ 1000686 w 2553080"/>
              <a:gd name="connsiteY14" fmla="*/ 3301420 h 6858841"/>
              <a:gd name="connsiteX15" fmla="*/ 1194735 w 2553080"/>
              <a:gd name="connsiteY15" fmla="*/ 3189894 h 6858841"/>
              <a:gd name="connsiteX16" fmla="*/ 1289857 w 2553080"/>
              <a:gd name="connsiteY16" fmla="*/ 3263399 h 6858841"/>
              <a:gd name="connsiteX17" fmla="*/ 1305077 w 2553080"/>
              <a:gd name="connsiteY17" fmla="*/ 3383797 h 6858841"/>
              <a:gd name="connsiteX18" fmla="*/ 1046345 w 2553080"/>
              <a:gd name="connsiteY18" fmla="*/ 4338103 h 6858841"/>
              <a:gd name="connsiteX19" fmla="*/ 1175711 w 2553080"/>
              <a:gd name="connsiteY19" fmla="*/ 4562423 h 6858841"/>
              <a:gd name="connsiteX20" fmla="*/ 1390053 w 2553080"/>
              <a:gd name="connsiteY20" fmla="*/ 4462303 h 6858841"/>
              <a:gd name="connsiteX21" fmla="*/ 1390053 w 2553080"/>
              <a:gd name="connsiteY21" fmla="*/ 4461035 h 6858841"/>
              <a:gd name="connsiteX22" fmla="*/ 1731225 w 2553080"/>
              <a:gd name="connsiteY22" fmla="*/ 3188627 h 6858841"/>
              <a:gd name="connsiteX23" fmla="*/ 2553081 w 2553080"/>
              <a:gd name="connsiteY23" fmla="*/ 1267 h 6858841"/>
              <a:gd name="connsiteX24" fmla="*/ 2526446 w 2553080"/>
              <a:gd name="connsiteY24" fmla="*/ 0 h 6858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53080" h="6858841">
                <a:moveTo>
                  <a:pt x="2526446" y="0"/>
                </a:moveTo>
                <a:lnTo>
                  <a:pt x="1707127" y="3182290"/>
                </a:lnTo>
                <a:lnTo>
                  <a:pt x="1365955" y="4453431"/>
                </a:lnTo>
                <a:cubicBezTo>
                  <a:pt x="1332979" y="4523135"/>
                  <a:pt x="1255613" y="4558621"/>
                  <a:pt x="1182052" y="4538343"/>
                </a:cubicBezTo>
                <a:cubicBezTo>
                  <a:pt x="1098345" y="4515531"/>
                  <a:pt x="1047613" y="4428085"/>
                  <a:pt x="1070442" y="4344440"/>
                </a:cubicBezTo>
                <a:lnTo>
                  <a:pt x="1329175" y="3390133"/>
                </a:lnTo>
                <a:cubicBezTo>
                  <a:pt x="1341858" y="3343242"/>
                  <a:pt x="1335516" y="3293816"/>
                  <a:pt x="1311418" y="3250726"/>
                </a:cubicBezTo>
                <a:cubicBezTo>
                  <a:pt x="1287321" y="3207637"/>
                  <a:pt x="1248004" y="3177220"/>
                  <a:pt x="1199808" y="3164547"/>
                </a:cubicBezTo>
                <a:cubicBezTo>
                  <a:pt x="1102150" y="3137933"/>
                  <a:pt x="1000686" y="3196230"/>
                  <a:pt x="975320" y="3293816"/>
                </a:cubicBezTo>
                <a:lnTo>
                  <a:pt x="582148" y="4743652"/>
                </a:lnTo>
                <a:lnTo>
                  <a:pt x="5073" y="6842367"/>
                </a:lnTo>
                <a:cubicBezTo>
                  <a:pt x="5073" y="6842367"/>
                  <a:pt x="1268" y="6855040"/>
                  <a:pt x="0" y="6858842"/>
                </a:cubicBezTo>
                <a:lnTo>
                  <a:pt x="26634" y="6858842"/>
                </a:lnTo>
                <a:lnTo>
                  <a:pt x="607514" y="4751256"/>
                </a:lnTo>
                <a:lnTo>
                  <a:pt x="1000686" y="3301420"/>
                </a:lnTo>
                <a:cubicBezTo>
                  <a:pt x="1023515" y="3217775"/>
                  <a:pt x="1111028" y="3167082"/>
                  <a:pt x="1194735" y="3189894"/>
                </a:cubicBezTo>
                <a:cubicBezTo>
                  <a:pt x="1235321" y="3201300"/>
                  <a:pt x="1269565" y="3226647"/>
                  <a:pt x="1289857" y="3263399"/>
                </a:cubicBezTo>
                <a:cubicBezTo>
                  <a:pt x="1311418" y="3300152"/>
                  <a:pt x="1316492" y="3341975"/>
                  <a:pt x="1305077" y="3383797"/>
                </a:cubicBezTo>
                <a:lnTo>
                  <a:pt x="1046345" y="4338103"/>
                </a:lnTo>
                <a:cubicBezTo>
                  <a:pt x="1019710" y="4435689"/>
                  <a:pt x="1078052" y="4537076"/>
                  <a:pt x="1175711" y="4562423"/>
                </a:cubicBezTo>
                <a:cubicBezTo>
                  <a:pt x="1261955" y="4585235"/>
                  <a:pt x="1352004" y="4543413"/>
                  <a:pt x="1390053" y="4462303"/>
                </a:cubicBezTo>
                <a:lnTo>
                  <a:pt x="1390053" y="4461035"/>
                </a:lnTo>
                <a:lnTo>
                  <a:pt x="1731225" y="3188627"/>
                </a:lnTo>
                <a:lnTo>
                  <a:pt x="2553081" y="1267"/>
                </a:lnTo>
                <a:cubicBezTo>
                  <a:pt x="2544203" y="0"/>
                  <a:pt x="2535325" y="0"/>
                  <a:pt x="2526446" y="0"/>
                </a:cubicBezTo>
                <a:close/>
              </a:path>
            </a:pathLst>
          </a:custGeom>
          <a:solidFill>
            <a:schemeClr val="accent1"/>
          </a:solidFill>
          <a:ln w="91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47" name="Picture Placeholder 46" descr="A black and white cover with blue squares&#10;&#10;Description automatically generated">
            <a:extLst>
              <a:ext uri="{FF2B5EF4-FFF2-40B4-BE49-F238E27FC236}">
                <a16:creationId xmlns:a16="http://schemas.microsoft.com/office/drawing/2014/main" id="{5F839494-0FF9-BB9C-71F6-77CFACA7DA7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t="784" b="784"/>
          <a:stretch>
            <a:fillRect/>
          </a:stretch>
        </p:blipFill>
        <p:spPr/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ABF25152-ECFC-F87E-6A60-9E7B0D98374B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56048E62-9FDC-6A86-C84F-4D7DFCAA182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4A6FF37-150C-0183-163E-54E5A9398FB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03979848"/>
      </p:ext>
    </p:extLst>
  </p:cSld>
  <p:clrMapOvr>
    <a:masterClrMapping/>
  </p:clrMapOvr>
</p:sld>
</file>

<file path=ppt/slides/slide10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B7037F-A5B6-9E0D-7B5E-FB42644A72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31A77F-8C57-3AA1-099B-CE2AF0D8754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Sicurezza informatica nella sanità Imaging?</a:t>
            </a:r>
            <a:endParaRPr lang="en-US" dirty="0"/>
          </a:p>
        </p:txBody>
      </p:sp>
      <p:pic>
        <p:nvPicPr>
          <p:cNvPr id="8" name="Picture Placeholder 7" descr="A green square with black center&#10;&#10;Description automatically generated">
            <a:extLst>
              <a:ext uri="{FF2B5EF4-FFF2-40B4-BE49-F238E27FC236}">
                <a16:creationId xmlns:a16="http://schemas.microsoft.com/office/drawing/2014/main" id="{CE459456-9B46-98AE-5844-EF78C9F9A98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295" r="295"/>
          <a:stretch>
            <a:fillRect/>
          </a:stretch>
        </p:blipFill>
        <p:spPr/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898CC8-B6CD-F50F-70C9-6097D98763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Modulo di formazione CSP Nome: Modello di presentazione Creato da PR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07D6A0-B280-A8F3-DDB8-B557E121D9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10</a:t>
            </a:fld>
            <a:endParaRPr lang="en-US" dirty="0"/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12CFB40F-CE6C-0AB8-1B59-006FE32E6C6E}"/>
              </a:ext>
            </a:extLst>
          </p:cNvPr>
          <p:cNvSpPr txBox="1">
            <a:spLocks/>
          </p:cNvSpPr>
          <p:nvPr/>
        </p:nvSpPr>
        <p:spPr>
          <a:xfrm>
            <a:off x="503920" y="4407444"/>
            <a:ext cx="6980092" cy="346029"/>
          </a:xfrm>
          <a:prstGeom prst="rect">
            <a:avLst/>
          </a:prstGeom>
        </p:spPr>
        <p:txBody>
          <a:bodyPr>
            <a:noAutofit/>
          </a:bodyPr>
          <a:lstStyle>
            <a:lvl1pPr marL="91440" indent="-9144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/>
              <a:t>Obiettivo:</a:t>
            </a:r>
          </a:p>
        </p:txBody>
      </p:sp>
      <p:sp>
        <p:nvSpPr>
          <p:cNvPr id="10" name="Text Placeholder 22">
            <a:extLst>
              <a:ext uri="{FF2B5EF4-FFF2-40B4-BE49-F238E27FC236}">
                <a16:creationId xmlns:a16="http://schemas.microsoft.com/office/drawing/2014/main" id="{143ED277-C18D-1544-639A-8922137F8C95}"/>
              </a:ext>
            </a:extLst>
          </p:cNvPr>
          <p:cNvSpPr txBox="1">
            <a:spLocks/>
          </p:cNvSpPr>
          <p:nvPr/>
        </p:nvSpPr>
        <p:spPr>
          <a:xfrm>
            <a:off x="652730" y="5005707"/>
            <a:ext cx="6980091" cy="474526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Font typeface="Wingdings" panose="05000000000000000000" pitchFamily="2" charset="2"/>
              <a:buChar char="q"/>
            </a:pPr>
            <a:r>
              <a:rPr lang="en-GB" dirty="0"/>
              <a:t>Fornire sicurezza e affidabilità durante il processo decisionale (diagnosi</a:t>
            </a:r>
            <a:r>
              <a:rPr lang="en-GB" sz="1600" dirty="0"/>
              <a:t>)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0C8830F4-B602-EEFD-A20A-B228CE1EDCB8}"/>
              </a:ext>
            </a:extLst>
          </p:cNvPr>
          <p:cNvSpPr txBox="1">
            <a:spLocks/>
          </p:cNvSpPr>
          <p:nvPr/>
        </p:nvSpPr>
        <p:spPr>
          <a:xfrm>
            <a:off x="503920" y="1506265"/>
            <a:ext cx="6980092" cy="346029"/>
          </a:xfrm>
          <a:prstGeom prst="rect">
            <a:avLst/>
          </a:prstGeom>
        </p:spPr>
        <p:txBody>
          <a:bodyPr>
            <a:noAutofit/>
          </a:bodyPr>
          <a:lstStyle>
            <a:lvl1pPr marL="91440" indent="-9144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/>
              <a:t>Concorso</a:t>
            </a:r>
          </a:p>
        </p:txBody>
      </p:sp>
      <p:sp>
        <p:nvSpPr>
          <p:cNvPr id="12" name="Text Placeholder 22">
            <a:extLst>
              <a:ext uri="{FF2B5EF4-FFF2-40B4-BE49-F238E27FC236}">
                <a16:creationId xmlns:a16="http://schemas.microsoft.com/office/drawing/2014/main" id="{BF4D2D68-BCB5-669A-C3AE-F82B06E80704}"/>
              </a:ext>
            </a:extLst>
          </p:cNvPr>
          <p:cNvSpPr txBox="1">
            <a:spLocks/>
          </p:cNvSpPr>
          <p:nvPr/>
        </p:nvSpPr>
        <p:spPr>
          <a:xfrm>
            <a:off x="503921" y="2113266"/>
            <a:ext cx="6980091" cy="1208930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Font typeface="Wingdings" panose="05000000000000000000" pitchFamily="2" charset="2"/>
              <a:buChar char="q"/>
            </a:pPr>
            <a:r>
              <a:rPr lang="en-GB" dirty="0">
                <a:solidFill>
                  <a:schemeClr val="tx1"/>
                </a:solidFill>
              </a:rPr>
              <a:t>L'imaging sanitario si riferisce all'imaging biomedico ottenuto durante l'indagine del distretto anatomico </a:t>
            </a:r>
            <a:r>
              <a:rPr lang="en-GB" dirty="0"/>
              <a:t>(</a:t>
            </a:r>
            <a:r>
              <a:rPr lang="en-GB" dirty="0">
                <a:solidFill>
                  <a:schemeClr val="tx1"/>
                </a:solidFill>
              </a:rPr>
              <a:t>TC, RM, US, biopsie, ecc.). 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GB" dirty="0"/>
              <a:t>Per la classificazione delle immagini, sono stati addestrati e testati algoritmi di deep learning.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GB" dirty="0">
                <a:solidFill>
                  <a:schemeClr val="tx1"/>
                </a:solidFill>
              </a:rPr>
              <a:t>In questo modo, è possibile aiutare i medici a fare una diagnosi corretta.</a:t>
            </a:r>
          </a:p>
        </p:txBody>
      </p:sp>
    </p:spTree>
    <p:extLst>
      <p:ext uri="{BB962C8B-B14F-4D97-AF65-F5344CB8AC3E}">
        <p14:creationId xmlns:p14="http://schemas.microsoft.com/office/powerpoint/2010/main" val="777313708"/>
      </p:ext>
    </p:extLst>
  </p:cSld>
  <p:clrMapOvr>
    <a:masterClrMapping/>
  </p:clrMapOvr>
</p:sld>
</file>

<file path=ppt/slides/slide11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B7037F-A5B6-9E0D-7B5E-FB42644A72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31A77F-8C57-3AA1-099B-CE2AF0D8754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Sicurezza informatica nella sanità Imaging?</a:t>
            </a:r>
            <a:endParaRPr lang="en-US" dirty="0"/>
          </a:p>
        </p:txBody>
      </p:sp>
      <p:pic>
        <p:nvPicPr>
          <p:cNvPr id="8" name="Picture Placeholder 7" descr="A green square with black center&#10;&#10;Description automatically generated">
            <a:extLst>
              <a:ext uri="{FF2B5EF4-FFF2-40B4-BE49-F238E27FC236}">
                <a16:creationId xmlns:a16="http://schemas.microsoft.com/office/drawing/2014/main" id="{CE459456-9B46-98AE-5844-EF78C9F9A98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295" r="295"/>
          <a:stretch>
            <a:fillRect/>
          </a:stretch>
        </p:blipFill>
        <p:spPr/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898CC8-B6CD-F50F-70C9-6097D98763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Modulo di formazione CSP Nome: Modello di presentazione Creato da PR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07D6A0-B280-A8F3-DDB8-B557E121D9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11</a:t>
            </a:fld>
            <a:endParaRPr lang="en-US" dirty="0"/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12CFB40F-CE6C-0AB8-1B59-006FE32E6C6E}"/>
              </a:ext>
            </a:extLst>
          </p:cNvPr>
          <p:cNvSpPr txBox="1">
            <a:spLocks/>
          </p:cNvSpPr>
          <p:nvPr/>
        </p:nvSpPr>
        <p:spPr>
          <a:xfrm>
            <a:off x="796321" y="1831825"/>
            <a:ext cx="6980092" cy="346029"/>
          </a:xfrm>
          <a:prstGeom prst="rect">
            <a:avLst/>
          </a:prstGeom>
        </p:spPr>
        <p:txBody>
          <a:bodyPr>
            <a:noAutofit/>
          </a:bodyPr>
          <a:lstStyle>
            <a:lvl1pPr marL="91440" indent="-9144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b="0" i="0" dirty="0">
                <a:effectLst/>
              </a:rPr>
              <a:t>Recenti studi</a:t>
            </a:r>
            <a:r>
              <a:rPr lang="en-US" sz="1800" b="0" i="0" baseline="30000" dirty="0">
                <a:effectLst/>
              </a:rPr>
              <a:t>1</a:t>
            </a:r>
            <a:r>
              <a:rPr lang="en-US" sz="1800" b="0" i="0" dirty="0">
                <a:effectLst/>
              </a:rPr>
              <a:t> dimostrano che </a:t>
            </a:r>
            <a:r>
              <a:rPr lang="en-US" sz="1800" b="0" i="0" dirty="0">
                <a:effectLst/>
              </a:rPr>
              <a:t>i sistemi di </a:t>
            </a:r>
            <a:r>
              <a:rPr lang="en-US" sz="1800" dirty="0"/>
              <a:t>apprendimento profondo </a:t>
            </a:r>
            <a:r>
              <a:rPr lang="en-US" sz="1800" b="0" i="0" dirty="0">
                <a:effectLst/>
              </a:rPr>
              <a:t>in campo medico </a:t>
            </a:r>
            <a:r>
              <a:rPr lang="en-US" sz="1800" b="0" i="0" dirty="0">
                <a:effectLst/>
              </a:rPr>
              <a:t>possono essere compromessi da </a:t>
            </a:r>
            <a:r>
              <a:rPr lang="en-US" sz="1800" b="1" i="0" dirty="0">
                <a:effectLst/>
              </a:rPr>
              <a:t>attacchi avversari </a:t>
            </a:r>
            <a:r>
              <a:rPr lang="en-US" sz="1800" b="0" i="0" dirty="0">
                <a:effectLst/>
              </a:rPr>
              <a:t>accuratamente </a:t>
            </a:r>
            <a:r>
              <a:rPr lang="en-US" sz="1800" b="1" i="0" dirty="0">
                <a:effectLst/>
              </a:rPr>
              <a:t>ingegnerizzati </a:t>
            </a:r>
            <a:r>
              <a:rPr lang="en-US" sz="1800" b="0" i="0" dirty="0">
                <a:effectLst/>
              </a:rPr>
              <a:t>con piccole perturbazioni impercettibili sulle </a:t>
            </a:r>
            <a:r>
              <a:rPr lang="en-US" sz="1800" dirty="0"/>
              <a:t>bioimmagini.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US" sz="1800" dirty="0">
                <a:sym typeface="Wingdings" panose="05000000000000000000" pitchFamily="2" charset="2"/>
              </a:rPr>
              <a:t> Questo compromette l'affidabilità e la sicurezza della procedura di diagnosi da parte dei modelli DL.</a:t>
            </a:r>
            <a:endParaRPr lang="en-US" sz="1800" dirty="0"/>
          </a:p>
          <a:p>
            <a:pPr marL="0" indent="0">
              <a:buNone/>
            </a:pPr>
            <a:endParaRPr lang="en-US" sz="1800" b="1" dirty="0"/>
          </a:p>
        </p:txBody>
      </p:sp>
      <p:sp>
        <p:nvSpPr>
          <p:cNvPr id="10" name="Text Placeholder 22">
            <a:extLst>
              <a:ext uri="{FF2B5EF4-FFF2-40B4-BE49-F238E27FC236}">
                <a16:creationId xmlns:a16="http://schemas.microsoft.com/office/drawing/2014/main" id="{143ED277-C18D-1544-639A-8922137F8C95}"/>
              </a:ext>
            </a:extLst>
          </p:cNvPr>
          <p:cNvSpPr txBox="1">
            <a:spLocks/>
          </p:cNvSpPr>
          <p:nvPr/>
        </p:nvSpPr>
        <p:spPr>
          <a:xfrm>
            <a:off x="824241" y="2379955"/>
            <a:ext cx="6980091" cy="474526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01168" lvl="1" indent="0">
              <a:buNone/>
            </a:pPr>
            <a:endParaRPr lang="en-GB" sz="1600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0C8830F4-B602-EEFD-A20A-B228CE1EDCB8}"/>
              </a:ext>
            </a:extLst>
          </p:cNvPr>
          <p:cNvSpPr txBox="1">
            <a:spLocks/>
          </p:cNvSpPr>
          <p:nvPr/>
        </p:nvSpPr>
        <p:spPr>
          <a:xfrm>
            <a:off x="802640" y="2421316"/>
            <a:ext cx="6980092" cy="346029"/>
          </a:xfrm>
          <a:prstGeom prst="rect">
            <a:avLst/>
          </a:prstGeom>
        </p:spPr>
        <p:txBody>
          <a:bodyPr>
            <a:noAutofit/>
          </a:bodyPr>
          <a:lstStyle>
            <a:lvl1pPr marL="91440" indent="-9144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600" dirty="0">
              <a:solidFill>
                <a:schemeClr val="tx2"/>
              </a:solidFill>
            </a:endParaRPr>
          </a:p>
        </p:txBody>
      </p:sp>
      <p:sp>
        <p:nvSpPr>
          <p:cNvPr id="12" name="Text Placeholder 22">
            <a:extLst>
              <a:ext uri="{FF2B5EF4-FFF2-40B4-BE49-F238E27FC236}">
                <a16:creationId xmlns:a16="http://schemas.microsoft.com/office/drawing/2014/main" id="{BF4D2D68-BCB5-669A-C3AE-F82B06E80704}"/>
              </a:ext>
            </a:extLst>
          </p:cNvPr>
          <p:cNvSpPr txBox="1">
            <a:spLocks/>
          </p:cNvSpPr>
          <p:nvPr/>
        </p:nvSpPr>
        <p:spPr>
          <a:xfrm>
            <a:off x="796322" y="2824535"/>
            <a:ext cx="6980091" cy="1208930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01168" lvl="1" indent="0">
              <a:buNone/>
            </a:pPr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2B6CE35C-C520-E8BE-6D74-A9A2AE0B01D5}"/>
              </a:ext>
            </a:extLst>
          </p:cNvPr>
          <p:cNvSpPr txBox="1"/>
          <p:nvPr/>
        </p:nvSpPr>
        <p:spPr>
          <a:xfrm>
            <a:off x="824241" y="5688563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1: Ma, X., Niu, Y., </a:t>
            </a:r>
            <a:r>
              <a:rPr lang="it-IT" sz="10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Gu</a:t>
            </a:r>
            <a:r>
              <a:rPr lang="it-IT" sz="1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L., Wang, Y., Zhao, Y., Bailey, J., &amp; Lu, F. (2021). </a:t>
            </a:r>
            <a:r>
              <a:rPr lang="it-IT" sz="10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Comprensione degli </a:t>
            </a:r>
            <a:r>
              <a:rPr lang="it-IT" sz="10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attacchi </a:t>
            </a:r>
            <a:r>
              <a:rPr lang="it-IT" sz="10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avversari </a:t>
            </a:r>
            <a:r>
              <a:rPr lang="it-IT" sz="1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ai </a:t>
            </a:r>
            <a:r>
              <a:rPr lang="it-IT" sz="1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sistemi di </a:t>
            </a:r>
            <a:r>
              <a:rPr lang="it-IT" sz="10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analisi </a:t>
            </a:r>
            <a:r>
              <a:rPr lang="it-IT" sz="1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delle immagini </a:t>
            </a:r>
            <a:r>
              <a:rPr lang="it-IT" sz="10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mediche </a:t>
            </a:r>
            <a:r>
              <a:rPr lang="it-IT" sz="10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basati sul</a:t>
            </a:r>
            <a:r>
              <a:rPr lang="it-IT" sz="1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deep learning</a:t>
            </a:r>
            <a:r>
              <a:rPr lang="it-IT" sz="1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it-IT" sz="1000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Pattern </a:t>
            </a:r>
            <a:r>
              <a:rPr lang="it-IT" sz="1000" b="0" i="1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Recognition</a:t>
            </a:r>
            <a:r>
              <a:rPr lang="it-IT" sz="1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it-IT" sz="1000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110</a:t>
            </a:r>
            <a:r>
              <a:rPr lang="it-IT" sz="1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107332.</a:t>
            </a:r>
            <a:endParaRPr lang="it-IT" sz="1000" dirty="0"/>
          </a:p>
        </p:txBody>
      </p:sp>
    </p:spTree>
    <p:extLst>
      <p:ext uri="{BB962C8B-B14F-4D97-AF65-F5344CB8AC3E}">
        <p14:creationId xmlns:p14="http://schemas.microsoft.com/office/powerpoint/2010/main" val="3606967867"/>
      </p:ext>
    </p:extLst>
  </p:cSld>
  <p:clrMapOvr>
    <a:masterClrMapping/>
  </p:clrMapOvr>
</p:sld>
</file>

<file path=ppt/slides/slide12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B7037F-A5B6-9E0D-7B5E-FB42644A72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31A77F-8C57-3AA1-099B-CE2AF0D8754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Sicurezza informatica nella sanità Imaging?</a:t>
            </a:r>
            <a:endParaRPr lang="en-US" dirty="0"/>
          </a:p>
        </p:txBody>
      </p:sp>
      <p:pic>
        <p:nvPicPr>
          <p:cNvPr id="8" name="Picture Placeholder 7" descr="A green square with black center&#10;&#10;Description automatically generated">
            <a:extLst>
              <a:ext uri="{FF2B5EF4-FFF2-40B4-BE49-F238E27FC236}">
                <a16:creationId xmlns:a16="http://schemas.microsoft.com/office/drawing/2014/main" id="{CE459456-9B46-98AE-5844-EF78C9F9A98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295" r="295"/>
          <a:stretch>
            <a:fillRect/>
          </a:stretch>
        </p:blipFill>
        <p:spPr/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898CC8-B6CD-F50F-70C9-6097D98763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Modulo di formazione CSP Nome: Modello di presentazione Creato da PR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07D6A0-B280-A8F3-DDB8-B557E121D9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12</a:t>
            </a:fld>
            <a:endParaRPr lang="en-US" dirty="0"/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12CFB40F-CE6C-0AB8-1B59-006FE32E6C6E}"/>
              </a:ext>
            </a:extLst>
          </p:cNvPr>
          <p:cNvSpPr txBox="1">
            <a:spLocks/>
          </p:cNvSpPr>
          <p:nvPr/>
        </p:nvSpPr>
        <p:spPr>
          <a:xfrm>
            <a:off x="796321" y="1657951"/>
            <a:ext cx="6980092" cy="346029"/>
          </a:xfrm>
          <a:prstGeom prst="rect">
            <a:avLst/>
          </a:prstGeom>
        </p:spPr>
        <p:txBody>
          <a:bodyPr>
            <a:noAutofit/>
          </a:bodyPr>
          <a:lstStyle>
            <a:lvl1pPr marL="91440" indent="-9144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 dirty="0">
              <a:solidFill>
                <a:schemeClr val="tx2"/>
              </a:solidFill>
            </a:endParaRPr>
          </a:p>
          <a:p>
            <a:r>
              <a:rPr lang="en-US" b="1" dirty="0"/>
              <a:t>Problemi</a:t>
            </a:r>
          </a:p>
        </p:txBody>
      </p:sp>
      <p:sp>
        <p:nvSpPr>
          <p:cNvPr id="10" name="Text Placeholder 22">
            <a:extLst>
              <a:ext uri="{FF2B5EF4-FFF2-40B4-BE49-F238E27FC236}">
                <a16:creationId xmlns:a16="http://schemas.microsoft.com/office/drawing/2014/main" id="{143ED277-C18D-1544-639A-8922137F8C95}"/>
              </a:ext>
            </a:extLst>
          </p:cNvPr>
          <p:cNvSpPr txBox="1">
            <a:spLocks/>
          </p:cNvSpPr>
          <p:nvPr/>
        </p:nvSpPr>
        <p:spPr>
          <a:xfrm>
            <a:off x="824241" y="2379955"/>
            <a:ext cx="6980091" cy="474526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Font typeface="Wingdings" panose="05000000000000000000" pitchFamily="2" charset="2"/>
              <a:buChar char="q"/>
            </a:pPr>
            <a:endParaRPr lang="en-GB" sz="1600" dirty="0"/>
          </a:p>
          <a:p>
            <a:pPr lvl="1">
              <a:buFont typeface="Wingdings" panose="05000000000000000000" pitchFamily="2" charset="2"/>
              <a:buChar char="q"/>
            </a:pPr>
            <a:endParaRPr lang="en-GB" sz="1600" dirty="0"/>
          </a:p>
          <a:p>
            <a:pPr lvl="1">
              <a:buFont typeface="Wingdings" panose="05000000000000000000" pitchFamily="2" charset="2"/>
              <a:buChar char="q"/>
            </a:pPr>
            <a:r>
              <a:rPr lang="en-GB" dirty="0"/>
              <a:t>In che modo i medici possono avere fiducia nell'IA?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GB" dirty="0"/>
              <a:t>Come funziona l'AI durante la classificazione?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GB" dirty="0"/>
              <a:t>Come può evitare gli attacchi e migliorare la sicurezza?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0C8830F4-B602-EEFD-A20A-B228CE1EDCB8}"/>
              </a:ext>
            </a:extLst>
          </p:cNvPr>
          <p:cNvSpPr txBox="1">
            <a:spLocks/>
          </p:cNvSpPr>
          <p:nvPr/>
        </p:nvSpPr>
        <p:spPr>
          <a:xfrm>
            <a:off x="796321" y="2478506"/>
            <a:ext cx="6980092" cy="346029"/>
          </a:xfrm>
          <a:prstGeom prst="rect">
            <a:avLst/>
          </a:prstGeom>
        </p:spPr>
        <p:txBody>
          <a:bodyPr>
            <a:noAutofit/>
          </a:bodyPr>
          <a:lstStyle>
            <a:lvl1pPr marL="91440" indent="-9144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600" dirty="0">
              <a:solidFill>
                <a:schemeClr val="tx2"/>
              </a:solidFill>
            </a:endParaRPr>
          </a:p>
        </p:txBody>
      </p:sp>
      <p:sp>
        <p:nvSpPr>
          <p:cNvPr id="12" name="Text Placeholder 22">
            <a:extLst>
              <a:ext uri="{FF2B5EF4-FFF2-40B4-BE49-F238E27FC236}">
                <a16:creationId xmlns:a16="http://schemas.microsoft.com/office/drawing/2014/main" id="{BF4D2D68-BCB5-669A-C3AE-F82B06E80704}"/>
              </a:ext>
            </a:extLst>
          </p:cNvPr>
          <p:cNvSpPr txBox="1">
            <a:spLocks/>
          </p:cNvSpPr>
          <p:nvPr/>
        </p:nvSpPr>
        <p:spPr>
          <a:xfrm>
            <a:off x="796322" y="2824535"/>
            <a:ext cx="6980091" cy="1208930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01168" lvl="1" indent="0">
              <a:buNone/>
            </a:pPr>
            <a:endParaRPr lang="en-GB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52121"/>
      </p:ext>
    </p:extLst>
  </p:cSld>
  <p:clrMapOvr>
    <a:masterClrMapping/>
  </p:clrMapOvr>
</p:sld>
</file>

<file path=ppt/slides/slide13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B7037F-A5B6-9E0D-7B5E-FB42644A72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31A77F-8C57-3AA1-099B-CE2AF0D8754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Sicurezza informatica nella sanità Imaging?</a:t>
            </a:r>
            <a:endParaRPr lang="en-US" dirty="0"/>
          </a:p>
        </p:txBody>
      </p:sp>
      <p:pic>
        <p:nvPicPr>
          <p:cNvPr id="8" name="Picture Placeholder 7" descr="A green square with black center&#10;&#10;Description automatically generated">
            <a:extLst>
              <a:ext uri="{FF2B5EF4-FFF2-40B4-BE49-F238E27FC236}">
                <a16:creationId xmlns:a16="http://schemas.microsoft.com/office/drawing/2014/main" id="{CE459456-9B46-98AE-5844-EF78C9F9A98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295" r="295"/>
          <a:stretch>
            <a:fillRect/>
          </a:stretch>
        </p:blipFill>
        <p:spPr/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898CC8-B6CD-F50F-70C9-6097D98763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Modulo di formazione CSP Nome: Modello di presentazione Creato da PR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07D6A0-B280-A8F3-DDB8-B557E121D9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13</a:t>
            </a:fld>
            <a:endParaRPr lang="en-US" dirty="0"/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12CFB40F-CE6C-0AB8-1B59-006FE32E6C6E}"/>
              </a:ext>
            </a:extLst>
          </p:cNvPr>
          <p:cNvSpPr txBox="1">
            <a:spLocks/>
          </p:cNvSpPr>
          <p:nvPr/>
        </p:nvSpPr>
        <p:spPr>
          <a:xfrm>
            <a:off x="796321" y="1657951"/>
            <a:ext cx="6980092" cy="820555"/>
          </a:xfrm>
          <a:prstGeom prst="rect">
            <a:avLst/>
          </a:prstGeom>
        </p:spPr>
        <p:txBody>
          <a:bodyPr>
            <a:noAutofit/>
          </a:bodyPr>
          <a:lstStyle>
            <a:lvl1pPr marL="91440" indent="-9144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 dirty="0">
              <a:solidFill>
                <a:schemeClr val="tx2"/>
              </a:solidFill>
            </a:endParaRPr>
          </a:p>
          <a:p>
            <a:r>
              <a:rPr lang="en-US" b="1" dirty="0">
                <a:solidFill>
                  <a:schemeClr val="tx2"/>
                </a:solidFill>
              </a:rPr>
              <a:t>                                               Soluzione 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0C8830F4-B602-EEFD-A20A-B228CE1EDCB8}"/>
              </a:ext>
            </a:extLst>
          </p:cNvPr>
          <p:cNvSpPr txBox="1">
            <a:spLocks/>
          </p:cNvSpPr>
          <p:nvPr/>
        </p:nvSpPr>
        <p:spPr>
          <a:xfrm>
            <a:off x="1019841" y="2157320"/>
            <a:ext cx="6980092" cy="346029"/>
          </a:xfrm>
          <a:prstGeom prst="rect">
            <a:avLst/>
          </a:prstGeom>
        </p:spPr>
        <p:txBody>
          <a:bodyPr>
            <a:noAutofit/>
          </a:bodyPr>
          <a:lstStyle>
            <a:lvl1pPr marL="91440" indent="-9144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600" dirty="0">
              <a:solidFill>
                <a:schemeClr val="tx2"/>
              </a:solidFill>
            </a:endParaRPr>
          </a:p>
        </p:txBody>
      </p:sp>
      <p:sp>
        <p:nvSpPr>
          <p:cNvPr id="12" name="Text Placeholder 22">
            <a:extLst>
              <a:ext uri="{FF2B5EF4-FFF2-40B4-BE49-F238E27FC236}">
                <a16:creationId xmlns:a16="http://schemas.microsoft.com/office/drawing/2014/main" id="{BF4D2D68-BCB5-669A-C3AE-F82B06E80704}"/>
              </a:ext>
            </a:extLst>
          </p:cNvPr>
          <p:cNvSpPr txBox="1">
            <a:spLocks/>
          </p:cNvSpPr>
          <p:nvPr/>
        </p:nvSpPr>
        <p:spPr>
          <a:xfrm>
            <a:off x="796322" y="2824535"/>
            <a:ext cx="6980091" cy="1208930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01168" lvl="1" indent="0">
              <a:buNone/>
            </a:pPr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3" name="Ovale 2">
            <a:extLst>
              <a:ext uri="{FF2B5EF4-FFF2-40B4-BE49-F238E27FC236}">
                <a16:creationId xmlns:a16="http://schemas.microsoft.com/office/drawing/2014/main" id="{4C7B7F20-9FBE-F873-4ACF-E13401DD45D6}"/>
              </a:ext>
            </a:extLst>
          </p:cNvPr>
          <p:cNvSpPr/>
          <p:nvPr/>
        </p:nvSpPr>
        <p:spPr>
          <a:xfrm>
            <a:off x="906780" y="3345180"/>
            <a:ext cx="2537366" cy="2080260"/>
          </a:xfrm>
          <a:prstGeom prst="ellips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/>
              <a:t>Explainable AI </a:t>
            </a:r>
            <a:r>
              <a:rPr lang="it-IT" dirty="0">
                <a:sym typeface="Wingdings" panose="05000000000000000000" pitchFamily="2" charset="2"/>
              </a:rPr>
              <a:t> </a:t>
            </a:r>
            <a:r>
              <a:rPr lang="it-IT" dirty="0" err="1">
                <a:sym typeface="Wingdings" panose="05000000000000000000" pitchFamily="2" charset="2"/>
              </a:rPr>
              <a:t>Affidabilità</a:t>
            </a:r>
            <a:endParaRPr lang="it-IT" dirty="0"/>
          </a:p>
        </p:txBody>
      </p:sp>
      <p:sp>
        <p:nvSpPr>
          <p:cNvPr id="4" name="Ovale 3">
            <a:extLst>
              <a:ext uri="{FF2B5EF4-FFF2-40B4-BE49-F238E27FC236}">
                <a16:creationId xmlns:a16="http://schemas.microsoft.com/office/drawing/2014/main" id="{16050D04-2AE0-E6CB-CE45-95F3E02D403F}"/>
              </a:ext>
            </a:extLst>
          </p:cNvPr>
          <p:cNvSpPr/>
          <p:nvPr/>
        </p:nvSpPr>
        <p:spPr>
          <a:xfrm>
            <a:off x="4839591" y="3229637"/>
            <a:ext cx="2324100" cy="1988820"/>
          </a:xfrm>
          <a:prstGeom prst="ellips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/>
              <a:t>Apprendimento automatico adversariale </a:t>
            </a:r>
            <a:r>
              <a:rPr lang="it-IT" dirty="0">
                <a:sym typeface="Wingdings" panose="05000000000000000000" pitchFamily="2" charset="2"/>
              </a:rPr>
              <a:t> Sicurezza</a:t>
            </a:r>
            <a:endParaRPr lang="it-IT" dirty="0"/>
          </a:p>
        </p:txBody>
      </p:sp>
      <p:cxnSp>
        <p:nvCxnSpPr>
          <p:cNvPr id="15" name="Connettore 2 14">
            <a:extLst>
              <a:ext uri="{FF2B5EF4-FFF2-40B4-BE49-F238E27FC236}">
                <a16:creationId xmlns:a16="http://schemas.microsoft.com/office/drawing/2014/main" id="{E4BE3DF2-F9C4-C39E-BCC5-7C83EA4B5118}"/>
              </a:ext>
            </a:extLst>
          </p:cNvPr>
          <p:cNvCxnSpPr/>
          <p:nvPr/>
        </p:nvCxnSpPr>
        <p:spPr>
          <a:xfrm>
            <a:off x="4509887" y="2682240"/>
            <a:ext cx="600593" cy="54739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Connettore 2 15">
            <a:extLst>
              <a:ext uri="{FF2B5EF4-FFF2-40B4-BE49-F238E27FC236}">
                <a16:creationId xmlns:a16="http://schemas.microsoft.com/office/drawing/2014/main" id="{0C080EAB-7F53-7743-37B1-67B676F68138}"/>
              </a:ext>
            </a:extLst>
          </p:cNvPr>
          <p:cNvCxnSpPr>
            <a:cxnSpLocks/>
          </p:cNvCxnSpPr>
          <p:nvPr/>
        </p:nvCxnSpPr>
        <p:spPr>
          <a:xfrm flipH="1">
            <a:off x="2875280" y="2726981"/>
            <a:ext cx="568866" cy="57540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9694945"/>
      </p:ext>
    </p:extLst>
  </p:cSld>
  <p:clrMapOvr>
    <a:masterClrMapping/>
  </p:clrMapOvr>
</p:sld>
</file>

<file path=ppt/slides/slide14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1FAAFB-D54E-C5C9-A3C7-91713DB276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btitle 9">
            <a:extLst>
              <a:ext uri="{FF2B5EF4-FFF2-40B4-BE49-F238E27FC236}">
                <a16:creationId xmlns:a16="http://schemas.microsoft.com/office/drawing/2014/main" id="{7B92CDDF-F0CE-33FA-C5C5-7A80FACBB8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31352" y="2315256"/>
            <a:ext cx="4786877" cy="763899"/>
          </a:xfrm>
        </p:spPr>
        <p:txBody>
          <a:bodyPr>
            <a:noAutofit/>
          </a:bodyPr>
          <a:lstStyle/>
          <a:p>
            <a:r>
              <a:rPr lang="en-US" sz="4000" b="1" dirty="0"/>
              <a:t>02. IA spiegabile</a:t>
            </a: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54CF2BD4-4184-AB27-261B-B2D5D0D197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084061" y="0"/>
            <a:ext cx="2959129" cy="6871447"/>
            <a:chOff x="3084061" y="0"/>
            <a:chExt cx="2959129" cy="6871447"/>
          </a:xfrm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A3CCD9D6-7933-E964-5B83-18AA99008C30}"/>
                </a:ext>
              </a:extLst>
            </p:cNvPr>
            <p:cNvSpPr/>
            <p:nvPr/>
          </p:nvSpPr>
          <p:spPr>
            <a:xfrm rot="10800000">
              <a:off x="3498189" y="17722"/>
              <a:ext cx="2545001" cy="6837172"/>
            </a:xfrm>
            <a:custGeom>
              <a:avLst/>
              <a:gdLst>
                <a:gd name="connsiteX0" fmla="*/ 2518452 w 2545001"/>
                <a:gd name="connsiteY0" fmla="*/ 0 h 6837172"/>
                <a:gd name="connsiteX1" fmla="*/ 1701725 w 2545001"/>
                <a:gd name="connsiteY1" fmla="*/ 3172236 h 6837172"/>
                <a:gd name="connsiteX2" fmla="*/ 1361633 w 2545001"/>
                <a:gd name="connsiteY2" fmla="*/ 4439362 h 6837172"/>
                <a:gd name="connsiteX3" fmla="*/ 1178312 w 2545001"/>
                <a:gd name="connsiteY3" fmla="*/ 4524005 h 6837172"/>
                <a:gd name="connsiteX4" fmla="*/ 1067055 w 2545001"/>
                <a:gd name="connsiteY4" fmla="*/ 4330715 h 6837172"/>
                <a:gd name="connsiteX5" fmla="*/ 1324969 w 2545001"/>
                <a:gd name="connsiteY5" fmla="*/ 3379423 h 6837172"/>
                <a:gd name="connsiteX6" fmla="*/ 1307268 w 2545001"/>
                <a:gd name="connsiteY6" fmla="*/ 3240456 h 6837172"/>
                <a:gd name="connsiteX7" fmla="*/ 1196012 w 2545001"/>
                <a:gd name="connsiteY7" fmla="*/ 3154549 h 6837172"/>
                <a:gd name="connsiteX8" fmla="*/ 972233 w 2545001"/>
                <a:gd name="connsiteY8" fmla="*/ 3283409 h 6837172"/>
                <a:gd name="connsiteX9" fmla="*/ 580306 w 2545001"/>
                <a:gd name="connsiteY9" fmla="*/ 4728666 h 6837172"/>
                <a:gd name="connsiteX10" fmla="*/ 5057 w 2545001"/>
                <a:gd name="connsiteY10" fmla="*/ 6820750 h 6837172"/>
                <a:gd name="connsiteX11" fmla="*/ 0 w 2545001"/>
                <a:gd name="connsiteY11" fmla="*/ 6837173 h 6837172"/>
                <a:gd name="connsiteX12" fmla="*/ 26550 w 2545001"/>
                <a:gd name="connsiteY12" fmla="*/ 6837173 h 6837172"/>
                <a:gd name="connsiteX13" fmla="*/ 605591 w 2545001"/>
                <a:gd name="connsiteY13" fmla="*/ 4736246 h 6837172"/>
                <a:gd name="connsiteX14" fmla="*/ 997519 w 2545001"/>
                <a:gd name="connsiteY14" fmla="*/ 3290990 h 6837172"/>
                <a:gd name="connsiteX15" fmla="*/ 1190954 w 2545001"/>
                <a:gd name="connsiteY15" fmla="*/ 3179816 h 6837172"/>
                <a:gd name="connsiteX16" fmla="*/ 1285776 w 2545001"/>
                <a:gd name="connsiteY16" fmla="*/ 3253089 h 6837172"/>
                <a:gd name="connsiteX17" fmla="*/ 1300947 w 2545001"/>
                <a:gd name="connsiteY17" fmla="*/ 3373106 h 6837172"/>
                <a:gd name="connsiteX18" fmla="*/ 1043033 w 2545001"/>
                <a:gd name="connsiteY18" fmla="*/ 4324398 h 6837172"/>
                <a:gd name="connsiteX19" fmla="*/ 1171990 w 2545001"/>
                <a:gd name="connsiteY19" fmla="*/ 4548009 h 6837172"/>
                <a:gd name="connsiteX20" fmla="*/ 1385654 w 2545001"/>
                <a:gd name="connsiteY20" fmla="*/ 4448205 h 6837172"/>
                <a:gd name="connsiteX21" fmla="*/ 1385654 w 2545001"/>
                <a:gd name="connsiteY21" fmla="*/ 4446942 h 6837172"/>
                <a:gd name="connsiteX22" fmla="*/ 1725746 w 2545001"/>
                <a:gd name="connsiteY22" fmla="*/ 3178553 h 6837172"/>
                <a:gd name="connsiteX23" fmla="*/ 2545002 w 2545001"/>
                <a:gd name="connsiteY23" fmla="*/ 1263 h 6837172"/>
                <a:gd name="connsiteX24" fmla="*/ 2518452 w 2545001"/>
                <a:gd name="connsiteY24" fmla="*/ 0 h 6837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545001" h="6837172">
                  <a:moveTo>
                    <a:pt x="2518452" y="0"/>
                  </a:moveTo>
                  <a:lnTo>
                    <a:pt x="1701725" y="3172236"/>
                  </a:lnTo>
                  <a:lnTo>
                    <a:pt x="1361633" y="4439362"/>
                  </a:lnTo>
                  <a:cubicBezTo>
                    <a:pt x="1328761" y="4508845"/>
                    <a:pt x="1251640" y="4544219"/>
                    <a:pt x="1178312" y="4524005"/>
                  </a:cubicBezTo>
                  <a:cubicBezTo>
                    <a:pt x="1094869" y="4501265"/>
                    <a:pt x="1044298" y="4414095"/>
                    <a:pt x="1067055" y="4330715"/>
                  </a:cubicBezTo>
                  <a:lnTo>
                    <a:pt x="1324969" y="3379423"/>
                  </a:lnTo>
                  <a:cubicBezTo>
                    <a:pt x="1337611" y="3332679"/>
                    <a:pt x="1331290" y="3283409"/>
                    <a:pt x="1307268" y="3240456"/>
                  </a:cubicBezTo>
                  <a:cubicBezTo>
                    <a:pt x="1283247" y="3197503"/>
                    <a:pt x="1244054" y="3167183"/>
                    <a:pt x="1196012" y="3154549"/>
                  </a:cubicBezTo>
                  <a:cubicBezTo>
                    <a:pt x="1098662" y="3128019"/>
                    <a:pt x="997519" y="3186133"/>
                    <a:pt x="972233" y="3283409"/>
                  </a:cubicBezTo>
                  <a:lnTo>
                    <a:pt x="580306" y="4728666"/>
                  </a:lnTo>
                  <a:lnTo>
                    <a:pt x="5057" y="6820750"/>
                  </a:lnTo>
                  <a:cubicBezTo>
                    <a:pt x="5057" y="6820750"/>
                    <a:pt x="1264" y="6833383"/>
                    <a:pt x="0" y="6837173"/>
                  </a:cubicBezTo>
                  <a:lnTo>
                    <a:pt x="26550" y="6837173"/>
                  </a:lnTo>
                  <a:lnTo>
                    <a:pt x="605591" y="4736246"/>
                  </a:lnTo>
                  <a:lnTo>
                    <a:pt x="997519" y="3290990"/>
                  </a:lnTo>
                  <a:cubicBezTo>
                    <a:pt x="1020276" y="3207609"/>
                    <a:pt x="1107512" y="3157076"/>
                    <a:pt x="1190954" y="3179816"/>
                  </a:cubicBezTo>
                  <a:cubicBezTo>
                    <a:pt x="1231411" y="3191186"/>
                    <a:pt x="1265547" y="3216453"/>
                    <a:pt x="1285776" y="3253089"/>
                  </a:cubicBezTo>
                  <a:cubicBezTo>
                    <a:pt x="1307268" y="3289726"/>
                    <a:pt x="1312326" y="3331416"/>
                    <a:pt x="1300947" y="3373106"/>
                  </a:cubicBezTo>
                  <a:lnTo>
                    <a:pt x="1043033" y="4324398"/>
                  </a:lnTo>
                  <a:cubicBezTo>
                    <a:pt x="1016483" y="4421675"/>
                    <a:pt x="1074640" y="4522742"/>
                    <a:pt x="1171990" y="4548009"/>
                  </a:cubicBezTo>
                  <a:cubicBezTo>
                    <a:pt x="1257961" y="4570749"/>
                    <a:pt x="1347725" y="4529059"/>
                    <a:pt x="1385654" y="4448205"/>
                  </a:cubicBezTo>
                  <a:lnTo>
                    <a:pt x="1385654" y="4446942"/>
                  </a:lnTo>
                  <a:lnTo>
                    <a:pt x="1725746" y="3178553"/>
                  </a:lnTo>
                  <a:lnTo>
                    <a:pt x="2545002" y="1263"/>
                  </a:lnTo>
                  <a:cubicBezTo>
                    <a:pt x="2536151" y="0"/>
                    <a:pt x="2527302" y="0"/>
                    <a:pt x="2518452" y="0"/>
                  </a:cubicBezTo>
                  <a:close/>
                </a:path>
              </a:pathLst>
            </a:custGeom>
            <a:solidFill>
              <a:schemeClr val="accent1"/>
            </a:solidFill>
            <a:ln w="12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1CC2FE8D-30D9-A9AB-38E1-9B5B0CF8EB7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084061" y="0"/>
              <a:ext cx="1822122" cy="6871447"/>
            </a:xfrm>
            <a:prstGeom prst="line">
              <a:avLst/>
            </a:prstGeom>
            <a:ln w="2222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5" name="Picture Placeholder 14" descr="A cup of coffee and a notebook on a table&#10;&#10;Description automatically generated">
            <a:extLst>
              <a:ext uri="{FF2B5EF4-FFF2-40B4-BE49-F238E27FC236}">
                <a16:creationId xmlns:a16="http://schemas.microsoft.com/office/drawing/2014/main" id="{2CF7A7DC-EA23-0068-C33D-CFBF95CA4D89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13124" r="13124"/>
          <a:stretch>
            <a:fillRect/>
          </a:stretch>
        </p:blipFill>
        <p:spPr/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F8DBC17F-A419-C4BC-83C5-13E67F239E26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46A30812-A2E6-3F15-C7F3-BBA67C4081D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02FB8D47-EAB1-949E-E8F7-4ACFE6BAFA6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01088224"/>
      </p:ext>
    </p:extLst>
  </p:cSld>
  <p:clrMapOvr>
    <a:masterClrMapping/>
  </p:clrMapOvr>
</p:sld>
</file>

<file path=ppt/slides/slide15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546220-D671-E450-B5E3-D706F1B0CB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F30D8F-28F9-06A2-DEEB-C89EF44CB4B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Che cos'è la spiegabilità?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B51B27-35C5-AB7C-34F3-5FC3EDF58A85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en-US" sz="2400" b="1" dirty="0"/>
              <a:t>La spiegabilità </a:t>
            </a:r>
            <a:r>
              <a:rPr lang="en-US" sz="2400" dirty="0"/>
              <a:t>è la caratteristica che "spiega" come funziona un modello DL.</a:t>
            </a:r>
          </a:p>
          <a:p>
            <a:r>
              <a:rPr lang="en-US" sz="2400" dirty="0"/>
              <a:t>Il punto di partenza è il modello della "scatola nera", in cui non sappiamo cosa c'è dentro e come funziona una rete.</a:t>
            </a:r>
          </a:p>
          <a:p>
            <a:endParaRPr lang="en-US" sz="2400" dirty="0"/>
          </a:p>
          <a:p>
            <a:pPr marL="0" indent="0">
              <a:buNone/>
            </a:pPr>
            <a:r>
              <a:rPr lang="en-US" sz="2400" dirty="0"/>
              <a:t>In il modello a scatola nera, vediamo solo gli input e gli output</a:t>
            </a:r>
            <a:endParaRPr lang="en-US" sz="2000" dirty="0"/>
          </a:p>
        </p:txBody>
      </p:sp>
      <p:pic>
        <p:nvPicPr>
          <p:cNvPr id="8" name="Picture Placeholder 7" descr="A green square with black center&#10;&#10;Description automatically generated">
            <a:extLst>
              <a:ext uri="{FF2B5EF4-FFF2-40B4-BE49-F238E27FC236}">
                <a16:creationId xmlns:a16="http://schemas.microsoft.com/office/drawing/2014/main" id="{6AFF1865-FDD7-FC31-54EE-A82171CA2EA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295" r="295"/>
          <a:stretch>
            <a:fillRect/>
          </a:stretch>
        </p:blipFill>
        <p:spPr/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A42DDE-B0DB-1F37-2C16-98A20BA6C0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Modulo di formazione CSP Nome: Modello di presentazione Creato da PR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297930-3512-7D2D-C17A-0FE1349D89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9392973"/>
      </p:ext>
    </p:extLst>
  </p:cSld>
  <p:clrMapOvr>
    <a:masterClrMapping/>
  </p:clrMapOvr>
</p:sld>
</file>

<file path=ppt/slides/slide16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98C332-6508-A1A1-56EE-714534498C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AF8846-9A9D-B2A5-058B-5E29D17741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6322" y="408820"/>
            <a:ext cx="9424638" cy="949467"/>
          </a:xfrm>
        </p:spPr>
        <p:txBody>
          <a:bodyPr>
            <a:normAutofit fontScale="90000"/>
          </a:bodyPr>
          <a:lstStyle/>
          <a:p>
            <a:r>
              <a:rPr lang="en-US" dirty="0"/>
              <a:t>IA nell'imaging biomedico: un approccio generale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B50C5B-CC33-F7CA-741F-299CCC0759A9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1362465" y="1704756"/>
            <a:ext cx="10829535" cy="3253897"/>
          </a:xfrm>
        </p:spPr>
        <p:txBody>
          <a:bodyPr/>
          <a:lstStyle/>
          <a:p>
            <a:r>
              <a:rPr lang="en-US" sz="1600" b="1" dirty="0"/>
              <a:t>Dataset DL Formazione e test Risultati valutazione</a:t>
            </a:r>
          </a:p>
          <a:p>
            <a:pPr marL="0" indent="0">
              <a:buNone/>
            </a:pPr>
            <a:r>
              <a:rPr lang="en-US" sz="1600" b="1" dirty="0"/>
              <a:t> </a:t>
            </a:r>
          </a:p>
          <a:p>
            <a:pPr marL="0" indent="0">
              <a:buNone/>
            </a:pPr>
            <a:r>
              <a:rPr lang="en-US" sz="1600" b="1" dirty="0"/>
              <a:t>                                                                                                                         Risultati quantitativi</a:t>
            </a:r>
          </a:p>
          <a:p>
            <a:pPr marL="0" indent="0">
              <a:buNone/>
            </a:pPr>
            <a:endParaRPr lang="en-US" sz="1600" b="1" dirty="0"/>
          </a:p>
          <a:p>
            <a:pPr marL="0" indent="0">
              <a:buNone/>
            </a:pPr>
            <a:r>
              <a:rPr lang="en-US" sz="1600" b="1" dirty="0"/>
              <a:t>                                                                                                                          Risultati qualitativi</a:t>
            </a:r>
          </a:p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3BD8D8-C3BF-D84E-79A5-BD86074944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Modulo di formazione CSP Nome: Modello di presentazione Creato da PR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57AFBB-63AF-04C0-85EA-9875A667D1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16</a:t>
            </a:fld>
            <a:endParaRPr lang="en-US" dirty="0"/>
          </a:p>
        </p:txBody>
      </p:sp>
      <p:pic>
        <p:nvPicPr>
          <p:cNvPr id="11" name="Immagine 10" descr="Immagine che contiene mappa&#10;&#10;Descrizione generata automaticamente">
            <a:extLst>
              <a:ext uri="{FF2B5EF4-FFF2-40B4-BE49-F238E27FC236}">
                <a16:creationId xmlns:a16="http://schemas.microsoft.com/office/drawing/2014/main" id="{B34B4880-7FDD-2DA8-BC50-75D86A010C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448" y="2097087"/>
            <a:ext cx="1257300" cy="1676400"/>
          </a:xfrm>
          <a:prstGeom prst="rect">
            <a:avLst/>
          </a:prstGeom>
        </p:spPr>
      </p:pic>
      <p:pic>
        <p:nvPicPr>
          <p:cNvPr id="13" name="Immagine 12" descr="Immagine che contiene monocromatico, Fotografia monocromatica, bianco e nero, natura&#10;&#10;Descrizione generata automaticamente">
            <a:extLst>
              <a:ext uri="{FF2B5EF4-FFF2-40B4-BE49-F238E27FC236}">
                <a16:creationId xmlns:a16="http://schemas.microsoft.com/office/drawing/2014/main" id="{64D14808-F244-14A3-BD66-F9C40D02C6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904" y="4042953"/>
            <a:ext cx="1563688" cy="1563688"/>
          </a:xfrm>
          <a:prstGeom prst="rect">
            <a:avLst/>
          </a:prstGeom>
        </p:spPr>
      </p:pic>
      <p:pic>
        <p:nvPicPr>
          <p:cNvPr id="1026" name="Picture 2" descr="a) Original MRI brain tumor image (b) Colored MRI image | Download  Scientific Diagram">
            <a:extLst>
              <a:ext uri="{FF2B5EF4-FFF2-40B4-BE49-F238E27FC236}">
                <a16:creationId xmlns:a16="http://schemas.microsoft.com/office/drawing/2014/main" id="{8A72F0CB-556E-EA8E-5B5A-73613A3114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5623" y="2280187"/>
            <a:ext cx="1068628" cy="1382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Building A Deep Learning Model using Keras | by Jaz Allibhai | Towards Data  Science">
            <a:extLst>
              <a:ext uri="{FF2B5EF4-FFF2-40B4-BE49-F238E27FC236}">
                <a16:creationId xmlns:a16="http://schemas.microsoft.com/office/drawing/2014/main" id="{7C263109-F60D-7F08-35A0-2C4A68272B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2776" y="2331285"/>
            <a:ext cx="3491518" cy="1797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1047436"/>
      </p:ext>
    </p:extLst>
  </p:cSld>
  <p:clrMapOvr>
    <a:masterClrMapping/>
  </p:clrMapOvr>
</p:sld>
</file>

<file path=ppt/slides/slide17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98C332-6508-A1A1-56EE-714534498C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AF8846-9A9D-B2A5-058B-5E29D17741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6322" y="408820"/>
            <a:ext cx="9455118" cy="949467"/>
          </a:xfrm>
        </p:spPr>
        <p:txBody>
          <a:bodyPr>
            <a:normAutofit fontScale="90000"/>
          </a:bodyPr>
          <a:lstStyle/>
          <a:p>
            <a:r>
              <a:rPr lang="en-US" dirty="0"/>
              <a:t>IA nell'imaging biomedico: un approccio generale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B50C5B-CC33-F7CA-741F-299CCC0759A9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1362465" y="1704756"/>
            <a:ext cx="10829535" cy="3253897"/>
          </a:xfrm>
        </p:spPr>
        <p:txBody>
          <a:bodyPr/>
          <a:lstStyle/>
          <a:p>
            <a:r>
              <a:rPr lang="en-US" sz="1600" b="1" dirty="0"/>
              <a:t>Dataset DL Formazione e test Risultati valutazione</a:t>
            </a:r>
          </a:p>
          <a:p>
            <a:pPr marL="0" indent="0">
              <a:buNone/>
            </a:pPr>
            <a:r>
              <a:rPr lang="en-US" sz="1600" b="1" dirty="0"/>
              <a:t> </a:t>
            </a:r>
          </a:p>
          <a:p>
            <a:pPr marL="0" indent="0">
              <a:buNone/>
            </a:pPr>
            <a:r>
              <a:rPr lang="en-US" sz="1600" b="1" dirty="0"/>
              <a:t>                                                                                                                         Risultati quantitativi</a:t>
            </a:r>
          </a:p>
          <a:p>
            <a:pPr marL="0" indent="0">
              <a:buNone/>
            </a:pPr>
            <a:endParaRPr lang="en-US" sz="1600" b="1" dirty="0"/>
          </a:p>
          <a:p>
            <a:pPr marL="0" indent="0">
              <a:buNone/>
            </a:pPr>
            <a:r>
              <a:rPr lang="en-US" sz="1600" b="1" dirty="0"/>
              <a:t>                                                                                                                          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3BD8D8-C3BF-D84E-79A5-BD86074944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Modulo di formazione CSP Nome: Modello di presentazione Creato da PR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57AFBB-63AF-04C0-85EA-9875A667D1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17</a:t>
            </a:fld>
            <a:endParaRPr lang="en-US" dirty="0"/>
          </a:p>
        </p:txBody>
      </p:sp>
      <p:pic>
        <p:nvPicPr>
          <p:cNvPr id="11" name="Immagine 10" descr="Immagine che contiene mappa&#10;&#10;Descrizione generata automaticamente">
            <a:extLst>
              <a:ext uri="{FF2B5EF4-FFF2-40B4-BE49-F238E27FC236}">
                <a16:creationId xmlns:a16="http://schemas.microsoft.com/office/drawing/2014/main" id="{B34B4880-7FDD-2DA8-BC50-75D86A010C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448" y="2097087"/>
            <a:ext cx="1257300" cy="1676400"/>
          </a:xfrm>
          <a:prstGeom prst="rect">
            <a:avLst/>
          </a:prstGeom>
        </p:spPr>
      </p:pic>
      <p:pic>
        <p:nvPicPr>
          <p:cNvPr id="13" name="Immagine 12" descr="Immagine che contiene monocromatico, Fotografia monocromatica, bianco e nero, natura&#10;&#10;Descrizione generata automaticamente">
            <a:extLst>
              <a:ext uri="{FF2B5EF4-FFF2-40B4-BE49-F238E27FC236}">
                <a16:creationId xmlns:a16="http://schemas.microsoft.com/office/drawing/2014/main" id="{64D14808-F244-14A3-BD66-F9C40D02C6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904" y="4042953"/>
            <a:ext cx="1563688" cy="1563688"/>
          </a:xfrm>
          <a:prstGeom prst="rect">
            <a:avLst/>
          </a:prstGeom>
        </p:spPr>
      </p:pic>
      <p:pic>
        <p:nvPicPr>
          <p:cNvPr id="1026" name="Picture 2" descr="a) Original MRI brain tumor image (b) Colored MRI image | Download  Scientific Diagram">
            <a:extLst>
              <a:ext uri="{FF2B5EF4-FFF2-40B4-BE49-F238E27FC236}">
                <a16:creationId xmlns:a16="http://schemas.microsoft.com/office/drawing/2014/main" id="{8A72F0CB-556E-EA8E-5B5A-73613A3114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5623" y="2280187"/>
            <a:ext cx="1068628" cy="1382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Building A Deep Learning Model using Keras | by Jaz Allibhai | Towards Data  Science">
            <a:extLst>
              <a:ext uri="{FF2B5EF4-FFF2-40B4-BE49-F238E27FC236}">
                <a16:creationId xmlns:a16="http://schemas.microsoft.com/office/drawing/2014/main" id="{7C263109-F60D-7F08-35A0-2C4A68272B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2776" y="2331285"/>
            <a:ext cx="3491518" cy="1797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ttangolo con angoli arrotondati 8">
            <a:extLst>
              <a:ext uri="{FF2B5EF4-FFF2-40B4-BE49-F238E27FC236}">
                <a16:creationId xmlns:a16="http://schemas.microsoft.com/office/drawing/2014/main" id="{7150BA2E-D4C7-104F-B344-35F3CE06236F}"/>
              </a:ext>
            </a:extLst>
          </p:cNvPr>
          <p:cNvSpPr/>
          <p:nvPr/>
        </p:nvSpPr>
        <p:spPr>
          <a:xfrm>
            <a:off x="7762240" y="3088640"/>
            <a:ext cx="2915920" cy="954313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b="1" dirty="0" err="1"/>
              <a:t>Risultati </a:t>
            </a:r>
            <a:r>
              <a:rPr lang="it-IT" b="1" dirty="0"/>
              <a:t>qualitativi</a:t>
            </a:r>
            <a:endParaRPr lang="it-IT" b="1" dirty="0"/>
          </a:p>
        </p:txBody>
      </p:sp>
      <p:cxnSp>
        <p:nvCxnSpPr>
          <p:cNvPr id="12" name="Connettore 2 11">
            <a:extLst>
              <a:ext uri="{FF2B5EF4-FFF2-40B4-BE49-F238E27FC236}">
                <a16:creationId xmlns:a16="http://schemas.microsoft.com/office/drawing/2014/main" id="{D6BF3CE8-6A0A-82F5-DDC1-7D3D7560B7AD}"/>
              </a:ext>
            </a:extLst>
          </p:cNvPr>
          <p:cNvCxnSpPr>
            <a:cxnSpLocks/>
          </p:cNvCxnSpPr>
          <p:nvPr/>
        </p:nvCxnSpPr>
        <p:spPr>
          <a:xfrm>
            <a:off x="8585200" y="4386169"/>
            <a:ext cx="687112" cy="83350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C793D9FF-E0E9-2D4A-5E4A-8A6622C0A21E}"/>
              </a:ext>
            </a:extLst>
          </p:cNvPr>
          <p:cNvSpPr txBox="1"/>
          <p:nvPr/>
        </p:nvSpPr>
        <p:spPr>
          <a:xfrm>
            <a:off x="9408160" y="5035009"/>
            <a:ext cx="2367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/>
              <a:t>Spiegabilità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3852097100"/>
      </p:ext>
    </p:extLst>
  </p:cSld>
  <p:clrMapOvr>
    <a:masterClrMapping/>
  </p:clrMapOvr>
</p:sld>
</file>

<file path=ppt/slides/slide18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051FC-6ACA-30FC-88EA-29C105509B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13EE6A-1B63-FABB-A158-9ECAF900935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Risultati qualitativi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86712D-AA69-195C-F52B-68878A794F8F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96321" y="1986061"/>
            <a:ext cx="6637071" cy="40152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/>
              <a:t>Si riferiscono alla qualità dei risultati:</a:t>
            </a:r>
          </a:p>
          <a:p>
            <a:pPr marL="0" indent="0">
              <a:buNone/>
            </a:pPr>
            <a:r>
              <a:rPr lang="en-US" sz="1800" dirty="0"/>
              <a:t>Are non quantificato o misurato;</a:t>
            </a:r>
          </a:p>
          <a:p>
            <a:pPr marL="0" indent="0">
              <a:buNone/>
            </a:pPr>
            <a:r>
              <a:rPr lang="en-US" sz="1800" dirty="0"/>
              <a:t>Are ottenuto attraverso algoritmi di localizzazione (CAM);</a:t>
            </a:r>
          </a:p>
          <a:p>
            <a:pPr marL="0" indent="0">
              <a:buNone/>
            </a:pPr>
            <a:r>
              <a:rPr lang="en-US" sz="1800" dirty="0"/>
              <a:t>Provide localizzazione in immagini biomediche;</a:t>
            </a:r>
          </a:p>
          <a:p>
            <a:pPr marL="0" indent="0">
              <a:buNone/>
            </a:pPr>
            <a:r>
              <a:rPr lang="en-US" sz="1800" dirty="0"/>
              <a:t>Highlight le aree (ROI) responsabili della classificazione di un modello DL;</a:t>
            </a:r>
          </a:p>
          <a:p>
            <a:pPr marL="0" indent="0">
              <a:buNone/>
            </a:pPr>
            <a:r>
              <a:rPr lang="en-US" sz="1800" dirty="0"/>
              <a:t>Identify quale modello comune il modello riconosce per la classificazione</a:t>
            </a:r>
          </a:p>
        </p:txBody>
      </p:sp>
      <p:pic>
        <p:nvPicPr>
          <p:cNvPr id="8" name="Picture Placeholder 7" descr="A green square with black center&#10;&#10;Description automatically generated">
            <a:extLst>
              <a:ext uri="{FF2B5EF4-FFF2-40B4-BE49-F238E27FC236}">
                <a16:creationId xmlns:a16="http://schemas.microsoft.com/office/drawing/2014/main" id="{BEE6D6EE-3C16-6EB2-C76F-52E6A8CCDA2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295" r="295"/>
          <a:stretch>
            <a:fillRect/>
          </a:stretch>
        </p:blipFill>
        <p:spPr/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754DAE-D191-E34B-9F23-477AED7D26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Modulo di formazione CSP Nome: Modello di presentazione Creato da PR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8104B6-A36B-757D-6948-D334C0EE99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43725"/>
      </p:ext>
    </p:extLst>
  </p:cSld>
  <p:clrMapOvr>
    <a:masterClrMapping/>
  </p:clrMapOvr>
</p:sld>
</file>

<file path=ppt/slides/slide19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42D9BE-C187-CB33-685C-886BC3D690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D2BF52-C64D-C89F-C308-B708EC025E5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Mappatura dell'attivazione delle classi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45600C-95B1-75F7-68D3-D536AEF34C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Modulo di formazione CSP Nome: Modello di presentazione Creato da PR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38B157-4E21-BCA1-6C66-6ECAAD6089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19</a:t>
            </a:fld>
            <a:endParaRPr lang="en-US" dirty="0"/>
          </a:p>
        </p:txBody>
      </p:sp>
      <p:pic>
        <p:nvPicPr>
          <p:cNvPr id="2050" name="Picture 2" descr="Gradient-weighted Class Activation Mapping - Grad-CAM- | by Mohamed Chetoui  | Medium">
            <a:extLst>
              <a:ext uri="{FF2B5EF4-FFF2-40B4-BE49-F238E27FC236}">
                <a16:creationId xmlns:a16="http://schemas.microsoft.com/office/drawing/2014/main" id="{5EBC3005-1D96-8955-A094-066800D71F80}"/>
              </a:ext>
            </a:extLst>
          </p:cNvPr>
          <p:cNvPicPr>
            <a:picLocks noGrp="1" noChangeAspect="1" noChangeArrowheads="1"/>
          </p:cNvPicPr>
          <p:nvPr>
            <p:ph sz="quarter" idx="17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441" y="1911529"/>
            <a:ext cx="9518058" cy="3290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1733924"/>
      </p:ext>
    </p:extLst>
  </p:cSld>
  <p:clrMapOvr>
    <a:masterClrMapping/>
  </p:clrMapOvr>
</p:sld>
</file>

<file path=ppt/slides/slide2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Placeholder 16" descr="A green square with black center&#10;&#10;Description automatically generated">
            <a:extLst>
              <a:ext uri="{FF2B5EF4-FFF2-40B4-BE49-F238E27FC236}">
                <a16:creationId xmlns:a16="http://schemas.microsoft.com/office/drawing/2014/main" id="{9D13FE1F-861E-48A7-5A7C-1076932AC3C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295" r="295"/>
          <a:stretch>
            <a:fillRect/>
          </a:stretch>
        </p:blipFill>
        <p:spPr/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DD962B1-4CA5-F754-8780-CB279C3C19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Modulo di formazione CSP Nome: Modello di presentazione Creato da PR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7B1157-9100-8745-0241-2FA558CD1E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2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3485E3A-9539-789F-2F60-DB95908B27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6657" y="-144662"/>
            <a:ext cx="6732237" cy="1017147"/>
          </a:xfrm>
        </p:spPr>
        <p:txBody>
          <a:bodyPr/>
          <a:lstStyle/>
          <a:p>
            <a:r>
              <a:rPr lang="en-US" dirty="0"/>
              <a:t>Schema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253A59-42E7-743E-4A54-FD2E7F30DA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675756" y="1822379"/>
            <a:ext cx="5885179" cy="533400"/>
          </a:xfrm>
        </p:spPr>
        <p:txBody>
          <a:bodyPr/>
          <a:lstStyle/>
          <a:p>
            <a:r>
              <a:rPr lang="en-US" dirty="0"/>
              <a:t>Sicurezza informatica nell'imaging sanitario?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137AF01-198D-8242-572E-62CC34B35F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>
            <a:normAutofit/>
          </a:bodyPr>
          <a:lstStyle/>
          <a:p>
            <a:r>
              <a:rPr lang="en-US" dirty="0"/>
              <a:t>Apprendimento automatico avverso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390FBE0-FF2B-F7A1-9F24-AD90ED7AC77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it-IT" dirty="0"/>
              <a:t>Applicazioni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71E0BE80-BFD9-53C2-5826-E88C50E7238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623715" y="2367645"/>
            <a:ext cx="5885179" cy="533400"/>
          </a:xfrm>
        </p:spPr>
        <p:txBody>
          <a:bodyPr>
            <a:normAutofit/>
          </a:bodyPr>
          <a:lstStyle/>
          <a:p>
            <a:r>
              <a:rPr lang="en-US" dirty="0"/>
              <a:t> IA spiegabile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955A96E1-C748-293C-F34E-CF91D0B6CD0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643380" y="4251824"/>
            <a:ext cx="6001980" cy="533400"/>
          </a:xfrm>
        </p:spPr>
        <p:txBody>
          <a:bodyPr/>
          <a:lstStyle/>
          <a:p>
            <a:r>
              <a:rPr lang="en-US" dirty="0"/>
              <a:t>Conclusione</a:t>
            </a:r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299DB278-8396-79D2-5120-7E4CCF02A5D5}"/>
              </a:ext>
            </a:extLst>
          </p:cNvPr>
          <p:cNvSpPr txBox="1">
            <a:spLocks/>
          </p:cNvSpPr>
          <p:nvPr/>
        </p:nvSpPr>
        <p:spPr>
          <a:xfrm>
            <a:off x="1701780" y="1115186"/>
            <a:ext cx="5885179" cy="533400"/>
          </a:xfrm>
          <a:prstGeom prst="rect">
            <a:avLst/>
          </a:prstGeom>
        </p:spPr>
        <p:txBody>
          <a:bodyPr vert="horz" lIns="0" tIns="45720" rIns="0" bIns="0" rtlCol="0" anchor="b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0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0116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692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4980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IA e imaging nell'assistenza sanitaria</a:t>
            </a:r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E18A9982-0933-B927-58F5-4BDE2300430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87117" y="1168691"/>
            <a:ext cx="788639" cy="533400"/>
          </a:xfrm>
        </p:spPr>
        <p:txBody>
          <a:bodyPr/>
          <a:lstStyle/>
          <a:p>
            <a:r>
              <a:rPr lang="en-US" dirty="0"/>
              <a:t>00.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645A81B3-7E5E-97E2-F6AF-6839FC9C1564}"/>
              </a:ext>
            </a:extLst>
          </p:cNvPr>
          <p:cNvSpPr txBox="1">
            <a:spLocks/>
          </p:cNvSpPr>
          <p:nvPr/>
        </p:nvSpPr>
        <p:spPr>
          <a:xfrm>
            <a:off x="887117" y="1859231"/>
            <a:ext cx="788639" cy="5334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4400" b="0" kern="1200" spc="100" baseline="-25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0116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692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4980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01.</a:t>
            </a: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BF898BC3-3C59-A37D-1D9D-960622E4C3CD}"/>
              </a:ext>
            </a:extLst>
          </p:cNvPr>
          <p:cNvSpPr txBox="1">
            <a:spLocks/>
          </p:cNvSpPr>
          <p:nvPr/>
        </p:nvSpPr>
        <p:spPr>
          <a:xfrm>
            <a:off x="887119" y="3077593"/>
            <a:ext cx="788639" cy="5334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4400" b="0" kern="1200" spc="100" baseline="-25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0116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692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4980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03.</a:t>
            </a:r>
          </a:p>
        </p:txBody>
      </p:sp>
      <p:sp>
        <p:nvSpPr>
          <p:cNvPr id="21" name="Text Placeholder 5">
            <a:extLst>
              <a:ext uri="{FF2B5EF4-FFF2-40B4-BE49-F238E27FC236}">
                <a16:creationId xmlns:a16="http://schemas.microsoft.com/office/drawing/2014/main" id="{19761799-42EF-42B7-4718-0CA72789A252}"/>
              </a:ext>
            </a:extLst>
          </p:cNvPr>
          <p:cNvSpPr txBox="1">
            <a:spLocks/>
          </p:cNvSpPr>
          <p:nvPr/>
        </p:nvSpPr>
        <p:spPr>
          <a:xfrm>
            <a:off x="887118" y="2449622"/>
            <a:ext cx="788639" cy="5334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4400" b="0" kern="1200" spc="100" baseline="-25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0116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692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4980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02.</a:t>
            </a: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320A89C4-C08B-C1F9-18F4-71CC6EB8097C}"/>
              </a:ext>
            </a:extLst>
          </p:cNvPr>
          <p:cNvSpPr txBox="1">
            <a:spLocks/>
          </p:cNvSpPr>
          <p:nvPr/>
        </p:nvSpPr>
        <p:spPr>
          <a:xfrm>
            <a:off x="888196" y="3675021"/>
            <a:ext cx="788639" cy="5334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4400" b="0" kern="1200" spc="100" baseline="-25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0116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692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4980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04.</a:t>
            </a:r>
          </a:p>
        </p:txBody>
      </p:sp>
      <p:sp>
        <p:nvSpPr>
          <p:cNvPr id="23" name="Text Placeholder 5">
            <a:extLst>
              <a:ext uri="{FF2B5EF4-FFF2-40B4-BE49-F238E27FC236}">
                <a16:creationId xmlns:a16="http://schemas.microsoft.com/office/drawing/2014/main" id="{EB16C8CC-F839-5739-1E12-8B36B2F4D043}"/>
              </a:ext>
            </a:extLst>
          </p:cNvPr>
          <p:cNvSpPr txBox="1">
            <a:spLocks/>
          </p:cNvSpPr>
          <p:nvPr/>
        </p:nvSpPr>
        <p:spPr>
          <a:xfrm>
            <a:off x="887120" y="4258376"/>
            <a:ext cx="788639" cy="5334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4400" b="0" kern="1200" spc="100" baseline="-25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0116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692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4980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05.</a:t>
            </a:r>
          </a:p>
        </p:txBody>
      </p:sp>
    </p:spTree>
    <p:extLst>
      <p:ext uri="{BB962C8B-B14F-4D97-AF65-F5344CB8AC3E}">
        <p14:creationId xmlns:p14="http://schemas.microsoft.com/office/powerpoint/2010/main" val="3474733999"/>
      </p:ext>
    </p:extLst>
  </p:cSld>
  <p:clrMapOvr>
    <a:masterClrMapping/>
  </p:clrMapOvr>
</p:sld>
</file>

<file path=ppt/slides/slide20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8B6C5D-E313-E312-2E24-670280BCE9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4A3352-B88B-C075-4991-1A707BE4BCA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CAM nell'imaging biomedico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8B94BC-4E81-9FBB-96F0-63A02EAEED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Modulo di formazione CSP Nome: Modello di presentazione Creato da PR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CA95FF-0C3A-E146-074D-2DE69A3F88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20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45C3B9-0602-27B5-97D3-96C594FE8DEA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96322" y="1767107"/>
            <a:ext cx="7433278" cy="4015244"/>
          </a:xfrm>
        </p:spPr>
        <p:txBody>
          <a:bodyPr>
            <a:normAutofit/>
          </a:bodyPr>
          <a:lstStyle/>
          <a:p>
            <a:r>
              <a:rPr lang="en-US" sz="2000" dirty="0"/>
              <a:t>Nel contesto biomedico e diagnostico, gli algoritmi CAM svolgono un ruolo importante, in termini di localizzazione della malattia.</a:t>
            </a:r>
          </a:p>
        </p:txBody>
      </p:sp>
      <p:pic>
        <p:nvPicPr>
          <p:cNvPr id="7" name="Immagine 6" descr="Immagine che contiene cerchio, Policromia&#10;&#10;Descrizione generata automaticamente">
            <a:extLst>
              <a:ext uri="{FF2B5EF4-FFF2-40B4-BE49-F238E27FC236}">
                <a16:creationId xmlns:a16="http://schemas.microsoft.com/office/drawing/2014/main" id="{CB164194-381C-F2D6-E935-C06DEBA2EF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6442" y="2707847"/>
            <a:ext cx="5707875" cy="1889924"/>
          </a:xfrm>
          <a:prstGeom prst="rect">
            <a:avLst/>
          </a:prstGeom>
        </p:spPr>
      </p:pic>
      <p:pic>
        <p:nvPicPr>
          <p:cNvPr id="10" name="Immagine 9" descr="Immagine che contiene schermata, Policromia, arte&#10;&#10;Descrizione generata automaticamente">
            <a:extLst>
              <a:ext uri="{FF2B5EF4-FFF2-40B4-BE49-F238E27FC236}">
                <a16:creationId xmlns:a16="http://schemas.microsoft.com/office/drawing/2014/main" id="{5C0EFB30-29C3-CD69-0040-36CABE3089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7683" y="3922064"/>
            <a:ext cx="4335245" cy="2052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454577"/>
      </p:ext>
    </p:extLst>
  </p:cSld>
  <p:clrMapOvr>
    <a:masterClrMapping/>
  </p:clrMapOvr>
</p:sld>
</file>

<file path=ppt/slides/slide21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81F7E8-E48B-947B-AD41-4DEC789ACD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69C074-5A08-FF96-7EA6-ABEA9015F97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Tipologie di CAM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7BC367-8D52-CDDE-9161-B61090710C4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Modulo di formazione CSP Nome: Modello di presentazione Creato da PR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F5FF96-7F5F-C1E5-A43D-18C5B3D03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21</a:t>
            </a:fld>
            <a:endParaRPr lang="en-US" dirty="0"/>
          </a:p>
        </p:txBody>
      </p:sp>
      <p:pic>
        <p:nvPicPr>
          <p:cNvPr id="3076" name="Picture 4" descr="kerasでScore-CAM実装．Grad-CAMとの比較 #Python - Qiita">
            <a:extLst>
              <a:ext uri="{FF2B5EF4-FFF2-40B4-BE49-F238E27FC236}">
                <a16:creationId xmlns:a16="http://schemas.microsoft.com/office/drawing/2014/main" id="{3E176995-3E35-4450-D9F8-64D1F7C2631C}"/>
              </a:ext>
            </a:extLst>
          </p:cNvPr>
          <p:cNvPicPr>
            <a:picLocks noGrp="1" noChangeAspect="1" noChangeArrowheads="1"/>
          </p:cNvPicPr>
          <p:nvPr>
            <p:ph sz="quarter" idx="17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925" y="2875280"/>
            <a:ext cx="10464430" cy="1546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325821"/>
      </p:ext>
    </p:extLst>
  </p:cSld>
  <p:clrMapOvr>
    <a:masterClrMapping/>
  </p:clrMapOvr>
</p:sld>
</file>

<file path=ppt/slides/slide22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80E4D1-FB8D-0A32-BE8E-79186CAD9F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BC7FED-2A0F-0F73-CD10-0705F03CE4D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Vantaggi del CAM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57DA16-96C3-DBCA-E3CC-83371E1265DF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96322" y="1986061"/>
            <a:ext cx="6637070" cy="4015244"/>
          </a:xfrm>
        </p:spPr>
        <p:txBody>
          <a:bodyPr>
            <a:normAutofit/>
          </a:bodyPr>
          <a:lstStyle/>
          <a:p>
            <a:pPr>
              <a:buClr>
                <a:schemeClr val="tx1"/>
              </a:buClr>
              <a:buFont typeface="Wingdings" panose="05000000000000000000" pitchFamily="2" charset="2"/>
              <a:buChar char="v"/>
            </a:pPr>
            <a:r>
              <a:rPr lang="en-US" sz="2000" dirty="0"/>
              <a:t> Dal modello a scatola nera allo XAI;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v"/>
            </a:pPr>
            <a:r>
              <a:rPr lang="en-US" sz="2000" dirty="0"/>
              <a:t> Riconoscimento dei modelli;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v"/>
            </a:pPr>
            <a:r>
              <a:rPr lang="en-US" sz="2000" dirty="0"/>
              <a:t> Localizzazione della malattia;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v"/>
            </a:pPr>
            <a:r>
              <a:rPr lang="en-US" sz="2000" dirty="0"/>
              <a:t> Aumento dell'affidabilità e della credibilità dell'IA da parte del personale medico;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v"/>
            </a:pPr>
            <a:r>
              <a:rPr lang="en-US" sz="2000" dirty="0"/>
              <a:t> L'applicazione multi-CAM migliora la robustezza della rete;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v"/>
            </a:pPr>
            <a:r>
              <a:rPr lang="en-US" sz="2000" dirty="0"/>
              <a:t> Migliore controllo della procedura di classificazione.</a:t>
            </a:r>
          </a:p>
          <a:p>
            <a:pPr marL="0" indent="0">
              <a:buClr>
                <a:schemeClr val="tx1"/>
              </a:buClr>
              <a:buNone/>
            </a:pPr>
            <a:endParaRPr lang="en-US" dirty="0"/>
          </a:p>
        </p:txBody>
      </p:sp>
      <p:pic>
        <p:nvPicPr>
          <p:cNvPr id="8" name="Picture Placeholder 7" descr="A green square with black center&#10;&#10;Description automatically generated">
            <a:extLst>
              <a:ext uri="{FF2B5EF4-FFF2-40B4-BE49-F238E27FC236}">
                <a16:creationId xmlns:a16="http://schemas.microsoft.com/office/drawing/2014/main" id="{222B7E95-D4D9-7221-1E38-2F9F8D7A1C55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295" r="295"/>
          <a:stretch>
            <a:fillRect/>
          </a:stretch>
        </p:blipFill>
        <p:spPr/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B63579-0DBF-9A80-ED55-6DB1C57B40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Modulo di formazione CSP Nome: Modello di presentazione Creato da PR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A82ACC-911E-7F2F-78F2-0A78F935BA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0442971"/>
      </p:ext>
    </p:extLst>
  </p:cSld>
  <p:clrMapOvr>
    <a:masterClrMapping/>
  </p:clrMapOvr>
</p:sld>
</file>

<file path=ppt/slides/slide23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80E4D1-FB8D-0A32-BE8E-79186CAD9F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BC7FED-2A0F-0F73-CD10-0705F03CE4D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Limitazioni del CAM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57DA16-96C3-DBCA-E3CC-83371E1265DF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96322" y="1986061"/>
            <a:ext cx="6637070" cy="4015244"/>
          </a:xfrm>
        </p:spPr>
        <p:txBody>
          <a:bodyPr>
            <a:normAutofit/>
          </a:bodyPr>
          <a:lstStyle/>
          <a:p>
            <a:pPr>
              <a:buClr>
                <a:schemeClr val="tx1"/>
              </a:buClr>
              <a:buFont typeface="Wingdings" panose="05000000000000000000" pitchFamily="2" charset="2"/>
              <a:buChar char="v"/>
            </a:pPr>
            <a:r>
              <a:rPr lang="en-US" sz="2000" dirty="0"/>
              <a:t> Conoscenza dell'imaging biomedico;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v"/>
            </a:pPr>
            <a:r>
              <a:rPr lang="en-US" sz="2000" dirty="0"/>
              <a:t> Costi di calcolo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v"/>
            </a:pPr>
            <a:r>
              <a:rPr lang="en-US" sz="2000" dirty="0"/>
              <a:t> L'utilizzo della sola CAM non può </a:t>
            </a:r>
            <a:r>
              <a:rPr lang="en-US" sz="2000"/>
              <a:t>garantire la sicurezza</a:t>
            </a:r>
            <a:endParaRPr lang="en-US" sz="2000" dirty="0"/>
          </a:p>
        </p:txBody>
      </p:sp>
      <p:pic>
        <p:nvPicPr>
          <p:cNvPr id="8" name="Picture Placeholder 7" descr="A green square with black center&#10;&#10;Description automatically generated">
            <a:extLst>
              <a:ext uri="{FF2B5EF4-FFF2-40B4-BE49-F238E27FC236}">
                <a16:creationId xmlns:a16="http://schemas.microsoft.com/office/drawing/2014/main" id="{222B7E95-D4D9-7221-1E38-2F9F8D7A1C55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295" r="295"/>
          <a:stretch>
            <a:fillRect/>
          </a:stretch>
        </p:blipFill>
        <p:spPr/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B63579-0DBF-9A80-ED55-6DB1C57B40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Modulo di formazione CSP Nome: Modello di presentazione Creato da PR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A82ACC-911E-7F2F-78F2-0A78F935BA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5528659"/>
      </p:ext>
    </p:extLst>
  </p:cSld>
  <p:clrMapOvr>
    <a:masterClrMapping/>
  </p:clrMapOvr>
</p:sld>
</file>

<file path=ppt/slides/slide24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10AD7C-BC4B-CEE5-671E-2C4A9804B8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btitle 9">
            <a:extLst>
              <a:ext uri="{FF2B5EF4-FFF2-40B4-BE49-F238E27FC236}">
                <a16:creationId xmlns:a16="http://schemas.microsoft.com/office/drawing/2014/main" id="{6189563C-9D58-117A-4EC6-B6F979CFB2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31352" y="2315256"/>
            <a:ext cx="4786877" cy="763899"/>
          </a:xfrm>
        </p:spPr>
        <p:txBody>
          <a:bodyPr>
            <a:noAutofit/>
          </a:bodyPr>
          <a:lstStyle/>
          <a:p>
            <a:r>
              <a:rPr lang="en-US" sz="4000" b="1" dirty="0"/>
              <a:t>03, Apprendimento automatico adversariale</a:t>
            </a: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50218ACD-53F6-526F-3815-D9AEFBC868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084061" y="0"/>
            <a:ext cx="2959129" cy="6871447"/>
            <a:chOff x="3084061" y="0"/>
            <a:chExt cx="2959129" cy="6871447"/>
          </a:xfrm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9A3BDE66-175F-7B7F-A231-7D11845821D2}"/>
                </a:ext>
              </a:extLst>
            </p:cNvPr>
            <p:cNvSpPr/>
            <p:nvPr/>
          </p:nvSpPr>
          <p:spPr>
            <a:xfrm rot="10800000">
              <a:off x="3498189" y="17722"/>
              <a:ext cx="2545001" cy="6837172"/>
            </a:xfrm>
            <a:custGeom>
              <a:avLst/>
              <a:gdLst>
                <a:gd name="connsiteX0" fmla="*/ 2518452 w 2545001"/>
                <a:gd name="connsiteY0" fmla="*/ 0 h 6837172"/>
                <a:gd name="connsiteX1" fmla="*/ 1701725 w 2545001"/>
                <a:gd name="connsiteY1" fmla="*/ 3172236 h 6837172"/>
                <a:gd name="connsiteX2" fmla="*/ 1361633 w 2545001"/>
                <a:gd name="connsiteY2" fmla="*/ 4439362 h 6837172"/>
                <a:gd name="connsiteX3" fmla="*/ 1178312 w 2545001"/>
                <a:gd name="connsiteY3" fmla="*/ 4524005 h 6837172"/>
                <a:gd name="connsiteX4" fmla="*/ 1067055 w 2545001"/>
                <a:gd name="connsiteY4" fmla="*/ 4330715 h 6837172"/>
                <a:gd name="connsiteX5" fmla="*/ 1324969 w 2545001"/>
                <a:gd name="connsiteY5" fmla="*/ 3379423 h 6837172"/>
                <a:gd name="connsiteX6" fmla="*/ 1307268 w 2545001"/>
                <a:gd name="connsiteY6" fmla="*/ 3240456 h 6837172"/>
                <a:gd name="connsiteX7" fmla="*/ 1196012 w 2545001"/>
                <a:gd name="connsiteY7" fmla="*/ 3154549 h 6837172"/>
                <a:gd name="connsiteX8" fmla="*/ 972233 w 2545001"/>
                <a:gd name="connsiteY8" fmla="*/ 3283409 h 6837172"/>
                <a:gd name="connsiteX9" fmla="*/ 580306 w 2545001"/>
                <a:gd name="connsiteY9" fmla="*/ 4728666 h 6837172"/>
                <a:gd name="connsiteX10" fmla="*/ 5057 w 2545001"/>
                <a:gd name="connsiteY10" fmla="*/ 6820750 h 6837172"/>
                <a:gd name="connsiteX11" fmla="*/ 0 w 2545001"/>
                <a:gd name="connsiteY11" fmla="*/ 6837173 h 6837172"/>
                <a:gd name="connsiteX12" fmla="*/ 26550 w 2545001"/>
                <a:gd name="connsiteY12" fmla="*/ 6837173 h 6837172"/>
                <a:gd name="connsiteX13" fmla="*/ 605591 w 2545001"/>
                <a:gd name="connsiteY13" fmla="*/ 4736246 h 6837172"/>
                <a:gd name="connsiteX14" fmla="*/ 997519 w 2545001"/>
                <a:gd name="connsiteY14" fmla="*/ 3290990 h 6837172"/>
                <a:gd name="connsiteX15" fmla="*/ 1190954 w 2545001"/>
                <a:gd name="connsiteY15" fmla="*/ 3179816 h 6837172"/>
                <a:gd name="connsiteX16" fmla="*/ 1285776 w 2545001"/>
                <a:gd name="connsiteY16" fmla="*/ 3253089 h 6837172"/>
                <a:gd name="connsiteX17" fmla="*/ 1300947 w 2545001"/>
                <a:gd name="connsiteY17" fmla="*/ 3373106 h 6837172"/>
                <a:gd name="connsiteX18" fmla="*/ 1043033 w 2545001"/>
                <a:gd name="connsiteY18" fmla="*/ 4324398 h 6837172"/>
                <a:gd name="connsiteX19" fmla="*/ 1171990 w 2545001"/>
                <a:gd name="connsiteY19" fmla="*/ 4548009 h 6837172"/>
                <a:gd name="connsiteX20" fmla="*/ 1385654 w 2545001"/>
                <a:gd name="connsiteY20" fmla="*/ 4448205 h 6837172"/>
                <a:gd name="connsiteX21" fmla="*/ 1385654 w 2545001"/>
                <a:gd name="connsiteY21" fmla="*/ 4446942 h 6837172"/>
                <a:gd name="connsiteX22" fmla="*/ 1725746 w 2545001"/>
                <a:gd name="connsiteY22" fmla="*/ 3178553 h 6837172"/>
                <a:gd name="connsiteX23" fmla="*/ 2545002 w 2545001"/>
                <a:gd name="connsiteY23" fmla="*/ 1263 h 6837172"/>
                <a:gd name="connsiteX24" fmla="*/ 2518452 w 2545001"/>
                <a:gd name="connsiteY24" fmla="*/ 0 h 6837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545001" h="6837172">
                  <a:moveTo>
                    <a:pt x="2518452" y="0"/>
                  </a:moveTo>
                  <a:lnTo>
                    <a:pt x="1701725" y="3172236"/>
                  </a:lnTo>
                  <a:lnTo>
                    <a:pt x="1361633" y="4439362"/>
                  </a:lnTo>
                  <a:cubicBezTo>
                    <a:pt x="1328761" y="4508845"/>
                    <a:pt x="1251640" y="4544219"/>
                    <a:pt x="1178312" y="4524005"/>
                  </a:cubicBezTo>
                  <a:cubicBezTo>
                    <a:pt x="1094869" y="4501265"/>
                    <a:pt x="1044298" y="4414095"/>
                    <a:pt x="1067055" y="4330715"/>
                  </a:cubicBezTo>
                  <a:lnTo>
                    <a:pt x="1324969" y="3379423"/>
                  </a:lnTo>
                  <a:cubicBezTo>
                    <a:pt x="1337611" y="3332679"/>
                    <a:pt x="1331290" y="3283409"/>
                    <a:pt x="1307268" y="3240456"/>
                  </a:cubicBezTo>
                  <a:cubicBezTo>
                    <a:pt x="1283247" y="3197503"/>
                    <a:pt x="1244054" y="3167183"/>
                    <a:pt x="1196012" y="3154549"/>
                  </a:cubicBezTo>
                  <a:cubicBezTo>
                    <a:pt x="1098662" y="3128019"/>
                    <a:pt x="997519" y="3186133"/>
                    <a:pt x="972233" y="3283409"/>
                  </a:cubicBezTo>
                  <a:lnTo>
                    <a:pt x="580306" y="4728666"/>
                  </a:lnTo>
                  <a:lnTo>
                    <a:pt x="5057" y="6820750"/>
                  </a:lnTo>
                  <a:cubicBezTo>
                    <a:pt x="5057" y="6820750"/>
                    <a:pt x="1264" y="6833383"/>
                    <a:pt x="0" y="6837173"/>
                  </a:cubicBezTo>
                  <a:lnTo>
                    <a:pt x="26550" y="6837173"/>
                  </a:lnTo>
                  <a:lnTo>
                    <a:pt x="605591" y="4736246"/>
                  </a:lnTo>
                  <a:lnTo>
                    <a:pt x="997519" y="3290990"/>
                  </a:lnTo>
                  <a:cubicBezTo>
                    <a:pt x="1020276" y="3207609"/>
                    <a:pt x="1107512" y="3157076"/>
                    <a:pt x="1190954" y="3179816"/>
                  </a:cubicBezTo>
                  <a:cubicBezTo>
                    <a:pt x="1231411" y="3191186"/>
                    <a:pt x="1265547" y="3216453"/>
                    <a:pt x="1285776" y="3253089"/>
                  </a:cubicBezTo>
                  <a:cubicBezTo>
                    <a:pt x="1307268" y="3289726"/>
                    <a:pt x="1312326" y="3331416"/>
                    <a:pt x="1300947" y="3373106"/>
                  </a:cubicBezTo>
                  <a:lnTo>
                    <a:pt x="1043033" y="4324398"/>
                  </a:lnTo>
                  <a:cubicBezTo>
                    <a:pt x="1016483" y="4421675"/>
                    <a:pt x="1074640" y="4522742"/>
                    <a:pt x="1171990" y="4548009"/>
                  </a:cubicBezTo>
                  <a:cubicBezTo>
                    <a:pt x="1257961" y="4570749"/>
                    <a:pt x="1347725" y="4529059"/>
                    <a:pt x="1385654" y="4448205"/>
                  </a:cubicBezTo>
                  <a:lnTo>
                    <a:pt x="1385654" y="4446942"/>
                  </a:lnTo>
                  <a:lnTo>
                    <a:pt x="1725746" y="3178553"/>
                  </a:lnTo>
                  <a:lnTo>
                    <a:pt x="2545002" y="1263"/>
                  </a:lnTo>
                  <a:cubicBezTo>
                    <a:pt x="2536151" y="0"/>
                    <a:pt x="2527302" y="0"/>
                    <a:pt x="2518452" y="0"/>
                  </a:cubicBezTo>
                  <a:close/>
                </a:path>
              </a:pathLst>
            </a:custGeom>
            <a:solidFill>
              <a:schemeClr val="accent1"/>
            </a:solidFill>
            <a:ln w="12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24CEB47A-6DBA-7BE5-96F9-C21BB4B8353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084061" y="0"/>
              <a:ext cx="1822122" cy="6871447"/>
            </a:xfrm>
            <a:prstGeom prst="line">
              <a:avLst/>
            </a:prstGeom>
            <a:ln w="2222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5" name="Picture Placeholder 14" descr="A cup of coffee and a notebook on a table&#10;&#10;Description automatically generated">
            <a:extLst>
              <a:ext uri="{FF2B5EF4-FFF2-40B4-BE49-F238E27FC236}">
                <a16:creationId xmlns:a16="http://schemas.microsoft.com/office/drawing/2014/main" id="{B82E4D78-224E-F653-453A-251EB98C528E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13124" r="13124"/>
          <a:stretch>
            <a:fillRect/>
          </a:stretch>
        </p:blipFill>
        <p:spPr/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6AB1A01C-DE4D-E260-4E4E-271DDEF535B1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8A59E7BB-7AFD-58DD-5424-44232666786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2978993-961D-2E97-E8AD-0F49777DBDE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5965276"/>
      </p:ext>
    </p:extLst>
  </p:cSld>
  <p:clrMapOvr>
    <a:masterClrMapping/>
  </p:clrMapOvr>
</p:sld>
</file>

<file path=ppt/slides/slide25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ACCADF-AD66-15C0-B729-6B887588DB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D61618-5BF5-E945-FE02-06D5C2FC0D3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Definizione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B7ED6-5906-8DE9-A2C9-A8FD11B5E728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96322" y="1499616"/>
            <a:ext cx="6752558" cy="4501689"/>
          </a:xfrm>
        </p:spPr>
        <p:txBody>
          <a:bodyPr>
            <a:normAutofit/>
          </a:bodyPr>
          <a:lstStyle/>
          <a:p>
            <a:r>
              <a:rPr lang="en-GB" sz="2000" dirty="0"/>
              <a:t>Con adversarial machine learning ci si riferisce allo studio degli attacchi alle reti ML/DL.</a:t>
            </a:r>
          </a:p>
          <a:p>
            <a:endParaRPr lang="en-GB" sz="2000" dirty="0"/>
          </a:p>
          <a:p>
            <a:r>
              <a:rPr lang="en-US" sz="2000" b="0" i="0" dirty="0">
                <a:effectLst/>
              </a:rPr>
              <a:t>L'arte di ingannare i modelli basati su CNN utilizzando algoritmi di ottimizzazione malevoli, effettuando manipolazioni sottili (impercettibili) nei pixel di input di un'immagine che predicono l'output sbagliato con un'elevata fiducia, è nota come attacco avversario nella classificazione delle immagini.</a:t>
            </a:r>
            <a:endParaRPr lang="en-GB" sz="2000" dirty="0"/>
          </a:p>
        </p:txBody>
      </p:sp>
      <p:pic>
        <p:nvPicPr>
          <p:cNvPr id="8" name="Picture Placeholder 7" descr="A green square with black center&#10;&#10;Description automatically generated">
            <a:extLst>
              <a:ext uri="{FF2B5EF4-FFF2-40B4-BE49-F238E27FC236}">
                <a16:creationId xmlns:a16="http://schemas.microsoft.com/office/drawing/2014/main" id="{2FD173BD-587F-931D-F05D-30EE7A682A1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295" r="295"/>
          <a:stretch>
            <a:fillRect/>
          </a:stretch>
        </p:blipFill>
        <p:spPr/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D98048-C74D-731F-C0D7-D26571C912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Modulo di formazione CSP Nome: Modello di presentazione Creato da PR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74A7D4-FED1-BE43-6604-B41061FECB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7098606"/>
      </p:ext>
    </p:extLst>
  </p:cSld>
  <p:clrMapOvr>
    <a:masterClrMapping/>
  </p:clrMapOvr>
</p:sld>
</file>

<file path=ppt/slides/slide26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ACCADF-AD66-15C0-B729-6B887588DB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D61618-5BF5-E945-FE02-06D5C2FC0D3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Caratteristiche principali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B7ED6-5906-8DE9-A2C9-A8FD11B5E728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96322" y="1499616"/>
            <a:ext cx="6752558" cy="4501689"/>
          </a:xfrm>
        </p:spPr>
        <p:txBody>
          <a:bodyPr>
            <a:normAutofit/>
          </a:bodyPr>
          <a:lstStyle/>
          <a:p>
            <a:endParaRPr lang="en-GB" sz="2000" dirty="0"/>
          </a:p>
          <a:p>
            <a:r>
              <a:rPr lang="en-GB" sz="2000" dirty="0"/>
              <a:t>Nella classificazione delle immagini biomediche, queste tecniche cercano di ridurre le prestazioni di un classificatore in termini di accuratezza.</a:t>
            </a:r>
          </a:p>
          <a:p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r>
              <a:rPr lang="en-GB" sz="2000" dirty="0"/>
              <a:t>Queste tecniche, come le reti avversarie generative, l'avvelenamento dei dati, ecc. modificano le immagini di input utilizzate per il processo di test, alterando la classificazione delle immagini e la diagnosi, peggiorando la salute dei pazienti.</a:t>
            </a:r>
          </a:p>
        </p:txBody>
      </p:sp>
      <p:pic>
        <p:nvPicPr>
          <p:cNvPr id="8" name="Picture Placeholder 7" descr="A green square with black center&#10;&#10;Description automatically generated">
            <a:extLst>
              <a:ext uri="{FF2B5EF4-FFF2-40B4-BE49-F238E27FC236}">
                <a16:creationId xmlns:a16="http://schemas.microsoft.com/office/drawing/2014/main" id="{2FD173BD-587F-931D-F05D-30EE7A682A1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295" r="295"/>
          <a:stretch>
            <a:fillRect/>
          </a:stretch>
        </p:blipFill>
        <p:spPr/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D98048-C74D-731F-C0D7-D26571C912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Modulo di formazione CSP Nome: Modello di presentazione Creato da PR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74A7D4-FED1-BE43-6604-B41061FECB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4353994"/>
      </p:ext>
    </p:extLst>
  </p:cSld>
  <p:clrMapOvr>
    <a:masterClrMapping/>
  </p:clrMapOvr>
</p:sld>
</file>

<file path=ppt/slides/slide27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ACCADF-AD66-15C0-B729-6B887588DB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D61618-5BF5-E945-FE02-06D5C2FC0D3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Caratteristiche principali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B7ED6-5906-8DE9-A2C9-A8FD11B5E728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96322" y="1499616"/>
            <a:ext cx="6752558" cy="4501689"/>
          </a:xfrm>
        </p:spPr>
        <p:txBody>
          <a:bodyPr>
            <a:normAutofit/>
          </a:bodyPr>
          <a:lstStyle/>
          <a:p>
            <a:pPr marL="0" indent="0">
              <a:buNone/>
            </a:pPr>
            <a:br>
              <a:rPr lang="en-US" sz="2400" dirty="0"/>
            </a:br>
            <a:r>
              <a:rPr lang="en-US" sz="2400" b="0" i="0" dirty="0">
                <a:effectLst/>
              </a:rPr>
              <a:t>Questi attacchi sono considerati attacchi alla sicurezza informatica, in quanto manipolano direttamente i dati (immagini biomediche), compromettendo l'affidabilità degli algoritmi di DL e, se non visti, anche la diagnosi di un paziente.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La manipolazione deve essere impercettibile da parte dell'uomo e contemporaneamente influenzare i risultati.</a:t>
            </a:r>
            <a:endParaRPr lang="en-GB" sz="2400" dirty="0"/>
          </a:p>
        </p:txBody>
      </p:sp>
      <p:pic>
        <p:nvPicPr>
          <p:cNvPr id="8" name="Picture Placeholder 7" descr="A green square with black center&#10;&#10;Description automatically generated">
            <a:extLst>
              <a:ext uri="{FF2B5EF4-FFF2-40B4-BE49-F238E27FC236}">
                <a16:creationId xmlns:a16="http://schemas.microsoft.com/office/drawing/2014/main" id="{2FD173BD-587F-931D-F05D-30EE7A682A1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295" r="295"/>
          <a:stretch>
            <a:fillRect/>
          </a:stretch>
        </p:blipFill>
        <p:spPr/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D98048-C74D-731F-C0D7-D26571C912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Modulo di formazione CSP Nome: Modello di presentazione Creato da PR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74A7D4-FED1-BE43-6604-B41061FECB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7803253"/>
      </p:ext>
    </p:extLst>
  </p:cSld>
  <p:clrMapOvr>
    <a:masterClrMapping/>
  </p:clrMapOvr>
</p:sld>
</file>

<file path=ppt/slides/slide28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ACCADF-AD66-15C0-B729-6B887588DB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D61618-5BF5-E945-FE02-06D5C2FC0D3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Perché l'apprendimento automatico avverso?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B7ED6-5906-8DE9-A2C9-A8FD11B5E728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96322" y="1499616"/>
            <a:ext cx="6752558" cy="45016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Diverse le ragioni dell'attaccante: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US" sz="2800" dirty="0"/>
              <a:t>Compromettere le reti DL; nei dispositivi medici;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US" sz="2800" dirty="0"/>
              <a:t>Ridurre l'affidabilità di questi dispositivi;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US" sz="2800" dirty="0"/>
              <a:t>Modificare la diagnosi;</a:t>
            </a:r>
          </a:p>
          <a:p>
            <a:pPr marL="0" indent="0">
              <a:buClr>
                <a:schemeClr val="tx1"/>
              </a:buClr>
              <a:buNone/>
            </a:pPr>
            <a:endParaRPr lang="en-US" sz="2800" dirty="0"/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endParaRPr lang="en-GB" sz="2800" dirty="0"/>
          </a:p>
        </p:txBody>
      </p:sp>
      <p:pic>
        <p:nvPicPr>
          <p:cNvPr id="8" name="Picture Placeholder 7" descr="A green square with black center&#10;&#10;Description automatically generated">
            <a:extLst>
              <a:ext uri="{FF2B5EF4-FFF2-40B4-BE49-F238E27FC236}">
                <a16:creationId xmlns:a16="http://schemas.microsoft.com/office/drawing/2014/main" id="{2FD173BD-587F-931D-F05D-30EE7A682A1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295" r="295"/>
          <a:stretch>
            <a:fillRect/>
          </a:stretch>
        </p:blipFill>
        <p:spPr/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D98048-C74D-731F-C0D7-D26571C912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Modulo di formazione CSP Nome: Modello di presentazione Creato da PR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74A7D4-FED1-BE43-6604-B41061FECB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7232589"/>
      </p:ext>
    </p:extLst>
  </p:cSld>
  <p:clrMapOvr>
    <a:masterClrMapping/>
  </p:clrMapOvr>
</p:sld>
</file>

<file path=ppt/slides/slide29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ACCADF-AD66-15C0-B729-6B887588DB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D61618-5BF5-E945-FE02-06D5C2FC0D3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Contromisure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B7ED6-5906-8DE9-A2C9-A8FD11B5E728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96322" y="1499616"/>
            <a:ext cx="6752558" cy="4501689"/>
          </a:xfrm>
        </p:spPr>
        <p:txBody>
          <a:bodyPr>
            <a:normAutofit/>
          </a:bodyPr>
          <a:lstStyle/>
          <a:p>
            <a:pPr marL="0" indent="0">
              <a:buClr>
                <a:schemeClr val="tx1"/>
              </a:buClr>
              <a:buNone/>
            </a:pPr>
            <a:endParaRPr lang="en-US" sz="2800" dirty="0"/>
          </a:p>
          <a:p>
            <a:pPr marL="0" indent="0">
              <a:buClr>
                <a:schemeClr val="tx1"/>
              </a:buClr>
              <a:buNone/>
            </a:pPr>
            <a:r>
              <a:rPr lang="en-US" sz="2800" dirty="0"/>
              <a:t>Le contromisure riguardano l'addestramento della rete DL a questo tipo di attacchi prima dell'implementazione di una classificazione di immagini biomediche.</a:t>
            </a:r>
          </a:p>
          <a:p>
            <a:pPr marL="0" indent="0">
              <a:buClr>
                <a:schemeClr val="tx1"/>
              </a:buClr>
              <a:buNone/>
            </a:pPr>
            <a:endParaRPr lang="en-US" sz="2800" dirty="0"/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US" sz="2800" dirty="0"/>
              <a:t>Questo migliora la </a:t>
            </a:r>
            <a:r>
              <a:rPr lang="en-US" sz="2800" b="1" dirty="0"/>
              <a:t>robustezza 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endParaRPr lang="en-GB" sz="2800" dirty="0"/>
          </a:p>
        </p:txBody>
      </p:sp>
      <p:pic>
        <p:nvPicPr>
          <p:cNvPr id="8" name="Picture Placeholder 7" descr="A green square with black center&#10;&#10;Description automatically generated">
            <a:extLst>
              <a:ext uri="{FF2B5EF4-FFF2-40B4-BE49-F238E27FC236}">
                <a16:creationId xmlns:a16="http://schemas.microsoft.com/office/drawing/2014/main" id="{2FD173BD-587F-931D-F05D-30EE7A682A1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295" r="295"/>
          <a:stretch>
            <a:fillRect/>
          </a:stretch>
        </p:blipFill>
        <p:spPr/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D98048-C74D-731F-C0D7-D26571C912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Modulo di formazione CSP Nome: Modello di presentazione Creato da PR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74A7D4-FED1-BE43-6604-B41061FECB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9277955"/>
      </p:ext>
    </p:extLst>
  </p:cSld>
  <p:clrMapOvr>
    <a:masterClrMapping/>
  </p:clrMapOvr>
</p:sld>
</file>

<file path=ppt/slides/slide3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btitle 9">
            <a:extLst>
              <a:ext uri="{FF2B5EF4-FFF2-40B4-BE49-F238E27FC236}">
                <a16:creationId xmlns:a16="http://schemas.microsoft.com/office/drawing/2014/main" id="{DB4740A4-A1D9-E9B5-6838-073E136928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31352" y="2315256"/>
            <a:ext cx="4786877" cy="763899"/>
          </a:xfrm>
        </p:spPr>
        <p:txBody>
          <a:bodyPr>
            <a:noAutofit/>
          </a:bodyPr>
          <a:lstStyle/>
          <a:p>
            <a:r>
              <a:rPr lang="en-GB" sz="4000" b="1" dirty="0"/>
              <a:t>00. IA e imaging nell'assistenza sanitaria</a:t>
            </a:r>
            <a:endParaRPr lang="en-US" sz="4000" b="1" dirty="0"/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19A1C40A-BC04-C14E-7867-E3D7B15979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084061" y="0"/>
            <a:ext cx="2959129" cy="6871447"/>
            <a:chOff x="3084061" y="0"/>
            <a:chExt cx="2959129" cy="6871447"/>
          </a:xfrm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45521D96-1220-9A5F-FB15-764C14CD87A4}"/>
                </a:ext>
              </a:extLst>
            </p:cNvPr>
            <p:cNvSpPr/>
            <p:nvPr/>
          </p:nvSpPr>
          <p:spPr>
            <a:xfrm rot="10800000">
              <a:off x="3498189" y="17722"/>
              <a:ext cx="2545001" cy="6837172"/>
            </a:xfrm>
            <a:custGeom>
              <a:avLst/>
              <a:gdLst>
                <a:gd name="connsiteX0" fmla="*/ 2518452 w 2545001"/>
                <a:gd name="connsiteY0" fmla="*/ 0 h 6837172"/>
                <a:gd name="connsiteX1" fmla="*/ 1701725 w 2545001"/>
                <a:gd name="connsiteY1" fmla="*/ 3172236 h 6837172"/>
                <a:gd name="connsiteX2" fmla="*/ 1361633 w 2545001"/>
                <a:gd name="connsiteY2" fmla="*/ 4439362 h 6837172"/>
                <a:gd name="connsiteX3" fmla="*/ 1178312 w 2545001"/>
                <a:gd name="connsiteY3" fmla="*/ 4524005 h 6837172"/>
                <a:gd name="connsiteX4" fmla="*/ 1067055 w 2545001"/>
                <a:gd name="connsiteY4" fmla="*/ 4330715 h 6837172"/>
                <a:gd name="connsiteX5" fmla="*/ 1324969 w 2545001"/>
                <a:gd name="connsiteY5" fmla="*/ 3379423 h 6837172"/>
                <a:gd name="connsiteX6" fmla="*/ 1307268 w 2545001"/>
                <a:gd name="connsiteY6" fmla="*/ 3240456 h 6837172"/>
                <a:gd name="connsiteX7" fmla="*/ 1196012 w 2545001"/>
                <a:gd name="connsiteY7" fmla="*/ 3154549 h 6837172"/>
                <a:gd name="connsiteX8" fmla="*/ 972233 w 2545001"/>
                <a:gd name="connsiteY8" fmla="*/ 3283409 h 6837172"/>
                <a:gd name="connsiteX9" fmla="*/ 580306 w 2545001"/>
                <a:gd name="connsiteY9" fmla="*/ 4728666 h 6837172"/>
                <a:gd name="connsiteX10" fmla="*/ 5057 w 2545001"/>
                <a:gd name="connsiteY10" fmla="*/ 6820750 h 6837172"/>
                <a:gd name="connsiteX11" fmla="*/ 0 w 2545001"/>
                <a:gd name="connsiteY11" fmla="*/ 6837173 h 6837172"/>
                <a:gd name="connsiteX12" fmla="*/ 26550 w 2545001"/>
                <a:gd name="connsiteY12" fmla="*/ 6837173 h 6837172"/>
                <a:gd name="connsiteX13" fmla="*/ 605591 w 2545001"/>
                <a:gd name="connsiteY13" fmla="*/ 4736246 h 6837172"/>
                <a:gd name="connsiteX14" fmla="*/ 997519 w 2545001"/>
                <a:gd name="connsiteY14" fmla="*/ 3290990 h 6837172"/>
                <a:gd name="connsiteX15" fmla="*/ 1190954 w 2545001"/>
                <a:gd name="connsiteY15" fmla="*/ 3179816 h 6837172"/>
                <a:gd name="connsiteX16" fmla="*/ 1285776 w 2545001"/>
                <a:gd name="connsiteY16" fmla="*/ 3253089 h 6837172"/>
                <a:gd name="connsiteX17" fmla="*/ 1300947 w 2545001"/>
                <a:gd name="connsiteY17" fmla="*/ 3373106 h 6837172"/>
                <a:gd name="connsiteX18" fmla="*/ 1043033 w 2545001"/>
                <a:gd name="connsiteY18" fmla="*/ 4324398 h 6837172"/>
                <a:gd name="connsiteX19" fmla="*/ 1171990 w 2545001"/>
                <a:gd name="connsiteY19" fmla="*/ 4548009 h 6837172"/>
                <a:gd name="connsiteX20" fmla="*/ 1385654 w 2545001"/>
                <a:gd name="connsiteY20" fmla="*/ 4448205 h 6837172"/>
                <a:gd name="connsiteX21" fmla="*/ 1385654 w 2545001"/>
                <a:gd name="connsiteY21" fmla="*/ 4446942 h 6837172"/>
                <a:gd name="connsiteX22" fmla="*/ 1725746 w 2545001"/>
                <a:gd name="connsiteY22" fmla="*/ 3178553 h 6837172"/>
                <a:gd name="connsiteX23" fmla="*/ 2545002 w 2545001"/>
                <a:gd name="connsiteY23" fmla="*/ 1263 h 6837172"/>
                <a:gd name="connsiteX24" fmla="*/ 2518452 w 2545001"/>
                <a:gd name="connsiteY24" fmla="*/ 0 h 6837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545001" h="6837172">
                  <a:moveTo>
                    <a:pt x="2518452" y="0"/>
                  </a:moveTo>
                  <a:lnTo>
                    <a:pt x="1701725" y="3172236"/>
                  </a:lnTo>
                  <a:lnTo>
                    <a:pt x="1361633" y="4439362"/>
                  </a:lnTo>
                  <a:cubicBezTo>
                    <a:pt x="1328761" y="4508845"/>
                    <a:pt x="1251640" y="4544219"/>
                    <a:pt x="1178312" y="4524005"/>
                  </a:cubicBezTo>
                  <a:cubicBezTo>
                    <a:pt x="1094869" y="4501265"/>
                    <a:pt x="1044298" y="4414095"/>
                    <a:pt x="1067055" y="4330715"/>
                  </a:cubicBezTo>
                  <a:lnTo>
                    <a:pt x="1324969" y="3379423"/>
                  </a:lnTo>
                  <a:cubicBezTo>
                    <a:pt x="1337611" y="3332679"/>
                    <a:pt x="1331290" y="3283409"/>
                    <a:pt x="1307268" y="3240456"/>
                  </a:cubicBezTo>
                  <a:cubicBezTo>
                    <a:pt x="1283247" y="3197503"/>
                    <a:pt x="1244054" y="3167183"/>
                    <a:pt x="1196012" y="3154549"/>
                  </a:cubicBezTo>
                  <a:cubicBezTo>
                    <a:pt x="1098662" y="3128019"/>
                    <a:pt x="997519" y="3186133"/>
                    <a:pt x="972233" y="3283409"/>
                  </a:cubicBezTo>
                  <a:lnTo>
                    <a:pt x="580306" y="4728666"/>
                  </a:lnTo>
                  <a:lnTo>
                    <a:pt x="5057" y="6820750"/>
                  </a:lnTo>
                  <a:cubicBezTo>
                    <a:pt x="5057" y="6820750"/>
                    <a:pt x="1264" y="6833383"/>
                    <a:pt x="0" y="6837173"/>
                  </a:cubicBezTo>
                  <a:lnTo>
                    <a:pt x="26550" y="6837173"/>
                  </a:lnTo>
                  <a:lnTo>
                    <a:pt x="605591" y="4736246"/>
                  </a:lnTo>
                  <a:lnTo>
                    <a:pt x="997519" y="3290990"/>
                  </a:lnTo>
                  <a:cubicBezTo>
                    <a:pt x="1020276" y="3207609"/>
                    <a:pt x="1107512" y="3157076"/>
                    <a:pt x="1190954" y="3179816"/>
                  </a:cubicBezTo>
                  <a:cubicBezTo>
                    <a:pt x="1231411" y="3191186"/>
                    <a:pt x="1265547" y="3216453"/>
                    <a:pt x="1285776" y="3253089"/>
                  </a:cubicBezTo>
                  <a:cubicBezTo>
                    <a:pt x="1307268" y="3289726"/>
                    <a:pt x="1312326" y="3331416"/>
                    <a:pt x="1300947" y="3373106"/>
                  </a:cubicBezTo>
                  <a:lnTo>
                    <a:pt x="1043033" y="4324398"/>
                  </a:lnTo>
                  <a:cubicBezTo>
                    <a:pt x="1016483" y="4421675"/>
                    <a:pt x="1074640" y="4522742"/>
                    <a:pt x="1171990" y="4548009"/>
                  </a:cubicBezTo>
                  <a:cubicBezTo>
                    <a:pt x="1257961" y="4570749"/>
                    <a:pt x="1347725" y="4529059"/>
                    <a:pt x="1385654" y="4448205"/>
                  </a:cubicBezTo>
                  <a:lnTo>
                    <a:pt x="1385654" y="4446942"/>
                  </a:lnTo>
                  <a:lnTo>
                    <a:pt x="1725746" y="3178553"/>
                  </a:lnTo>
                  <a:lnTo>
                    <a:pt x="2545002" y="1263"/>
                  </a:lnTo>
                  <a:cubicBezTo>
                    <a:pt x="2536151" y="0"/>
                    <a:pt x="2527302" y="0"/>
                    <a:pt x="2518452" y="0"/>
                  </a:cubicBezTo>
                  <a:close/>
                </a:path>
              </a:pathLst>
            </a:custGeom>
            <a:solidFill>
              <a:schemeClr val="accent1"/>
            </a:solidFill>
            <a:ln w="12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937359AB-4FC7-AF1F-096F-69BD733B876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084061" y="0"/>
              <a:ext cx="1822122" cy="6871447"/>
            </a:xfrm>
            <a:prstGeom prst="line">
              <a:avLst/>
            </a:prstGeom>
            <a:ln w="2222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5" name="Picture Placeholder 14" descr="A cup of coffee and a notebook on a table&#10;&#10;Description automatically generated">
            <a:extLst>
              <a:ext uri="{FF2B5EF4-FFF2-40B4-BE49-F238E27FC236}">
                <a16:creationId xmlns:a16="http://schemas.microsoft.com/office/drawing/2014/main" id="{4CBDA013-3174-52C6-6265-5838725B1829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13124" r="13124"/>
          <a:stretch>
            <a:fillRect/>
          </a:stretch>
        </p:blipFill>
        <p:spPr/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F77DCCB9-AEB6-7AA5-F202-4946F5DED08A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EE07CE2-0C87-3ABF-6818-85B27F64F22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2B71898A-A746-B5E1-21C0-444A870426A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96779094"/>
      </p:ext>
    </p:extLst>
  </p:cSld>
  <p:clrMapOvr>
    <a:masterClrMapping/>
  </p:clrMapOvr>
</p:sld>
</file>

<file path=ppt/slides/slide30.xml><?xml version="1.0" encoding="utf-8"?>
<p:sld xmlns:a16="http://schemas.microsoft.com/office/drawing/2014/main" xmlns:adec="http://schemas.microsoft.com/office/drawing/2017/decorative" xmlns:asvg="http://schemas.microsoft.com/office/drawing/2016/SVG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22">
            <a:extLst>
              <a:ext uri="{FF2B5EF4-FFF2-40B4-BE49-F238E27FC236}">
                <a16:creationId xmlns:a16="http://schemas.microsoft.com/office/drawing/2014/main" id="{4D835925-3D21-0B99-9A6C-587FBAE433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2367" y="1559668"/>
            <a:ext cx="6732237" cy="1524000"/>
          </a:xfrm>
        </p:spPr>
        <p:txBody>
          <a:bodyPr>
            <a:normAutofit fontScale="90000"/>
          </a:bodyPr>
          <a:lstStyle/>
          <a:p>
            <a:br>
              <a:rPr lang="en-US" dirty="0">
                <a:solidFill>
                  <a:schemeClr val="accent1"/>
                </a:solidFill>
              </a:rPr>
            </a:br>
            <a:br>
              <a:rPr lang="en-US" dirty="0">
                <a:solidFill>
                  <a:schemeClr val="accent1"/>
                </a:solidFill>
              </a:rPr>
            </a:br>
            <a:r>
              <a:rPr lang="en-US" dirty="0"/>
              <a:t>04. </a:t>
            </a:r>
            <a:r>
              <a:rPr lang="en-US" sz="4400" dirty="0"/>
              <a:t>Applicazioni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3E7466B0-B69A-FEBF-B8E0-FDA9AEAC70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70364" y="-3219"/>
            <a:ext cx="2562565" cy="6884359"/>
          </a:xfrm>
          <a:custGeom>
            <a:avLst/>
            <a:gdLst>
              <a:gd name="connsiteX0" fmla="*/ 2535833 w 2562565"/>
              <a:gd name="connsiteY0" fmla="*/ 0 h 6884359"/>
              <a:gd name="connsiteX1" fmla="*/ 2106829 w 2562565"/>
              <a:gd name="connsiteY1" fmla="*/ 1564627 h 6884359"/>
              <a:gd name="connsiteX2" fmla="*/ 1764389 w 2562565"/>
              <a:gd name="connsiteY2" fmla="*/ 2840498 h 6884359"/>
              <a:gd name="connsiteX3" fmla="*/ 1579803 w 2562565"/>
              <a:gd name="connsiteY3" fmla="*/ 2925726 h 6884359"/>
              <a:gd name="connsiteX4" fmla="*/ 1467779 w 2562565"/>
              <a:gd name="connsiteY4" fmla="*/ 2731101 h 6884359"/>
              <a:gd name="connsiteX5" fmla="*/ 1727472 w 2562565"/>
              <a:gd name="connsiteY5" fmla="*/ 1773244 h 6884359"/>
              <a:gd name="connsiteX6" fmla="*/ 1709650 w 2562565"/>
              <a:gd name="connsiteY6" fmla="*/ 1633318 h 6884359"/>
              <a:gd name="connsiteX7" fmla="*/ 1597625 w 2562565"/>
              <a:gd name="connsiteY7" fmla="*/ 1546818 h 6884359"/>
              <a:gd name="connsiteX8" fmla="*/ 1372303 w 2562565"/>
              <a:gd name="connsiteY8" fmla="*/ 1676568 h 6884359"/>
              <a:gd name="connsiteX9" fmla="*/ 977670 w 2562565"/>
              <a:gd name="connsiteY9" fmla="*/ 3131798 h 6884359"/>
              <a:gd name="connsiteX10" fmla="*/ 5092 w 2562565"/>
              <a:gd name="connsiteY10" fmla="*/ 6867823 h 6884359"/>
              <a:gd name="connsiteX11" fmla="*/ 0 w 2562565"/>
              <a:gd name="connsiteY11" fmla="*/ 6884360 h 6884359"/>
              <a:gd name="connsiteX12" fmla="*/ 26733 w 2562565"/>
              <a:gd name="connsiteY12" fmla="*/ 6884360 h 6884359"/>
              <a:gd name="connsiteX13" fmla="*/ 1003131 w 2562565"/>
              <a:gd name="connsiteY13" fmla="*/ 3139431 h 6884359"/>
              <a:gd name="connsiteX14" fmla="*/ 1397763 w 2562565"/>
              <a:gd name="connsiteY14" fmla="*/ 1684200 h 6884359"/>
              <a:gd name="connsiteX15" fmla="*/ 1592533 w 2562565"/>
              <a:gd name="connsiteY15" fmla="*/ 1572259 h 6884359"/>
              <a:gd name="connsiteX16" fmla="*/ 1688009 w 2562565"/>
              <a:gd name="connsiteY16" fmla="*/ 1646039 h 6884359"/>
              <a:gd name="connsiteX17" fmla="*/ 1703285 w 2562565"/>
              <a:gd name="connsiteY17" fmla="*/ 1766884 h 6884359"/>
              <a:gd name="connsiteX18" fmla="*/ 1443591 w 2562565"/>
              <a:gd name="connsiteY18" fmla="*/ 2724741 h 6884359"/>
              <a:gd name="connsiteX19" fmla="*/ 1573438 w 2562565"/>
              <a:gd name="connsiteY19" fmla="*/ 2949894 h 6884359"/>
              <a:gd name="connsiteX20" fmla="*/ 1788577 w 2562565"/>
              <a:gd name="connsiteY20" fmla="*/ 2849402 h 6884359"/>
              <a:gd name="connsiteX21" fmla="*/ 1788577 w 2562565"/>
              <a:gd name="connsiteY21" fmla="*/ 2848130 h 6884359"/>
              <a:gd name="connsiteX22" fmla="*/ 2131016 w 2562565"/>
              <a:gd name="connsiteY22" fmla="*/ 1570987 h 6884359"/>
              <a:gd name="connsiteX23" fmla="*/ 2562566 w 2562565"/>
              <a:gd name="connsiteY23" fmla="*/ 1272 h 6884359"/>
              <a:gd name="connsiteX24" fmla="*/ 2535833 w 2562565"/>
              <a:gd name="connsiteY24" fmla="*/ 0 h 6884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62565" h="6884359">
                <a:moveTo>
                  <a:pt x="2535833" y="0"/>
                </a:moveTo>
                <a:lnTo>
                  <a:pt x="2106829" y="1564627"/>
                </a:lnTo>
                <a:lnTo>
                  <a:pt x="1764389" y="2840498"/>
                </a:lnTo>
                <a:cubicBezTo>
                  <a:pt x="1731291" y="2910461"/>
                  <a:pt x="1653638" y="2946078"/>
                  <a:pt x="1579803" y="2925726"/>
                </a:cubicBezTo>
                <a:cubicBezTo>
                  <a:pt x="1495785" y="2902829"/>
                  <a:pt x="1444864" y="2815057"/>
                  <a:pt x="1467779" y="2731101"/>
                </a:cubicBezTo>
                <a:lnTo>
                  <a:pt x="1727472" y="1773244"/>
                </a:lnTo>
                <a:cubicBezTo>
                  <a:pt x="1740202" y="1726178"/>
                  <a:pt x="1733837" y="1676568"/>
                  <a:pt x="1709650" y="1633318"/>
                </a:cubicBezTo>
                <a:cubicBezTo>
                  <a:pt x="1685463" y="1590068"/>
                  <a:pt x="1646000" y="1559539"/>
                  <a:pt x="1597625" y="1546818"/>
                </a:cubicBezTo>
                <a:cubicBezTo>
                  <a:pt x="1499604" y="1520105"/>
                  <a:pt x="1397763" y="1578620"/>
                  <a:pt x="1372303" y="1676568"/>
                </a:cubicBezTo>
                <a:lnTo>
                  <a:pt x="977670" y="3131798"/>
                </a:lnTo>
                <a:lnTo>
                  <a:pt x="5092" y="6867823"/>
                </a:lnTo>
                <a:cubicBezTo>
                  <a:pt x="5092" y="6867823"/>
                  <a:pt x="1273" y="6880544"/>
                  <a:pt x="0" y="6884360"/>
                </a:cubicBezTo>
                <a:lnTo>
                  <a:pt x="26733" y="6884360"/>
                </a:lnTo>
                <a:lnTo>
                  <a:pt x="1003131" y="3139431"/>
                </a:lnTo>
                <a:lnTo>
                  <a:pt x="1397763" y="1684200"/>
                </a:lnTo>
                <a:cubicBezTo>
                  <a:pt x="1420677" y="1600245"/>
                  <a:pt x="1508515" y="1549363"/>
                  <a:pt x="1592533" y="1572259"/>
                </a:cubicBezTo>
                <a:cubicBezTo>
                  <a:pt x="1633270" y="1583708"/>
                  <a:pt x="1667641" y="1609149"/>
                  <a:pt x="1688009" y="1646039"/>
                </a:cubicBezTo>
                <a:cubicBezTo>
                  <a:pt x="1709650" y="1682928"/>
                  <a:pt x="1714742" y="1724906"/>
                  <a:pt x="1703285" y="1766884"/>
                </a:cubicBezTo>
                <a:lnTo>
                  <a:pt x="1443591" y="2724741"/>
                </a:lnTo>
                <a:cubicBezTo>
                  <a:pt x="1416858" y="2822689"/>
                  <a:pt x="1475417" y="2924453"/>
                  <a:pt x="1573438" y="2949894"/>
                </a:cubicBezTo>
                <a:cubicBezTo>
                  <a:pt x="1660003" y="2972792"/>
                  <a:pt x="1750386" y="2930814"/>
                  <a:pt x="1788577" y="2849402"/>
                </a:cubicBezTo>
                <a:lnTo>
                  <a:pt x="1788577" y="2848130"/>
                </a:lnTo>
                <a:lnTo>
                  <a:pt x="2131016" y="1570987"/>
                </a:lnTo>
                <a:lnTo>
                  <a:pt x="2562566" y="1272"/>
                </a:lnTo>
                <a:cubicBezTo>
                  <a:pt x="2553655" y="0"/>
                  <a:pt x="2544744" y="0"/>
                  <a:pt x="2535833" y="0"/>
                </a:cubicBezTo>
                <a:close/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2756CFB8-E805-3CF9-61D2-C02341EC7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29202" y="5156615"/>
            <a:ext cx="878334" cy="170500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D96053-DF7F-7AFE-4D23-78CFF34D00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t>30</a:t>
            </a:fld>
            <a:endParaRPr lang="en-US" dirty="0"/>
          </a:p>
        </p:txBody>
      </p:sp>
      <p:pic>
        <p:nvPicPr>
          <p:cNvPr id="7" name="Picture Placeholder 6" descr="A cup of coffee and a notebook on a table&#10;&#10;Description automatically generated">
            <a:extLst>
              <a:ext uri="{FF2B5EF4-FFF2-40B4-BE49-F238E27FC236}">
                <a16:creationId xmlns:a16="http://schemas.microsoft.com/office/drawing/2014/main" id="{1E50893B-768F-67CB-C3A8-DEAF47C911B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/>
          <a:srcRect l="18261" r="18261"/>
          <a:stretch>
            <a:fillRect/>
          </a:stretch>
        </p:blipFill>
        <p:spPr/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EE07BC6-21C8-0AF7-78BD-DFF426E9A7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Modulo di formazione CSP Nome: Modello di presentazione Creato da PR</a:t>
            </a:r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36D3E12-0501-E7F3-C2D2-5F4C0F9DF838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4C25EF90-E13E-9C66-299F-3B761F5FD64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BCE35AAC-FF9E-C72E-67B2-DCCEA30F650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16354726"/>
      </p:ext>
    </p:extLst>
  </p:cSld>
  <p:clrMapOvr>
    <a:masterClrMapping/>
  </p:clrMapOvr>
</p:sld>
</file>

<file path=ppt/slides/slide31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C00DB6-AAA3-C5AD-F7C4-67DB3EDA3D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57441-29E4-A710-86CF-B9832458692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Classificazioni AD (1)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49F67D-B5B0-2196-BB37-198D47511840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96322" y="1554480"/>
            <a:ext cx="8091646" cy="4501689"/>
          </a:xfrm>
        </p:spPr>
        <p:txBody>
          <a:bodyPr/>
          <a:lstStyle/>
          <a:p>
            <a:pPr marL="0" indent="0">
              <a:buNone/>
            </a:pPr>
            <a:r>
              <a:rPr lang="it-IT" sz="1800" dirty="0">
                <a:sym typeface="Wingdings" panose="05000000000000000000" pitchFamily="2" charset="2"/>
              </a:rPr>
              <a:t> </a:t>
            </a:r>
            <a:r>
              <a:rPr lang="it-IT" sz="1800" dirty="0" err="1"/>
              <a:t>Classificazione </a:t>
            </a:r>
            <a:r>
              <a:rPr lang="it-IT" sz="1800" dirty="0"/>
              <a:t>delle immagini cerebrali di AD </a:t>
            </a:r>
            <a:r>
              <a:rPr lang="it-IT" sz="1800" dirty="0"/>
              <a:t>in 4 classi;</a:t>
            </a:r>
          </a:p>
          <a:p>
            <a:pPr marL="0" indent="0">
              <a:buNone/>
            </a:pPr>
            <a:r>
              <a:rPr lang="it-IT" sz="1800" dirty="0">
                <a:sym typeface="Wingdings" panose="05000000000000000000" pitchFamily="2" charset="2"/>
              </a:rPr>
              <a:t> </a:t>
            </a:r>
            <a:r>
              <a:rPr lang="it-IT" sz="1800" dirty="0"/>
              <a:t>Set di dati pubblici di risonanza magnetica;</a:t>
            </a:r>
          </a:p>
          <a:p>
            <a:pPr marL="0" indent="0">
              <a:buNone/>
            </a:pPr>
            <a:r>
              <a:rPr lang="it-IT" sz="1800" dirty="0">
                <a:sym typeface="Wingdings" panose="05000000000000000000" pitchFamily="2" charset="2"/>
              </a:rPr>
              <a:t> </a:t>
            </a:r>
            <a:r>
              <a:rPr lang="it-IT" sz="1800" dirty="0"/>
              <a:t>2 I modelli DL sono </a:t>
            </a:r>
            <a:r>
              <a:rPr lang="it-IT" sz="1800" dirty="0" err="1"/>
              <a:t>applicati </a:t>
            </a:r>
            <a:r>
              <a:rPr lang="it-IT" sz="1800" dirty="0"/>
              <a:t>per la </a:t>
            </a:r>
            <a:r>
              <a:rPr lang="it-IT" sz="1800" dirty="0" err="1"/>
              <a:t>classificazione</a:t>
            </a:r>
            <a:endParaRPr lang="it-IT" sz="1800" dirty="0"/>
          </a:p>
          <a:p>
            <a:endParaRPr lang="it-IT" sz="1800" dirty="0"/>
          </a:p>
          <a:p>
            <a:r>
              <a:rPr lang="it-IT" sz="1800" dirty="0"/>
              <a:t>Risultati.</a:t>
            </a:r>
          </a:p>
          <a:p>
            <a:pPr marL="0" indent="0">
              <a:buNone/>
            </a:pPr>
            <a:r>
              <a:rPr lang="it-IT" sz="1800" dirty="0">
                <a:sym typeface="Wingdings" panose="05000000000000000000" pitchFamily="2" charset="2"/>
              </a:rPr>
              <a:t> </a:t>
            </a:r>
            <a:r>
              <a:rPr lang="it-IT" sz="1800" dirty="0"/>
              <a:t>96% in </a:t>
            </a:r>
            <a:r>
              <a:rPr lang="it-IT" sz="1800" dirty="0" err="1"/>
              <a:t>termini </a:t>
            </a:r>
            <a:r>
              <a:rPr lang="it-IT" sz="1800" dirty="0"/>
              <a:t>di </a:t>
            </a:r>
            <a:r>
              <a:rPr lang="it-IT" sz="1800" dirty="0" err="1"/>
              <a:t>accuratezza</a:t>
            </a:r>
            <a:r>
              <a:rPr lang="it-IT" sz="1800" dirty="0"/>
              <a:t>, </a:t>
            </a:r>
            <a:r>
              <a:rPr lang="it-IT" sz="1800" dirty="0" err="1"/>
              <a:t>precisione </a:t>
            </a:r>
            <a:r>
              <a:rPr lang="it-IT" sz="1800" dirty="0"/>
              <a:t>e richiamo</a:t>
            </a:r>
          </a:p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0DB5F1-4665-A706-37AD-AD6CA08533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Modulo di formazione CSP Nome: Modello di presentazione Creato da PR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5E68B5-D2C1-5FF9-578A-CD1A8DCE45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31</a:t>
            </a:fld>
            <a:endParaRPr lang="en-US" dirty="0"/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8D9DBD5D-3F14-0FA4-E9E8-507FE007A0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3920" y="2542359"/>
            <a:ext cx="4922572" cy="1836108"/>
          </a:xfrm>
          <a:prstGeom prst="rect">
            <a:avLst/>
          </a:prstGeom>
        </p:spPr>
      </p:pic>
      <p:sp>
        <p:nvSpPr>
          <p:cNvPr id="11" name="CasellaDiTesto 11">
            <a:extLst>
              <a:ext uri="{FF2B5EF4-FFF2-40B4-BE49-F238E27FC236}">
                <a16:creationId xmlns:a16="http://schemas.microsoft.com/office/drawing/2014/main" id="{A9D3054E-89A7-B628-4427-887057B2B7F3}"/>
              </a:ext>
            </a:extLst>
          </p:cNvPr>
          <p:cNvSpPr txBox="1"/>
          <p:nvPr/>
        </p:nvSpPr>
        <p:spPr>
          <a:xfrm>
            <a:off x="6886173" y="1735472"/>
            <a:ext cx="32761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r>
              <a:rPr lang="it-IT" dirty="0" err="1"/>
              <a:t>Algoritmo </a:t>
            </a:r>
            <a:r>
              <a:rPr lang="it-IT" dirty="0"/>
              <a:t>Grad-CAM</a:t>
            </a:r>
            <a:endParaRPr lang="it-IT" dirty="0"/>
          </a:p>
        </p:txBody>
      </p:sp>
      <p:sp>
        <p:nvSpPr>
          <p:cNvPr id="12" name="CasellaDiTesto 10">
            <a:extLst>
              <a:ext uri="{FF2B5EF4-FFF2-40B4-BE49-F238E27FC236}">
                <a16:creationId xmlns:a16="http://schemas.microsoft.com/office/drawing/2014/main" id="{FF6648AF-3B1B-FC10-37C5-17654FD3D821}"/>
              </a:ext>
            </a:extLst>
          </p:cNvPr>
          <p:cNvSpPr txBox="1"/>
          <p:nvPr/>
        </p:nvSpPr>
        <p:spPr>
          <a:xfrm>
            <a:off x="720090" y="5366346"/>
            <a:ext cx="879983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r>
              <a:rPr lang="it-IT" sz="1100" dirty="0">
                <a:solidFill>
                  <a:srgbClr val="222222"/>
                </a:solidFill>
                <a:latin typeface="Arial" panose="020B0604020202020204" pitchFamily="34" charset="0"/>
              </a:rPr>
              <a:t>2</a:t>
            </a:r>
            <a:r>
              <a:rPr lang="it-IT" sz="11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: Di Giammarco, Marcello, et al. "Explainable Deep Learning for Alzheimer </a:t>
            </a:r>
            <a:r>
              <a:rPr lang="it-IT" sz="11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Disease </a:t>
            </a:r>
            <a:r>
              <a:rPr lang="it-IT" sz="11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Classification </a:t>
            </a:r>
            <a:r>
              <a:rPr lang="it-IT" sz="11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and </a:t>
            </a:r>
            <a:r>
              <a:rPr lang="it-IT" sz="11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Localisation</a:t>
            </a:r>
            <a:r>
              <a:rPr lang="it-IT" sz="11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". </a:t>
            </a:r>
            <a:r>
              <a:rPr lang="it-IT" sz="1100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Intelligenza applicata e </a:t>
            </a:r>
            <a:r>
              <a:rPr lang="it-IT" sz="1100" b="0" i="1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informatica</a:t>
            </a:r>
            <a:r>
              <a:rPr lang="it-IT" sz="1100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it-IT" sz="1100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Second International Conference, AII 2022, Reggio Calabria, </a:t>
            </a:r>
            <a:r>
              <a:rPr lang="it-IT" sz="1100" b="0" i="1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Italia</a:t>
            </a:r>
            <a:r>
              <a:rPr lang="it-IT" sz="1100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it-IT" sz="1100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1-3 </a:t>
            </a:r>
            <a:r>
              <a:rPr lang="it-IT" sz="1100" b="0" i="1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settembre </a:t>
            </a:r>
            <a:r>
              <a:rPr lang="it-IT" sz="1100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2022, </a:t>
            </a:r>
            <a:r>
              <a:rPr lang="it-IT" sz="1100" b="0" i="1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Proceedings</a:t>
            </a:r>
            <a:r>
              <a:rPr lang="it-IT" sz="11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 Cham: Springer Nature </a:t>
            </a:r>
            <a:r>
              <a:rPr lang="it-IT" sz="11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Switzerland</a:t>
            </a:r>
            <a:r>
              <a:rPr lang="it-IT" sz="11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2023.</a:t>
            </a:r>
            <a:endParaRPr lang="it-IT" sz="1100" dirty="0"/>
          </a:p>
        </p:txBody>
      </p:sp>
    </p:spTree>
    <p:extLst>
      <p:ext uri="{BB962C8B-B14F-4D97-AF65-F5344CB8AC3E}">
        <p14:creationId xmlns:p14="http://schemas.microsoft.com/office/powerpoint/2010/main" val="1823754919"/>
      </p:ext>
    </p:extLst>
  </p:cSld>
  <p:clrMapOvr>
    <a:masterClrMapping/>
  </p:clrMapOvr>
</p:sld>
</file>

<file path=ppt/slides/slide32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C00DB6-AAA3-C5AD-F7C4-67DB3EDA3D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57441-29E4-A710-86CF-B983245869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6722" y="378340"/>
            <a:ext cx="8935507" cy="949467"/>
          </a:xfrm>
        </p:spPr>
        <p:txBody>
          <a:bodyPr/>
          <a:lstStyle/>
          <a:p>
            <a:r>
              <a:rPr lang="en-US" dirty="0"/>
              <a:t>Classificazioni AD (2)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0DB5F1-4665-A706-37AD-AD6CA08533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Modulo di formazione CSP Nome: Modello di presentazione Creato da PR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5E68B5-D2C1-5FF9-578A-CD1A8DCE45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32</a:t>
            </a:fld>
            <a:endParaRPr lang="en-US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CB8C0FC-6E2A-2234-EFF2-82A318447D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60" y="1421378"/>
            <a:ext cx="11709170" cy="4015244"/>
          </a:xfrm>
          <a:prstGeom prst="rect">
            <a:avLst/>
          </a:prstGeom>
        </p:spPr>
      </p:pic>
      <p:sp>
        <p:nvSpPr>
          <p:cNvPr id="10" name="CasellaDiTesto 10">
            <a:extLst>
              <a:ext uri="{FF2B5EF4-FFF2-40B4-BE49-F238E27FC236}">
                <a16:creationId xmlns:a16="http://schemas.microsoft.com/office/drawing/2014/main" id="{874354AF-3A0C-DCC5-2866-C8825F109799}"/>
              </a:ext>
            </a:extLst>
          </p:cNvPr>
          <p:cNvSpPr txBox="1"/>
          <p:nvPr/>
        </p:nvSpPr>
        <p:spPr>
          <a:xfrm>
            <a:off x="659130" y="5736336"/>
            <a:ext cx="879983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r>
              <a:rPr lang="it-IT" sz="11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3:</a:t>
            </a:r>
            <a:r>
              <a:rPr lang="it-IT" sz="1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Mercaldo, F., Di Giammarco, M., Ravelli, F., Martinelli, F., Santone, A., &amp; </a:t>
            </a:r>
            <a:r>
              <a:rPr lang="it-IT" sz="10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Cesarelli</a:t>
            </a:r>
            <a:r>
              <a:rPr lang="it-IT" sz="1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M. (2023). </a:t>
            </a:r>
            <a:r>
              <a:rPr lang="it-IT" sz="10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TriAD</a:t>
            </a:r>
            <a:r>
              <a:rPr lang="it-IT" sz="1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: una rete ensemble profonda per la </a:t>
            </a:r>
            <a:r>
              <a:rPr lang="it-IT" sz="10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classificazione </a:t>
            </a:r>
            <a:r>
              <a:rPr lang="it-IT" sz="1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e la </a:t>
            </a:r>
            <a:r>
              <a:rPr lang="it-IT" sz="10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localizzazione </a:t>
            </a:r>
            <a:r>
              <a:rPr lang="it-IT" sz="1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dell'Alzheimer</a:t>
            </a:r>
            <a:r>
              <a:rPr lang="it-IT" sz="1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it-IT" sz="1000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IEEE Access</a:t>
            </a:r>
            <a:r>
              <a:rPr lang="it-IT" sz="1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</a:t>
            </a:r>
            <a:endParaRPr lang="it-IT" sz="1000" dirty="0"/>
          </a:p>
        </p:txBody>
      </p:sp>
    </p:spTree>
    <p:extLst>
      <p:ext uri="{BB962C8B-B14F-4D97-AF65-F5344CB8AC3E}">
        <p14:creationId xmlns:p14="http://schemas.microsoft.com/office/powerpoint/2010/main" val="3127593767"/>
      </p:ext>
    </p:extLst>
  </p:cSld>
  <p:clrMapOvr>
    <a:masterClrMapping/>
  </p:clrMapOvr>
</p:sld>
</file>

<file path=ppt/slides/slide33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C00DB6-AAA3-C5AD-F7C4-67DB3EDA3D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57441-29E4-A710-86CF-B983245869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7362" y="334349"/>
            <a:ext cx="8935507" cy="949467"/>
          </a:xfrm>
        </p:spPr>
        <p:txBody>
          <a:bodyPr/>
          <a:lstStyle/>
          <a:p>
            <a:r>
              <a:rPr lang="en-US" dirty="0"/>
              <a:t>Classificazioni AD (3)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0DB5F1-4665-A706-37AD-AD6CA08533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Modulo di formazione CSP Nome: Modello di presentazione Creato da PR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5E68B5-D2C1-5FF9-578A-CD1A8DCE45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33</a:t>
            </a:fld>
            <a:endParaRPr lang="en-US" dirty="0"/>
          </a:p>
        </p:txBody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id="{59DDBC13-18DF-1CFF-F959-C8D8C9CF6E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7200" y="432971"/>
            <a:ext cx="5402809" cy="3003704"/>
          </a:xfrm>
          <a:prstGeom prst="rect">
            <a:avLst/>
          </a:prstGeom>
        </p:spPr>
      </p:pic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526CA13C-6D9C-13FC-3984-8190A8DB328C}"/>
              </a:ext>
            </a:extLst>
          </p:cNvPr>
          <p:cNvSpPr txBox="1"/>
          <p:nvPr/>
        </p:nvSpPr>
        <p:spPr>
          <a:xfrm>
            <a:off x="3972560" y="1732318"/>
            <a:ext cx="2235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/>
              <a:t>Risultati</a:t>
            </a:r>
          </a:p>
        </p:txBody>
      </p:sp>
      <p:pic>
        <p:nvPicPr>
          <p:cNvPr id="19" name="Immagine 18">
            <a:extLst>
              <a:ext uri="{FF2B5EF4-FFF2-40B4-BE49-F238E27FC236}">
                <a16:creationId xmlns:a16="http://schemas.microsoft.com/office/drawing/2014/main" id="{BB6A9D71-776D-ACA2-B5C6-5F57086628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2277" y="3829954"/>
            <a:ext cx="7049845" cy="2354525"/>
          </a:xfrm>
          <a:prstGeom prst="rect">
            <a:avLst/>
          </a:prstGeom>
        </p:spPr>
      </p:pic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B5255ADD-D1E9-8770-5F11-D6EA971AC44B}"/>
              </a:ext>
            </a:extLst>
          </p:cNvPr>
          <p:cNvSpPr txBox="1"/>
          <p:nvPr/>
        </p:nvSpPr>
        <p:spPr>
          <a:xfrm>
            <a:off x="589280" y="2875280"/>
            <a:ext cx="41046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/>
              <a:t>Grad-CAM per la </a:t>
            </a:r>
            <a:r>
              <a:rPr lang="it-IT" sz="2000" b="1" dirty="0" err="1"/>
              <a:t>vista </a:t>
            </a:r>
            <a:r>
              <a:rPr lang="it-IT" sz="2000" b="1" dirty="0" err="1"/>
              <a:t>anatomica </a:t>
            </a:r>
            <a:r>
              <a:rPr lang="it-IT" sz="2000" b="1" dirty="0"/>
              <a:t>3</a:t>
            </a:r>
            <a:endParaRPr lang="it-IT" sz="2000" b="1" dirty="0"/>
          </a:p>
        </p:txBody>
      </p:sp>
    </p:spTree>
    <p:extLst>
      <p:ext uri="{BB962C8B-B14F-4D97-AF65-F5344CB8AC3E}">
        <p14:creationId xmlns:p14="http://schemas.microsoft.com/office/powerpoint/2010/main" val="908613915"/>
      </p:ext>
    </p:extLst>
  </p:cSld>
  <p:clrMapOvr>
    <a:masterClrMapping/>
  </p:clrMapOvr>
</p:sld>
</file>

<file path=ppt/slides/slide34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C00DB6-AAA3-C5AD-F7C4-67DB3EDA3D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57441-29E4-A710-86CF-B983245869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6322" y="265500"/>
            <a:ext cx="8935507" cy="949467"/>
          </a:xfrm>
        </p:spPr>
        <p:txBody>
          <a:bodyPr/>
          <a:lstStyle/>
          <a:p>
            <a:r>
              <a:rPr lang="en-US" dirty="0"/>
              <a:t>Classificazioni del cancro cervicale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49F67D-B5B0-2196-BB37-198D47511840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96322" y="1554480"/>
            <a:ext cx="8091646" cy="4501689"/>
          </a:xfrm>
        </p:spPr>
        <p:txBody>
          <a:bodyPr/>
          <a:lstStyle/>
          <a:p>
            <a:pPr marL="0" indent="0">
              <a:buNone/>
            </a:pPr>
            <a:r>
              <a:rPr lang="it-IT" sz="1800" dirty="0">
                <a:sym typeface="Wingdings" panose="05000000000000000000" pitchFamily="2" charset="2"/>
              </a:rPr>
              <a:t> </a:t>
            </a:r>
            <a:r>
              <a:rPr lang="it-IT" sz="1800" dirty="0" err="1"/>
              <a:t>Cancro </a:t>
            </a:r>
            <a:r>
              <a:rPr lang="it-IT" sz="1800" dirty="0" err="1"/>
              <a:t>cervicale </a:t>
            </a:r>
            <a:r>
              <a:rPr lang="it-IT" sz="1800" dirty="0"/>
              <a:t>in 4 classi;</a:t>
            </a:r>
          </a:p>
          <a:p>
            <a:pPr marL="0" indent="0">
              <a:buNone/>
            </a:pPr>
            <a:r>
              <a:rPr lang="it-IT" sz="1800" dirty="0">
                <a:sym typeface="Wingdings" panose="05000000000000000000" pitchFamily="2" charset="2"/>
              </a:rPr>
              <a:t> </a:t>
            </a:r>
            <a:r>
              <a:rPr lang="it-IT" sz="1800" dirty="0"/>
              <a:t>Immagini </a:t>
            </a:r>
            <a:r>
              <a:rPr lang="it-IT" sz="1800" dirty="0" err="1"/>
              <a:t>istologiche</a:t>
            </a:r>
            <a:r>
              <a:rPr lang="it-IT" sz="1800" dirty="0"/>
              <a:t>: dataset pubblico;</a:t>
            </a:r>
          </a:p>
          <a:p>
            <a:pPr marL="0" indent="0">
              <a:buNone/>
            </a:pPr>
            <a:r>
              <a:rPr lang="it-IT" sz="1800" dirty="0">
                <a:sym typeface="Wingdings" panose="05000000000000000000" pitchFamily="2" charset="2"/>
              </a:rPr>
              <a:t> </a:t>
            </a:r>
            <a:r>
              <a:rPr lang="it-IT" sz="1800" dirty="0"/>
              <a:t>5 I modelli DL sono </a:t>
            </a:r>
            <a:r>
              <a:rPr lang="it-IT" sz="1800" dirty="0" err="1"/>
              <a:t>applicati </a:t>
            </a:r>
            <a:r>
              <a:rPr lang="it-IT" sz="1800" dirty="0"/>
              <a:t>per la </a:t>
            </a:r>
            <a:r>
              <a:rPr lang="it-IT" sz="1800" dirty="0" err="1"/>
              <a:t>classificazione</a:t>
            </a:r>
            <a:endParaRPr lang="it-IT" sz="1800" dirty="0"/>
          </a:p>
          <a:p>
            <a:pPr marL="0" indent="0">
              <a:buNone/>
            </a:pPr>
            <a:r>
              <a:rPr lang="it-IT" sz="1800" dirty="0"/>
              <a:t>Risultati.</a:t>
            </a:r>
          </a:p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0DB5F1-4665-A706-37AD-AD6CA08533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Modulo di formazione CSP Nome: Modello di presentazione Creato da PR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5E68B5-D2C1-5FF9-578A-CD1A8DCE45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34</a:t>
            </a:fld>
            <a:endParaRPr lang="en-US" dirty="0"/>
          </a:p>
        </p:txBody>
      </p:sp>
      <p:sp>
        <p:nvSpPr>
          <p:cNvPr id="11" name="CasellaDiTesto 11">
            <a:extLst>
              <a:ext uri="{FF2B5EF4-FFF2-40B4-BE49-F238E27FC236}">
                <a16:creationId xmlns:a16="http://schemas.microsoft.com/office/drawing/2014/main" id="{A9D3054E-89A7-B628-4427-887057B2B7F3}"/>
              </a:ext>
            </a:extLst>
          </p:cNvPr>
          <p:cNvSpPr txBox="1"/>
          <p:nvPr/>
        </p:nvSpPr>
        <p:spPr>
          <a:xfrm>
            <a:off x="7841633" y="731000"/>
            <a:ext cx="32761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r>
              <a:rPr lang="it-IT" dirty="0" err="1"/>
              <a:t>Algoritmo </a:t>
            </a:r>
            <a:r>
              <a:rPr lang="it-IT" dirty="0"/>
              <a:t>Grad-CAM</a:t>
            </a:r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E935BCC0-C0F5-F44F-2EAC-336C9F0A59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397" y="3246482"/>
            <a:ext cx="6354165" cy="2109633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38A19FD0-0004-CA89-ED0D-F974B9DDD5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2923" y="1087518"/>
            <a:ext cx="3863662" cy="1828800"/>
          </a:xfrm>
          <a:prstGeom prst="rect">
            <a:avLst/>
          </a:prstGeom>
        </p:spPr>
      </p:pic>
      <p:sp>
        <p:nvSpPr>
          <p:cNvPr id="13" name="CasellaDiTesto 11">
            <a:extLst>
              <a:ext uri="{FF2B5EF4-FFF2-40B4-BE49-F238E27FC236}">
                <a16:creationId xmlns:a16="http://schemas.microsoft.com/office/drawing/2014/main" id="{89AD9F25-2CB6-8295-EBD2-B3FF2DD4BB34}"/>
              </a:ext>
            </a:extLst>
          </p:cNvPr>
          <p:cNvSpPr txBox="1"/>
          <p:nvPr/>
        </p:nvSpPr>
        <p:spPr>
          <a:xfrm>
            <a:off x="7841633" y="3092593"/>
            <a:ext cx="32761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r>
              <a:rPr lang="it-IT" dirty="0" err="1"/>
              <a:t>Algoritmo </a:t>
            </a:r>
            <a:r>
              <a:rPr lang="it-IT" dirty="0"/>
              <a:t>Score-CAM</a:t>
            </a:r>
            <a:endParaRPr lang="it-IT" dirty="0"/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A0827423-C107-8161-2B5D-DBB0B462D5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2923" y="3429000"/>
            <a:ext cx="3863662" cy="1828800"/>
          </a:xfrm>
          <a:prstGeom prst="rect">
            <a:avLst/>
          </a:prstGeom>
        </p:spPr>
      </p:pic>
      <p:sp>
        <p:nvSpPr>
          <p:cNvPr id="15" name="CasellaDiTesto 10">
            <a:extLst>
              <a:ext uri="{FF2B5EF4-FFF2-40B4-BE49-F238E27FC236}">
                <a16:creationId xmlns:a16="http://schemas.microsoft.com/office/drawing/2014/main" id="{9EA2BB9B-301A-4E24-E4D6-AAFDF2E5C4EB}"/>
              </a:ext>
            </a:extLst>
          </p:cNvPr>
          <p:cNvSpPr txBox="1"/>
          <p:nvPr/>
        </p:nvSpPr>
        <p:spPr>
          <a:xfrm>
            <a:off x="796322" y="5596725"/>
            <a:ext cx="78867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r>
              <a:rPr lang="it-IT" sz="1100" i="1" dirty="0">
                <a:solidFill>
                  <a:schemeClr val="tx1"/>
                </a:solidFill>
                <a:latin typeface="+mn-lt"/>
              </a:rPr>
              <a:t>4:In </a:t>
            </a:r>
            <a:r>
              <a:rPr lang="it-IT" sz="1100" i="1" dirty="0" err="1">
                <a:solidFill>
                  <a:schemeClr val="tx1"/>
                </a:solidFill>
                <a:latin typeface="+mn-lt"/>
              </a:rPr>
              <a:t>pubblicazione </a:t>
            </a:r>
            <a:r>
              <a:rPr lang="it-IT" sz="1100" i="1" dirty="0">
                <a:solidFill>
                  <a:schemeClr val="tx1"/>
                </a:solidFill>
                <a:latin typeface="+mn-lt"/>
              </a:rPr>
              <a:t>su Applied Intelligence and </a:t>
            </a:r>
            <a:r>
              <a:rPr lang="it-IT" sz="1100" i="1" dirty="0" err="1">
                <a:solidFill>
                  <a:schemeClr val="tx1"/>
                </a:solidFill>
                <a:latin typeface="+mn-lt"/>
              </a:rPr>
              <a:t>Informatics </a:t>
            </a:r>
            <a:r>
              <a:rPr lang="it-IT" sz="1100" i="1" dirty="0">
                <a:solidFill>
                  <a:schemeClr val="tx1"/>
                </a:solidFill>
                <a:latin typeface="+mn-lt"/>
              </a:rPr>
              <a:t>(AII 2023) International Conference, Best Papers Awards (</a:t>
            </a:r>
            <a:r>
              <a:rPr lang="it-IT" sz="1100" i="1" dirty="0" err="1">
                <a:solidFill>
                  <a:schemeClr val="tx1"/>
                </a:solidFill>
                <a:latin typeface="+mn-lt"/>
              </a:rPr>
              <a:t>Categoria</a:t>
            </a:r>
            <a:r>
              <a:rPr lang="it-IT" sz="1100" i="1" dirty="0">
                <a:solidFill>
                  <a:schemeClr val="tx1"/>
                </a:solidFill>
                <a:latin typeface="+mn-lt"/>
              </a:rPr>
              <a:t>: Application in Healthcare)</a:t>
            </a:r>
          </a:p>
          <a:p>
            <a:endParaRPr lang="it-IT" sz="110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01675604"/>
      </p:ext>
    </p:extLst>
  </p:cSld>
  <p:clrMapOvr>
    <a:masterClrMapping/>
  </p:clrMapOvr>
</p:sld>
</file>

<file path=ppt/slides/slide35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C00DB6-AAA3-C5AD-F7C4-67DB3EDA3D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57441-29E4-A710-86CF-B983245869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6322" y="265500"/>
            <a:ext cx="8935507" cy="949467"/>
          </a:xfrm>
        </p:spPr>
        <p:txBody>
          <a:bodyPr/>
          <a:lstStyle/>
          <a:p>
            <a:r>
              <a:rPr lang="en-US" dirty="0"/>
              <a:t>Rilevamento di Covid-19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49F67D-B5B0-2196-BB37-198D47511840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96322" y="1554480"/>
            <a:ext cx="8053038" cy="4501689"/>
          </a:xfrm>
        </p:spPr>
        <p:txBody>
          <a:bodyPr/>
          <a:lstStyle/>
          <a:p>
            <a:pPr marL="0" indent="0">
              <a:buNone/>
            </a:pPr>
            <a:r>
              <a:rPr lang="it-IT" sz="1800" dirty="0">
                <a:sym typeface="Wingdings" panose="05000000000000000000" pitchFamily="2" charset="2"/>
              </a:rPr>
              <a:t> </a:t>
            </a:r>
            <a:r>
              <a:rPr lang="it-IT" sz="1800" dirty="0" err="1"/>
              <a:t>Tosse </a:t>
            </a:r>
            <a:r>
              <a:rPr lang="it-IT" sz="1800" dirty="0" err="1"/>
              <a:t>Recondita</a:t>
            </a:r>
            <a:endParaRPr lang="it-IT" sz="1800" dirty="0"/>
          </a:p>
          <a:p>
            <a:pPr marL="0" indent="0">
              <a:buNone/>
            </a:pPr>
            <a:r>
              <a:rPr lang="it-IT" sz="1800" dirty="0">
                <a:sym typeface="Wingdings" panose="05000000000000000000" pitchFamily="2" charset="2"/>
              </a:rPr>
              <a:t> </a:t>
            </a:r>
            <a:r>
              <a:rPr lang="it-IT" sz="1800" dirty="0" err="1">
                <a:sym typeface="Wingdings" panose="05000000000000000000" pitchFamily="2" charset="2"/>
              </a:rPr>
              <a:t>Trasformazione </a:t>
            </a:r>
            <a:r>
              <a:rPr lang="it-IT" sz="1800" dirty="0">
                <a:sym typeface="Wingdings" panose="05000000000000000000" pitchFamily="2" charset="2"/>
              </a:rPr>
              <a:t>di file audio </a:t>
            </a:r>
            <a:r>
              <a:rPr lang="it-IT" sz="1800" dirty="0" err="1">
                <a:sym typeface="Wingdings" panose="05000000000000000000" pitchFamily="2" charset="2"/>
              </a:rPr>
              <a:t>in </a:t>
            </a:r>
            <a:r>
              <a:rPr lang="it-IT" sz="1800" dirty="0">
                <a:sym typeface="Wingdings" panose="05000000000000000000" pitchFamily="2" charset="2"/>
              </a:rPr>
              <a:t>immagini (</a:t>
            </a:r>
            <a:r>
              <a:rPr lang="it-IT" sz="1800" dirty="0" err="1">
                <a:sym typeface="Wingdings" panose="05000000000000000000" pitchFamily="2" charset="2"/>
              </a:rPr>
              <a:t>spettrogramma</a:t>
            </a:r>
            <a:r>
              <a:rPr lang="it-IT" sz="1800" dirty="0">
                <a:sym typeface="Wingdings" panose="05000000000000000000" pitchFamily="2" charset="2"/>
              </a:rPr>
              <a:t>)</a:t>
            </a:r>
          </a:p>
          <a:p>
            <a:pPr marL="0" indent="0">
              <a:buNone/>
            </a:pPr>
            <a:r>
              <a:rPr lang="it-IT" sz="1800" dirty="0">
                <a:sym typeface="Wingdings" panose="05000000000000000000" pitchFamily="2" charset="2"/>
              </a:rPr>
              <a:t> 1 </a:t>
            </a:r>
            <a:r>
              <a:rPr lang="it-IT" sz="1800" dirty="0"/>
              <a:t>Il modello DL </a:t>
            </a:r>
            <a:r>
              <a:rPr lang="it-IT" sz="1800" dirty="0" err="1"/>
              <a:t>viene </a:t>
            </a:r>
            <a:r>
              <a:rPr lang="it-IT" sz="1800" dirty="0" err="1"/>
              <a:t>addestrato </a:t>
            </a:r>
            <a:r>
              <a:rPr lang="it-IT" sz="1800" dirty="0"/>
              <a:t>e </a:t>
            </a:r>
            <a:r>
              <a:rPr lang="it-IT" sz="1800" dirty="0" err="1"/>
              <a:t>testato</a:t>
            </a:r>
            <a:endParaRPr lang="it-IT" sz="1800" dirty="0"/>
          </a:p>
          <a:p>
            <a:pPr marL="0" indent="0">
              <a:buNone/>
            </a:pPr>
            <a:r>
              <a:rPr lang="it-IT" sz="1800" dirty="0"/>
              <a:t>                                                                                           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0DB5F1-4665-A706-37AD-AD6CA08533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Modulo di formazione CSP Nome: Modello di presentazione Creato da PR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5E68B5-D2C1-5FF9-578A-CD1A8DCE45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35</a:t>
            </a:fld>
            <a:endParaRPr lang="en-US" dirty="0"/>
          </a:p>
        </p:txBody>
      </p:sp>
      <p:sp>
        <p:nvSpPr>
          <p:cNvPr id="11" name="CasellaDiTesto 11">
            <a:extLst>
              <a:ext uri="{FF2B5EF4-FFF2-40B4-BE49-F238E27FC236}">
                <a16:creationId xmlns:a16="http://schemas.microsoft.com/office/drawing/2014/main" id="{A9D3054E-89A7-B628-4427-887057B2B7F3}"/>
              </a:ext>
            </a:extLst>
          </p:cNvPr>
          <p:cNvSpPr txBox="1"/>
          <p:nvPr/>
        </p:nvSpPr>
        <p:spPr>
          <a:xfrm>
            <a:off x="876010" y="3532318"/>
            <a:ext cx="32761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r>
              <a:rPr lang="it-IT" dirty="0" err="1"/>
              <a:t>Algoritmo </a:t>
            </a:r>
            <a:r>
              <a:rPr lang="it-IT" dirty="0"/>
              <a:t>Grad-CAM</a:t>
            </a:r>
            <a:endParaRPr lang="it-IT" dirty="0"/>
          </a:p>
        </p:txBody>
      </p:sp>
      <p:sp>
        <p:nvSpPr>
          <p:cNvPr id="15" name="CasellaDiTesto 10">
            <a:extLst>
              <a:ext uri="{FF2B5EF4-FFF2-40B4-BE49-F238E27FC236}">
                <a16:creationId xmlns:a16="http://schemas.microsoft.com/office/drawing/2014/main" id="{9EA2BB9B-301A-4E24-E4D6-AAFDF2E5C4EB}"/>
              </a:ext>
            </a:extLst>
          </p:cNvPr>
          <p:cNvSpPr txBox="1"/>
          <p:nvPr/>
        </p:nvSpPr>
        <p:spPr>
          <a:xfrm>
            <a:off x="796322" y="5517602"/>
            <a:ext cx="9729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r>
              <a:rPr lang="it-IT" sz="1100" i="1" dirty="0">
                <a:solidFill>
                  <a:schemeClr val="tx1"/>
                </a:solidFill>
                <a:latin typeface="+mn-lt"/>
              </a:rPr>
              <a:t>5: </a:t>
            </a:r>
            <a:r>
              <a:rPr lang="it-IT" sz="1000" b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Cesarelli</a:t>
            </a:r>
            <a:r>
              <a:rPr lang="it-IT" sz="1000" b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M., Di Giammarco, M., </a:t>
            </a:r>
            <a:r>
              <a:rPr lang="it-IT" sz="1000" b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Iadarola</a:t>
            </a:r>
            <a:r>
              <a:rPr lang="it-IT" sz="1000" b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G., Martinelli, F., Mercaldo, F., Santone, A., &amp; </a:t>
            </a:r>
            <a:r>
              <a:rPr lang="it-IT" sz="1000" b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Tavone</a:t>
            </a:r>
            <a:r>
              <a:rPr lang="it-IT" sz="1000" b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M. (2022, </a:t>
            </a:r>
            <a:r>
              <a:rPr lang="it-IT" sz="1000" b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dicembre</a:t>
            </a:r>
            <a:r>
              <a:rPr lang="it-IT" sz="1000" b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). </a:t>
            </a:r>
            <a:r>
              <a:rPr lang="it-IT" sz="1000" b="0" i="1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Rilevamento di </a:t>
            </a:r>
            <a:r>
              <a:rPr lang="it-IT" sz="1000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COVID-19 </a:t>
            </a:r>
            <a:r>
              <a:rPr lang="it-IT" sz="1000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da </a:t>
            </a:r>
            <a:r>
              <a:rPr lang="it-IT" sz="1000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registrazioni di </a:t>
            </a:r>
            <a:r>
              <a:rPr lang="it-IT" sz="1000" b="0" i="1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tosse </a:t>
            </a:r>
            <a:r>
              <a:rPr lang="it-IT" sz="1000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per </a:t>
            </a:r>
            <a:r>
              <a:rPr lang="it-IT" sz="1000" b="0" i="1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mezzo </a:t>
            </a:r>
            <a:r>
              <a:rPr lang="it-IT" sz="1000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di Explainable Deep Learning. </a:t>
            </a:r>
            <a:r>
              <a:rPr lang="it-IT" sz="1000" b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In 2022 21st IEEE International Conference on Machine Learning and Applications (ICMLA) (pp. 1702-1707). IEEE.</a:t>
            </a:r>
            <a:endParaRPr lang="it-IT" sz="1000" dirty="0">
              <a:solidFill>
                <a:schemeClr val="tx1"/>
              </a:solidFill>
              <a:latin typeface="+mn-lt"/>
            </a:endParaRPr>
          </a:p>
          <a:p>
            <a:endParaRPr lang="it-IT" sz="11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23EFE898-1F5E-4811-E3A7-5460FE305B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010" y="4163740"/>
            <a:ext cx="8005792" cy="1180854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58276CB3-5D91-FCA0-DB0F-DE57E09E4404}"/>
              </a:ext>
            </a:extLst>
          </p:cNvPr>
          <p:cNvSpPr txBox="1"/>
          <p:nvPr/>
        </p:nvSpPr>
        <p:spPr>
          <a:xfrm>
            <a:off x="7223760" y="690584"/>
            <a:ext cx="1818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it-IT" sz="1800" dirty="0"/>
              <a:t>Risultati. 83%</a:t>
            </a:r>
          </a:p>
        </p:txBody>
      </p:sp>
      <p:pic>
        <p:nvPicPr>
          <p:cNvPr id="18" name="Immagine 17">
            <a:extLst>
              <a:ext uri="{FF2B5EF4-FFF2-40B4-BE49-F238E27FC236}">
                <a16:creationId xmlns:a16="http://schemas.microsoft.com/office/drawing/2014/main" id="{949A6A0D-CC12-D3F2-47D1-339D107890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2215" y="962817"/>
            <a:ext cx="3813463" cy="3045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485316"/>
      </p:ext>
    </p:extLst>
  </p:cSld>
  <p:clrMapOvr>
    <a:masterClrMapping/>
  </p:clrMapOvr>
</p:sld>
</file>

<file path=ppt/slides/slide36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C00DB6-AAA3-C5AD-F7C4-67DB3EDA3D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57441-29E4-A710-86CF-B983245869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6322" y="265500"/>
            <a:ext cx="8935507" cy="949467"/>
          </a:xfrm>
        </p:spPr>
        <p:txBody>
          <a:bodyPr/>
          <a:lstStyle/>
          <a:p>
            <a:r>
              <a:rPr lang="en-US" dirty="0"/>
              <a:t>Applicazione Retinopatia diabetica (1)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49F67D-B5B0-2196-BB37-198D47511840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96322" y="1554480"/>
            <a:ext cx="8053038" cy="4501689"/>
          </a:xfrm>
        </p:spPr>
        <p:txBody>
          <a:bodyPr/>
          <a:lstStyle/>
          <a:p>
            <a:pPr marL="0" indent="0">
              <a:buNone/>
            </a:pPr>
            <a:r>
              <a:rPr lang="it-IT" sz="1800" dirty="0">
                <a:sym typeface="Wingdings" panose="05000000000000000000" pitchFamily="2" charset="2"/>
              </a:rPr>
              <a:t> </a:t>
            </a:r>
            <a:r>
              <a:rPr lang="it-IT" sz="1800" dirty="0"/>
              <a:t>Immagini della retina </a:t>
            </a:r>
          </a:p>
          <a:p>
            <a:pPr marL="0" indent="0">
              <a:buNone/>
            </a:pPr>
            <a:r>
              <a:rPr lang="it-IT" sz="1800" dirty="0">
                <a:sym typeface="Wingdings" panose="05000000000000000000" pitchFamily="2" charset="2"/>
              </a:rPr>
              <a:t> 2 </a:t>
            </a:r>
            <a:r>
              <a:rPr lang="it-IT" sz="1800" dirty="0" err="1">
                <a:sym typeface="Wingdings" panose="05000000000000000000" pitchFamily="2" charset="2"/>
              </a:rPr>
              <a:t>classificazione</a:t>
            </a:r>
            <a:r>
              <a:rPr lang="it-IT" sz="1800" dirty="0">
                <a:sym typeface="Wingdings" panose="05000000000000000000" pitchFamily="2" charset="2"/>
              </a:rPr>
              <a:t>: </a:t>
            </a:r>
            <a:r>
              <a:rPr lang="it-IT" sz="1800" dirty="0" err="1">
                <a:sym typeface="Wingdings" panose="05000000000000000000" pitchFamily="2" charset="2"/>
              </a:rPr>
              <a:t>pazienti </a:t>
            </a:r>
            <a:r>
              <a:rPr lang="it-IT" sz="1800" dirty="0" err="1">
                <a:sym typeface="Wingdings" panose="05000000000000000000" pitchFamily="2" charset="2"/>
              </a:rPr>
              <a:t>sani </a:t>
            </a:r>
            <a:r>
              <a:rPr lang="it-IT" sz="1800" dirty="0">
                <a:sym typeface="Wingdings" panose="05000000000000000000" pitchFamily="2" charset="2"/>
              </a:rPr>
              <a:t>e </a:t>
            </a:r>
            <a:r>
              <a:rPr lang="it-IT" sz="1800" dirty="0" err="1">
                <a:sym typeface="Wingdings" panose="05000000000000000000" pitchFamily="2" charset="2"/>
              </a:rPr>
              <a:t>malati </a:t>
            </a:r>
            <a:r>
              <a:rPr lang="it-IT" sz="1800" dirty="0">
                <a:sym typeface="Wingdings" panose="05000000000000000000" pitchFamily="2" charset="2"/>
              </a:rPr>
              <a:t>e </a:t>
            </a:r>
            <a:r>
              <a:rPr lang="it-IT" sz="1800" dirty="0" err="1">
                <a:sym typeface="Wingdings" panose="05000000000000000000" pitchFamily="2" charset="2"/>
              </a:rPr>
              <a:t>pazienti con</a:t>
            </a:r>
            <a:r>
              <a:rPr lang="it-IT" sz="1800" dirty="0">
                <a:sym typeface="Wingdings" panose="05000000000000000000" pitchFamily="2" charset="2"/>
              </a:rPr>
              <a:t> DR non proliferativa e DR proliferativa</a:t>
            </a:r>
            <a:endParaRPr lang="it-IT" sz="1800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it-IT" sz="1800" dirty="0">
                <a:sym typeface="Wingdings" panose="05000000000000000000" pitchFamily="2" charset="2"/>
              </a:rPr>
              <a:t> 4 </a:t>
            </a:r>
            <a:r>
              <a:rPr lang="it-IT" sz="1800" dirty="0"/>
              <a:t>I modelli DL sono </a:t>
            </a:r>
            <a:r>
              <a:rPr lang="it-IT" sz="1800" dirty="0" err="1"/>
              <a:t>applicati </a:t>
            </a:r>
            <a:r>
              <a:rPr lang="it-IT" sz="1800" dirty="0"/>
              <a:t>per </a:t>
            </a:r>
            <a:r>
              <a:rPr lang="it-IT" sz="1800" dirty="0" err="1"/>
              <a:t>entrambe le </a:t>
            </a:r>
            <a:r>
              <a:rPr lang="it-IT" sz="1800" dirty="0" err="1"/>
              <a:t>classificazioni.</a:t>
            </a:r>
            <a:endParaRPr lang="it-IT" sz="1800" dirty="0"/>
          </a:p>
          <a:p>
            <a:pPr marL="0" indent="0">
              <a:buNone/>
            </a:pPr>
            <a:r>
              <a:rPr lang="it-IT" sz="1800" dirty="0"/>
              <a:t>                                                                                           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0DB5F1-4665-A706-37AD-AD6CA08533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Modulo di formazione CSP Nome: Modello di presentazione Creato da PR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5E68B5-D2C1-5FF9-578A-CD1A8DCE45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36</a:t>
            </a:fld>
            <a:endParaRPr lang="en-US" dirty="0"/>
          </a:p>
        </p:txBody>
      </p:sp>
      <p:sp>
        <p:nvSpPr>
          <p:cNvPr id="15" name="CasellaDiTesto 10">
            <a:extLst>
              <a:ext uri="{FF2B5EF4-FFF2-40B4-BE49-F238E27FC236}">
                <a16:creationId xmlns:a16="http://schemas.microsoft.com/office/drawing/2014/main" id="{9EA2BB9B-301A-4E24-E4D6-AAFDF2E5C4EB}"/>
              </a:ext>
            </a:extLst>
          </p:cNvPr>
          <p:cNvSpPr txBox="1"/>
          <p:nvPr/>
        </p:nvSpPr>
        <p:spPr>
          <a:xfrm>
            <a:off x="796322" y="5517602"/>
            <a:ext cx="972943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r>
              <a:rPr lang="it-IT" sz="1100" i="1" dirty="0">
                <a:solidFill>
                  <a:schemeClr val="tx1"/>
                </a:solidFill>
                <a:latin typeface="+mn-lt"/>
              </a:rPr>
              <a:t>6: </a:t>
            </a:r>
            <a:r>
              <a:rPr lang="it-IT" sz="1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Mercaldo, F., Di Giammarco, M., Apicella, A., Di </a:t>
            </a:r>
            <a:r>
              <a:rPr lang="it-IT" sz="10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Iadarola</a:t>
            </a:r>
            <a:r>
              <a:rPr lang="it-IT" sz="1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G., </a:t>
            </a:r>
            <a:r>
              <a:rPr lang="it-IT" sz="10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Cesarelli</a:t>
            </a:r>
            <a:r>
              <a:rPr lang="it-IT" sz="1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M., Martinelli, F., &amp; Santone, A. (2023). </a:t>
            </a:r>
            <a:r>
              <a:rPr lang="it-IT" sz="10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Rilevamento </a:t>
            </a:r>
            <a:r>
              <a:rPr lang="it-IT" sz="1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e </a:t>
            </a:r>
            <a:r>
              <a:rPr lang="it-IT" sz="10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diagnosi </a:t>
            </a:r>
            <a:r>
              <a:rPr lang="it-IT" sz="10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della retinopatia </a:t>
            </a:r>
            <a:r>
              <a:rPr lang="it-IT" sz="10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diabetica </a:t>
            </a:r>
            <a:r>
              <a:rPr lang="it-IT" sz="1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mediante </a:t>
            </a:r>
            <a:r>
              <a:rPr lang="it-IT" sz="1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reti </a:t>
            </a:r>
            <a:r>
              <a:rPr lang="it-IT" sz="10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neurali </a:t>
            </a:r>
            <a:r>
              <a:rPr lang="it-IT" sz="10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convoluzionali </a:t>
            </a:r>
            <a:r>
              <a:rPr lang="it-IT" sz="10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robuste </a:t>
            </a:r>
            <a:r>
              <a:rPr lang="it-IT" sz="1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e </a:t>
            </a:r>
            <a:r>
              <a:rPr lang="it-IT" sz="10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spiegabili</a:t>
            </a:r>
            <a:r>
              <a:rPr lang="it-IT" sz="1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it-IT" sz="1000" b="0" i="1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Neural </a:t>
            </a:r>
            <a:r>
              <a:rPr lang="it-IT" sz="1000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Computing and Applications</a:t>
            </a:r>
            <a:r>
              <a:rPr lang="it-IT" sz="1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it-IT" sz="1000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35</a:t>
            </a:r>
            <a:r>
              <a:rPr lang="it-IT" sz="1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(23), 17429-17441.</a:t>
            </a:r>
            <a:endParaRPr lang="it-IT" sz="10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58276CB3-5D91-FCA0-DB0F-DE57E09E4404}"/>
              </a:ext>
            </a:extLst>
          </p:cNvPr>
          <p:cNvSpPr txBox="1"/>
          <p:nvPr/>
        </p:nvSpPr>
        <p:spPr>
          <a:xfrm>
            <a:off x="680720" y="3351375"/>
            <a:ext cx="1818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it-IT" sz="1800" dirty="0"/>
              <a:t>Risultati.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DFCDCA21-39A3-941F-E8E8-29A7E36C58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7764" y="3648646"/>
            <a:ext cx="3596952" cy="1600339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F1346B2D-1270-77C2-4C33-350DB58D3E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2988" y="3720707"/>
            <a:ext cx="3604572" cy="1539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314243"/>
      </p:ext>
    </p:extLst>
  </p:cSld>
  <p:clrMapOvr>
    <a:masterClrMapping/>
  </p:clrMapOvr>
</p:sld>
</file>

<file path=ppt/slides/slide37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C00DB6-AAA3-C5AD-F7C4-67DB3EDA3D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57441-29E4-A710-86CF-B983245869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6322" y="265500"/>
            <a:ext cx="8935507" cy="949467"/>
          </a:xfrm>
        </p:spPr>
        <p:txBody>
          <a:bodyPr/>
          <a:lstStyle/>
          <a:p>
            <a:r>
              <a:rPr lang="en-US" dirty="0"/>
              <a:t>Applicazione Retinopatia diabetica (2)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0DB5F1-4665-A706-37AD-AD6CA08533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Modulo di formazione CSP Nome: Modello di presentazione Creato da PR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5E68B5-D2C1-5FF9-578A-CD1A8DCE45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37</a:t>
            </a:fld>
            <a:endParaRPr lang="en-US" dirty="0"/>
          </a:p>
        </p:txBody>
      </p:sp>
      <p:pic>
        <p:nvPicPr>
          <p:cNvPr id="11" name="Immagine 10" descr="Immagine che contiene cerchio, Policromia, schermata&#10;&#10;Descrizione generata automaticamente">
            <a:extLst>
              <a:ext uri="{FF2B5EF4-FFF2-40B4-BE49-F238E27FC236}">
                <a16:creationId xmlns:a16="http://schemas.microsoft.com/office/drawing/2014/main" id="{CD58A3BE-BE4F-8E11-F4B4-9CCE14348D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941" y="3721006"/>
            <a:ext cx="5949477" cy="1978201"/>
          </a:xfrm>
          <a:prstGeom prst="rect">
            <a:avLst/>
          </a:prstGeom>
        </p:spPr>
      </p:pic>
      <p:pic>
        <p:nvPicPr>
          <p:cNvPr id="14" name="Immagine 13" descr="Immagine che contiene cerchio, moneta&#10;&#10;Descrizione generata automaticamente">
            <a:extLst>
              <a:ext uri="{FF2B5EF4-FFF2-40B4-BE49-F238E27FC236}">
                <a16:creationId xmlns:a16="http://schemas.microsoft.com/office/drawing/2014/main" id="{DD18F908-9F98-1AEF-97BB-1F25BD185B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773" y="1342167"/>
            <a:ext cx="5941645" cy="1970646"/>
          </a:xfrm>
          <a:prstGeom prst="rect">
            <a:avLst/>
          </a:prstGeom>
        </p:spPr>
      </p:pic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42937B0A-294A-69FE-BB9E-EE5A9448C2F8}"/>
              </a:ext>
            </a:extLst>
          </p:cNvPr>
          <p:cNvSpPr txBox="1"/>
          <p:nvPr/>
        </p:nvSpPr>
        <p:spPr>
          <a:xfrm>
            <a:off x="7569200" y="1666240"/>
            <a:ext cx="381725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Non </a:t>
            </a:r>
            <a:r>
              <a:rPr lang="it-IT" dirty="0" err="1"/>
              <a:t>tutti i </a:t>
            </a:r>
            <a:r>
              <a:rPr lang="it-IT" dirty="0"/>
              <a:t>modelli DL </a:t>
            </a:r>
            <a:r>
              <a:rPr lang="it-IT" dirty="0" err="1"/>
              <a:t>attivano </a:t>
            </a:r>
            <a:r>
              <a:rPr lang="it-IT" dirty="0"/>
              <a:t>gli </a:t>
            </a:r>
            <a:r>
              <a:rPr lang="it-IT" dirty="0" err="1"/>
              <a:t>algoritmi </a:t>
            </a:r>
            <a:r>
              <a:rPr lang="it-IT" dirty="0"/>
              <a:t>CAM</a:t>
            </a:r>
            <a:r>
              <a:rPr lang="it-IT" dirty="0"/>
              <a:t>, quindi </a:t>
            </a:r>
            <a:r>
              <a:rPr lang="it-IT" dirty="0" err="1"/>
              <a:t>la </a:t>
            </a:r>
            <a:r>
              <a:rPr lang="it-IT" dirty="0" err="1"/>
              <a:t>scelta </a:t>
            </a:r>
            <a:r>
              <a:rPr lang="it-IT" dirty="0" err="1"/>
              <a:t>del modello </a:t>
            </a:r>
            <a:r>
              <a:rPr lang="it-IT" dirty="0" err="1"/>
              <a:t>è </a:t>
            </a:r>
            <a:r>
              <a:rPr lang="it-IT" dirty="0"/>
              <a:t>un </a:t>
            </a:r>
            <a:r>
              <a:rPr lang="it-IT"/>
              <a:t>punto </a:t>
            </a:r>
            <a:r>
              <a:rPr lang="it-IT" dirty="0" err="1"/>
              <a:t>cruciale</a:t>
            </a:r>
            <a:r>
              <a:rPr lang="it-IT"/>
              <a:t>.</a:t>
            </a:r>
            <a:endParaRPr lang="it-IT" dirty="0"/>
          </a:p>
          <a:p>
            <a:endParaRPr lang="it-IT" dirty="0"/>
          </a:p>
          <a:p>
            <a:r>
              <a:rPr lang="it-IT" dirty="0" err="1"/>
              <a:t>I fattori </a:t>
            </a:r>
            <a:r>
              <a:rPr lang="it-IT" dirty="0" err="1"/>
              <a:t>principali </a:t>
            </a:r>
            <a:r>
              <a:rPr lang="it-IT" dirty="0"/>
              <a:t>da </a:t>
            </a:r>
            <a:r>
              <a:rPr lang="it-IT" dirty="0" err="1"/>
              <a:t>considerare </a:t>
            </a:r>
            <a:r>
              <a:rPr lang="it-IT" dirty="0"/>
              <a:t>sono i </a:t>
            </a:r>
            <a:r>
              <a:rPr lang="it-IT" dirty="0" err="1"/>
              <a:t>risultati </a:t>
            </a:r>
            <a:r>
              <a:rPr lang="it-IT" dirty="0"/>
              <a:t>quantitativi</a:t>
            </a:r>
            <a:r>
              <a:rPr lang="it-IT" dirty="0"/>
              <a:t>, la </a:t>
            </a:r>
            <a:r>
              <a:rPr lang="it-IT" dirty="0" err="1"/>
              <a:t>valutazione di </a:t>
            </a:r>
            <a:r>
              <a:rPr lang="it-IT" dirty="0" err="1"/>
              <a:t>heatmpas</a:t>
            </a:r>
            <a:r>
              <a:rPr lang="it-IT" dirty="0"/>
              <a:t>, l'</a:t>
            </a:r>
            <a:r>
              <a:rPr lang="it-IT" dirty="0"/>
              <a:t>impostazione </a:t>
            </a:r>
            <a:r>
              <a:rPr lang="it-IT" dirty="0" err="1"/>
              <a:t>dei parametri</a:t>
            </a:r>
            <a:r>
              <a:rPr lang="it-IT" dirty="0"/>
              <a:t>, i </a:t>
            </a:r>
            <a:r>
              <a:rPr lang="it-IT" dirty="0"/>
              <a:t>set di dati </a:t>
            </a:r>
            <a:r>
              <a:rPr lang="it-IT" dirty="0" err="1"/>
              <a:t>convalidati</a:t>
            </a:r>
            <a:r>
              <a:rPr lang="it-IT" dirty="0"/>
              <a:t>, ecc.</a:t>
            </a:r>
          </a:p>
        </p:txBody>
      </p:sp>
    </p:spTree>
    <p:extLst>
      <p:ext uri="{BB962C8B-B14F-4D97-AF65-F5344CB8AC3E}">
        <p14:creationId xmlns:p14="http://schemas.microsoft.com/office/powerpoint/2010/main" val="2795914143"/>
      </p:ext>
    </p:extLst>
  </p:cSld>
  <p:clrMapOvr>
    <a:masterClrMapping/>
  </p:clrMapOvr>
</p:sld>
</file>

<file path=ppt/slides/slide38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C00DB6-AAA3-C5AD-F7C4-67DB3EDA3D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57441-29E4-A710-86CF-B9832458692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Applicazioni in un concorso avverso (1)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49F67D-B5B0-2196-BB37-198D47511840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1513840" y="1524000"/>
            <a:ext cx="8091646" cy="4501689"/>
          </a:xfrm>
        </p:spPr>
        <p:txBody>
          <a:bodyPr/>
          <a:lstStyle/>
          <a:p>
            <a:pPr marL="0" indent="0">
              <a:buNone/>
            </a:pPr>
            <a:r>
              <a:rPr lang="it-IT" sz="1800" dirty="0">
                <a:sym typeface="Wingdings" panose="05000000000000000000" pitchFamily="2" charset="2"/>
              </a:rPr>
              <a:t> </a:t>
            </a:r>
            <a:r>
              <a:rPr lang="it-IT" sz="1800" dirty="0" err="1"/>
              <a:t>Applicazione del </a:t>
            </a:r>
            <a:r>
              <a:rPr lang="it-IT" sz="1800" dirty="0"/>
              <a:t>GAN (Generative Adversarial </a:t>
            </a:r>
            <a:r>
              <a:rPr lang="it-IT" sz="1800" dirty="0" err="1"/>
              <a:t>Algorithm</a:t>
            </a:r>
            <a:r>
              <a:rPr lang="it-IT" sz="1800" dirty="0"/>
              <a:t>) </a:t>
            </a:r>
            <a:r>
              <a:rPr lang="it-IT" sz="1800" dirty="0"/>
              <a:t>alle </a:t>
            </a:r>
            <a:r>
              <a:rPr lang="it-IT" sz="1800" dirty="0"/>
              <a:t>immagini </a:t>
            </a:r>
            <a:r>
              <a:rPr lang="it-IT" sz="1800" dirty="0" err="1"/>
              <a:t>retiniche</a:t>
            </a:r>
            <a:r>
              <a:rPr lang="it-IT" sz="1800" dirty="0"/>
              <a:t>:</a:t>
            </a:r>
          </a:p>
          <a:p>
            <a:pPr marL="0" indent="0">
              <a:buNone/>
            </a:pPr>
            <a:r>
              <a:rPr lang="it-IT" sz="1800" dirty="0">
                <a:sym typeface="Wingdings" panose="05000000000000000000" pitchFamily="2" charset="2"/>
              </a:rPr>
              <a:t> </a:t>
            </a:r>
            <a:r>
              <a:rPr lang="it-IT" sz="1800" dirty="0" err="1"/>
              <a:t>Classificazione </a:t>
            </a:r>
            <a:r>
              <a:rPr lang="it-IT" sz="1800" dirty="0" err="1"/>
              <a:t>binaria</a:t>
            </a:r>
            <a:r>
              <a:rPr lang="it-IT" sz="1800" dirty="0"/>
              <a:t>: </a:t>
            </a:r>
            <a:r>
              <a:rPr lang="it-IT" sz="1800" dirty="0"/>
              <a:t>immagini </a:t>
            </a:r>
            <a:r>
              <a:rPr lang="it-IT" sz="1800" dirty="0" err="1"/>
              <a:t>originali </a:t>
            </a:r>
            <a:r>
              <a:rPr lang="it-IT" sz="1800" dirty="0"/>
              <a:t>e GAN;</a:t>
            </a:r>
          </a:p>
          <a:p>
            <a:pPr marL="0" indent="0">
              <a:buNone/>
            </a:pPr>
            <a:r>
              <a:rPr lang="it-IT" sz="1800" dirty="0">
                <a:sym typeface="Wingdings" panose="05000000000000000000" pitchFamily="2" charset="2"/>
              </a:rPr>
              <a:t> </a:t>
            </a:r>
            <a:r>
              <a:rPr lang="it-IT" sz="1800" dirty="0"/>
              <a:t>7 reti </a:t>
            </a:r>
            <a:r>
              <a:rPr lang="it-IT" sz="1800" dirty="0" err="1"/>
              <a:t>addestrate </a:t>
            </a:r>
            <a:r>
              <a:rPr lang="it-IT" sz="1800" dirty="0"/>
              <a:t>e </a:t>
            </a:r>
            <a:r>
              <a:rPr lang="it-IT" sz="1800" dirty="0" err="1"/>
              <a:t>testate</a:t>
            </a:r>
            <a:r>
              <a:rPr lang="it-IT" sz="1800" dirty="0"/>
              <a:t>;</a:t>
            </a:r>
          </a:p>
          <a:p>
            <a:pPr marL="0" indent="0">
              <a:buNone/>
            </a:pPr>
            <a:r>
              <a:rPr lang="it-IT" sz="1800" dirty="0">
                <a:sym typeface="Wingdings" panose="05000000000000000000" pitchFamily="2" charset="2"/>
              </a:rPr>
              <a:t> </a:t>
            </a:r>
            <a:r>
              <a:rPr lang="it-IT" sz="1800" dirty="0"/>
              <a:t>3 </a:t>
            </a:r>
            <a:r>
              <a:rPr lang="it-IT" sz="1800" dirty="0" err="1"/>
              <a:t>dimensioni </a:t>
            </a:r>
            <a:r>
              <a:rPr lang="it-IT" sz="1800" dirty="0"/>
              <a:t>delle immagini in </a:t>
            </a:r>
            <a:r>
              <a:rPr lang="it-IT" sz="1800" dirty="0" err="1"/>
              <a:t>termini </a:t>
            </a:r>
            <a:r>
              <a:rPr lang="it-IT" sz="1800" dirty="0"/>
              <a:t>di pixel (28x28, 64x64, 128x128)</a:t>
            </a:r>
          </a:p>
          <a:p>
            <a:endParaRPr lang="it-IT" sz="1800" dirty="0"/>
          </a:p>
          <a:p>
            <a:r>
              <a:rPr lang="it-IT" sz="1800" dirty="0"/>
              <a:t>                Immagini originali Immagini GAN </a:t>
            </a:r>
          </a:p>
          <a:p>
            <a:pPr marL="0" indent="0">
              <a:buNone/>
            </a:pPr>
            <a:endParaRPr lang="it-IT" sz="180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0DB5F1-4665-A706-37AD-AD6CA08533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Modulo di formazione CSP Nome: Modello di presentazione Creato da PR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5E68B5-D2C1-5FF9-578A-CD1A8DCE45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38</a:t>
            </a:fld>
            <a:endParaRPr lang="en-US" dirty="0"/>
          </a:p>
        </p:txBody>
      </p:sp>
      <p:pic>
        <p:nvPicPr>
          <p:cNvPr id="8" name="Immagine 7" descr="Immagine che contiene sfera, astronomia&#10;&#10;Descrizione generata automaticamente">
            <a:extLst>
              <a:ext uri="{FF2B5EF4-FFF2-40B4-BE49-F238E27FC236}">
                <a16:creationId xmlns:a16="http://schemas.microsoft.com/office/drawing/2014/main" id="{994F78F7-C6F8-2C53-23DA-F1ECE7E57A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0171" y="4495800"/>
            <a:ext cx="1021080" cy="1021080"/>
          </a:xfrm>
          <a:prstGeom prst="rect">
            <a:avLst/>
          </a:prstGeom>
        </p:spPr>
      </p:pic>
      <p:pic>
        <p:nvPicPr>
          <p:cNvPr id="10" name="Immagine 9" descr="Immagine che contiene sfera, Oggetto astronomico, natura, luna&#10;&#10;Descrizione generata automaticamente">
            <a:extLst>
              <a:ext uri="{FF2B5EF4-FFF2-40B4-BE49-F238E27FC236}">
                <a16:creationId xmlns:a16="http://schemas.microsoft.com/office/drawing/2014/main" id="{71B45C8A-49F1-EA4F-CB8A-341DE712BA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3567" y="4511040"/>
            <a:ext cx="1021080" cy="1021080"/>
          </a:xfrm>
          <a:prstGeom prst="rect">
            <a:avLst/>
          </a:prstGeom>
        </p:spPr>
      </p:pic>
      <p:pic>
        <p:nvPicPr>
          <p:cNvPr id="12" name="Immagine 11" descr="Immagine che contiene luna&#10;&#10;Descrizione generata automaticamente">
            <a:extLst>
              <a:ext uri="{FF2B5EF4-FFF2-40B4-BE49-F238E27FC236}">
                <a16:creationId xmlns:a16="http://schemas.microsoft.com/office/drawing/2014/main" id="{CD54BDB2-8A33-AA44-9517-0861FEF852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4636" y="4495800"/>
            <a:ext cx="1021080" cy="1021080"/>
          </a:xfrm>
          <a:prstGeom prst="rect">
            <a:avLst/>
          </a:prstGeom>
        </p:spPr>
      </p:pic>
      <p:pic>
        <p:nvPicPr>
          <p:cNvPr id="14" name="Immagine 13" descr="Immagine che contiene sfera, cerchio, luna, natura&#10;&#10;Descrizione generata automaticamente">
            <a:extLst>
              <a:ext uri="{FF2B5EF4-FFF2-40B4-BE49-F238E27FC236}">
                <a16:creationId xmlns:a16="http://schemas.microsoft.com/office/drawing/2014/main" id="{5C11BC5A-966A-7708-7391-ED8A0D7856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57365" y="4495800"/>
            <a:ext cx="1036320" cy="1036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539468"/>
      </p:ext>
    </p:extLst>
  </p:cSld>
  <p:clrMapOvr>
    <a:masterClrMapping/>
  </p:clrMapOvr>
</p:sld>
</file>

<file path=ppt/slides/slide39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C00DB6-AAA3-C5AD-F7C4-67DB3EDA3D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57441-29E4-A710-86CF-B9832458692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Applicazioni al concorso avverso (2)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49F67D-B5B0-2196-BB37-198D47511840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96322" y="1554480"/>
            <a:ext cx="8091646" cy="4501689"/>
          </a:xfrm>
        </p:spPr>
        <p:txBody>
          <a:bodyPr/>
          <a:lstStyle/>
          <a:p>
            <a:endParaRPr lang="it-IT" sz="1800" dirty="0"/>
          </a:p>
          <a:p>
            <a:r>
              <a:rPr lang="it-IT" sz="1800" dirty="0"/>
              <a:t>Risultati.</a:t>
            </a:r>
          </a:p>
          <a:p>
            <a:pPr marL="0" indent="0">
              <a:buNone/>
            </a:pPr>
            <a:endParaRPr lang="it-IT" sz="1800" dirty="0"/>
          </a:p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0DB5F1-4665-A706-37AD-AD6CA08533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Modulo di formazione CSP Nome: Modello di presentazione Creato da PR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5E68B5-D2C1-5FF9-578A-CD1A8DCE45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39</a:t>
            </a:fld>
            <a:endParaRPr lang="en-US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F0545DF2-48A3-3DB5-B0AB-F7FA18F690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7761" y="2605440"/>
            <a:ext cx="8755848" cy="203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973347"/>
      </p:ext>
    </p:extLst>
  </p:cSld>
  <p:clrMapOvr>
    <a:masterClrMapping/>
  </p:clrMapOvr>
</p:sld>
</file>

<file path=ppt/slides/slide4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B7037F-A5B6-9E0D-7B5E-FB42644A72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31A77F-8C57-3AA1-099B-CE2AF0D8754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Imaging in ambito sanitario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898CC8-B6CD-F50F-70C9-6097D98763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Modulo di formazione CSP Nome: Modello di presentazione Creato da PR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07D6A0-B280-A8F3-DDB8-B557E121D9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4</a:t>
            </a:fld>
            <a:endParaRPr lang="en-US" dirty="0"/>
          </a:p>
        </p:txBody>
      </p:sp>
      <p:pic>
        <p:nvPicPr>
          <p:cNvPr id="2050" name="Picture 2" descr="What is a CT scan? What the test detects and how it works">
            <a:extLst>
              <a:ext uri="{FF2B5EF4-FFF2-40B4-BE49-F238E27FC236}">
                <a16:creationId xmlns:a16="http://schemas.microsoft.com/office/drawing/2014/main" id="{EB91BEEF-4972-D481-A58B-2FCF6C8545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475" y="3098090"/>
            <a:ext cx="3918857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Mediphany | How to read an MRI or CT scan">
            <a:extLst>
              <a:ext uri="{FF2B5EF4-FFF2-40B4-BE49-F238E27FC236}">
                <a16:creationId xmlns:a16="http://schemas.microsoft.com/office/drawing/2014/main" id="{0D986DE7-E799-BB62-86AA-102E544E1C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7754" y="2910443"/>
            <a:ext cx="3768466" cy="2296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70714ACE-EB4D-AC05-4E13-7E41E3E189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64202" y="2493570"/>
            <a:ext cx="2361829" cy="2661920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DE536038-EDCB-8E93-8696-F7E717DEC534}"/>
              </a:ext>
            </a:extLst>
          </p:cNvPr>
          <p:cNvSpPr txBox="1"/>
          <p:nvPr/>
        </p:nvSpPr>
        <p:spPr>
          <a:xfrm>
            <a:off x="386080" y="1615440"/>
            <a:ext cx="111399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/>
              <a:t>Tomografia </a:t>
            </a:r>
            <a:r>
              <a:rPr lang="it-IT" dirty="0"/>
              <a:t>computerizzata </a:t>
            </a:r>
            <a:r>
              <a:rPr lang="it-IT" dirty="0"/>
              <a:t>(TC) </a:t>
            </a:r>
            <a:r>
              <a:rPr lang="it-IT" dirty="0" err="1"/>
              <a:t>Risonanza </a:t>
            </a:r>
            <a:r>
              <a:rPr lang="it-IT" dirty="0" err="1"/>
              <a:t>magnetica </a:t>
            </a:r>
            <a:r>
              <a:rPr lang="it-IT" dirty="0"/>
              <a:t>(RM) </a:t>
            </a:r>
            <a:r>
              <a:rPr lang="it-IT" dirty="0" err="1"/>
              <a:t>Biopsia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79175701"/>
      </p:ext>
    </p:extLst>
  </p:cSld>
  <p:clrMapOvr>
    <a:masterClrMapping/>
  </p:clrMapOvr>
</p:sld>
</file>

<file path=ppt/slides/slide40.xml><?xml version="1.0" encoding="utf-8"?>
<p:sld xmlns:a16="http://schemas.microsoft.com/office/drawing/2014/main" xmlns:adec="http://schemas.microsoft.com/office/drawing/2017/decorative" xmlns:asvg="http://schemas.microsoft.com/office/drawing/2016/SVG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22">
            <a:extLst>
              <a:ext uri="{FF2B5EF4-FFF2-40B4-BE49-F238E27FC236}">
                <a16:creationId xmlns:a16="http://schemas.microsoft.com/office/drawing/2014/main" id="{4D835925-3D21-0B99-9A6C-587FBAE433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2367" y="1559668"/>
            <a:ext cx="6732237" cy="1524000"/>
          </a:xfrm>
        </p:spPr>
        <p:txBody>
          <a:bodyPr>
            <a:normAutofit fontScale="90000"/>
          </a:bodyPr>
          <a:lstStyle/>
          <a:p>
            <a:br>
              <a:rPr lang="en-US" dirty="0">
                <a:solidFill>
                  <a:schemeClr val="accent1"/>
                </a:solidFill>
              </a:rPr>
            </a:br>
            <a:br>
              <a:rPr lang="en-US" dirty="0">
                <a:solidFill>
                  <a:schemeClr val="accent1"/>
                </a:solidFill>
              </a:rPr>
            </a:br>
            <a:r>
              <a:rPr lang="en-US" dirty="0"/>
              <a:t>05. </a:t>
            </a:r>
            <a:r>
              <a:rPr lang="en-US" sz="4400" dirty="0"/>
              <a:t>Conclusione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3E7466B0-B69A-FEBF-B8E0-FDA9AEAC70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70364" y="-3219"/>
            <a:ext cx="2562565" cy="6884359"/>
          </a:xfrm>
          <a:custGeom>
            <a:avLst/>
            <a:gdLst>
              <a:gd name="connsiteX0" fmla="*/ 2535833 w 2562565"/>
              <a:gd name="connsiteY0" fmla="*/ 0 h 6884359"/>
              <a:gd name="connsiteX1" fmla="*/ 2106829 w 2562565"/>
              <a:gd name="connsiteY1" fmla="*/ 1564627 h 6884359"/>
              <a:gd name="connsiteX2" fmla="*/ 1764389 w 2562565"/>
              <a:gd name="connsiteY2" fmla="*/ 2840498 h 6884359"/>
              <a:gd name="connsiteX3" fmla="*/ 1579803 w 2562565"/>
              <a:gd name="connsiteY3" fmla="*/ 2925726 h 6884359"/>
              <a:gd name="connsiteX4" fmla="*/ 1467779 w 2562565"/>
              <a:gd name="connsiteY4" fmla="*/ 2731101 h 6884359"/>
              <a:gd name="connsiteX5" fmla="*/ 1727472 w 2562565"/>
              <a:gd name="connsiteY5" fmla="*/ 1773244 h 6884359"/>
              <a:gd name="connsiteX6" fmla="*/ 1709650 w 2562565"/>
              <a:gd name="connsiteY6" fmla="*/ 1633318 h 6884359"/>
              <a:gd name="connsiteX7" fmla="*/ 1597625 w 2562565"/>
              <a:gd name="connsiteY7" fmla="*/ 1546818 h 6884359"/>
              <a:gd name="connsiteX8" fmla="*/ 1372303 w 2562565"/>
              <a:gd name="connsiteY8" fmla="*/ 1676568 h 6884359"/>
              <a:gd name="connsiteX9" fmla="*/ 977670 w 2562565"/>
              <a:gd name="connsiteY9" fmla="*/ 3131798 h 6884359"/>
              <a:gd name="connsiteX10" fmla="*/ 5092 w 2562565"/>
              <a:gd name="connsiteY10" fmla="*/ 6867823 h 6884359"/>
              <a:gd name="connsiteX11" fmla="*/ 0 w 2562565"/>
              <a:gd name="connsiteY11" fmla="*/ 6884360 h 6884359"/>
              <a:gd name="connsiteX12" fmla="*/ 26733 w 2562565"/>
              <a:gd name="connsiteY12" fmla="*/ 6884360 h 6884359"/>
              <a:gd name="connsiteX13" fmla="*/ 1003131 w 2562565"/>
              <a:gd name="connsiteY13" fmla="*/ 3139431 h 6884359"/>
              <a:gd name="connsiteX14" fmla="*/ 1397763 w 2562565"/>
              <a:gd name="connsiteY14" fmla="*/ 1684200 h 6884359"/>
              <a:gd name="connsiteX15" fmla="*/ 1592533 w 2562565"/>
              <a:gd name="connsiteY15" fmla="*/ 1572259 h 6884359"/>
              <a:gd name="connsiteX16" fmla="*/ 1688009 w 2562565"/>
              <a:gd name="connsiteY16" fmla="*/ 1646039 h 6884359"/>
              <a:gd name="connsiteX17" fmla="*/ 1703285 w 2562565"/>
              <a:gd name="connsiteY17" fmla="*/ 1766884 h 6884359"/>
              <a:gd name="connsiteX18" fmla="*/ 1443591 w 2562565"/>
              <a:gd name="connsiteY18" fmla="*/ 2724741 h 6884359"/>
              <a:gd name="connsiteX19" fmla="*/ 1573438 w 2562565"/>
              <a:gd name="connsiteY19" fmla="*/ 2949894 h 6884359"/>
              <a:gd name="connsiteX20" fmla="*/ 1788577 w 2562565"/>
              <a:gd name="connsiteY20" fmla="*/ 2849402 h 6884359"/>
              <a:gd name="connsiteX21" fmla="*/ 1788577 w 2562565"/>
              <a:gd name="connsiteY21" fmla="*/ 2848130 h 6884359"/>
              <a:gd name="connsiteX22" fmla="*/ 2131016 w 2562565"/>
              <a:gd name="connsiteY22" fmla="*/ 1570987 h 6884359"/>
              <a:gd name="connsiteX23" fmla="*/ 2562566 w 2562565"/>
              <a:gd name="connsiteY23" fmla="*/ 1272 h 6884359"/>
              <a:gd name="connsiteX24" fmla="*/ 2535833 w 2562565"/>
              <a:gd name="connsiteY24" fmla="*/ 0 h 6884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62565" h="6884359">
                <a:moveTo>
                  <a:pt x="2535833" y="0"/>
                </a:moveTo>
                <a:lnTo>
                  <a:pt x="2106829" y="1564627"/>
                </a:lnTo>
                <a:lnTo>
                  <a:pt x="1764389" y="2840498"/>
                </a:lnTo>
                <a:cubicBezTo>
                  <a:pt x="1731291" y="2910461"/>
                  <a:pt x="1653638" y="2946078"/>
                  <a:pt x="1579803" y="2925726"/>
                </a:cubicBezTo>
                <a:cubicBezTo>
                  <a:pt x="1495785" y="2902829"/>
                  <a:pt x="1444864" y="2815057"/>
                  <a:pt x="1467779" y="2731101"/>
                </a:cubicBezTo>
                <a:lnTo>
                  <a:pt x="1727472" y="1773244"/>
                </a:lnTo>
                <a:cubicBezTo>
                  <a:pt x="1740202" y="1726178"/>
                  <a:pt x="1733837" y="1676568"/>
                  <a:pt x="1709650" y="1633318"/>
                </a:cubicBezTo>
                <a:cubicBezTo>
                  <a:pt x="1685463" y="1590068"/>
                  <a:pt x="1646000" y="1559539"/>
                  <a:pt x="1597625" y="1546818"/>
                </a:cubicBezTo>
                <a:cubicBezTo>
                  <a:pt x="1499604" y="1520105"/>
                  <a:pt x="1397763" y="1578620"/>
                  <a:pt x="1372303" y="1676568"/>
                </a:cubicBezTo>
                <a:lnTo>
                  <a:pt x="977670" y="3131798"/>
                </a:lnTo>
                <a:lnTo>
                  <a:pt x="5092" y="6867823"/>
                </a:lnTo>
                <a:cubicBezTo>
                  <a:pt x="5092" y="6867823"/>
                  <a:pt x="1273" y="6880544"/>
                  <a:pt x="0" y="6884360"/>
                </a:cubicBezTo>
                <a:lnTo>
                  <a:pt x="26733" y="6884360"/>
                </a:lnTo>
                <a:lnTo>
                  <a:pt x="1003131" y="3139431"/>
                </a:lnTo>
                <a:lnTo>
                  <a:pt x="1397763" y="1684200"/>
                </a:lnTo>
                <a:cubicBezTo>
                  <a:pt x="1420677" y="1600245"/>
                  <a:pt x="1508515" y="1549363"/>
                  <a:pt x="1592533" y="1572259"/>
                </a:cubicBezTo>
                <a:cubicBezTo>
                  <a:pt x="1633270" y="1583708"/>
                  <a:pt x="1667641" y="1609149"/>
                  <a:pt x="1688009" y="1646039"/>
                </a:cubicBezTo>
                <a:cubicBezTo>
                  <a:pt x="1709650" y="1682928"/>
                  <a:pt x="1714742" y="1724906"/>
                  <a:pt x="1703285" y="1766884"/>
                </a:cubicBezTo>
                <a:lnTo>
                  <a:pt x="1443591" y="2724741"/>
                </a:lnTo>
                <a:cubicBezTo>
                  <a:pt x="1416858" y="2822689"/>
                  <a:pt x="1475417" y="2924453"/>
                  <a:pt x="1573438" y="2949894"/>
                </a:cubicBezTo>
                <a:cubicBezTo>
                  <a:pt x="1660003" y="2972792"/>
                  <a:pt x="1750386" y="2930814"/>
                  <a:pt x="1788577" y="2849402"/>
                </a:cubicBezTo>
                <a:lnTo>
                  <a:pt x="1788577" y="2848130"/>
                </a:lnTo>
                <a:lnTo>
                  <a:pt x="2131016" y="1570987"/>
                </a:lnTo>
                <a:lnTo>
                  <a:pt x="2562566" y="1272"/>
                </a:lnTo>
                <a:cubicBezTo>
                  <a:pt x="2553655" y="0"/>
                  <a:pt x="2544744" y="0"/>
                  <a:pt x="2535833" y="0"/>
                </a:cubicBezTo>
                <a:close/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2756CFB8-E805-3CF9-61D2-C02341EC7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29202" y="5156615"/>
            <a:ext cx="878334" cy="170500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D96053-DF7F-7AFE-4D23-78CFF34D00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t>40</a:t>
            </a:fld>
            <a:endParaRPr lang="en-US" dirty="0"/>
          </a:p>
        </p:txBody>
      </p:sp>
      <p:pic>
        <p:nvPicPr>
          <p:cNvPr id="7" name="Picture Placeholder 6" descr="A cup of coffee and a notebook on a table&#10;&#10;Description automatically generated">
            <a:extLst>
              <a:ext uri="{FF2B5EF4-FFF2-40B4-BE49-F238E27FC236}">
                <a16:creationId xmlns:a16="http://schemas.microsoft.com/office/drawing/2014/main" id="{1E50893B-768F-67CB-C3A8-DEAF47C911B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/>
          <a:srcRect l="18261" r="18261"/>
          <a:stretch>
            <a:fillRect/>
          </a:stretch>
        </p:blipFill>
        <p:spPr/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EE07BC6-21C8-0AF7-78BD-DFF426E9A7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Modulo di formazione CSP Nome: Modello di presentazione Creato da PR</a:t>
            </a:r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36D3E12-0501-E7F3-C2D2-5F4C0F9DF838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4C25EF90-E13E-9C66-299F-3B761F5FD64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BCE35AAC-FF9E-C72E-67B2-DCCEA30F650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62540142"/>
      </p:ext>
    </p:extLst>
  </p:cSld>
  <p:clrMapOvr>
    <a:masterClrMapping/>
  </p:clrMapOvr>
</p:sld>
</file>

<file path=ppt/slides/slide41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C00DB6-AAA3-C5AD-F7C4-67DB3EDA3D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57441-29E4-A710-86CF-B9832458692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Conclusioni e attività future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49F67D-B5B0-2196-BB37-198D47511840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96322" y="1358287"/>
            <a:ext cx="6637071" cy="4501689"/>
          </a:xfrm>
        </p:spPr>
        <p:txBody>
          <a:bodyPr/>
          <a:lstStyle/>
          <a:p>
            <a:endParaRPr lang="en-US" sz="2000" dirty="0"/>
          </a:p>
          <a:p>
            <a:r>
              <a:rPr lang="en-US" sz="2000" dirty="0"/>
              <a:t>In conclusione, abbiamo analizzato l'Explainable AI e l'Adversarial Machine Learning nell'ambiente dell'imaging biomedico.</a:t>
            </a:r>
          </a:p>
          <a:p>
            <a:pPr marL="0" indent="0">
              <a:buNone/>
            </a:pPr>
            <a:endParaRPr lang="en-US" sz="2000" b="1" dirty="0"/>
          </a:p>
          <a:p>
            <a:r>
              <a:rPr lang="en-US" sz="2000" b="1" dirty="0"/>
              <a:t>Attività future:</a:t>
            </a:r>
          </a:p>
          <a:p>
            <a:endParaRPr lang="en-US" sz="2000" b="1" dirty="0"/>
          </a:p>
          <a:p>
            <a:r>
              <a:rPr lang="en-US" sz="2000" dirty="0"/>
              <a:t>Dimostriamo che l'applicazione di questi due aspetti può davvero migliorare la sicurezza in questo campo.</a:t>
            </a:r>
          </a:p>
        </p:txBody>
      </p:sp>
      <p:pic>
        <p:nvPicPr>
          <p:cNvPr id="8" name="Picture Placeholder 7" descr="A green square with black center&#10;&#10;Description automatically generated">
            <a:extLst>
              <a:ext uri="{FF2B5EF4-FFF2-40B4-BE49-F238E27FC236}">
                <a16:creationId xmlns:a16="http://schemas.microsoft.com/office/drawing/2014/main" id="{12FB4E58-870C-F041-8BB7-C7E9213456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295" r="295"/>
          <a:stretch>
            <a:fillRect/>
          </a:stretch>
        </p:blipFill>
        <p:spPr/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0DB5F1-4665-A706-37AD-AD6CA08533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Modulo di formazione CSP Nome: Modello di presentazione Creato da PR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5E68B5-D2C1-5FF9-578A-CD1A8DCE45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8352051"/>
      </p:ext>
    </p:extLst>
  </p:cSld>
  <p:clrMapOvr>
    <a:masterClrMapping/>
  </p:clrMapOvr>
</p:sld>
</file>

<file path=ppt/slides/slide42.xml><?xml version="1.0" encoding="utf-8"?>
<p:sld xmlns:a16="http://schemas.microsoft.com/office/drawing/2014/main" xmlns:adec="http://schemas.microsoft.com/office/drawing/2017/decorative" xmlns:asvg="http://schemas.microsoft.com/office/drawing/2016/SVG/main" xmlns:ahyp="http://schemas.microsoft.com/office/drawing/2018/hyperlinkcolor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22">
            <a:extLst>
              <a:ext uri="{FF2B5EF4-FFF2-40B4-BE49-F238E27FC236}">
                <a16:creationId xmlns:a16="http://schemas.microsoft.com/office/drawing/2014/main" id="{4D835925-3D21-0B99-9A6C-587FBAE433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4521" y="614788"/>
            <a:ext cx="6732237" cy="685692"/>
          </a:xfrm>
        </p:spPr>
        <p:txBody>
          <a:bodyPr>
            <a:normAutofit fontScale="90000"/>
          </a:bodyPr>
          <a:lstStyle/>
          <a:p>
            <a:r>
              <a:rPr lang="en-US" sz="4400" dirty="0"/>
              <a:t>Domande?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3E7466B0-B69A-FEBF-B8E0-FDA9AEAC70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70364" y="-3219"/>
            <a:ext cx="2562565" cy="6884359"/>
          </a:xfrm>
          <a:custGeom>
            <a:avLst/>
            <a:gdLst>
              <a:gd name="connsiteX0" fmla="*/ 2535833 w 2562565"/>
              <a:gd name="connsiteY0" fmla="*/ 0 h 6884359"/>
              <a:gd name="connsiteX1" fmla="*/ 2106829 w 2562565"/>
              <a:gd name="connsiteY1" fmla="*/ 1564627 h 6884359"/>
              <a:gd name="connsiteX2" fmla="*/ 1764389 w 2562565"/>
              <a:gd name="connsiteY2" fmla="*/ 2840498 h 6884359"/>
              <a:gd name="connsiteX3" fmla="*/ 1579803 w 2562565"/>
              <a:gd name="connsiteY3" fmla="*/ 2925726 h 6884359"/>
              <a:gd name="connsiteX4" fmla="*/ 1467779 w 2562565"/>
              <a:gd name="connsiteY4" fmla="*/ 2731101 h 6884359"/>
              <a:gd name="connsiteX5" fmla="*/ 1727472 w 2562565"/>
              <a:gd name="connsiteY5" fmla="*/ 1773244 h 6884359"/>
              <a:gd name="connsiteX6" fmla="*/ 1709650 w 2562565"/>
              <a:gd name="connsiteY6" fmla="*/ 1633318 h 6884359"/>
              <a:gd name="connsiteX7" fmla="*/ 1597625 w 2562565"/>
              <a:gd name="connsiteY7" fmla="*/ 1546818 h 6884359"/>
              <a:gd name="connsiteX8" fmla="*/ 1372303 w 2562565"/>
              <a:gd name="connsiteY8" fmla="*/ 1676568 h 6884359"/>
              <a:gd name="connsiteX9" fmla="*/ 977670 w 2562565"/>
              <a:gd name="connsiteY9" fmla="*/ 3131798 h 6884359"/>
              <a:gd name="connsiteX10" fmla="*/ 5092 w 2562565"/>
              <a:gd name="connsiteY10" fmla="*/ 6867823 h 6884359"/>
              <a:gd name="connsiteX11" fmla="*/ 0 w 2562565"/>
              <a:gd name="connsiteY11" fmla="*/ 6884360 h 6884359"/>
              <a:gd name="connsiteX12" fmla="*/ 26733 w 2562565"/>
              <a:gd name="connsiteY12" fmla="*/ 6884360 h 6884359"/>
              <a:gd name="connsiteX13" fmla="*/ 1003131 w 2562565"/>
              <a:gd name="connsiteY13" fmla="*/ 3139431 h 6884359"/>
              <a:gd name="connsiteX14" fmla="*/ 1397763 w 2562565"/>
              <a:gd name="connsiteY14" fmla="*/ 1684200 h 6884359"/>
              <a:gd name="connsiteX15" fmla="*/ 1592533 w 2562565"/>
              <a:gd name="connsiteY15" fmla="*/ 1572259 h 6884359"/>
              <a:gd name="connsiteX16" fmla="*/ 1688009 w 2562565"/>
              <a:gd name="connsiteY16" fmla="*/ 1646039 h 6884359"/>
              <a:gd name="connsiteX17" fmla="*/ 1703285 w 2562565"/>
              <a:gd name="connsiteY17" fmla="*/ 1766884 h 6884359"/>
              <a:gd name="connsiteX18" fmla="*/ 1443591 w 2562565"/>
              <a:gd name="connsiteY18" fmla="*/ 2724741 h 6884359"/>
              <a:gd name="connsiteX19" fmla="*/ 1573438 w 2562565"/>
              <a:gd name="connsiteY19" fmla="*/ 2949894 h 6884359"/>
              <a:gd name="connsiteX20" fmla="*/ 1788577 w 2562565"/>
              <a:gd name="connsiteY20" fmla="*/ 2849402 h 6884359"/>
              <a:gd name="connsiteX21" fmla="*/ 1788577 w 2562565"/>
              <a:gd name="connsiteY21" fmla="*/ 2848130 h 6884359"/>
              <a:gd name="connsiteX22" fmla="*/ 2131016 w 2562565"/>
              <a:gd name="connsiteY22" fmla="*/ 1570987 h 6884359"/>
              <a:gd name="connsiteX23" fmla="*/ 2562566 w 2562565"/>
              <a:gd name="connsiteY23" fmla="*/ 1272 h 6884359"/>
              <a:gd name="connsiteX24" fmla="*/ 2535833 w 2562565"/>
              <a:gd name="connsiteY24" fmla="*/ 0 h 6884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62565" h="6884359">
                <a:moveTo>
                  <a:pt x="2535833" y="0"/>
                </a:moveTo>
                <a:lnTo>
                  <a:pt x="2106829" y="1564627"/>
                </a:lnTo>
                <a:lnTo>
                  <a:pt x="1764389" y="2840498"/>
                </a:lnTo>
                <a:cubicBezTo>
                  <a:pt x="1731291" y="2910461"/>
                  <a:pt x="1653638" y="2946078"/>
                  <a:pt x="1579803" y="2925726"/>
                </a:cubicBezTo>
                <a:cubicBezTo>
                  <a:pt x="1495785" y="2902829"/>
                  <a:pt x="1444864" y="2815057"/>
                  <a:pt x="1467779" y="2731101"/>
                </a:cubicBezTo>
                <a:lnTo>
                  <a:pt x="1727472" y="1773244"/>
                </a:lnTo>
                <a:cubicBezTo>
                  <a:pt x="1740202" y="1726178"/>
                  <a:pt x="1733837" y="1676568"/>
                  <a:pt x="1709650" y="1633318"/>
                </a:cubicBezTo>
                <a:cubicBezTo>
                  <a:pt x="1685463" y="1590068"/>
                  <a:pt x="1646000" y="1559539"/>
                  <a:pt x="1597625" y="1546818"/>
                </a:cubicBezTo>
                <a:cubicBezTo>
                  <a:pt x="1499604" y="1520105"/>
                  <a:pt x="1397763" y="1578620"/>
                  <a:pt x="1372303" y="1676568"/>
                </a:cubicBezTo>
                <a:lnTo>
                  <a:pt x="977670" y="3131798"/>
                </a:lnTo>
                <a:lnTo>
                  <a:pt x="5092" y="6867823"/>
                </a:lnTo>
                <a:cubicBezTo>
                  <a:pt x="5092" y="6867823"/>
                  <a:pt x="1273" y="6880544"/>
                  <a:pt x="0" y="6884360"/>
                </a:cubicBezTo>
                <a:lnTo>
                  <a:pt x="26733" y="6884360"/>
                </a:lnTo>
                <a:lnTo>
                  <a:pt x="1003131" y="3139431"/>
                </a:lnTo>
                <a:lnTo>
                  <a:pt x="1397763" y="1684200"/>
                </a:lnTo>
                <a:cubicBezTo>
                  <a:pt x="1420677" y="1600245"/>
                  <a:pt x="1508515" y="1549363"/>
                  <a:pt x="1592533" y="1572259"/>
                </a:cubicBezTo>
                <a:cubicBezTo>
                  <a:pt x="1633270" y="1583708"/>
                  <a:pt x="1667641" y="1609149"/>
                  <a:pt x="1688009" y="1646039"/>
                </a:cubicBezTo>
                <a:cubicBezTo>
                  <a:pt x="1709650" y="1682928"/>
                  <a:pt x="1714742" y="1724906"/>
                  <a:pt x="1703285" y="1766884"/>
                </a:cubicBezTo>
                <a:lnTo>
                  <a:pt x="1443591" y="2724741"/>
                </a:lnTo>
                <a:cubicBezTo>
                  <a:pt x="1416858" y="2822689"/>
                  <a:pt x="1475417" y="2924453"/>
                  <a:pt x="1573438" y="2949894"/>
                </a:cubicBezTo>
                <a:cubicBezTo>
                  <a:pt x="1660003" y="2972792"/>
                  <a:pt x="1750386" y="2930814"/>
                  <a:pt x="1788577" y="2849402"/>
                </a:cubicBezTo>
                <a:lnTo>
                  <a:pt x="1788577" y="2848130"/>
                </a:lnTo>
                <a:lnTo>
                  <a:pt x="2131016" y="1570987"/>
                </a:lnTo>
                <a:lnTo>
                  <a:pt x="2562566" y="1272"/>
                </a:lnTo>
                <a:cubicBezTo>
                  <a:pt x="2553655" y="0"/>
                  <a:pt x="2544744" y="0"/>
                  <a:pt x="2535833" y="0"/>
                </a:cubicBezTo>
                <a:close/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2756CFB8-E805-3CF9-61D2-C02341EC7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29202" y="5156615"/>
            <a:ext cx="878334" cy="170500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D96053-DF7F-7AFE-4D23-78CFF34D00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t>42</a:t>
            </a:fld>
            <a:endParaRPr lang="en-US" dirty="0"/>
          </a:p>
        </p:txBody>
      </p:sp>
      <p:pic>
        <p:nvPicPr>
          <p:cNvPr id="7" name="Picture Placeholder 6" descr="A cup of coffee and a notebook on a table&#10;&#10;Description automatically generated">
            <a:extLst>
              <a:ext uri="{FF2B5EF4-FFF2-40B4-BE49-F238E27FC236}">
                <a16:creationId xmlns:a16="http://schemas.microsoft.com/office/drawing/2014/main" id="{1E50893B-768F-67CB-C3A8-DEAF47C911B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/>
          <a:srcRect l="18261" r="18261"/>
          <a:stretch>
            <a:fillRect/>
          </a:stretch>
        </p:blipFill>
        <p:spPr/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EE07BC6-21C8-0AF7-78BD-DFF426E9A7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Modulo di formazione CSP Nome: Modello di presentazione Creato da PR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36D3E12-0501-E7F3-C2D2-5F4C0F9DF838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4C25EF90-E13E-9C66-299F-3B761F5FD64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BCE35AAC-FF9E-C72E-67B2-DCCEA30F650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77BD51D6-5B90-DDA0-92DB-57580265DA15}"/>
              </a:ext>
            </a:extLst>
          </p:cNvPr>
          <p:cNvSpPr txBox="1"/>
          <p:nvPr/>
        </p:nvSpPr>
        <p:spPr>
          <a:xfrm>
            <a:off x="584090" y="762018"/>
            <a:ext cx="6096000" cy="45140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 panose="020B0604020202020204"/>
              <a:buNone/>
            </a:pPr>
            <a:endParaRPr lang="en-US" b="1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 panose="020B0604020202020204"/>
              <a:buNone/>
            </a:pPr>
            <a:endParaRPr lang="en-US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 panose="020B0604020202020204"/>
              <a:buNone/>
            </a:pPr>
            <a:r>
              <a:rPr lang="en-US" altLang="en-US" dirty="0">
                <a:latin typeface="Montserrat"/>
                <a:ea typeface="Montserrat"/>
                <a:cs typeface="Montserrat"/>
                <a:sym typeface="Montserrat"/>
              </a:rPr>
              <a:t>Presentazione</a:t>
            </a:r>
            <a:r>
              <a:rPr lang="en-US" dirty="0">
                <a:latin typeface="Montserrat"/>
                <a:ea typeface="Montserrat"/>
                <a:cs typeface="Montserrat"/>
                <a:sym typeface="Montserrat"/>
              </a:rPr>
              <a:t>: </a:t>
            </a:r>
            <a:r>
              <a:rPr lang="en-US" sz="1800" dirty="0"/>
              <a:t>Sicurezza informatica nella sanità Imaging: Explainable AI e Adversarial Machine Learning</a:t>
            </a:r>
            <a:endParaRPr lang="en-US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 panose="020B0604020202020204"/>
              <a:buNone/>
            </a:pPr>
            <a:r>
              <a:rPr lang="en-US" altLang="en-US" b="1" dirty="0">
                <a:sym typeface="Montserrat"/>
              </a:rPr>
              <a:t>Formazione </a:t>
            </a:r>
            <a:r>
              <a:rPr lang="en-US" altLang="en-US" b="1" dirty="0" err="1">
                <a:sym typeface="Montserrat"/>
              </a:rPr>
              <a:t>CybersecPro </a:t>
            </a:r>
            <a:r>
              <a:rPr lang="en-US" dirty="0">
                <a:sym typeface="Montserrat"/>
              </a:rPr>
              <a:t>- CSP007</a:t>
            </a:r>
          </a:p>
          <a:p>
            <a:pPr marL="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 panose="020B0604020202020204"/>
              <a:buNone/>
            </a:pPr>
            <a:endParaRPr lang="en-US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 panose="020B0604020202020204"/>
              <a:buNone/>
            </a:pPr>
            <a:r>
              <a:rPr lang="en-US" dirty="0">
                <a:latin typeface="Montserrat"/>
                <a:ea typeface="Montserrat"/>
                <a:cs typeface="Montserrat"/>
                <a:sym typeface="Montserrat"/>
              </a:rPr>
              <a:t>Presentato da: </a:t>
            </a:r>
            <a:r>
              <a:rPr lang="en-US" altLang="en-US" b="1" dirty="0">
                <a:latin typeface="Montserrat"/>
                <a:ea typeface="Montserrat"/>
                <a:cs typeface="Montserrat"/>
                <a:sym typeface="Montserrat"/>
              </a:rPr>
              <a:t>Marcello Di Giammarco</a:t>
            </a:r>
            <a:endParaRPr lang="en-US" b="1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 panose="020B0604020202020204"/>
              <a:buNone/>
            </a:pPr>
            <a:r>
              <a:rPr lang="en-US" dirty="0">
                <a:latin typeface="Montserrat"/>
                <a:ea typeface="Montserrat"/>
                <a:cs typeface="Montserrat"/>
                <a:sym typeface="Montserrat"/>
              </a:rPr>
              <a:t>Ricercatore presso l'Istituto di Informatica e Telematica (IIT), CNR</a:t>
            </a:r>
          </a:p>
          <a:p>
            <a:pPr marL="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 panose="020B0604020202020204"/>
              <a:buNone/>
            </a:pPr>
            <a:r>
              <a:rPr lang="en-US" dirty="0">
                <a:latin typeface="Montserrat"/>
                <a:ea typeface="Montserrat"/>
                <a:cs typeface="Montserrat"/>
                <a:sym typeface="Montserrat"/>
              </a:rPr>
              <a:t>Dottorando in Ingegneria dell'Informazione presso l'Università di Pisa</a:t>
            </a:r>
          </a:p>
          <a:p>
            <a:pPr marL="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 panose="020B0604020202020204"/>
              <a:buNone/>
            </a:pPr>
            <a:r>
              <a:rPr lang="en-US" dirty="0">
                <a:latin typeface="Montserrat"/>
                <a:ea typeface="Montserrat"/>
                <a:cs typeface="Montserrat"/>
                <a:sym typeface="Montserrat"/>
              </a:rPr>
              <a:t>E-mail: </a:t>
            </a:r>
            <a:r>
              <a:rPr lang="en-US" b="1" dirty="0">
                <a:latin typeface="Montserrat"/>
                <a:ea typeface="Montserrat"/>
                <a:cs typeface="Montserrat"/>
                <a:sym typeface="Montserrat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marcello.digiammarco@iit.cnr.it </a:t>
            </a:r>
            <a:r>
              <a:rPr lang="en-US" dirty="0">
                <a:latin typeface="Montserrat"/>
                <a:ea typeface="Montserrat"/>
                <a:cs typeface="Montserrat"/>
                <a:sym typeface="Montserrat"/>
              </a:rPr>
              <a:t>e </a:t>
            </a:r>
            <a:r>
              <a:rPr lang="en-US" b="1" u="sng" dirty="0">
                <a:latin typeface="Montserrat"/>
                <a:ea typeface="Montserrat"/>
                <a:cs typeface="Montserrat"/>
                <a:sym typeface="Montserrat"/>
              </a:rPr>
              <a:t>marcello.digiammarco@phd.unipi.it</a:t>
            </a:r>
          </a:p>
        </p:txBody>
      </p:sp>
    </p:spTree>
    <p:extLst>
      <p:ext uri="{BB962C8B-B14F-4D97-AF65-F5344CB8AC3E}">
        <p14:creationId xmlns:p14="http://schemas.microsoft.com/office/powerpoint/2010/main" val="1500467395"/>
      </p:ext>
    </p:extLst>
  </p:cSld>
  <p:clrMapOvr>
    <a:masterClrMapping/>
  </p:clrMapOvr>
</p:sld>
</file>

<file path=ppt/slides/slide5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B7037F-A5B6-9E0D-7B5E-FB42644A72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31A77F-8C57-3AA1-099B-CE2AF0D8754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Intelligenza artificiale (AI)</a:t>
            </a:r>
            <a:endParaRPr lang="en-US" dirty="0"/>
          </a:p>
        </p:txBody>
      </p:sp>
      <p:pic>
        <p:nvPicPr>
          <p:cNvPr id="8" name="Picture Placeholder 7" descr="A green square with black center&#10;&#10;Description automatically generated">
            <a:extLst>
              <a:ext uri="{FF2B5EF4-FFF2-40B4-BE49-F238E27FC236}">
                <a16:creationId xmlns:a16="http://schemas.microsoft.com/office/drawing/2014/main" id="{CE459456-9B46-98AE-5844-EF78C9F9A98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295" r="295"/>
          <a:stretch>
            <a:fillRect/>
          </a:stretch>
        </p:blipFill>
        <p:spPr/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898CC8-B6CD-F50F-70C9-6097D98763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Modulo di formazione CSP Nome: Modello di presentazione Creato da PR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07D6A0-B280-A8F3-DDB8-B557E121D9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5</a:t>
            </a:fld>
            <a:endParaRPr lang="en-US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EACE8CAB-E72A-0855-53DA-31C9246765E3}"/>
              </a:ext>
            </a:extLst>
          </p:cNvPr>
          <p:cNvSpPr txBox="1"/>
          <p:nvPr/>
        </p:nvSpPr>
        <p:spPr>
          <a:xfrm>
            <a:off x="746803" y="1981200"/>
            <a:ext cx="572639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Definizione</a:t>
            </a:r>
            <a:r>
              <a:rPr lang="it-IT" dirty="0"/>
              <a:t>: </a:t>
            </a:r>
            <a:r>
              <a:rPr lang="en-US" b="0" i="0" dirty="0">
                <a:effectLst/>
              </a:rPr>
              <a:t>teoria e sviluppo di sistemi informatici in grado di svolgere compiti che normalmente richiedono l'intelligenza umana.</a:t>
            </a:r>
          </a:p>
          <a:p>
            <a:endParaRPr lang="en-US" dirty="0"/>
          </a:p>
          <a:p>
            <a:r>
              <a:rPr lang="en-US" b="1" i="0" dirty="0">
                <a:effectLst/>
              </a:rPr>
              <a:t>Applicazioni</a:t>
            </a:r>
            <a:r>
              <a:rPr lang="en-US" b="0" i="0" dirty="0">
                <a:effectLst/>
              </a:rPr>
              <a:t>: percezione visiva, riconoscimento vocale, processo decisionale, traduzione tra lingue e classificazioni.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91751589"/>
      </p:ext>
    </p:extLst>
  </p:cSld>
  <p:clrMapOvr>
    <a:masterClrMapping/>
  </p:clrMapOvr>
</p:sld>
</file>

<file path=ppt/slides/slide6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B7037F-A5B6-9E0D-7B5E-FB42644A72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31A77F-8C57-3AA1-099B-CE2AF0D8754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AI/ML/DL</a:t>
            </a:r>
            <a:endParaRPr lang="en-US" dirty="0"/>
          </a:p>
        </p:txBody>
      </p:sp>
      <p:pic>
        <p:nvPicPr>
          <p:cNvPr id="8" name="Picture Placeholder 7" descr="A green square with black center&#10;&#10;Description automatically generated">
            <a:extLst>
              <a:ext uri="{FF2B5EF4-FFF2-40B4-BE49-F238E27FC236}">
                <a16:creationId xmlns:a16="http://schemas.microsoft.com/office/drawing/2014/main" id="{CE459456-9B46-98AE-5844-EF78C9F9A98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295" r="295"/>
          <a:stretch>
            <a:fillRect/>
          </a:stretch>
        </p:blipFill>
        <p:spPr/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898CC8-B6CD-F50F-70C9-6097D98763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Modulo di formazione CSP Nome: Modello di presentazione Creato da PR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07D6A0-B280-A8F3-DDB8-B557E121D9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6</a:t>
            </a:fld>
            <a:endParaRPr lang="en-US" dirty="0"/>
          </a:p>
        </p:txBody>
      </p:sp>
      <p:sp>
        <p:nvSpPr>
          <p:cNvPr id="3" name="AutoShape 2" descr="Differences Between AI, ML, and DL">
            <a:extLst>
              <a:ext uri="{FF2B5EF4-FFF2-40B4-BE49-F238E27FC236}">
                <a16:creationId xmlns:a16="http://schemas.microsoft.com/office/drawing/2014/main" id="{CE3A6D71-C402-6339-494C-2814C4F741D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632960" y="3276600"/>
            <a:ext cx="1615440" cy="1615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" name="AutoShape 4" descr="Differences Between AI, ML, and DL">
            <a:extLst>
              <a:ext uri="{FF2B5EF4-FFF2-40B4-BE49-F238E27FC236}">
                <a16:creationId xmlns:a16="http://schemas.microsoft.com/office/drawing/2014/main" id="{2CBC4BE0-FD6E-B929-774A-A9BCEFE05CE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1030" name="Picture 6" descr="Understanding The Difference Between AI, ML, And DL: Using An Incredibly  Simple Example — Advancing Analytics">
            <a:extLst>
              <a:ext uri="{FF2B5EF4-FFF2-40B4-BE49-F238E27FC236}">
                <a16:creationId xmlns:a16="http://schemas.microsoft.com/office/drawing/2014/main" id="{F9BD14D8-446D-0AB6-0CA6-40827FAE7D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3079" y="1566287"/>
            <a:ext cx="4500612" cy="4516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1631395"/>
      </p:ext>
    </p:extLst>
  </p:cSld>
  <p:clrMapOvr>
    <a:masterClrMapping/>
  </p:clrMapOvr>
</p:sld>
</file>

<file path=ppt/slides/slide7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B7037F-A5B6-9E0D-7B5E-FB42644A72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31A77F-8C57-3AA1-099B-CE2AF0D8754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IA e imaging nell'</a:t>
            </a:r>
            <a:r>
              <a:rPr lang="en-GB" dirty="0" err="1"/>
              <a:t>assistenza sanitaria</a:t>
            </a:r>
            <a:endParaRPr lang="en-US" dirty="0"/>
          </a:p>
        </p:txBody>
      </p:sp>
      <p:pic>
        <p:nvPicPr>
          <p:cNvPr id="8" name="Picture Placeholder 7" descr="A green square with black center&#10;&#10;Description automatically generated">
            <a:extLst>
              <a:ext uri="{FF2B5EF4-FFF2-40B4-BE49-F238E27FC236}">
                <a16:creationId xmlns:a16="http://schemas.microsoft.com/office/drawing/2014/main" id="{CE459456-9B46-98AE-5844-EF78C9F9A98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295" r="295"/>
          <a:stretch>
            <a:fillRect/>
          </a:stretch>
        </p:blipFill>
        <p:spPr/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898CC8-B6CD-F50F-70C9-6097D98763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Modulo di formazione CSP Nome: Modello di presentazione Creato da PR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07D6A0-B280-A8F3-DDB8-B557E121D9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7</a:t>
            </a:fld>
            <a:endParaRPr lang="en-US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EACE8CAB-E72A-0855-53DA-31C9246765E3}"/>
              </a:ext>
            </a:extLst>
          </p:cNvPr>
          <p:cNvSpPr txBox="1"/>
          <p:nvPr/>
        </p:nvSpPr>
        <p:spPr>
          <a:xfrm>
            <a:off x="440527" y="1767107"/>
            <a:ext cx="710687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err="1"/>
              <a:t>Attraverso l'</a:t>
            </a:r>
            <a:r>
              <a:rPr lang="it-IT" sz="2000" dirty="0"/>
              <a:t>IA, e in </a:t>
            </a:r>
            <a:r>
              <a:rPr lang="it-IT" sz="2000" dirty="0" err="1"/>
              <a:t>modo </a:t>
            </a:r>
            <a:r>
              <a:rPr lang="it-IT" sz="2000" dirty="0" err="1"/>
              <a:t>più approfondito </a:t>
            </a:r>
            <a:r>
              <a:rPr lang="it-IT" sz="2000" dirty="0"/>
              <a:t>con la DL, </a:t>
            </a:r>
            <a:r>
              <a:rPr lang="it-IT" sz="2000" dirty="0" err="1"/>
              <a:t>è possibile </a:t>
            </a:r>
            <a:r>
              <a:rPr lang="it-IT" sz="2000" dirty="0" err="1"/>
              <a:t>classificare </a:t>
            </a:r>
            <a:r>
              <a:rPr lang="it-IT" sz="2000" dirty="0"/>
              <a:t>le immagini </a:t>
            </a:r>
            <a:r>
              <a:rPr lang="it-IT" sz="2000" dirty="0" err="1"/>
              <a:t>biomediche </a:t>
            </a:r>
            <a:r>
              <a:rPr lang="it-IT" sz="2000" dirty="0" err="1"/>
              <a:t>osservando </a:t>
            </a:r>
            <a:r>
              <a:rPr lang="it-IT" sz="2000" dirty="0"/>
              <a:t>la </a:t>
            </a:r>
            <a:r>
              <a:rPr lang="it-IT" sz="2000" dirty="0" err="1"/>
              <a:t>presenza </a:t>
            </a:r>
            <a:r>
              <a:rPr lang="it-IT" sz="2000" dirty="0"/>
              <a:t>di una </a:t>
            </a:r>
            <a:r>
              <a:rPr lang="it-IT" sz="2000" dirty="0" err="1"/>
              <a:t>malattia </a:t>
            </a:r>
            <a:r>
              <a:rPr lang="it-IT" sz="2000" dirty="0"/>
              <a:t>e la </a:t>
            </a:r>
            <a:r>
              <a:rPr lang="it-IT" sz="2000" dirty="0" err="1"/>
              <a:t>sua </a:t>
            </a:r>
            <a:r>
              <a:rPr lang="it-IT" sz="2000" dirty="0" err="1"/>
              <a:t>gravità</a:t>
            </a:r>
            <a:r>
              <a:rPr lang="it-IT" sz="2000" dirty="0"/>
              <a:t>, in </a:t>
            </a:r>
            <a:r>
              <a:rPr lang="it-IT" sz="2000" dirty="0"/>
              <a:t>modo</a:t>
            </a:r>
            <a:r>
              <a:rPr lang="it-IT" sz="2000" dirty="0"/>
              <a:t> </a:t>
            </a:r>
            <a:r>
              <a:rPr lang="it-IT" sz="2000" dirty="0"/>
              <a:t>da </a:t>
            </a:r>
            <a:r>
              <a:rPr lang="it-IT" sz="2000" dirty="0" err="1"/>
              <a:t>fornire </a:t>
            </a:r>
            <a:r>
              <a:rPr lang="it-IT" sz="2000" dirty="0"/>
              <a:t>una </a:t>
            </a:r>
            <a:r>
              <a:rPr lang="it-IT" sz="2000" dirty="0" err="1"/>
              <a:t>diagnosi </a:t>
            </a:r>
            <a:r>
              <a:rPr lang="it-IT" sz="2000" dirty="0" err="1"/>
              <a:t>automatica </a:t>
            </a:r>
            <a:r>
              <a:rPr lang="it-IT" sz="2000" dirty="0" err="1"/>
              <a:t>che aiuti </a:t>
            </a:r>
            <a:r>
              <a:rPr lang="it-IT" sz="2000" dirty="0" err="1"/>
              <a:t>i medici </a:t>
            </a:r>
            <a:r>
              <a:rPr lang="it-IT" sz="2000" dirty="0"/>
              <a:t>nel </a:t>
            </a:r>
            <a:r>
              <a:rPr lang="it-IT" sz="2000" dirty="0" err="1"/>
              <a:t>processo </a:t>
            </a:r>
            <a:r>
              <a:rPr lang="it-IT" sz="2000" dirty="0"/>
              <a:t>decisionale</a:t>
            </a:r>
            <a:r>
              <a:rPr lang="it-IT" sz="2000" dirty="0"/>
              <a:t>.</a:t>
            </a:r>
          </a:p>
          <a:p>
            <a:endParaRPr lang="it-IT" sz="2000" dirty="0"/>
          </a:p>
          <a:p>
            <a:endParaRPr lang="it-IT" sz="2000" dirty="0"/>
          </a:p>
          <a:p>
            <a:r>
              <a:rPr lang="it-IT" sz="2000" dirty="0"/>
              <a:t>Le </a:t>
            </a:r>
            <a:r>
              <a:rPr lang="it-IT" sz="2000" dirty="0"/>
              <a:t>reti </a:t>
            </a:r>
            <a:r>
              <a:rPr lang="it-IT" sz="2000" dirty="0" err="1"/>
              <a:t>neurali </a:t>
            </a:r>
            <a:r>
              <a:rPr lang="it-IT" sz="2000" dirty="0" err="1"/>
              <a:t>convoluzionali </a:t>
            </a:r>
            <a:r>
              <a:rPr lang="it-IT" sz="2000" dirty="0"/>
              <a:t>(</a:t>
            </a:r>
            <a:r>
              <a:rPr lang="it-IT" sz="2000" b="1" dirty="0" err="1"/>
              <a:t>CNN</a:t>
            </a:r>
            <a:r>
              <a:rPr lang="it-IT" sz="2000" dirty="0"/>
              <a:t>) </a:t>
            </a:r>
            <a:r>
              <a:rPr lang="it-IT" sz="2000" dirty="0" err="1"/>
              <a:t>rappresentano </a:t>
            </a:r>
            <a:r>
              <a:rPr lang="it-IT" sz="2000" dirty="0"/>
              <a:t>una tecnica DL per </a:t>
            </a:r>
            <a:r>
              <a:rPr lang="it-IT" sz="2000" dirty="0" err="1"/>
              <a:t>classificare le </a:t>
            </a:r>
            <a:r>
              <a:rPr lang="it-IT" sz="2000" dirty="0" err="1"/>
              <a:t>bioimmagini </a:t>
            </a:r>
            <a:r>
              <a:rPr lang="it-IT" sz="2000" dirty="0"/>
              <a:t>con </a:t>
            </a:r>
            <a:r>
              <a:rPr lang="it-IT" sz="2000" dirty="0" err="1"/>
              <a:t>risultati </a:t>
            </a:r>
            <a:r>
              <a:rPr lang="it-IT" sz="2000" dirty="0" err="1"/>
              <a:t>ottimali</a:t>
            </a:r>
            <a:r>
              <a:rPr lang="it-IT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70607181"/>
      </p:ext>
    </p:extLst>
  </p:cSld>
  <p:clrMapOvr>
    <a:masterClrMapping/>
  </p:clrMapOvr>
</p:sld>
</file>

<file path=ppt/slides/slide8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B7037F-A5B6-9E0D-7B5E-FB42644A72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31A77F-8C57-3AA1-099B-CE2AF0D8754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IA e imaging nell'</a:t>
            </a:r>
            <a:r>
              <a:rPr lang="en-GB" dirty="0" err="1"/>
              <a:t>assistenza sanitaria</a:t>
            </a:r>
            <a:endParaRPr lang="en-US" dirty="0"/>
          </a:p>
        </p:txBody>
      </p:sp>
      <p:pic>
        <p:nvPicPr>
          <p:cNvPr id="8" name="Picture Placeholder 7" descr="A green square with black center&#10;&#10;Description automatically generated">
            <a:extLst>
              <a:ext uri="{FF2B5EF4-FFF2-40B4-BE49-F238E27FC236}">
                <a16:creationId xmlns:a16="http://schemas.microsoft.com/office/drawing/2014/main" id="{CE459456-9B46-98AE-5844-EF78C9F9A98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295" r="295"/>
          <a:stretch>
            <a:fillRect/>
          </a:stretch>
        </p:blipFill>
        <p:spPr/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898CC8-B6CD-F50F-70C9-6097D98763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Modulo di formazione CSP Nome: Modello di presentazione Creato da PR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07D6A0-B280-A8F3-DDB8-B557E121D9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8</a:t>
            </a:fld>
            <a:endParaRPr lang="en-US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EACE8CAB-E72A-0855-53DA-31C9246765E3}"/>
              </a:ext>
            </a:extLst>
          </p:cNvPr>
          <p:cNvSpPr txBox="1"/>
          <p:nvPr/>
        </p:nvSpPr>
        <p:spPr>
          <a:xfrm>
            <a:off x="440527" y="1767107"/>
            <a:ext cx="710687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err="1"/>
              <a:t>Le CNN </a:t>
            </a:r>
            <a:r>
              <a:rPr lang="it-IT" sz="2000" dirty="0"/>
              <a:t>vengono </a:t>
            </a:r>
            <a:r>
              <a:rPr lang="it-IT" sz="2000" dirty="0" err="1"/>
              <a:t>addestrate </a:t>
            </a:r>
            <a:r>
              <a:rPr lang="it-IT" sz="2000" dirty="0" err="1"/>
              <a:t>utilizzando </a:t>
            </a:r>
            <a:r>
              <a:rPr lang="it-IT" sz="2000" dirty="0"/>
              <a:t>immagini </a:t>
            </a:r>
            <a:r>
              <a:rPr lang="it-IT" sz="2000" dirty="0" err="1"/>
              <a:t>etichettate</a:t>
            </a:r>
            <a:r>
              <a:rPr lang="it-IT" sz="2000" dirty="0"/>
              <a:t>. </a:t>
            </a:r>
          </a:p>
          <a:p>
            <a:r>
              <a:rPr lang="it-IT" sz="2000" dirty="0"/>
              <a:t>Dopo l'addestramento, </a:t>
            </a:r>
            <a:r>
              <a:rPr lang="it-IT" sz="2000" dirty="0" err="1"/>
              <a:t>si</a:t>
            </a:r>
            <a:r>
              <a:rPr lang="it-IT" sz="2000" dirty="0"/>
              <a:t> verifica una </a:t>
            </a:r>
            <a:r>
              <a:rPr lang="it-IT" sz="2000" dirty="0" err="1"/>
              <a:t>fase di </a:t>
            </a:r>
            <a:r>
              <a:rPr lang="it-IT" sz="2000" dirty="0"/>
              <a:t>test </a:t>
            </a:r>
            <a:r>
              <a:rPr lang="it-IT" sz="2000" dirty="0" err="1"/>
              <a:t>che </a:t>
            </a:r>
            <a:r>
              <a:rPr lang="it-IT" sz="2000" dirty="0" err="1"/>
              <a:t>ha lo scopo </a:t>
            </a:r>
            <a:r>
              <a:rPr lang="it-IT" sz="2000" dirty="0"/>
              <a:t>di </a:t>
            </a:r>
            <a:r>
              <a:rPr lang="it-IT" sz="2000" dirty="0" err="1"/>
              <a:t>verificare </a:t>
            </a:r>
            <a:r>
              <a:rPr lang="it-IT" sz="2000" dirty="0"/>
              <a:t>le prestazioni di una rete.</a:t>
            </a:r>
          </a:p>
          <a:p>
            <a:endParaRPr lang="it-IT" sz="2000" dirty="0"/>
          </a:p>
          <a:p>
            <a:pPr marL="342900" indent="-342900">
              <a:buFont typeface="Wingdings" panose="05000000000000000000" pitchFamily="2" charset="2"/>
              <a:buChar char="à"/>
            </a:pPr>
            <a:r>
              <a:rPr lang="it-IT" sz="2000" dirty="0" err="1">
                <a:sym typeface="Wingdings" panose="05000000000000000000" pitchFamily="2" charset="2"/>
              </a:rPr>
              <a:t>Se </a:t>
            </a:r>
            <a:r>
              <a:rPr lang="it-IT" sz="2000" dirty="0">
                <a:sym typeface="Wingdings" panose="05000000000000000000" pitchFamily="2" charset="2"/>
              </a:rPr>
              <a:t>i </a:t>
            </a:r>
            <a:r>
              <a:rPr lang="it-IT" sz="2000" dirty="0" err="1">
                <a:sym typeface="Wingdings" panose="05000000000000000000" pitchFamily="2" charset="2"/>
              </a:rPr>
              <a:t>risultati </a:t>
            </a:r>
            <a:r>
              <a:rPr lang="it-IT" sz="2000" dirty="0" err="1">
                <a:sym typeface="Wingdings" panose="05000000000000000000" pitchFamily="2" charset="2"/>
              </a:rPr>
              <a:t>non sono </a:t>
            </a:r>
            <a:r>
              <a:rPr lang="it-IT" sz="2000" dirty="0" err="1">
                <a:sym typeface="Wingdings" panose="05000000000000000000" pitchFamily="2" charset="2"/>
              </a:rPr>
              <a:t>ottimali</a:t>
            </a:r>
            <a:r>
              <a:rPr lang="it-IT" sz="2000" dirty="0">
                <a:sym typeface="Wingdings" panose="05000000000000000000" pitchFamily="2" charset="2"/>
              </a:rPr>
              <a:t>, </a:t>
            </a:r>
            <a:r>
              <a:rPr lang="it-IT" sz="2000" dirty="0" err="1">
                <a:sym typeface="Wingdings" panose="05000000000000000000" pitchFamily="2" charset="2"/>
              </a:rPr>
              <a:t>è </a:t>
            </a:r>
            <a:r>
              <a:rPr lang="it-IT" sz="2000" dirty="0" err="1">
                <a:sym typeface="Wingdings" panose="05000000000000000000" pitchFamily="2" charset="2"/>
              </a:rPr>
              <a:t>possibile </a:t>
            </a:r>
            <a:r>
              <a:rPr lang="it-IT" sz="2000" dirty="0" err="1">
                <a:sym typeface="Wingdings" panose="05000000000000000000" pitchFamily="2" charset="2"/>
              </a:rPr>
              <a:t>modificare la </a:t>
            </a:r>
            <a:r>
              <a:rPr lang="it-IT" sz="2000" dirty="0">
                <a:sym typeface="Wingdings" panose="05000000000000000000" pitchFamily="2" charset="2"/>
              </a:rPr>
              <a:t>rete, le </a:t>
            </a:r>
            <a:r>
              <a:rPr lang="it-IT" sz="2000" dirty="0">
                <a:sym typeface="Wingdings" panose="05000000000000000000" pitchFamily="2" charset="2"/>
              </a:rPr>
              <a:t>impostazioni </a:t>
            </a:r>
            <a:r>
              <a:rPr lang="it-IT" sz="2000" dirty="0" err="1">
                <a:sym typeface="Wingdings" panose="05000000000000000000" pitchFamily="2" charset="2"/>
              </a:rPr>
              <a:t>dei parametri </a:t>
            </a:r>
            <a:r>
              <a:rPr lang="it-IT" sz="2000" dirty="0">
                <a:sym typeface="Wingdings" panose="05000000000000000000" pitchFamily="2" charset="2"/>
              </a:rPr>
              <a:t>e, in alcuni casi, il set di dati;</a:t>
            </a:r>
          </a:p>
          <a:p>
            <a:pPr marL="342900" indent="-342900">
              <a:buFont typeface="Wingdings" panose="05000000000000000000" pitchFamily="2" charset="2"/>
              <a:buChar char="à"/>
            </a:pPr>
            <a:endParaRPr lang="it-IT" sz="2000" dirty="0">
              <a:sym typeface="Wingdings" panose="05000000000000000000" pitchFamily="2" charset="2"/>
            </a:endParaRPr>
          </a:p>
          <a:p>
            <a:pPr marL="342900" indent="-342900">
              <a:buFont typeface="Wingdings" panose="05000000000000000000" pitchFamily="2" charset="2"/>
              <a:buChar char="à"/>
            </a:pPr>
            <a:r>
              <a:rPr lang="it-IT" sz="2000" dirty="0" err="1">
                <a:sym typeface="Wingdings" panose="05000000000000000000" pitchFamily="2" charset="2"/>
              </a:rPr>
              <a:t>D'altra </a:t>
            </a:r>
            <a:r>
              <a:rPr lang="it-IT" sz="2000" dirty="0">
                <a:sym typeface="Wingdings" panose="05000000000000000000" pitchFamily="2" charset="2"/>
              </a:rPr>
              <a:t>parte, </a:t>
            </a:r>
            <a:r>
              <a:rPr lang="it-IT" sz="2000" dirty="0" err="1">
                <a:sym typeface="Wingdings" panose="05000000000000000000" pitchFamily="2" charset="2"/>
              </a:rPr>
              <a:t>se </a:t>
            </a:r>
            <a:r>
              <a:rPr lang="it-IT" sz="2000" dirty="0">
                <a:sym typeface="Wingdings" panose="05000000000000000000" pitchFamily="2" charset="2"/>
              </a:rPr>
              <a:t>i </a:t>
            </a:r>
            <a:r>
              <a:rPr lang="it-IT" sz="2000" dirty="0" err="1">
                <a:sym typeface="Wingdings" panose="05000000000000000000" pitchFamily="2" charset="2"/>
              </a:rPr>
              <a:t>risultati </a:t>
            </a:r>
            <a:r>
              <a:rPr lang="it-IT" sz="2000" dirty="0">
                <a:sym typeface="Wingdings" panose="05000000000000000000" pitchFamily="2" charset="2"/>
              </a:rPr>
              <a:t>sono </a:t>
            </a:r>
            <a:r>
              <a:rPr lang="it-IT" sz="2000" dirty="0" err="1">
                <a:sym typeface="Wingdings" panose="05000000000000000000" pitchFamily="2" charset="2"/>
              </a:rPr>
              <a:t>ottimali</a:t>
            </a:r>
            <a:r>
              <a:rPr lang="it-IT" sz="2000" dirty="0">
                <a:sym typeface="Wingdings" panose="05000000000000000000" pitchFamily="2" charset="2"/>
              </a:rPr>
              <a:t>, </a:t>
            </a:r>
            <a:r>
              <a:rPr lang="it-IT" sz="2000" dirty="0" err="1">
                <a:sym typeface="Wingdings" panose="05000000000000000000" pitchFamily="2" charset="2"/>
              </a:rPr>
              <a:t>si</a:t>
            </a:r>
            <a:r>
              <a:rPr lang="it-IT" sz="2000" dirty="0">
                <a:sym typeface="Wingdings" panose="05000000000000000000" pitchFamily="2" charset="2"/>
              </a:rPr>
              <a:t> </a:t>
            </a:r>
            <a:r>
              <a:rPr lang="it-IT" sz="2000" dirty="0" err="1">
                <a:sym typeface="Wingdings" panose="05000000000000000000" pitchFamily="2" charset="2"/>
              </a:rPr>
              <a:t>tratta</a:t>
            </a:r>
            <a:r>
              <a:rPr lang="it-IT" sz="2000" dirty="0">
                <a:sym typeface="Wingdings" panose="05000000000000000000" pitchFamily="2" charset="2"/>
              </a:rPr>
              <a:t> di </a:t>
            </a:r>
            <a:r>
              <a:rPr lang="it-IT" sz="2000" dirty="0">
                <a:sym typeface="Wingdings" panose="05000000000000000000" pitchFamily="2" charset="2"/>
              </a:rPr>
              <a:t>un modello </a:t>
            </a:r>
            <a:r>
              <a:rPr lang="it-IT" sz="2000" dirty="0" err="1">
                <a:sym typeface="Wingdings" panose="05000000000000000000" pitchFamily="2" charset="2"/>
              </a:rPr>
              <a:t>in grado </a:t>
            </a:r>
            <a:r>
              <a:rPr lang="it-IT" sz="2000" dirty="0">
                <a:sym typeface="Wingdings" panose="05000000000000000000" pitchFamily="2" charset="2"/>
              </a:rPr>
              <a:t>di </a:t>
            </a:r>
            <a:r>
              <a:rPr lang="it-IT" sz="2000" dirty="0" err="1">
                <a:sym typeface="Wingdings" panose="05000000000000000000" pitchFamily="2" charset="2"/>
              </a:rPr>
              <a:t>classificare </a:t>
            </a:r>
            <a:r>
              <a:rPr lang="it-IT" sz="2000" dirty="0" err="1">
                <a:sym typeface="Wingdings" panose="05000000000000000000" pitchFamily="2" charset="2"/>
              </a:rPr>
              <a:t>correttamente </a:t>
            </a:r>
            <a:r>
              <a:rPr lang="it-IT" sz="2000" dirty="0" err="1">
                <a:sym typeface="Wingdings" panose="05000000000000000000" pitchFamily="2" charset="2"/>
              </a:rPr>
              <a:t>le </a:t>
            </a:r>
            <a:r>
              <a:rPr lang="it-IT" sz="2000" dirty="0">
                <a:sym typeface="Wingdings" panose="05000000000000000000" pitchFamily="2" charset="2"/>
              </a:rPr>
              <a:t>bio-immagini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666954887"/>
      </p:ext>
    </p:extLst>
  </p:cSld>
  <p:clrMapOvr>
    <a:masterClrMapping/>
  </p:clrMapOvr>
</p:sld>
</file>

<file path=ppt/slides/slide9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btitle 9">
            <a:extLst>
              <a:ext uri="{FF2B5EF4-FFF2-40B4-BE49-F238E27FC236}">
                <a16:creationId xmlns:a16="http://schemas.microsoft.com/office/drawing/2014/main" id="{DB4740A4-A1D9-E9B5-6838-073E136928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31352" y="2315256"/>
            <a:ext cx="4786877" cy="763899"/>
          </a:xfrm>
        </p:spPr>
        <p:txBody>
          <a:bodyPr>
            <a:noAutofit/>
          </a:bodyPr>
          <a:lstStyle/>
          <a:p>
            <a:r>
              <a:rPr lang="en-GB" sz="4000" b="1" dirty="0"/>
              <a:t>01. Sicurezza informatica nella sanità Imaging?</a:t>
            </a:r>
            <a:endParaRPr lang="en-US" sz="4000" b="1" dirty="0"/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19A1C40A-BC04-C14E-7867-E3D7B15979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084061" y="0"/>
            <a:ext cx="2959129" cy="6871447"/>
            <a:chOff x="3084061" y="0"/>
            <a:chExt cx="2959129" cy="6871447"/>
          </a:xfrm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45521D96-1220-9A5F-FB15-764C14CD87A4}"/>
                </a:ext>
              </a:extLst>
            </p:cNvPr>
            <p:cNvSpPr/>
            <p:nvPr/>
          </p:nvSpPr>
          <p:spPr>
            <a:xfrm rot="10800000">
              <a:off x="3498189" y="17722"/>
              <a:ext cx="2545001" cy="6837172"/>
            </a:xfrm>
            <a:custGeom>
              <a:avLst/>
              <a:gdLst>
                <a:gd name="connsiteX0" fmla="*/ 2518452 w 2545001"/>
                <a:gd name="connsiteY0" fmla="*/ 0 h 6837172"/>
                <a:gd name="connsiteX1" fmla="*/ 1701725 w 2545001"/>
                <a:gd name="connsiteY1" fmla="*/ 3172236 h 6837172"/>
                <a:gd name="connsiteX2" fmla="*/ 1361633 w 2545001"/>
                <a:gd name="connsiteY2" fmla="*/ 4439362 h 6837172"/>
                <a:gd name="connsiteX3" fmla="*/ 1178312 w 2545001"/>
                <a:gd name="connsiteY3" fmla="*/ 4524005 h 6837172"/>
                <a:gd name="connsiteX4" fmla="*/ 1067055 w 2545001"/>
                <a:gd name="connsiteY4" fmla="*/ 4330715 h 6837172"/>
                <a:gd name="connsiteX5" fmla="*/ 1324969 w 2545001"/>
                <a:gd name="connsiteY5" fmla="*/ 3379423 h 6837172"/>
                <a:gd name="connsiteX6" fmla="*/ 1307268 w 2545001"/>
                <a:gd name="connsiteY6" fmla="*/ 3240456 h 6837172"/>
                <a:gd name="connsiteX7" fmla="*/ 1196012 w 2545001"/>
                <a:gd name="connsiteY7" fmla="*/ 3154549 h 6837172"/>
                <a:gd name="connsiteX8" fmla="*/ 972233 w 2545001"/>
                <a:gd name="connsiteY8" fmla="*/ 3283409 h 6837172"/>
                <a:gd name="connsiteX9" fmla="*/ 580306 w 2545001"/>
                <a:gd name="connsiteY9" fmla="*/ 4728666 h 6837172"/>
                <a:gd name="connsiteX10" fmla="*/ 5057 w 2545001"/>
                <a:gd name="connsiteY10" fmla="*/ 6820750 h 6837172"/>
                <a:gd name="connsiteX11" fmla="*/ 0 w 2545001"/>
                <a:gd name="connsiteY11" fmla="*/ 6837173 h 6837172"/>
                <a:gd name="connsiteX12" fmla="*/ 26550 w 2545001"/>
                <a:gd name="connsiteY12" fmla="*/ 6837173 h 6837172"/>
                <a:gd name="connsiteX13" fmla="*/ 605591 w 2545001"/>
                <a:gd name="connsiteY13" fmla="*/ 4736246 h 6837172"/>
                <a:gd name="connsiteX14" fmla="*/ 997519 w 2545001"/>
                <a:gd name="connsiteY14" fmla="*/ 3290990 h 6837172"/>
                <a:gd name="connsiteX15" fmla="*/ 1190954 w 2545001"/>
                <a:gd name="connsiteY15" fmla="*/ 3179816 h 6837172"/>
                <a:gd name="connsiteX16" fmla="*/ 1285776 w 2545001"/>
                <a:gd name="connsiteY16" fmla="*/ 3253089 h 6837172"/>
                <a:gd name="connsiteX17" fmla="*/ 1300947 w 2545001"/>
                <a:gd name="connsiteY17" fmla="*/ 3373106 h 6837172"/>
                <a:gd name="connsiteX18" fmla="*/ 1043033 w 2545001"/>
                <a:gd name="connsiteY18" fmla="*/ 4324398 h 6837172"/>
                <a:gd name="connsiteX19" fmla="*/ 1171990 w 2545001"/>
                <a:gd name="connsiteY19" fmla="*/ 4548009 h 6837172"/>
                <a:gd name="connsiteX20" fmla="*/ 1385654 w 2545001"/>
                <a:gd name="connsiteY20" fmla="*/ 4448205 h 6837172"/>
                <a:gd name="connsiteX21" fmla="*/ 1385654 w 2545001"/>
                <a:gd name="connsiteY21" fmla="*/ 4446942 h 6837172"/>
                <a:gd name="connsiteX22" fmla="*/ 1725746 w 2545001"/>
                <a:gd name="connsiteY22" fmla="*/ 3178553 h 6837172"/>
                <a:gd name="connsiteX23" fmla="*/ 2545002 w 2545001"/>
                <a:gd name="connsiteY23" fmla="*/ 1263 h 6837172"/>
                <a:gd name="connsiteX24" fmla="*/ 2518452 w 2545001"/>
                <a:gd name="connsiteY24" fmla="*/ 0 h 6837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545001" h="6837172">
                  <a:moveTo>
                    <a:pt x="2518452" y="0"/>
                  </a:moveTo>
                  <a:lnTo>
                    <a:pt x="1701725" y="3172236"/>
                  </a:lnTo>
                  <a:lnTo>
                    <a:pt x="1361633" y="4439362"/>
                  </a:lnTo>
                  <a:cubicBezTo>
                    <a:pt x="1328761" y="4508845"/>
                    <a:pt x="1251640" y="4544219"/>
                    <a:pt x="1178312" y="4524005"/>
                  </a:cubicBezTo>
                  <a:cubicBezTo>
                    <a:pt x="1094869" y="4501265"/>
                    <a:pt x="1044298" y="4414095"/>
                    <a:pt x="1067055" y="4330715"/>
                  </a:cubicBezTo>
                  <a:lnTo>
                    <a:pt x="1324969" y="3379423"/>
                  </a:lnTo>
                  <a:cubicBezTo>
                    <a:pt x="1337611" y="3332679"/>
                    <a:pt x="1331290" y="3283409"/>
                    <a:pt x="1307268" y="3240456"/>
                  </a:cubicBezTo>
                  <a:cubicBezTo>
                    <a:pt x="1283247" y="3197503"/>
                    <a:pt x="1244054" y="3167183"/>
                    <a:pt x="1196012" y="3154549"/>
                  </a:cubicBezTo>
                  <a:cubicBezTo>
                    <a:pt x="1098662" y="3128019"/>
                    <a:pt x="997519" y="3186133"/>
                    <a:pt x="972233" y="3283409"/>
                  </a:cubicBezTo>
                  <a:lnTo>
                    <a:pt x="580306" y="4728666"/>
                  </a:lnTo>
                  <a:lnTo>
                    <a:pt x="5057" y="6820750"/>
                  </a:lnTo>
                  <a:cubicBezTo>
                    <a:pt x="5057" y="6820750"/>
                    <a:pt x="1264" y="6833383"/>
                    <a:pt x="0" y="6837173"/>
                  </a:cubicBezTo>
                  <a:lnTo>
                    <a:pt x="26550" y="6837173"/>
                  </a:lnTo>
                  <a:lnTo>
                    <a:pt x="605591" y="4736246"/>
                  </a:lnTo>
                  <a:lnTo>
                    <a:pt x="997519" y="3290990"/>
                  </a:lnTo>
                  <a:cubicBezTo>
                    <a:pt x="1020276" y="3207609"/>
                    <a:pt x="1107512" y="3157076"/>
                    <a:pt x="1190954" y="3179816"/>
                  </a:cubicBezTo>
                  <a:cubicBezTo>
                    <a:pt x="1231411" y="3191186"/>
                    <a:pt x="1265547" y="3216453"/>
                    <a:pt x="1285776" y="3253089"/>
                  </a:cubicBezTo>
                  <a:cubicBezTo>
                    <a:pt x="1307268" y="3289726"/>
                    <a:pt x="1312326" y="3331416"/>
                    <a:pt x="1300947" y="3373106"/>
                  </a:cubicBezTo>
                  <a:lnTo>
                    <a:pt x="1043033" y="4324398"/>
                  </a:lnTo>
                  <a:cubicBezTo>
                    <a:pt x="1016483" y="4421675"/>
                    <a:pt x="1074640" y="4522742"/>
                    <a:pt x="1171990" y="4548009"/>
                  </a:cubicBezTo>
                  <a:cubicBezTo>
                    <a:pt x="1257961" y="4570749"/>
                    <a:pt x="1347725" y="4529059"/>
                    <a:pt x="1385654" y="4448205"/>
                  </a:cubicBezTo>
                  <a:lnTo>
                    <a:pt x="1385654" y="4446942"/>
                  </a:lnTo>
                  <a:lnTo>
                    <a:pt x="1725746" y="3178553"/>
                  </a:lnTo>
                  <a:lnTo>
                    <a:pt x="2545002" y="1263"/>
                  </a:lnTo>
                  <a:cubicBezTo>
                    <a:pt x="2536151" y="0"/>
                    <a:pt x="2527302" y="0"/>
                    <a:pt x="2518452" y="0"/>
                  </a:cubicBezTo>
                  <a:close/>
                </a:path>
              </a:pathLst>
            </a:custGeom>
            <a:solidFill>
              <a:schemeClr val="accent1"/>
            </a:solidFill>
            <a:ln w="12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937359AB-4FC7-AF1F-096F-69BD733B876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084061" y="0"/>
              <a:ext cx="1822122" cy="6871447"/>
            </a:xfrm>
            <a:prstGeom prst="line">
              <a:avLst/>
            </a:prstGeom>
            <a:ln w="2222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5" name="Picture Placeholder 14" descr="A cup of coffee and a notebook on a table&#10;&#10;Description automatically generated">
            <a:extLst>
              <a:ext uri="{FF2B5EF4-FFF2-40B4-BE49-F238E27FC236}">
                <a16:creationId xmlns:a16="http://schemas.microsoft.com/office/drawing/2014/main" id="{4CBDA013-3174-52C6-6265-5838725B1829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13124" r="13124"/>
          <a:stretch>
            <a:fillRect/>
          </a:stretch>
        </p:blipFill>
        <p:spPr/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F77DCCB9-AEB6-7AA5-F202-4946F5DED08A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EE07CE2-0C87-3ABF-6818-85B27F64F22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2B71898A-A746-B5E1-21C0-444A870426A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73794651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TM11534312">
      <a:dk1>
        <a:srgbClr val="000000"/>
      </a:dk1>
      <a:lt1>
        <a:srgbClr val="FFFFFF"/>
      </a:lt1>
      <a:dk2>
        <a:srgbClr val="D87A1A"/>
      </a:dk2>
      <a:lt2>
        <a:srgbClr val="E7E6E6"/>
      </a:lt2>
      <a:accent1>
        <a:srgbClr val="FFBA00"/>
      </a:accent1>
      <a:accent2>
        <a:srgbClr val="7229D2"/>
      </a:accent2>
      <a:accent3>
        <a:srgbClr val="C62FE1"/>
      </a:accent3>
      <a:accent4>
        <a:srgbClr val="CF1DA0"/>
      </a:accent4>
      <a:accent5>
        <a:srgbClr val="E12F68"/>
      </a:accent5>
      <a:accent6>
        <a:srgbClr val="CF2E1D"/>
      </a:accent6>
      <a:hlink>
        <a:srgbClr val="87882D"/>
      </a:hlink>
      <a:folHlink>
        <a:srgbClr val="7F7F7F"/>
      </a:folHlink>
    </a:clrScheme>
    <a:fontScheme name="Custom 62">
      <a:majorFont>
        <a:latin typeface="Book Antiqua"/>
        <a:ea typeface=""/>
        <a:cs typeface=""/>
      </a:majorFont>
      <a:minorFont>
        <a:latin typeface="Century Gothic"/>
        <a:ea typeface=""/>
        <a:cs typeface="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M11534312_Win32_SL_V3" id="{A784F2EB-8377-40E2-878D-F359E4F7734D}" vid="{87F4C17B-0668-4D7F-80F5-6507D8EFBB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ackground xmlns="71af3243-3dd4-4a8d-8c0d-dd76da1f02a5">false</Background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7" ma:contentTypeDescription="Create a new document." ma:contentTypeScope="" ma:versionID="c6f9a84f66a9c8b9a21755b9ffafb945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27df39e3e7036dff54f89ddd5805ce72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C15CCAF-B227-4420-8A82-899C4EC33714}">
  <ds:schemaRefs>
    <ds:schemaRef ds:uri="http://schemas.microsoft.com/office/infopath/2007/PartnerControls"/>
    <ds:schemaRef ds:uri="http://schemas.microsoft.com/sharepoint/v3"/>
    <ds:schemaRef ds:uri="http://purl.org/dc/elements/1.1/"/>
    <ds:schemaRef ds:uri="230e9df3-be65-4c73-a93b-d1236ebd677e"/>
    <ds:schemaRef ds:uri="16c05727-aa75-4e4a-9b5f-8a80a1165891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71af3243-3dd4-4a8d-8c0d-dd76da1f02a5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739EAE05-2D90-4440-A098-2E114DBDB54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9BB42C3-98F0-4E09-AE96-62EE07CAC5C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ap:Properties xmlns:vt="http://schemas.openxmlformats.org/officeDocument/2006/docPropsVTypes" xmlns:ap="http://schemas.openxmlformats.org/officeDocument/2006/extended-properties">
  <ap:Template/>
  <ap:TotalTime>0</ap:TotalTime>
  <ap:Words>2040</ap:Words>
  <ap:Application>Microsoft Office PowerPoint</ap:Application>
  <ap:PresentationFormat>Widescreen</ap:PresentationFormat>
  <ap:Paragraphs>275</ap:Paragraphs>
  <ap:Slides>42</ap:Slides>
  <ap:Notes>1</ap:Notes>
  <ap:HiddenSlides>0</ap:HiddenSlides>
  <ap:MMClips>0</ap:MMClips>
  <ap:ScaleCrop>false</ap:ScaleCrop>
  <ap:HeadingPairs>
    <vt:vector baseType="variant" size="6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42</vt:i4>
      </vt:variant>
    </vt:vector>
  </ap:HeadingPairs>
  <ap:TitlesOfParts>
    <vt:vector baseType="lpstr" size="50">
      <vt:lpstr>Arial</vt:lpstr>
      <vt:lpstr>Book Antiqua</vt:lpstr>
      <vt:lpstr>Calibri</vt:lpstr>
      <vt:lpstr>Century Gothic</vt:lpstr>
      <vt:lpstr>Courier New</vt:lpstr>
      <vt:lpstr>Montserrat</vt:lpstr>
      <vt:lpstr>Wingdings</vt:lpstr>
      <vt:lpstr>Custom</vt:lpstr>
      <vt:lpstr>Cyber security in healthcare Imaging: Explainable AI and Adversarial Machine Learning</vt:lpstr>
      <vt:lpstr>Outline</vt:lpstr>
      <vt:lpstr>Presentazione standard di PowerPoint</vt:lpstr>
      <vt:lpstr>Imaging in Healthcare</vt:lpstr>
      <vt:lpstr>Artificial Intelligence (AI)</vt:lpstr>
      <vt:lpstr>AI/ML/DL</vt:lpstr>
      <vt:lpstr>AI and Imaging in Heathcare</vt:lpstr>
      <vt:lpstr>AI and Imaging in Heathcare</vt:lpstr>
      <vt:lpstr>Presentazione standard di PowerPoint</vt:lpstr>
      <vt:lpstr>Cyber security in healthcare Imaging?</vt:lpstr>
      <vt:lpstr>Cyber security in healthcare Imaging?</vt:lpstr>
      <vt:lpstr>Cyber security in healthcare Imaging?</vt:lpstr>
      <vt:lpstr>Cyber security in healthcare Imaging?</vt:lpstr>
      <vt:lpstr>Presentazione standard di PowerPoint</vt:lpstr>
      <vt:lpstr>What is Explainability?</vt:lpstr>
      <vt:lpstr>AI in biomedical imaging: a general approach</vt:lpstr>
      <vt:lpstr>AI in biomedical imaging: a general approach</vt:lpstr>
      <vt:lpstr>Qualitative results</vt:lpstr>
      <vt:lpstr>Class Activation Mapping</vt:lpstr>
      <vt:lpstr>CAM in biomedical imaging</vt:lpstr>
      <vt:lpstr>CAMs typologies</vt:lpstr>
      <vt:lpstr>Advantages of the CAM</vt:lpstr>
      <vt:lpstr>Limitation of the CAM</vt:lpstr>
      <vt:lpstr>Presentazione standard di PowerPoint</vt:lpstr>
      <vt:lpstr>Definition</vt:lpstr>
      <vt:lpstr>Main Features</vt:lpstr>
      <vt:lpstr>Main Features</vt:lpstr>
      <vt:lpstr>Why Adversarial Machine Learning?</vt:lpstr>
      <vt:lpstr>Countermeasures</vt:lpstr>
      <vt:lpstr>  04. Applications</vt:lpstr>
      <vt:lpstr>AD classifications (1)</vt:lpstr>
      <vt:lpstr>AD classifications (2)</vt:lpstr>
      <vt:lpstr>AD classifications (3)</vt:lpstr>
      <vt:lpstr>Cervical Cancer classifications</vt:lpstr>
      <vt:lpstr>Covid-19 Detection</vt:lpstr>
      <vt:lpstr>Diabetic Retinopathy Application (1)</vt:lpstr>
      <vt:lpstr>Diabetic Retinopathy Application (2)</vt:lpstr>
      <vt:lpstr>Applications in Adversarial contest (1)</vt:lpstr>
      <vt:lpstr>Applications in Adversarial contest (2)</vt:lpstr>
      <vt:lpstr>  05. Conclusion</vt:lpstr>
      <vt:lpstr>Conclusion and future activities</vt:lpstr>
      <vt:lpstr>Questions?</vt:lpstr>
    </vt:vector>
  </ap:TitlesOfParts>
  <ap:LinksUpToDate>false</ap:LinksUpToDate>
  <ap:SharedDoc>false</ap:SharedDoc>
  <ap:HyperlinksChanged>false</ap:HyperlinksChanged>
  <ap:AppVersion>16.0000</ap:AppVersion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>CyberSecPro Training Presentation Template</dc:title>
  <dc:subject>CyberSecPro Modules</dc:subject>
  <dc:creator/>
  <lastModifiedBy/>
  <revision>1</revision>
  <dcterms:created xsi:type="dcterms:W3CDTF">2023-07-18T15:28:54.0000000Z</dcterms:created>
  <dcterms:modified xsi:type="dcterms:W3CDTF">2024-03-21T10:35:26.0000000Z</dcterms:modified>
  <version>Ver-1</version>
  <keywords>, docId:D3D24349BAF2AAEB69AB90029DC869A8</keywords>
</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